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2" r:id="rId6"/>
    <p:sldId id="259" r:id="rId7"/>
    <p:sldId id="260" r:id="rId8"/>
    <p:sldId id="261" r:id="rId9"/>
    <p:sldId id="264" r:id="rId10"/>
    <p:sldId id="263" r:id="rId11"/>
    <p:sldId id="265" r:id="rId12"/>
    <p:sldId id="266" r:id="rId13"/>
    <p:sldId id="275" r:id="rId14"/>
    <p:sldId id="267" r:id="rId15"/>
    <p:sldId id="268" r:id="rId16"/>
    <p:sldId id="269" r:id="rId17"/>
    <p:sldId id="270" r:id="rId18"/>
    <p:sldId id="271" r:id="rId19"/>
    <p:sldId id="276" r:id="rId20"/>
    <p:sldId id="272" r:id="rId21"/>
    <p:sldId id="273" r:id="rId22"/>
    <p:sldId id="274" r:id="rId23"/>
    <p:sldId id="277" r:id="rId24"/>
    <p:sldId id="278" r:id="rId25"/>
    <p:sldId id="279" r:id="rId26"/>
    <p:sldId id="280" r:id="rId27"/>
    <p:sldId id="281" r:id="rId2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4" userDrawn="1">
          <p15:clr>
            <a:srgbClr val="A4A3A4"/>
          </p15:clr>
        </p15:guide>
        <p15:guide id="2" pos="336" userDrawn="1">
          <p15:clr>
            <a:srgbClr val="A4A3A4"/>
          </p15:clr>
        </p15:guide>
        <p15:guide id="3" pos="7296" userDrawn="1">
          <p15:clr>
            <a:srgbClr val="A4A3A4"/>
          </p15:clr>
        </p15:guide>
        <p15:guide id="4" orient="horz" pos="40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C453"/>
    <a:srgbClr val="9BDC5F"/>
    <a:srgbClr val="57A920"/>
    <a:srgbClr val="88CA47"/>
    <a:srgbClr val="FE9503"/>
    <a:srgbClr val="A5D825"/>
    <a:srgbClr val="E69100"/>
    <a:srgbClr val="FD4700"/>
    <a:srgbClr val="A5D0A2"/>
    <a:srgbClr val="B1CB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46" d="100"/>
          <a:sy n="46" d="100"/>
        </p:scale>
        <p:origin x="48" y="576"/>
      </p:cViewPr>
      <p:guideLst>
        <p:guide orient="horz" pos="264"/>
        <p:guide pos="336"/>
        <p:guide pos="7296"/>
        <p:guide orient="horz" pos="40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FFF2A0F5-18D0-4BE3-9589-D138DD250653}"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C7571AC-F76B-4CB1-9A28-1EC2740A21DF}" type="slidenum">
              <a:rPr lang="vi-VN" smtClean="0"/>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FFF2A0F5-18D0-4BE3-9589-D138DD250653}"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C7571AC-F76B-4CB1-9A28-1EC2740A21DF}" type="slidenum">
              <a:rPr lang="vi-VN" smtClean="0"/>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FFF2A0F5-18D0-4BE3-9589-D138DD250653}"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C7571AC-F76B-4CB1-9A28-1EC2740A21DF}" type="slidenum">
              <a:rPr lang="vi-VN" smtClean="0"/>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FFF2A0F5-18D0-4BE3-9589-D138DD250653}"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C7571AC-F76B-4CB1-9A28-1EC2740A21DF}" type="slidenum">
              <a:rPr lang="vi-VN" smtClean="0"/>
            </a:fld>
            <a:endParaRPr lang="vi-V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FFF2A0F5-18D0-4BE3-9589-D138DD250653}"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C7571AC-F76B-4CB1-9A28-1EC2740A21DF}" type="slidenum">
              <a:rPr lang="vi-VN" smtClean="0"/>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solidFill>
                  <a:srgbClr val="57A92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endParaRPr lang="vi-VN" dirty="0"/>
          </a:p>
        </p:txBody>
      </p:sp>
      <p:sp>
        <p:nvSpPr>
          <p:cNvPr id="4" name="Date Placeholder 3"/>
          <p:cNvSpPr>
            <a:spLocks noGrp="1"/>
          </p:cNvSpPr>
          <p:nvPr>
            <p:ph type="dt" sz="half" idx="10"/>
          </p:nvPr>
        </p:nvSpPr>
        <p:spPr/>
        <p:txBody>
          <a:bodyPr/>
          <a:lstStyle/>
          <a:p>
            <a:fld id="{FFF2A0F5-18D0-4BE3-9589-D138DD250653}"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C7571AC-F76B-4CB1-9A28-1EC2740A21DF}" type="slidenum">
              <a:rPr lang="vi-VN" smtClean="0"/>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solidFill>
                  <a:srgbClr val="57A92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endParaRPr lang="vi-VN" dirty="0"/>
          </a:p>
        </p:txBody>
      </p:sp>
      <p:sp>
        <p:nvSpPr>
          <p:cNvPr id="4" name="Date Placeholder 3"/>
          <p:cNvSpPr>
            <a:spLocks noGrp="1"/>
          </p:cNvSpPr>
          <p:nvPr>
            <p:ph type="dt" sz="half" idx="10"/>
          </p:nvPr>
        </p:nvSpPr>
        <p:spPr/>
        <p:txBody>
          <a:bodyPr/>
          <a:lstStyle/>
          <a:p>
            <a:fld id="{FFF2A0F5-18D0-4BE3-9589-D138DD250653}"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C7571AC-F76B-4CB1-9A28-1EC2740A21DF}" type="slidenum">
              <a:rPr lang="vi-VN" smtClean="0"/>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FFF2A0F5-18D0-4BE3-9589-D138DD250653}" type="datetimeFigureOut">
              <a:rPr lang="vi-VN" smtClean="0"/>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C7571AC-F76B-4CB1-9A28-1EC2740A21DF}" type="slidenum">
              <a:rPr lang="vi-VN" smtClean="0"/>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FFF2A0F5-18D0-4BE3-9589-D138DD250653}"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C7571AC-F76B-4CB1-9A28-1EC2740A21DF}" type="slidenum">
              <a:rPr lang="vi-VN" smtClean="0"/>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vi-VN"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Date Placeholder 4"/>
          <p:cNvSpPr>
            <a:spLocks noGrp="1"/>
          </p:cNvSpPr>
          <p:nvPr>
            <p:ph type="dt" sz="half" idx="10"/>
          </p:nvPr>
        </p:nvSpPr>
        <p:spPr/>
        <p:txBody>
          <a:bodyPr/>
          <a:lstStyle/>
          <a:p>
            <a:fld id="{FFF2A0F5-18D0-4BE3-9589-D138DD250653}"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C7571AC-F76B-4CB1-9A28-1EC2740A21DF}" type="slidenum">
              <a:rPr lang="vi-VN" smtClean="0"/>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6"/>
          <p:cNvSpPr>
            <a:spLocks noGrp="1"/>
          </p:cNvSpPr>
          <p:nvPr>
            <p:ph type="dt" sz="half" idx="10"/>
          </p:nvPr>
        </p:nvSpPr>
        <p:spPr/>
        <p:txBody>
          <a:bodyPr/>
          <a:lstStyle/>
          <a:p>
            <a:fld id="{FFF2A0F5-18D0-4BE3-9589-D138DD250653}" type="datetimeFigureOut">
              <a:rPr lang="vi-VN" smtClean="0"/>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DC7571AC-F76B-4CB1-9A28-1EC2740A21DF}" type="slidenum">
              <a:rPr lang="vi-VN" smtClean="0"/>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FFF2A0F5-18D0-4BE3-9589-D138DD250653}" type="datetimeFigureOut">
              <a:rPr lang="vi-VN" smtClean="0"/>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C7571AC-F76B-4CB1-9A28-1EC2740A21DF}" type="slidenum">
              <a:rPr lang="vi-VN" smtClean="0"/>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2A0F5-18D0-4BE3-9589-D138DD250653}" type="datetimeFigureOut">
              <a:rPr lang="vi-VN" smtClean="0"/>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C7571AC-F76B-4CB1-9A28-1EC2740A21DF}" type="slidenum">
              <a:rPr lang="vi-VN" smtClean="0"/>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F2A0F5-18D0-4BE3-9589-D138DD250653}" type="datetimeFigureOut">
              <a:rPr lang="vi-VN" smtClean="0"/>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7571AC-F76B-4CB1-9A28-1EC2740A21DF}" type="slidenum">
              <a:rPr lang="vi-VN" smtClean="0"/>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1.jpeg"/><Relationship Id="rId7" Type="http://schemas.openxmlformats.org/officeDocument/2006/relationships/image" Target="../media/image30.jpeg"/><Relationship Id="rId6" Type="http://schemas.openxmlformats.org/officeDocument/2006/relationships/image" Target="../media/image29.jpeg"/><Relationship Id="rId5" Type="http://schemas.openxmlformats.org/officeDocument/2006/relationships/image" Target="../media/image13.jpeg"/><Relationship Id="rId4" Type="http://schemas.openxmlformats.org/officeDocument/2006/relationships/image" Target="../media/image28.jpeg"/><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5.jpeg"/><Relationship Id="rId7" Type="http://schemas.openxmlformats.org/officeDocument/2006/relationships/image" Target="../media/image17.jpeg"/><Relationship Id="rId6" Type="http://schemas.openxmlformats.org/officeDocument/2006/relationships/image" Target="../media/image18.jpeg"/><Relationship Id="rId5" Type="http://schemas.openxmlformats.org/officeDocument/2006/relationships/image" Target="../media/image7.jpeg"/><Relationship Id="rId4" Type="http://schemas.openxmlformats.org/officeDocument/2006/relationships/image" Target="../media/image34.jpeg"/><Relationship Id="rId3" Type="http://schemas.openxmlformats.org/officeDocument/2006/relationships/image" Target="../media/image33.jpeg"/><Relationship Id="rId2" Type="http://schemas.openxmlformats.org/officeDocument/2006/relationships/image" Target="../media/image24.jpeg"/><Relationship Id="rId1" Type="http://schemas.openxmlformats.org/officeDocument/2006/relationships/image" Target="../media/image3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6.jpeg"/><Relationship Id="rId2" Type="http://schemas.openxmlformats.org/officeDocument/2006/relationships/image" Target="../media/image33.jpeg"/><Relationship Id="rId1" Type="http://schemas.openxmlformats.org/officeDocument/2006/relationships/image" Target="../media/image24.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jpeg"/><Relationship Id="rId2" Type="http://schemas.openxmlformats.org/officeDocument/2006/relationships/image" Target="../media/image17.jpeg"/><Relationship Id="rId1" Type="http://schemas.openxmlformats.org/officeDocument/2006/relationships/image" Target="../media/image39.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44.jpeg"/><Relationship Id="rId4" Type="http://schemas.openxmlformats.org/officeDocument/2006/relationships/image" Target="../media/image20.jpeg"/><Relationship Id="rId3" Type="http://schemas.openxmlformats.org/officeDocument/2006/relationships/image" Target="../media/image43.jpeg"/><Relationship Id="rId2" Type="http://schemas.openxmlformats.org/officeDocument/2006/relationships/image" Target="../media/image29.jpeg"/><Relationship Id="rId1" Type="http://schemas.openxmlformats.org/officeDocument/2006/relationships/image" Target="../media/image5.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5.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6.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7.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8.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jpeg"/><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15.jpeg"/><Relationship Id="rId1"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9600" y="419100"/>
            <a:ext cx="10972799" cy="5943600"/>
          </a:xfrm>
          <a:prstGeom prst="rect">
            <a:avLst/>
          </a:prstGeom>
        </p:spPr>
      </p:pic>
      <p:sp>
        <p:nvSpPr>
          <p:cNvPr id="9" name="Round Diagonal Corner Rectangle 8"/>
          <p:cNvSpPr/>
          <p:nvPr/>
        </p:nvSpPr>
        <p:spPr>
          <a:xfrm>
            <a:off x="825911" y="1612490"/>
            <a:ext cx="5879690" cy="2654710"/>
          </a:xfrm>
          <a:prstGeom prst="round2DiagRect">
            <a:avLst>
              <a:gd name="adj1" fmla="val 16667"/>
              <a:gd name="adj2" fmla="val 30370"/>
            </a:avLst>
          </a:prstGeom>
          <a:solidFill>
            <a:srgbClr val="57A92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latin typeface="Tahoma" panose="020B0604030504040204" pitchFamily="34" charset="0"/>
                <a:ea typeface="Tahoma" panose="020B0604030504040204" pitchFamily="34" charset="0"/>
                <a:cs typeface="Tahoma" panose="020B0604030504040204" pitchFamily="34" charset="0"/>
              </a:rPr>
              <a:t>BÀI 2: CÂY TRỒNG VÀ CÁC YẾU TỐ CHÍNH TRONG TRỒNG TRỌT </a:t>
            </a:r>
            <a:endParaRPr lang="vi-VN" sz="4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769374" y="1629415"/>
            <a:ext cx="10515600" cy="4351338"/>
          </a:xfrm>
        </p:spPr>
        <p:txBody>
          <a:bodyPr>
            <a:normAutofit/>
          </a:bodyPr>
          <a:lstStyle/>
          <a:p>
            <a:pPr marL="0" indent="0" algn="ctr">
              <a:buNone/>
            </a:pPr>
            <a:r>
              <a:rPr lang="vi-VN" sz="1800" dirty="0">
                <a:latin typeface="Tahoma" panose="020B0604030504040204"/>
              </a:rPr>
              <a:t>b. Theo khả năng hóa gỗ của thân: </a:t>
            </a:r>
            <a:endParaRPr lang="vi-VN" sz="1800" dirty="0">
              <a:latin typeface="Tahoma" panose="020B0604030504040204"/>
            </a:endParaRPr>
          </a:p>
        </p:txBody>
      </p:sp>
      <p:sp>
        <p:nvSpPr>
          <p:cNvPr id="6" name="Title 1"/>
          <p:cNvSpPr>
            <a:spLocks noGrp="1"/>
          </p:cNvSpPr>
          <p:nvPr>
            <p:ph type="title"/>
          </p:nvPr>
        </p:nvSpPr>
        <p:spPr>
          <a:xfrm>
            <a:off x="838200" y="365126"/>
            <a:ext cx="4186084" cy="647598"/>
          </a:xfrm>
        </p:spPr>
        <p:txBody>
          <a:bodyPr>
            <a:normAutofit fontScale="90000"/>
          </a:bodyPr>
          <a:lstStyle/>
          <a:p>
            <a:r>
              <a:rPr lang="vi-VN" b="1" dirty="0">
                <a:solidFill>
                  <a:srgbClr val="57A920"/>
                </a:solidFill>
              </a:rPr>
              <a:t>I. Phân loại cây trồng</a:t>
            </a:r>
            <a:endParaRPr lang="vi-VN" b="1" dirty="0">
              <a:solidFill>
                <a:srgbClr val="57A920"/>
              </a:solidFill>
            </a:endParaRPr>
          </a:p>
        </p:txBody>
      </p:sp>
      <p:sp>
        <p:nvSpPr>
          <p:cNvPr id="7" name="TextBox 6"/>
          <p:cNvSpPr txBox="1"/>
          <p:nvPr/>
        </p:nvSpPr>
        <p:spPr>
          <a:xfrm>
            <a:off x="1425676" y="1118667"/>
            <a:ext cx="4434349" cy="369332"/>
          </a:xfrm>
          <a:prstGeom prst="rect">
            <a:avLst/>
          </a:prstGeom>
          <a:noFill/>
        </p:spPr>
        <p:txBody>
          <a:bodyPr wrap="square" rtlCol="0">
            <a:spAutoFit/>
          </a:bodyPr>
          <a:lstStyle/>
          <a:p>
            <a:r>
              <a:rPr lang="vi-VN" b="1" dirty="0">
                <a:latin typeface="Tahoma" panose="020B0604030504040204"/>
              </a:rPr>
              <a:t>2. Phân loại theo đặc tính sinh vật học</a:t>
            </a:r>
            <a:endParaRPr lang="vi-VN" b="1" dirty="0">
              <a:latin typeface="Tahoma" panose="020B0604030504040204"/>
            </a:endParaRPr>
          </a:p>
        </p:txBody>
      </p:sp>
      <p:sp>
        <p:nvSpPr>
          <p:cNvPr id="8" name="Left Brace 7"/>
          <p:cNvSpPr/>
          <p:nvPr/>
        </p:nvSpPr>
        <p:spPr>
          <a:xfrm rot="5400000">
            <a:off x="5536134" y="938902"/>
            <a:ext cx="403124" cy="2667001"/>
          </a:xfrm>
          <a:prstGeom prst="leftBrace">
            <a:avLst>
              <a:gd name="adj1" fmla="val 8333"/>
              <a:gd name="adj2" fmla="val 47717"/>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vi-VN"/>
          </a:p>
        </p:txBody>
      </p:sp>
      <p:sp>
        <p:nvSpPr>
          <p:cNvPr id="9" name="TextBox 8"/>
          <p:cNvSpPr txBox="1"/>
          <p:nvPr/>
        </p:nvSpPr>
        <p:spPr>
          <a:xfrm>
            <a:off x="3273485" y="2505477"/>
            <a:ext cx="2261419" cy="338554"/>
          </a:xfrm>
          <a:prstGeom prst="rect">
            <a:avLst/>
          </a:prstGeom>
          <a:noFill/>
        </p:spPr>
        <p:txBody>
          <a:bodyPr wrap="square" rtlCol="0">
            <a:spAutoFit/>
          </a:bodyPr>
          <a:lstStyle/>
          <a:p>
            <a:r>
              <a:rPr lang="vi-VN" sz="1600" dirty="0">
                <a:latin typeface="Tahoma" panose="020B0604030504040204"/>
              </a:rPr>
              <a:t>Nhóm cây thân gỗ</a:t>
            </a:r>
            <a:endParaRPr lang="vi-VN" sz="1600" dirty="0">
              <a:latin typeface="Tahoma" panose="020B0604030504040204"/>
            </a:endParaRPr>
          </a:p>
        </p:txBody>
      </p:sp>
      <p:sp>
        <p:nvSpPr>
          <p:cNvPr id="12" name="TextBox 11"/>
          <p:cNvSpPr txBox="1"/>
          <p:nvPr/>
        </p:nvSpPr>
        <p:spPr>
          <a:xfrm>
            <a:off x="6027174" y="2505477"/>
            <a:ext cx="2267566" cy="338554"/>
          </a:xfrm>
          <a:prstGeom prst="rect">
            <a:avLst/>
          </a:prstGeom>
          <a:noFill/>
        </p:spPr>
        <p:txBody>
          <a:bodyPr wrap="square" rtlCol="0">
            <a:spAutoFit/>
          </a:bodyPr>
          <a:lstStyle/>
          <a:p>
            <a:r>
              <a:rPr lang="vi-VN" sz="1600" dirty="0">
                <a:latin typeface="Tahoma" panose="020B0604030504040204"/>
              </a:rPr>
              <a:t>Nhóm cây thân thảo</a:t>
            </a:r>
            <a:endParaRPr lang="vi-VN" sz="1600" dirty="0">
              <a:latin typeface="Tahoma" panose="020B0604030504040204"/>
            </a:endParaRPr>
          </a:p>
        </p:txBody>
      </p:sp>
      <p:cxnSp>
        <p:nvCxnSpPr>
          <p:cNvPr id="14" name="Straight Connector 13"/>
          <p:cNvCxnSpPr/>
          <p:nvPr/>
        </p:nvCxnSpPr>
        <p:spPr>
          <a:xfrm>
            <a:off x="5860025" y="2915390"/>
            <a:ext cx="7865" cy="3393838"/>
          </a:xfrm>
          <a:prstGeom prst="line">
            <a:avLst/>
          </a:prstGeom>
        </p:spPr>
        <p:style>
          <a:lnRef idx="3">
            <a:schemeClr val="accent1"/>
          </a:lnRef>
          <a:fillRef idx="0">
            <a:schemeClr val="accent1"/>
          </a:fillRef>
          <a:effectRef idx="2">
            <a:schemeClr val="accent1"/>
          </a:effectRef>
          <a:fontRef idx="minor">
            <a:schemeClr val="tx1"/>
          </a:fontRef>
        </p:style>
      </p:cxnSp>
      <p:sp>
        <p:nvSpPr>
          <p:cNvPr id="2" name="Flowchart: Alternate Process 1"/>
          <p:cNvSpPr/>
          <p:nvPr/>
        </p:nvSpPr>
        <p:spPr>
          <a:xfrm>
            <a:off x="972166" y="2965613"/>
            <a:ext cx="4765530" cy="650770"/>
          </a:xfrm>
          <a:prstGeom prst="flowChartAlternateProcess">
            <a:avLst/>
          </a:prstGeom>
          <a:solidFill>
            <a:srgbClr val="9BDC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latin typeface="Tahoma" panose="020B0604030504040204" pitchFamily="34" charset="0"/>
                <a:ea typeface="Tahoma" panose="020B0604030504040204" pitchFamily="34" charset="0"/>
                <a:cs typeface="Tahoma" panose="020B0604030504040204" pitchFamily="34" charset="0"/>
              </a:rPr>
              <a:t>Cây thân gỗ là cây có thân hóa gỗ, sống lâu năm và có kích thước khác nhau</a:t>
            </a:r>
            <a:endParaRPr lang="vi-VN" sz="1600" dirty="0">
              <a:latin typeface="Tahoma" panose="020B0604030504040204" pitchFamily="34" charset="0"/>
              <a:ea typeface="Tahoma" panose="020B0604030504040204" pitchFamily="34" charset="0"/>
              <a:cs typeface="Tahoma" panose="020B0604030504040204" pitchFamily="34" charset="0"/>
            </a:endParaRPr>
          </a:p>
        </p:txBody>
      </p:sp>
      <p:sp>
        <p:nvSpPr>
          <p:cNvPr id="10" name="Flowchart: Alternate Process 9"/>
          <p:cNvSpPr/>
          <p:nvPr/>
        </p:nvSpPr>
        <p:spPr>
          <a:xfrm>
            <a:off x="6193666" y="2965613"/>
            <a:ext cx="4943725" cy="650770"/>
          </a:xfrm>
          <a:prstGeom prst="flowChartAlternateProcess">
            <a:avLst/>
          </a:prstGeom>
          <a:solidFill>
            <a:srgbClr val="9BDC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latin typeface="Tahoma" panose="020B0604030504040204" pitchFamily="34" charset="0"/>
                <a:ea typeface="Tahoma" panose="020B0604030504040204" pitchFamily="34" charset="0"/>
                <a:cs typeface="Tahoma" panose="020B0604030504040204" pitchFamily="34" charset="0"/>
              </a:rPr>
              <a:t>Cây thân thảo là cây có thân không hóa gỗ, cây thường nhỏ là có chu kì sống ngắn hơn cây thân gỗ</a:t>
            </a:r>
            <a:endParaRPr lang="vi-VN" sz="1600" dirty="0">
              <a:latin typeface="Tahoma" panose="020B0604030504040204" pitchFamily="34" charset="0"/>
              <a:ea typeface="Tahoma" panose="020B0604030504040204" pitchFamily="34" charset="0"/>
              <a:cs typeface="Tahoma" panose="020B0604030504040204" pitchFamily="34" charset="0"/>
            </a:endParaRPr>
          </a:p>
        </p:txBody>
      </p:sp>
      <p:grpSp>
        <p:nvGrpSpPr>
          <p:cNvPr id="15" name="Group 14"/>
          <p:cNvGrpSpPr/>
          <p:nvPr/>
        </p:nvGrpSpPr>
        <p:grpSpPr>
          <a:xfrm>
            <a:off x="5985462" y="4615609"/>
            <a:ext cx="5559445" cy="2013791"/>
            <a:chOff x="275212" y="4844209"/>
            <a:chExt cx="5559445" cy="2013791"/>
          </a:xfrm>
        </p:grpSpPr>
        <p:pic>
          <p:nvPicPr>
            <p:cNvPr id="3" name="Picture 2"/>
            <p:cNvPicPr>
              <a:picLocks noChangeAspect="1"/>
            </p:cNvPicPr>
            <p:nvPr/>
          </p:nvPicPr>
          <p:blipFill rotWithShape="1">
            <a:blip r:embed="rId1">
              <a:extLst>
                <a:ext uri="{28A0092B-C50C-407E-A947-70E740481C1C}">
                  <a14:useLocalDpi xmlns:a14="http://schemas.microsoft.com/office/drawing/2010/main" val="0"/>
                </a:ext>
              </a:extLst>
            </a:blip>
            <a:srcRect l="15114" r="15114"/>
            <a:stretch>
              <a:fillRect/>
            </a:stretch>
          </p:blipFill>
          <p:spPr>
            <a:xfrm>
              <a:off x="2623151" y="4844209"/>
              <a:ext cx="2128384" cy="1988397"/>
            </a:xfrm>
            <a:prstGeom prst="triangle">
              <a:avLst/>
            </a:prstGeom>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421" t="460" r="22713" b="-460"/>
            <a:stretch>
              <a:fillRect/>
            </a:stretch>
          </p:blipFill>
          <p:spPr>
            <a:xfrm>
              <a:off x="275212" y="4844209"/>
              <a:ext cx="2094846" cy="1988397"/>
            </a:xfrm>
            <a:prstGeom prst="triangle">
              <a:avLst>
                <a:gd name="adj" fmla="val 50413"/>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7959" r="7959"/>
            <a:stretch>
              <a:fillRect/>
            </a:stretch>
          </p:blipFill>
          <p:spPr>
            <a:xfrm rot="10800000">
              <a:off x="1442186" y="4869603"/>
              <a:ext cx="2120519" cy="1988397"/>
            </a:xfrm>
            <a:prstGeom prst="triangle">
              <a:avLst>
                <a:gd name="adj" fmla="val 49559"/>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16417" r="16417"/>
            <a:stretch>
              <a:fillRect/>
            </a:stretch>
          </p:blipFill>
          <p:spPr>
            <a:xfrm flipV="1">
              <a:off x="3801807" y="4868418"/>
              <a:ext cx="2032850" cy="1988397"/>
            </a:xfrm>
            <a:prstGeom prst="triangle">
              <a:avLst/>
            </a:prstGeom>
          </p:spPr>
        </p:pic>
      </p:grpSp>
      <p:grpSp>
        <p:nvGrpSpPr>
          <p:cNvPr id="20" name="Group 19"/>
          <p:cNvGrpSpPr/>
          <p:nvPr/>
        </p:nvGrpSpPr>
        <p:grpSpPr>
          <a:xfrm>
            <a:off x="359261" y="4579602"/>
            <a:ext cx="5558577" cy="2068613"/>
            <a:chOff x="359261" y="4579602"/>
            <a:chExt cx="5558577" cy="2068613"/>
          </a:xfrm>
        </p:grpSpPr>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l="30246" r="3811"/>
            <a:stretch>
              <a:fillRect/>
            </a:stretch>
          </p:blipFill>
          <p:spPr>
            <a:xfrm rot="10800000">
              <a:off x="3853917" y="4579602"/>
              <a:ext cx="2063921" cy="2068612"/>
            </a:xfrm>
            <a:prstGeom prst="triangle">
              <a:avLst/>
            </a:prstGeom>
          </p:spPr>
        </p:pic>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l="4858" t="-2098" r="28596" b="2098"/>
            <a:stretch>
              <a:fillRect/>
            </a:stretch>
          </p:blipFill>
          <p:spPr>
            <a:xfrm rot="10800000">
              <a:off x="1505409" y="4579602"/>
              <a:ext cx="2039476" cy="2068613"/>
            </a:xfrm>
            <a:prstGeom prst="triangle">
              <a:avLst/>
            </a:prstGeom>
          </p:spPr>
        </p:pic>
        <p:pic>
          <p:nvPicPr>
            <p:cNvPr id="18" name="Picture 17"/>
            <p:cNvPicPr>
              <a:picLocks noChangeAspect="1"/>
            </p:cNvPicPr>
            <p:nvPr/>
          </p:nvPicPr>
          <p:blipFill rotWithShape="1">
            <a:blip r:embed="rId7">
              <a:extLst>
                <a:ext uri="{28A0092B-C50C-407E-A947-70E740481C1C}">
                  <a14:useLocalDpi xmlns:a14="http://schemas.microsoft.com/office/drawing/2010/main" val="0"/>
                </a:ext>
              </a:extLst>
            </a:blip>
            <a:srcRect l="-425" r="25521"/>
            <a:stretch>
              <a:fillRect/>
            </a:stretch>
          </p:blipFill>
          <p:spPr>
            <a:xfrm>
              <a:off x="2695409" y="4579602"/>
              <a:ext cx="2063921" cy="2049798"/>
            </a:xfrm>
            <a:prstGeom prst="triangle">
              <a:avLst>
                <a:gd name="adj" fmla="val 49557"/>
              </a:avLst>
            </a:prstGeom>
          </p:spPr>
        </p:pic>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a:stretch>
              <a:fillRect/>
            </a:stretch>
          </p:blipFill>
          <p:spPr>
            <a:xfrm>
              <a:off x="359261" y="4579602"/>
              <a:ext cx="1990515" cy="2017842"/>
            </a:xfrm>
            <a:prstGeom prst="triangle">
              <a:avLst>
                <a:gd name="adj" fmla="val 50459"/>
              </a:avLst>
            </a:prstGeom>
          </p:spPr>
        </p:pic>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up)">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randombar(horizontal)">
                                      <p:cBhvr>
                                        <p:cTn id="32" dur="1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32"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circle(out)">
                                      <p:cBhvr>
                                        <p:cTn id="37" dur="2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randombar(horizontal)">
                                      <p:cBhvr>
                                        <p:cTn id="42" dur="125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32"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circle(out)">
                                      <p:cBhvr>
                                        <p:cTn id="4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2"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838200" y="413892"/>
            <a:ext cx="10515600" cy="1228028"/>
          </a:xfrm>
          <a:prstGeom prst="rect">
            <a:avLst/>
          </a:prstGeom>
          <a:noFill/>
        </p:spPr>
        <p:txBody>
          <a:bodyPr wrap="square" rtlCol="0">
            <a:spAutoFit/>
          </a:bodyPr>
          <a:lstStyle/>
          <a:p>
            <a:r>
              <a:rPr lang="vi-VN" b="1" dirty="0">
                <a:solidFill>
                  <a:srgbClr val="57A920"/>
                </a:solidFill>
              </a:rPr>
              <a:t>I Phân loại cây trồng: </a:t>
            </a:r>
            <a:br>
              <a:rPr lang="vi-VN" dirty="0"/>
            </a:br>
            <a:br>
              <a:rPr lang="vi-VN" dirty="0"/>
            </a:br>
            <a:r>
              <a:rPr lang="vi-VN" sz="1800" b="1" dirty="0"/>
              <a:t>2. Phân loại theo đặc tính sinh vật học</a:t>
            </a:r>
            <a:endParaRPr lang="vi-VN" sz="1800" b="1" dirty="0"/>
          </a:p>
        </p:txBody>
      </p:sp>
      <p:sp>
        <p:nvSpPr>
          <p:cNvPr id="5" name="TextBox 4"/>
          <p:cNvSpPr txBox="1"/>
          <p:nvPr/>
        </p:nvSpPr>
        <p:spPr>
          <a:xfrm>
            <a:off x="4670323" y="1596868"/>
            <a:ext cx="2576051" cy="923330"/>
          </a:xfrm>
          <a:prstGeom prst="rect">
            <a:avLst/>
          </a:prstGeom>
          <a:noFill/>
        </p:spPr>
        <p:txBody>
          <a:bodyPr wrap="square" rtlCol="0">
            <a:spAutoFit/>
          </a:bodyPr>
          <a:lstStyle/>
          <a:p>
            <a:endParaRPr lang="vi-VN" dirty="0"/>
          </a:p>
          <a:p>
            <a:r>
              <a:rPr lang="vi-VN" dirty="0">
                <a:latin typeface="Tahoma" panose="020B0604030504040204"/>
              </a:rPr>
              <a:t>c. Phân loại cây trồng theo số lượng lá mầm</a:t>
            </a:r>
            <a:r>
              <a:rPr lang="vi-VN" dirty="0"/>
              <a:t>:</a:t>
            </a:r>
            <a:endParaRPr lang="vi-VN" dirty="0"/>
          </a:p>
        </p:txBody>
      </p:sp>
      <p:sp>
        <p:nvSpPr>
          <p:cNvPr id="6" name="TextBox 5"/>
          <p:cNvSpPr txBox="1"/>
          <p:nvPr/>
        </p:nvSpPr>
        <p:spPr>
          <a:xfrm>
            <a:off x="3197940" y="3073960"/>
            <a:ext cx="2428568" cy="338554"/>
          </a:xfrm>
          <a:prstGeom prst="rect">
            <a:avLst/>
          </a:prstGeom>
          <a:noFill/>
        </p:spPr>
        <p:txBody>
          <a:bodyPr wrap="square" rtlCol="0">
            <a:spAutoFit/>
          </a:bodyPr>
          <a:lstStyle/>
          <a:p>
            <a:r>
              <a:rPr lang="vi-VN" sz="1600" dirty="0">
                <a:latin typeface="Tahoma" panose="020B0604030504040204"/>
              </a:rPr>
              <a:t>Nhóm cây 1 lá mầm</a:t>
            </a:r>
            <a:endParaRPr lang="vi-VN" sz="1600" dirty="0">
              <a:latin typeface="Tahoma" panose="020B0604030504040204"/>
            </a:endParaRPr>
          </a:p>
        </p:txBody>
      </p:sp>
      <p:sp>
        <p:nvSpPr>
          <p:cNvPr id="7" name="TextBox 6"/>
          <p:cNvSpPr txBox="1"/>
          <p:nvPr/>
        </p:nvSpPr>
        <p:spPr>
          <a:xfrm>
            <a:off x="6020248" y="3089348"/>
            <a:ext cx="2413820" cy="338554"/>
          </a:xfrm>
          <a:prstGeom prst="rect">
            <a:avLst/>
          </a:prstGeom>
          <a:noFill/>
        </p:spPr>
        <p:txBody>
          <a:bodyPr wrap="square" rtlCol="0">
            <a:spAutoFit/>
          </a:bodyPr>
          <a:lstStyle/>
          <a:p>
            <a:r>
              <a:rPr lang="vi-VN" sz="1600" dirty="0">
                <a:latin typeface="Tahoma" panose="020B0604030504040204"/>
              </a:rPr>
              <a:t>Nhóm cây 2 lá mầm</a:t>
            </a:r>
            <a:endParaRPr lang="vi-VN" sz="1600" dirty="0">
              <a:latin typeface="Tahoma" panose="020B0604030504040204"/>
            </a:endParaRPr>
          </a:p>
        </p:txBody>
      </p:sp>
      <p:sp>
        <p:nvSpPr>
          <p:cNvPr id="8" name="Left Brace 7"/>
          <p:cNvSpPr/>
          <p:nvPr/>
        </p:nvSpPr>
        <p:spPr>
          <a:xfrm rot="5400000">
            <a:off x="5544163" y="1481468"/>
            <a:ext cx="403124" cy="2667001"/>
          </a:xfrm>
          <a:prstGeom prst="leftBrace">
            <a:avLst>
              <a:gd name="adj1" fmla="val 8333"/>
              <a:gd name="adj2" fmla="val 47717"/>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vi-VN"/>
          </a:p>
        </p:txBody>
      </p:sp>
      <p:cxnSp>
        <p:nvCxnSpPr>
          <p:cNvPr id="9" name="Straight Connector 8"/>
          <p:cNvCxnSpPr/>
          <p:nvPr/>
        </p:nvCxnSpPr>
        <p:spPr>
          <a:xfrm>
            <a:off x="5820697" y="3512862"/>
            <a:ext cx="39329" cy="2849838"/>
          </a:xfrm>
          <a:prstGeom prst="line">
            <a:avLst/>
          </a:prstGeom>
        </p:spPr>
        <p:style>
          <a:lnRef idx="3">
            <a:schemeClr val="accent1"/>
          </a:lnRef>
          <a:fillRef idx="0">
            <a:schemeClr val="accent1"/>
          </a:fillRef>
          <a:effectRef idx="2">
            <a:schemeClr val="accent1"/>
          </a:effectRef>
          <a:fontRef idx="minor">
            <a:schemeClr val="tx1"/>
          </a:fontRef>
        </p:style>
      </p:cxnSp>
      <p:grpSp>
        <p:nvGrpSpPr>
          <p:cNvPr id="12" name="Group 11"/>
          <p:cNvGrpSpPr/>
          <p:nvPr/>
        </p:nvGrpSpPr>
        <p:grpSpPr>
          <a:xfrm>
            <a:off x="352265" y="4859485"/>
            <a:ext cx="5349180" cy="1758921"/>
            <a:chOff x="352265" y="4859485"/>
            <a:chExt cx="5349180" cy="1758921"/>
          </a:xfrm>
        </p:grpSpPr>
        <p:pic>
          <p:nvPicPr>
            <p:cNvPr id="2" name="Picture 1"/>
            <p:cNvPicPr>
              <a:picLocks noChangeAspect="1"/>
            </p:cNvPicPr>
            <p:nvPr/>
          </p:nvPicPr>
          <p:blipFill rotWithShape="1">
            <a:blip r:embed="rId1">
              <a:extLst>
                <a:ext uri="{28A0092B-C50C-407E-A947-70E740481C1C}">
                  <a14:useLocalDpi xmlns:a14="http://schemas.microsoft.com/office/drawing/2010/main" val="0"/>
                </a:ext>
              </a:extLst>
            </a:blip>
            <a:srcRect l="16727" t="-525" r="16727" b="525"/>
            <a:stretch>
              <a:fillRect/>
            </a:stretch>
          </p:blipFill>
          <p:spPr>
            <a:xfrm>
              <a:off x="352265" y="4875331"/>
              <a:ext cx="1979050" cy="1743075"/>
            </a:xfrm>
            <a:prstGeom prst="triangle">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3934" t="525" r="19520" b="-525"/>
            <a:stretch>
              <a:fillRect/>
            </a:stretch>
          </p:blipFill>
          <p:spPr>
            <a:xfrm>
              <a:off x="2629243" y="4859485"/>
              <a:ext cx="1867710" cy="1743075"/>
            </a:xfrm>
            <a:prstGeom prst="triangle">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1584" t="495" r="13800" b="-495"/>
            <a:stretch>
              <a:fillRect/>
            </a:stretch>
          </p:blipFill>
          <p:spPr>
            <a:xfrm rot="10800000">
              <a:off x="3682596" y="4880182"/>
              <a:ext cx="2018849" cy="1722378"/>
            </a:xfrm>
            <a:prstGeom prst="triangle">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457" t="13850" r="457" b="-1350"/>
            <a:stretch>
              <a:fillRect/>
            </a:stretch>
          </p:blipFill>
          <p:spPr>
            <a:xfrm rot="10800000">
              <a:off x="1514482" y="4864336"/>
              <a:ext cx="1905373" cy="1754069"/>
            </a:xfrm>
            <a:prstGeom prst="triangle">
              <a:avLst/>
            </a:prstGeom>
          </p:spPr>
        </p:pic>
      </p:grpSp>
      <p:grpSp>
        <p:nvGrpSpPr>
          <p:cNvPr id="17" name="Group 16"/>
          <p:cNvGrpSpPr/>
          <p:nvPr/>
        </p:nvGrpSpPr>
        <p:grpSpPr>
          <a:xfrm>
            <a:off x="5837429" y="4832644"/>
            <a:ext cx="5152062" cy="1837411"/>
            <a:chOff x="5837429" y="4832644"/>
            <a:chExt cx="5152062" cy="1837411"/>
          </a:xfrm>
        </p:grpSpPr>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7215" t="-1164" r="6169" b="1164"/>
            <a:stretch>
              <a:fillRect/>
            </a:stretch>
          </p:blipFill>
          <p:spPr>
            <a:xfrm rot="10800000">
              <a:off x="6966479" y="4869832"/>
              <a:ext cx="1910400" cy="1785202"/>
            </a:xfrm>
            <a:prstGeom prst="triangle">
              <a:avLst/>
            </a:prstGeom>
          </p:spPr>
        </p:pic>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l="12355" r="12355"/>
            <a:stretch>
              <a:fillRect/>
            </a:stretch>
          </p:blipFill>
          <p:spPr>
            <a:xfrm rot="10800000">
              <a:off x="9132116" y="4869831"/>
              <a:ext cx="1857375" cy="1800224"/>
            </a:xfrm>
            <a:prstGeom prst="triangle">
              <a:avLst/>
            </a:prstGeom>
          </p:spPr>
        </p:pic>
        <p:pic>
          <p:nvPicPr>
            <p:cNvPr id="15" name="Picture 14"/>
            <p:cNvPicPr>
              <a:picLocks noChangeAspect="1"/>
            </p:cNvPicPr>
            <p:nvPr/>
          </p:nvPicPr>
          <p:blipFill rotWithShape="1">
            <a:blip r:embed="rId7">
              <a:extLst>
                <a:ext uri="{28A0092B-C50C-407E-A947-70E740481C1C}">
                  <a14:useLocalDpi xmlns:a14="http://schemas.microsoft.com/office/drawing/2010/main" val="0"/>
                </a:ext>
              </a:extLst>
            </a:blip>
            <a:srcRect l="35557" t="-561" r="277" b="561"/>
            <a:stretch>
              <a:fillRect/>
            </a:stretch>
          </p:blipFill>
          <p:spPr>
            <a:xfrm>
              <a:off x="8064292" y="4832644"/>
              <a:ext cx="1871520" cy="1769916"/>
            </a:xfrm>
            <a:prstGeom prst="triangle">
              <a:avLst/>
            </a:prstGeom>
          </p:spPr>
        </p:pic>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l="-3667" t="10400" r="3667" b="9600"/>
            <a:stretch>
              <a:fillRect/>
            </a:stretch>
          </p:blipFill>
          <p:spPr>
            <a:xfrm>
              <a:off x="5837429" y="4869832"/>
              <a:ext cx="1979050" cy="1743075"/>
            </a:xfrm>
            <a:prstGeom prst="triangle">
              <a:avLst/>
            </a:prstGeom>
          </p:spPr>
        </p:pic>
      </p:grpSp>
      <p:sp>
        <p:nvSpPr>
          <p:cNvPr id="18" name="Rounded Rectangle 17"/>
          <p:cNvSpPr/>
          <p:nvPr/>
        </p:nvSpPr>
        <p:spPr>
          <a:xfrm>
            <a:off x="1179576" y="3630168"/>
            <a:ext cx="4553712" cy="585216"/>
          </a:xfrm>
          <a:prstGeom prst="roundRect">
            <a:avLst/>
          </a:prstGeom>
          <a:solidFill>
            <a:srgbClr val="8EC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latin typeface="Tahoma" panose="020B0604030504040204" pitchFamily="34" charset="0"/>
                <a:ea typeface="Tahoma" panose="020B0604030504040204" pitchFamily="34" charset="0"/>
                <a:cs typeface="Tahoma" panose="020B0604030504040204" pitchFamily="34" charset="0"/>
              </a:rPr>
              <a:t>Cây 1 lá mầm là cây có phôi của hạt chỉ có một lá mầm</a:t>
            </a:r>
            <a:endParaRPr lang="vi-VN" sz="1600" dirty="0">
              <a:latin typeface="Tahoma" panose="020B0604030504040204" pitchFamily="34" charset="0"/>
              <a:ea typeface="Tahoma" panose="020B0604030504040204" pitchFamily="34" charset="0"/>
              <a:cs typeface="Tahoma" panose="020B0604030504040204" pitchFamily="34" charset="0"/>
            </a:endParaRPr>
          </a:p>
        </p:txBody>
      </p:sp>
      <p:sp>
        <p:nvSpPr>
          <p:cNvPr id="19" name="AutoShape 2" descr="Cây cau lùn - Cây cảnh Đà Nẵng - Hoa Sen Việ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vi-VN"/>
          </a:p>
        </p:txBody>
      </p:sp>
      <p:sp>
        <p:nvSpPr>
          <p:cNvPr id="20" name="AutoShape 4" descr="Cây cau lùn - Cây cảnh Đà Nẵng - Hoa Sen Việ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vi-VN"/>
          </a:p>
        </p:txBody>
      </p:sp>
      <p:sp>
        <p:nvSpPr>
          <p:cNvPr id="21" name="AutoShape 6" descr="Cây cau lùn - Cây cảnh Đà Nẵng - Hoa Sen Việ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vi-VN"/>
          </a:p>
        </p:txBody>
      </p:sp>
      <p:sp>
        <p:nvSpPr>
          <p:cNvPr id="22" name="Rounded Rectangle 21"/>
          <p:cNvSpPr/>
          <p:nvPr/>
        </p:nvSpPr>
        <p:spPr>
          <a:xfrm>
            <a:off x="6157212" y="3630168"/>
            <a:ext cx="4553712" cy="585216"/>
          </a:xfrm>
          <a:prstGeom prst="roundRect">
            <a:avLst/>
          </a:prstGeom>
          <a:solidFill>
            <a:srgbClr val="8EC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latin typeface="Tahoma" panose="020B0604030504040204" pitchFamily="34" charset="0"/>
                <a:ea typeface="Tahoma" panose="020B0604030504040204" pitchFamily="34" charset="0"/>
                <a:cs typeface="Tahoma" panose="020B0604030504040204" pitchFamily="34" charset="0"/>
              </a:rPr>
              <a:t>Cây 2 lá mầm là cây có phôi của hạt có hai lá mầm</a:t>
            </a:r>
            <a:endParaRPr lang="vi-VN" sz="16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1000"/>
                                        <p:tgtEl>
                                          <p:spTgt spid="8"/>
                                        </p:tgtEl>
                                      </p:cBhvr>
                                    </p:animEffect>
                                  </p:childTnLst>
                                </p:cTn>
                              </p:par>
                              <p:par>
                                <p:cTn id="13" presetID="22"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10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randombar(horizontal)">
                                      <p:cBhvr>
                                        <p:cTn id="35" dur="10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circle(in)">
                                      <p:cBhvr>
                                        <p:cTn id="4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18"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4294967295"/>
          </p:nvPr>
        </p:nvPicPr>
        <p:blipFill>
          <a:blip r:embed="rId1">
            <a:extLst>
              <a:ext uri="{28A0092B-C50C-407E-A947-70E740481C1C}">
                <a14:useLocalDpi xmlns:a14="http://schemas.microsoft.com/office/drawing/2010/main" val="0"/>
              </a:ext>
            </a:extLst>
          </a:blip>
          <a:stretch>
            <a:fillRect/>
          </a:stretch>
        </p:blipFill>
        <p:spPr>
          <a:xfrm>
            <a:off x="0" y="0"/>
            <a:ext cx="12191999" cy="6858000"/>
          </a:xfrm>
        </p:spPr>
      </p:pic>
      <p:sp>
        <p:nvSpPr>
          <p:cNvPr id="5" name="Flowchart: Process 4"/>
          <p:cNvSpPr/>
          <p:nvPr/>
        </p:nvSpPr>
        <p:spPr>
          <a:xfrm>
            <a:off x="-2" y="68826"/>
            <a:ext cx="12192000" cy="6858000"/>
          </a:xfrm>
          <a:prstGeom prst="flowChartProcess">
            <a:avLst/>
          </a:prstGeom>
          <a:solidFill>
            <a:schemeClr val="bg2">
              <a:lumMod val="2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lowchart: Process 5"/>
          <p:cNvSpPr/>
          <p:nvPr/>
        </p:nvSpPr>
        <p:spPr>
          <a:xfrm>
            <a:off x="3364763" y="113030"/>
            <a:ext cx="4650658" cy="717755"/>
          </a:xfrm>
          <a:prstGeom prst="flowChartProcess">
            <a:avLst/>
          </a:prstGeom>
          <a:solidFill>
            <a:srgbClr val="B1CB77">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t>Phân loại cây trồng</a:t>
            </a:r>
            <a:endParaRPr lang="vi-VN" sz="2800"/>
          </a:p>
        </p:txBody>
      </p:sp>
      <p:sp>
        <p:nvSpPr>
          <p:cNvPr id="7" name="TextBox 6"/>
          <p:cNvSpPr txBox="1"/>
          <p:nvPr/>
        </p:nvSpPr>
        <p:spPr>
          <a:xfrm>
            <a:off x="319405" y="1568450"/>
            <a:ext cx="3662680" cy="829945"/>
          </a:xfrm>
          <a:prstGeom prst="rect">
            <a:avLst/>
          </a:prstGeom>
          <a:noFill/>
          <a:ln>
            <a:solidFill>
              <a:schemeClr val="bg1"/>
            </a:solidFill>
            <a:prstDash val="lgDashDotDot"/>
          </a:ln>
        </p:spPr>
        <p:txBody>
          <a:bodyPr wrap="square" rtlCol="0">
            <a:spAutoFit/>
          </a:bodyPr>
          <a:lstStyle/>
          <a:p>
            <a:r>
              <a:rPr lang="vi-VN" sz="2400" dirty="0">
                <a:solidFill>
                  <a:schemeClr val="bg1"/>
                </a:solidFill>
              </a:rPr>
              <a:t>Phân loại theo nguồn gốc</a:t>
            </a:r>
            <a:endParaRPr lang="vi-VN" sz="2400" dirty="0">
              <a:solidFill>
                <a:schemeClr val="bg1"/>
              </a:solidFill>
            </a:endParaRPr>
          </a:p>
          <a:p>
            <a:endParaRPr lang="vi-VN" sz="2400" dirty="0">
              <a:solidFill>
                <a:schemeClr val="bg1"/>
              </a:solidFill>
            </a:endParaRPr>
          </a:p>
        </p:txBody>
      </p:sp>
      <p:sp>
        <p:nvSpPr>
          <p:cNvPr id="8" name="TextBox 7"/>
          <p:cNvSpPr txBox="1"/>
          <p:nvPr/>
        </p:nvSpPr>
        <p:spPr>
          <a:xfrm>
            <a:off x="4547870" y="1568450"/>
            <a:ext cx="2978785" cy="829945"/>
          </a:xfrm>
          <a:prstGeom prst="rect">
            <a:avLst/>
          </a:prstGeom>
          <a:noFill/>
          <a:ln>
            <a:solidFill>
              <a:schemeClr val="bg1"/>
            </a:solidFill>
            <a:prstDash val="lgDashDotDot"/>
          </a:ln>
        </p:spPr>
        <p:txBody>
          <a:bodyPr wrap="square" rtlCol="0">
            <a:spAutoFit/>
          </a:bodyPr>
          <a:lstStyle/>
          <a:p>
            <a:r>
              <a:rPr lang="vi-VN" sz="2400" dirty="0">
                <a:solidFill>
                  <a:schemeClr val="bg1"/>
                </a:solidFill>
              </a:rPr>
              <a:t>Phân loại theo đặc tính sinh vật học</a:t>
            </a:r>
            <a:endParaRPr lang="vi-VN" sz="2400" dirty="0">
              <a:solidFill>
                <a:schemeClr val="bg1"/>
              </a:solidFill>
            </a:endParaRPr>
          </a:p>
        </p:txBody>
      </p:sp>
      <p:sp>
        <p:nvSpPr>
          <p:cNvPr id="9" name="TextBox 8"/>
          <p:cNvSpPr txBox="1"/>
          <p:nvPr/>
        </p:nvSpPr>
        <p:spPr>
          <a:xfrm>
            <a:off x="8015747" y="1568218"/>
            <a:ext cx="2861187" cy="829945"/>
          </a:xfrm>
          <a:prstGeom prst="rect">
            <a:avLst/>
          </a:prstGeom>
          <a:noFill/>
          <a:ln>
            <a:solidFill>
              <a:schemeClr val="bg1"/>
            </a:solidFill>
            <a:prstDash val="lgDashDotDot"/>
          </a:ln>
        </p:spPr>
        <p:txBody>
          <a:bodyPr wrap="square" rtlCol="0">
            <a:spAutoFit/>
          </a:bodyPr>
          <a:lstStyle/>
          <a:p>
            <a:r>
              <a:rPr lang="vi-VN" sz="2400" dirty="0">
                <a:solidFill>
                  <a:schemeClr val="bg1"/>
                </a:solidFill>
              </a:rPr>
              <a:t>Phân loại theo mục đích sử dụng</a:t>
            </a:r>
            <a:endParaRPr lang="vi-VN" sz="2400" dirty="0">
              <a:solidFill>
                <a:schemeClr val="bg1"/>
              </a:solidFill>
            </a:endParaRPr>
          </a:p>
        </p:txBody>
      </p:sp>
      <p:sp>
        <p:nvSpPr>
          <p:cNvPr id="10" name="TextBox 9"/>
          <p:cNvSpPr txBox="1"/>
          <p:nvPr/>
        </p:nvSpPr>
        <p:spPr>
          <a:xfrm>
            <a:off x="140335" y="3617595"/>
            <a:ext cx="3934460" cy="2306955"/>
          </a:xfrm>
          <a:prstGeom prst="rect">
            <a:avLst/>
          </a:prstGeom>
          <a:noFill/>
          <a:ln>
            <a:solidFill>
              <a:schemeClr val="bg1"/>
            </a:solidFill>
            <a:prstDash val="lgDashDotDot"/>
          </a:ln>
        </p:spPr>
        <p:txBody>
          <a:bodyPr wrap="square" rtlCol="0">
            <a:spAutoFit/>
          </a:bodyPr>
          <a:lstStyle/>
          <a:p>
            <a:r>
              <a:rPr lang="vi-VN" sz="2400" b="1" dirty="0">
                <a:solidFill>
                  <a:schemeClr val="bg1"/>
                </a:solidFill>
              </a:rPr>
              <a:t>*Ý nghĩa</a:t>
            </a:r>
            <a:r>
              <a:rPr lang="vi-VN" sz="2400" dirty="0">
                <a:solidFill>
                  <a:schemeClr val="bg1"/>
                </a:solidFill>
              </a:rPr>
              <a:t>: Giúp người nông dân trồng các loài cây trồng đúng mùa, đúng thời vụ, trồng các loại cây trồng đạt chất lượng và năng suất tốt nhất.</a:t>
            </a:r>
            <a:endParaRPr lang="vi-VN" sz="2400" dirty="0">
              <a:solidFill>
                <a:schemeClr val="bg1"/>
              </a:solidFill>
            </a:endParaRPr>
          </a:p>
        </p:txBody>
      </p:sp>
      <p:cxnSp>
        <p:nvCxnSpPr>
          <p:cNvPr id="14" name="Straight Connector 13"/>
          <p:cNvCxnSpPr/>
          <p:nvPr/>
        </p:nvCxnSpPr>
        <p:spPr>
          <a:xfrm flipV="1">
            <a:off x="2170635" y="962762"/>
            <a:ext cx="6709410" cy="1397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a:off x="2180816" y="996269"/>
            <a:ext cx="9832" cy="48178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p:nvPr/>
        </p:nvCxnSpPr>
        <p:spPr>
          <a:xfrm flipH="1">
            <a:off x="5831983" y="996520"/>
            <a:ext cx="8255" cy="55245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 name="Straight Arrow Connector 17"/>
          <p:cNvCxnSpPr/>
          <p:nvPr/>
        </p:nvCxnSpPr>
        <p:spPr>
          <a:xfrm>
            <a:off x="8829369" y="996270"/>
            <a:ext cx="9832" cy="48178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p:nvPr/>
        </p:nvCxnSpPr>
        <p:spPr>
          <a:xfrm>
            <a:off x="2170921" y="2304718"/>
            <a:ext cx="12065" cy="122301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1" name="TextBox 20"/>
          <p:cNvSpPr txBox="1"/>
          <p:nvPr/>
        </p:nvSpPr>
        <p:spPr>
          <a:xfrm>
            <a:off x="4546936" y="3538450"/>
            <a:ext cx="3319617" cy="1938020"/>
          </a:xfrm>
          <a:prstGeom prst="rect">
            <a:avLst/>
          </a:prstGeom>
          <a:noFill/>
          <a:ln>
            <a:solidFill>
              <a:schemeClr val="bg1"/>
            </a:solidFill>
            <a:prstDash val="lgDashDotDot"/>
          </a:ln>
        </p:spPr>
        <p:txBody>
          <a:bodyPr wrap="square" rtlCol="0">
            <a:spAutoFit/>
          </a:bodyPr>
          <a:lstStyle/>
          <a:p>
            <a:r>
              <a:rPr lang="vi-VN" sz="2400" b="1" dirty="0">
                <a:solidFill>
                  <a:schemeClr val="bg1"/>
                </a:solidFill>
                <a:latin typeface="Arial" panose="020B0604020202020204" pitchFamily="34" charset="0"/>
                <a:cs typeface="Arial" panose="020B0604020202020204" pitchFamily="34" charset="0"/>
              </a:rPr>
              <a:t>*Ý nghĩa</a:t>
            </a:r>
            <a:r>
              <a:rPr lang="vi-VN" sz="2400" dirty="0">
                <a:solidFill>
                  <a:schemeClr val="bg1"/>
                </a:solidFill>
                <a:latin typeface="Arial" panose="020B0604020202020204" pitchFamily="34" charset="0"/>
                <a:cs typeface="Arial" panose="020B0604020202020204" pitchFamily="34" charset="0"/>
              </a:rPr>
              <a:t>: Giúp người nông dân trồng </a:t>
            </a:r>
            <a:r>
              <a:rPr lang="en-US" altLang="vi-VN" sz="2400" dirty="0">
                <a:solidFill>
                  <a:schemeClr val="bg1"/>
                </a:solidFill>
                <a:latin typeface="Arial" panose="020B0604020202020204" pitchFamily="34" charset="0"/>
                <a:cs typeface="Arial" panose="020B0604020202020204" pitchFamily="34" charset="0"/>
              </a:rPr>
              <a:t>và khai thác </a:t>
            </a:r>
            <a:r>
              <a:rPr lang="vi-VN" sz="2400" dirty="0">
                <a:solidFill>
                  <a:schemeClr val="bg1"/>
                </a:solidFill>
                <a:latin typeface="Arial" panose="020B0604020202020204" pitchFamily="34" charset="0"/>
                <a:cs typeface="Arial" panose="020B0604020202020204" pitchFamily="34" charset="0"/>
              </a:rPr>
              <a:t>các loài cây trồng </a:t>
            </a:r>
            <a:r>
              <a:rPr lang="en-US" altLang="vi-VN" sz="2400" dirty="0">
                <a:solidFill>
                  <a:schemeClr val="bg1"/>
                </a:solidFill>
                <a:latin typeface="Arial" panose="020B0604020202020204" pitchFamily="34" charset="0"/>
                <a:cs typeface="Arial" panose="020B0604020202020204" pitchFamily="34" charset="0"/>
              </a:rPr>
              <a:t>hợp ly</a:t>
            </a:r>
            <a:r>
              <a:rPr lang="vi-VN" sz="2400" dirty="0">
                <a:solidFill>
                  <a:schemeClr val="bg1"/>
                </a:solidFill>
                <a:latin typeface="Arial" panose="020B0604020202020204" pitchFamily="34" charset="0"/>
                <a:cs typeface="Arial" panose="020B0604020202020204" pitchFamily="34" charset="0"/>
              </a:rPr>
              <a:t> đạt chất lượng và năng suất tốt nhất</a:t>
            </a:r>
            <a:r>
              <a:rPr lang="vi-VN" sz="2400" dirty="0">
                <a:latin typeface="Arial" panose="020B0604020202020204" pitchFamily="34" charset="0"/>
                <a:cs typeface="Arial" panose="020B0604020202020204" pitchFamily="34" charset="0"/>
              </a:rPr>
              <a:t>.</a:t>
            </a:r>
            <a:endParaRPr lang="vi-VN" sz="2400" dirty="0">
              <a:latin typeface="Arial" panose="020B0604020202020204" pitchFamily="34" charset="0"/>
              <a:cs typeface="Arial" panose="020B0604020202020204" pitchFamily="34" charset="0"/>
            </a:endParaRPr>
          </a:p>
        </p:txBody>
      </p:sp>
      <p:cxnSp>
        <p:nvCxnSpPr>
          <p:cNvPr id="23" name="Straight Arrow Connector 22"/>
          <p:cNvCxnSpPr/>
          <p:nvPr/>
        </p:nvCxnSpPr>
        <p:spPr>
          <a:xfrm>
            <a:off x="5832290" y="2233868"/>
            <a:ext cx="28575" cy="123444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Process 11"/>
          <p:cNvSpPr/>
          <p:nvPr/>
        </p:nvSpPr>
        <p:spPr>
          <a:xfrm>
            <a:off x="0" y="2674374"/>
            <a:ext cx="12192000" cy="1710813"/>
          </a:xfrm>
          <a:prstGeom prst="flowChartProcess">
            <a:avLst/>
          </a:prstGeom>
          <a:solidFill>
            <a:srgbClr val="9BDC5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Title 3"/>
          <p:cNvSpPr txBox="1">
            <a:spLocks noGrp="1"/>
          </p:cNvSpPr>
          <p:nvPr>
            <p:ph type="title"/>
          </p:nvPr>
        </p:nvSpPr>
        <p:spPr>
          <a:xfrm>
            <a:off x="508000" y="360447"/>
            <a:ext cx="10515600" cy="1228028"/>
          </a:xfrm>
          <a:prstGeom prst="rect">
            <a:avLst/>
          </a:prstGeom>
          <a:noFill/>
        </p:spPr>
        <p:txBody>
          <a:bodyPr wrap="square" rtlCol="0">
            <a:spAutoFit/>
          </a:bodyPr>
          <a:lstStyle/>
          <a:p>
            <a:r>
              <a:rPr lang="vi-VN" b="1" dirty="0">
                <a:solidFill>
                  <a:srgbClr val="57A920"/>
                </a:solidFill>
              </a:rPr>
              <a:t>I Phân loại cây trồng: </a:t>
            </a:r>
            <a:br>
              <a:rPr lang="vi-VN" b="1" dirty="0">
                <a:solidFill>
                  <a:srgbClr val="57A920"/>
                </a:solidFill>
              </a:rPr>
            </a:br>
            <a:br>
              <a:rPr lang="vi-VN" dirty="0"/>
            </a:br>
            <a:r>
              <a:rPr lang="vi-VN" sz="1800" b="1" dirty="0"/>
              <a:t>3. Phân loại theo mục đích sử dụng: </a:t>
            </a:r>
            <a:endParaRPr lang="vi-VN" sz="1800" b="1" dirty="0"/>
          </a:p>
        </p:txBody>
      </p:sp>
      <p:sp>
        <p:nvSpPr>
          <p:cNvPr id="5" name="TextBox 4"/>
          <p:cNvSpPr txBox="1"/>
          <p:nvPr/>
        </p:nvSpPr>
        <p:spPr>
          <a:xfrm>
            <a:off x="508000" y="1822334"/>
            <a:ext cx="7568381" cy="338554"/>
          </a:xfrm>
          <a:prstGeom prst="rect">
            <a:avLst/>
          </a:prstGeom>
          <a:noFill/>
        </p:spPr>
        <p:txBody>
          <a:bodyPr wrap="square" rtlCol="0">
            <a:spAutoFit/>
          </a:bodyPr>
          <a:lstStyle/>
          <a:p>
            <a:r>
              <a:rPr lang="vi-VN" sz="1600" dirty="0">
                <a:latin typeface="Tahoma" panose="020B0604030504040204"/>
              </a:rPr>
              <a:t>Tùy vào mục đích sử dụng mà cây trồng được phân ra thành các nhóm:</a:t>
            </a:r>
            <a:endParaRPr lang="vi-VN" sz="1600" dirty="0">
              <a:latin typeface="Tahoma" panose="020B0604030504040204"/>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101781" y="4667219"/>
            <a:ext cx="3480619" cy="2190781"/>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1781" y="-21690"/>
            <a:ext cx="3480619" cy="2315376"/>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1781" y="2293353"/>
            <a:ext cx="3480619" cy="2348655"/>
          </a:xfrm>
          <a:prstGeom prst="rect">
            <a:avLst/>
          </a:prstGeom>
        </p:spPr>
      </p:pic>
      <p:sp>
        <p:nvSpPr>
          <p:cNvPr id="11" name="TextBox 10"/>
          <p:cNvSpPr txBox="1"/>
          <p:nvPr/>
        </p:nvSpPr>
        <p:spPr>
          <a:xfrm>
            <a:off x="3372465" y="3246787"/>
            <a:ext cx="4119716" cy="338554"/>
          </a:xfrm>
          <a:prstGeom prst="rect">
            <a:avLst/>
          </a:prstGeom>
          <a:noFill/>
        </p:spPr>
        <p:txBody>
          <a:bodyPr wrap="square" rtlCol="0">
            <a:spAutoFit/>
          </a:bodyPr>
          <a:lstStyle/>
          <a:p>
            <a:r>
              <a:rPr lang="vi-VN" sz="1600" dirty="0">
                <a:latin typeface="Tahoma" panose="020B0604030504040204"/>
              </a:rPr>
              <a:t>Cây Lương thực</a:t>
            </a:r>
            <a:endParaRPr lang="vi-VN" sz="1600" dirty="0">
              <a:latin typeface="Tahoma" panose="020B0604030504040204"/>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1000"/>
                                        <p:tgtEl>
                                          <p:spTgt spid="8"/>
                                        </p:tgtEl>
                                      </p:cBhvr>
                                    </p:animEffect>
                                  </p:childTnLst>
                                </p:cTn>
                              </p:par>
                              <p:par>
                                <p:cTn id="28" presetID="14" presetClass="entr" presetSubtype="1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1000"/>
                                        <p:tgtEl>
                                          <p:spTgt spid="10"/>
                                        </p:tgtEl>
                                      </p:cBhvr>
                                    </p:animEffect>
                                  </p:childTnLst>
                                </p:cTn>
                              </p:par>
                              <p:par>
                                <p:cTn id="31" presetID="14" presetClass="entr" presetSubtype="1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55000"/>
          </a:schemeClr>
        </a:solidFill>
        <a:effectLst/>
      </p:bgPr>
    </p:bg>
    <p:spTree>
      <p:nvGrpSpPr>
        <p:cNvPr id="1" name=""/>
        <p:cNvGrpSpPr/>
        <p:nvPr/>
      </p:nvGrpSpPr>
      <p:grpSpPr>
        <a:xfrm>
          <a:off x="0" y="0"/>
          <a:ext cx="0" cy="0"/>
          <a:chOff x="0" y="0"/>
          <a:chExt cx="0" cy="0"/>
        </a:xfrm>
      </p:grpSpPr>
      <p:sp>
        <p:nvSpPr>
          <p:cNvPr id="9" name="Flowchart: Process 8"/>
          <p:cNvSpPr/>
          <p:nvPr/>
        </p:nvSpPr>
        <p:spPr>
          <a:xfrm>
            <a:off x="0" y="2776885"/>
            <a:ext cx="12192000" cy="1789471"/>
          </a:xfrm>
          <a:prstGeom prst="flowChartProcess">
            <a:avLst/>
          </a:prstGeom>
          <a:solidFill>
            <a:srgbClr val="E691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Title 3"/>
          <p:cNvSpPr txBox="1"/>
          <p:nvPr/>
        </p:nvSpPr>
        <p:spPr>
          <a:xfrm>
            <a:off x="838200" y="413893"/>
            <a:ext cx="10515600" cy="1228028"/>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vi-VN" b="1" dirty="0">
                <a:solidFill>
                  <a:srgbClr val="57A920"/>
                </a:solidFill>
              </a:rPr>
              <a:t>I Phân loại cây trồng: </a:t>
            </a:r>
            <a:endParaRPr lang="vi-VN" b="1" dirty="0">
              <a:solidFill>
                <a:srgbClr val="57A920"/>
              </a:solidFill>
            </a:endParaRPr>
          </a:p>
          <a:p>
            <a:br>
              <a:rPr lang="vi-VN" dirty="0"/>
            </a:br>
            <a:r>
              <a:rPr lang="vi-VN" sz="1800" b="1" dirty="0"/>
              <a:t>3. Phân loại theo mục đích sử dụng: </a:t>
            </a:r>
            <a:endParaRPr lang="vi-VN" sz="1800" b="1" dirty="0"/>
          </a:p>
        </p:txBody>
      </p:sp>
      <p:sp>
        <p:nvSpPr>
          <p:cNvPr id="5" name="TextBox 4"/>
          <p:cNvSpPr txBox="1"/>
          <p:nvPr/>
        </p:nvSpPr>
        <p:spPr>
          <a:xfrm>
            <a:off x="533400" y="1849395"/>
            <a:ext cx="7568381" cy="338554"/>
          </a:xfrm>
          <a:prstGeom prst="rect">
            <a:avLst/>
          </a:prstGeom>
          <a:noFill/>
        </p:spPr>
        <p:txBody>
          <a:bodyPr wrap="square" rtlCol="0">
            <a:spAutoFit/>
          </a:bodyPr>
          <a:lstStyle/>
          <a:p>
            <a:r>
              <a:rPr lang="vi-VN" sz="1600" dirty="0">
                <a:latin typeface="Tahoma" panose="020B0604030504040204"/>
              </a:rPr>
              <a:t>Tùy vào mục đích sử dụng mà cây trồng được phân ra thành các nhóm:</a:t>
            </a:r>
            <a:endParaRPr lang="vi-VN" sz="1600" dirty="0">
              <a:latin typeface="Tahoma" panose="020B0604030504040204"/>
            </a:endParaRPr>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707495" y="2334495"/>
            <a:ext cx="3874905" cy="2366364"/>
          </a:xfrm>
          <a:prstGeom prst="rect">
            <a:avLst/>
          </a:prstGeom>
          <a:noFill/>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7495" y="15311"/>
            <a:ext cx="3874905" cy="2319184"/>
          </a:xfrm>
          <a:prstGeom prst="rect">
            <a:avLst/>
          </a:prstGeom>
        </p:spPr>
      </p:pic>
      <p:sp>
        <p:nvSpPr>
          <p:cNvPr id="10" name="TextBox 9"/>
          <p:cNvSpPr txBox="1"/>
          <p:nvPr/>
        </p:nvSpPr>
        <p:spPr>
          <a:xfrm>
            <a:off x="2987357" y="3365341"/>
            <a:ext cx="1809135" cy="369332"/>
          </a:xfrm>
          <a:prstGeom prst="rect">
            <a:avLst/>
          </a:prstGeom>
          <a:noFill/>
        </p:spPr>
        <p:txBody>
          <a:bodyPr wrap="square" rtlCol="0">
            <a:spAutoFit/>
          </a:bodyPr>
          <a:lstStyle/>
          <a:p>
            <a:r>
              <a:rPr lang="vi-VN" dirty="0">
                <a:latin typeface="Tahoma" panose="020B0604030504040204"/>
              </a:rPr>
              <a:t>Cây rau</a:t>
            </a:r>
            <a:endParaRPr lang="vi-VN" dirty="0">
              <a:latin typeface="Tahoma" panose="020B0604030504040204"/>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7495" y="4700859"/>
            <a:ext cx="3874905" cy="2157141"/>
          </a:xfrm>
          <a:prstGeom prst="rect">
            <a:avLst/>
          </a:prstGeom>
        </p:spPr>
      </p:pic>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Process 8"/>
          <p:cNvSpPr/>
          <p:nvPr/>
        </p:nvSpPr>
        <p:spPr>
          <a:xfrm>
            <a:off x="0" y="2531147"/>
            <a:ext cx="12192000" cy="1789471"/>
          </a:xfrm>
          <a:prstGeom prst="flowChartProcess">
            <a:avLst/>
          </a:prstGeom>
          <a:solidFill>
            <a:srgbClr val="A5D825">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Title 3"/>
          <p:cNvSpPr txBox="1"/>
          <p:nvPr/>
        </p:nvSpPr>
        <p:spPr>
          <a:xfrm>
            <a:off x="838200" y="413893"/>
            <a:ext cx="10515600" cy="1228028"/>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vi-VN" b="1" dirty="0">
                <a:solidFill>
                  <a:srgbClr val="57A920"/>
                </a:solidFill>
              </a:rPr>
              <a:t>I Phân loại cây trồng: </a:t>
            </a:r>
            <a:endParaRPr lang="vi-VN" b="1" dirty="0">
              <a:solidFill>
                <a:srgbClr val="57A920"/>
              </a:solidFill>
            </a:endParaRPr>
          </a:p>
          <a:p>
            <a:br>
              <a:rPr lang="vi-VN" dirty="0"/>
            </a:br>
            <a:r>
              <a:rPr lang="vi-VN" sz="1800" b="1" dirty="0"/>
              <a:t>3. Phân loại theo mục đích sử dụng: </a:t>
            </a:r>
            <a:endParaRPr lang="vi-VN" sz="1800" b="1" dirty="0"/>
          </a:p>
        </p:txBody>
      </p:sp>
      <p:sp>
        <p:nvSpPr>
          <p:cNvPr id="5" name="TextBox 4"/>
          <p:cNvSpPr txBox="1"/>
          <p:nvPr/>
        </p:nvSpPr>
        <p:spPr>
          <a:xfrm>
            <a:off x="838200" y="1720646"/>
            <a:ext cx="7568381" cy="338554"/>
          </a:xfrm>
          <a:prstGeom prst="rect">
            <a:avLst/>
          </a:prstGeom>
          <a:noFill/>
        </p:spPr>
        <p:txBody>
          <a:bodyPr wrap="square" rtlCol="0">
            <a:spAutoFit/>
          </a:bodyPr>
          <a:lstStyle/>
          <a:p>
            <a:r>
              <a:rPr lang="vi-VN" sz="1600" dirty="0">
                <a:latin typeface="Tahoma" panose="020B0604030504040204"/>
              </a:rPr>
              <a:t>Tùy vào mục đích sử dụng mà cây trồng được phân ra thành các nhóm:</a:t>
            </a:r>
            <a:endParaRPr lang="vi-VN" sz="1600" dirty="0">
              <a:latin typeface="Tahoma" panose="020B0604030504040204"/>
            </a:endParaRPr>
          </a:p>
        </p:txBody>
      </p:sp>
      <p:pic>
        <p:nvPicPr>
          <p:cNvPr id="6" name="Picture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531156" y="2310581"/>
            <a:ext cx="4051244" cy="2493399"/>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1156" y="0"/>
            <a:ext cx="4051244" cy="229764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1156" y="4803980"/>
            <a:ext cx="4051244" cy="2054020"/>
          </a:xfrm>
          <a:prstGeom prst="rect">
            <a:avLst/>
          </a:prstGeom>
        </p:spPr>
      </p:pic>
      <p:sp>
        <p:nvSpPr>
          <p:cNvPr id="10" name="TextBox 9"/>
          <p:cNvSpPr txBox="1"/>
          <p:nvPr/>
        </p:nvSpPr>
        <p:spPr>
          <a:xfrm>
            <a:off x="2300748" y="3087329"/>
            <a:ext cx="2153265" cy="338554"/>
          </a:xfrm>
          <a:prstGeom prst="rect">
            <a:avLst/>
          </a:prstGeom>
          <a:noFill/>
        </p:spPr>
        <p:txBody>
          <a:bodyPr wrap="square" rtlCol="0">
            <a:spAutoFit/>
          </a:bodyPr>
          <a:lstStyle/>
          <a:p>
            <a:r>
              <a:rPr lang="vi-VN" sz="1600" dirty="0">
                <a:latin typeface="Tahoma" panose="020B0604030504040204"/>
              </a:rPr>
              <a:t>Cây ăn quả</a:t>
            </a:r>
            <a:endParaRPr lang="vi-VN" sz="1600" dirty="0">
              <a:latin typeface="Tahoma" panose="020B0604030504040204"/>
            </a:endParaRPr>
          </a:p>
        </p:txBody>
      </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Process 8"/>
          <p:cNvSpPr/>
          <p:nvPr/>
        </p:nvSpPr>
        <p:spPr>
          <a:xfrm>
            <a:off x="0" y="2674374"/>
            <a:ext cx="12192000" cy="1710813"/>
          </a:xfrm>
          <a:prstGeom prst="flowChartProcess">
            <a:avLst/>
          </a:prstGeom>
          <a:solidFill>
            <a:srgbClr val="9BDC5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Title 3"/>
          <p:cNvSpPr txBox="1"/>
          <p:nvPr/>
        </p:nvSpPr>
        <p:spPr>
          <a:xfrm>
            <a:off x="838200" y="413893"/>
            <a:ext cx="10515600" cy="1228028"/>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vi-VN" b="1" dirty="0">
                <a:solidFill>
                  <a:srgbClr val="57A920"/>
                </a:solidFill>
              </a:rPr>
              <a:t>I Phân loại cây trồng: </a:t>
            </a:r>
            <a:endParaRPr lang="vi-VN" b="1" dirty="0">
              <a:solidFill>
                <a:srgbClr val="57A920"/>
              </a:solidFill>
            </a:endParaRPr>
          </a:p>
          <a:p>
            <a:br>
              <a:rPr lang="vi-VN" dirty="0"/>
            </a:br>
            <a:r>
              <a:rPr lang="vi-VN" sz="1800" b="1" dirty="0"/>
              <a:t>3. Phân loại theo mục đích sử dụng: </a:t>
            </a:r>
            <a:endParaRPr lang="vi-VN" sz="1800" b="1" dirty="0"/>
          </a:p>
        </p:txBody>
      </p:sp>
      <p:sp>
        <p:nvSpPr>
          <p:cNvPr id="5" name="TextBox 4"/>
          <p:cNvSpPr txBox="1"/>
          <p:nvPr/>
        </p:nvSpPr>
        <p:spPr>
          <a:xfrm>
            <a:off x="838200" y="1720646"/>
            <a:ext cx="7568381" cy="338554"/>
          </a:xfrm>
          <a:prstGeom prst="rect">
            <a:avLst/>
          </a:prstGeom>
          <a:noFill/>
        </p:spPr>
        <p:txBody>
          <a:bodyPr wrap="square" rtlCol="0">
            <a:spAutoFit/>
          </a:bodyPr>
          <a:lstStyle/>
          <a:p>
            <a:r>
              <a:rPr lang="vi-VN" sz="1600" dirty="0">
                <a:latin typeface="Tahoma" panose="020B0604030504040204"/>
              </a:rPr>
              <a:t>Tùy vào mục đích sử dụng mà cây trồng được phân ra thành các nhóm:</a:t>
            </a:r>
            <a:endParaRPr lang="vi-VN" sz="1600" dirty="0">
              <a:latin typeface="Tahoma" panose="020B0604030504040204"/>
            </a:endParaRPr>
          </a:p>
        </p:txBody>
      </p:sp>
      <p:pic>
        <p:nvPicPr>
          <p:cNvPr id="6" name="Picture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914968" y="4621161"/>
            <a:ext cx="3667431" cy="2236839"/>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4968" y="1"/>
            <a:ext cx="3667431" cy="229335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4968" y="2293354"/>
            <a:ext cx="3736258" cy="2327808"/>
          </a:xfrm>
          <a:prstGeom prst="rect">
            <a:avLst/>
          </a:prstGeom>
        </p:spPr>
      </p:pic>
      <p:sp>
        <p:nvSpPr>
          <p:cNvPr id="10" name="TextBox 9"/>
          <p:cNvSpPr txBox="1"/>
          <p:nvPr/>
        </p:nvSpPr>
        <p:spPr>
          <a:xfrm>
            <a:off x="2989006" y="3272592"/>
            <a:ext cx="2143432" cy="369332"/>
          </a:xfrm>
          <a:prstGeom prst="rect">
            <a:avLst/>
          </a:prstGeom>
          <a:noFill/>
        </p:spPr>
        <p:txBody>
          <a:bodyPr wrap="square" rtlCol="0">
            <a:spAutoFit/>
          </a:bodyPr>
          <a:lstStyle/>
          <a:p>
            <a:r>
              <a:rPr lang="vi-VN" dirty="0"/>
              <a:t>Cây dược liệu</a:t>
            </a:r>
            <a:endParaRPr lang="vi-VN" dirty="0"/>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p:nvPr/>
        </p:nvSpPr>
        <p:spPr>
          <a:xfrm>
            <a:off x="279400" y="57110"/>
            <a:ext cx="10515600" cy="1228028"/>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vi-VN" b="1" dirty="0">
                <a:solidFill>
                  <a:srgbClr val="57A920"/>
                </a:solidFill>
              </a:rPr>
              <a:t>I Phân loại cây trồng:</a:t>
            </a:r>
            <a:endParaRPr lang="vi-VN" b="1" dirty="0">
              <a:solidFill>
                <a:srgbClr val="57A920"/>
              </a:solidFill>
            </a:endParaRPr>
          </a:p>
          <a:p>
            <a:r>
              <a:rPr lang="vi-VN" b="1" dirty="0">
                <a:solidFill>
                  <a:srgbClr val="57A920"/>
                </a:solidFill>
              </a:rPr>
              <a:t> </a:t>
            </a:r>
            <a:br>
              <a:rPr lang="vi-VN" sz="1800" b="1" dirty="0"/>
            </a:br>
            <a:r>
              <a:rPr lang="vi-VN" sz="1800" b="1" dirty="0"/>
              <a:t>3. Phân loại theo mục đích sử dụng: </a:t>
            </a:r>
            <a:endParaRPr lang="vi-VN" sz="1800" b="1" dirty="0"/>
          </a:p>
        </p:txBody>
      </p:sp>
      <p:sp>
        <p:nvSpPr>
          <p:cNvPr id="6" name="TextBox 5"/>
          <p:cNvSpPr txBox="1"/>
          <p:nvPr/>
        </p:nvSpPr>
        <p:spPr>
          <a:xfrm>
            <a:off x="533400" y="3872300"/>
            <a:ext cx="4090219" cy="338554"/>
          </a:xfrm>
          <a:prstGeom prst="rect">
            <a:avLst/>
          </a:prstGeom>
          <a:noFill/>
        </p:spPr>
        <p:txBody>
          <a:bodyPr wrap="square" rtlCol="0">
            <a:spAutoFit/>
          </a:bodyPr>
          <a:lstStyle/>
          <a:p>
            <a:r>
              <a:rPr lang="vi-VN" sz="1600" dirty="0">
                <a:latin typeface="Tahoma" panose="020B0604030504040204"/>
              </a:rPr>
              <a:t>Cây Công nghiệp</a:t>
            </a:r>
            <a:endParaRPr lang="vi-VN" sz="1600" dirty="0">
              <a:latin typeface="Tahoma" panose="020B0604030504040204"/>
            </a:endParaRPr>
          </a:p>
        </p:txBody>
      </p:sp>
      <p:sp>
        <p:nvSpPr>
          <p:cNvPr id="7" name="TextBox 6"/>
          <p:cNvSpPr txBox="1"/>
          <p:nvPr/>
        </p:nvSpPr>
        <p:spPr>
          <a:xfrm>
            <a:off x="533400" y="1991387"/>
            <a:ext cx="4090219" cy="338554"/>
          </a:xfrm>
          <a:prstGeom prst="rect">
            <a:avLst/>
          </a:prstGeom>
          <a:noFill/>
        </p:spPr>
        <p:txBody>
          <a:bodyPr wrap="square" rtlCol="0">
            <a:spAutoFit/>
          </a:bodyPr>
          <a:lstStyle/>
          <a:p>
            <a:r>
              <a:rPr lang="vi-VN" sz="1600" dirty="0">
                <a:latin typeface="Tahoma" panose="020B0604030504040204"/>
              </a:rPr>
              <a:t>Cây hoa, cây cảnh:</a:t>
            </a:r>
            <a:endParaRPr lang="vi-VN" sz="1600" dirty="0">
              <a:latin typeface="Tahoma" panose="020B0604030504040204"/>
            </a:endParaRPr>
          </a:p>
        </p:txBody>
      </p:sp>
      <p:sp>
        <p:nvSpPr>
          <p:cNvPr id="8" name="TextBox 7"/>
          <p:cNvSpPr txBox="1"/>
          <p:nvPr/>
        </p:nvSpPr>
        <p:spPr>
          <a:xfrm>
            <a:off x="7138218" y="1842977"/>
            <a:ext cx="4090219" cy="338554"/>
          </a:xfrm>
          <a:prstGeom prst="rect">
            <a:avLst/>
          </a:prstGeom>
          <a:noFill/>
        </p:spPr>
        <p:txBody>
          <a:bodyPr wrap="square" rtlCol="0">
            <a:spAutoFit/>
          </a:bodyPr>
          <a:lstStyle/>
          <a:p>
            <a:r>
              <a:rPr lang="vi-VN" sz="1600" dirty="0">
                <a:latin typeface="Tahoma" panose="020B0604030504040204"/>
              </a:rPr>
              <a:t>Cây phân xanh</a:t>
            </a:r>
            <a:endParaRPr lang="vi-VN" sz="1600" dirty="0">
              <a:latin typeface="Tahoma" panose="020B0604030504040204"/>
            </a:endParaRPr>
          </a:p>
        </p:txBody>
      </p:sp>
      <p:sp>
        <p:nvSpPr>
          <p:cNvPr id="9" name="TextBox 8"/>
          <p:cNvSpPr txBox="1"/>
          <p:nvPr/>
        </p:nvSpPr>
        <p:spPr>
          <a:xfrm>
            <a:off x="7138218" y="3872300"/>
            <a:ext cx="4090219" cy="338554"/>
          </a:xfrm>
          <a:prstGeom prst="rect">
            <a:avLst/>
          </a:prstGeom>
          <a:noFill/>
        </p:spPr>
        <p:txBody>
          <a:bodyPr wrap="square" rtlCol="0">
            <a:spAutoFit/>
          </a:bodyPr>
          <a:lstStyle/>
          <a:p>
            <a:r>
              <a:rPr lang="vi-VN" sz="1600" dirty="0">
                <a:latin typeface="Tahoma" panose="020B0604030504040204"/>
              </a:rPr>
              <a:t>Cây cải tạo đất</a:t>
            </a:r>
            <a:endParaRPr lang="vi-VN" sz="1600" dirty="0">
              <a:latin typeface="Tahoma" panose="020B0604030504040204"/>
            </a:endParaRPr>
          </a:p>
        </p:txBody>
      </p:sp>
      <p:sp>
        <p:nvSpPr>
          <p:cNvPr id="10" name="TextBox 9"/>
          <p:cNvSpPr txBox="1"/>
          <p:nvPr/>
        </p:nvSpPr>
        <p:spPr>
          <a:xfrm>
            <a:off x="7138218" y="5671673"/>
            <a:ext cx="4090219" cy="338554"/>
          </a:xfrm>
          <a:prstGeom prst="rect">
            <a:avLst/>
          </a:prstGeom>
          <a:noFill/>
        </p:spPr>
        <p:txBody>
          <a:bodyPr wrap="square" rtlCol="0">
            <a:spAutoFit/>
          </a:bodyPr>
          <a:lstStyle/>
          <a:p>
            <a:r>
              <a:rPr lang="vi-VN" sz="1600" dirty="0">
                <a:latin typeface="Tahoma" panose="020B0604030504040204"/>
              </a:rPr>
              <a:t>Cây lấy gỗ </a:t>
            </a:r>
            <a:endParaRPr lang="vi-VN" sz="1600" dirty="0">
              <a:latin typeface="Tahoma" panose="020B0604030504040204"/>
            </a:endParaRPr>
          </a:p>
        </p:txBody>
      </p:sp>
      <p:sp>
        <p:nvSpPr>
          <p:cNvPr id="11" name="TextBox 10"/>
          <p:cNvSpPr txBox="1"/>
          <p:nvPr/>
        </p:nvSpPr>
        <p:spPr>
          <a:xfrm>
            <a:off x="533400" y="5751399"/>
            <a:ext cx="4090219" cy="338554"/>
          </a:xfrm>
          <a:prstGeom prst="rect">
            <a:avLst/>
          </a:prstGeom>
          <a:noFill/>
        </p:spPr>
        <p:txBody>
          <a:bodyPr wrap="square" rtlCol="0">
            <a:spAutoFit/>
          </a:bodyPr>
          <a:lstStyle/>
          <a:p>
            <a:r>
              <a:rPr lang="vi-VN" sz="1600" dirty="0">
                <a:latin typeface="Tahoma" panose="020B0604030504040204"/>
              </a:rPr>
              <a:t>Cây thức ăn chăn nuôi: </a:t>
            </a:r>
            <a:endParaRPr lang="vi-VN" sz="1600" dirty="0">
              <a:latin typeface="Tahoma" panose="020B0604030504040204"/>
            </a:endParaRPr>
          </a:p>
        </p:txBody>
      </p:sp>
      <p:pic>
        <p:nvPicPr>
          <p:cNvPr id="12" name="Picture 11"/>
          <p:cNvPicPr>
            <a:picLocks noChangeAspect="1"/>
          </p:cNvPicPr>
          <p:nvPr/>
        </p:nvPicPr>
        <p:blipFill rotWithShape="1">
          <a:blip r:embed="rId1" cstate="print">
            <a:extLst>
              <a:ext uri="{28A0092B-C50C-407E-A947-70E740481C1C}">
                <a14:useLocalDpi xmlns:a14="http://schemas.microsoft.com/office/drawing/2010/main" val="0"/>
              </a:ext>
            </a:extLst>
          </a:blip>
          <a:srcRect l="-430" t="14086" r="430" b="19248"/>
          <a:stretch>
            <a:fillRect/>
          </a:stretch>
        </p:blipFill>
        <p:spPr>
          <a:xfrm>
            <a:off x="2883308" y="1244051"/>
            <a:ext cx="1731707" cy="1731707"/>
          </a:xfrm>
          <a:prstGeom prst="diamond">
            <a:avLst/>
          </a:prstGeom>
        </p:spPr>
      </p:pic>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l="5091" r="28363"/>
          <a:stretch>
            <a:fillRect/>
          </a:stretch>
        </p:blipFill>
        <p:spPr>
          <a:xfrm>
            <a:off x="2883308" y="3089099"/>
            <a:ext cx="1721722" cy="1721722"/>
          </a:xfrm>
          <a:prstGeom prst="diamond">
            <a:avLst/>
          </a:prstGeom>
        </p:spPr>
      </p:pic>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10506" r="31495"/>
          <a:stretch>
            <a:fillRect/>
          </a:stretch>
        </p:blipFill>
        <p:spPr>
          <a:xfrm>
            <a:off x="9050388" y="3059734"/>
            <a:ext cx="1748914" cy="1748914"/>
          </a:xfrm>
          <a:prstGeom prst="diamond">
            <a:avLst/>
          </a:prstGeom>
        </p:spPr>
      </p:pic>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2128" t="15338" r="2128" b="9758"/>
          <a:stretch>
            <a:fillRect/>
          </a:stretch>
        </p:blipFill>
        <p:spPr>
          <a:xfrm>
            <a:off x="9050388" y="4859006"/>
            <a:ext cx="1784786" cy="1784786"/>
          </a:xfrm>
          <a:prstGeom prst="diamond">
            <a:avLst/>
          </a:prstGeom>
        </p:spPr>
      </p:pic>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l="1935" t="12" r="-1935" b="24920"/>
          <a:stretch>
            <a:fillRect/>
          </a:stretch>
        </p:blipFill>
        <p:spPr>
          <a:xfrm>
            <a:off x="9050388" y="1101944"/>
            <a:ext cx="1748914" cy="1748914"/>
          </a:xfrm>
          <a:prstGeom prst="diamond">
            <a:avLst/>
          </a:prstGeom>
        </p:spPr>
      </p:pic>
      <p:pic>
        <p:nvPicPr>
          <p:cNvPr id="19" name="Picture 18"/>
          <p:cNvPicPr>
            <a:picLocks noChangeAspect="1"/>
          </p:cNvPicPr>
          <p:nvPr/>
        </p:nvPicPr>
        <p:blipFill rotWithShape="1">
          <a:blip r:embed="rId6">
            <a:extLst>
              <a:ext uri="{28A0092B-C50C-407E-A947-70E740481C1C}">
                <a14:useLocalDpi xmlns:a14="http://schemas.microsoft.com/office/drawing/2010/main" val="0"/>
              </a:ext>
            </a:extLst>
          </a:blip>
          <a:srcRect l="12692" r="12692"/>
          <a:stretch>
            <a:fillRect/>
          </a:stretch>
        </p:blipFill>
        <p:spPr>
          <a:xfrm>
            <a:off x="2873295" y="4935679"/>
            <a:ext cx="1731735" cy="1731735"/>
          </a:xfrm>
          <a:prstGeom prst="diamond">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10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10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1000"/>
                                        <p:tgtEl>
                                          <p:spTgt spid="1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10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1000"/>
                                        <p:tgtEl>
                                          <p:spTgt spid="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par>
                                <p:cTn id="28" presetID="6" presetClass="entr" presetSubtype="16"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ircle(in)">
                                      <p:cBhvr>
                                        <p:cTn id="30" dur="2000"/>
                                        <p:tgtEl>
                                          <p:spTgt spid="15"/>
                                        </p:tgtEl>
                                      </p:cBhvr>
                                    </p:animEffect>
                                  </p:childTnLst>
                                </p:cTn>
                              </p:par>
                              <p:par>
                                <p:cTn id="31" presetID="6" presetClass="entr" presetSubtype="16"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circle(in)">
                                      <p:cBhvr>
                                        <p:cTn id="33" dur="2000"/>
                                        <p:tgtEl>
                                          <p:spTgt spid="19"/>
                                        </p:tgtEl>
                                      </p:cBhvr>
                                    </p:animEffect>
                                  </p:childTnLst>
                                </p:cTn>
                              </p:par>
                              <p:par>
                                <p:cTn id="34" presetID="6" presetClass="entr" presetSubtype="16"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circle(in)">
                                      <p:cBhvr>
                                        <p:cTn id="36" dur="2000"/>
                                        <p:tgtEl>
                                          <p:spTgt spid="17"/>
                                        </p:tgtEl>
                                      </p:cBhvr>
                                    </p:animEffect>
                                  </p:childTnLst>
                                </p:cTn>
                              </p:par>
                              <p:par>
                                <p:cTn id="37" presetID="6" presetClass="entr" presetSubtype="16"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circle(in)">
                                      <p:cBhvr>
                                        <p:cTn id="39" dur="2000"/>
                                        <p:tgtEl>
                                          <p:spTgt spid="16"/>
                                        </p:tgtEl>
                                      </p:cBhvr>
                                    </p:animEffect>
                                  </p:childTnLst>
                                </p:cTn>
                              </p:par>
                              <p:par>
                                <p:cTn id="40" presetID="6" presetClass="entr" presetSubtype="16"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ircle(in)">
                                      <p:cBhvr>
                                        <p:cTn id="4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4294967295"/>
          </p:nvPr>
        </p:nvPicPr>
        <p:blipFill>
          <a:blip r:embed="rId1">
            <a:extLst>
              <a:ext uri="{28A0092B-C50C-407E-A947-70E740481C1C}">
                <a14:useLocalDpi xmlns:a14="http://schemas.microsoft.com/office/drawing/2010/main" val="0"/>
              </a:ext>
            </a:extLst>
          </a:blip>
          <a:stretch>
            <a:fillRect/>
          </a:stretch>
        </p:blipFill>
        <p:spPr>
          <a:xfrm>
            <a:off x="0" y="0"/>
            <a:ext cx="12191999" cy="6858000"/>
          </a:xfrm>
        </p:spPr>
      </p:pic>
      <p:sp>
        <p:nvSpPr>
          <p:cNvPr id="5" name="Flowchart: Process 4"/>
          <p:cNvSpPr/>
          <p:nvPr/>
        </p:nvSpPr>
        <p:spPr>
          <a:xfrm>
            <a:off x="-2" y="0"/>
            <a:ext cx="12192000" cy="6858000"/>
          </a:xfrm>
          <a:prstGeom prst="flowChartProcess">
            <a:avLst/>
          </a:prstGeom>
          <a:solidFill>
            <a:schemeClr val="bg2">
              <a:lumMod val="2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lowchart: Process 5"/>
          <p:cNvSpPr/>
          <p:nvPr/>
        </p:nvSpPr>
        <p:spPr>
          <a:xfrm>
            <a:off x="3451123" y="419100"/>
            <a:ext cx="4650658" cy="717755"/>
          </a:xfrm>
          <a:prstGeom prst="flowChartProcess">
            <a:avLst/>
          </a:prstGeom>
          <a:solidFill>
            <a:srgbClr val="B1CB77">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Phân loại cây trồng</a:t>
            </a:r>
            <a:endParaRPr lang="vi-VN"/>
          </a:p>
        </p:txBody>
      </p:sp>
      <p:sp>
        <p:nvSpPr>
          <p:cNvPr id="7" name="TextBox 6"/>
          <p:cNvSpPr txBox="1"/>
          <p:nvPr/>
        </p:nvSpPr>
        <p:spPr>
          <a:xfrm>
            <a:off x="1315063" y="2020338"/>
            <a:ext cx="2861187" cy="646331"/>
          </a:xfrm>
          <a:prstGeom prst="rect">
            <a:avLst/>
          </a:prstGeom>
          <a:noFill/>
          <a:ln>
            <a:solidFill>
              <a:schemeClr val="bg1"/>
            </a:solidFill>
            <a:prstDash val="lgDashDotDot"/>
          </a:ln>
        </p:spPr>
        <p:txBody>
          <a:bodyPr wrap="square" rtlCol="0">
            <a:spAutoFit/>
          </a:bodyPr>
          <a:lstStyle/>
          <a:p>
            <a:r>
              <a:rPr lang="vi-VN" dirty="0">
                <a:solidFill>
                  <a:schemeClr val="bg1"/>
                </a:solidFill>
              </a:rPr>
              <a:t>Phân loại theo nguồn gốc</a:t>
            </a:r>
            <a:endParaRPr lang="vi-VN" dirty="0">
              <a:solidFill>
                <a:schemeClr val="bg1"/>
              </a:solidFill>
            </a:endParaRPr>
          </a:p>
          <a:p>
            <a:endParaRPr lang="vi-VN" dirty="0">
              <a:solidFill>
                <a:schemeClr val="bg1"/>
              </a:solidFill>
            </a:endParaRPr>
          </a:p>
        </p:txBody>
      </p:sp>
      <p:sp>
        <p:nvSpPr>
          <p:cNvPr id="8" name="TextBox 7"/>
          <p:cNvSpPr txBox="1"/>
          <p:nvPr/>
        </p:nvSpPr>
        <p:spPr>
          <a:xfrm>
            <a:off x="4665405" y="2020338"/>
            <a:ext cx="2861187" cy="646331"/>
          </a:xfrm>
          <a:prstGeom prst="rect">
            <a:avLst/>
          </a:prstGeom>
          <a:noFill/>
          <a:ln>
            <a:solidFill>
              <a:schemeClr val="bg1"/>
            </a:solidFill>
            <a:prstDash val="lgDashDotDot"/>
          </a:ln>
        </p:spPr>
        <p:txBody>
          <a:bodyPr wrap="square" rtlCol="0">
            <a:spAutoFit/>
          </a:bodyPr>
          <a:lstStyle/>
          <a:p>
            <a:r>
              <a:rPr lang="vi-VN" dirty="0">
                <a:solidFill>
                  <a:schemeClr val="bg1"/>
                </a:solidFill>
              </a:rPr>
              <a:t>Phân loại theo đặc tính sinh vật học</a:t>
            </a:r>
            <a:endParaRPr lang="vi-VN" dirty="0">
              <a:solidFill>
                <a:schemeClr val="bg1"/>
              </a:solidFill>
            </a:endParaRPr>
          </a:p>
        </p:txBody>
      </p:sp>
      <p:sp>
        <p:nvSpPr>
          <p:cNvPr id="9" name="TextBox 8"/>
          <p:cNvSpPr txBox="1"/>
          <p:nvPr/>
        </p:nvSpPr>
        <p:spPr>
          <a:xfrm>
            <a:off x="8015747" y="2020338"/>
            <a:ext cx="2861187" cy="646331"/>
          </a:xfrm>
          <a:prstGeom prst="rect">
            <a:avLst/>
          </a:prstGeom>
          <a:noFill/>
          <a:ln>
            <a:solidFill>
              <a:schemeClr val="bg1"/>
            </a:solidFill>
            <a:prstDash val="lgDashDotDot"/>
          </a:ln>
        </p:spPr>
        <p:txBody>
          <a:bodyPr wrap="square" rtlCol="0">
            <a:spAutoFit/>
          </a:bodyPr>
          <a:lstStyle/>
          <a:p>
            <a:r>
              <a:rPr lang="vi-VN" dirty="0">
                <a:solidFill>
                  <a:schemeClr val="bg1"/>
                </a:solidFill>
              </a:rPr>
              <a:t>Phân loại theo mục đích sử dụng</a:t>
            </a:r>
            <a:endParaRPr lang="vi-VN" dirty="0">
              <a:solidFill>
                <a:schemeClr val="bg1"/>
              </a:solidFill>
            </a:endParaRPr>
          </a:p>
        </p:txBody>
      </p:sp>
      <p:sp>
        <p:nvSpPr>
          <p:cNvPr id="10" name="TextBox 9"/>
          <p:cNvSpPr txBox="1"/>
          <p:nvPr/>
        </p:nvSpPr>
        <p:spPr>
          <a:xfrm>
            <a:off x="838200" y="4109950"/>
            <a:ext cx="3319617" cy="1477328"/>
          </a:xfrm>
          <a:prstGeom prst="rect">
            <a:avLst/>
          </a:prstGeom>
          <a:noFill/>
          <a:ln>
            <a:solidFill>
              <a:schemeClr val="bg1"/>
            </a:solidFill>
            <a:prstDash val="lgDashDotDot"/>
          </a:ln>
        </p:spPr>
        <p:txBody>
          <a:bodyPr wrap="square" rtlCol="0">
            <a:spAutoFit/>
          </a:bodyPr>
          <a:lstStyle/>
          <a:p>
            <a:r>
              <a:rPr lang="vi-VN" b="1" dirty="0">
                <a:solidFill>
                  <a:schemeClr val="bg1"/>
                </a:solidFill>
              </a:rPr>
              <a:t>*Ý nghĩa</a:t>
            </a:r>
            <a:r>
              <a:rPr lang="vi-VN" dirty="0">
                <a:solidFill>
                  <a:schemeClr val="bg1"/>
                </a:solidFill>
              </a:rPr>
              <a:t>: Giúp người nông dân trồng các loài cây trồng đúng mùa, đúng thời vụ, trồng các loại cây trồng đạt chất lượng và năng suất tốt nhất.</a:t>
            </a:r>
            <a:endParaRPr lang="vi-VN" dirty="0">
              <a:solidFill>
                <a:schemeClr val="bg1"/>
              </a:solidFill>
            </a:endParaRPr>
          </a:p>
        </p:txBody>
      </p:sp>
      <p:cxnSp>
        <p:nvCxnSpPr>
          <p:cNvPr id="14" name="Straight Connector 13"/>
          <p:cNvCxnSpPr/>
          <p:nvPr/>
        </p:nvCxnSpPr>
        <p:spPr>
          <a:xfrm>
            <a:off x="2851355" y="1425677"/>
            <a:ext cx="599767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a:off x="2831691" y="1414099"/>
            <a:ext cx="9832" cy="48178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p:nvPr/>
        </p:nvCxnSpPr>
        <p:spPr>
          <a:xfrm flipH="1">
            <a:off x="5948517" y="1136855"/>
            <a:ext cx="9831" cy="85817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 name="Straight Arrow Connector 17"/>
          <p:cNvCxnSpPr/>
          <p:nvPr/>
        </p:nvCxnSpPr>
        <p:spPr>
          <a:xfrm>
            <a:off x="8829369" y="1414100"/>
            <a:ext cx="9832" cy="48178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0" name="Straight Arrow Connector 29"/>
          <p:cNvCxnSpPr/>
          <p:nvPr/>
        </p:nvCxnSpPr>
        <p:spPr>
          <a:xfrm flipH="1">
            <a:off x="5954661" y="2666668"/>
            <a:ext cx="9832" cy="142269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9" name="TextBox 18"/>
          <p:cNvSpPr txBox="1"/>
          <p:nvPr/>
        </p:nvSpPr>
        <p:spPr>
          <a:xfrm>
            <a:off x="4547571" y="4109950"/>
            <a:ext cx="3319617" cy="1477328"/>
          </a:xfrm>
          <a:prstGeom prst="rect">
            <a:avLst/>
          </a:prstGeom>
          <a:noFill/>
          <a:ln>
            <a:solidFill>
              <a:schemeClr val="bg1"/>
            </a:solidFill>
            <a:prstDash val="lgDashDotDot"/>
          </a:ln>
        </p:spPr>
        <p:txBody>
          <a:bodyPr wrap="square" rtlCol="0">
            <a:spAutoFit/>
          </a:bodyPr>
          <a:lstStyle/>
          <a:p>
            <a:r>
              <a:rPr lang="vi-VN" b="1" dirty="0">
                <a:solidFill>
                  <a:schemeClr val="bg1"/>
                </a:solidFill>
              </a:rPr>
              <a:t>*Ý nghĩa</a:t>
            </a:r>
            <a:r>
              <a:rPr lang="vi-VN" dirty="0">
                <a:solidFill>
                  <a:schemeClr val="bg1"/>
                </a:solidFill>
              </a:rPr>
              <a:t>: Giúp người nông dân trồng các loài cây trồng đúng mùa, đúng thời vụ, trồng các loại cây trồng đạt chất lượng và năng suất tốt nhất</a:t>
            </a:r>
            <a:r>
              <a:rPr lang="vi-VN" dirty="0"/>
              <a:t>.</a:t>
            </a:r>
            <a:endParaRPr lang="vi-VN" dirty="0"/>
          </a:p>
        </p:txBody>
      </p:sp>
      <p:sp>
        <p:nvSpPr>
          <p:cNvPr id="20" name="TextBox 19"/>
          <p:cNvSpPr txBox="1"/>
          <p:nvPr/>
        </p:nvSpPr>
        <p:spPr>
          <a:xfrm>
            <a:off x="8256942" y="4109950"/>
            <a:ext cx="3319617" cy="1660525"/>
          </a:xfrm>
          <a:prstGeom prst="rect">
            <a:avLst/>
          </a:prstGeom>
          <a:noFill/>
          <a:ln>
            <a:solidFill>
              <a:schemeClr val="bg1"/>
            </a:solidFill>
            <a:prstDash val="lgDashDotDot"/>
          </a:ln>
        </p:spPr>
        <p:txBody>
          <a:bodyPr wrap="square" rtlCol="0">
            <a:spAutoFit/>
          </a:bodyPr>
          <a:lstStyle/>
          <a:p>
            <a:r>
              <a:rPr lang="vi-VN" b="1" dirty="0">
                <a:solidFill>
                  <a:schemeClr val="bg1"/>
                </a:solidFill>
              </a:rPr>
              <a:t>*Ý nghĩa</a:t>
            </a:r>
            <a:r>
              <a:rPr lang="vi-VN" dirty="0">
                <a:solidFill>
                  <a:schemeClr val="bg1"/>
                </a:solidFill>
              </a:rPr>
              <a:t>: Giúp người nông dân </a:t>
            </a:r>
            <a:r>
              <a:rPr lang="en-US" altLang="vi-VN" sz="2400" dirty="0">
                <a:solidFill>
                  <a:schemeClr val="bg1"/>
                </a:solidFill>
                <a:latin typeface="Times New Roman" panose="02020603050405020304" charset="0"/>
                <a:cs typeface="Times New Roman" panose="02020603050405020304" charset="0"/>
              </a:rPr>
              <a:t>có biện pháp canh ác phù hợp vớ</a:t>
            </a:r>
            <a:r>
              <a:rPr lang="en-US" altLang="vi-VN" dirty="0">
                <a:solidFill>
                  <a:schemeClr val="bg1"/>
                </a:solidFill>
              </a:rPr>
              <a:t>i</a:t>
            </a:r>
            <a:r>
              <a:rPr lang="vi-VN" dirty="0">
                <a:solidFill>
                  <a:schemeClr val="bg1"/>
                </a:solidFill>
              </a:rPr>
              <a:t> các loại cây trồng đạt chất lượng và năng suất tốt nhất</a:t>
            </a:r>
            <a:r>
              <a:rPr lang="vi-VN" dirty="0"/>
              <a:t>.</a:t>
            </a:r>
            <a:endParaRPr lang="vi-VN" dirty="0"/>
          </a:p>
        </p:txBody>
      </p:sp>
      <p:cxnSp>
        <p:nvCxnSpPr>
          <p:cNvPr id="22" name="Straight Arrow Connector 21"/>
          <p:cNvCxnSpPr/>
          <p:nvPr/>
        </p:nvCxnSpPr>
        <p:spPr>
          <a:xfrm flipH="1">
            <a:off x="9295171" y="2653016"/>
            <a:ext cx="9832" cy="142269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p:nvPr/>
        </p:nvCxnSpPr>
        <p:spPr>
          <a:xfrm flipH="1">
            <a:off x="2585269" y="2666668"/>
            <a:ext cx="9832" cy="142269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20">
                                            <p:bg/>
                                          </p:spTgt>
                                        </p:tgtEl>
                                        <p:attrNameLst>
                                          <p:attrName>style.visibility</p:attrName>
                                        </p:attrNameLst>
                                      </p:cBhvr>
                                      <p:to>
                                        <p:strVal val="visible"/>
                                      </p:to>
                                    </p:set>
                                    <p:animEffect transition="in" filter="randombar(vertical)">
                                      <p:cBhvr>
                                        <p:cTn id="12" dur="1000"/>
                                        <p:tgtEl>
                                          <p:spTgt spid="20">
                                            <p:bg/>
                                          </p:spTgt>
                                        </p:tgtEl>
                                      </p:cBhvr>
                                    </p:animEffect>
                                  </p:childTnLst>
                                </p:cTn>
                              </p:par>
                              <p:par>
                                <p:cTn id="13" presetID="14" presetClass="entr" presetSubtype="5" fill="hold" grpId="0" nodeType="with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animEffect transition="in" filter="randombar(vertical)">
                                      <p:cBhvr>
                                        <p:cTn id="15" dur="1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solidFill>
                  <a:srgbClr val="57A920"/>
                </a:solidFill>
              </a:rPr>
              <a:t>II. Một số yếu tố chính trong trồng trọt</a:t>
            </a:r>
            <a:endParaRPr lang="vi-VN" b="1" dirty="0">
              <a:solidFill>
                <a:srgbClr val="57A920"/>
              </a:solidFill>
            </a:endParaRPr>
          </a:p>
        </p:txBody>
      </p:sp>
      <p:sp>
        <p:nvSpPr>
          <p:cNvPr id="5" name="TextBox 4"/>
          <p:cNvSpPr txBox="1"/>
          <p:nvPr/>
        </p:nvSpPr>
        <p:spPr>
          <a:xfrm>
            <a:off x="1612490" y="1690688"/>
            <a:ext cx="4552336" cy="646331"/>
          </a:xfrm>
          <a:prstGeom prst="rect">
            <a:avLst/>
          </a:prstGeom>
          <a:noFill/>
        </p:spPr>
        <p:txBody>
          <a:bodyPr wrap="square" rtlCol="0">
            <a:spAutoFit/>
          </a:bodyPr>
          <a:lstStyle/>
          <a:p>
            <a:r>
              <a:rPr lang="vi-VN" dirty="0">
                <a:latin typeface="Tahoma" panose="020B0604030504040204"/>
              </a:rPr>
              <a:t>Quan sát hình bên và cho biết những yếu tố nào ảnh hưởng đến trồng trọt?</a:t>
            </a:r>
            <a:endParaRPr lang="vi-VN" dirty="0">
              <a:latin typeface="Tahoma" panose="020B0604030504040204"/>
            </a:endParaRPr>
          </a:p>
        </p:txBody>
      </p:sp>
      <p:sp>
        <p:nvSpPr>
          <p:cNvPr id="6" name="TextBox 5"/>
          <p:cNvSpPr txBox="1"/>
          <p:nvPr/>
        </p:nvSpPr>
        <p:spPr>
          <a:xfrm>
            <a:off x="1612490" y="3256772"/>
            <a:ext cx="3982065" cy="1815882"/>
          </a:xfrm>
          <a:prstGeom prst="rect">
            <a:avLst/>
          </a:prstGeom>
          <a:noFill/>
        </p:spPr>
        <p:txBody>
          <a:bodyPr wrap="square" rtlCol="0">
            <a:spAutoFit/>
          </a:bodyPr>
          <a:lstStyle/>
          <a:p>
            <a:pPr marL="342900" indent="-342900">
              <a:buAutoNum type="arabicPeriod"/>
            </a:pPr>
            <a:r>
              <a:rPr lang="vi-VN" sz="1600" dirty="0">
                <a:latin typeface="Tahoma" panose="020B0604030504040204"/>
              </a:rPr>
              <a:t>Giống cây trồng</a:t>
            </a:r>
            <a:endParaRPr lang="vi-VN" sz="1600" dirty="0">
              <a:latin typeface="Tahoma" panose="020B0604030504040204"/>
            </a:endParaRPr>
          </a:p>
          <a:p>
            <a:pPr marL="342900" indent="-342900">
              <a:buAutoNum type="arabicPeriod"/>
            </a:pPr>
            <a:r>
              <a:rPr lang="vi-VN" sz="1600" dirty="0">
                <a:latin typeface="Tahoma" panose="020B0604030504040204"/>
              </a:rPr>
              <a:t>Ánh sáng</a:t>
            </a:r>
            <a:endParaRPr lang="vi-VN" sz="1600" dirty="0">
              <a:latin typeface="Tahoma" panose="020B0604030504040204"/>
            </a:endParaRPr>
          </a:p>
          <a:p>
            <a:pPr marL="342900" indent="-342900">
              <a:buAutoNum type="arabicPeriod"/>
            </a:pPr>
            <a:r>
              <a:rPr lang="vi-VN" sz="1600" dirty="0">
                <a:latin typeface="Tahoma" panose="020B0604030504040204"/>
              </a:rPr>
              <a:t>Nhiệt độ</a:t>
            </a:r>
            <a:endParaRPr lang="vi-VN" sz="1600" dirty="0">
              <a:latin typeface="Tahoma" panose="020B0604030504040204"/>
            </a:endParaRPr>
          </a:p>
          <a:p>
            <a:pPr marL="342900" indent="-342900">
              <a:buAutoNum type="arabicPeriod"/>
            </a:pPr>
            <a:r>
              <a:rPr lang="vi-VN" sz="1600" dirty="0">
                <a:latin typeface="Tahoma" panose="020B0604030504040204"/>
              </a:rPr>
              <a:t>Nước và độ ẩm</a:t>
            </a:r>
            <a:endParaRPr lang="vi-VN" sz="1600" dirty="0">
              <a:latin typeface="Tahoma" panose="020B0604030504040204"/>
            </a:endParaRPr>
          </a:p>
          <a:p>
            <a:pPr marL="342900" indent="-342900">
              <a:buAutoNum type="arabicPeriod"/>
            </a:pPr>
            <a:r>
              <a:rPr lang="vi-VN" sz="1600" dirty="0">
                <a:latin typeface="Tahoma" panose="020B0604030504040204"/>
              </a:rPr>
              <a:t>Đất trồng</a:t>
            </a:r>
            <a:endParaRPr lang="vi-VN" sz="1600" dirty="0">
              <a:latin typeface="Tahoma" panose="020B0604030504040204"/>
            </a:endParaRPr>
          </a:p>
          <a:p>
            <a:pPr marL="342900" indent="-342900">
              <a:buAutoNum type="arabicPeriod"/>
            </a:pPr>
            <a:r>
              <a:rPr lang="vi-VN" sz="1600" dirty="0">
                <a:latin typeface="Tahoma" panose="020B0604030504040204"/>
              </a:rPr>
              <a:t>Dinh dưỡng</a:t>
            </a:r>
            <a:endParaRPr lang="vi-VN" sz="1600" dirty="0">
              <a:latin typeface="Tahoma" panose="020B0604030504040204"/>
            </a:endParaRPr>
          </a:p>
          <a:p>
            <a:pPr marL="342900" indent="-342900">
              <a:buAutoNum type="arabicPeriod"/>
            </a:pPr>
            <a:r>
              <a:rPr lang="vi-VN" sz="1600" dirty="0">
                <a:latin typeface="Tahoma" panose="020B0604030504040204"/>
              </a:rPr>
              <a:t>Kĩ thuật canh tác</a:t>
            </a:r>
            <a:endParaRPr lang="vi-VN" sz="1600" dirty="0">
              <a:latin typeface="Tahoma" panose="020B0604030504040204"/>
            </a:endParaRPr>
          </a:p>
        </p:txBody>
      </p:sp>
      <p:pic>
        <p:nvPicPr>
          <p:cNvPr id="8" name="Content Placeholder 7"/>
          <p:cNvPicPr>
            <a:picLocks noGrp="1" noChangeAspect="1"/>
          </p:cNvPicPr>
          <p:nvPr>
            <p:ph idx="4294967295"/>
          </p:nvPr>
        </p:nvPicPr>
        <p:blipFill rotWithShape="1">
          <a:blip r:embed="rId1">
            <a:extLst>
              <a:ext uri="{28A0092B-C50C-407E-A947-70E740481C1C}">
                <a14:useLocalDpi xmlns:a14="http://schemas.microsoft.com/office/drawing/2010/main" val="0"/>
              </a:ext>
            </a:extLst>
          </a:blip>
          <a:srcRect b="1088"/>
          <a:stretch>
            <a:fillRect/>
          </a:stretch>
        </p:blipFill>
        <p:spPr>
          <a:xfrm>
            <a:off x="6516329" y="1690686"/>
            <a:ext cx="4837471" cy="4012023"/>
          </a:xfrm>
          <a:prstGeom prst="roundRect">
            <a:avLst>
              <a:gd name="adj" fmla="val 18872"/>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out)">
                                      <p:cBhvr>
                                        <p:cTn id="12" dur="1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740537" y="1060896"/>
            <a:ext cx="2593028" cy="2593028"/>
            <a:chOff x="1018983" y="1761279"/>
            <a:chExt cx="2593028" cy="2593028"/>
          </a:xfrm>
        </p:grpSpPr>
        <p:pic>
          <p:nvPicPr>
            <p:cNvPr id="10" name="Picture 9"/>
            <p:cNvPicPr>
              <a:picLocks noChangeAspect="1"/>
            </p:cNvPicPr>
            <p:nvPr/>
          </p:nvPicPr>
          <p:blipFill rotWithShape="1">
            <a:blip r:embed="rId1">
              <a:extLst>
                <a:ext uri="{28A0092B-C50C-407E-A947-70E740481C1C}">
                  <a14:useLocalDpi xmlns:a14="http://schemas.microsoft.com/office/drawing/2010/main" val="0"/>
                </a:ext>
              </a:extLst>
            </a:blip>
            <a:srcRect l="8158" r="8158"/>
            <a:stretch>
              <a:fillRect/>
            </a:stretch>
          </p:blipFill>
          <p:spPr>
            <a:xfrm>
              <a:off x="1018983" y="1761279"/>
              <a:ext cx="2593028" cy="2593028"/>
            </a:xfrm>
            <a:prstGeom prst="ellipse">
              <a:avLst/>
            </a:prstGeom>
          </p:spPr>
        </p:pic>
        <p:sp>
          <p:nvSpPr>
            <p:cNvPr id="13" name="Flowchart: Process 12"/>
            <p:cNvSpPr/>
            <p:nvPr/>
          </p:nvSpPr>
          <p:spPr>
            <a:xfrm>
              <a:off x="2315497" y="3664281"/>
              <a:ext cx="403123" cy="422787"/>
            </a:xfrm>
            <a:prstGeom prst="flowChartProcess">
              <a:avLst/>
            </a:prstGeom>
            <a:solidFill>
              <a:srgbClr val="B1C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a:t>1</a:t>
              </a:r>
              <a:endParaRPr lang="vi-VN" sz="3000" dirty="0"/>
            </a:p>
          </p:txBody>
        </p:sp>
      </p:grpSp>
      <p:grpSp>
        <p:nvGrpSpPr>
          <p:cNvPr id="19" name="Group 18"/>
          <p:cNvGrpSpPr/>
          <p:nvPr/>
        </p:nvGrpSpPr>
        <p:grpSpPr>
          <a:xfrm>
            <a:off x="6493086" y="1015302"/>
            <a:ext cx="2593028" cy="2593028"/>
            <a:chOff x="9682768" y="-57215"/>
            <a:chExt cx="2593028" cy="2593028"/>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594" t="835" r="24405" b="-835"/>
            <a:stretch>
              <a:fillRect/>
            </a:stretch>
          </p:blipFill>
          <p:spPr>
            <a:xfrm>
              <a:off x="9682768" y="-57215"/>
              <a:ext cx="2593028" cy="2593028"/>
            </a:xfrm>
            <a:prstGeom prst="ellipse">
              <a:avLst/>
            </a:prstGeom>
          </p:spPr>
        </p:pic>
        <p:sp>
          <p:nvSpPr>
            <p:cNvPr id="14" name="Flowchart: Process 13"/>
            <p:cNvSpPr/>
            <p:nvPr/>
          </p:nvSpPr>
          <p:spPr>
            <a:xfrm>
              <a:off x="10772804" y="1946787"/>
              <a:ext cx="412955" cy="472635"/>
            </a:xfrm>
            <a:prstGeom prst="flowChartProcess">
              <a:avLst/>
            </a:prstGeom>
            <a:solidFill>
              <a:srgbClr val="57A92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a:t>2</a:t>
              </a:r>
              <a:endParaRPr lang="vi-VN" sz="3000" dirty="0"/>
            </a:p>
          </p:txBody>
        </p:sp>
      </p:grpSp>
      <p:grpSp>
        <p:nvGrpSpPr>
          <p:cNvPr id="22" name="Group 21"/>
          <p:cNvGrpSpPr/>
          <p:nvPr/>
        </p:nvGrpSpPr>
        <p:grpSpPr>
          <a:xfrm>
            <a:off x="9272485" y="1015302"/>
            <a:ext cx="2603465" cy="2603465"/>
            <a:chOff x="9087964" y="3759235"/>
            <a:chExt cx="2603465" cy="2603465"/>
          </a:xfrm>
        </p:grpSpPr>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20758" t="276" r="4241" b="-276"/>
            <a:stretch>
              <a:fillRect/>
            </a:stretch>
          </p:blipFill>
          <p:spPr>
            <a:xfrm>
              <a:off x="9087964" y="3759235"/>
              <a:ext cx="2603465" cy="2603465"/>
            </a:xfrm>
            <a:prstGeom prst="ellipse">
              <a:avLst/>
            </a:prstGeom>
          </p:spPr>
        </p:pic>
        <p:sp>
          <p:nvSpPr>
            <p:cNvPr id="15" name="Flowchart: Process 14"/>
            <p:cNvSpPr/>
            <p:nvPr/>
          </p:nvSpPr>
          <p:spPr>
            <a:xfrm>
              <a:off x="10183218" y="5825613"/>
              <a:ext cx="412955" cy="442451"/>
            </a:xfrm>
            <a:prstGeom prst="flowChartProcess">
              <a:avLst/>
            </a:prstGeom>
            <a:solidFill>
              <a:srgbClr val="57A92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a:t>3</a:t>
              </a:r>
              <a:endParaRPr lang="vi-VN" sz="3000" dirty="0"/>
            </a:p>
          </p:txBody>
        </p:sp>
      </p:grpSp>
      <p:grpSp>
        <p:nvGrpSpPr>
          <p:cNvPr id="26" name="Group 25"/>
          <p:cNvGrpSpPr/>
          <p:nvPr/>
        </p:nvGrpSpPr>
        <p:grpSpPr>
          <a:xfrm>
            <a:off x="3830088" y="4036372"/>
            <a:ext cx="2593028" cy="2593028"/>
            <a:chOff x="1341941" y="2800216"/>
            <a:chExt cx="2593028" cy="2593028"/>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925" t="22830" r="925" b="10504"/>
            <a:stretch>
              <a:fillRect/>
            </a:stretch>
          </p:blipFill>
          <p:spPr>
            <a:xfrm>
              <a:off x="1341941" y="2800216"/>
              <a:ext cx="2593028" cy="2593028"/>
            </a:xfrm>
            <a:prstGeom prst="ellipse">
              <a:avLst/>
            </a:prstGeom>
          </p:spPr>
        </p:pic>
        <p:sp>
          <p:nvSpPr>
            <p:cNvPr id="23" name="Flowchart: Process 22"/>
            <p:cNvSpPr/>
            <p:nvPr/>
          </p:nvSpPr>
          <p:spPr>
            <a:xfrm>
              <a:off x="3118722" y="4628348"/>
              <a:ext cx="372958" cy="432619"/>
            </a:xfrm>
            <a:prstGeom prst="flowChartProcess">
              <a:avLst/>
            </a:prstGeom>
            <a:solidFill>
              <a:srgbClr val="57A92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a:t>4</a:t>
              </a:r>
              <a:endParaRPr lang="vi-VN" sz="3000" dirty="0"/>
            </a:p>
          </p:txBody>
        </p:sp>
      </p:grpSp>
      <p:grpSp>
        <p:nvGrpSpPr>
          <p:cNvPr id="25" name="Group 24"/>
          <p:cNvGrpSpPr/>
          <p:nvPr/>
        </p:nvGrpSpPr>
        <p:grpSpPr>
          <a:xfrm>
            <a:off x="6631122" y="4095750"/>
            <a:ext cx="2533650" cy="2533650"/>
            <a:chOff x="3990913" y="4016475"/>
            <a:chExt cx="2533650" cy="2533650"/>
          </a:xfrm>
        </p:grpSpPr>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l="33117" t="-444" r="1033" b="12312"/>
            <a:stretch>
              <a:fillRect/>
            </a:stretch>
          </p:blipFill>
          <p:spPr>
            <a:xfrm>
              <a:off x="3990913" y="4016475"/>
              <a:ext cx="2533650" cy="2533650"/>
            </a:xfrm>
            <a:prstGeom prst="ellipse">
              <a:avLst/>
            </a:prstGeom>
          </p:spPr>
        </p:pic>
        <p:sp>
          <p:nvSpPr>
            <p:cNvPr id="24" name="Flowchart: Process 23"/>
            <p:cNvSpPr/>
            <p:nvPr/>
          </p:nvSpPr>
          <p:spPr>
            <a:xfrm>
              <a:off x="4647085" y="5930081"/>
              <a:ext cx="372958" cy="432619"/>
            </a:xfrm>
            <a:prstGeom prst="flowChartProcess">
              <a:avLst/>
            </a:prstGeom>
            <a:solidFill>
              <a:srgbClr val="57A92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a:t>5</a:t>
              </a:r>
              <a:endParaRPr lang="vi-VN" sz="3000" dirty="0"/>
            </a:p>
          </p:txBody>
        </p:sp>
      </p:grpSp>
      <p:sp>
        <p:nvSpPr>
          <p:cNvPr id="27" name="Snip Diagonal Corner Rectangle 26"/>
          <p:cNvSpPr/>
          <p:nvPr/>
        </p:nvSpPr>
        <p:spPr>
          <a:xfrm>
            <a:off x="391612" y="4259213"/>
            <a:ext cx="2821626" cy="1966452"/>
          </a:xfrm>
          <a:prstGeom prst="snip2DiagRect">
            <a:avLst>
              <a:gd name="adj1" fmla="val 16740"/>
              <a:gd name="adj2" fmla="val 16667"/>
            </a:avLst>
          </a:prstGeom>
          <a:solidFill>
            <a:srgbClr val="57A920">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Hình 1: Cây cam</a:t>
            </a:r>
            <a:endParaRPr lang="vi-VN" dirty="0"/>
          </a:p>
          <a:p>
            <a:pPr algn="ctr"/>
            <a:r>
              <a:rPr lang="vi-VN" dirty="0"/>
              <a:t>Hình 2: Cây cao su</a:t>
            </a:r>
            <a:endParaRPr lang="vi-VN" dirty="0"/>
          </a:p>
          <a:p>
            <a:pPr algn="ctr"/>
            <a:r>
              <a:rPr lang="vi-VN" dirty="0"/>
              <a:t>Hình 3: Cây cỏ may</a:t>
            </a:r>
            <a:endParaRPr lang="vi-VN" dirty="0"/>
          </a:p>
          <a:p>
            <a:pPr algn="ctr"/>
            <a:r>
              <a:rPr lang="vi-VN" dirty="0"/>
              <a:t>Hình 4: Cây hoa sen</a:t>
            </a:r>
            <a:endParaRPr lang="vi-VN" dirty="0"/>
          </a:p>
          <a:p>
            <a:pPr algn="ctr"/>
            <a:r>
              <a:rPr lang="vi-VN" dirty="0"/>
              <a:t>Hình 5: Cây cỏ tranh</a:t>
            </a:r>
            <a:endParaRPr lang="vi-VN" dirty="0"/>
          </a:p>
          <a:p>
            <a:pPr algn="ctr"/>
            <a:r>
              <a:rPr lang="vi-VN" dirty="0"/>
              <a:t>Hình 6: Cây cà chua</a:t>
            </a:r>
            <a:endParaRPr lang="vi-VN" dirty="0"/>
          </a:p>
        </p:txBody>
      </p:sp>
      <p:sp>
        <p:nvSpPr>
          <p:cNvPr id="30" name="Rectangle 29"/>
          <p:cNvSpPr/>
          <p:nvPr/>
        </p:nvSpPr>
        <p:spPr>
          <a:xfrm>
            <a:off x="0" y="269185"/>
            <a:ext cx="12123174" cy="584775"/>
          </a:xfrm>
          <a:prstGeom prst="rect">
            <a:avLst/>
          </a:prstGeom>
        </p:spPr>
        <p:txBody>
          <a:bodyPr wrap="square">
            <a:spAutoFit/>
          </a:bodyPr>
          <a:lstStyle/>
          <a:p>
            <a:pPr algn="ctr"/>
            <a:r>
              <a:rPr lang="vi-VN" sz="3200" dirty="0">
                <a:solidFill>
                  <a:srgbClr val="57A920"/>
                </a:solidFill>
                <a:latin typeface="Tahoma" panose="020B0604030504040204" pitchFamily="34" charset="0"/>
                <a:ea typeface="Tahoma" panose="020B0604030504040204" pitchFamily="34" charset="0"/>
                <a:cs typeface="Tahoma" panose="020B0604030504040204" pitchFamily="34" charset="0"/>
              </a:rPr>
              <a:t>BÀI 2: CÂY TRỒNG VÀ CÁC YẾU TỐ CHÍNH TRONG TRỒNG TRỌT </a:t>
            </a:r>
            <a:endParaRPr lang="vi-VN" sz="3200" dirty="0">
              <a:solidFill>
                <a:srgbClr val="57A920"/>
              </a:solidFill>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p:cNvGrpSpPr/>
          <p:nvPr/>
        </p:nvGrpSpPr>
        <p:grpSpPr>
          <a:xfrm>
            <a:off x="9256072" y="4036372"/>
            <a:ext cx="2593028" cy="2593028"/>
            <a:chOff x="8989372" y="3880606"/>
            <a:chExt cx="2593028" cy="2593028"/>
          </a:xfrm>
        </p:grpSpPr>
        <p:pic>
          <p:nvPicPr>
            <p:cNvPr id="31" name="Picture 30"/>
            <p:cNvPicPr>
              <a:picLocks noChangeAspect="1"/>
            </p:cNvPicPr>
            <p:nvPr/>
          </p:nvPicPr>
          <p:blipFill rotWithShape="1">
            <a:blip r:embed="rId6">
              <a:extLst>
                <a:ext uri="{28A0092B-C50C-407E-A947-70E740481C1C}">
                  <a14:useLocalDpi xmlns:a14="http://schemas.microsoft.com/office/drawing/2010/main" val="0"/>
                </a:ext>
              </a:extLst>
            </a:blip>
            <a:srcRect l="34343" t="-265" r="-959" b="265"/>
            <a:stretch>
              <a:fillRect/>
            </a:stretch>
          </p:blipFill>
          <p:spPr>
            <a:xfrm>
              <a:off x="8989372" y="3880606"/>
              <a:ext cx="2593028" cy="2593028"/>
            </a:xfrm>
            <a:prstGeom prst="ellipse">
              <a:avLst/>
            </a:prstGeom>
          </p:spPr>
        </p:pic>
        <p:sp>
          <p:nvSpPr>
            <p:cNvPr id="33" name="TextBox 32"/>
            <p:cNvSpPr txBox="1"/>
            <p:nvPr/>
          </p:nvSpPr>
          <p:spPr>
            <a:xfrm>
              <a:off x="10223072" y="5919636"/>
              <a:ext cx="373627" cy="553998"/>
            </a:xfrm>
            <a:prstGeom prst="rect">
              <a:avLst/>
            </a:prstGeom>
            <a:solidFill>
              <a:srgbClr val="FE9503">
                <a:alpha val="68000"/>
              </a:srgbClr>
            </a:solidFill>
          </p:spPr>
          <p:txBody>
            <a:bodyPr wrap="square" rtlCol="0">
              <a:spAutoFit/>
            </a:bodyPr>
            <a:lstStyle/>
            <a:p>
              <a:r>
                <a:rPr lang="vi-VN" sz="3000" dirty="0">
                  <a:solidFill>
                    <a:schemeClr val="bg1"/>
                  </a:solidFill>
                </a:rPr>
                <a:t>6</a:t>
              </a:r>
              <a:endParaRPr lang="vi-VN" sz="3000" dirty="0">
                <a:solidFill>
                  <a:schemeClr val="bg1"/>
                </a:solidFill>
              </a:endParaRPr>
            </a:p>
          </p:txBody>
        </p:sp>
      </p:grpSp>
      <p:sp>
        <p:nvSpPr>
          <p:cNvPr id="36" name="Right Arrow 35"/>
          <p:cNvSpPr/>
          <p:nvPr/>
        </p:nvSpPr>
        <p:spPr>
          <a:xfrm>
            <a:off x="381000" y="1215325"/>
            <a:ext cx="2821626" cy="1510034"/>
          </a:xfrm>
          <a:prstGeom prst="rightArrow">
            <a:avLst/>
          </a:prstGeom>
          <a:solidFill>
            <a:srgbClr val="88CA47">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vi-VN" dirty="0"/>
              <a:t>Trong các hình sau, hình nào là cây trồng?</a:t>
            </a:r>
            <a:endParaRPr lang="vi-VN"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par>
                                <p:cTn id="13" presetID="6" presetClass="entr" presetSubtype="16"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ircle(in)">
                                      <p:cBhvr>
                                        <p:cTn id="15" dur="2000"/>
                                        <p:tgtEl>
                                          <p:spTgt spid="19"/>
                                        </p:tgtEl>
                                      </p:cBhvr>
                                    </p:animEffect>
                                  </p:childTnLst>
                                </p:cTn>
                              </p:par>
                              <p:par>
                                <p:cTn id="16" presetID="6" presetClass="entr" presetSubtype="16"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ircle(in)">
                                      <p:cBhvr>
                                        <p:cTn id="18" dur="2000"/>
                                        <p:tgtEl>
                                          <p:spTgt spid="22"/>
                                        </p:tgtEl>
                                      </p:cBhvr>
                                    </p:animEffect>
                                  </p:childTnLst>
                                </p:cTn>
                              </p:par>
                              <p:par>
                                <p:cTn id="19" presetID="6" presetClass="entr" presetSubtype="16"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circle(in)">
                                      <p:cBhvr>
                                        <p:cTn id="21" dur="2000"/>
                                        <p:tgtEl>
                                          <p:spTgt spid="34"/>
                                        </p:tgtEl>
                                      </p:cBhvr>
                                    </p:animEffect>
                                  </p:childTnLst>
                                </p:cTn>
                              </p:par>
                              <p:par>
                                <p:cTn id="22" presetID="6" presetClass="entr" presetSubtype="16"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circle(in)">
                                      <p:cBhvr>
                                        <p:cTn id="24" dur="2000"/>
                                        <p:tgtEl>
                                          <p:spTgt spid="25"/>
                                        </p:tgtEl>
                                      </p:cBhvr>
                                    </p:animEffect>
                                  </p:childTnLst>
                                </p:cTn>
                              </p:par>
                              <p:par>
                                <p:cTn id="25" presetID="6" presetClass="entr" presetSubtype="16"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circle(in)">
                                      <p:cBhvr>
                                        <p:cTn id="27" dur="20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randombar(horizontal)">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1825625"/>
            <a:ext cx="5057775" cy="4351655"/>
          </a:xfrm>
        </p:spPr>
        <p:txBody>
          <a:bodyPr>
            <a:normAutofit/>
          </a:bodyPr>
          <a:lstStyle/>
          <a:p>
            <a:r>
              <a:rPr lang="vi-VN" sz="2400" dirty="0">
                <a:latin typeface="Tahoma" panose="020B0604030504040204"/>
              </a:rPr>
              <a:t>Giống cây trồng là </a:t>
            </a:r>
            <a:r>
              <a:rPr lang="en-US" altLang="vi-VN" sz="2400" dirty="0">
                <a:latin typeface="Tahoma" panose="020B0604030504040204"/>
              </a:rPr>
              <a:t>tiền đề để cho năng suất</a:t>
            </a:r>
            <a:endParaRPr lang="en-US" altLang="vi-VN" sz="2400" dirty="0">
              <a:latin typeface="Tahoma" panose="020B0604030504040204"/>
            </a:endParaRPr>
          </a:p>
          <a:p>
            <a:r>
              <a:rPr lang="vi-VN" sz="2400" dirty="0">
                <a:latin typeface="Tahoma" panose="020B0604030504040204"/>
              </a:rPr>
              <a:t>Trong cùng điều kiện, chăm sóc như nhau </a:t>
            </a:r>
            <a:r>
              <a:rPr lang="en-US" altLang="vi-VN" sz="2400" dirty="0">
                <a:latin typeface="Tahoma" panose="020B0604030504040204"/>
              </a:rPr>
              <a:t>-&gt; </a:t>
            </a:r>
            <a:r>
              <a:rPr lang="vi-VN" sz="2400" dirty="0">
                <a:latin typeface="Tahoma" panose="020B0604030504040204"/>
              </a:rPr>
              <a:t>giống cây trông khác nhau thì khả năng sinh trưởng, phát triển, cho năng suất và chất lượng sản phẩm khác nhau</a:t>
            </a:r>
            <a:endParaRPr lang="vi-VN" sz="2400" dirty="0">
              <a:latin typeface="Tahoma" panose="020B0604030504040204"/>
            </a:endParaRPr>
          </a:p>
          <a:p>
            <a:r>
              <a:rPr lang="en-US" altLang="vi-VN" sz="2400" dirty="0">
                <a:latin typeface="Tahoma" panose="020B0604030504040204"/>
              </a:rPr>
              <a:t>-&gt;</a:t>
            </a:r>
            <a:r>
              <a:rPr lang="en-US" altLang="vi-VN" sz="2400" b="1" dirty="0">
                <a:latin typeface="Tahoma" panose="020B0604030504040204"/>
              </a:rPr>
              <a:t>chọn lọc, lai tạo giống mang gen tốt</a:t>
            </a:r>
            <a:endParaRPr lang="en-US" altLang="vi-VN" sz="2400" b="1" dirty="0">
              <a:latin typeface="Tahoma" panose="020B0604030504040204"/>
            </a:endParaRPr>
          </a:p>
        </p:txBody>
      </p:sp>
      <p:sp>
        <p:nvSpPr>
          <p:cNvPr id="4" name="Title 1"/>
          <p:cNvSpPr>
            <a:spLocks noGrp="1"/>
          </p:cNvSpPr>
          <p:nvPr>
            <p:ph type="title"/>
          </p:nvPr>
        </p:nvSpPr>
        <p:spPr>
          <a:xfrm>
            <a:off x="838200" y="183279"/>
            <a:ext cx="10515600" cy="1325563"/>
          </a:xfrm>
        </p:spPr>
        <p:txBody>
          <a:bodyPr/>
          <a:lstStyle/>
          <a:p>
            <a:r>
              <a:rPr lang="vi-VN" b="1" dirty="0">
                <a:solidFill>
                  <a:srgbClr val="57A920"/>
                </a:solidFill>
              </a:rPr>
              <a:t>II. Một số yếu tố chính trong trồng trọt</a:t>
            </a:r>
            <a:endParaRPr lang="vi-VN" b="1" dirty="0">
              <a:solidFill>
                <a:srgbClr val="57A920"/>
              </a:solidFill>
            </a:endParaRPr>
          </a:p>
        </p:txBody>
      </p:sp>
      <p:sp>
        <p:nvSpPr>
          <p:cNvPr id="5" name="TextBox 4"/>
          <p:cNvSpPr txBox="1"/>
          <p:nvPr/>
        </p:nvSpPr>
        <p:spPr>
          <a:xfrm>
            <a:off x="838200" y="1323975"/>
            <a:ext cx="4643120" cy="460375"/>
          </a:xfrm>
          <a:prstGeom prst="rect">
            <a:avLst/>
          </a:prstGeom>
          <a:noFill/>
        </p:spPr>
        <p:txBody>
          <a:bodyPr wrap="square" rtlCol="0">
            <a:spAutoFit/>
          </a:bodyPr>
          <a:lstStyle/>
          <a:p>
            <a:pPr marL="342900" indent="-342900">
              <a:buAutoNum type="arabicPeriod"/>
            </a:pPr>
            <a:r>
              <a:rPr lang="vi-VN" sz="2400" b="1" dirty="0">
                <a:latin typeface="Tahoma" panose="020B0604030504040204"/>
              </a:rPr>
              <a:t>Giống cây trồng: </a:t>
            </a:r>
            <a:endParaRPr lang="vi-VN" sz="2400" b="1" dirty="0">
              <a:latin typeface="Tahoma" panose="020B0604030504040204"/>
            </a:endParaRPr>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96000" y="2080260"/>
            <a:ext cx="5894070" cy="454787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1825625"/>
            <a:ext cx="5793740" cy="4803140"/>
          </a:xfrm>
        </p:spPr>
        <p:txBody>
          <a:bodyPr>
            <a:normAutofit fontScale="70000"/>
          </a:bodyPr>
          <a:lstStyle/>
          <a:p>
            <a:pPr marL="0" indent="0">
              <a:buNone/>
            </a:pPr>
            <a:r>
              <a:rPr lang="vi-VN" sz="1800" b="1" dirty="0">
                <a:latin typeface="Tahoma" panose="020B0604030504040204"/>
              </a:rPr>
              <a:t>2. Ánh sáng:</a:t>
            </a:r>
            <a:endParaRPr lang="vi-VN" sz="1800" b="1" dirty="0">
              <a:latin typeface="Tahoma" panose="020B0604030504040204"/>
            </a:endParaRPr>
          </a:p>
          <a:p>
            <a:pPr marL="0" indent="0">
              <a:buNone/>
            </a:pPr>
            <a:r>
              <a:rPr lang="en-US" altLang="vi-VN" sz="2400" dirty="0">
                <a:latin typeface="Tahoma" panose="020B0604030504040204"/>
              </a:rPr>
              <a:t>-</a:t>
            </a:r>
            <a:r>
              <a:rPr lang="vi-VN" sz="2400" dirty="0">
                <a:latin typeface="Tahoma" panose="020B0604030504040204"/>
              </a:rPr>
              <a:t> </a:t>
            </a:r>
            <a:r>
              <a:rPr lang="en-US" altLang="vi-VN" sz="2400" dirty="0">
                <a:latin typeface="Tahoma" panose="020B0604030504040204"/>
              </a:rPr>
              <a:t>ảnh hưởng đến quang hợp của cây -&gt; ảnh hưởng đến năng suất</a:t>
            </a:r>
            <a:endParaRPr lang="vi-VN" sz="2400" dirty="0">
              <a:latin typeface="Tahoma" panose="020B0604030504040204"/>
            </a:endParaRPr>
          </a:p>
          <a:p>
            <a:r>
              <a:rPr lang="vi-VN" sz="2400" dirty="0">
                <a:latin typeface="Tahoma" panose="020B0604030504040204"/>
              </a:rPr>
              <a:t>Mỗi loại cây trồng thích hợp với cường độ ánh sáng khác nhau</a:t>
            </a:r>
            <a:endParaRPr lang="vi-VN" sz="2400" dirty="0">
              <a:latin typeface="Tahoma" panose="020B0604030504040204"/>
            </a:endParaRPr>
          </a:p>
          <a:p>
            <a:pPr>
              <a:lnSpc>
                <a:spcPct val="150000"/>
              </a:lnSpc>
            </a:pPr>
            <a:r>
              <a:rPr lang="en-US" altLang="vi-VN" sz="3000" dirty="0">
                <a:latin typeface="Tahoma" panose="020B0604030504040204"/>
              </a:rPr>
              <a:t>-&gt; bố trí cây trồng hợp lí, trồng xen các giống cây ưa bóng với cây ưa sáng, dùng ánh sáng để kích thích cây ra hoa trái vụ .....</a:t>
            </a:r>
            <a:endParaRPr lang="en-US" altLang="vi-VN" sz="3000" dirty="0">
              <a:latin typeface="Tahoma" panose="020B0604030504040204"/>
            </a:endParaRPr>
          </a:p>
          <a:p>
            <a:pPr>
              <a:lnSpc>
                <a:spcPct val="150000"/>
              </a:lnSpc>
            </a:pPr>
            <a:r>
              <a:rPr lang="en-US" altLang="vi-VN" sz="2400" dirty="0">
                <a:solidFill>
                  <a:srgbClr val="FF0000"/>
                </a:solidFill>
                <a:latin typeface="Tahoma" panose="020B0604030504040204"/>
              </a:rPr>
              <a:t>(BTVN: giải thích các câu ca dao tục ngữ: </a:t>
            </a:r>
            <a:endParaRPr lang="en-US" altLang="vi-VN" sz="2400" dirty="0">
              <a:solidFill>
                <a:srgbClr val="FF0000"/>
              </a:solidFill>
              <a:latin typeface="Tahoma" panose="020B0604030504040204"/>
            </a:endParaRPr>
          </a:p>
          <a:p>
            <a:pPr marL="0" indent="0">
              <a:lnSpc>
                <a:spcPct val="150000"/>
              </a:lnSpc>
              <a:buNone/>
            </a:pPr>
            <a:r>
              <a:rPr lang="en-US" altLang="vi-VN" sz="2400" dirty="0">
                <a:solidFill>
                  <a:srgbClr val="FF0000"/>
                </a:solidFill>
                <a:latin typeface="Tahoma" panose="020B0604030504040204"/>
              </a:rPr>
              <a:t>“Chiêm cập cợi, mùa đợi nhau” )</a:t>
            </a:r>
            <a:endParaRPr lang="en-US" altLang="vi-VN" sz="2400" dirty="0">
              <a:solidFill>
                <a:srgbClr val="FF0000"/>
              </a:solidFill>
              <a:latin typeface="Tahoma" panose="020B0604030504040204"/>
            </a:endParaRPr>
          </a:p>
        </p:txBody>
      </p:sp>
      <p:sp>
        <p:nvSpPr>
          <p:cNvPr id="4" name="Title 1"/>
          <p:cNvSpPr txBox="1"/>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vi-VN" b="1" dirty="0">
                <a:solidFill>
                  <a:srgbClr val="57A920"/>
                </a:solidFill>
              </a:rPr>
              <a:t>II. Một số yếu tố chính trong trồng trọt</a:t>
            </a:r>
            <a:endParaRPr lang="vi-VN" b="1" dirty="0">
              <a:solidFill>
                <a:srgbClr val="57A920"/>
              </a:solidFill>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32575" y="1824990"/>
            <a:ext cx="5305425" cy="480441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1825625"/>
            <a:ext cx="4566285" cy="4351655"/>
          </a:xfrm>
        </p:spPr>
        <p:txBody>
          <a:bodyPr>
            <a:normAutofit fontScale="90000"/>
          </a:bodyPr>
          <a:lstStyle/>
          <a:p>
            <a:r>
              <a:rPr lang="vi-VN" sz="2400" b="1" i="1" dirty="0">
                <a:latin typeface="Tahoma" panose="020B0604030504040204"/>
              </a:rPr>
              <a:t>3. Nhiệt độ:</a:t>
            </a:r>
            <a:endParaRPr lang="vi-VN" sz="2400" dirty="0">
              <a:latin typeface="Tahoma" panose="020B0604030504040204"/>
            </a:endParaRPr>
          </a:p>
          <a:p>
            <a:r>
              <a:rPr lang="vi-VN" dirty="0">
                <a:latin typeface="Tahoma" panose="020B0604030504040204"/>
              </a:rPr>
              <a:t>Ảnh hưởng trực tiếp đến  hô hấp, quang hợp, thoát hơi nước, hấp thu nước và dinh dưỡng của cây trồng. </a:t>
            </a:r>
            <a:endParaRPr lang="vi-VN" dirty="0">
              <a:latin typeface="Tahoma" panose="020B0604030504040204"/>
            </a:endParaRPr>
          </a:p>
          <a:p>
            <a:r>
              <a:rPr lang="vi-VN" dirty="0">
                <a:latin typeface="Tahoma" panose="020B0604030504040204"/>
              </a:rPr>
              <a:t>Mỗi loại cây trồng thích hợp với nhiệt độ khác nhau</a:t>
            </a:r>
            <a:endParaRPr lang="vi-VN" dirty="0">
              <a:latin typeface="Tahoma" panose="020B0604030504040204"/>
            </a:endParaRPr>
          </a:p>
          <a:p>
            <a:r>
              <a:rPr lang="en-US" altLang="vi-VN" dirty="0">
                <a:latin typeface="Tahoma" panose="020B0604030504040204"/>
              </a:rPr>
              <a:t>-&gt;  dựa trên nhiệt độ trung bình của tháng để </a:t>
            </a:r>
            <a:r>
              <a:rPr lang="en-US" altLang="vi-VN" dirty="0">
                <a:latin typeface="Tahoma" panose="020B0604030504040204"/>
                <a:sym typeface="+mn-ea"/>
              </a:rPr>
              <a:t>bố trí mùa vụ cho thích hợp </a:t>
            </a:r>
            <a:endParaRPr lang="vi-VN" dirty="0">
              <a:latin typeface="Tahoma" panose="020B0604030504040204"/>
            </a:endParaRPr>
          </a:p>
          <a:p>
            <a:endParaRPr lang="vi-VN" dirty="0">
              <a:latin typeface="Tahoma" panose="020B0604030504040204"/>
            </a:endParaRPr>
          </a:p>
        </p:txBody>
      </p:sp>
      <p:sp>
        <p:nvSpPr>
          <p:cNvPr id="4" name="Title 1"/>
          <p:cNvSpPr>
            <a:spLocks noGrp="1"/>
          </p:cNvSpPr>
          <p:nvPr>
            <p:ph type="title"/>
          </p:nvPr>
        </p:nvSpPr>
        <p:spPr/>
        <p:txBody>
          <a:bodyPr/>
          <a:lstStyle/>
          <a:p>
            <a:r>
              <a:rPr lang="vi-VN" dirty="0"/>
              <a:t>II. Một số yếu tố chính trong trồng trọt</a:t>
            </a:r>
            <a:endParaRPr lang="vi-VN" dirty="0"/>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755640" y="1690370"/>
            <a:ext cx="6093460" cy="467233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0515" y="1866265"/>
            <a:ext cx="5142230" cy="4351655"/>
          </a:xfrm>
        </p:spPr>
        <p:txBody>
          <a:bodyPr>
            <a:normAutofit/>
          </a:bodyPr>
          <a:lstStyle/>
          <a:p>
            <a:pPr marL="0" indent="0">
              <a:buNone/>
            </a:pPr>
            <a:r>
              <a:rPr lang="vi-VN" b="1" i="1" dirty="0">
                <a:latin typeface="Tahoma" panose="020B0604030504040204"/>
              </a:rPr>
              <a:t>4. Nước và độ ẩm:</a:t>
            </a:r>
            <a:endParaRPr lang="vi-VN" dirty="0">
              <a:latin typeface="Tahoma" panose="020B0604030504040204"/>
            </a:endParaRPr>
          </a:p>
          <a:p>
            <a:r>
              <a:rPr lang="en-US" altLang="vi-VN" sz="2400" dirty="0">
                <a:latin typeface="Tahoma" panose="020B0604030504040204"/>
              </a:rPr>
              <a:t>C</a:t>
            </a:r>
            <a:r>
              <a:rPr lang="vi-VN" sz="2400" dirty="0">
                <a:latin typeface="Tahoma" panose="020B0604030504040204"/>
              </a:rPr>
              <a:t>ó vai trò trực tiếp tham gia vào quá trình quang hợp. </a:t>
            </a:r>
            <a:endParaRPr lang="vi-VN" sz="2400" dirty="0">
              <a:latin typeface="Tahoma" panose="020B0604030504040204"/>
            </a:endParaRPr>
          </a:p>
          <a:p>
            <a:r>
              <a:rPr lang="vi-VN" sz="2400" dirty="0">
                <a:latin typeface="Tahoma" panose="020B0604030504040204"/>
              </a:rPr>
              <a:t>Độ ẩm đất quá thấp hoặc quá cao sẽ ức chế hoạt động của các vi sinh vật đất.</a:t>
            </a:r>
            <a:endParaRPr lang="vi-VN" sz="2400" dirty="0">
              <a:latin typeface="Tahoma" panose="020B0604030504040204"/>
            </a:endParaRPr>
          </a:p>
          <a:p>
            <a:r>
              <a:rPr lang="en-US" altLang="vi-VN" sz="2400" dirty="0">
                <a:latin typeface="Tahoma" panose="020B0604030504040204"/>
              </a:rPr>
              <a:t>-&gt; Cung cấp đủ nước cho nhu cầu của cây, tạo độ ẩm thích hợp cho vi sinh vật họat động để cải tạo đất</a:t>
            </a:r>
            <a:endParaRPr lang="vi-VN" sz="2400" dirty="0">
              <a:latin typeface="Tahoma" panose="020B0604030504040204"/>
            </a:endParaRPr>
          </a:p>
          <a:p>
            <a:endParaRPr lang="vi-VN" sz="2400" dirty="0">
              <a:latin typeface="Tahoma" panose="020B0604030504040204"/>
            </a:endParaRPr>
          </a:p>
        </p:txBody>
      </p:sp>
      <p:sp>
        <p:nvSpPr>
          <p:cNvPr id="4" name="Title 1"/>
          <p:cNvSpPr>
            <a:spLocks noGrp="1"/>
          </p:cNvSpPr>
          <p:nvPr>
            <p:ph type="title"/>
          </p:nvPr>
        </p:nvSpPr>
        <p:spPr/>
        <p:txBody>
          <a:bodyPr/>
          <a:lstStyle/>
          <a:p>
            <a:r>
              <a:rPr lang="vi-VN" dirty="0"/>
              <a:t>II. Một số yếu tố chính trong trồng trọt</a:t>
            </a:r>
            <a:endParaRPr lang="vi-VN" dirty="0"/>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39840" y="1691005"/>
            <a:ext cx="5852159" cy="37338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1825625"/>
            <a:ext cx="10515600" cy="4351338"/>
          </a:xfrm>
        </p:spPr>
        <p:txBody>
          <a:bodyPr>
            <a:normAutofit/>
          </a:bodyPr>
          <a:lstStyle/>
          <a:p>
            <a:pPr marL="0" indent="0">
              <a:buNone/>
            </a:pPr>
            <a:r>
              <a:rPr lang="vi-VN" sz="2400" b="1" i="1" dirty="0">
                <a:latin typeface="Tahoma" panose="020B0604030504040204"/>
              </a:rPr>
              <a:t>5. Đất trồng:</a:t>
            </a:r>
            <a:endParaRPr lang="vi-VN" sz="2400" dirty="0">
              <a:latin typeface="Tahoma" panose="020B0604030504040204"/>
            </a:endParaRPr>
          </a:p>
          <a:p>
            <a:r>
              <a:rPr lang="en-US" altLang="vi-VN" dirty="0">
                <a:latin typeface="Tahoma" panose="020B0604030504040204"/>
              </a:rPr>
              <a:t>C</a:t>
            </a:r>
            <a:r>
              <a:rPr lang="vi-VN" dirty="0">
                <a:latin typeface="Tahoma" panose="020B0604030504040204"/>
              </a:rPr>
              <a:t>ó vai trò dự trữ và cung cấp chất dinh dưỡng, nước và không khí cho cây trồng</a:t>
            </a:r>
            <a:r>
              <a:rPr lang="en-US" altLang="vi-VN" dirty="0">
                <a:latin typeface="Tahoma" panose="020B0604030504040204"/>
              </a:rPr>
              <a:t>,</a:t>
            </a:r>
            <a:r>
              <a:rPr lang="vi-VN" dirty="0">
                <a:latin typeface="Tahoma" panose="020B0604030504040204"/>
              </a:rPr>
              <a:t> giữ cho cây đứng vững.</a:t>
            </a:r>
            <a:endParaRPr lang="vi-VN" dirty="0">
              <a:latin typeface="Tahoma" panose="020B0604030504040204"/>
            </a:endParaRPr>
          </a:p>
          <a:p>
            <a:r>
              <a:rPr lang="en-US" altLang="vi-VN" dirty="0">
                <a:latin typeface="Tahoma" panose="020B0604030504040204"/>
              </a:rPr>
              <a:t>-&gt; cải tạo và bảo vệ đất trồng đảm bảo đủ ẩm, tơi xốp, thoáng khí, giàu mùn và dinh dưỡng để cây phát triển </a:t>
            </a:r>
            <a:endParaRPr lang="en-US" altLang="vi-VN" dirty="0">
              <a:latin typeface="Tahoma" panose="020B0604030504040204"/>
            </a:endParaRPr>
          </a:p>
        </p:txBody>
      </p:sp>
      <p:sp>
        <p:nvSpPr>
          <p:cNvPr id="4" name="Title 1"/>
          <p:cNvSpPr>
            <a:spLocks noGrp="1"/>
          </p:cNvSpPr>
          <p:nvPr>
            <p:ph type="title"/>
          </p:nvPr>
        </p:nvSpPr>
        <p:spPr/>
        <p:txBody>
          <a:bodyPr/>
          <a:lstStyle/>
          <a:p>
            <a:r>
              <a:rPr lang="vi-VN" dirty="0"/>
              <a:t>II. Một số yếu tố chính trong trồng trọt</a:t>
            </a:r>
            <a:endParaRPr lang="vi-VN" dirty="0"/>
          </a:p>
        </p:txBody>
      </p:sp>
      <p:sp>
        <p:nvSpPr>
          <p:cNvPr id="6" name="AutoShape 2" descr="Sách mới] Soạn Công nghệ 10 Bài 3: Mối quan hệ giữa cây trồng và các yếu tố  chính trong trồng trọt - Cánh Diề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vi-VN"/>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15265" y="2045335"/>
            <a:ext cx="6859905" cy="4351655"/>
          </a:xfrm>
        </p:spPr>
        <p:txBody>
          <a:bodyPr/>
          <a:lstStyle/>
          <a:p>
            <a:pPr marL="0" indent="0">
              <a:buNone/>
            </a:pPr>
            <a:r>
              <a:rPr lang="vi-VN" sz="3200" b="1" i="1" dirty="0">
                <a:latin typeface="Tahoma" panose="020B0604030504040204"/>
              </a:rPr>
              <a:t>6. Dinh dưỡng:</a:t>
            </a:r>
            <a:endParaRPr lang="vi-VN" sz="3200" dirty="0">
              <a:latin typeface="Tahoma" panose="020B0604030504040204"/>
            </a:endParaRPr>
          </a:p>
          <a:p>
            <a:r>
              <a:rPr lang="en-US" altLang="vi-VN" dirty="0">
                <a:latin typeface="Tahoma" panose="020B0604030504040204"/>
              </a:rPr>
              <a:t>T</a:t>
            </a:r>
            <a:r>
              <a:rPr lang="vi-VN" dirty="0">
                <a:latin typeface="Tahoma" panose="020B0604030504040204"/>
              </a:rPr>
              <a:t>hiếu hoặc thừa dinh dưỡng đều ảnh hưởng xấu đến cây trồng, gây thiệt hại kinh tế cho người trồng trọt.</a:t>
            </a:r>
            <a:endParaRPr lang="vi-VN" dirty="0">
              <a:latin typeface="Tahoma" panose="020B0604030504040204"/>
            </a:endParaRPr>
          </a:p>
          <a:p>
            <a:r>
              <a:rPr lang="en-US" altLang="vi-VN" dirty="0">
                <a:latin typeface="Tahoma" panose="020B0604030504040204"/>
              </a:rPr>
              <a:t>-&gt; bón phân đầy đủ,cân đối, hợp ly</a:t>
            </a:r>
            <a:endParaRPr lang="vi-VN" dirty="0">
              <a:latin typeface="Tahoma" panose="020B0604030504040204"/>
            </a:endParaRPr>
          </a:p>
          <a:p>
            <a:pPr marL="0" indent="0">
              <a:buNone/>
            </a:pPr>
            <a:endParaRPr lang="vi-VN" dirty="0">
              <a:latin typeface="Tahoma" panose="020B0604030504040204"/>
            </a:endParaRPr>
          </a:p>
        </p:txBody>
      </p:sp>
      <p:sp>
        <p:nvSpPr>
          <p:cNvPr id="4" name="Title 1"/>
          <p:cNvSpPr>
            <a:spLocks noGrp="1"/>
          </p:cNvSpPr>
          <p:nvPr>
            <p:ph type="title"/>
          </p:nvPr>
        </p:nvSpPr>
        <p:spPr/>
        <p:txBody>
          <a:bodyPr/>
          <a:lstStyle/>
          <a:p>
            <a:r>
              <a:rPr lang="vi-VN" dirty="0"/>
              <a:t>II. Một số yếu tố chính trong trồng trọt</a:t>
            </a:r>
            <a:endParaRPr lang="vi-VN" dirty="0"/>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50990" y="1896745"/>
            <a:ext cx="4965700" cy="465137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1825625"/>
            <a:ext cx="10515600" cy="4351338"/>
          </a:xfrm>
        </p:spPr>
        <p:txBody>
          <a:bodyPr>
            <a:noAutofit/>
          </a:bodyPr>
          <a:lstStyle/>
          <a:p>
            <a:pPr marL="0" indent="0">
              <a:buNone/>
            </a:pPr>
            <a:r>
              <a:rPr lang="en-US" altLang="vi-VN" sz="3600" b="1" i="1" dirty="0">
                <a:latin typeface="Tahoma" panose="020B0604030504040204" pitchFamily="34" charset="0"/>
                <a:cs typeface="Tahoma" panose="020B0604030504040204" pitchFamily="34" charset="0"/>
              </a:rPr>
              <a:t>7.</a:t>
            </a:r>
            <a:r>
              <a:rPr lang="vi-VN" sz="3600" b="1" i="1" dirty="0">
                <a:latin typeface="Tahoma" panose="020B0604030504040204" pitchFamily="34" charset="0"/>
                <a:cs typeface="Tahoma" panose="020B0604030504040204" pitchFamily="34" charset="0"/>
              </a:rPr>
              <a:t> Kĩ thuật canh tác:</a:t>
            </a:r>
            <a:endParaRPr lang="vi-VN" sz="3600" dirty="0">
              <a:latin typeface="Tahoma" panose="020B0604030504040204" pitchFamily="34" charset="0"/>
              <a:cs typeface="Tahoma" panose="020B0604030504040204" pitchFamily="34" charset="0"/>
            </a:endParaRPr>
          </a:p>
          <a:p>
            <a:pPr marL="0" indent="0">
              <a:buNone/>
            </a:pPr>
            <a:r>
              <a:rPr lang="vi-VN" sz="3200" dirty="0">
                <a:latin typeface="Tahoma" panose="020B0604030504040204"/>
              </a:rPr>
              <a:t>Để cây trồng sinh trưởng, phát triển tốt, cần áp dụng những biện pháp nào? Vì sao?</a:t>
            </a:r>
            <a:endParaRPr lang="vi-VN" sz="3200" dirty="0">
              <a:latin typeface="Tahoma" panose="020B0604030504040204"/>
            </a:endParaRPr>
          </a:p>
          <a:p>
            <a:pPr>
              <a:buFontTx/>
              <a:buChar char="-"/>
            </a:pPr>
            <a:r>
              <a:rPr lang="vi-VN" sz="3200" dirty="0">
                <a:latin typeface="Tahoma" panose="020B0604030504040204"/>
              </a:rPr>
              <a:t>Kỹ thuật làm đất: </a:t>
            </a:r>
            <a:endParaRPr lang="vi-VN" sz="3200" dirty="0">
              <a:latin typeface="Tahoma" panose="020B0604030504040204"/>
            </a:endParaRPr>
          </a:p>
          <a:p>
            <a:pPr>
              <a:buFontTx/>
              <a:buChar char="-"/>
            </a:pPr>
            <a:r>
              <a:rPr lang="vi-VN" sz="3200" dirty="0">
                <a:latin typeface="Tahoma" panose="020B0604030504040204"/>
              </a:rPr>
              <a:t>Luân canh cây trồng:</a:t>
            </a:r>
            <a:endParaRPr lang="vi-VN" sz="3200" dirty="0">
              <a:latin typeface="Tahoma" panose="020B0604030504040204"/>
            </a:endParaRPr>
          </a:p>
          <a:p>
            <a:pPr>
              <a:buFontTx/>
              <a:buChar char="-"/>
            </a:pPr>
            <a:r>
              <a:rPr lang="vi-VN" sz="3200" dirty="0">
                <a:latin typeface="Tahoma" panose="020B0604030504040204"/>
              </a:rPr>
              <a:t>Thời vụ gieo trồng</a:t>
            </a:r>
            <a:endParaRPr lang="vi-VN" sz="3200" dirty="0">
              <a:latin typeface="Tahoma" panose="020B0604030504040204"/>
            </a:endParaRPr>
          </a:p>
          <a:p>
            <a:pPr>
              <a:buFontTx/>
              <a:buChar char="-"/>
            </a:pPr>
            <a:r>
              <a:rPr lang="vi-VN" sz="3200" dirty="0">
                <a:latin typeface="Tahoma" panose="020B0604030504040204"/>
              </a:rPr>
              <a:t>Mật độ gieo trồn</a:t>
            </a:r>
            <a:r>
              <a:rPr lang="en-US" altLang="vi-VN" sz="3200" dirty="0">
                <a:latin typeface="Tahoma" panose="020B0604030504040204"/>
              </a:rPr>
              <a:t>g</a:t>
            </a:r>
            <a:endParaRPr lang="en-US" altLang="vi-VN" sz="3200" dirty="0">
              <a:latin typeface="Tahoma" panose="020B0604030504040204"/>
            </a:endParaRPr>
          </a:p>
          <a:p>
            <a:pPr>
              <a:buFontTx/>
              <a:buChar char="-"/>
            </a:pPr>
            <a:r>
              <a:rPr lang="vi-VN" sz="3200" dirty="0">
                <a:latin typeface="Tahoma" panose="020B0604030504040204"/>
                <a:sym typeface="+mn-ea"/>
              </a:rPr>
              <a:t>Kỹ</a:t>
            </a:r>
            <a:r>
              <a:rPr lang="en-US" altLang="vi-VN" sz="3200" dirty="0">
                <a:latin typeface="Tahoma" panose="020B0604030504040204"/>
                <a:sym typeface="+mn-ea"/>
              </a:rPr>
              <a:t> </a:t>
            </a:r>
            <a:r>
              <a:rPr lang="vi-VN" sz="3200" dirty="0">
                <a:latin typeface="Tahoma" panose="020B0604030504040204"/>
                <a:sym typeface="+mn-ea"/>
              </a:rPr>
              <a:t>thuật </a:t>
            </a:r>
            <a:r>
              <a:rPr lang="en-US" altLang="vi-VN" sz="3200" dirty="0">
                <a:latin typeface="Tahoma" panose="020B0604030504040204"/>
                <a:sym typeface="+mn-ea"/>
              </a:rPr>
              <a:t>kích thích cây ra hoa, quả trái vụ....</a:t>
            </a:r>
            <a:endParaRPr lang="en-US" altLang="vi-VN" sz="3200" dirty="0">
              <a:latin typeface="Tahoma" panose="020B0604030504040204"/>
              <a:sym typeface="+mn-ea"/>
            </a:endParaRPr>
          </a:p>
        </p:txBody>
      </p:sp>
      <p:sp>
        <p:nvSpPr>
          <p:cNvPr id="4" name="Title 1"/>
          <p:cNvSpPr>
            <a:spLocks noGrp="1"/>
          </p:cNvSpPr>
          <p:nvPr>
            <p:ph type="title"/>
          </p:nvPr>
        </p:nvSpPr>
        <p:spPr/>
        <p:txBody>
          <a:bodyPr/>
          <a:lstStyle/>
          <a:p>
            <a:r>
              <a:rPr lang="vi-VN" dirty="0"/>
              <a:t>II. Một số yếu tố chính trong trồng trọt</a:t>
            </a:r>
            <a:endParaRPr lang="vi-VN"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8" dur="500"/>
                                        <p:tgtEl>
                                          <p:spTgt spid="3">
                                            <p:txEl>
                                              <p:pRg st="4" end="4"/>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1" dur="500"/>
                                        <p:tgtEl>
                                          <p:spTgt spid="3">
                                            <p:txEl>
                                              <p:pRg st="5" end="5"/>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821610" y="1288025"/>
            <a:ext cx="2258088" cy="2287365"/>
            <a:chOff x="1018983" y="1761279"/>
            <a:chExt cx="2593028" cy="2593028"/>
          </a:xfrm>
        </p:grpSpPr>
        <p:pic>
          <p:nvPicPr>
            <p:cNvPr id="5" name="Picture 4"/>
            <p:cNvPicPr>
              <a:picLocks noChangeAspect="1"/>
            </p:cNvPicPr>
            <p:nvPr/>
          </p:nvPicPr>
          <p:blipFill rotWithShape="1">
            <a:blip r:embed="rId1">
              <a:extLst>
                <a:ext uri="{28A0092B-C50C-407E-A947-70E740481C1C}">
                  <a14:useLocalDpi xmlns:a14="http://schemas.microsoft.com/office/drawing/2010/main" val="0"/>
                </a:ext>
              </a:extLst>
            </a:blip>
            <a:srcRect l="8158" r="8158"/>
            <a:stretch>
              <a:fillRect/>
            </a:stretch>
          </p:blipFill>
          <p:spPr>
            <a:xfrm>
              <a:off x="1018983" y="1761279"/>
              <a:ext cx="2593028" cy="2593028"/>
            </a:xfrm>
            <a:prstGeom prst="ellipse">
              <a:avLst/>
            </a:prstGeom>
          </p:spPr>
        </p:pic>
        <p:sp>
          <p:nvSpPr>
            <p:cNvPr id="6" name="Flowchart: Process 5"/>
            <p:cNvSpPr/>
            <p:nvPr/>
          </p:nvSpPr>
          <p:spPr>
            <a:xfrm>
              <a:off x="2197510" y="3841590"/>
              <a:ext cx="403123" cy="422787"/>
            </a:xfrm>
            <a:prstGeom prst="flowChartProcess">
              <a:avLst/>
            </a:prstGeom>
            <a:solidFill>
              <a:srgbClr val="B1C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a:t>1</a:t>
              </a:r>
              <a:endParaRPr lang="vi-VN" sz="3000" dirty="0"/>
            </a:p>
          </p:txBody>
        </p:sp>
      </p:grpSp>
      <p:grpSp>
        <p:nvGrpSpPr>
          <p:cNvPr id="7" name="Group 6"/>
          <p:cNvGrpSpPr/>
          <p:nvPr/>
        </p:nvGrpSpPr>
        <p:grpSpPr>
          <a:xfrm>
            <a:off x="5142186" y="1312373"/>
            <a:ext cx="2258089" cy="2317064"/>
            <a:chOff x="9682768" y="-57215"/>
            <a:chExt cx="2593028" cy="2593028"/>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594" t="835" r="24405" b="-835"/>
            <a:stretch>
              <a:fillRect/>
            </a:stretch>
          </p:blipFill>
          <p:spPr>
            <a:xfrm>
              <a:off x="9682768" y="-57215"/>
              <a:ext cx="2593028" cy="2593028"/>
            </a:xfrm>
            <a:prstGeom prst="ellipse">
              <a:avLst/>
            </a:prstGeom>
          </p:spPr>
        </p:pic>
        <p:sp>
          <p:nvSpPr>
            <p:cNvPr id="9" name="Flowchart: Process 8"/>
            <p:cNvSpPr/>
            <p:nvPr/>
          </p:nvSpPr>
          <p:spPr>
            <a:xfrm>
              <a:off x="10772804" y="1946787"/>
              <a:ext cx="412955" cy="472635"/>
            </a:xfrm>
            <a:prstGeom prst="flowChartProcess">
              <a:avLst/>
            </a:prstGeom>
            <a:solidFill>
              <a:srgbClr val="57A92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a:t>2</a:t>
              </a:r>
              <a:endParaRPr lang="vi-VN" sz="3000" dirty="0"/>
            </a:p>
          </p:txBody>
        </p:sp>
      </p:grpSp>
      <p:grpSp>
        <p:nvGrpSpPr>
          <p:cNvPr id="10" name="Group 9"/>
          <p:cNvGrpSpPr/>
          <p:nvPr/>
        </p:nvGrpSpPr>
        <p:grpSpPr>
          <a:xfrm>
            <a:off x="7501415" y="1312373"/>
            <a:ext cx="2264045" cy="2317065"/>
            <a:chOff x="1341941" y="2800216"/>
            <a:chExt cx="2593028" cy="2593028"/>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925" t="22830" r="925" b="10504"/>
            <a:stretch>
              <a:fillRect/>
            </a:stretch>
          </p:blipFill>
          <p:spPr>
            <a:xfrm>
              <a:off x="1341941" y="2800216"/>
              <a:ext cx="2593028" cy="2593028"/>
            </a:xfrm>
            <a:prstGeom prst="ellipse">
              <a:avLst/>
            </a:prstGeom>
          </p:spPr>
        </p:pic>
        <p:sp>
          <p:nvSpPr>
            <p:cNvPr id="12" name="Flowchart: Process 11"/>
            <p:cNvSpPr/>
            <p:nvPr/>
          </p:nvSpPr>
          <p:spPr>
            <a:xfrm>
              <a:off x="3118722" y="4628348"/>
              <a:ext cx="372958" cy="432619"/>
            </a:xfrm>
            <a:prstGeom prst="flowChartProcess">
              <a:avLst/>
            </a:prstGeom>
            <a:solidFill>
              <a:srgbClr val="57A92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a:t>3</a:t>
              </a:r>
              <a:endParaRPr lang="vi-VN" sz="3000" dirty="0"/>
            </a:p>
          </p:txBody>
        </p:sp>
      </p:grpSp>
      <p:sp>
        <p:nvSpPr>
          <p:cNvPr id="22" name="Content Placeholder 21"/>
          <p:cNvSpPr>
            <a:spLocks noGrp="1"/>
          </p:cNvSpPr>
          <p:nvPr>
            <p:ph idx="4294967295"/>
          </p:nvPr>
        </p:nvSpPr>
        <p:spPr>
          <a:xfrm>
            <a:off x="294640" y="4581525"/>
            <a:ext cx="11071225" cy="1680845"/>
          </a:xfrm>
          <a:prstGeom prst="snipRoundRect">
            <a:avLst>
              <a:gd name="adj1" fmla="val 26901"/>
              <a:gd name="adj2" fmla="val 16667"/>
            </a:avLst>
          </a:prstGeom>
          <a:solidFill>
            <a:srgbClr val="57A92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buNone/>
            </a:pPr>
            <a:r>
              <a:rPr lang="vi-VN" sz="3600" dirty="0">
                <a:latin typeface="Times New Roman" panose="02020603050405020304" charset="0"/>
                <a:cs typeface="Times New Roman" panose="02020603050405020304" charset="0"/>
              </a:rPr>
              <a:t>Cây trồng: là cây được thuần hóa, chọn lọc để trồng trọt đưa vào sản xuất nông nghiệp </a:t>
            </a:r>
            <a:endParaRPr lang="vi-VN" sz="3600" dirty="0">
              <a:latin typeface="Times New Roman" panose="02020603050405020304" charset="0"/>
              <a:cs typeface="Times New Roman" panose="02020603050405020304" charset="0"/>
            </a:endParaRPr>
          </a:p>
        </p:txBody>
      </p:sp>
      <p:sp>
        <p:nvSpPr>
          <p:cNvPr id="23" name="Right Arrow 22"/>
          <p:cNvSpPr/>
          <p:nvPr/>
        </p:nvSpPr>
        <p:spPr>
          <a:xfrm>
            <a:off x="57745" y="1849270"/>
            <a:ext cx="2662725" cy="1009989"/>
          </a:xfrm>
          <a:prstGeom prst="rightArrow">
            <a:avLst/>
          </a:prstGeom>
          <a:solidFill>
            <a:srgbClr val="57A92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Thế nào là cây trồng?</a:t>
            </a:r>
            <a:endParaRPr lang="vi-VN" dirty="0"/>
          </a:p>
        </p:txBody>
      </p:sp>
      <p:sp>
        <p:nvSpPr>
          <p:cNvPr id="24" name="Title 23"/>
          <p:cNvSpPr>
            <a:spLocks noGrp="1"/>
          </p:cNvSpPr>
          <p:nvPr>
            <p:ph type="title"/>
          </p:nvPr>
        </p:nvSpPr>
        <p:spPr>
          <a:xfrm>
            <a:off x="0" y="443842"/>
            <a:ext cx="12192000" cy="535531"/>
          </a:xfrm>
          <a:prstGeom prst="rect">
            <a:avLst/>
          </a:prstGeom>
        </p:spPr>
        <p:txBody>
          <a:bodyPr wrap="square">
            <a:spAutoFit/>
          </a:bodyPr>
          <a:lstStyle/>
          <a:p>
            <a:pPr algn="ctr"/>
            <a:r>
              <a:rPr lang="vi-VN" dirty="0">
                <a:solidFill>
                  <a:srgbClr val="57A920"/>
                </a:solidFill>
                <a:latin typeface="Tahoma" panose="020B0604030504040204" pitchFamily="34" charset="0"/>
                <a:ea typeface="Tahoma" panose="020B0604030504040204" pitchFamily="34" charset="0"/>
                <a:cs typeface="Tahoma" panose="020B0604030504040204" pitchFamily="34" charset="0"/>
              </a:rPr>
              <a:t>BÀI 2: CÂY TRỒNG VÀ CÁC YẾU TỐ CHÍNH TRONG TRỒNG TRỌT </a:t>
            </a:r>
            <a:endParaRPr lang="vi-VN" dirty="0">
              <a:solidFill>
                <a:srgbClr val="57A920"/>
              </a:solidFill>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p:cNvGrpSpPr/>
          <p:nvPr/>
        </p:nvGrpSpPr>
        <p:grpSpPr>
          <a:xfrm>
            <a:off x="9797746" y="1312373"/>
            <a:ext cx="2264045" cy="2317064"/>
            <a:chOff x="8989372" y="3880606"/>
            <a:chExt cx="2593028" cy="2593028"/>
          </a:xfrm>
        </p:grpSpPr>
        <p:pic>
          <p:nvPicPr>
            <p:cNvPr id="26" name="Picture 25"/>
            <p:cNvPicPr>
              <a:picLocks noChangeAspect="1"/>
            </p:cNvPicPr>
            <p:nvPr/>
          </p:nvPicPr>
          <p:blipFill rotWithShape="1">
            <a:blip r:embed="rId4">
              <a:extLst>
                <a:ext uri="{28A0092B-C50C-407E-A947-70E740481C1C}">
                  <a14:useLocalDpi xmlns:a14="http://schemas.microsoft.com/office/drawing/2010/main" val="0"/>
                </a:ext>
              </a:extLst>
            </a:blip>
            <a:srcRect l="34343" t="-265" r="-959" b="265"/>
            <a:stretch>
              <a:fillRect/>
            </a:stretch>
          </p:blipFill>
          <p:spPr>
            <a:xfrm>
              <a:off x="8989372" y="3880606"/>
              <a:ext cx="2593028" cy="2593028"/>
            </a:xfrm>
            <a:prstGeom prst="ellipse">
              <a:avLst/>
            </a:prstGeom>
          </p:spPr>
        </p:pic>
        <p:sp>
          <p:nvSpPr>
            <p:cNvPr id="27" name="TextBox 26"/>
            <p:cNvSpPr txBox="1"/>
            <p:nvPr/>
          </p:nvSpPr>
          <p:spPr>
            <a:xfrm>
              <a:off x="10223072" y="5919636"/>
              <a:ext cx="373627" cy="553998"/>
            </a:xfrm>
            <a:prstGeom prst="rect">
              <a:avLst/>
            </a:prstGeom>
            <a:solidFill>
              <a:srgbClr val="FE9503">
                <a:alpha val="68000"/>
              </a:srgbClr>
            </a:solidFill>
          </p:spPr>
          <p:txBody>
            <a:bodyPr wrap="square" rtlCol="0">
              <a:spAutoFit/>
            </a:bodyPr>
            <a:lstStyle/>
            <a:p>
              <a:r>
                <a:rPr lang="vi-VN" sz="3000" dirty="0">
                  <a:solidFill>
                    <a:schemeClr val="bg1"/>
                  </a:solidFill>
                </a:rPr>
                <a:t>6</a:t>
              </a:r>
              <a:endParaRPr lang="vi-VN" sz="3000" dirty="0">
                <a:solidFill>
                  <a:schemeClr val="bg1"/>
                </a:solidFill>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par>
                                <p:cTn id="15" presetID="21" presetClass="entr" presetSubtype="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par>
                                <p:cTn id="18" presetID="21" presetClass="entr" presetSubtype="1"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1)">
                                      <p:cBhvr>
                                        <p:cTn id="20" dur="2000"/>
                                        <p:tgtEl>
                                          <p:spTgt spid="10"/>
                                        </p:tgtEl>
                                      </p:cBhvr>
                                    </p:animEffect>
                                  </p:childTnLst>
                                </p:cTn>
                              </p:par>
                              <p:par>
                                <p:cTn id="21" presetID="21" presetClass="entr" presetSubtype="1"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heel(1)">
                                      <p:cBhvr>
                                        <p:cTn id="23" dur="20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2">
                                            <p:bg/>
                                          </p:spTgt>
                                        </p:tgtEl>
                                        <p:attrNameLst>
                                          <p:attrName>style.visibility</p:attrName>
                                        </p:attrNameLst>
                                      </p:cBhvr>
                                      <p:to>
                                        <p:strVal val="visible"/>
                                      </p:to>
                                    </p:set>
                                    <p:animEffect transition="in" filter="wipe(left)">
                                      <p:cBhvr>
                                        <p:cTn id="28" dur="1000"/>
                                        <p:tgtEl>
                                          <p:spTgt spid="22">
                                            <p:bg/>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animEffect transition="in" filter="wipe(left)">
                                      <p:cBhvr>
                                        <p:cTn id="33"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build="p"/>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4294967295"/>
          </p:nvPr>
        </p:nvPicPr>
        <p:blipFill>
          <a:blip r:embed="rId1">
            <a:extLst>
              <a:ext uri="{28A0092B-C50C-407E-A947-70E740481C1C}">
                <a14:useLocalDpi xmlns:a14="http://schemas.microsoft.com/office/drawing/2010/main" val="0"/>
              </a:ext>
            </a:extLst>
          </a:blip>
          <a:stretch>
            <a:fillRect/>
          </a:stretch>
        </p:blipFill>
        <p:spPr>
          <a:xfrm>
            <a:off x="0" y="0"/>
            <a:ext cx="12191999" cy="6858000"/>
          </a:xfrm>
        </p:spPr>
      </p:pic>
      <p:sp>
        <p:nvSpPr>
          <p:cNvPr id="5" name="Flowchart: Process 4"/>
          <p:cNvSpPr/>
          <p:nvPr/>
        </p:nvSpPr>
        <p:spPr>
          <a:xfrm>
            <a:off x="-98324" y="0"/>
            <a:ext cx="12192000" cy="6858000"/>
          </a:xfrm>
          <a:prstGeom prst="flowChartProcess">
            <a:avLst/>
          </a:prstGeom>
          <a:solidFill>
            <a:schemeClr val="bg2">
              <a:lumMod val="2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lowchart: Process 5"/>
          <p:cNvSpPr/>
          <p:nvPr/>
        </p:nvSpPr>
        <p:spPr>
          <a:xfrm>
            <a:off x="3451123" y="419100"/>
            <a:ext cx="4650658" cy="717755"/>
          </a:xfrm>
          <a:prstGeom prst="flowChartProcess">
            <a:avLst/>
          </a:prstGeom>
          <a:solidFill>
            <a:srgbClr val="B1CB77">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Phân loại cây trồng</a:t>
            </a:r>
            <a:endParaRPr lang="vi-VN" dirty="0"/>
          </a:p>
        </p:txBody>
      </p:sp>
      <p:sp>
        <p:nvSpPr>
          <p:cNvPr id="7" name="TextBox 6"/>
          <p:cNvSpPr txBox="1"/>
          <p:nvPr/>
        </p:nvSpPr>
        <p:spPr>
          <a:xfrm>
            <a:off x="1315063" y="2020338"/>
            <a:ext cx="2861187" cy="646331"/>
          </a:xfrm>
          <a:prstGeom prst="rect">
            <a:avLst/>
          </a:prstGeom>
          <a:noFill/>
          <a:ln>
            <a:solidFill>
              <a:schemeClr val="bg1"/>
            </a:solidFill>
            <a:prstDash val="lgDashDotDot"/>
          </a:ln>
        </p:spPr>
        <p:txBody>
          <a:bodyPr wrap="square" rtlCol="0">
            <a:spAutoFit/>
          </a:bodyPr>
          <a:lstStyle/>
          <a:p>
            <a:r>
              <a:rPr lang="vi-VN" dirty="0">
                <a:solidFill>
                  <a:schemeClr val="bg1"/>
                </a:solidFill>
              </a:rPr>
              <a:t>Phân loại theo nguồn gốc</a:t>
            </a:r>
            <a:endParaRPr lang="vi-VN" dirty="0">
              <a:solidFill>
                <a:schemeClr val="bg1"/>
              </a:solidFill>
            </a:endParaRPr>
          </a:p>
          <a:p>
            <a:endParaRPr lang="vi-VN" dirty="0">
              <a:solidFill>
                <a:schemeClr val="bg1"/>
              </a:solidFill>
            </a:endParaRPr>
          </a:p>
        </p:txBody>
      </p:sp>
      <p:sp>
        <p:nvSpPr>
          <p:cNvPr id="8" name="TextBox 7"/>
          <p:cNvSpPr txBox="1"/>
          <p:nvPr/>
        </p:nvSpPr>
        <p:spPr>
          <a:xfrm>
            <a:off x="4665405" y="2020338"/>
            <a:ext cx="2861187" cy="646331"/>
          </a:xfrm>
          <a:prstGeom prst="rect">
            <a:avLst/>
          </a:prstGeom>
          <a:noFill/>
          <a:ln>
            <a:solidFill>
              <a:schemeClr val="bg1"/>
            </a:solidFill>
            <a:prstDash val="lgDashDotDot"/>
          </a:ln>
        </p:spPr>
        <p:txBody>
          <a:bodyPr wrap="square" rtlCol="0">
            <a:spAutoFit/>
          </a:bodyPr>
          <a:lstStyle/>
          <a:p>
            <a:r>
              <a:rPr lang="vi-VN" dirty="0">
                <a:solidFill>
                  <a:schemeClr val="bg1"/>
                </a:solidFill>
              </a:rPr>
              <a:t>Phân loại theo đặc tính sinh vật học</a:t>
            </a:r>
            <a:endParaRPr lang="vi-VN" dirty="0">
              <a:solidFill>
                <a:schemeClr val="bg1"/>
              </a:solidFill>
            </a:endParaRPr>
          </a:p>
        </p:txBody>
      </p:sp>
      <p:sp>
        <p:nvSpPr>
          <p:cNvPr id="9" name="TextBox 8"/>
          <p:cNvSpPr txBox="1"/>
          <p:nvPr/>
        </p:nvSpPr>
        <p:spPr>
          <a:xfrm>
            <a:off x="8015747" y="2020338"/>
            <a:ext cx="2861187" cy="646331"/>
          </a:xfrm>
          <a:prstGeom prst="rect">
            <a:avLst/>
          </a:prstGeom>
          <a:noFill/>
          <a:ln>
            <a:solidFill>
              <a:schemeClr val="bg1"/>
            </a:solidFill>
            <a:prstDash val="lgDashDotDot"/>
          </a:ln>
        </p:spPr>
        <p:txBody>
          <a:bodyPr wrap="square" rtlCol="0">
            <a:spAutoFit/>
          </a:bodyPr>
          <a:lstStyle/>
          <a:p>
            <a:r>
              <a:rPr lang="vi-VN" dirty="0">
                <a:solidFill>
                  <a:schemeClr val="bg1"/>
                </a:solidFill>
              </a:rPr>
              <a:t>Phân loại theo mục đích sử dụng</a:t>
            </a:r>
            <a:endParaRPr lang="vi-VN" dirty="0">
              <a:solidFill>
                <a:schemeClr val="bg1"/>
              </a:solidFill>
            </a:endParaRPr>
          </a:p>
        </p:txBody>
      </p:sp>
      <p:sp>
        <p:nvSpPr>
          <p:cNvPr id="10" name="TextBox 9"/>
          <p:cNvSpPr txBox="1"/>
          <p:nvPr/>
        </p:nvSpPr>
        <p:spPr>
          <a:xfrm>
            <a:off x="3130344" y="4162170"/>
            <a:ext cx="5439697" cy="1198880"/>
          </a:xfrm>
          <a:prstGeom prst="rect">
            <a:avLst/>
          </a:prstGeom>
          <a:noFill/>
          <a:ln>
            <a:solidFill>
              <a:schemeClr val="bg1"/>
            </a:solidFill>
            <a:prstDash val="lgDashDotDot"/>
          </a:ln>
        </p:spPr>
        <p:txBody>
          <a:bodyPr wrap="square" rtlCol="0">
            <a:spAutoFit/>
          </a:bodyPr>
          <a:lstStyle/>
          <a:p>
            <a:r>
              <a:rPr lang="vi-VN" dirty="0">
                <a:solidFill>
                  <a:schemeClr val="bg1"/>
                </a:solidFill>
              </a:rPr>
              <a:t>Mỗi cách phân loại này sẽ được chia ra làm các nhóm nhỏ là </a:t>
            </a:r>
            <a:r>
              <a:rPr lang="en-US" altLang="vi-VN" dirty="0">
                <a:solidFill>
                  <a:schemeClr val="bg1"/>
                </a:solidFill>
              </a:rPr>
              <a:t>nào</a:t>
            </a:r>
            <a:r>
              <a:rPr lang="vi-VN" dirty="0">
                <a:solidFill>
                  <a:schemeClr val="bg1"/>
                </a:solidFill>
              </a:rPr>
              <a:t>?</a:t>
            </a:r>
            <a:endParaRPr lang="vi-VN" dirty="0">
              <a:solidFill>
                <a:schemeClr val="bg1"/>
              </a:solidFill>
            </a:endParaRPr>
          </a:p>
          <a:p>
            <a:r>
              <a:rPr lang="vi-VN" dirty="0">
                <a:solidFill>
                  <a:schemeClr val="bg1"/>
                </a:solidFill>
              </a:rPr>
              <a:t>Lấy ví dụ cụ thể cho từng phân nhóm?</a:t>
            </a:r>
            <a:endParaRPr lang="vi-VN" dirty="0">
              <a:solidFill>
                <a:schemeClr val="bg1"/>
              </a:solidFill>
            </a:endParaRPr>
          </a:p>
          <a:p>
            <a:r>
              <a:rPr lang="vi-VN" dirty="0">
                <a:solidFill>
                  <a:schemeClr val="bg1"/>
                </a:solidFill>
              </a:rPr>
              <a:t>Mỗi cách phân loại có ý nghĩa gì đối với trồng trọt?</a:t>
            </a:r>
            <a:endParaRPr lang="vi-VN" dirty="0">
              <a:solidFill>
                <a:schemeClr val="bg1"/>
              </a:solidFill>
            </a:endParaRPr>
          </a:p>
        </p:txBody>
      </p:sp>
      <p:cxnSp>
        <p:nvCxnSpPr>
          <p:cNvPr id="12" name="Straight Connector 11"/>
          <p:cNvCxnSpPr/>
          <p:nvPr/>
        </p:nvCxnSpPr>
        <p:spPr>
          <a:xfrm>
            <a:off x="5673213" y="1136855"/>
            <a:ext cx="9832" cy="288822"/>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p:cNvCxnSpPr/>
          <p:nvPr/>
        </p:nvCxnSpPr>
        <p:spPr>
          <a:xfrm>
            <a:off x="2851355" y="1425677"/>
            <a:ext cx="599767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a:off x="2831691" y="1414099"/>
            <a:ext cx="9832" cy="48178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p:nvPr/>
        </p:nvCxnSpPr>
        <p:spPr>
          <a:xfrm>
            <a:off x="5673213" y="1414100"/>
            <a:ext cx="0" cy="4817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829369" y="1414100"/>
            <a:ext cx="9832" cy="48178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1" name="Straight Connector 20"/>
          <p:cNvCxnSpPr/>
          <p:nvPr/>
        </p:nvCxnSpPr>
        <p:spPr>
          <a:xfrm>
            <a:off x="2600631" y="2712512"/>
            <a:ext cx="0" cy="678426"/>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a:xfrm>
            <a:off x="8849032" y="2677360"/>
            <a:ext cx="0" cy="678426"/>
          </a:xfrm>
          <a:prstGeom prst="line">
            <a:avLst/>
          </a:prstGeom>
        </p:spPr>
        <p:style>
          <a:lnRef idx="3">
            <a:schemeClr val="accent1"/>
          </a:lnRef>
          <a:fillRef idx="0">
            <a:schemeClr val="accent1"/>
          </a:fillRef>
          <a:effectRef idx="2">
            <a:schemeClr val="accent1"/>
          </a:effectRef>
          <a:fontRef idx="minor">
            <a:schemeClr val="tx1"/>
          </a:fontRef>
        </p:style>
      </p:cxnSp>
      <p:cxnSp>
        <p:nvCxnSpPr>
          <p:cNvPr id="25" name="Straight Connector 24"/>
          <p:cNvCxnSpPr/>
          <p:nvPr/>
        </p:nvCxnSpPr>
        <p:spPr>
          <a:xfrm flipV="1">
            <a:off x="2610462" y="3372848"/>
            <a:ext cx="6238570" cy="8641"/>
          </a:xfrm>
          <a:prstGeom prst="line">
            <a:avLst/>
          </a:prstGeom>
        </p:spPr>
        <p:style>
          <a:lnRef idx="3">
            <a:schemeClr val="accent1"/>
          </a:lnRef>
          <a:fillRef idx="0">
            <a:schemeClr val="accent1"/>
          </a:fillRef>
          <a:effectRef idx="2">
            <a:schemeClr val="accent1"/>
          </a:effectRef>
          <a:fontRef idx="minor">
            <a:schemeClr val="tx1"/>
          </a:fontRef>
        </p:style>
      </p:cxnSp>
      <p:cxnSp>
        <p:nvCxnSpPr>
          <p:cNvPr id="30" name="Straight Arrow Connector 29"/>
          <p:cNvCxnSpPr/>
          <p:nvPr/>
        </p:nvCxnSpPr>
        <p:spPr>
          <a:xfrm flipH="1">
            <a:off x="5673213" y="2677360"/>
            <a:ext cx="9832" cy="142269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par>
                                <p:cTn id="13" presetID="22" presetClass="entr" presetSubtype="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par>
                                <p:cTn id="16" presetID="22" presetClass="entr" presetSubtype="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par>
                                <p:cTn id="19" presetID="22" presetClass="entr" presetSubtype="1"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500"/>
                                        <p:tgtEl>
                                          <p:spTgt spid="16"/>
                                        </p:tgtEl>
                                      </p:cBhvr>
                                    </p:animEffect>
                                  </p:childTnLst>
                                </p:cTn>
                              </p:par>
                              <p:par>
                                <p:cTn id="22" presetID="22" presetClass="entr" presetSubtype="1"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2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up)">
                                      <p:cBhvr>
                                        <p:cTn id="40" dur="500"/>
                                        <p:tgtEl>
                                          <p:spTgt spid="30"/>
                                        </p:tgtEl>
                                      </p:cBhvr>
                                    </p:animEffect>
                                  </p:childTnLst>
                                </p:cTn>
                              </p:par>
                              <p:par>
                                <p:cTn id="41" presetID="22" presetClass="entr" presetSubtype="1"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500"/>
                                        <p:tgtEl>
                                          <p:spTgt spid="25"/>
                                        </p:tgtEl>
                                      </p:cBhvr>
                                    </p:animEffect>
                                  </p:childTnLst>
                                </p:cTn>
                              </p:par>
                              <p:par>
                                <p:cTn id="44" presetID="22" presetClass="entr" presetSubtype="1"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up)">
                                      <p:cBhvr>
                                        <p:cTn id="46" dur="500"/>
                                        <p:tgtEl>
                                          <p:spTgt spid="23"/>
                                        </p:tgtEl>
                                      </p:cBhvr>
                                    </p:animEffect>
                                  </p:childTnLst>
                                </p:cTn>
                              </p:par>
                              <p:par>
                                <p:cTn id="47" presetID="22" presetClass="entr" presetSubtype="1"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up)">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circle(in)">
                                      <p:cBhvr>
                                        <p:cTn id="5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957383"/>
            <a:ext cx="4742639" cy="623787"/>
          </a:xfrm>
        </p:spPr>
        <p:txBody>
          <a:bodyPr>
            <a:noAutofit/>
          </a:bodyPr>
          <a:lstStyle/>
          <a:p>
            <a:r>
              <a:rPr lang="vi-VN" b="1" dirty="0">
                <a:solidFill>
                  <a:srgbClr val="57A920"/>
                </a:solidFill>
                <a:latin typeface="Times New Roman" panose="02020603050405020304" charset="0"/>
                <a:cs typeface="Times New Roman" panose="02020603050405020304" charset="0"/>
              </a:rPr>
              <a:t>I. Phân loại cây trồng:</a:t>
            </a:r>
            <a:r>
              <a:rPr lang="vi-VN" b="1" dirty="0">
                <a:solidFill>
                  <a:srgbClr val="57A920"/>
                </a:solidFill>
              </a:rPr>
              <a:t> </a:t>
            </a:r>
            <a:endParaRPr lang="vi-VN" b="1" dirty="0">
              <a:solidFill>
                <a:srgbClr val="57A920"/>
              </a:solidFill>
            </a:endParaRPr>
          </a:p>
        </p:txBody>
      </p:sp>
      <p:sp>
        <p:nvSpPr>
          <p:cNvPr id="3" name="Content Placeholder 2"/>
          <p:cNvSpPr>
            <a:spLocks noGrp="1"/>
          </p:cNvSpPr>
          <p:nvPr>
            <p:ph idx="4294967295"/>
          </p:nvPr>
        </p:nvSpPr>
        <p:spPr>
          <a:xfrm>
            <a:off x="532765" y="5224145"/>
            <a:ext cx="11450955" cy="1363345"/>
          </a:xfrm>
        </p:spPr>
        <p:txBody>
          <a:bodyPr>
            <a:noAutofit/>
          </a:bodyPr>
          <a:lstStyle/>
          <a:p>
            <a:pPr marL="0" indent="0">
              <a:buNone/>
            </a:pPr>
            <a:r>
              <a:rPr lang="vi-VN" sz="1600" dirty="0">
                <a:latin typeface="Tahoma" panose="020B0604030504040204" pitchFamily="34" charset="0"/>
                <a:ea typeface="Tahoma" panose="020B0604030504040204" pitchFamily="34" charset="0"/>
                <a:cs typeface="Tahoma" panose="020B0604030504040204" pitchFamily="34" charset="0"/>
              </a:rPr>
              <a:t> </a:t>
            </a:r>
            <a:r>
              <a:rPr lang="vi-VN" sz="2400" dirty="0">
                <a:latin typeface="Times New Roman" panose="02020603050405020304" charset="0"/>
                <a:ea typeface="Tahoma" panose="020B0604030504040204" pitchFamily="34" charset="0"/>
                <a:cs typeface="Times New Roman" panose="02020603050405020304" charset="0"/>
              </a:rPr>
              <a:t> </a:t>
            </a:r>
            <a:r>
              <a:rPr lang="vi-VN" dirty="0">
                <a:latin typeface="Times New Roman" panose="02020603050405020304" charset="0"/>
                <a:ea typeface="Tahoma" panose="020B0604030504040204" pitchFamily="34" charset="0"/>
                <a:cs typeface="Times New Roman" panose="02020603050405020304" charset="0"/>
              </a:rPr>
              <a:t>- Nhóm cây ôn đới: là những loại cây trồng có nguồn gốc từ những vùng có khí hậu ôn đới. Chúng thường được trồng ở những nơi có thời tiết mùa đông lạnh, mùa hè mát. Ở nước ta những tỉnh có khí hậu ôn đới như: Sơn La, Lào Cai, Lai Châu, Lạng Sơn, Hà Giang,....</a:t>
            </a:r>
            <a:endParaRPr lang="vi-VN" dirty="0">
              <a:latin typeface="Times New Roman" panose="02020603050405020304" charset="0"/>
              <a:ea typeface="Tahoma" panose="020B0604030504040204" pitchFamily="34" charset="0"/>
              <a:cs typeface="Times New Roman" panose="02020603050405020304" charset="0"/>
            </a:endParaRPr>
          </a:p>
        </p:txBody>
      </p:sp>
      <p:pic>
        <p:nvPicPr>
          <p:cNvPr id="6" name="Picture 32" descr="Yellow Apples"/>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93041" y="0"/>
            <a:ext cx="2743449" cy="2335368"/>
          </a:xfrm>
          <a:prstGeom prst="flowChartInputOutput">
            <a:avLst/>
          </a:prstGeom>
          <a:noFill/>
          <a:extLst>
            <a:ext uri="{909E8E84-426E-40DD-AFC4-6F175D3DCCD1}">
              <a14:hiddenFill xmlns:a14="http://schemas.microsoft.com/office/drawing/2010/main">
                <a:solidFill>
                  <a:srgbClr val="FFFFFF"/>
                </a:solidFill>
              </a14:hiddenFill>
            </a:ext>
          </a:extLst>
        </p:spPr>
      </p:pic>
      <p:pic>
        <p:nvPicPr>
          <p:cNvPr id="7" name="Picture 20" descr="Red Apples on Tre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2812" y="15309"/>
            <a:ext cx="3190569" cy="3618271"/>
          </a:xfrm>
          <a:prstGeom prst="parallelogram">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018" y="0"/>
            <a:ext cx="3346064" cy="3313471"/>
          </a:xfrm>
          <a:prstGeom prst="parallelogram">
            <a:avLst/>
          </a:prstGeom>
        </p:spPr>
      </p:pic>
      <p:sp>
        <p:nvSpPr>
          <p:cNvPr id="10" name="TextBox 9"/>
          <p:cNvSpPr txBox="1"/>
          <p:nvPr/>
        </p:nvSpPr>
        <p:spPr>
          <a:xfrm>
            <a:off x="1297940" y="4619625"/>
            <a:ext cx="4365625" cy="813435"/>
          </a:xfrm>
          <a:prstGeom prst="rect">
            <a:avLst/>
          </a:prstGeom>
          <a:noFill/>
        </p:spPr>
        <p:txBody>
          <a:bodyPr wrap="square" rtlCol="0">
            <a:noAutofit/>
          </a:bodyPr>
          <a:lstStyle/>
          <a:p>
            <a:r>
              <a:rPr lang="vi-VN" sz="2800" dirty="0">
                <a:latin typeface="Times New Roman" panose="02020603050405020304" charset="0"/>
                <a:ea typeface="Tahoma" panose="020B0604030504040204" pitchFamily="34" charset="0"/>
                <a:cs typeface="Times New Roman" panose="02020603050405020304" charset="0"/>
              </a:rPr>
              <a:t>1. Phân loại theo nguồn gốc:</a:t>
            </a:r>
            <a:endParaRPr lang="vi-VN" sz="2800" dirty="0">
              <a:latin typeface="Times New Roman" panose="02020603050405020304" charset="0"/>
              <a:ea typeface="Tahoma" panose="020B0604030504040204" pitchFamily="34" charset="0"/>
              <a:cs typeface="Times New Roman" panose="02020603050405020304" charset="0"/>
            </a:endParaRPr>
          </a:p>
          <a:p>
            <a:endParaRPr lang="vi-VN" sz="2800" dirty="0">
              <a:latin typeface="Times New Roman" panose="02020603050405020304" charset="0"/>
              <a:ea typeface="Tahoma" panose="020B0604030504040204" pitchFamily="34" charset="0"/>
              <a:cs typeface="Times New Roman" panose="02020603050405020304" charset="0"/>
            </a:endParaRPr>
          </a:p>
        </p:txBody>
      </p:sp>
      <p:sp>
        <p:nvSpPr>
          <p:cNvPr id="12" name="Round Diagonal Corner Rectangle 11"/>
          <p:cNvSpPr/>
          <p:nvPr/>
        </p:nvSpPr>
        <p:spPr>
          <a:xfrm>
            <a:off x="393065" y="4815205"/>
            <a:ext cx="609600" cy="174625"/>
          </a:xfrm>
          <a:prstGeom prst="round2DiagRect">
            <a:avLst/>
          </a:prstGeom>
          <a:solidFill>
            <a:srgbClr val="8EC453">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0909" y="40566"/>
            <a:ext cx="3939143" cy="4579828"/>
          </a:xfrm>
          <a:prstGeom prst="parallelogram">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2" dur="1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1000"/>
                                        <p:tgtEl>
                                          <p:spTgt spid="6"/>
                                        </p:tgtEl>
                                      </p:cBhvr>
                                    </p:animEffect>
                                  </p:childTnLst>
                                </p:cTn>
                              </p:par>
                              <p:par>
                                <p:cTn id="28" presetID="22" presetClass="entr" presetSubtype="1"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1000"/>
                                        <p:tgtEl>
                                          <p:spTgt spid="7"/>
                                        </p:tgtEl>
                                      </p:cBhvr>
                                    </p:animEffect>
                                  </p:childTnLst>
                                </p:cTn>
                              </p:par>
                              <p:par>
                                <p:cTn id="31" presetID="22" presetClass="entr" presetSubtype="1"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1000"/>
                                        <p:tgtEl>
                                          <p:spTgt spid="9"/>
                                        </p:tgtEl>
                                      </p:cBhvr>
                                    </p:animEffect>
                                  </p:childTnLst>
                                </p:cTn>
                              </p:par>
                              <p:par>
                                <p:cTn id="34" presetID="22" presetClass="entr" presetSubtype="1"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0" grpId="0"/>
      <p:bldP spid="1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783414"/>
            <a:ext cx="4205748" cy="814746"/>
          </a:xfrm>
        </p:spPr>
        <p:txBody>
          <a:bodyPr>
            <a:normAutofit/>
          </a:bodyPr>
          <a:lstStyle/>
          <a:p>
            <a:r>
              <a:rPr lang="vi-VN" sz="3200" b="1" dirty="0">
                <a:solidFill>
                  <a:srgbClr val="57A920"/>
                </a:solidFill>
                <a:latin typeface="Times New Roman" panose="02020603050405020304" charset="0"/>
                <a:cs typeface="Times New Roman" panose="02020603050405020304" charset="0"/>
              </a:rPr>
              <a:t>I. Phân loại cây trồng</a:t>
            </a:r>
            <a:endParaRPr lang="vi-VN" sz="3200" b="1" dirty="0">
              <a:solidFill>
                <a:srgbClr val="57A920"/>
              </a:solidFill>
              <a:latin typeface="Times New Roman" panose="02020603050405020304" charset="0"/>
              <a:cs typeface="Times New Roman" panose="02020603050405020304" charset="0"/>
            </a:endParaRPr>
          </a:p>
        </p:txBody>
      </p:sp>
      <p:pic>
        <p:nvPicPr>
          <p:cNvPr id="5" name="Picture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367828" y="0"/>
            <a:ext cx="3569694" cy="3425612"/>
          </a:xfrm>
          <a:prstGeom prst="parallelogram">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243" y="16130"/>
            <a:ext cx="2915205" cy="2481263"/>
          </a:xfrm>
          <a:prstGeom prst="parallelogram">
            <a:avLst/>
          </a:prstGeom>
        </p:spPr>
      </p:pic>
      <p:sp>
        <p:nvSpPr>
          <p:cNvPr id="8" name="Rectangle 7"/>
          <p:cNvSpPr/>
          <p:nvPr/>
        </p:nvSpPr>
        <p:spPr>
          <a:xfrm>
            <a:off x="1212890" y="4354629"/>
            <a:ext cx="4154805" cy="521970"/>
          </a:xfrm>
          <a:prstGeom prst="rect">
            <a:avLst/>
          </a:prstGeom>
        </p:spPr>
        <p:txBody>
          <a:bodyPr wrap="none">
            <a:spAutoFit/>
          </a:bodyPr>
          <a:lstStyle/>
          <a:p>
            <a:r>
              <a:rPr lang="vi-VN" sz="2800" dirty="0">
                <a:latin typeface="Times New Roman" panose="02020603050405020304" charset="0"/>
                <a:cs typeface="Times New Roman" panose="02020603050405020304" charset="0"/>
              </a:rPr>
              <a:t>1. Phân loại theo nguồn gốc</a:t>
            </a:r>
            <a:endParaRPr lang="vi-VN" sz="2800" dirty="0">
              <a:latin typeface="Times New Roman" panose="02020603050405020304" charset="0"/>
              <a:cs typeface="Times New Roman" panose="02020603050405020304" charset="0"/>
            </a:endParaRPr>
          </a:p>
        </p:txBody>
      </p:sp>
      <p:sp>
        <p:nvSpPr>
          <p:cNvPr id="9" name="Rectangle 8"/>
          <p:cNvSpPr/>
          <p:nvPr/>
        </p:nvSpPr>
        <p:spPr>
          <a:xfrm>
            <a:off x="435610" y="5017135"/>
            <a:ext cx="11395710" cy="1383665"/>
          </a:xfrm>
          <a:prstGeom prst="rect">
            <a:avLst/>
          </a:prstGeom>
        </p:spPr>
        <p:txBody>
          <a:bodyPr wrap="square">
            <a:spAutoFit/>
          </a:bodyPr>
          <a:lstStyle/>
          <a:p>
            <a:r>
              <a:rPr lang="vi-VN" sz="2800" dirty="0">
                <a:latin typeface="Times New Roman" panose="02020603050405020304" charset="0"/>
                <a:cs typeface="Times New Roman" panose="02020603050405020304" charset="0"/>
              </a:rPr>
              <a:t>- Nhóm cây nhiệt đới: là những loại cây trồng có nguồn gốc từ những vùng có khí hậu nhiệt đới. Ngoài những môi trường </a:t>
            </a:r>
            <a:r>
              <a:rPr lang="en-US" altLang="vi-VN" sz="2800" dirty="0">
                <a:latin typeface="Times New Roman" panose="02020603050405020304" charset="0"/>
                <a:cs typeface="Times New Roman" panose="02020603050405020304" charset="0"/>
              </a:rPr>
              <a:t>có khí hậu lạnh</a:t>
            </a:r>
            <a:r>
              <a:rPr lang="vi-VN" sz="2800" dirty="0">
                <a:latin typeface="Times New Roman" panose="02020603050405020304" charset="0"/>
                <a:cs typeface="Times New Roman" panose="02020603050405020304" charset="0"/>
              </a:rPr>
              <a:t> thì chúng có thể sinh sống và phát triển ở hầu hết các kiểu khí hậu còn lại</a:t>
            </a:r>
            <a:r>
              <a:rPr lang="en-US" altLang="vi-VN" sz="2800" dirty="0">
                <a:latin typeface="Times New Roman" panose="02020603050405020304" charset="0"/>
                <a:cs typeface="Times New Roman" panose="02020603050405020304" charset="0"/>
              </a:rPr>
              <a:t>.</a:t>
            </a:r>
            <a:endParaRPr lang="en-US" altLang="vi-VN" sz="2800" dirty="0">
              <a:latin typeface="Times New Roman" panose="02020603050405020304" charset="0"/>
              <a:cs typeface="Times New Roman" panose="02020603050405020304" charset="0"/>
            </a:endParaRPr>
          </a:p>
        </p:txBody>
      </p:sp>
      <p:pic>
        <p:nvPicPr>
          <p:cNvPr id="11" name="Content Placeholder 10"/>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371361" y="16130"/>
            <a:ext cx="3527994" cy="3857780"/>
          </a:xfrm>
          <a:prstGeom prst="parallelogram">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1654" y="-55044"/>
            <a:ext cx="3933490" cy="4791844"/>
          </a:xfrm>
          <a:prstGeom prst="parallelogram">
            <a:avLst/>
          </a:prstGeom>
        </p:spPr>
      </p:pic>
      <p:sp>
        <p:nvSpPr>
          <p:cNvPr id="13" name="Round Diagonal Corner Rectangle 12"/>
          <p:cNvSpPr/>
          <p:nvPr/>
        </p:nvSpPr>
        <p:spPr>
          <a:xfrm>
            <a:off x="434975" y="4551680"/>
            <a:ext cx="609600" cy="325120"/>
          </a:xfrm>
          <a:prstGeom prst="round2DiagRect">
            <a:avLst/>
          </a:prstGeom>
          <a:solidFill>
            <a:srgbClr val="8EC453">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par>
                                <p:cTn id="13" presetID="22" presetClass="entr" presetSubtype="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par>
                                <p:cTn id="16" presetID="22" presetClass="entr" presetSubtype="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par>
                                <p:cTn id="19" presetID="22" presetClass="entr" presetSubtype="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4294967295"/>
          </p:nvPr>
        </p:nvPicPr>
        <p:blipFill>
          <a:blip r:embed="rId1">
            <a:extLst>
              <a:ext uri="{28A0092B-C50C-407E-A947-70E740481C1C}">
                <a14:useLocalDpi xmlns:a14="http://schemas.microsoft.com/office/drawing/2010/main" val="0"/>
              </a:ext>
            </a:extLst>
          </a:blip>
          <a:stretch>
            <a:fillRect/>
          </a:stretch>
        </p:blipFill>
        <p:spPr>
          <a:xfrm>
            <a:off x="8319104" y="0"/>
            <a:ext cx="4183068" cy="4351338"/>
          </a:xfrm>
          <a:prstGeom prst="parallelogram">
            <a:avLst/>
          </a:prstGeom>
        </p:spPr>
      </p:pic>
      <p:sp>
        <p:nvSpPr>
          <p:cNvPr id="4" name="Rectangle 3"/>
          <p:cNvSpPr/>
          <p:nvPr/>
        </p:nvSpPr>
        <p:spPr>
          <a:xfrm>
            <a:off x="-635" y="5007610"/>
            <a:ext cx="12192635" cy="1814830"/>
          </a:xfrm>
          <a:prstGeom prst="rect">
            <a:avLst/>
          </a:prstGeom>
        </p:spPr>
        <p:txBody>
          <a:bodyPr wrap="square">
            <a:spAutoFit/>
          </a:bodyPr>
          <a:lstStyle/>
          <a:p>
            <a:r>
              <a:rPr lang="vi-VN" sz="2800" dirty="0">
                <a:latin typeface="Times New Roman" panose="02020603050405020304" charset="0"/>
                <a:cs typeface="Times New Roman" panose="02020603050405020304" charset="0"/>
              </a:rPr>
              <a:t>- Nhóm cây á nhiệt đới: là những loại cây về cơ bản có thể sinh trưởng, phát triển trong các điều kiện khí hậu giống với cây trồng nhiệt đới. Tuy nhiên, để cây có thể ra hoa, kết quả cần có điều kiện nhiệt độ lạnh nhất định. Vì vậy, cây trồng á nhiệt đới thường được trồng ở những nơi có mùa đông lạnh và mùa hè nóng ẩm.</a:t>
            </a:r>
            <a:endParaRPr lang="vi-VN" sz="2800" dirty="0">
              <a:latin typeface="Times New Roman" panose="02020603050405020304" charset="0"/>
              <a:cs typeface="Times New Roman" panose="02020603050405020304" charset="0"/>
            </a:endParaRPr>
          </a:p>
        </p:txBody>
      </p:sp>
      <p:sp>
        <p:nvSpPr>
          <p:cNvPr id="5" name="Rectangle 4"/>
          <p:cNvSpPr/>
          <p:nvPr/>
        </p:nvSpPr>
        <p:spPr>
          <a:xfrm>
            <a:off x="732503" y="3894022"/>
            <a:ext cx="3919855" cy="583565"/>
          </a:xfrm>
          <a:prstGeom prst="rect">
            <a:avLst/>
          </a:prstGeom>
        </p:spPr>
        <p:txBody>
          <a:bodyPr wrap="none">
            <a:spAutoFit/>
          </a:bodyPr>
          <a:lstStyle/>
          <a:p>
            <a:r>
              <a:rPr lang="vi-VN" sz="3200" b="1" dirty="0">
                <a:solidFill>
                  <a:srgbClr val="57A920"/>
                </a:solidFill>
                <a:latin typeface="Times New Roman" panose="02020603050405020304" charset="0"/>
                <a:ea typeface="Tahoma" panose="020B0604030504040204" pitchFamily="34" charset="0"/>
                <a:cs typeface="Times New Roman" panose="02020603050405020304" charset="0"/>
              </a:rPr>
              <a:t>I. Phân loại cây trồng</a:t>
            </a:r>
            <a:endParaRPr lang="vi-VN" sz="3200" b="1" dirty="0">
              <a:solidFill>
                <a:srgbClr val="57A920"/>
              </a:solidFill>
              <a:latin typeface="Times New Roman" panose="02020603050405020304" charset="0"/>
              <a:ea typeface="Tahoma" panose="020B0604030504040204" pitchFamily="34" charset="0"/>
              <a:cs typeface="Times New Roman" panose="0202060305040502030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6572" y="2936"/>
            <a:ext cx="4026310" cy="3569110"/>
          </a:xfrm>
          <a:prstGeom prst="parallelogram">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2" y="94684"/>
            <a:ext cx="2684206" cy="2284722"/>
          </a:xfrm>
          <a:prstGeom prst="parallelogram">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0590" y="10351"/>
            <a:ext cx="3742403" cy="3089309"/>
          </a:xfrm>
          <a:prstGeom prst="parallelogram">
            <a:avLst/>
          </a:prstGeom>
        </p:spPr>
      </p:pic>
      <p:sp>
        <p:nvSpPr>
          <p:cNvPr id="11" name="Round Diagonal Corner Rectangle 10"/>
          <p:cNvSpPr/>
          <p:nvPr/>
        </p:nvSpPr>
        <p:spPr>
          <a:xfrm>
            <a:off x="228600" y="4533265"/>
            <a:ext cx="609600" cy="280670"/>
          </a:xfrm>
          <a:prstGeom prst="round2DiagRect">
            <a:avLst/>
          </a:prstGeom>
          <a:solidFill>
            <a:srgbClr val="8EC453">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11"/>
          <p:cNvSpPr/>
          <p:nvPr/>
        </p:nvSpPr>
        <p:spPr>
          <a:xfrm>
            <a:off x="1305874" y="4477159"/>
            <a:ext cx="4154805" cy="521970"/>
          </a:xfrm>
          <a:prstGeom prst="rect">
            <a:avLst/>
          </a:prstGeom>
        </p:spPr>
        <p:txBody>
          <a:bodyPr wrap="none">
            <a:spAutoFit/>
          </a:bodyPr>
          <a:lstStyle/>
          <a:p>
            <a:r>
              <a:rPr lang="vi-VN" sz="2800" dirty="0">
                <a:latin typeface="Times New Roman" panose="02020603050405020304" charset="0"/>
                <a:ea typeface="Tahoma" panose="020B0604030504040204" pitchFamily="34" charset="0"/>
                <a:cs typeface="Times New Roman" panose="02020603050405020304" charset="0"/>
              </a:rPr>
              <a:t>1. Phân loại theo nguồn gốc</a:t>
            </a:r>
            <a:endParaRPr lang="vi-VN" sz="2800" dirty="0">
              <a:latin typeface="Times New Roman" panose="02020603050405020304" charset="0"/>
              <a:ea typeface="Tahoma" panose="020B0604030504040204" pitchFamily="34" charset="0"/>
              <a:cs typeface="Times New Roman" panose="0202060305040502030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1000"/>
                                        <p:tgtEl>
                                          <p:spTgt spid="9"/>
                                        </p:tgtEl>
                                      </p:cBhvr>
                                    </p:animEffect>
                                  </p:childTnLst>
                                </p:cTn>
                              </p:par>
                              <p:par>
                                <p:cTn id="13" presetID="2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1000"/>
                                        <p:tgtEl>
                                          <p:spTgt spid="7"/>
                                        </p:tgtEl>
                                      </p:cBhvr>
                                    </p:animEffect>
                                  </p:childTnLst>
                                </p:cTn>
                              </p:par>
                              <p:par>
                                <p:cTn id="16" presetID="22" presetClass="entr" presetSubtype="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1000"/>
                                        <p:tgtEl>
                                          <p:spTgt spid="10"/>
                                        </p:tgtEl>
                                      </p:cBhvr>
                                    </p:animEffect>
                                  </p:childTnLst>
                                </p:cTn>
                              </p:par>
                              <p:par>
                                <p:cTn id="19" presetID="22" presetClass="entr" presetSubtype="1"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4294967295"/>
          </p:nvPr>
        </p:nvPicPr>
        <p:blipFill>
          <a:blip r:embed="rId1">
            <a:extLst>
              <a:ext uri="{28A0092B-C50C-407E-A947-70E740481C1C}">
                <a14:useLocalDpi xmlns:a14="http://schemas.microsoft.com/office/drawing/2010/main" val="0"/>
              </a:ext>
            </a:extLst>
          </a:blip>
          <a:stretch>
            <a:fillRect/>
          </a:stretch>
        </p:blipFill>
        <p:spPr>
          <a:xfrm>
            <a:off x="0" y="0"/>
            <a:ext cx="12191999" cy="6858000"/>
          </a:xfrm>
        </p:spPr>
      </p:pic>
      <p:sp>
        <p:nvSpPr>
          <p:cNvPr id="5" name="Flowchart: Process 4"/>
          <p:cNvSpPr/>
          <p:nvPr/>
        </p:nvSpPr>
        <p:spPr>
          <a:xfrm>
            <a:off x="-2" y="0"/>
            <a:ext cx="12192000" cy="6858000"/>
          </a:xfrm>
          <a:prstGeom prst="flowChartProcess">
            <a:avLst/>
          </a:prstGeom>
          <a:solidFill>
            <a:schemeClr val="bg2">
              <a:lumMod val="2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lowchart: Process 5"/>
          <p:cNvSpPr/>
          <p:nvPr/>
        </p:nvSpPr>
        <p:spPr>
          <a:xfrm>
            <a:off x="3451123" y="419100"/>
            <a:ext cx="4650658" cy="717755"/>
          </a:xfrm>
          <a:prstGeom prst="flowChartProcess">
            <a:avLst/>
          </a:prstGeom>
          <a:solidFill>
            <a:srgbClr val="B1CB77">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Phân loại cây trồng</a:t>
            </a:r>
            <a:endParaRPr lang="vi-VN"/>
          </a:p>
        </p:txBody>
      </p:sp>
      <p:sp>
        <p:nvSpPr>
          <p:cNvPr id="7" name="TextBox 6"/>
          <p:cNvSpPr txBox="1"/>
          <p:nvPr/>
        </p:nvSpPr>
        <p:spPr>
          <a:xfrm>
            <a:off x="1315063" y="2020338"/>
            <a:ext cx="2861187" cy="646331"/>
          </a:xfrm>
          <a:prstGeom prst="rect">
            <a:avLst/>
          </a:prstGeom>
          <a:noFill/>
          <a:ln>
            <a:solidFill>
              <a:schemeClr val="bg1"/>
            </a:solidFill>
            <a:prstDash val="lgDashDotDot"/>
          </a:ln>
        </p:spPr>
        <p:txBody>
          <a:bodyPr wrap="square" rtlCol="0">
            <a:spAutoFit/>
          </a:bodyPr>
          <a:lstStyle/>
          <a:p>
            <a:r>
              <a:rPr lang="vi-VN" dirty="0">
                <a:solidFill>
                  <a:schemeClr val="bg1"/>
                </a:solidFill>
              </a:rPr>
              <a:t>Phân loại theo nguồn gốc</a:t>
            </a:r>
            <a:endParaRPr lang="vi-VN" dirty="0">
              <a:solidFill>
                <a:schemeClr val="bg1"/>
              </a:solidFill>
            </a:endParaRPr>
          </a:p>
          <a:p>
            <a:endParaRPr lang="vi-VN" dirty="0">
              <a:solidFill>
                <a:schemeClr val="bg1"/>
              </a:solidFill>
            </a:endParaRPr>
          </a:p>
        </p:txBody>
      </p:sp>
      <p:sp>
        <p:nvSpPr>
          <p:cNvPr id="8" name="TextBox 7"/>
          <p:cNvSpPr txBox="1"/>
          <p:nvPr/>
        </p:nvSpPr>
        <p:spPr>
          <a:xfrm>
            <a:off x="4665405" y="2020338"/>
            <a:ext cx="2861187" cy="646331"/>
          </a:xfrm>
          <a:prstGeom prst="rect">
            <a:avLst/>
          </a:prstGeom>
          <a:noFill/>
          <a:ln>
            <a:solidFill>
              <a:schemeClr val="bg1"/>
            </a:solidFill>
            <a:prstDash val="lgDashDotDot"/>
          </a:ln>
        </p:spPr>
        <p:txBody>
          <a:bodyPr wrap="square" rtlCol="0">
            <a:spAutoFit/>
          </a:bodyPr>
          <a:lstStyle/>
          <a:p>
            <a:r>
              <a:rPr lang="vi-VN" dirty="0">
                <a:solidFill>
                  <a:schemeClr val="bg1"/>
                </a:solidFill>
              </a:rPr>
              <a:t>Phân loại theo đặc tính sinh vật học</a:t>
            </a:r>
            <a:endParaRPr lang="vi-VN" dirty="0">
              <a:solidFill>
                <a:schemeClr val="bg1"/>
              </a:solidFill>
            </a:endParaRPr>
          </a:p>
        </p:txBody>
      </p:sp>
      <p:sp>
        <p:nvSpPr>
          <p:cNvPr id="9" name="TextBox 8"/>
          <p:cNvSpPr txBox="1"/>
          <p:nvPr/>
        </p:nvSpPr>
        <p:spPr>
          <a:xfrm>
            <a:off x="8015747" y="2020338"/>
            <a:ext cx="2861187" cy="646331"/>
          </a:xfrm>
          <a:prstGeom prst="rect">
            <a:avLst/>
          </a:prstGeom>
          <a:noFill/>
          <a:ln>
            <a:solidFill>
              <a:schemeClr val="bg1"/>
            </a:solidFill>
            <a:prstDash val="lgDashDotDot"/>
          </a:ln>
        </p:spPr>
        <p:txBody>
          <a:bodyPr wrap="square" rtlCol="0">
            <a:spAutoFit/>
          </a:bodyPr>
          <a:lstStyle/>
          <a:p>
            <a:r>
              <a:rPr lang="vi-VN" dirty="0">
                <a:solidFill>
                  <a:schemeClr val="bg1"/>
                </a:solidFill>
              </a:rPr>
              <a:t>Phân loại theo mục đích sử dụng</a:t>
            </a:r>
            <a:endParaRPr lang="vi-VN" dirty="0">
              <a:solidFill>
                <a:schemeClr val="bg1"/>
              </a:solidFill>
            </a:endParaRPr>
          </a:p>
        </p:txBody>
      </p:sp>
      <p:sp>
        <p:nvSpPr>
          <p:cNvPr id="10" name="TextBox 9"/>
          <p:cNvSpPr txBox="1"/>
          <p:nvPr/>
        </p:nvSpPr>
        <p:spPr>
          <a:xfrm>
            <a:off x="120650" y="4109720"/>
            <a:ext cx="4037330" cy="2676525"/>
          </a:xfrm>
          <a:prstGeom prst="rect">
            <a:avLst/>
          </a:prstGeom>
          <a:noFill/>
          <a:ln>
            <a:solidFill>
              <a:schemeClr val="bg1"/>
            </a:solidFill>
            <a:prstDash val="lgDashDotDot"/>
          </a:ln>
        </p:spPr>
        <p:txBody>
          <a:bodyPr wrap="square" rtlCol="0">
            <a:spAutoFit/>
          </a:bodyPr>
          <a:lstStyle/>
          <a:p>
            <a:r>
              <a:rPr lang="vi-VN" sz="2800" b="1" dirty="0">
                <a:solidFill>
                  <a:schemeClr val="bg1"/>
                </a:solidFill>
                <a:latin typeface="Times New Roman" panose="02020603050405020304" charset="0"/>
                <a:cs typeface="Times New Roman" panose="02020603050405020304" charset="0"/>
              </a:rPr>
              <a:t>*Ý nghĩa</a:t>
            </a:r>
            <a:r>
              <a:rPr lang="vi-VN" sz="2800" dirty="0">
                <a:solidFill>
                  <a:schemeClr val="bg1"/>
                </a:solidFill>
                <a:latin typeface="Times New Roman" panose="02020603050405020304" charset="0"/>
                <a:cs typeface="Times New Roman" panose="02020603050405020304" charset="0"/>
              </a:rPr>
              <a:t>: Giúp người nông dân trồng các loài cây trồng đúng mùa, đúng thời vụ, trồng các loại cây trồng đạt chất lượng và năng suất tốt nhất.</a:t>
            </a:r>
            <a:endParaRPr lang="vi-VN" sz="2800" dirty="0">
              <a:solidFill>
                <a:schemeClr val="bg1"/>
              </a:solidFill>
              <a:latin typeface="Times New Roman" panose="02020603050405020304" charset="0"/>
              <a:cs typeface="Times New Roman" panose="02020603050405020304" charset="0"/>
            </a:endParaRPr>
          </a:p>
        </p:txBody>
      </p:sp>
      <p:cxnSp>
        <p:nvCxnSpPr>
          <p:cNvPr id="14" name="Straight Connector 13"/>
          <p:cNvCxnSpPr/>
          <p:nvPr/>
        </p:nvCxnSpPr>
        <p:spPr>
          <a:xfrm>
            <a:off x="2851355" y="1425677"/>
            <a:ext cx="599767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a:off x="2831691" y="1414099"/>
            <a:ext cx="9832" cy="48178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p:nvPr/>
        </p:nvCxnSpPr>
        <p:spPr>
          <a:xfrm flipH="1">
            <a:off x="5948517" y="1136855"/>
            <a:ext cx="9831" cy="85817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 name="Straight Arrow Connector 17"/>
          <p:cNvCxnSpPr/>
          <p:nvPr/>
        </p:nvCxnSpPr>
        <p:spPr>
          <a:xfrm>
            <a:off x="8829369" y="1414100"/>
            <a:ext cx="9832" cy="48178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p:nvPr/>
        </p:nvCxnSpPr>
        <p:spPr>
          <a:xfrm flipH="1">
            <a:off x="2585269" y="2666668"/>
            <a:ext cx="9832" cy="142269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166419" cy="785249"/>
          </a:xfrm>
        </p:spPr>
        <p:txBody>
          <a:bodyPr>
            <a:normAutofit fontScale="90000"/>
          </a:bodyPr>
          <a:lstStyle/>
          <a:p>
            <a:r>
              <a:rPr lang="vi-VN" b="1" dirty="0">
                <a:solidFill>
                  <a:srgbClr val="57A920"/>
                </a:solidFill>
              </a:rPr>
              <a:t>I. Phân loại cây trồng</a:t>
            </a:r>
            <a:endParaRPr lang="vi-VN" b="1" dirty="0">
              <a:solidFill>
                <a:srgbClr val="57A920"/>
              </a:solidFill>
            </a:endParaRPr>
          </a:p>
        </p:txBody>
      </p:sp>
      <p:sp>
        <p:nvSpPr>
          <p:cNvPr id="4" name="TextBox 3"/>
          <p:cNvSpPr txBox="1"/>
          <p:nvPr/>
        </p:nvSpPr>
        <p:spPr>
          <a:xfrm>
            <a:off x="1425677" y="1118667"/>
            <a:ext cx="4286864" cy="369332"/>
          </a:xfrm>
          <a:prstGeom prst="rect">
            <a:avLst/>
          </a:prstGeom>
          <a:noFill/>
        </p:spPr>
        <p:txBody>
          <a:bodyPr wrap="square" rtlCol="0">
            <a:spAutoFit/>
          </a:bodyPr>
          <a:lstStyle/>
          <a:p>
            <a:r>
              <a:rPr lang="vi-VN" dirty="0">
                <a:latin typeface="Tahoma" panose="020B0604030504040204"/>
              </a:rPr>
              <a:t>2. Phân loại theo đặc tính sinh vật học</a:t>
            </a:r>
            <a:endParaRPr lang="vi-VN" dirty="0">
              <a:latin typeface="Tahoma" panose="020B0604030504040204"/>
            </a:endParaRPr>
          </a:p>
        </p:txBody>
      </p:sp>
      <p:sp>
        <p:nvSpPr>
          <p:cNvPr id="6" name="TextBox 5"/>
          <p:cNvSpPr txBox="1"/>
          <p:nvPr/>
        </p:nvSpPr>
        <p:spPr>
          <a:xfrm>
            <a:off x="35560" y="4095750"/>
            <a:ext cx="2560320" cy="398780"/>
          </a:xfrm>
          <a:prstGeom prst="rect">
            <a:avLst/>
          </a:prstGeom>
          <a:noFill/>
        </p:spPr>
        <p:txBody>
          <a:bodyPr wrap="square" rtlCol="0">
            <a:spAutoFit/>
          </a:bodyPr>
          <a:lstStyle/>
          <a:p>
            <a:r>
              <a:rPr lang="vi-VN" sz="2000" dirty="0">
                <a:latin typeface="Times New Roman" panose="02020603050405020304" charset="0"/>
                <a:cs typeface="Times New Roman" panose="02020603050405020304" charset="0"/>
              </a:rPr>
              <a:t>a. Theo chu kì sống:</a:t>
            </a:r>
            <a:r>
              <a:rPr lang="vi-VN" sz="1200" dirty="0">
                <a:latin typeface="Tahoma" panose="020B0604030504040204"/>
              </a:rPr>
              <a:t> </a:t>
            </a:r>
            <a:endParaRPr lang="vi-VN" sz="1200" dirty="0">
              <a:latin typeface="Tahoma" panose="020B0604030504040204"/>
            </a:endParaRPr>
          </a:p>
        </p:txBody>
      </p:sp>
      <p:sp>
        <p:nvSpPr>
          <p:cNvPr id="9" name="TextBox 8"/>
          <p:cNvSpPr txBox="1"/>
          <p:nvPr/>
        </p:nvSpPr>
        <p:spPr>
          <a:xfrm>
            <a:off x="2875915" y="5339080"/>
            <a:ext cx="3942080" cy="521970"/>
          </a:xfrm>
          <a:prstGeom prst="rect">
            <a:avLst/>
          </a:prstGeom>
          <a:noFill/>
        </p:spPr>
        <p:txBody>
          <a:bodyPr wrap="square" rtlCol="0">
            <a:spAutoFit/>
          </a:bodyPr>
          <a:lstStyle/>
          <a:p>
            <a:r>
              <a:rPr lang="vi-VN" sz="2800" dirty="0">
                <a:latin typeface="Times New Roman" panose="02020603050405020304" charset="0"/>
                <a:cs typeface="Times New Roman" panose="02020603050405020304" charset="0"/>
              </a:rPr>
              <a:t>Nhóm cây hàng năm</a:t>
            </a:r>
            <a:endParaRPr lang="vi-VN" sz="2800" dirty="0">
              <a:latin typeface="Times New Roman" panose="02020603050405020304" charset="0"/>
              <a:cs typeface="Times New Roman" panose="02020603050405020304" charset="0"/>
            </a:endParaRPr>
          </a:p>
        </p:txBody>
      </p:sp>
      <p:sp>
        <p:nvSpPr>
          <p:cNvPr id="10" name="TextBox 9"/>
          <p:cNvSpPr txBox="1"/>
          <p:nvPr/>
        </p:nvSpPr>
        <p:spPr>
          <a:xfrm>
            <a:off x="2921635" y="2839720"/>
            <a:ext cx="2966720" cy="521970"/>
          </a:xfrm>
          <a:prstGeom prst="rect">
            <a:avLst/>
          </a:prstGeom>
          <a:noFill/>
        </p:spPr>
        <p:txBody>
          <a:bodyPr wrap="square" rtlCol="0">
            <a:spAutoFit/>
          </a:bodyPr>
          <a:lstStyle/>
          <a:p>
            <a:r>
              <a:rPr lang="vi-VN" sz="2800" dirty="0">
                <a:latin typeface="Times New Roman" panose="02020603050405020304" charset="0"/>
                <a:cs typeface="Times New Roman" panose="02020603050405020304" charset="0"/>
              </a:rPr>
              <a:t>Nhóm cây lâu năm</a:t>
            </a:r>
            <a:endParaRPr lang="vi-VN" sz="2800" dirty="0">
              <a:latin typeface="Times New Roman" panose="02020603050405020304" charset="0"/>
              <a:cs typeface="Times New Roman" panose="02020603050405020304" charset="0"/>
            </a:endParaRPr>
          </a:p>
        </p:txBody>
      </p:sp>
      <p:sp>
        <p:nvSpPr>
          <p:cNvPr id="12" name="TextBox 11"/>
          <p:cNvSpPr txBox="1"/>
          <p:nvPr/>
        </p:nvSpPr>
        <p:spPr>
          <a:xfrm>
            <a:off x="1153795" y="1487805"/>
            <a:ext cx="8145780" cy="1014730"/>
          </a:xfrm>
          <a:prstGeom prst="rect">
            <a:avLst/>
          </a:prstGeom>
          <a:noFill/>
        </p:spPr>
        <p:txBody>
          <a:bodyPr wrap="square" rtlCol="0">
            <a:spAutoFit/>
          </a:bodyPr>
          <a:lstStyle/>
          <a:p>
            <a:r>
              <a:rPr lang="vi-VN" sz="2000" dirty="0">
                <a:latin typeface="Tahoma" panose="020B0604030504040204"/>
              </a:rPr>
              <a:t>- Chu kì sống của cây trồng: là khoảng thời gian tính từ khi hạt bắt đầu nảy mầm, trải qua quá trình sinh trưởng, phát triển đến khi cây trở nên già cỗi và chết</a:t>
            </a:r>
            <a:endParaRPr lang="vi-VN" sz="2000" dirty="0">
              <a:latin typeface="Tahoma" panose="020B0604030504040204"/>
            </a:endParaRPr>
          </a:p>
        </p:txBody>
      </p:sp>
      <p:sp>
        <p:nvSpPr>
          <p:cNvPr id="13" name="Left Brace 12"/>
          <p:cNvSpPr/>
          <p:nvPr/>
        </p:nvSpPr>
        <p:spPr>
          <a:xfrm>
            <a:off x="2549996" y="3384946"/>
            <a:ext cx="325693" cy="2005781"/>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vi-VN"/>
          </a:p>
        </p:txBody>
      </p:sp>
      <p:pic>
        <p:nvPicPr>
          <p:cNvPr id="14" name="Picture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960451" y="2551608"/>
            <a:ext cx="2124075" cy="2152650"/>
          </a:xfrm>
          <a:prstGeom prst="teardrop">
            <a:avLst>
              <a:gd name="adj" fmla="val 111896"/>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2259" y="2351214"/>
            <a:ext cx="2124075" cy="2142859"/>
          </a:xfrm>
          <a:prstGeom prst="teardrop">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4057" y="365303"/>
            <a:ext cx="2124075" cy="2152650"/>
          </a:xfrm>
          <a:prstGeom prst="teardrop">
            <a:avLst/>
          </a:prstGeom>
        </p:spPr>
      </p:pic>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12548" r="12548"/>
          <a:stretch>
            <a:fillRect/>
          </a:stretch>
        </p:blipFill>
        <p:spPr>
          <a:xfrm>
            <a:off x="7818000" y="4872087"/>
            <a:ext cx="1985962" cy="1985962"/>
          </a:xfrm>
          <a:prstGeom prst="teardrop">
            <a:avLst>
              <a:gd name="adj" fmla="val 103070"/>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2301" y="3723534"/>
            <a:ext cx="2619375" cy="1743075"/>
          </a:xfrm>
          <a:prstGeom prst="teardrop">
            <a:avLst>
              <a:gd name="adj" fmla="val 64315"/>
            </a:avLst>
          </a:prstGeom>
        </p:spPr>
      </p:pic>
      <p:pic>
        <p:nvPicPr>
          <p:cNvPr id="19" name="Picture 18"/>
          <p:cNvPicPr>
            <a:picLocks noChangeAspect="1"/>
          </p:cNvPicPr>
          <p:nvPr/>
        </p:nvPicPr>
        <p:blipFill rotWithShape="1">
          <a:blip r:embed="rId6">
            <a:extLst>
              <a:ext uri="{28A0092B-C50C-407E-A947-70E740481C1C}">
                <a14:useLocalDpi xmlns:a14="http://schemas.microsoft.com/office/drawing/2010/main" val="0"/>
              </a:ext>
            </a:extLst>
          </a:blip>
          <a:srcRect l="17503" t="583" r="15951" b="-583"/>
          <a:stretch>
            <a:fillRect/>
          </a:stretch>
        </p:blipFill>
        <p:spPr>
          <a:xfrm>
            <a:off x="9960578" y="4682717"/>
            <a:ext cx="1967554" cy="1931226"/>
          </a:xfrm>
          <a:prstGeom prst="teardrop">
            <a:avLst>
              <a:gd name="adj" fmla="val 102066"/>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par>
                                <p:cTn id="38" presetID="6" presetClass="entr" presetSubtype="16"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circle(in)">
                                      <p:cBhvr>
                                        <p:cTn id="40" dur="2000"/>
                                        <p:tgtEl>
                                          <p:spTgt spid="14"/>
                                        </p:tgtEl>
                                      </p:cBhvr>
                                    </p:animEffect>
                                  </p:childTnLst>
                                </p:cTn>
                              </p:par>
                              <p:par>
                                <p:cTn id="41" presetID="6" presetClass="entr" presetSubtype="16"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circle(in)">
                                      <p:cBhvr>
                                        <p:cTn id="43" dur="20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circle(in)">
                                      <p:cBhvr>
                                        <p:cTn id="48" dur="2000"/>
                                        <p:tgtEl>
                                          <p:spTgt spid="17"/>
                                        </p:tgtEl>
                                      </p:cBhvr>
                                    </p:animEffect>
                                  </p:childTnLst>
                                </p:cTn>
                              </p:par>
                              <p:par>
                                <p:cTn id="49" presetID="6" presetClass="entr" presetSubtype="16"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circle(in)">
                                      <p:cBhvr>
                                        <p:cTn id="51" dur="2000"/>
                                        <p:tgtEl>
                                          <p:spTgt spid="18"/>
                                        </p:tgtEl>
                                      </p:cBhvr>
                                    </p:animEffect>
                                  </p:childTnLst>
                                </p:cTn>
                              </p:par>
                              <p:par>
                                <p:cTn id="52" presetID="6" presetClass="entr" presetSubtype="16"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circle(in)">
                                      <p:cBhvr>
                                        <p:cTn id="54"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0" grpId="0"/>
      <p:bldP spid="12" grpId="0"/>
      <p:bldP spid="13" grpId="0" bldLvl="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6423</Words>
  <Application>WPS Presentation</Application>
  <PresentationFormat>Widescreen</PresentationFormat>
  <Paragraphs>258</Paragraphs>
  <Slides>26</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26</vt:i4>
      </vt:variant>
    </vt:vector>
  </HeadingPairs>
  <TitlesOfParts>
    <vt:vector size="44" baseType="lpstr">
      <vt:lpstr>Arial</vt:lpstr>
      <vt:lpstr>SimSun</vt:lpstr>
      <vt:lpstr>Wingdings</vt:lpstr>
      <vt:lpstr>Tahoma</vt:lpstr>
      <vt:lpstr>Times New Roman</vt:lpstr>
      <vt:lpstr>Tahoma</vt:lpstr>
      <vt:lpstr>Microsoft YaHei</vt:lpstr>
      <vt:lpstr>Arial Unicode MS</vt:lpstr>
      <vt:lpstr>Calibri Light</vt:lpstr>
      <vt:lpstr>Calibri</vt:lpstr>
      <vt:lpstr>SimSun-ExtB</vt:lpstr>
      <vt:lpstr>Segoe UI Black</vt:lpstr>
      <vt:lpstr>Sitka Display</vt:lpstr>
      <vt:lpstr>Roboto Slab</vt:lpstr>
      <vt:lpstr>Roboto Medium</vt:lpstr>
      <vt:lpstr>Roboto Thin</vt:lpstr>
      <vt:lpstr>Tw Cen MT Condensed Extra Bold</vt:lpstr>
      <vt:lpstr>Office Theme</vt:lpstr>
      <vt:lpstr>PowerPoint 演示文稿</vt:lpstr>
      <vt:lpstr>PowerPoint 演示文稿</vt:lpstr>
      <vt:lpstr>BÀI 2: CÂY TRỒNG VÀ CÁC YẾU TỐ CHÍNH TRONG TRỒNG TRỌT </vt:lpstr>
      <vt:lpstr>PowerPoint 演示文稿</vt:lpstr>
      <vt:lpstr>I. Phân loại cây trồng: </vt:lpstr>
      <vt:lpstr>I. Phân loại cây trồng</vt:lpstr>
      <vt:lpstr>PowerPoint 演示文稿</vt:lpstr>
      <vt:lpstr>PowerPoint 演示文稿</vt:lpstr>
      <vt:lpstr>I. Phân loại cây trồng</vt:lpstr>
      <vt:lpstr>I. Phân loại cây trồng</vt:lpstr>
      <vt:lpstr>I Phân loại cây trồng:   2. Phân loại theo đặc tính sinh vật học</vt:lpstr>
      <vt:lpstr>PowerPoint 演示文稿</vt:lpstr>
      <vt:lpstr>I Phân loại cây trồng:   3. Phân loại theo mục đích sử dụng: </vt:lpstr>
      <vt:lpstr>PowerPoint 演示文稿</vt:lpstr>
      <vt:lpstr>PowerPoint 演示文稿</vt:lpstr>
      <vt:lpstr>PowerPoint 演示文稿</vt:lpstr>
      <vt:lpstr>PowerPoint 演示文稿</vt:lpstr>
      <vt:lpstr>PowerPoint 演示文稿</vt:lpstr>
      <vt:lpstr>II. Một số yếu tố chính trong trồng trọt</vt:lpstr>
      <vt:lpstr>II. Một số yếu tố chính trong trồng trọt</vt:lpstr>
      <vt:lpstr>PowerPoint 演示文稿</vt:lpstr>
      <vt:lpstr>II. Một số yếu tố chính trong trồng trọt</vt:lpstr>
      <vt:lpstr>II. Một số yếu tố chính trong trồng trọt</vt:lpstr>
      <vt:lpstr>II. Một số yếu tố chính trong trồng trọt</vt:lpstr>
      <vt:lpstr>II. Một số yếu tố chính trong trồng trọt</vt:lpstr>
      <vt:lpstr>II. Một số yếu tố chính trong trồng trọt</vt:lpstr>
    </vt:vector>
  </TitlesOfParts>
  <Company>TV-STEM</Company>
  <LinksUpToDate>false</LinksUpToDate>
  <SharedDoc>false</SharedDoc>
  <HyperlinksChanged>false</HyperlinksChanged>
  <AppVersion>14.0000</AppVersion>
  <Manager>TV-STEM</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TV-STEM</dc:title>
  <dc:creator>TV-STEM</dc:creator>
  <dc:description>TV-STEM</dc:description>
  <dc:subject>TV-STEM</dc:subject>
  <cp:category>TV-STEM</cp:category>
  <cp:lastModifiedBy>Thủy Lê</cp:lastModifiedBy>
  <cp:revision>90</cp:revision>
  <dcterms:created xsi:type="dcterms:W3CDTF">2022-08-03T14:54:00Z</dcterms:created>
  <dcterms:modified xsi:type="dcterms:W3CDTF">2024-10-15T12:21:04Z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86FA7C198BB9444D93DF35C0F72B2A47_12</vt:lpwstr>
  </property>
  <property fmtid="{D5CDD505-2E9C-101B-9397-08002B2CF9AE}" pid="3" name="KSOProductBuildVer">
    <vt:lpwstr>1033-12.2.0.18283</vt:lpwstr>
  </property>
</Properties>
</file>