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76" r:id="rId8"/>
    <p:sldId id="262" r:id="rId9"/>
    <p:sldId id="263" r:id="rId10"/>
    <p:sldId id="264" r:id="rId11"/>
    <p:sldId id="265" r:id="rId12"/>
    <p:sldId id="266" r:id="rId13"/>
    <p:sldId id="267" r:id="rId14"/>
    <p:sldId id="287" r:id="rId15"/>
    <p:sldId id="288" r:id="rId16"/>
    <p:sldId id="268" r:id="rId17"/>
    <p:sldId id="275"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6D06411-CD5C-4C7B-A8F4-EAFB3FB0EB9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0C37-1798-4772-8DAC-D65E2A7F1246}" type="slidenum">
              <a:rPr lang="en-US" smtClean="0"/>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76D06411-CD5C-4C7B-A8F4-EAFB3FB0EB9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76D06411-CD5C-4C7B-A8F4-EAFB3FB0EB9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30C37-1798-4772-8DAC-D65E2A7F1246}" type="slidenum">
              <a:rPr lang="en-US" smtClean="0"/>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06411-CD5C-4C7B-A8F4-EAFB3FB0EB9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06411-CD5C-4C7B-A8F4-EAFB3FB0EB9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6D06411-CD5C-4C7B-A8F4-EAFB3FB0EB9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0C37-1798-4772-8DAC-D65E2A7F1246}" type="slidenum">
              <a:rPr lang="en-US" smtClean="0"/>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6D06411-CD5C-4C7B-A8F4-EAFB3FB0EB9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0C37-1798-4772-8DAC-D65E2A7F124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6D06411-CD5C-4C7B-A8F4-EAFB3FB0EB93}" type="datetimeFigureOut">
              <a:rPr lang="en-US" smtClean="0"/>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030C37-1798-4772-8DAC-D65E2A7F124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anose="020B0604020202020204"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anose="020B0604020202020204"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err="1"/>
              <a:t>Bài</a:t>
            </a:r>
            <a:r>
              <a:rPr lang="en-US" sz="4400" b="1" dirty="0"/>
              <a:t> 6: </a:t>
            </a:r>
            <a:r>
              <a:rPr lang="en-US" sz="4400" b="1" dirty="0" err="1"/>
              <a:t>Ứng</a:t>
            </a:r>
            <a:r>
              <a:rPr lang="en-US" sz="4400" b="1" dirty="0"/>
              <a:t> </a:t>
            </a:r>
            <a:r>
              <a:rPr lang="en-US" sz="4400" b="1" dirty="0" err="1"/>
              <a:t>dụng</a:t>
            </a:r>
            <a:r>
              <a:rPr lang="en-US" sz="4400" b="1" dirty="0"/>
              <a:t> </a:t>
            </a:r>
            <a:r>
              <a:rPr lang="en-US" sz="4400" b="1" dirty="0" err="1"/>
              <a:t>công</a:t>
            </a:r>
            <a:r>
              <a:rPr lang="en-US" sz="4400" b="1" dirty="0"/>
              <a:t> </a:t>
            </a:r>
            <a:r>
              <a:rPr lang="en-US" sz="4400" b="1" dirty="0" err="1"/>
              <a:t>nghệ</a:t>
            </a:r>
            <a:r>
              <a:rPr lang="en-US" sz="4400" b="1" dirty="0"/>
              <a:t> </a:t>
            </a:r>
            <a:r>
              <a:rPr lang="en-US" sz="4400" b="1" dirty="0" err="1"/>
              <a:t>sinh</a:t>
            </a:r>
            <a:r>
              <a:rPr lang="en-US" sz="4400" b="1" dirty="0"/>
              <a:t> </a:t>
            </a:r>
            <a:r>
              <a:rPr lang="en-US" sz="4400" b="1" dirty="0" err="1"/>
              <a:t>học</a:t>
            </a:r>
            <a:r>
              <a:rPr lang="en-US" sz="4400" b="1" dirty="0"/>
              <a:t> </a:t>
            </a:r>
            <a:r>
              <a:rPr lang="en-US" sz="4400" b="1" dirty="0" err="1"/>
              <a:t>trong</a:t>
            </a:r>
            <a:r>
              <a:rPr lang="en-US" sz="4400" b="1" dirty="0"/>
              <a:t> </a:t>
            </a:r>
            <a:r>
              <a:rPr lang="en-US" sz="4400" b="1" dirty="0" err="1"/>
              <a:t>chọn</a:t>
            </a:r>
            <a:r>
              <a:rPr lang="en-US" sz="4400" b="1" dirty="0"/>
              <a:t> </a:t>
            </a:r>
            <a:r>
              <a:rPr lang="en-US" sz="4400" b="1" dirty="0" err="1"/>
              <a:t>và</a:t>
            </a:r>
            <a:r>
              <a:rPr lang="en-US" sz="4400" b="1" dirty="0"/>
              <a:t> </a:t>
            </a:r>
            <a:r>
              <a:rPr lang="en-US" sz="4400" b="1" dirty="0" err="1"/>
              <a:t>nhân</a:t>
            </a:r>
            <a:r>
              <a:rPr lang="en-US" sz="4400" b="1" dirty="0"/>
              <a:t> </a:t>
            </a:r>
            <a:r>
              <a:rPr lang="en-US" sz="4400" b="1" dirty="0" err="1"/>
              <a:t>giống</a:t>
            </a:r>
            <a:r>
              <a:rPr lang="en-US" sz="4400" b="1" dirty="0"/>
              <a:t> </a:t>
            </a:r>
            <a:r>
              <a:rPr lang="en-US" sz="4400" b="1" dirty="0" err="1"/>
              <a:t>vật</a:t>
            </a:r>
            <a:r>
              <a:rPr lang="en-US" sz="4400" b="1" dirty="0"/>
              <a:t> </a:t>
            </a:r>
            <a:r>
              <a:rPr lang="en-US" sz="4400" b="1" dirty="0" err="1" smtClean="0"/>
              <a:t>nuôi</a:t>
            </a:r>
            <a:endParaRPr lang="en-US" sz="4400" dirty="0"/>
          </a:p>
        </p:txBody>
      </p:sp>
      <p:sp>
        <p:nvSpPr>
          <p:cNvPr id="3" name="Subtitle 2"/>
          <p:cNvSpPr>
            <a:spLocks noGrp="1"/>
          </p:cNvSpPr>
          <p:nvPr>
            <p:ph type="subTitle" idx="1"/>
          </p:nvPr>
        </p:nvSpPr>
        <p:spPr/>
        <p:txBody>
          <a:bodyPr>
            <a:normAutofit fontScale="92500" lnSpcReduction="20000"/>
          </a:bodyPr>
          <a:lstStyle/>
          <a:p>
            <a:r>
              <a:rPr lang="en-US" dirty="0" smtClean="0">
                <a:solidFill>
                  <a:srgbClr val="002060"/>
                </a:solidFill>
              </a:rPr>
              <a:t>I. </a:t>
            </a:r>
            <a:r>
              <a:rPr lang="en-US" dirty="0" err="1" smtClean="0">
                <a:solidFill>
                  <a:srgbClr val="002060"/>
                </a:solidFill>
              </a:rPr>
              <a:t>Công</a:t>
            </a:r>
            <a:r>
              <a:rPr lang="en-US" dirty="0" smtClean="0">
                <a:solidFill>
                  <a:srgbClr val="002060"/>
                </a:solidFill>
              </a:rPr>
              <a:t> </a:t>
            </a:r>
            <a:r>
              <a:rPr lang="en-US" dirty="0" err="1" smtClean="0">
                <a:solidFill>
                  <a:srgbClr val="002060"/>
                </a:solidFill>
              </a:rPr>
              <a:t>nghệ</a:t>
            </a:r>
            <a:r>
              <a:rPr lang="en-US" dirty="0" smtClean="0">
                <a:solidFill>
                  <a:srgbClr val="002060"/>
                </a:solidFill>
              </a:rPr>
              <a:t> </a:t>
            </a:r>
            <a:r>
              <a:rPr lang="en-US" dirty="0" err="1" smtClean="0">
                <a:solidFill>
                  <a:srgbClr val="002060"/>
                </a:solidFill>
              </a:rPr>
              <a:t>cấy</a:t>
            </a:r>
            <a:r>
              <a:rPr lang="en-US" dirty="0" smtClean="0">
                <a:solidFill>
                  <a:srgbClr val="002060"/>
                </a:solidFill>
              </a:rPr>
              <a:t> </a:t>
            </a:r>
            <a:r>
              <a:rPr lang="en-US" dirty="0" err="1" smtClean="0">
                <a:solidFill>
                  <a:srgbClr val="002060"/>
                </a:solidFill>
              </a:rPr>
              <a:t>truyền</a:t>
            </a:r>
            <a:r>
              <a:rPr lang="en-US" dirty="0" smtClean="0">
                <a:solidFill>
                  <a:srgbClr val="002060"/>
                </a:solidFill>
              </a:rPr>
              <a:t> </a:t>
            </a:r>
            <a:r>
              <a:rPr lang="en-US" dirty="0" err="1" smtClean="0">
                <a:solidFill>
                  <a:srgbClr val="002060"/>
                </a:solidFill>
              </a:rPr>
              <a:t>phôi</a:t>
            </a:r>
            <a:endParaRPr lang="en-US" dirty="0" smtClean="0">
              <a:solidFill>
                <a:srgbClr val="002060"/>
              </a:solidFill>
            </a:endParaRPr>
          </a:p>
          <a:p>
            <a:r>
              <a:rPr lang="en-US" dirty="0" smtClean="0">
                <a:solidFill>
                  <a:srgbClr val="002060"/>
                </a:solidFill>
              </a:rPr>
              <a:t>II. </a:t>
            </a:r>
            <a:r>
              <a:rPr lang="en-US" dirty="0" err="1" smtClean="0">
                <a:solidFill>
                  <a:srgbClr val="002060"/>
                </a:solidFill>
              </a:rPr>
              <a:t>Thụ</a:t>
            </a:r>
            <a:r>
              <a:rPr lang="en-US" dirty="0" smtClean="0">
                <a:solidFill>
                  <a:srgbClr val="002060"/>
                </a:solidFill>
              </a:rPr>
              <a:t> </a:t>
            </a:r>
            <a:r>
              <a:rPr lang="en-US" dirty="0" err="1" smtClean="0">
                <a:solidFill>
                  <a:srgbClr val="002060"/>
                </a:solidFill>
              </a:rPr>
              <a:t>tinh</a:t>
            </a:r>
            <a:r>
              <a:rPr lang="en-US" dirty="0" smtClean="0">
                <a:solidFill>
                  <a:srgbClr val="002060"/>
                </a:solidFill>
              </a:rPr>
              <a:t> </a:t>
            </a:r>
            <a:r>
              <a:rPr lang="en-US" dirty="0" err="1" smtClean="0">
                <a:solidFill>
                  <a:srgbClr val="002060"/>
                </a:solidFill>
              </a:rPr>
              <a:t>trong</a:t>
            </a:r>
            <a:r>
              <a:rPr lang="en-US" dirty="0" smtClean="0">
                <a:solidFill>
                  <a:srgbClr val="002060"/>
                </a:solidFill>
              </a:rPr>
              <a:t> </a:t>
            </a:r>
            <a:r>
              <a:rPr lang="en-US" dirty="0" err="1" smtClean="0">
                <a:solidFill>
                  <a:srgbClr val="002060"/>
                </a:solidFill>
              </a:rPr>
              <a:t>ống</a:t>
            </a:r>
            <a:r>
              <a:rPr lang="en-US" dirty="0" smtClean="0">
                <a:solidFill>
                  <a:srgbClr val="002060"/>
                </a:solidFill>
              </a:rPr>
              <a:t> </a:t>
            </a:r>
            <a:r>
              <a:rPr lang="en-US" dirty="0" err="1" smtClean="0">
                <a:solidFill>
                  <a:srgbClr val="002060"/>
                </a:solidFill>
              </a:rPr>
              <a:t>nghiệm</a:t>
            </a:r>
            <a:endParaRPr lang="en-US" dirty="0" smtClean="0">
              <a:solidFill>
                <a:srgbClr val="002060"/>
              </a:solidFill>
            </a:endParaRPr>
          </a:p>
          <a:p>
            <a:r>
              <a:rPr lang="en-US" dirty="0" smtClean="0">
                <a:solidFill>
                  <a:srgbClr val="002060"/>
                </a:solidFill>
              </a:rPr>
              <a:t>III. </a:t>
            </a:r>
            <a:r>
              <a:rPr lang="en-US" dirty="0" err="1" smtClean="0">
                <a:solidFill>
                  <a:srgbClr val="002060"/>
                </a:solidFill>
              </a:rPr>
              <a:t>Xác</a:t>
            </a:r>
            <a:r>
              <a:rPr lang="en-US" dirty="0" smtClean="0">
                <a:solidFill>
                  <a:srgbClr val="002060"/>
                </a:solidFill>
              </a:rPr>
              <a:t> </a:t>
            </a:r>
            <a:r>
              <a:rPr lang="en-US" dirty="0" err="1" smtClean="0">
                <a:solidFill>
                  <a:srgbClr val="002060"/>
                </a:solidFill>
              </a:rPr>
              <a:t>định</a:t>
            </a:r>
            <a:r>
              <a:rPr lang="en-US" dirty="0" smtClean="0">
                <a:solidFill>
                  <a:srgbClr val="002060"/>
                </a:solidFill>
              </a:rPr>
              <a:t> </a:t>
            </a:r>
            <a:r>
              <a:rPr lang="en-US" dirty="0" err="1" smtClean="0">
                <a:solidFill>
                  <a:srgbClr val="002060"/>
                </a:solidFill>
              </a:rPr>
              <a:t>giới</a:t>
            </a:r>
            <a:r>
              <a:rPr lang="en-US" dirty="0" smtClean="0">
                <a:solidFill>
                  <a:srgbClr val="002060"/>
                </a:solidFill>
              </a:rPr>
              <a:t> </a:t>
            </a:r>
            <a:r>
              <a:rPr lang="en-US" dirty="0" err="1" smtClean="0">
                <a:solidFill>
                  <a:srgbClr val="002060"/>
                </a:solidFill>
              </a:rPr>
              <a:t>tính</a:t>
            </a:r>
            <a:r>
              <a:rPr lang="en-US" dirty="0" smtClean="0">
                <a:solidFill>
                  <a:srgbClr val="002060"/>
                </a:solidFill>
              </a:rPr>
              <a:t> </a:t>
            </a:r>
            <a:r>
              <a:rPr lang="en-US" dirty="0" err="1" smtClean="0">
                <a:solidFill>
                  <a:srgbClr val="002060"/>
                </a:solidFill>
              </a:rPr>
              <a:t>của</a:t>
            </a:r>
            <a:r>
              <a:rPr lang="en-US" dirty="0" smtClean="0">
                <a:solidFill>
                  <a:srgbClr val="002060"/>
                </a:solidFill>
              </a:rPr>
              <a:t> </a:t>
            </a:r>
            <a:r>
              <a:rPr lang="en-US" dirty="0" err="1" smtClean="0">
                <a:solidFill>
                  <a:srgbClr val="002060"/>
                </a:solidFill>
              </a:rPr>
              <a:t>phôi</a:t>
            </a:r>
            <a:endParaRPr lang="en-US" dirty="0" smtClean="0">
              <a:solidFill>
                <a:srgbClr val="002060"/>
              </a:solidFill>
            </a:endParaRPr>
          </a:p>
          <a:p>
            <a:r>
              <a:rPr lang="en-US" dirty="0" smtClean="0">
                <a:solidFill>
                  <a:srgbClr val="002060"/>
                </a:solidFill>
              </a:rPr>
              <a:t>IV. </a:t>
            </a:r>
            <a:r>
              <a:rPr lang="en-US" dirty="0" err="1" smtClean="0">
                <a:solidFill>
                  <a:srgbClr val="002060"/>
                </a:solidFill>
              </a:rPr>
              <a:t>Ứng</a:t>
            </a:r>
            <a:r>
              <a:rPr lang="en-US" dirty="0" smtClean="0">
                <a:solidFill>
                  <a:srgbClr val="002060"/>
                </a:solidFill>
              </a:rPr>
              <a:t> </a:t>
            </a:r>
            <a:r>
              <a:rPr lang="en-US" dirty="0" err="1" smtClean="0">
                <a:solidFill>
                  <a:srgbClr val="002060"/>
                </a:solidFill>
              </a:rPr>
              <a:t>dụng</a:t>
            </a:r>
            <a:r>
              <a:rPr lang="en-US" dirty="0" smtClean="0">
                <a:solidFill>
                  <a:srgbClr val="002060"/>
                </a:solidFill>
              </a:rPr>
              <a:t> </a:t>
            </a:r>
            <a:r>
              <a:rPr lang="en-US" dirty="0" err="1" smtClean="0">
                <a:solidFill>
                  <a:srgbClr val="002060"/>
                </a:solidFill>
              </a:rPr>
              <a:t>chỉ</a:t>
            </a:r>
            <a:r>
              <a:rPr lang="en-US" dirty="0" smtClean="0">
                <a:solidFill>
                  <a:srgbClr val="002060"/>
                </a:solidFill>
              </a:rPr>
              <a:t> </a:t>
            </a:r>
            <a:r>
              <a:rPr lang="en-US" dirty="0" err="1" smtClean="0">
                <a:solidFill>
                  <a:srgbClr val="002060"/>
                </a:solidFill>
              </a:rPr>
              <a:t>thị</a:t>
            </a:r>
            <a:r>
              <a:rPr lang="en-US" dirty="0" smtClean="0">
                <a:solidFill>
                  <a:srgbClr val="002060"/>
                </a:solidFill>
              </a:rPr>
              <a:t> </a:t>
            </a:r>
            <a:r>
              <a:rPr lang="en-US" dirty="0" err="1" smtClean="0">
                <a:solidFill>
                  <a:srgbClr val="002060"/>
                </a:solidFill>
              </a:rPr>
              <a:t>phân</a:t>
            </a:r>
            <a:r>
              <a:rPr lang="en-US" dirty="0" smtClean="0">
                <a:solidFill>
                  <a:srgbClr val="002060"/>
                </a:solidFill>
              </a:rPr>
              <a:t> </a:t>
            </a:r>
            <a:r>
              <a:rPr lang="en-US" dirty="0" err="1" smtClean="0">
                <a:solidFill>
                  <a:srgbClr val="002060"/>
                </a:solidFill>
              </a:rPr>
              <a:t>tử</a:t>
            </a:r>
            <a:r>
              <a:rPr lang="en-US" dirty="0" smtClean="0">
                <a:solidFill>
                  <a:srgbClr val="002060"/>
                </a:solidFill>
              </a:rPr>
              <a:t> </a:t>
            </a:r>
            <a:r>
              <a:rPr lang="en-US" dirty="0" err="1" smtClean="0">
                <a:solidFill>
                  <a:srgbClr val="002060"/>
                </a:solidFill>
              </a:rPr>
              <a:t>trong</a:t>
            </a:r>
            <a:r>
              <a:rPr lang="en-US" dirty="0" smtClean="0">
                <a:solidFill>
                  <a:srgbClr val="002060"/>
                </a:solidFill>
              </a:rPr>
              <a:t> </a:t>
            </a:r>
            <a:r>
              <a:rPr lang="en-US" dirty="0" err="1" smtClean="0">
                <a:solidFill>
                  <a:srgbClr val="002060"/>
                </a:solidFill>
              </a:rPr>
              <a:t>chọn</a:t>
            </a:r>
            <a:r>
              <a:rPr lang="en-US" dirty="0" smtClean="0">
                <a:solidFill>
                  <a:srgbClr val="002060"/>
                </a:solidFill>
              </a:rPr>
              <a:t> </a:t>
            </a:r>
            <a:r>
              <a:rPr lang="en-US" dirty="0" err="1" smtClean="0">
                <a:solidFill>
                  <a:srgbClr val="002060"/>
                </a:solidFill>
              </a:rPr>
              <a:t>giống</a:t>
            </a:r>
            <a:r>
              <a:rPr lang="en-US" dirty="0" smtClean="0">
                <a:solidFill>
                  <a:srgbClr val="002060"/>
                </a:solidFill>
              </a:rPr>
              <a:t> </a:t>
            </a:r>
            <a:r>
              <a:rPr lang="en-US" dirty="0" err="1" smtClean="0">
                <a:solidFill>
                  <a:srgbClr val="002060"/>
                </a:solidFill>
              </a:rPr>
              <a:t>vật</a:t>
            </a:r>
            <a:r>
              <a:rPr lang="en-US" dirty="0" smtClean="0">
                <a:solidFill>
                  <a:srgbClr val="002060"/>
                </a:solidFill>
              </a:rPr>
              <a:t> </a:t>
            </a:r>
            <a:r>
              <a:rPr lang="en-US" dirty="0" err="1" smtClean="0">
                <a:solidFill>
                  <a:srgbClr val="002060"/>
                </a:solidFill>
              </a:rPr>
              <a:t>nuôi</a:t>
            </a:r>
            <a:r>
              <a:rPr lang="en-US" dirty="0" smtClean="0">
                <a:solidFill>
                  <a:srgbClr val="002060"/>
                </a:solidFill>
              </a:rPr>
              <a:t>.</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solidFill>
                  <a:srgbClr val="002060"/>
                </a:solidFill>
              </a:rPr>
              <a:t>2. Các bước xác định giới tính phôi ở vật </a:t>
            </a:r>
            <a:r>
              <a:rPr lang="vi-VN" b="1" dirty="0" smtClean="0">
                <a:solidFill>
                  <a:srgbClr val="002060"/>
                </a:solidFill>
              </a:rPr>
              <a:t>nuôi</a:t>
            </a:r>
            <a:endParaRPr lang="en-US" dirty="0">
              <a:solidFill>
                <a:srgbClr val="002060"/>
              </a:solidFill>
            </a:endParaRPr>
          </a:p>
        </p:txBody>
      </p:sp>
      <p:pic>
        <p:nvPicPr>
          <p:cNvPr id="3074"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tretch>
            <a:fillRect/>
          </a:stretch>
        </p:blipFill>
        <p:spPr bwMode="auto">
          <a:xfrm>
            <a:off x="900112" y="3000375"/>
            <a:ext cx="7343775"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loud Callout 5"/>
          <p:cNvSpPr/>
          <p:nvPr/>
        </p:nvSpPr>
        <p:spPr>
          <a:xfrm>
            <a:off x="1371600" y="2209800"/>
            <a:ext cx="6858000" cy="1752600"/>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rgbClr val="002060"/>
                </a:solidFill>
              </a:rPr>
              <a:t>Mô tả các bước xác định giới tính phôi ở vật nuôi.</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smtClean="0">
                <a:solidFill>
                  <a:srgbClr val="002060"/>
                </a:solidFill>
              </a:rPr>
              <a:t>3. Ý nghĩa</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r>
              <a:rPr lang="vi-VN" dirty="0" smtClean="0"/>
              <a:t>- </a:t>
            </a:r>
            <a:r>
              <a:rPr lang="vi-VN" dirty="0"/>
              <a:t>Xác định giới tính trước khi cấy giúp tăng hiệu quả cấy truyền phôi.</a:t>
            </a:r>
            <a:endParaRPr lang="vi-VN" dirty="0"/>
          </a:p>
          <a:p>
            <a:pPr marL="0" indent="0">
              <a:buNone/>
            </a:pPr>
            <a:r>
              <a:rPr lang="vi-VN" dirty="0"/>
              <a:t>- Ví dụ: Chăn nuôi bò thịt cần nhiều bò đực, chăn nuôi bò sữa và bảo tồn giống cần nhiều bò cái.</a:t>
            </a:r>
            <a:endParaRPr lang="vi-VN"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IV - Ứng dụng chỉ thị phân tử trong chọn giống vật nuôi</a:t>
            </a:r>
            <a:endParaRPr lang="en-US" dirty="0"/>
          </a:p>
        </p:txBody>
      </p:sp>
      <p:sp>
        <p:nvSpPr>
          <p:cNvPr id="3" name="Content Placeholder 2"/>
          <p:cNvSpPr>
            <a:spLocks noGrp="1"/>
          </p:cNvSpPr>
          <p:nvPr>
            <p:ph idx="1"/>
          </p:nvPr>
        </p:nvSpPr>
        <p:spPr/>
        <p:txBody>
          <a:bodyPr>
            <a:normAutofit/>
          </a:bodyPr>
          <a:lstStyle/>
          <a:p>
            <a:pPr marL="0" indent="0">
              <a:buNone/>
            </a:pPr>
            <a:r>
              <a:rPr lang="vi-VN" dirty="0" smtClean="0"/>
              <a:t>- </a:t>
            </a:r>
            <a:r>
              <a:rPr lang="vi-VN" dirty="0"/>
              <a:t>Chỉ thị phân tử là đoạn DNA ngắn quy định một tính trạng của vật nuôi.</a:t>
            </a:r>
            <a:endParaRPr lang="vi-VN" dirty="0"/>
          </a:p>
          <a:p>
            <a:pPr marL="0" indent="0">
              <a:buNone/>
            </a:pPr>
            <a:r>
              <a:rPr lang="vi-VN" dirty="0"/>
              <a:t>- Chỉ thị phân tử được sử dụng trong việc chọn tạo giống để di truyền qua các thế hệ.</a:t>
            </a:r>
            <a:endParaRPr lang="vi-VN" dirty="0"/>
          </a:p>
          <a:p>
            <a:pPr marL="0" indent="0">
              <a:buNone/>
            </a:pPr>
            <a:r>
              <a:rPr lang="vi-VN" dirty="0"/>
              <a:t>- Kĩ thuật khuếch đại gene, giải trình tự gene, phản ứng cắt enzyme giới hạn được sử dụng để xác định chỉ thị phân tử.</a:t>
            </a:r>
            <a:endParaRPr lang="vi-VN" dirty="0"/>
          </a:p>
          <a:p>
            <a:pPr>
              <a:buFontTx/>
              <a:buChar char="-"/>
            </a:pPr>
            <a:r>
              <a:rPr lang="vi-VN" dirty="0" smtClean="0"/>
              <a:t>Chỉ </a:t>
            </a:r>
            <a:r>
              <a:rPr lang="vi-VN" dirty="0"/>
              <a:t>thị phân tử giúp rút ngắn thời gian, giảm chi phí và công lao động trong chọn tạo giống</a:t>
            </a:r>
            <a:r>
              <a:rPr lang="vi-VN" dirty="0" smtClean="0"/>
              <a:t>.</a:t>
            </a:r>
            <a:endParaRPr lang="en-US" dirty="0" smtClean="0"/>
          </a:p>
          <a:p>
            <a:pPr>
              <a:buFontTx/>
              <a:buChar char="-"/>
            </a:pPr>
            <a:r>
              <a:rPr lang="vi-VN" dirty="0" smtClean="0"/>
              <a:t>Ở </a:t>
            </a:r>
            <a:r>
              <a:rPr lang="vi-VN" dirty="0"/>
              <a:t>Việt Nam, chỉ thị phân tử đã chọn tạo thành công dòng lợn, gà, bò có các tính trạng khác nhau</a:t>
            </a:r>
            <a:r>
              <a:rPr lang="vi-VN" dirty="0" smtClean="0"/>
              <a:t>.</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64160" y="189230"/>
            <a:ext cx="9533890" cy="6624320"/>
          </a:xfrm>
        </p:spPr>
        <p:txBody>
          <a:bodyPr>
            <a:normAutofit fontScale="25000"/>
          </a:bodyPr>
          <a:p>
            <a:r>
              <a:rPr lang="en-US"/>
              <a:t>Chọn lọc bằng chỉ thị phân tử</a:t>
            </a:r>
            <a:endParaRPr lang="en-US"/>
          </a:p>
          <a:p>
            <a:r>
              <a:rPr lang="en-US" sz="9600"/>
              <a:t>Việc phát hiện mối liên hệ giữa một/một số tính trạng số lượng/chất lượng với một gen/một số gen là tiền đề của ứng dụng chỉ thị phân tử vào chọn giống vật nuôi.  Ưu điểm của phương pháp này là có thể chọn lọc được những cá thể có tiềm năng làm giống ngay sau khi sinh với độ chính xác cao và rút ngắn được thời gian chọn lọc.</a:t>
            </a:r>
            <a:endParaRPr lang="en-US" sz="9600"/>
          </a:p>
          <a:p>
            <a:r>
              <a:rPr lang="en-US" sz="9600"/>
              <a:t>Hạn chế: chỉ tập chung chọn tại một hoặc một số locus(vị trí của gen trên NST) theo một hoặc một số allen nhất định vì vậy có thể làm giảm đa dạng di truyền. </a:t>
            </a:r>
            <a:endParaRPr lang="en-US" sz="9600"/>
          </a:p>
          <a:p>
            <a:r>
              <a:rPr lang="en-US" sz="9600"/>
              <a:t>Ví dụ:  lợn Pietrain của Bỉ là giống lợn có tỷ lệ nạc cao nhất thế giới nhưng cũng là loại lợn nhạy cảm với stress nhất thế giới. người ta không hiểu tại sao và làm cách nào để loại bỏ những nhược điểm này. Với kỹ thuật PCR ứng dụng trong di truyền phân tử, Fuji đã tìm thấy mối liên hệ giữa gen halothan với hội chứng này vào năm 1991. Sự hiểu biết này đã cho các nhà chọn giống tạo ra những con lợn kháng stress. Gen halothan cũng là gen đầu tiên được tiến hành nghiên cứu tại Việt Nam với sự phối hợp của Học viện Nông nghiệp Việt Nam và Viện Chăn nuôi.</a:t>
            </a:r>
            <a:endParaRPr lang="en-US" sz="9600"/>
          </a:p>
          <a:p>
            <a:endParaRPr lang="en-US" sz="7200"/>
          </a:p>
          <a:p>
            <a:endParaRPr lang="en-US" sz="7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Subtitle 4"/>
          <p:cNvSpPr>
            <a:spLocks noGrp="1"/>
          </p:cNvSpPr>
          <p:nvPr>
            <p:ph type="subTitle" idx="1"/>
          </p:nvPr>
        </p:nvSpPr>
        <p:spPr>
          <a:xfrm>
            <a:off x="193675" y="519430"/>
            <a:ext cx="8859520" cy="6216015"/>
          </a:xfrm>
        </p:spPr>
        <p:txBody>
          <a:bodyPr>
            <a:normAutofit lnSpcReduction="20000"/>
          </a:bodyPr>
          <a:p>
            <a:pPr indent="457200"/>
            <a:r>
              <a:rPr lang="en-US" sz="2800">
                <a:sym typeface="+mn-ea"/>
              </a:rPr>
              <a:t>Ngày nay, các nhà khoa học đã tìm được rất nhiều gen anh hưởng đến năng suất và chất lượng như các gen liên quan đến sinh sản (ESR, PRLR, FSHB, RNF4, RBP4…), sinh trưởng (MC4R, GH, IGF2...), chất lượng thịt (PIT1, H-FABP, PIC3K3, CAST, MYOG, RN, HFABP…), kháng bệnh (FUT1, MUC4…).</a:t>
            </a:r>
            <a:endParaRPr lang="en-US" sz="2800"/>
          </a:p>
          <a:p>
            <a:endParaRPr lang="en-US"/>
          </a:p>
          <a:p>
            <a:endParaRPr lang="en-US"/>
          </a:p>
          <a:p>
            <a:endParaRPr lang="en-US"/>
          </a:p>
          <a:p>
            <a:r>
              <a:rPr lang="en-US" sz="3200">
                <a:sym typeface="+mn-ea"/>
              </a:rPr>
              <a:t> 	Phòng thí nghiệm Di truyền, Khoa Chăn nuôi, Học viện Nông nghiệp Việt Nam là một trong số ít các cơ sở đào tạo đã tham gia tích cực vào công tác đào tạo, ứng dụng và chuyển giao nguồn nhân lực về di truyền phân tử cho các doanh nghiệp, các cơ sở nghiên cứu khác và thực tế sản xuất.</a:t>
            </a:r>
            <a:endParaRPr lang="en-US" sz="320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424344" y="304800"/>
            <a:ext cx="8262456" cy="566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Luyện</a:t>
            </a:r>
            <a:r>
              <a:rPr lang="en-US" dirty="0" smtClean="0"/>
              <a:t> </a:t>
            </a:r>
            <a:r>
              <a:rPr lang="en-US" dirty="0" err="1" smtClean="0"/>
              <a:t>tập</a:t>
            </a:r>
            <a:endParaRPr lang="en-US" dirty="0"/>
          </a:p>
        </p:txBody>
      </p:sp>
      <p:sp>
        <p:nvSpPr>
          <p:cNvPr id="3" name="Content Placeholder 2"/>
          <p:cNvSpPr>
            <a:spLocks noGrp="1"/>
          </p:cNvSpPr>
          <p:nvPr>
            <p:ph idx="1"/>
          </p:nvPr>
        </p:nvSpPr>
        <p:spPr/>
        <p:txBody>
          <a:bodyPr>
            <a:normAutofit/>
          </a:bodyPr>
          <a:lstStyle/>
          <a:p>
            <a:pPr marL="0" indent="0">
              <a:buNone/>
            </a:pPr>
            <a:r>
              <a:rPr lang="vi-VN" sz="2800" dirty="0"/>
              <a:t> </a:t>
            </a:r>
            <a:r>
              <a:rPr lang="en-US" sz="2800" dirty="0" err="1" smtClean="0">
                <a:solidFill>
                  <a:srgbClr val="FF0000"/>
                </a:solidFill>
              </a:rPr>
              <a:t>Câu</a:t>
            </a:r>
            <a:r>
              <a:rPr lang="en-US" sz="2800" dirty="0" smtClean="0">
                <a:solidFill>
                  <a:srgbClr val="FF0000"/>
                </a:solidFill>
              </a:rPr>
              <a:t> 1: </a:t>
            </a:r>
            <a:r>
              <a:rPr lang="vi-VN" sz="2800" dirty="0" smtClean="0">
                <a:solidFill>
                  <a:srgbClr val="FF0000"/>
                </a:solidFill>
              </a:rPr>
              <a:t>Hãy </a:t>
            </a:r>
            <a:r>
              <a:rPr lang="vi-VN" sz="2800" dirty="0">
                <a:solidFill>
                  <a:srgbClr val="FF0000"/>
                </a:solidFill>
              </a:rPr>
              <a:t>nêu trình tự các bước</a:t>
            </a:r>
            <a:r>
              <a:rPr lang="en-US" altLang="vi-VN" sz="2800" dirty="0">
                <a:solidFill>
                  <a:srgbClr val="FF0000"/>
                </a:solidFill>
              </a:rPr>
              <a:t> chính</a:t>
            </a:r>
            <a:r>
              <a:rPr lang="vi-VN" sz="2800" dirty="0">
                <a:solidFill>
                  <a:srgbClr val="FF0000"/>
                </a:solidFill>
              </a:rPr>
              <a:t> trong công </a:t>
            </a:r>
            <a:r>
              <a:rPr lang="vi-VN" sz="2800" dirty="0" smtClean="0">
                <a:solidFill>
                  <a:srgbClr val="FF0000"/>
                </a:solidFill>
              </a:rPr>
              <a:t>nghệ </a:t>
            </a:r>
            <a:r>
              <a:rPr lang="vi-VN" sz="2800" dirty="0">
                <a:solidFill>
                  <a:srgbClr val="FF0000"/>
                </a:solidFill>
              </a:rPr>
              <a:t>cấy truyền phôi ở vật nuôi</a:t>
            </a:r>
            <a:r>
              <a:rPr lang="en-US" altLang="vi-VN" sz="2800" dirty="0">
                <a:solidFill>
                  <a:srgbClr val="FF0000"/>
                </a:solidFill>
              </a:rPr>
              <a:t>?</a:t>
            </a:r>
            <a:endParaRPr lang="en-US" sz="2800" dirty="0" smtClean="0">
              <a:solidFill>
                <a:srgbClr val="FF0000"/>
              </a:solidFill>
            </a:endParaRPr>
          </a:p>
          <a:p>
            <a:pPr marL="0" indent="0">
              <a:buNone/>
            </a:pPr>
            <a:endParaRPr lang="en-US" dirty="0" smtClean="0"/>
          </a:p>
          <a:p>
            <a:pPr marL="0" indent="0">
              <a:buNone/>
            </a:pPr>
            <a:r>
              <a:rPr lang="vi-VN" dirty="0" smtClean="0"/>
              <a:t>Các </a:t>
            </a:r>
            <a:r>
              <a:rPr lang="vi-VN" dirty="0"/>
              <a:t>bước trong công nghệ cấy truyền phôi ở vật nuôi là:</a:t>
            </a:r>
            <a:endParaRPr lang="vi-VN" dirty="0"/>
          </a:p>
          <a:p>
            <a:pPr marL="0" indent="0">
              <a:buNone/>
            </a:pPr>
            <a:r>
              <a:rPr lang="vi-VN" dirty="0"/>
              <a:t>Bước 1: Tách lấy phôi từ động vật cho phôi.</a:t>
            </a:r>
            <a:endParaRPr lang="vi-VN" dirty="0"/>
          </a:p>
          <a:p>
            <a:pPr marL="0" indent="0">
              <a:buNone/>
            </a:pPr>
            <a:r>
              <a:rPr lang="vi-VN" dirty="0"/>
              <a:t>Bước 2: Sử dụng các biện pháp để tác động vào phôi đó trước khi chuyển vào cơ thể nhận.</a:t>
            </a:r>
            <a:endParaRPr lang="vi-VN" dirty="0"/>
          </a:p>
          <a:p>
            <a:pPr marL="0" indent="0">
              <a:buNone/>
            </a:pPr>
            <a:r>
              <a:rPr lang="vi-VN" dirty="0"/>
              <a:t>Bước 3: Cấy phôi đã chịu tác động ở bước 2 vào tử cung của các động vật nhận phôi để các động vật này mang thai và sinh con</a:t>
            </a:r>
            <a:r>
              <a:rPr lang="vi-VN" dirty="0" smtClean="0"/>
              <a:t>.</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solidFill>
                  <a:srgbClr val="FF0000"/>
                </a:solidFill>
              </a:rPr>
              <a:t>C</a:t>
            </a:r>
            <a:r>
              <a:rPr lang="en-US" dirty="0" err="1" smtClean="0">
                <a:solidFill>
                  <a:srgbClr val="FF0000"/>
                </a:solidFill>
              </a:rPr>
              <a:t>âu</a:t>
            </a:r>
            <a:r>
              <a:rPr lang="vi-VN" dirty="0" smtClean="0">
                <a:solidFill>
                  <a:srgbClr val="FF0000"/>
                </a:solidFill>
              </a:rPr>
              <a:t> </a:t>
            </a:r>
            <a:r>
              <a:rPr lang="vi-VN" dirty="0">
                <a:solidFill>
                  <a:srgbClr val="FF0000"/>
                </a:solidFill>
              </a:rPr>
              <a:t>2: Trình bày ý nghĩa và các bước xác định giới tính phôi ở vật nuôi.</a:t>
            </a:r>
            <a:endParaRPr lang="vi-VN"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vi-VN" dirty="0"/>
              <a:t>Ý nghĩa của xác định giới tính phôi ở vật nuôi là: giúp cho người chăn nuôi sản xuất ra các đàn vật nuôi có giới tính phù hợp với hướng sản xuấ và nâng cao hiệu quả kinh tế chăn nuôi.</a:t>
            </a:r>
            <a:endParaRPr lang="vi-VN" dirty="0"/>
          </a:p>
          <a:p>
            <a:pPr marL="0" indent="0">
              <a:buNone/>
            </a:pPr>
            <a:r>
              <a:rPr lang="vi-VN" dirty="0"/>
              <a:t>Các bước xác định giới tính phôi ở vật nuôi là:</a:t>
            </a:r>
            <a:endParaRPr lang="vi-VN" dirty="0"/>
          </a:p>
          <a:p>
            <a:pPr marL="0" indent="0">
              <a:buNone/>
            </a:pPr>
            <a:r>
              <a:rPr lang="vi-VN" dirty="0"/>
              <a:t>Bước 1: Lấy mẫu từ phôi.</a:t>
            </a:r>
            <a:endParaRPr lang="vi-VN" dirty="0"/>
          </a:p>
          <a:p>
            <a:pPr marL="0" indent="0">
              <a:buNone/>
            </a:pPr>
            <a:r>
              <a:rPr lang="vi-VN" dirty="0"/>
              <a:t>Bước 2: Tách chiết DNA của mẫu phôi.</a:t>
            </a:r>
            <a:endParaRPr lang="vi-VN" dirty="0"/>
          </a:p>
          <a:p>
            <a:pPr marL="0" indent="0">
              <a:buNone/>
            </a:pPr>
            <a:r>
              <a:rPr lang="vi-VN" dirty="0"/>
              <a:t>Bước 3: Khuếch đại DNA của mẫu phôi bằng PCR với mồi đặc hiệu.</a:t>
            </a:r>
            <a:endParaRPr lang="vi-VN" dirty="0"/>
          </a:p>
          <a:p>
            <a:pPr marL="0" indent="0">
              <a:buNone/>
            </a:pPr>
            <a:r>
              <a:rPr lang="vi-VN" dirty="0"/>
              <a:t>Bước 4: Điện di sản phẩm PCR.</a:t>
            </a:r>
            <a:endParaRPr lang="vi-VN" dirty="0"/>
          </a:p>
          <a:p>
            <a:pPr marL="0" indent="0">
              <a:buNone/>
            </a:pPr>
            <a:r>
              <a:rPr lang="vi-VN" dirty="0"/>
              <a:t>Bước 5: Đối chiếu sản phẩm điện di để xác định giới tính</a:t>
            </a:r>
            <a:r>
              <a:rPr lang="vi-VN" dirty="0" smtClean="0"/>
              <a:t>.</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Vận</a:t>
            </a:r>
            <a:r>
              <a:rPr lang="en-US" dirty="0" smtClean="0"/>
              <a:t> </a:t>
            </a:r>
            <a:r>
              <a:rPr lang="en-US" dirty="0" err="1" smtClean="0"/>
              <a:t>dụng</a:t>
            </a:r>
            <a:endParaRPr lang="en-US" dirty="0"/>
          </a:p>
        </p:txBody>
      </p:sp>
      <p:sp>
        <p:nvSpPr>
          <p:cNvPr id="3" name="Content Placeholder 2"/>
          <p:cNvSpPr>
            <a:spLocks noGrp="1"/>
          </p:cNvSpPr>
          <p:nvPr>
            <p:ph idx="1"/>
          </p:nvPr>
        </p:nvSpPr>
        <p:spPr/>
        <p:txBody>
          <a:bodyPr/>
          <a:lstStyle/>
          <a:p>
            <a:pPr marL="0" indent="0">
              <a:buNone/>
            </a:pPr>
            <a:r>
              <a:rPr lang="vi-VN" dirty="0">
                <a:solidFill>
                  <a:srgbClr val="002060"/>
                </a:solidFill>
              </a:rPr>
              <a:t> </a:t>
            </a:r>
            <a:r>
              <a:rPr lang="vi-VN" dirty="0" smtClean="0">
                <a:solidFill>
                  <a:srgbClr val="002060"/>
                </a:solidFill>
              </a:rPr>
              <a:t>Quan </a:t>
            </a:r>
            <a:r>
              <a:rPr lang="vi-VN" dirty="0">
                <a:solidFill>
                  <a:srgbClr val="002060"/>
                </a:solidFill>
              </a:rPr>
              <a:t>sát hoạt động chăn nuôi ở địa phương, hãy cho biết những kĩ thuật nào của công nghệ sinh học đang được ứng dụng trong chọn và nhân giống vật nuôi ở địa phương em.</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smtClean="0"/>
              <a:t>I - Công nghệ cấy truyền phôi</a:t>
            </a:r>
            <a:endParaRPr lang="en-US" dirty="0"/>
          </a:p>
        </p:txBody>
      </p:sp>
      <p:sp>
        <p:nvSpPr>
          <p:cNvPr id="3" name="Content Placeholder 2"/>
          <p:cNvSpPr>
            <a:spLocks noGrp="1"/>
          </p:cNvSpPr>
          <p:nvPr>
            <p:ph idx="1"/>
          </p:nvPr>
        </p:nvSpPr>
        <p:spPr/>
        <p:txBody>
          <a:bodyPr>
            <a:normAutofit/>
          </a:bodyPr>
          <a:lstStyle/>
          <a:p>
            <a:pPr marL="0" indent="0">
              <a:buNone/>
            </a:pPr>
            <a:r>
              <a:rPr lang="vi-VN" sz="3200" b="1" dirty="0" smtClean="0">
                <a:solidFill>
                  <a:srgbClr val="002060"/>
                </a:solidFill>
              </a:rPr>
              <a:t>1</a:t>
            </a:r>
            <a:r>
              <a:rPr lang="vi-VN" sz="3200" b="1" dirty="0">
                <a:solidFill>
                  <a:srgbClr val="002060"/>
                </a:solidFill>
              </a:rPr>
              <a:t>. Khái niệm</a:t>
            </a:r>
            <a:endParaRPr lang="vi-VN" sz="3200" b="1" dirty="0">
              <a:solidFill>
                <a:srgbClr val="002060"/>
              </a:solidFill>
            </a:endParaRPr>
          </a:p>
          <a:p>
            <a:pPr marL="0" indent="0">
              <a:buNone/>
            </a:pPr>
            <a:r>
              <a:rPr lang="vi-VN" dirty="0"/>
              <a:t>- Công nghệ cấy truyền phôi là đưa phôi từ </a:t>
            </a:r>
            <a:r>
              <a:rPr lang="en-US" altLang="vi-VN" dirty="0"/>
              <a:t>con </a:t>
            </a:r>
            <a:r>
              <a:rPr lang="vi-VN" dirty="0"/>
              <a:t>cái này vào tử cung </a:t>
            </a:r>
            <a:r>
              <a:rPr lang="en-US" altLang="vi-VN" dirty="0"/>
              <a:t>con </a:t>
            </a:r>
            <a:r>
              <a:rPr lang="vi-VN" dirty="0"/>
              <a:t>cái khác để mang thai.</a:t>
            </a:r>
            <a:endParaRPr lang="vi-VN" dirty="0"/>
          </a:p>
          <a:p>
            <a:pPr marL="0" indent="0">
              <a:buNone/>
            </a:pPr>
            <a:r>
              <a:rPr lang="vi-VN" dirty="0"/>
              <a:t>- Công nghệ này thường kết hợp với gây rụng nhiều trứng để sử dụng trứng của những con vật có giá trị giống vượt trội.</a:t>
            </a:r>
            <a:endParaRPr lang="vi-VN" dirty="0"/>
          </a:p>
          <a:p>
            <a:pPr marL="0" indent="0">
              <a:buNone/>
            </a:pPr>
            <a:endParaRPr 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vi-VN" b="1" dirty="0" smtClean="0">
                <a:solidFill>
                  <a:srgbClr val="002060"/>
                </a:solidFill>
              </a:rPr>
              <a:t>2. Các bước trong công nghệ cấy truyền phôi</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br>
              <a:rPr lang="vi-VN" dirty="0" smtClean="0"/>
            </a:br>
            <a:endParaRPr lang="en-US" dirty="0"/>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52513" y="1562100"/>
            <a:ext cx="7038975"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685800" y="1371600"/>
            <a:ext cx="4495800" cy="2212848"/>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solidFill>
                  <a:srgbClr val="002060"/>
                </a:solidFill>
              </a:rPr>
              <a:t>Quan </a:t>
            </a:r>
            <a:r>
              <a:rPr lang="vi-VN" sz="2400" dirty="0">
                <a:solidFill>
                  <a:srgbClr val="002060"/>
                </a:solidFill>
              </a:rPr>
              <a:t>sát Hình 6.1, mô tả các bước trong công nghệ cấy truyền ở phôi bò.</a:t>
            </a:r>
            <a:endParaRPr lang="en-US" sz="2400" dirty="0">
              <a:solidFill>
                <a:srgbClr val="002060"/>
              </a:solidFill>
            </a:endParaRPr>
          </a:p>
        </p:txBody>
      </p:sp>
      <p:sp>
        <p:nvSpPr>
          <p:cNvPr id="5" name="Cloud 4"/>
          <p:cNvSpPr/>
          <p:nvPr/>
        </p:nvSpPr>
        <p:spPr>
          <a:xfrm>
            <a:off x="1052830" y="2743200"/>
            <a:ext cx="5715000" cy="2209800"/>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vi-VN" sz="2000" dirty="0">
                <a:solidFill>
                  <a:srgbClr val="002060"/>
                </a:solidFill>
              </a:rPr>
              <a:t>Sử dụng internet, sách, báo,... để cho biết vật nuôi cho phôi và vật nuôi nhận phôi phải đảm bảo những tiêu chí nào.</a:t>
            </a:r>
            <a:endParaRPr lang="en-US"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ldLvl="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002060"/>
                </a:solidFill>
              </a:rPr>
              <a:t>3. Ý nghĩa của công nghệ cấy truyền phôi</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r>
              <a:rPr lang="vi-VN" dirty="0" smtClean="0"/>
              <a:t>- </a:t>
            </a:r>
            <a:r>
              <a:rPr lang="vi-VN" dirty="0"/>
              <a:t>Khai thác tiềm năng di truyền của vật nuôi cao sản và vật nuôi quý hiếm cần bảo tồn.</a:t>
            </a:r>
            <a:endParaRPr lang="vi-VN" dirty="0"/>
          </a:p>
          <a:p>
            <a:pPr>
              <a:buFontTx/>
              <a:buChar char="-"/>
            </a:pPr>
            <a:r>
              <a:rPr lang="vi-VN" dirty="0" smtClean="0"/>
              <a:t>Nâng </a:t>
            </a:r>
            <a:r>
              <a:rPr lang="vi-VN" dirty="0"/>
              <a:t>cao năng suất sinh sản và thay đổi chất lượng đàn giống</a:t>
            </a:r>
            <a:r>
              <a:rPr lang="vi-VN" dirty="0" smtClean="0"/>
              <a:t>.</a:t>
            </a:r>
            <a:endParaRPr lang="en-US" dirty="0" smtClean="0"/>
          </a:p>
          <a:p>
            <a:pPr>
              <a:buFontTx/>
              <a:buChar char="-"/>
            </a:pPr>
            <a:r>
              <a:rPr lang="vi-VN" dirty="0" smtClean="0"/>
              <a:t>Thuận </a:t>
            </a:r>
            <a:r>
              <a:rPr lang="vi-VN" dirty="0"/>
              <a:t>tiện trong việc vận chuyển, trao đổi con giống giữa các địa phương và quốc gia.</a:t>
            </a:r>
            <a:endParaRPr lang="vi-VN"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smtClean="0"/>
              <a:t>II - Thụ tinh trong ống nghiệm</a:t>
            </a:r>
            <a:endParaRPr lang="en-US" dirty="0"/>
          </a:p>
        </p:txBody>
      </p:sp>
      <p:sp>
        <p:nvSpPr>
          <p:cNvPr id="3" name="Content Placeholder 2"/>
          <p:cNvSpPr>
            <a:spLocks noGrp="1"/>
          </p:cNvSpPr>
          <p:nvPr>
            <p:ph idx="1"/>
          </p:nvPr>
        </p:nvSpPr>
        <p:spPr/>
        <p:txBody>
          <a:bodyPr>
            <a:normAutofit/>
          </a:bodyPr>
          <a:lstStyle/>
          <a:p>
            <a:pPr marL="0" indent="0">
              <a:buNone/>
            </a:pPr>
            <a:r>
              <a:rPr lang="vi-VN" sz="3200" b="1" dirty="0" smtClean="0">
                <a:solidFill>
                  <a:srgbClr val="002060"/>
                </a:solidFill>
              </a:rPr>
              <a:t>1</a:t>
            </a:r>
            <a:r>
              <a:rPr lang="vi-VN" sz="3200" b="1" dirty="0">
                <a:solidFill>
                  <a:srgbClr val="002060"/>
                </a:solidFill>
              </a:rPr>
              <a:t>. Khái niệm</a:t>
            </a:r>
            <a:endParaRPr lang="vi-VN" b="1" dirty="0">
              <a:solidFill>
                <a:srgbClr val="002060"/>
              </a:solidFill>
            </a:endParaRPr>
          </a:p>
          <a:p>
            <a:pPr marL="0" indent="0">
              <a:buNone/>
            </a:pPr>
            <a:r>
              <a:rPr lang="vi-VN" dirty="0"/>
              <a:t>Thụ tinh trong ống nghiệm: phương pháp thụ tinh bên ngoài cơ thể.</a:t>
            </a:r>
            <a:endParaRPr lang="vi-VN" dirty="0"/>
          </a:p>
          <a:p>
            <a:pPr marL="0" indent="0">
              <a:buNone/>
            </a:pPr>
            <a:br>
              <a:rPr lang="vi-VN" dirty="0" smtClean="0"/>
            </a:b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381000" y="754145"/>
            <a:ext cx="8382000" cy="4579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 y="5498068"/>
            <a:ext cx="8763000" cy="523220"/>
          </a:xfrm>
          <a:prstGeom prst="rect">
            <a:avLst/>
          </a:prstGeom>
        </p:spPr>
        <p:txBody>
          <a:bodyPr wrap="square">
            <a:spAutoFit/>
          </a:bodyPr>
          <a:lstStyle/>
          <a:p>
            <a:r>
              <a:rPr lang="vi-VN" sz="2800" dirty="0"/>
              <a:t>Hình 6.3. Các bước thụ tinh trong ống nghiệm ở bò</a:t>
            </a:r>
            <a:endParaRPr lang="en-US" sz="2800" dirty="0"/>
          </a:p>
        </p:txBody>
      </p:sp>
      <p:sp>
        <p:nvSpPr>
          <p:cNvPr id="5" name="Oval Callout 4"/>
          <p:cNvSpPr/>
          <p:nvPr/>
        </p:nvSpPr>
        <p:spPr>
          <a:xfrm>
            <a:off x="2209800" y="838200"/>
            <a:ext cx="5715000" cy="1527048"/>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002060"/>
                </a:solidFill>
              </a:rPr>
              <a:t>Quan sát Hình 6.3, mô tả các bước thụ tinh trong ống nghiệm ở bò.</a:t>
            </a:r>
            <a:endParaRPr lang="en-US"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vi-VN" b="1" dirty="0" smtClean="0">
                <a:solidFill>
                  <a:srgbClr val="002060"/>
                </a:solidFill>
              </a:rPr>
              <a:t>2. Các bước thụ tinh trong ống nghiệm </a:t>
            </a:r>
            <a:endParaRPr lang="en-US" dirty="0">
              <a:solidFill>
                <a:srgbClr val="002060"/>
              </a:solidFill>
            </a:endParaRPr>
          </a:p>
        </p:txBody>
      </p:sp>
      <p:pic>
        <p:nvPicPr>
          <p:cNvPr id="2050"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228600" y="2057400"/>
            <a:ext cx="8839200" cy="2944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990600"/>
          </a:xfrm>
        </p:spPr>
        <p:txBody>
          <a:bodyPr>
            <a:normAutofit fontScale="90000"/>
          </a:bodyPr>
          <a:lstStyle/>
          <a:p>
            <a:r>
              <a:rPr lang="vi-VN" b="1" dirty="0" smtClean="0">
                <a:solidFill>
                  <a:srgbClr val="002060"/>
                </a:solidFill>
              </a:rPr>
              <a:t>3. Ý nghĩa của thụ tinh trong ống nghiệm</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r>
              <a:rPr lang="vi-VN" dirty="0" smtClean="0"/>
              <a:t>- </a:t>
            </a:r>
            <a:r>
              <a:rPr lang="vi-VN" dirty="0"/>
              <a:t>Tạo nhiều phôi</a:t>
            </a:r>
            <a:endParaRPr lang="vi-VN" dirty="0"/>
          </a:p>
          <a:p>
            <a:pPr marL="0" indent="0">
              <a:buNone/>
            </a:pPr>
            <a:r>
              <a:rPr lang="vi-VN" dirty="0"/>
              <a:t>- Phổ biến nhanh đặc tính tốt của cá thể, giống</a:t>
            </a:r>
            <a:endParaRPr lang="vi-VN" dirty="0"/>
          </a:p>
          <a:p>
            <a:pPr marL="0" indent="0">
              <a:buNone/>
            </a:pPr>
            <a:r>
              <a:rPr lang="vi-VN" dirty="0"/>
              <a:t>- Rút ngắn khoảng cách thế hệ</a:t>
            </a:r>
            <a:endParaRPr lang="vi-VN" dirty="0"/>
          </a:p>
          <a:p>
            <a:pPr marL="0" indent="0">
              <a:buNone/>
            </a:pPr>
            <a:r>
              <a:rPr lang="vi-VN" dirty="0"/>
              <a:t>- Cơ sở cho công nghệ cấy truyền nhân và cấy chuyển gene.</a:t>
            </a:r>
            <a:endParaRPr lang="vi-VN"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a:t>III - Xác định giới tính của </a:t>
            </a:r>
            <a:r>
              <a:rPr lang="vi-VN" b="1" dirty="0" smtClean="0"/>
              <a:t>phôi</a:t>
            </a:r>
            <a:endParaRPr lang="en-US" dirty="0"/>
          </a:p>
        </p:txBody>
      </p:sp>
      <p:sp>
        <p:nvSpPr>
          <p:cNvPr id="3" name="Content Placeholder 2"/>
          <p:cNvSpPr>
            <a:spLocks noGrp="1"/>
          </p:cNvSpPr>
          <p:nvPr>
            <p:ph idx="1"/>
          </p:nvPr>
        </p:nvSpPr>
        <p:spPr/>
        <p:txBody>
          <a:bodyPr/>
          <a:lstStyle/>
          <a:p>
            <a:pPr marL="0" indent="0">
              <a:buNone/>
            </a:pPr>
            <a:r>
              <a:rPr lang="vi-VN" sz="3200" b="1" dirty="0">
                <a:solidFill>
                  <a:srgbClr val="002060"/>
                </a:solidFill>
              </a:rPr>
              <a:t>1. Khái niệm</a:t>
            </a:r>
            <a:endParaRPr lang="vi-VN" sz="3200" b="1" dirty="0">
              <a:solidFill>
                <a:srgbClr val="002060"/>
              </a:solidFill>
            </a:endParaRPr>
          </a:p>
          <a:p>
            <a:pPr marL="0" indent="0">
              <a:buNone/>
            </a:pPr>
            <a:r>
              <a:rPr lang="vi-VN" dirty="0"/>
              <a:t>- Xác định giới tính của phôi: kĩ thuật xác định sớm giới tính của vật nuôi ngay trong giai đoạn </a:t>
            </a:r>
            <a:r>
              <a:rPr lang="vi-VN" dirty="0" smtClean="0"/>
              <a:t>phôi.</a:t>
            </a:r>
            <a:endParaRPr lang="vi-VN" dirty="0"/>
          </a:p>
          <a:p>
            <a:pPr marL="0" indent="0">
              <a:buNone/>
            </a:pPr>
            <a:r>
              <a:rPr lang="vi-VN" dirty="0"/>
              <a:t>- Giúp sản xuất đàn vật nuôi có giới tính phù hợp với hướng sản xuất và tăng hiệu quả kinh tế chăn nuôi.</a:t>
            </a:r>
            <a:endParaRPr lang="vi-VN"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0</TotalTime>
  <Words>5178</Words>
  <Application>WPS Presentation</Application>
  <PresentationFormat>On-screen Show (4:3)</PresentationFormat>
  <Paragraphs>110</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Arial</vt:lpstr>
      <vt:lpstr>SimSun</vt:lpstr>
      <vt:lpstr>Wingdings</vt:lpstr>
      <vt:lpstr>Microsoft YaHei</vt:lpstr>
      <vt:lpstr>Arial Unicode MS</vt:lpstr>
      <vt:lpstr>Calibri</vt:lpstr>
      <vt:lpstr>Clarity</vt:lpstr>
      <vt:lpstr>Bài 6: Ứng dụng công nghệ sinh học trong chọn và nhân giống vật nuôi</vt:lpstr>
      <vt:lpstr>I - Công nghệ cấy truyền phôi</vt:lpstr>
      <vt:lpstr>2. Các bước trong công nghệ cấy truyền phôi</vt:lpstr>
      <vt:lpstr>3. Ý nghĩa của công nghệ cấy truyền phôi</vt:lpstr>
      <vt:lpstr>II - Thụ tinh trong ống nghiệm</vt:lpstr>
      <vt:lpstr>PowerPoint 演示文稿</vt:lpstr>
      <vt:lpstr>2. Các bước thụ tinh trong ống nghiệm </vt:lpstr>
      <vt:lpstr>3. Ý nghĩa của thụ tinh trong ống nghiệm</vt:lpstr>
      <vt:lpstr>III - Xác định giới tính của phôi</vt:lpstr>
      <vt:lpstr>2. Các bước xác định giới tính phôi ở vật nuôi</vt:lpstr>
      <vt:lpstr>3. Ý nghĩa</vt:lpstr>
      <vt:lpstr>IV - Ứng dụng chỉ thị phân tử trong chọn giống vật nuôi</vt:lpstr>
      <vt:lpstr>PowerPoint 演示文稿</vt:lpstr>
      <vt:lpstr>PowerPoint 演示文稿</vt:lpstr>
      <vt:lpstr>PowerPoint 演示文稿</vt:lpstr>
      <vt:lpstr>Luyện tập</vt:lpstr>
      <vt:lpstr>Câu 2: Trình bày ý nghĩa và các bước xác định giới tính phôi ở vật nuôi.</vt:lpstr>
      <vt:lpstr>Vận dụng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6: Ứng dụng công nghệ sinh học trong chọn và nhân giống vật nuôi</dc:title>
  <dc:creator>ASUS</dc:creator>
  <cp:lastModifiedBy>Thủy Lê</cp:lastModifiedBy>
  <cp:revision>40</cp:revision>
  <dcterms:created xsi:type="dcterms:W3CDTF">2023-07-16T00:24:00Z</dcterms:created>
  <dcterms:modified xsi:type="dcterms:W3CDTF">2024-10-13T12:17:47Z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4BD37070EA874518814B6B1C2CAD6EDF_12</vt:lpwstr>
  </property>
  <property fmtid="{D5CDD505-2E9C-101B-9397-08002B2CF9AE}" pid="3" name="KSOProductBuildVer">
    <vt:lpwstr>1033-12.2.0.18283</vt:lpwstr>
  </property>
</Properties>
</file>