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4" r:id="rId4"/>
    <p:sldId id="273" r:id="rId5"/>
    <p:sldId id="274" r:id="rId6"/>
    <p:sldId id="275" r:id="rId7"/>
    <p:sldId id="276" r:id="rId8"/>
    <p:sldId id="258" r:id="rId9"/>
    <p:sldId id="262" r:id="rId10"/>
    <p:sldId id="261" r:id="rId11"/>
    <p:sldId id="294" r:id="rId12"/>
    <p:sldId id="277" r:id="rId13"/>
    <p:sldId id="263" r:id="rId14"/>
    <p:sldId id="265" r:id="rId15"/>
    <p:sldId id="266" r:id="rId16"/>
    <p:sldId id="310" r:id="rId17"/>
    <p:sldId id="267" r:id="rId18"/>
    <p:sldId id="268" r:id="rId19"/>
    <p:sldId id="269" r:id="rId20"/>
    <p:sldId id="270" r:id="rId21"/>
    <p:sldId id="271" r:id="rId22"/>
    <p:sldId id="272" r:id="rId23"/>
    <p:sldId id="279"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F9BD91D-C2D1-4FD6-8320-0B79A81FAC33}" type="doc">
      <dgm:prSet loTypeId="urn:microsoft.com/office/officeart/2005/8/layout/hList3" loCatId="list" qsTypeId="urn:microsoft.com/office/officeart/2005/8/quickstyle/3d4" qsCatId="3D" csTypeId="urn:microsoft.com/office/officeart/2005/8/colors/colorful5" csCatId="colorful" phldr="1"/>
      <dgm:spPr/>
      <dgm:t>
        <a:bodyPr/>
        <a:lstStyle/>
        <a:p>
          <a:endParaRPr lang="en-US"/>
        </a:p>
      </dgm:t>
    </dgm:pt>
    <dgm:pt modelId="{2F25D7D6-1E5B-4283-B854-28F96C328AD8}">
      <dgm:prSet phldrT="[Text]" custT="1"/>
      <dgm:spPr/>
      <dgm:t>
        <a:bodyPr/>
        <a:lstStyle/>
        <a:p>
          <a:r>
            <a:rPr lang="en-US" sz="3000" b="1" dirty="0" smtClean="0">
              <a:solidFill>
                <a:schemeClr val="tx1"/>
              </a:solidFill>
              <a:latin typeface="Times New Roman" panose="02020603050405020304" pitchFamily="18" charset="0"/>
              <a:cs typeface="Times New Roman" panose="02020603050405020304" pitchFamily="18" charset="0"/>
            </a:rPr>
            <a:t>NỘI DUNG BÀI HỌC</a:t>
          </a:r>
          <a:endParaRPr lang="en-US" sz="3000" dirty="0">
            <a:solidFill>
              <a:schemeClr val="tx1"/>
            </a:solidFill>
            <a:latin typeface="Times New Roman" panose="02020603050405020304" pitchFamily="18" charset="0"/>
            <a:cs typeface="Times New Roman" panose="02020603050405020304" pitchFamily="18" charset="0"/>
          </a:endParaRPr>
        </a:p>
      </dgm:t>
    </dgm:pt>
    <dgm:pt modelId="{483C9035-7F9D-41F6-BC02-E62390508D4E}" cxnId="{D0D5E5B4-690A-4D27-9C5F-7367D45D3C6E}" type="parTrans">
      <dgm:prSet/>
      <dgm:spPr/>
      <dgm:t>
        <a:bodyPr/>
        <a:lstStyle/>
        <a:p>
          <a:endParaRPr lang="en-US"/>
        </a:p>
      </dgm:t>
    </dgm:pt>
    <dgm:pt modelId="{146B174C-5392-48EB-947A-60E34F3E6D7E}" cxnId="{D0D5E5B4-690A-4D27-9C5F-7367D45D3C6E}" type="sibTrans">
      <dgm:prSet/>
      <dgm:spPr/>
      <dgm:t>
        <a:bodyPr/>
        <a:lstStyle/>
        <a:p>
          <a:endParaRPr lang="en-US"/>
        </a:p>
      </dgm:t>
    </dgm:pt>
    <dgm:pt modelId="{356CB475-24CD-457D-9F09-DB8CDB5AF0F4}">
      <dgm:prSet phldrT="[Text]" phldr="0" custT="1"/>
      <dgm:spPr/>
      <dgm:t>
        <a:bodyPr vert="horz" wrap="square"/>
        <a:p>
          <a:pPr>
            <a:lnSpc>
              <a:spcPct val="100000"/>
            </a:lnSpc>
            <a:spcBef>
              <a:spcPct val="0"/>
            </a:spcBef>
            <a:spcAft>
              <a:spcPct val="35000"/>
            </a:spcAft>
          </a:pPr>
          <a:r>
            <a:rPr lang="en-US" sz="3200" dirty="0" smtClean="0">
              <a:solidFill>
                <a:schemeClr val="tx1"/>
              </a:solidFill>
              <a:latin typeface="Times New Roman" panose="02020603050405020304" pitchFamily="18" charset="0"/>
              <a:cs typeface="Times New Roman" panose="02020603050405020304" pitchFamily="18" charset="0"/>
            </a:rPr>
            <a:t>I. </a:t>
          </a:r>
          <a:r>
            <a:rPr lang="en-US" sz="3200" dirty="0" err="1" smtClean="0">
              <a:solidFill>
                <a:schemeClr val="tx1"/>
              </a:solidFill>
              <a:latin typeface="Times New Roman" panose="02020603050405020304" pitchFamily="18" charset="0"/>
              <a:cs typeface="Times New Roman" panose="02020603050405020304" pitchFamily="18" charset="0"/>
            </a:rPr>
            <a:t>Vai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trò</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của</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chăn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nuôi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
          </a:r>
          <a:endParaRPr lang="en-US" sz="3200" dirty="0">
            <a:solidFill>
              <a:schemeClr val="tx1"/>
            </a:solidFill>
            <a:latin typeface="Times New Roman" panose="02020603050405020304" pitchFamily="18" charset="0"/>
            <a:cs typeface="Times New Roman" panose="02020603050405020304" pitchFamily="18" charset="0"/>
          </a:endParaRPr>
        </a:p>
      </dgm:t>
    </dgm:pt>
    <dgm:pt modelId="{0D73CA39-69B4-4223-911C-CD64FF1E684E}" cxnId="{29C3A0F4-C64D-49D7-A365-865DA828EA57}" type="parTrans">
      <dgm:prSet/>
      <dgm:spPr/>
      <dgm:t>
        <a:bodyPr/>
        <a:lstStyle/>
        <a:p>
          <a:endParaRPr lang="en-US"/>
        </a:p>
      </dgm:t>
    </dgm:pt>
    <dgm:pt modelId="{DC0B1DD1-1C7E-4BD1-A7A4-FA4F51345BAC}" cxnId="{29C3A0F4-C64D-49D7-A365-865DA828EA57}" type="sibTrans">
      <dgm:prSet/>
      <dgm:spPr/>
      <dgm:t>
        <a:bodyPr/>
        <a:lstStyle/>
        <a:p>
          <a:endParaRPr lang="en-US"/>
        </a:p>
      </dgm:t>
    </dgm:pt>
    <dgm:pt modelId="{532BA3E5-B00F-4102-8A13-FABF80D54F36}">
      <dgm:prSet phldrT="[Text]" custT="1"/>
      <dgm:spPr/>
      <dgm:t>
        <a:bodyPr/>
        <a:lstStyle/>
        <a:p>
          <a:r>
            <a:rPr lang="en-US" sz="3200" dirty="0" smtClean="0">
              <a:solidFill>
                <a:schemeClr val="tx1"/>
              </a:solidFill>
              <a:latin typeface="Times New Roman" panose="02020603050405020304" pitchFamily="18" charset="0"/>
              <a:cs typeface="Times New Roman" panose="02020603050405020304" pitchFamily="18" charset="0"/>
            </a:rPr>
            <a:t>II. </a:t>
          </a:r>
          <a:r>
            <a:rPr lang="en-US" sz="3200" dirty="0" err="1" smtClean="0">
              <a:solidFill>
                <a:schemeClr val="tx1"/>
              </a:solidFill>
              <a:latin typeface="Times New Roman" panose="02020603050405020304" pitchFamily="18" charset="0"/>
              <a:cs typeface="Times New Roman" panose="02020603050405020304" pitchFamily="18" charset="0"/>
            </a:rPr>
            <a:t>Một</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số</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thành</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tựu</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nổi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bật</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của</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việc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ứng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dụng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công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nghệ</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cao</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trong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chăn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nuôi</a:t>
          </a:r>
          <a:endParaRPr lang="en-US" sz="3200" dirty="0">
            <a:solidFill>
              <a:schemeClr val="tx1"/>
            </a:solidFill>
            <a:latin typeface="Times New Roman" panose="02020603050405020304" pitchFamily="18" charset="0"/>
            <a:cs typeface="Times New Roman" panose="02020603050405020304" pitchFamily="18" charset="0"/>
          </a:endParaRPr>
        </a:p>
      </dgm:t>
    </dgm:pt>
    <dgm:pt modelId="{2B75A026-0D5D-4A93-9A66-06A62506D79A}" cxnId="{482154F5-1F2C-48D4-B199-A13784507C6E}" type="parTrans">
      <dgm:prSet/>
      <dgm:spPr/>
      <dgm:t>
        <a:bodyPr/>
        <a:lstStyle/>
        <a:p>
          <a:endParaRPr lang="en-US"/>
        </a:p>
      </dgm:t>
    </dgm:pt>
    <dgm:pt modelId="{D01F58DF-5FED-49FD-AD7A-D0A05FBFE03B}" cxnId="{482154F5-1F2C-48D4-B199-A13784507C6E}" type="sibTrans">
      <dgm:prSet/>
      <dgm:spPr/>
      <dgm:t>
        <a:bodyPr/>
        <a:lstStyle/>
        <a:p>
          <a:endParaRPr lang="en-US"/>
        </a:p>
      </dgm:t>
    </dgm:pt>
    <dgm:pt modelId="{FC94D910-669A-4EE1-82E6-86127C609DD4}">
      <dgm:prSet phldrT="[Text]" custT="1"/>
      <dgm:spPr/>
      <dgm:t>
        <a:bodyPr/>
        <a:lstStyle/>
        <a:p>
          <a:r>
            <a:rPr lang="en-US" sz="3200" dirty="0" smtClean="0">
              <a:solidFill>
                <a:schemeClr val="tx1"/>
              </a:solidFill>
              <a:latin typeface="Times New Roman" panose="02020603050405020304" pitchFamily="18" charset="0"/>
              <a:cs typeface="Times New Roman" panose="02020603050405020304" pitchFamily="18" charset="0"/>
            </a:rPr>
            <a:t>III. </a:t>
          </a:r>
          <a:r>
            <a:rPr lang="en-US" sz="3200" dirty="0" err="1" smtClean="0">
              <a:solidFill>
                <a:schemeClr val="tx1"/>
              </a:solidFill>
              <a:latin typeface="Times New Roman" panose="02020603050405020304" pitchFamily="18" charset="0"/>
              <a:cs typeface="Times New Roman" panose="02020603050405020304" pitchFamily="18" charset="0"/>
            </a:rPr>
            <a:t>Triển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vọng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của</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chăn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nuôi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trong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bối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cảnh</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cuộc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cách</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mạng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công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nghệ</a:t>
          </a:r>
          <a:r>
            <a:rPr lang="en-US" sz="3200" dirty="0" smtClean="0">
              <a:solidFill>
                <a:schemeClr val="tx1"/>
              </a:solidFill>
              <a:latin typeface="Times New Roman" panose="02020603050405020304" pitchFamily="18" charset="0"/>
              <a:cs typeface="Times New Roman" panose="02020603050405020304" pitchFamily="18" charset="0"/>
            </a:rPr>
            <a:t> 4.0</a:t>
          </a:r>
          <a:endParaRPr lang="en-US" sz="3200" dirty="0">
            <a:solidFill>
              <a:schemeClr val="tx1"/>
            </a:solidFill>
            <a:latin typeface="Times New Roman" panose="02020603050405020304" pitchFamily="18" charset="0"/>
            <a:cs typeface="Times New Roman" panose="02020603050405020304" pitchFamily="18" charset="0"/>
          </a:endParaRPr>
        </a:p>
      </dgm:t>
    </dgm:pt>
    <dgm:pt modelId="{4856B46C-E587-4F97-B19B-DCFF90745D17}" cxnId="{804132C5-9454-4C8D-9849-70FE315452EB}" type="parTrans">
      <dgm:prSet/>
      <dgm:spPr/>
      <dgm:t>
        <a:bodyPr/>
        <a:lstStyle/>
        <a:p>
          <a:endParaRPr lang="en-US"/>
        </a:p>
      </dgm:t>
    </dgm:pt>
    <dgm:pt modelId="{5E3DC60E-D0C8-43D4-9978-6EA692B93636}" cxnId="{804132C5-9454-4C8D-9849-70FE315452EB}" type="sibTrans">
      <dgm:prSet/>
      <dgm:spPr/>
      <dgm:t>
        <a:bodyPr/>
        <a:lstStyle/>
        <a:p>
          <a:endParaRPr lang="en-US"/>
        </a:p>
      </dgm:t>
    </dgm:pt>
    <dgm:pt modelId="{2AFACCA7-6D4A-4CDF-ABF3-F73E8625181B}">
      <dgm:prSet phldrT="[Text]" custT="1"/>
      <dgm:spPr/>
      <dgm:t>
        <a:bodyPr/>
        <a:lstStyle/>
        <a:p>
          <a:r>
            <a:rPr lang="vi-VN" sz="3200" dirty="0" smtClean="0">
              <a:solidFill>
                <a:schemeClr val="tx1"/>
              </a:solidFill>
              <a:latin typeface="Times New Roman" panose="02020603050405020304" pitchFamily="18" charset="0"/>
              <a:cs typeface="Times New Roman" panose="02020603050405020304" pitchFamily="18" charset="0"/>
            </a:rPr>
            <a:t>IV. Yêu cầu cơ bản đối với người lao động của một số ngành nghề phổ biến trong chăn nuôi</a:t>
          </a:r>
          <a:endParaRPr lang="en-US" sz="3200" dirty="0">
            <a:solidFill>
              <a:schemeClr val="tx1"/>
            </a:solidFill>
            <a:latin typeface="Times New Roman" panose="02020603050405020304" pitchFamily="18" charset="0"/>
            <a:cs typeface="Times New Roman" panose="02020603050405020304" pitchFamily="18" charset="0"/>
          </a:endParaRPr>
        </a:p>
      </dgm:t>
    </dgm:pt>
    <dgm:pt modelId="{CF0F3F26-A9F4-4024-BE5D-4B8A59F71C0B}" cxnId="{CE04CB3E-DF7C-4389-8D13-189DBE2C59E8}" type="parTrans">
      <dgm:prSet/>
      <dgm:spPr/>
      <dgm:t>
        <a:bodyPr/>
        <a:lstStyle/>
        <a:p>
          <a:endParaRPr lang="en-US"/>
        </a:p>
      </dgm:t>
    </dgm:pt>
    <dgm:pt modelId="{43451B4C-9E99-45AD-A0F4-A8C13950EA73}" cxnId="{CE04CB3E-DF7C-4389-8D13-189DBE2C59E8}" type="sibTrans">
      <dgm:prSet/>
      <dgm:spPr/>
      <dgm:t>
        <a:bodyPr/>
        <a:lstStyle/>
        <a:p>
          <a:endParaRPr lang="en-US"/>
        </a:p>
      </dgm:t>
    </dgm:pt>
    <dgm:pt modelId="{0A5EF339-BCA7-42A1-87AF-63FFDED6FF9A}" type="pres">
      <dgm:prSet presAssocID="{FF9BD91D-C2D1-4FD6-8320-0B79A81FAC33}" presName="composite" presStyleCnt="0">
        <dgm:presLayoutVars>
          <dgm:chMax val="1"/>
          <dgm:dir/>
          <dgm:resizeHandles val="exact"/>
        </dgm:presLayoutVars>
      </dgm:prSet>
      <dgm:spPr/>
      <dgm:t>
        <a:bodyPr/>
        <a:lstStyle/>
        <a:p>
          <a:endParaRPr lang="en-US"/>
        </a:p>
      </dgm:t>
    </dgm:pt>
    <dgm:pt modelId="{08F5E7E9-9815-4002-9876-6332527BD359}" type="pres">
      <dgm:prSet presAssocID="{2F25D7D6-1E5B-4283-B854-28F96C328AD8}" presName="roof" presStyleLbl="dkBgShp" presStyleIdx="0" presStyleCnt="2"/>
      <dgm:spPr/>
      <dgm:t>
        <a:bodyPr/>
        <a:lstStyle/>
        <a:p>
          <a:endParaRPr lang="en-US"/>
        </a:p>
      </dgm:t>
    </dgm:pt>
    <dgm:pt modelId="{83040A40-6532-4398-9B86-2D9C88865D93}" type="pres">
      <dgm:prSet presAssocID="{2F25D7D6-1E5B-4283-B854-28F96C328AD8}" presName="pillars" presStyleCnt="0"/>
      <dgm:spPr/>
    </dgm:pt>
    <dgm:pt modelId="{6D02A73A-1B3E-42E3-B28C-08F828721B2D}" type="pres">
      <dgm:prSet presAssocID="{2F25D7D6-1E5B-4283-B854-28F96C328AD8}" presName="pillar1" presStyleLbl="node1" presStyleIdx="0" presStyleCnt="4">
        <dgm:presLayoutVars>
          <dgm:bulletEnabled val="1"/>
        </dgm:presLayoutVars>
      </dgm:prSet>
      <dgm:spPr/>
      <dgm:t>
        <a:bodyPr/>
        <a:lstStyle/>
        <a:p>
          <a:endParaRPr lang="en-US"/>
        </a:p>
      </dgm:t>
    </dgm:pt>
    <dgm:pt modelId="{F6C91411-F242-4385-BD93-0C36F51E6C02}" type="pres">
      <dgm:prSet presAssocID="{532BA3E5-B00F-4102-8A13-FABF80D54F36}" presName="pillarX" presStyleLbl="node1" presStyleIdx="1" presStyleCnt="4">
        <dgm:presLayoutVars>
          <dgm:bulletEnabled val="1"/>
        </dgm:presLayoutVars>
      </dgm:prSet>
      <dgm:spPr/>
      <dgm:t>
        <a:bodyPr/>
        <a:lstStyle/>
        <a:p>
          <a:endParaRPr lang="en-US"/>
        </a:p>
      </dgm:t>
    </dgm:pt>
    <dgm:pt modelId="{B3050C0A-10A6-4902-82EE-819FC21268CF}" type="pres">
      <dgm:prSet presAssocID="{FC94D910-669A-4EE1-82E6-86127C609DD4}" presName="pillarX" presStyleLbl="node1" presStyleIdx="2" presStyleCnt="4">
        <dgm:presLayoutVars>
          <dgm:bulletEnabled val="1"/>
        </dgm:presLayoutVars>
      </dgm:prSet>
      <dgm:spPr/>
      <dgm:t>
        <a:bodyPr/>
        <a:lstStyle/>
        <a:p>
          <a:endParaRPr lang="en-US"/>
        </a:p>
      </dgm:t>
    </dgm:pt>
    <dgm:pt modelId="{A77A80C1-E9DD-46EF-A416-FC7B8397E832}" type="pres">
      <dgm:prSet presAssocID="{2AFACCA7-6D4A-4CDF-ABF3-F73E8625181B}" presName="pillarX" presStyleLbl="node1" presStyleIdx="3" presStyleCnt="4">
        <dgm:presLayoutVars>
          <dgm:bulletEnabled val="1"/>
        </dgm:presLayoutVars>
      </dgm:prSet>
      <dgm:spPr/>
      <dgm:t>
        <a:bodyPr/>
        <a:lstStyle/>
        <a:p>
          <a:endParaRPr lang="en-US"/>
        </a:p>
      </dgm:t>
    </dgm:pt>
    <dgm:pt modelId="{C7766CA1-6E8A-46ED-82D8-52E2FAE25EBD}" type="pres">
      <dgm:prSet presAssocID="{2F25D7D6-1E5B-4283-B854-28F96C328AD8}" presName="base" presStyleLbl="dkBgShp" presStyleIdx="1" presStyleCnt="2"/>
      <dgm:spPr/>
    </dgm:pt>
  </dgm:ptLst>
  <dgm:cxnLst>
    <dgm:cxn modelId="{D0D5E5B4-690A-4D27-9C5F-7367D45D3C6E}" srcId="{FF9BD91D-C2D1-4FD6-8320-0B79A81FAC33}" destId="{2F25D7D6-1E5B-4283-B854-28F96C328AD8}" srcOrd="0" destOrd="0" parTransId="{483C9035-7F9D-41F6-BC02-E62390508D4E}" sibTransId="{146B174C-5392-48EB-947A-60E34F3E6D7E}"/>
    <dgm:cxn modelId="{29C3A0F4-C64D-49D7-A365-865DA828EA57}" srcId="{2F25D7D6-1E5B-4283-B854-28F96C328AD8}" destId="{356CB475-24CD-457D-9F09-DB8CDB5AF0F4}" srcOrd="0" destOrd="0" parTransId="{0D73CA39-69B4-4223-911C-CD64FF1E684E}" sibTransId="{DC0B1DD1-1C7E-4BD1-A7A4-FA4F51345BAC}"/>
    <dgm:cxn modelId="{482154F5-1F2C-48D4-B199-A13784507C6E}" srcId="{2F25D7D6-1E5B-4283-B854-28F96C328AD8}" destId="{532BA3E5-B00F-4102-8A13-FABF80D54F36}" srcOrd="1" destOrd="0" parTransId="{2B75A026-0D5D-4A93-9A66-06A62506D79A}" sibTransId="{D01F58DF-5FED-49FD-AD7A-D0A05FBFE03B}"/>
    <dgm:cxn modelId="{804132C5-9454-4C8D-9849-70FE315452EB}" srcId="{2F25D7D6-1E5B-4283-B854-28F96C328AD8}" destId="{FC94D910-669A-4EE1-82E6-86127C609DD4}" srcOrd="2" destOrd="0" parTransId="{4856B46C-E587-4F97-B19B-DCFF90745D17}" sibTransId="{5E3DC60E-D0C8-43D4-9978-6EA692B93636}"/>
    <dgm:cxn modelId="{CE04CB3E-DF7C-4389-8D13-189DBE2C59E8}" srcId="{2F25D7D6-1E5B-4283-B854-28F96C328AD8}" destId="{2AFACCA7-6D4A-4CDF-ABF3-F73E8625181B}" srcOrd="3" destOrd="0" parTransId="{CF0F3F26-A9F4-4024-BE5D-4B8A59F71C0B}" sibTransId="{43451B4C-9E99-45AD-A0F4-A8C13950EA73}"/>
    <dgm:cxn modelId="{6E795F4B-A15F-4F86-8A9F-320EAEA0D070}" type="presOf" srcId="{FF9BD91D-C2D1-4FD6-8320-0B79A81FAC33}" destId="{0A5EF339-BCA7-42A1-87AF-63FFDED6FF9A}" srcOrd="0" destOrd="0" presId="urn:microsoft.com/office/officeart/2005/8/layout/hList3"/>
    <dgm:cxn modelId="{1E5FF2E6-D427-4396-B962-D362538EF0A5}" type="presParOf" srcId="{0A5EF339-BCA7-42A1-87AF-63FFDED6FF9A}" destId="{08F5E7E9-9815-4002-9876-6332527BD359}" srcOrd="0" destOrd="0" presId="urn:microsoft.com/office/officeart/2005/8/layout/hList3"/>
    <dgm:cxn modelId="{E7E997CD-D793-4667-A8B1-E674F9AC5C11}" type="presOf" srcId="{2F25D7D6-1E5B-4283-B854-28F96C328AD8}" destId="{08F5E7E9-9815-4002-9876-6332527BD359}" srcOrd="0" destOrd="0" presId="urn:microsoft.com/office/officeart/2005/8/layout/hList3"/>
    <dgm:cxn modelId="{D57FA5B1-0FCC-4278-BF7F-EB6A13012538}" type="presParOf" srcId="{0A5EF339-BCA7-42A1-87AF-63FFDED6FF9A}" destId="{83040A40-6532-4398-9B86-2D9C88865D93}" srcOrd="1" destOrd="0" presId="urn:microsoft.com/office/officeart/2005/8/layout/hList3"/>
    <dgm:cxn modelId="{54F2D5BD-51E8-45E1-9386-C1412C941D4B}" type="presParOf" srcId="{83040A40-6532-4398-9B86-2D9C88865D93}" destId="{6D02A73A-1B3E-42E3-B28C-08F828721B2D}" srcOrd="0" destOrd="1" presId="urn:microsoft.com/office/officeart/2005/8/layout/hList3"/>
    <dgm:cxn modelId="{C79FAEE7-140C-477C-ADD3-49EA1471B2C7}" type="presOf" srcId="{356CB475-24CD-457D-9F09-DB8CDB5AF0F4}" destId="{6D02A73A-1B3E-42E3-B28C-08F828721B2D}" srcOrd="0" destOrd="0" presId="urn:microsoft.com/office/officeart/2005/8/layout/hList3"/>
    <dgm:cxn modelId="{EED7B444-4738-49B4-85A9-4474D3E83D30}" type="presParOf" srcId="{83040A40-6532-4398-9B86-2D9C88865D93}" destId="{F6C91411-F242-4385-BD93-0C36F51E6C02}" srcOrd="1" destOrd="1" presId="urn:microsoft.com/office/officeart/2005/8/layout/hList3"/>
    <dgm:cxn modelId="{12CDC3AE-F1FF-486C-88B9-751FD6166D21}" type="presOf" srcId="{532BA3E5-B00F-4102-8A13-FABF80D54F36}" destId="{F6C91411-F242-4385-BD93-0C36F51E6C02}" srcOrd="0" destOrd="0" presId="urn:microsoft.com/office/officeart/2005/8/layout/hList3"/>
    <dgm:cxn modelId="{A623C9E5-E9F3-413A-AC87-39A55559FE0C}" type="presParOf" srcId="{83040A40-6532-4398-9B86-2D9C88865D93}" destId="{B3050C0A-10A6-4902-82EE-819FC21268CF}" srcOrd="2" destOrd="1" presId="urn:microsoft.com/office/officeart/2005/8/layout/hList3"/>
    <dgm:cxn modelId="{86656585-978D-497C-81E0-FF3382E81A06}" type="presOf" srcId="{FC94D910-669A-4EE1-82E6-86127C609DD4}" destId="{B3050C0A-10A6-4902-82EE-819FC21268CF}" srcOrd="0" destOrd="0" presId="urn:microsoft.com/office/officeart/2005/8/layout/hList3"/>
    <dgm:cxn modelId="{33979492-8FA8-41F3-A802-BE0A4BD8C989}" type="presParOf" srcId="{83040A40-6532-4398-9B86-2D9C88865D93}" destId="{A77A80C1-E9DD-46EF-A416-FC7B8397E832}" srcOrd="3" destOrd="1" presId="urn:microsoft.com/office/officeart/2005/8/layout/hList3"/>
    <dgm:cxn modelId="{D3E2D2B0-1FAB-4E24-9187-52585662D977}" type="presOf" srcId="{2AFACCA7-6D4A-4CDF-ABF3-F73E8625181B}" destId="{A77A80C1-E9DD-46EF-A416-FC7B8397E832}" srcOrd="0" destOrd="0" presId="urn:microsoft.com/office/officeart/2005/8/layout/hList3"/>
    <dgm:cxn modelId="{DCCFACEB-2663-42DD-8C5C-EB1BE8DF1D7C}" type="presParOf" srcId="{0A5EF339-BCA7-42A1-87AF-63FFDED6FF9A}" destId="{C7766CA1-6E8A-46ED-82D8-52E2FAE25EBD}" srcOrd="2" destOrd="0" presId="urn:microsoft.com/office/officeart/2005/8/layout/hLis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EE8486-2CD0-4D18-A0D9-4A2EF6B3A8E9}"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0F731196-095E-45C7-964E-7904CEB41CDF}">
      <dgm:prSet phldrT="[Text]"/>
      <dgm:spPr/>
      <dgm:t>
        <a:bodyPr/>
        <a:lstStyle/>
        <a:p>
          <a:r>
            <a:rPr lang="en-US" dirty="0" err="1" smtClean="0">
              <a:latin typeface="Times New Roman" panose="02020603050405020304" pitchFamily="18" charset="0"/>
              <a:cs typeface="Times New Roman" panose="02020603050405020304" pitchFamily="18" charset="0"/>
            </a:rPr>
            <a:t>Nhà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nuôi</a:t>
          </a:r>
          <a:endParaRPr lang="en-US" dirty="0">
            <a:latin typeface="Times New Roman" panose="02020603050405020304" pitchFamily="18" charset="0"/>
            <a:cs typeface="Times New Roman" panose="02020603050405020304" pitchFamily="18" charset="0"/>
          </a:endParaRPr>
        </a:p>
      </dgm:t>
    </dgm:pt>
    <dgm:pt modelId="{6AA0327B-45C1-4B8B-B6A3-1C5100B6E269}" cxnId="{EDD0B386-1968-4F0E-8D39-531690781527}" type="parTrans">
      <dgm:prSet/>
      <dgm:spPr/>
      <dgm:t>
        <a:bodyPr/>
        <a:lstStyle/>
        <a:p>
          <a:endParaRPr lang="en-US"/>
        </a:p>
      </dgm:t>
    </dgm:pt>
    <dgm:pt modelId="{BD18BEC4-752A-48E7-A909-7387C62685E4}" cxnId="{EDD0B386-1968-4F0E-8D39-531690781527}" type="sibTrans">
      <dgm:prSet/>
      <dgm:spPr/>
      <dgm:t>
        <a:bodyPr/>
        <a:lstStyle/>
        <a:p>
          <a:endParaRPr lang="en-US"/>
        </a:p>
      </dgm:t>
    </dgm:pt>
    <dgm:pt modelId="{5CAF1688-BAB3-46E6-9EB8-08B37DB1788F}">
      <dgm:prSet phldrT="[Text]"/>
      <dgm:spPr/>
      <dgm:t>
        <a:bodyPr/>
        <a:lstStyle/>
        <a:p>
          <a:r>
            <a:rPr lang="en-US" dirty="0" err="1" smtClean="0">
              <a:latin typeface="Times New Roman" panose="02020603050405020304" pitchFamily="18" charset="0"/>
              <a:cs typeface="Times New Roman" panose="02020603050405020304" pitchFamily="18" charset="0"/>
            </a:rPr>
            <a:t>Nghiên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cứu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GVN, </a:t>
          </a:r>
          <a:r>
            <a:rPr lang="en-US" dirty="0" err="1" smtClean="0">
              <a:latin typeface="Times New Roman" panose="02020603050405020304" pitchFamily="18" charset="0"/>
              <a:cs typeface="Times New Roman" panose="02020603050405020304" pitchFamily="18" charset="0"/>
            </a:rPr>
            <a:t>kĩ</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sóc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phòng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nuôi</a:t>
          </a:r>
          <a:endParaRPr lang="en-US" dirty="0">
            <a:latin typeface="Times New Roman" panose="02020603050405020304" pitchFamily="18" charset="0"/>
            <a:cs typeface="Times New Roman" panose="02020603050405020304" pitchFamily="18" charset="0"/>
          </a:endParaRPr>
        </a:p>
      </dgm:t>
    </dgm:pt>
    <dgm:pt modelId="{4C2E6603-6C00-4450-B730-7F885F6A62A9}" cxnId="{9B4788DF-93F2-4D2B-AB04-90EC20EF0B6B}" type="parTrans">
      <dgm:prSet/>
      <dgm:spPr/>
      <dgm:t>
        <a:bodyPr/>
        <a:lstStyle/>
        <a:p>
          <a:endParaRPr lang="en-US"/>
        </a:p>
      </dgm:t>
    </dgm:pt>
    <dgm:pt modelId="{FB7463E9-23DC-4157-8087-243C3A0A4CA9}" cxnId="{9B4788DF-93F2-4D2B-AB04-90EC20EF0B6B}" type="sibTrans">
      <dgm:prSet/>
      <dgm:spPr/>
      <dgm:t>
        <a:bodyPr/>
        <a:lstStyle/>
        <a:p>
          <a:endParaRPr lang="en-US"/>
        </a:p>
      </dgm:t>
    </dgm:pt>
    <dgm:pt modelId="{5B0DAB32-869F-407C-A3B6-9A721FE9ABA0}">
      <dgm:prSet phldrT="[Text]" phldr="0" custT="0"/>
      <dgm:spPr/>
      <dgm:t>
        <a:bodyPr vert="horz" wrap="square"/>
        <a:p>
          <a:pPr>
            <a:lnSpc>
              <a:spcPct val="100000"/>
            </a:lnSpc>
            <a:spcBef>
              <a:spcPct val="0"/>
            </a:spcBef>
            <a:spcAft>
              <a:spcPct val="35000"/>
            </a:spcAft>
          </a:pPr>
          <a:r>
            <a:rPr lang="en-US" dirty="0" err="1" smtClean="0">
              <a:latin typeface="Times New Roman" panose="02020603050405020304" pitchFamily="18" charset="0"/>
              <a:cs typeface="Times New Roman" panose="02020603050405020304" pitchFamily="18" charset="0"/>
            </a:rPr>
            <a:t>Nhà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tư</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vấn chăn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nuôi</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r>
          <a:endParaRPr lang="en-US" dirty="0">
            <a:latin typeface="Times New Roman" panose="02020603050405020304" pitchFamily="18" charset="0"/>
            <a:cs typeface="Times New Roman" panose="02020603050405020304" pitchFamily="18" charset="0"/>
          </a:endParaRPr>
        </a:p>
      </dgm:t>
    </dgm:pt>
    <dgm:pt modelId="{7FCEBE50-0971-479F-8202-C52B491A7CFE}" cxnId="{E76DAB66-D42E-410B-B922-002764ADD6B1}" type="parTrans">
      <dgm:prSet/>
      <dgm:spPr/>
      <dgm:t>
        <a:bodyPr/>
        <a:lstStyle/>
        <a:p>
          <a:endParaRPr lang="en-US"/>
        </a:p>
      </dgm:t>
    </dgm:pt>
    <dgm:pt modelId="{E5246A82-7F36-4AB6-B2FC-9FAD11E47BCB}" cxnId="{E76DAB66-D42E-410B-B922-002764ADD6B1}" type="sibTrans">
      <dgm:prSet/>
      <dgm:spPr/>
      <dgm:t>
        <a:bodyPr/>
        <a:lstStyle/>
        <a:p>
          <a:endParaRPr lang="en-US"/>
        </a:p>
      </dgm:t>
    </dgm:pt>
    <dgm:pt modelId="{99A00E06-57C9-4B6D-8636-2F063E785163}">
      <dgm:prSet phldrT="[Text]" phldr="0" custT="0"/>
      <dgm:spPr/>
      <dgm:t>
        <a:bodyPr vert="horz" wrap="square"/>
        <a:p>
          <a:pPr>
            <a:lnSpc>
              <a:spcPct val="100000"/>
            </a:lnSpc>
            <a:spcBef>
              <a:spcPct val="0"/>
            </a:spcBef>
            <a:spcAft>
              <a:spcPct val="15000"/>
            </a:spcAft>
          </a:pPr>
          <a:r>
            <a:rPr lang="en-US" dirty="0" err="1" smtClean="0">
              <a:latin typeface="Times New Roman" panose="02020603050405020304" pitchFamily="18" charset="0"/>
              <a:cs typeface="Times New Roman" panose="02020603050405020304" pitchFamily="18" charset="0"/>
            </a:rPr>
            <a:t>Hỗ</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tư</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vấn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kĩ</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dưỡng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sóc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phòng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dịch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phát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triển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lí</a:t>
          </a:r>
          <a:r>
            <a:rPr lang="en-US" dirty="0" smtClean="0">
              <a:latin typeface="Times New Roman" panose="02020603050405020304" pitchFamily="18" charset="0"/>
              <a:cs typeface="Times New Roman" panose="02020603050405020304" pitchFamily="18" charset="0"/>
            </a:rPr>
            <a:t> chăn </a:t>
          </a:r>
          <a:r>
            <a:rPr lang="en-US" dirty="0" err="1" smtClean="0">
              <a:latin typeface="Times New Roman" panose="02020603050405020304" pitchFamily="18" charset="0"/>
              <a:cs typeface="Times New Roman" panose="02020603050405020304" pitchFamily="18" charset="0"/>
            </a:rPr>
            <a:t>nuôi</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r>
          <a:endParaRPr lang="en-US" dirty="0">
            <a:latin typeface="Times New Roman" panose="02020603050405020304" pitchFamily="18" charset="0"/>
            <a:cs typeface="Times New Roman" panose="02020603050405020304" pitchFamily="18" charset="0"/>
          </a:endParaRPr>
        </a:p>
      </dgm:t>
    </dgm:pt>
    <dgm:pt modelId="{53F47254-D9AB-4644-9C08-324D9E818D87}" cxnId="{F801701A-D7A7-4F89-B87C-9A29654FE65D}" type="parTrans">
      <dgm:prSet/>
      <dgm:spPr/>
      <dgm:t>
        <a:bodyPr/>
        <a:lstStyle/>
        <a:p>
          <a:endParaRPr lang="en-US"/>
        </a:p>
      </dgm:t>
    </dgm:pt>
    <dgm:pt modelId="{F9BF60F7-FB0E-4787-863B-CDE14B37E159}" cxnId="{F801701A-D7A7-4F89-B87C-9A29654FE65D}" type="sibTrans">
      <dgm:prSet/>
      <dgm:spPr/>
      <dgm:t>
        <a:bodyPr/>
        <a:lstStyle/>
        <a:p>
          <a:endParaRPr lang="en-US"/>
        </a:p>
      </dgm:t>
    </dgm:pt>
    <dgm:pt modelId="{53F2C26E-61A8-4D0A-89E7-A125E9B6CD34}">
      <dgm:prSet phldrT="[Text]"/>
      <dgm:spPr/>
      <dgm:t>
        <a:bodyPr/>
        <a:lstStyle/>
        <a:p>
          <a:r>
            <a:rPr lang="en-US" dirty="0" err="1" smtClean="0">
              <a:latin typeface="Times New Roman" panose="02020603050405020304" pitchFamily="18" charset="0"/>
              <a:cs typeface="Times New Roman" panose="02020603050405020304" pitchFamily="18" charset="0"/>
            </a:rPr>
            <a:t>Bác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sĩ</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thú</a:t>
          </a:r>
          <a:r>
            <a:rPr lang="en-US" dirty="0" smtClean="0">
              <a:latin typeface="Times New Roman" panose="02020603050405020304" pitchFamily="18" charset="0"/>
              <a:cs typeface="Times New Roman" panose="02020603050405020304" pitchFamily="18" charset="0"/>
            </a:rPr>
            <a:t> y</a:t>
          </a:r>
          <a:endParaRPr lang="en-US" dirty="0">
            <a:latin typeface="Times New Roman" panose="02020603050405020304" pitchFamily="18" charset="0"/>
            <a:cs typeface="Times New Roman" panose="02020603050405020304" pitchFamily="18" charset="0"/>
          </a:endParaRPr>
        </a:p>
      </dgm:t>
    </dgm:pt>
    <dgm:pt modelId="{43F2E2E1-ED1E-4194-80C5-ED4F8A95C59F}" cxnId="{58DF2EAD-B582-49FF-BA8D-311DE3392676}" type="parTrans">
      <dgm:prSet/>
      <dgm:spPr/>
      <dgm:t>
        <a:bodyPr/>
        <a:lstStyle/>
        <a:p>
          <a:endParaRPr lang="en-US"/>
        </a:p>
      </dgm:t>
    </dgm:pt>
    <dgm:pt modelId="{BC00AFB4-3E3A-4642-8755-C3C1838B6095}" cxnId="{58DF2EAD-B582-49FF-BA8D-311DE3392676}" type="sibTrans">
      <dgm:prSet/>
      <dgm:spPr/>
      <dgm:t>
        <a:bodyPr/>
        <a:lstStyle/>
        <a:p>
          <a:endParaRPr lang="en-US"/>
        </a:p>
      </dgm:t>
    </dgm:pt>
    <dgm:pt modelId="{30DFC1C2-052A-4B39-99C1-15C0CC3497D5}">
      <dgm:prSet phldrT="[Text]" phldr="0" custT="0"/>
      <dgm:spPr/>
      <dgm:t>
        <a:bodyPr vert="horz" wrap="square"/>
        <a:p>
          <a:pPr>
            <a:lnSpc>
              <a:spcPct val="100000"/>
            </a:lnSpc>
            <a:spcBef>
              <a:spcPct val="0"/>
            </a:spcBef>
            <a:spcAft>
              <a:spcPct val="15000"/>
            </a:spcAft>
          </a:pPr>
          <a:r>
            <a:rPr lang="en-US" dirty="0" err="1" smtClean="0">
              <a:latin typeface="Times New Roman" panose="02020603050405020304" pitchFamily="18" charset="0"/>
              <a:cs typeface="Times New Roman" panose="02020603050405020304" pitchFamily="18" charset="0"/>
            </a:rPr>
            <a:t>Chăm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sóc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theo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dõi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khỏe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chẩn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đóan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tiêm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phòng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tư</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vấn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khỏe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dưỡng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nuôi</a:t>
          </a:r>
          <a:r>
            <a:rPr lang="en-US" dirty="0">
              <a:latin typeface="Times New Roman" panose="02020603050405020304" pitchFamily="18" charset="0"/>
              <a:cs typeface="Times New Roman" panose="02020603050405020304" pitchFamily="18" charset="0"/>
            </a:rPr>
            <a:t/>
          </a:r>
          <a:endParaRPr lang="en-US" dirty="0">
            <a:latin typeface="Times New Roman" panose="02020603050405020304" pitchFamily="18" charset="0"/>
            <a:cs typeface="Times New Roman" panose="02020603050405020304" pitchFamily="18" charset="0"/>
          </a:endParaRPr>
        </a:p>
      </dgm:t>
    </dgm:pt>
    <dgm:pt modelId="{8FD816C1-D92C-4282-B6F9-F59D63A57ED9}" cxnId="{8D3F1813-1F9F-46D6-83F0-245A25EADEBE}" type="parTrans">
      <dgm:prSet/>
      <dgm:spPr/>
      <dgm:t>
        <a:bodyPr/>
        <a:lstStyle/>
        <a:p>
          <a:endParaRPr lang="en-US"/>
        </a:p>
      </dgm:t>
    </dgm:pt>
    <dgm:pt modelId="{9230B478-E21C-453C-9612-B598801E821C}" cxnId="{8D3F1813-1F9F-46D6-83F0-245A25EADEBE}" type="sibTrans">
      <dgm:prSet/>
      <dgm:spPr/>
      <dgm:t>
        <a:bodyPr/>
        <a:lstStyle/>
        <a:p>
          <a:endParaRPr lang="en-US"/>
        </a:p>
      </dgm:t>
    </dgm:pt>
    <dgm:pt modelId="{1A20EFF7-A14A-4B9B-8BB1-DACE807A52D3}" type="pres">
      <dgm:prSet presAssocID="{43EE8486-2CD0-4D18-A0D9-4A2EF6B3A8E9}" presName="Name0" presStyleCnt="0">
        <dgm:presLayoutVars>
          <dgm:dir/>
          <dgm:animLvl val="lvl"/>
          <dgm:resizeHandles val="exact"/>
        </dgm:presLayoutVars>
      </dgm:prSet>
      <dgm:spPr/>
      <dgm:t>
        <a:bodyPr/>
        <a:lstStyle/>
        <a:p>
          <a:endParaRPr lang="en-US"/>
        </a:p>
      </dgm:t>
    </dgm:pt>
    <dgm:pt modelId="{E421F27A-9C08-492E-B04D-565542330DC9}" type="pres">
      <dgm:prSet presAssocID="{0F731196-095E-45C7-964E-7904CEB41CDF}" presName="composite" presStyleCnt="0"/>
      <dgm:spPr/>
    </dgm:pt>
    <dgm:pt modelId="{5C5785FD-4512-4020-9022-597EAC58FF95}" type="pres">
      <dgm:prSet presAssocID="{0F731196-095E-45C7-964E-7904CEB41CDF}" presName="parTx" presStyleLbl="alignNode1" presStyleIdx="0" presStyleCnt="3">
        <dgm:presLayoutVars>
          <dgm:chMax val="0"/>
          <dgm:chPref val="0"/>
          <dgm:bulletEnabled val="1"/>
        </dgm:presLayoutVars>
      </dgm:prSet>
      <dgm:spPr/>
      <dgm:t>
        <a:bodyPr/>
        <a:lstStyle/>
        <a:p>
          <a:endParaRPr lang="en-US"/>
        </a:p>
      </dgm:t>
    </dgm:pt>
    <dgm:pt modelId="{E676E214-5DB9-475C-B9EB-256B959EC6FF}" type="pres">
      <dgm:prSet presAssocID="{0F731196-095E-45C7-964E-7904CEB41CDF}" presName="desTx" presStyleLbl="alignAccFollowNode1" presStyleIdx="0" presStyleCnt="3">
        <dgm:presLayoutVars>
          <dgm:bulletEnabled val="1"/>
        </dgm:presLayoutVars>
      </dgm:prSet>
      <dgm:spPr/>
      <dgm:t>
        <a:bodyPr/>
        <a:lstStyle/>
        <a:p>
          <a:endParaRPr lang="en-US"/>
        </a:p>
      </dgm:t>
    </dgm:pt>
    <dgm:pt modelId="{39C1669C-9E15-41A5-A473-6A94344BF830}" type="pres">
      <dgm:prSet presAssocID="{BD18BEC4-752A-48E7-A909-7387C62685E4}" presName="space" presStyleCnt="0"/>
      <dgm:spPr/>
    </dgm:pt>
    <dgm:pt modelId="{E0758E7F-78B1-46CF-A040-0E2ED390C4FF}" type="pres">
      <dgm:prSet presAssocID="{5B0DAB32-869F-407C-A3B6-9A721FE9ABA0}" presName="composite" presStyleCnt="0"/>
      <dgm:spPr/>
    </dgm:pt>
    <dgm:pt modelId="{1258AC22-AC27-43CF-8897-425E0D4F02A5}" type="pres">
      <dgm:prSet presAssocID="{5B0DAB32-869F-407C-A3B6-9A721FE9ABA0}" presName="parTx" presStyleLbl="alignNode1" presStyleIdx="1" presStyleCnt="3">
        <dgm:presLayoutVars>
          <dgm:chMax val="0"/>
          <dgm:chPref val="0"/>
          <dgm:bulletEnabled val="1"/>
        </dgm:presLayoutVars>
      </dgm:prSet>
      <dgm:spPr/>
      <dgm:t>
        <a:bodyPr/>
        <a:lstStyle/>
        <a:p>
          <a:endParaRPr lang="en-US"/>
        </a:p>
      </dgm:t>
    </dgm:pt>
    <dgm:pt modelId="{95A5F219-6289-4467-B6D6-3B80356DC999}" type="pres">
      <dgm:prSet presAssocID="{5B0DAB32-869F-407C-A3B6-9A721FE9ABA0}" presName="desTx" presStyleLbl="alignAccFollowNode1" presStyleIdx="1" presStyleCnt="3">
        <dgm:presLayoutVars>
          <dgm:bulletEnabled val="1"/>
        </dgm:presLayoutVars>
      </dgm:prSet>
      <dgm:spPr/>
      <dgm:t>
        <a:bodyPr/>
        <a:lstStyle/>
        <a:p>
          <a:endParaRPr lang="en-US"/>
        </a:p>
      </dgm:t>
    </dgm:pt>
    <dgm:pt modelId="{C2A936F9-B84D-481C-A858-14F384E7C52A}" type="pres">
      <dgm:prSet presAssocID="{E5246A82-7F36-4AB6-B2FC-9FAD11E47BCB}" presName="space" presStyleCnt="0"/>
      <dgm:spPr/>
    </dgm:pt>
    <dgm:pt modelId="{62EA2061-5E77-437B-85E1-F508D1700852}" type="pres">
      <dgm:prSet presAssocID="{53F2C26E-61A8-4D0A-89E7-A125E9B6CD34}" presName="composite" presStyleCnt="0"/>
      <dgm:spPr/>
    </dgm:pt>
    <dgm:pt modelId="{84454B2A-F2F3-4714-A733-D54B408D8511}" type="pres">
      <dgm:prSet presAssocID="{53F2C26E-61A8-4D0A-89E7-A125E9B6CD34}" presName="parTx" presStyleLbl="alignNode1" presStyleIdx="2" presStyleCnt="3" custLinFactNeighborX="12783">
        <dgm:presLayoutVars>
          <dgm:chMax val="0"/>
          <dgm:chPref val="0"/>
          <dgm:bulletEnabled val="1"/>
        </dgm:presLayoutVars>
      </dgm:prSet>
      <dgm:spPr/>
      <dgm:t>
        <a:bodyPr/>
        <a:lstStyle/>
        <a:p>
          <a:endParaRPr lang="en-US"/>
        </a:p>
      </dgm:t>
    </dgm:pt>
    <dgm:pt modelId="{383A4980-93CC-42F0-8B6C-C665347C3832}" type="pres">
      <dgm:prSet presAssocID="{53F2C26E-61A8-4D0A-89E7-A125E9B6CD34}" presName="desTx" presStyleLbl="alignAccFollowNode1" presStyleIdx="2" presStyleCnt="3">
        <dgm:presLayoutVars>
          <dgm:bulletEnabled val="1"/>
        </dgm:presLayoutVars>
      </dgm:prSet>
      <dgm:spPr/>
      <dgm:t>
        <a:bodyPr/>
        <a:lstStyle/>
        <a:p>
          <a:endParaRPr lang="en-US"/>
        </a:p>
      </dgm:t>
    </dgm:pt>
  </dgm:ptLst>
  <dgm:cxnLst>
    <dgm:cxn modelId="{EDD0B386-1968-4F0E-8D39-531690781527}" srcId="{43EE8486-2CD0-4D18-A0D9-4A2EF6B3A8E9}" destId="{0F731196-095E-45C7-964E-7904CEB41CDF}" srcOrd="0" destOrd="0" parTransId="{6AA0327B-45C1-4B8B-B6A3-1C5100B6E269}" sibTransId="{BD18BEC4-752A-48E7-A909-7387C62685E4}"/>
    <dgm:cxn modelId="{9B4788DF-93F2-4D2B-AB04-90EC20EF0B6B}" srcId="{0F731196-095E-45C7-964E-7904CEB41CDF}" destId="{5CAF1688-BAB3-46E6-9EB8-08B37DB1788F}" srcOrd="0" destOrd="0" parTransId="{4C2E6603-6C00-4450-B730-7F885F6A62A9}" sibTransId="{FB7463E9-23DC-4157-8087-243C3A0A4CA9}"/>
    <dgm:cxn modelId="{E76DAB66-D42E-410B-B922-002764ADD6B1}" srcId="{43EE8486-2CD0-4D18-A0D9-4A2EF6B3A8E9}" destId="{5B0DAB32-869F-407C-A3B6-9A721FE9ABA0}" srcOrd="1" destOrd="0" parTransId="{7FCEBE50-0971-479F-8202-C52B491A7CFE}" sibTransId="{E5246A82-7F36-4AB6-B2FC-9FAD11E47BCB}"/>
    <dgm:cxn modelId="{F801701A-D7A7-4F89-B87C-9A29654FE65D}" srcId="{5B0DAB32-869F-407C-A3B6-9A721FE9ABA0}" destId="{99A00E06-57C9-4B6D-8636-2F063E785163}" srcOrd="0" destOrd="1" parTransId="{53F47254-D9AB-4644-9C08-324D9E818D87}" sibTransId="{F9BF60F7-FB0E-4787-863B-CDE14B37E159}"/>
    <dgm:cxn modelId="{58DF2EAD-B582-49FF-BA8D-311DE3392676}" srcId="{43EE8486-2CD0-4D18-A0D9-4A2EF6B3A8E9}" destId="{53F2C26E-61A8-4D0A-89E7-A125E9B6CD34}" srcOrd="2" destOrd="0" parTransId="{43F2E2E1-ED1E-4194-80C5-ED4F8A95C59F}" sibTransId="{BC00AFB4-3E3A-4642-8755-C3C1838B6095}"/>
    <dgm:cxn modelId="{8D3F1813-1F9F-46D6-83F0-245A25EADEBE}" srcId="{53F2C26E-61A8-4D0A-89E7-A125E9B6CD34}" destId="{30DFC1C2-052A-4B39-99C1-15C0CC3497D5}" srcOrd="0" destOrd="2" parTransId="{8FD816C1-D92C-4282-B6F9-F59D63A57ED9}" sibTransId="{9230B478-E21C-453C-9612-B598801E821C}"/>
    <dgm:cxn modelId="{889C68C9-DD3D-4158-A3F3-401DD472A678}" type="presOf" srcId="{43EE8486-2CD0-4D18-A0D9-4A2EF6B3A8E9}" destId="{1A20EFF7-A14A-4B9B-8BB1-DACE807A52D3}" srcOrd="0" destOrd="0" presId="urn:microsoft.com/office/officeart/2005/8/layout/hList1"/>
    <dgm:cxn modelId="{393F555F-2C5C-44D4-91ED-5E05E82D2E18}" type="presParOf" srcId="{1A20EFF7-A14A-4B9B-8BB1-DACE807A52D3}" destId="{E421F27A-9C08-492E-B04D-565542330DC9}" srcOrd="0" destOrd="0" presId="urn:microsoft.com/office/officeart/2005/8/layout/hList1"/>
    <dgm:cxn modelId="{DA742CAC-7E57-41DD-AAE6-5CF970140F00}" type="presParOf" srcId="{E421F27A-9C08-492E-B04D-565542330DC9}" destId="{5C5785FD-4512-4020-9022-597EAC58FF95}" srcOrd="0" destOrd="0" presId="urn:microsoft.com/office/officeart/2005/8/layout/hList1"/>
    <dgm:cxn modelId="{F6BD8FBC-9861-4095-9899-E499CAB0CA36}" type="presOf" srcId="{0F731196-095E-45C7-964E-7904CEB41CDF}" destId="{5C5785FD-4512-4020-9022-597EAC58FF95}" srcOrd="0" destOrd="0" presId="urn:microsoft.com/office/officeart/2005/8/layout/hList1"/>
    <dgm:cxn modelId="{587F858D-160A-4A82-9B09-193BB458E986}" type="presParOf" srcId="{E421F27A-9C08-492E-B04D-565542330DC9}" destId="{E676E214-5DB9-475C-B9EB-256B959EC6FF}" srcOrd="1" destOrd="0" presId="urn:microsoft.com/office/officeart/2005/8/layout/hList1"/>
    <dgm:cxn modelId="{A068D746-1DE3-45C8-9FFD-32931DC0B069}" type="presOf" srcId="{5CAF1688-BAB3-46E6-9EB8-08B37DB1788F}" destId="{E676E214-5DB9-475C-B9EB-256B959EC6FF}" srcOrd="0" destOrd="0" presId="urn:microsoft.com/office/officeart/2005/8/layout/hList1"/>
    <dgm:cxn modelId="{DFA24B2F-B0EA-4666-9D06-8B7F2BB4A132}" type="presParOf" srcId="{1A20EFF7-A14A-4B9B-8BB1-DACE807A52D3}" destId="{39C1669C-9E15-41A5-A473-6A94344BF830}" srcOrd="1" destOrd="0" presId="urn:microsoft.com/office/officeart/2005/8/layout/hList1"/>
    <dgm:cxn modelId="{68ED3738-9B8B-43BB-9997-E66F736F3FD1}" type="presParOf" srcId="{1A20EFF7-A14A-4B9B-8BB1-DACE807A52D3}" destId="{E0758E7F-78B1-46CF-A040-0E2ED390C4FF}" srcOrd="2" destOrd="0" presId="urn:microsoft.com/office/officeart/2005/8/layout/hList1"/>
    <dgm:cxn modelId="{80E5078B-FEAA-4BB2-8171-AD67655CBBFD}" type="presParOf" srcId="{E0758E7F-78B1-46CF-A040-0E2ED390C4FF}" destId="{1258AC22-AC27-43CF-8897-425E0D4F02A5}" srcOrd="0" destOrd="2" presId="urn:microsoft.com/office/officeart/2005/8/layout/hList1"/>
    <dgm:cxn modelId="{07000B21-E5EC-4477-B8C4-EF2E15CBE948}" type="presOf" srcId="{5B0DAB32-869F-407C-A3B6-9A721FE9ABA0}" destId="{1258AC22-AC27-43CF-8897-425E0D4F02A5}" srcOrd="0" destOrd="0" presId="urn:microsoft.com/office/officeart/2005/8/layout/hList1"/>
    <dgm:cxn modelId="{B1D3303C-E99E-484A-89BD-7D78CFC612AA}" type="presParOf" srcId="{E0758E7F-78B1-46CF-A040-0E2ED390C4FF}" destId="{95A5F219-6289-4467-B6D6-3B80356DC999}" srcOrd="1" destOrd="2" presId="urn:microsoft.com/office/officeart/2005/8/layout/hList1"/>
    <dgm:cxn modelId="{286800A0-485A-4B2D-8B15-B126C5769DF7}" type="presOf" srcId="{99A00E06-57C9-4B6D-8636-2F063E785163}" destId="{95A5F219-6289-4467-B6D6-3B80356DC999}" srcOrd="0" destOrd="0" presId="urn:microsoft.com/office/officeart/2005/8/layout/hList1"/>
    <dgm:cxn modelId="{5F6AC357-2F71-4688-9D87-6983FD59C395}" type="presParOf" srcId="{1A20EFF7-A14A-4B9B-8BB1-DACE807A52D3}" destId="{C2A936F9-B84D-481C-A858-14F384E7C52A}" srcOrd="3" destOrd="0" presId="urn:microsoft.com/office/officeart/2005/8/layout/hList1"/>
    <dgm:cxn modelId="{270F000C-055D-4344-9D12-85C4800A69E9}" type="presParOf" srcId="{1A20EFF7-A14A-4B9B-8BB1-DACE807A52D3}" destId="{62EA2061-5E77-437B-85E1-F508D1700852}" srcOrd="4" destOrd="0" presId="urn:microsoft.com/office/officeart/2005/8/layout/hList1"/>
    <dgm:cxn modelId="{E92F9249-A313-414F-BE67-EEB0FBB51725}" type="presParOf" srcId="{62EA2061-5E77-437B-85E1-F508D1700852}" destId="{84454B2A-F2F3-4714-A733-D54B408D8511}" srcOrd="0" destOrd="4" presId="urn:microsoft.com/office/officeart/2005/8/layout/hList1"/>
    <dgm:cxn modelId="{DF7B40C8-C42B-41E2-9CE7-121FD68345B1}" type="presOf" srcId="{53F2C26E-61A8-4D0A-89E7-A125E9B6CD34}" destId="{84454B2A-F2F3-4714-A733-D54B408D8511}" srcOrd="0" destOrd="0" presId="urn:microsoft.com/office/officeart/2005/8/layout/hList1"/>
    <dgm:cxn modelId="{B0A407D8-F71B-4327-9DBD-E95912792E77}" type="presParOf" srcId="{62EA2061-5E77-437B-85E1-F508D1700852}" destId="{383A4980-93CC-42F0-8B6C-C665347C3832}" srcOrd="1" destOrd="4" presId="urn:microsoft.com/office/officeart/2005/8/layout/hList1"/>
    <dgm:cxn modelId="{042A6212-33E9-41C0-8DA5-7382A2E3473B}" type="presOf" srcId="{30DFC1C2-052A-4B39-99C1-15C0CC3497D5}" destId="{383A4980-93CC-42F0-8B6C-C665347C3832}" srcOrd="0" destOrd="0"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553826" cy="5927725"/>
        <a:chOff x="0" y="0"/>
        <a:chExt cx="11553826" cy="5927725"/>
      </a:xfrm>
    </dsp:grpSpPr>
    <dsp:sp modelId="{08F5E7E9-9815-4002-9876-6332527BD359}">
      <dsp:nvSpPr>
        <dsp:cNvPr id="3" name="Rectangles 2"/>
        <dsp:cNvSpPr/>
      </dsp:nvSpPr>
      <dsp:spPr bwMode="white">
        <a:xfrm>
          <a:off x="0" y="0"/>
          <a:ext cx="11553826" cy="1778318"/>
        </a:xfrm>
        <a:prstGeom prst="rect">
          <a:avLst/>
        </a:prstGeom>
        <a:sp3d extrusionH="1700" prstMaterial="translucentPowder">
          <a:bevelT w="25400" h="6350" prst="softRound"/>
          <a:bevelB w="0" h="0" prst="convex"/>
        </a:sp3d>
      </dsp:spPr>
      <dsp:style>
        <a:lnRef idx="0">
          <a:schemeClr val="dk1"/>
        </a:lnRef>
        <a:fillRef idx="1">
          <a:schemeClr val="accent5">
            <a:shade val="90000"/>
          </a:schemeClr>
        </a:fillRef>
        <a:effectRef idx="0">
          <a:scrgbClr r="0" g="0" b="0"/>
        </a:effectRef>
        <a:fontRef idx="minor"/>
      </dsp:style>
      <dsp:txBody>
        <a:bodyPr lIns="114300" tIns="114300" rIns="114300" bIns="1143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3000" b="1" dirty="0" smtClean="0">
              <a:solidFill>
                <a:schemeClr val="tx1"/>
              </a:solidFill>
              <a:latin typeface="Times New Roman" panose="02020603050405020304" pitchFamily="18" charset="0"/>
              <a:cs typeface="Times New Roman" panose="02020603050405020304" pitchFamily="18" charset="0"/>
            </a:rPr>
            <a:t>NỘI DUNG BÀI HỌC</a:t>
          </a:r>
          <a:endParaRPr lang="en-US" sz="3000" dirty="0">
            <a:solidFill>
              <a:schemeClr val="tx1"/>
            </a:solidFill>
            <a:latin typeface="Times New Roman" panose="02020603050405020304" pitchFamily="18" charset="0"/>
            <a:cs typeface="Times New Roman" panose="02020603050405020304" pitchFamily="18" charset="0"/>
          </a:endParaRPr>
        </a:p>
      </dsp:txBody>
      <dsp:txXfrm>
        <a:off x="0" y="0"/>
        <a:ext cx="11553826" cy="1778318"/>
      </dsp:txXfrm>
    </dsp:sp>
    <dsp:sp modelId="{6D02A73A-1B3E-42E3-B28C-08F828721B2D}">
      <dsp:nvSpPr>
        <dsp:cNvPr id="4" name="Rectangles 3"/>
        <dsp:cNvSpPr/>
      </dsp:nvSpPr>
      <dsp:spPr bwMode="white">
        <a:xfrm>
          <a:off x="0" y="1778317"/>
          <a:ext cx="2888457" cy="3734467"/>
        </a:xfrm>
        <a:prstGeom prst="rect">
          <a:avLst/>
        </a:prstGeom>
        <a:sp3d prstMaterial="translucentPowder">
          <a:bevelT w="127000" h="25400" prst="softRound"/>
        </a:sp3d>
      </dsp:spPr>
      <dsp:style>
        <a:lnRef idx="0">
          <a:schemeClr val="lt1"/>
        </a:lnRef>
        <a:fillRef idx="1">
          <a:schemeClr val="accent5">
            <a:hueOff val="0"/>
            <a:satOff val="0"/>
            <a:lumOff val="0"/>
            <a:alpha val="100000"/>
          </a:schemeClr>
        </a:fillRef>
        <a:effectRef idx="0">
          <a:scrgbClr r="0" g="0" b="0"/>
        </a:effectRef>
        <a:fontRef idx="minor">
          <a:schemeClr val="lt1"/>
        </a:fontRef>
      </dsp:style>
      <dsp:txBody>
        <a:bodyPr vert="horz" wrap="square" lIns="121920" tIns="121920" rIns="121920" bIns="1219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3200" dirty="0" smtClean="0">
              <a:solidFill>
                <a:schemeClr val="tx1"/>
              </a:solidFill>
              <a:latin typeface="Times New Roman" panose="02020603050405020304" pitchFamily="18" charset="0"/>
              <a:cs typeface="Times New Roman" panose="02020603050405020304" pitchFamily="18" charset="0"/>
            </a:rPr>
            <a:t>I. </a:t>
          </a:r>
          <a:r>
            <a:rPr lang="en-US" sz="3200" dirty="0" err="1" smtClean="0">
              <a:solidFill>
                <a:schemeClr val="tx1"/>
              </a:solidFill>
              <a:latin typeface="Times New Roman" panose="02020603050405020304" pitchFamily="18" charset="0"/>
              <a:cs typeface="Times New Roman" panose="02020603050405020304" pitchFamily="18" charset="0"/>
            </a:rPr>
            <a:t>Vai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trò</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của</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chăn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nuôi</a:t>
          </a:r>
          <a:r>
            <a:rPr lang="en-US" sz="3200" dirty="0" smtClean="0">
              <a:solidFill>
                <a:schemeClr val="tx1"/>
              </a:solidFill>
              <a:latin typeface="Times New Roman" panose="02020603050405020304" pitchFamily="18" charset="0"/>
              <a:cs typeface="Times New Roman" panose="02020603050405020304" pitchFamily="18" charset="0"/>
            </a:rPr>
            <a:t> </a:t>
          </a:r>
          <a:endParaRPr lang="en-US" sz="3200" dirty="0">
            <a:solidFill>
              <a:schemeClr val="tx1"/>
            </a:solidFill>
            <a:latin typeface="Times New Roman" panose="02020603050405020304" pitchFamily="18" charset="0"/>
            <a:cs typeface="Times New Roman" panose="02020603050405020304" pitchFamily="18" charset="0"/>
          </a:endParaRPr>
        </a:p>
      </dsp:txBody>
      <dsp:txXfrm>
        <a:off x="0" y="1778317"/>
        <a:ext cx="2888457" cy="3734467"/>
      </dsp:txXfrm>
    </dsp:sp>
    <dsp:sp modelId="{F6C91411-F242-4385-BD93-0C36F51E6C02}">
      <dsp:nvSpPr>
        <dsp:cNvPr id="5" name="Rectangles 4"/>
        <dsp:cNvSpPr/>
      </dsp:nvSpPr>
      <dsp:spPr bwMode="white">
        <a:xfrm>
          <a:off x="2888457" y="1778317"/>
          <a:ext cx="2888457" cy="3734467"/>
        </a:xfrm>
        <a:prstGeom prst="rect">
          <a:avLst/>
        </a:prstGeom>
        <a:sp3d prstMaterial="translucentPowder">
          <a:bevelT w="127000" h="25400" prst="softRound"/>
        </a:sp3d>
      </dsp:spPr>
      <dsp:style>
        <a:lnRef idx="0">
          <a:schemeClr val="lt1"/>
        </a:lnRef>
        <a:fillRef idx="1">
          <a:schemeClr val="accent5">
            <a:hueOff val="-2460000"/>
            <a:satOff val="-3398"/>
            <a:lumOff val="-1306"/>
            <a:alpha val="100000"/>
          </a:schemeClr>
        </a:fillRef>
        <a:effectRef idx="0">
          <a:scrgbClr r="0" g="0" b="0"/>
        </a:effectRef>
        <a:fontRef idx="minor">
          <a:schemeClr val="lt1"/>
        </a:fontRef>
      </dsp:style>
      <dsp:txBody>
        <a:bodyPr lIns="121920" tIns="121920" rIns="121920" bIns="1219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3200" dirty="0" smtClean="0">
              <a:solidFill>
                <a:schemeClr val="tx1"/>
              </a:solidFill>
              <a:latin typeface="Times New Roman" panose="02020603050405020304" pitchFamily="18" charset="0"/>
              <a:cs typeface="Times New Roman" panose="02020603050405020304" pitchFamily="18" charset="0"/>
            </a:rPr>
            <a:t>II. </a:t>
          </a:r>
          <a:r>
            <a:rPr lang="en-US" sz="3200" dirty="0" err="1" smtClean="0">
              <a:solidFill>
                <a:schemeClr val="tx1"/>
              </a:solidFill>
              <a:latin typeface="Times New Roman" panose="02020603050405020304" pitchFamily="18" charset="0"/>
              <a:cs typeface="Times New Roman" panose="02020603050405020304" pitchFamily="18" charset="0"/>
            </a:rPr>
            <a:t>Một</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số</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thành</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tựu</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nổi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bật</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của</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việc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ứng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dụng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công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nghệ</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cao</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trong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chăn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nuôi</a:t>
          </a:r>
          <a:endParaRPr lang="en-US" sz="3200" dirty="0">
            <a:solidFill>
              <a:schemeClr val="tx1"/>
            </a:solidFill>
            <a:latin typeface="Times New Roman" panose="02020603050405020304" pitchFamily="18" charset="0"/>
            <a:cs typeface="Times New Roman" panose="02020603050405020304" pitchFamily="18" charset="0"/>
          </a:endParaRPr>
        </a:p>
      </dsp:txBody>
      <dsp:txXfrm>
        <a:off x="2888457" y="1778317"/>
        <a:ext cx="2888457" cy="3734467"/>
      </dsp:txXfrm>
    </dsp:sp>
    <dsp:sp modelId="{B3050C0A-10A6-4902-82EE-819FC21268CF}">
      <dsp:nvSpPr>
        <dsp:cNvPr id="6" name="Rectangles 5"/>
        <dsp:cNvSpPr/>
      </dsp:nvSpPr>
      <dsp:spPr bwMode="white">
        <a:xfrm>
          <a:off x="5776913" y="1778317"/>
          <a:ext cx="2888457" cy="3734467"/>
        </a:xfrm>
        <a:prstGeom prst="rect">
          <a:avLst/>
        </a:prstGeom>
        <a:sp3d prstMaterial="translucentPowder">
          <a:bevelT w="127000" h="25400" prst="softRound"/>
        </a:sp3d>
      </dsp:spPr>
      <dsp:style>
        <a:lnRef idx="0">
          <a:schemeClr val="lt1"/>
        </a:lnRef>
        <a:fillRef idx="1">
          <a:schemeClr val="accent5">
            <a:hueOff val="-4920000"/>
            <a:satOff val="-6796"/>
            <a:lumOff val="-2613"/>
            <a:alpha val="100000"/>
          </a:schemeClr>
        </a:fillRef>
        <a:effectRef idx="0">
          <a:scrgbClr r="0" g="0" b="0"/>
        </a:effectRef>
        <a:fontRef idx="minor">
          <a:schemeClr val="lt1"/>
        </a:fontRef>
      </dsp:style>
      <dsp:txBody>
        <a:bodyPr lIns="121920" tIns="121920" rIns="121920" bIns="1219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3200" dirty="0" smtClean="0">
              <a:solidFill>
                <a:schemeClr val="tx1"/>
              </a:solidFill>
              <a:latin typeface="Times New Roman" panose="02020603050405020304" pitchFamily="18" charset="0"/>
              <a:cs typeface="Times New Roman" panose="02020603050405020304" pitchFamily="18" charset="0"/>
            </a:rPr>
            <a:t>III. </a:t>
          </a:r>
          <a:r>
            <a:rPr lang="en-US" sz="3200" dirty="0" err="1" smtClean="0">
              <a:solidFill>
                <a:schemeClr val="tx1"/>
              </a:solidFill>
              <a:latin typeface="Times New Roman" panose="02020603050405020304" pitchFamily="18" charset="0"/>
              <a:cs typeface="Times New Roman" panose="02020603050405020304" pitchFamily="18" charset="0"/>
            </a:rPr>
            <a:t>Triển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vọng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của</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chăn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nuôi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trong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bối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cảnh</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cuộc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cách</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mạng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công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nghệ</a:t>
          </a:r>
          <a:r>
            <a:rPr lang="en-US" sz="3200" dirty="0" smtClean="0">
              <a:solidFill>
                <a:schemeClr val="tx1"/>
              </a:solidFill>
              <a:latin typeface="Times New Roman" panose="02020603050405020304" pitchFamily="18" charset="0"/>
              <a:cs typeface="Times New Roman" panose="02020603050405020304" pitchFamily="18" charset="0"/>
            </a:rPr>
            <a:t> 4.0</a:t>
          </a:r>
          <a:endParaRPr lang="en-US" sz="3200" dirty="0">
            <a:solidFill>
              <a:schemeClr val="tx1"/>
            </a:solidFill>
            <a:latin typeface="Times New Roman" panose="02020603050405020304" pitchFamily="18" charset="0"/>
            <a:cs typeface="Times New Roman" panose="02020603050405020304" pitchFamily="18" charset="0"/>
          </a:endParaRPr>
        </a:p>
      </dsp:txBody>
      <dsp:txXfrm>
        <a:off x="5776913" y="1778317"/>
        <a:ext cx="2888457" cy="3734467"/>
      </dsp:txXfrm>
    </dsp:sp>
    <dsp:sp modelId="{A77A80C1-E9DD-46EF-A416-FC7B8397E832}">
      <dsp:nvSpPr>
        <dsp:cNvPr id="7" name="Rectangles 6"/>
        <dsp:cNvSpPr/>
      </dsp:nvSpPr>
      <dsp:spPr bwMode="white">
        <a:xfrm>
          <a:off x="8665370" y="1778317"/>
          <a:ext cx="2888457" cy="3734467"/>
        </a:xfrm>
        <a:prstGeom prst="rect">
          <a:avLst/>
        </a:prstGeom>
        <a:sp3d prstMaterial="translucentPowder">
          <a:bevelT w="127000" h="25400" prst="softRound"/>
        </a:sp3d>
      </dsp:spPr>
      <dsp:style>
        <a:lnRef idx="0">
          <a:schemeClr val="lt1"/>
        </a:lnRef>
        <a:fillRef idx="1">
          <a:schemeClr val="accent5">
            <a:hueOff val="-7380000"/>
            <a:satOff val="-10195"/>
            <a:lumOff val="-3921"/>
            <a:alpha val="100000"/>
          </a:schemeClr>
        </a:fillRef>
        <a:effectRef idx="0">
          <a:scrgbClr r="0" g="0" b="0"/>
        </a:effectRef>
        <a:fontRef idx="minor">
          <a:schemeClr val="lt1"/>
        </a:fontRef>
      </dsp:style>
      <dsp:txBody>
        <a:bodyPr lIns="121920" tIns="121920" rIns="121920" bIns="1219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vi-VN" sz="3200" dirty="0" smtClean="0">
              <a:solidFill>
                <a:schemeClr val="tx1"/>
              </a:solidFill>
              <a:latin typeface="Times New Roman" panose="02020603050405020304" pitchFamily="18" charset="0"/>
              <a:cs typeface="Times New Roman" panose="02020603050405020304" pitchFamily="18" charset="0"/>
            </a:rPr>
            <a:t>IV. Yêu cầu cơ bản đối với người lao động của một số ngành nghề phổ biến trong chăn nuôi</a:t>
          </a:r>
          <a:endParaRPr lang="en-US" sz="3200" dirty="0">
            <a:solidFill>
              <a:schemeClr val="tx1"/>
            </a:solidFill>
            <a:latin typeface="Times New Roman" panose="02020603050405020304" pitchFamily="18" charset="0"/>
            <a:cs typeface="Times New Roman" panose="02020603050405020304" pitchFamily="18" charset="0"/>
          </a:endParaRPr>
        </a:p>
      </dsp:txBody>
      <dsp:txXfrm>
        <a:off x="8665370" y="1778317"/>
        <a:ext cx="2888457" cy="3734467"/>
      </dsp:txXfrm>
    </dsp:sp>
    <dsp:sp modelId="{C7766CA1-6E8A-46ED-82D8-52E2FAE25EBD}">
      <dsp:nvSpPr>
        <dsp:cNvPr id="8" name="Rectangles 7"/>
        <dsp:cNvSpPr/>
      </dsp:nvSpPr>
      <dsp:spPr bwMode="white">
        <a:xfrm>
          <a:off x="0" y="5512784"/>
          <a:ext cx="11553826" cy="414941"/>
        </a:xfrm>
        <a:prstGeom prst="rect">
          <a:avLst/>
        </a:prstGeom>
        <a:sp3d extrusionH="1700" prstMaterial="translucentPowder">
          <a:bevelT w="25400" h="6350" prst="softRound"/>
          <a:bevelB w="0" h="0" prst="convex"/>
        </a:sp3d>
      </dsp:spPr>
      <dsp:style>
        <a:lnRef idx="0">
          <a:schemeClr val="dk1"/>
        </a:lnRef>
        <a:fillRef idx="1">
          <a:schemeClr val="accent5">
            <a:shade val="90000"/>
          </a:schemeClr>
        </a:fillRef>
        <a:effectRef idx="0">
          <a:scrgbClr r="0" g="0" b="0"/>
        </a:effectRef>
        <a:fontRef idx="minor"/>
      </dsp:style>
      <dsp:txXfrm>
        <a:off x="0" y="5512784"/>
        <a:ext cx="11553826" cy="414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896725" cy="6762750"/>
        <a:chOff x="0" y="0"/>
        <a:chExt cx="11896725" cy="6762750"/>
      </a:xfrm>
    </dsp:grpSpPr>
    <dsp:sp modelId="{5C5785FD-4512-4020-9022-597EAC58FF95}">
      <dsp:nvSpPr>
        <dsp:cNvPr id="3" name="Rectangles 2"/>
        <dsp:cNvSpPr/>
      </dsp:nvSpPr>
      <dsp:spPr bwMode="white">
        <a:xfrm>
          <a:off x="0" y="9525"/>
          <a:ext cx="3627050" cy="1274445"/>
        </a:xfrm>
        <a:prstGeom prst="rect">
          <a:avLst/>
        </a:prstGeom>
      </dsp:spPr>
      <dsp:style>
        <a:lnRef idx="2">
          <a:schemeClr val="accent5">
            <a:hueOff val="0"/>
            <a:satOff val="0"/>
            <a:lumOff val="0"/>
            <a:alpha val="100000"/>
          </a:schemeClr>
        </a:lnRef>
        <a:fillRef idx="1">
          <a:schemeClr val="accent5">
            <a:hueOff val="0"/>
            <a:satOff val="0"/>
            <a:lumOff val="0"/>
            <a:alpha val="100000"/>
          </a:schemeClr>
        </a:fillRef>
        <a:effectRef idx="0">
          <a:scrgbClr r="0" g="0" b="0"/>
        </a:effectRef>
        <a:fontRef idx="minor">
          <a:schemeClr val="lt1"/>
        </a:fontRef>
      </dsp:style>
      <dsp:txBody>
        <a:bodyPr lIns="234696" tIns="134112" rIns="234696" bIns="134112"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en-US" dirty="0" err="1" smtClean="0">
              <a:latin typeface="Times New Roman" panose="02020603050405020304" pitchFamily="18" charset="0"/>
              <a:cs typeface="Times New Roman" panose="02020603050405020304" pitchFamily="18" charset="0"/>
            </a:rPr>
            <a:t>Nhà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nuôi</a:t>
          </a:r>
          <a:endParaRPr lang="en-US" dirty="0">
            <a:latin typeface="Times New Roman" panose="02020603050405020304" pitchFamily="18" charset="0"/>
            <a:cs typeface="Times New Roman" panose="02020603050405020304" pitchFamily="18" charset="0"/>
          </a:endParaRPr>
        </a:p>
      </dsp:txBody>
      <dsp:txXfrm>
        <a:off x="0" y="9525"/>
        <a:ext cx="3627050" cy="1274445"/>
      </dsp:txXfrm>
    </dsp:sp>
    <dsp:sp modelId="{E676E214-5DB9-475C-B9EB-256B959EC6FF}">
      <dsp:nvSpPr>
        <dsp:cNvPr id="4" name="Rectangles 3"/>
        <dsp:cNvSpPr/>
      </dsp:nvSpPr>
      <dsp:spPr bwMode="white">
        <a:xfrm>
          <a:off x="0" y="1283970"/>
          <a:ext cx="3627050" cy="5469255"/>
        </a:xfrm>
        <a:prstGeom prst="rect">
          <a:avLst/>
        </a:prstGeom>
      </dsp:spPr>
      <dsp:style>
        <a:lnRef idx="2">
          <a:schemeClr val="accent5">
            <a:tint val="40000"/>
            <a:alpha val="90000"/>
            <a:hueOff val="0"/>
            <a:satOff val="0"/>
            <a:lumOff val="0"/>
            <a:alpha val="90196"/>
          </a:schemeClr>
        </a:lnRef>
        <a:fillRef idx="1">
          <a:schemeClr val="accent5">
            <a:tint val="40000"/>
            <a:alpha val="90000"/>
            <a:hueOff val="0"/>
            <a:satOff val="0"/>
            <a:lumOff val="0"/>
            <a:alpha val="90196"/>
          </a:schemeClr>
        </a:fillRef>
        <a:effectRef idx="0">
          <a:scrgbClr r="0" g="0" b="0"/>
        </a:effectRef>
        <a:fontRef idx="minor"/>
      </dsp:style>
      <dsp:txBody>
        <a:bodyPr lIns="176022" tIns="176022" rIns="234696" bIns="264033" anchor="t"/>
        <a:lstStyle>
          <a:lvl1pPr algn="l">
            <a:defRPr sz="3300"/>
          </a:lvl1pPr>
          <a:lvl2pPr marL="285750" indent="-285750" algn="l">
            <a:defRPr sz="3300"/>
          </a:lvl2pPr>
          <a:lvl3pPr marL="571500" indent="-285750" algn="l">
            <a:defRPr sz="3300"/>
          </a:lvl3pPr>
          <a:lvl4pPr marL="857250" indent="-285750" algn="l">
            <a:defRPr sz="3300"/>
          </a:lvl4pPr>
          <a:lvl5pPr marL="1143000" indent="-285750" algn="l">
            <a:defRPr sz="3300"/>
          </a:lvl5pPr>
          <a:lvl6pPr marL="1428750" indent="-285750" algn="l">
            <a:defRPr sz="3300"/>
          </a:lvl6pPr>
          <a:lvl7pPr marL="1714500" indent="-285750" algn="l">
            <a:defRPr sz="3300"/>
          </a:lvl7pPr>
          <a:lvl8pPr marL="2000250" indent="-285750" algn="l">
            <a:defRPr sz="3300"/>
          </a:lvl8pPr>
          <a:lvl9pPr marL="2286000" indent="-285750" algn="l">
            <a:defRPr sz="3300"/>
          </a:lvl9pPr>
        </a:lstStyle>
        <a:p>
          <a:pPr lvl="1">
            <a:lnSpc>
              <a:spcPct val="100000"/>
            </a:lnSpc>
            <a:spcBef>
              <a:spcPct val="0"/>
            </a:spcBef>
            <a:spcAft>
              <a:spcPct val="15000"/>
            </a:spcAft>
            <a:buChar char="•"/>
          </a:pPr>
          <a:r>
            <a:rPr lang="en-US" dirty="0" err="1" smtClean="0">
              <a:solidFill>
                <a:schemeClr val="dk1"/>
              </a:solidFill>
              <a:latin typeface="Times New Roman" panose="02020603050405020304" pitchFamily="18" charset="0"/>
              <a:cs typeface="Times New Roman" panose="02020603050405020304" pitchFamily="18" charset="0"/>
            </a:rPr>
            <a:t>Nghiên</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cứu</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về</a:t>
          </a:r>
          <a:r>
            <a:rPr lang="en-US" dirty="0" smtClean="0">
              <a:solidFill>
                <a:schemeClr val="dk1"/>
              </a:solidFill>
              <a:latin typeface="Times New Roman" panose="02020603050405020304" pitchFamily="18" charset="0"/>
              <a:cs typeface="Times New Roman" panose="02020603050405020304" pitchFamily="18" charset="0"/>
            </a:rPr>
            <a:t> GVN, </a:t>
          </a:r>
          <a:r>
            <a:rPr lang="en-US" dirty="0" err="1" smtClean="0">
              <a:solidFill>
                <a:schemeClr val="dk1"/>
              </a:solidFill>
              <a:latin typeface="Times New Roman" panose="02020603050405020304" pitchFamily="18" charset="0"/>
              <a:cs typeface="Times New Roman" panose="02020603050405020304" pitchFamily="18" charset="0"/>
            </a:rPr>
            <a:t>kĩ</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thuật</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nuôi</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chăm</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sóc</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phòng</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bệnh</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và</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trị</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bệnh</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cho</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vật</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nuôi</a:t>
          </a:r>
          <a:endParaRPr lang="en-US" dirty="0">
            <a:solidFill>
              <a:schemeClr val="dk1"/>
            </a:solidFill>
            <a:latin typeface="Times New Roman" panose="02020603050405020304" pitchFamily="18" charset="0"/>
            <a:cs typeface="Times New Roman" panose="02020603050405020304" pitchFamily="18" charset="0"/>
          </a:endParaRPr>
        </a:p>
      </dsp:txBody>
      <dsp:txXfrm>
        <a:off x="0" y="1283970"/>
        <a:ext cx="3627050" cy="5469255"/>
      </dsp:txXfrm>
    </dsp:sp>
    <dsp:sp modelId="{1258AC22-AC27-43CF-8897-425E0D4F02A5}">
      <dsp:nvSpPr>
        <dsp:cNvPr id="5" name="Rectangles 4"/>
        <dsp:cNvSpPr/>
      </dsp:nvSpPr>
      <dsp:spPr bwMode="white">
        <a:xfrm>
          <a:off x="4134837" y="9525"/>
          <a:ext cx="3627050" cy="1274445"/>
        </a:xfrm>
        <a:prstGeom prst="rect">
          <a:avLst/>
        </a:prstGeom>
      </dsp:spPr>
      <dsp:style>
        <a:lnRef idx="2">
          <a:schemeClr val="accent5">
            <a:hueOff val="-3690000"/>
            <a:satOff val="-5097"/>
            <a:lumOff val="-1960"/>
            <a:alpha val="100000"/>
          </a:schemeClr>
        </a:lnRef>
        <a:fillRef idx="1">
          <a:schemeClr val="accent5">
            <a:hueOff val="-3690000"/>
            <a:satOff val="-5097"/>
            <a:lumOff val="-1960"/>
            <a:alpha val="100000"/>
          </a:schemeClr>
        </a:fillRef>
        <a:effectRef idx="0">
          <a:scrgbClr r="0" g="0" b="0"/>
        </a:effectRef>
        <a:fontRef idx="minor">
          <a:schemeClr val="lt1"/>
        </a:fontRef>
      </dsp:style>
      <dsp:txBody>
        <a:bodyPr lIns="234696" tIns="134112" rIns="234696" bIns="134112"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buNone/>
          </a:pPr>
          <a:r>
            <a:rPr lang="en-US" dirty="0" err="1" smtClean="0">
              <a:latin typeface="Times New Roman" panose="02020603050405020304" pitchFamily="18" charset="0"/>
              <a:cs typeface="Times New Roman" panose="02020603050405020304" pitchFamily="18" charset="0"/>
            </a:rPr>
            <a:t>Nhà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tư</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vấn chăn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nuôi</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dsp:txBody>
      <dsp:txXfrm>
        <a:off x="4134837" y="9525"/>
        <a:ext cx="3627050" cy="1274445"/>
      </dsp:txXfrm>
    </dsp:sp>
    <dsp:sp modelId="{95A5F219-6289-4467-B6D6-3B80356DC999}">
      <dsp:nvSpPr>
        <dsp:cNvPr id="6" name="Rectangles 5"/>
        <dsp:cNvSpPr/>
      </dsp:nvSpPr>
      <dsp:spPr bwMode="white">
        <a:xfrm>
          <a:off x="4134837" y="1283970"/>
          <a:ext cx="3627050" cy="5469255"/>
        </a:xfrm>
        <a:prstGeom prst="rect">
          <a:avLst/>
        </a:prstGeom>
      </dsp:spPr>
      <dsp:style>
        <a:lnRef idx="2">
          <a:schemeClr val="accent5">
            <a:tint val="40000"/>
            <a:alpha val="90000"/>
            <a:hueOff val="-3720000"/>
            <a:satOff val="-6470"/>
            <a:lumOff val="-783"/>
            <a:alpha val="90196"/>
          </a:schemeClr>
        </a:lnRef>
        <a:fillRef idx="1">
          <a:schemeClr val="accent5">
            <a:tint val="40000"/>
            <a:alpha val="90000"/>
            <a:hueOff val="-3720000"/>
            <a:satOff val="-6470"/>
            <a:lumOff val="-783"/>
            <a:alpha val="90196"/>
          </a:schemeClr>
        </a:fillRef>
        <a:effectRef idx="0">
          <a:scrgbClr r="0" g="0" b="0"/>
        </a:effectRef>
        <a:fontRef idx="minor"/>
      </dsp:style>
      <dsp:txBody>
        <a:bodyPr lIns="176022" tIns="176022" rIns="234696" bIns="264033" anchor="t"/>
        <a:lstStyle>
          <a:lvl1pPr algn="l">
            <a:defRPr sz="3300"/>
          </a:lvl1pPr>
          <a:lvl2pPr marL="285750" indent="-285750" algn="l">
            <a:defRPr sz="3300"/>
          </a:lvl2pPr>
          <a:lvl3pPr marL="571500" indent="-285750" algn="l">
            <a:defRPr sz="3300"/>
          </a:lvl3pPr>
          <a:lvl4pPr marL="857250" indent="-285750" algn="l">
            <a:defRPr sz="3300"/>
          </a:lvl4pPr>
          <a:lvl5pPr marL="1143000" indent="-285750" algn="l">
            <a:defRPr sz="3300"/>
          </a:lvl5pPr>
          <a:lvl6pPr marL="1428750" indent="-285750" algn="l">
            <a:defRPr sz="3300"/>
          </a:lvl6pPr>
          <a:lvl7pPr marL="1714500" indent="-285750" algn="l">
            <a:defRPr sz="3300"/>
          </a:lvl7pPr>
          <a:lvl8pPr marL="2000250" indent="-285750" algn="l">
            <a:defRPr sz="3300"/>
          </a:lvl8pPr>
          <a:lvl9pPr marL="2286000" indent="-285750" algn="l">
            <a:defRPr sz="3300"/>
          </a:lvl9pPr>
        </a:lstStyle>
        <a:p>
          <a:pPr lvl="1">
            <a:lnSpc>
              <a:spcPct val="100000"/>
            </a:lnSpc>
            <a:spcBef>
              <a:spcPct val="0"/>
            </a:spcBef>
            <a:spcAft>
              <a:spcPct val="15000"/>
            </a:spcAft>
            <a:buChar char="•"/>
          </a:pPr>
          <a:r>
            <a:rPr lang="en-US" dirty="0" err="1" smtClean="0">
              <a:solidFill>
                <a:schemeClr val="dk1"/>
              </a:solidFill>
              <a:latin typeface="Times New Roman" panose="02020603050405020304" pitchFamily="18" charset="0"/>
              <a:cs typeface="Times New Roman" panose="02020603050405020304" pitchFamily="18" charset="0"/>
            </a:rPr>
            <a:t>Hỗ</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trợ</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và</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tư</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vấn</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các</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kĩ</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thuật</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nuôi</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dưỡng</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chăm</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sóc</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phòng</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dịch</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bệnh</a:t>
          </a:r>
          <a:r>
            <a:rPr lang="en-US" dirty="0" smtClean="0">
              <a:solidFill>
                <a:schemeClr val="dk1"/>
              </a:solidFill>
              <a:latin typeface="Times New Roman" panose="02020603050405020304" pitchFamily="18" charset="0"/>
              <a:cs typeface="Times New Roman" panose="02020603050405020304" pitchFamily="18" charset="0"/>
            </a:rPr>
            <a:t> , </a:t>
          </a:r>
          <a:r>
            <a:rPr lang="en-US" dirty="0" err="1" smtClean="0">
              <a:solidFill>
                <a:schemeClr val="dk1"/>
              </a:solidFill>
              <a:latin typeface="Times New Roman" panose="02020603050405020304" pitchFamily="18" charset="0"/>
              <a:cs typeface="Times New Roman" panose="02020603050405020304" pitchFamily="18" charset="0"/>
            </a:rPr>
            <a:t>phát</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triển</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các</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chính</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sách</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quản</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lí</a:t>
          </a:r>
          <a:r>
            <a:rPr lang="en-US" dirty="0" smtClean="0">
              <a:solidFill>
                <a:schemeClr val="dk1"/>
              </a:solidFill>
              <a:latin typeface="Times New Roman" panose="02020603050405020304" pitchFamily="18" charset="0"/>
              <a:cs typeface="Times New Roman" panose="02020603050405020304" pitchFamily="18" charset="0"/>
            </a:rPr>
            <a:t> chăn </a:t>
          </a:r>
          <a:r>
            <a:rPr lang="en-US" dirty="0" err="1" smtClean="0">
              <a:solidFill>
                <a:schemeClr val="dk1"/>
              </a:solidFill>
              <a:latin typeface="Times New Roman" panose="02020603050405020304" pitchFamily="18" charset="0"/>
              <a:cs typeface="Times New Roman" panose="02020603050405020304" pitchFamily="18" charset="0"/>
            </a:rPr>
            <a:t>nuôi</a:t>
          </a:r>
          <a:r>
            <a:rPr lang="en-US" dirty="0" smtClean="0">
              <a:solidFill>
                <a:schemeClr val="dk1"/>
              </a:solidFill>
              <a:latin typeface="Times New Roman" panose="02020603050405020304" pitchFamily="18" charset="0"/>
              <a:cs typeface="Times New Roman" panose="02020603050405020304" pitchFamily="18" charset="0"/>
            </a:rPr>
            <a:t> </a:t>
          </a:r>
          <a:endParaRPr lang="en-US" dirty="0">
            <a:solidFill>
              <a:schemeClr val="dk1"/>
            </a:solidFill>
            <a:latin typeface="Times New Roman" panose="02020603050405020304" pitchFamily="18" charset="0"/>
            <a:cs typeface="Times New Roman" panose="02020603050405020304" pitchFamily="18" charset="0"/>
          </a:endParaRPr>
        </a:p>
      </dsp:txBody>
      <dsp:txXfrm>
        <a:off x="4134837" y="1283970"/>
        <a:ext cx="3627050" cy="5469255"/>
      </dsp:txXfrm>
    </dsp:sp>
    <dsp:sp modelId="{84454B2A-F2F3-4714-A733-D54B408D8511}">
      <dsp:nvSpPr>
        <dsp:cNvPr id="7" name="Rectangles 6"/>
        <dsp:cNvSpPr/>
      </dsp:nvSpPr>
      <dsp:spPr bwMode="white">
        <a:xfrm>
          <a:off x="8269675" y="9525"/>
          <a:ext cx="3627050" cy="1274445"/>
        </a:xfrm>
        <a:prstGeom prst="rect">
          <a:avLst/>
        </a:prstGeom>
      </dsp:spPr>
      <dsp:style>
        <a:lnRef idx="2">
          <a:schemeClr val="accent5">
            <a:hueOff val="-7380000"/>
            <a:satOff val="-10195"/>
            <a:lumOff val="-3921"/>
            <a:alpha val="100000"/>
          </a:schemeClr>
        </a:lnRef>
        <a:fillRef idx="1">
          <a:schemeClr val="accent5">
            <a:hueOff val="-7380000"/>
            <a:satOff val="-10195"/>
            <a:lumOff val="-3921"/>
            <a:alpha val="100000"/>
          </a:schemeClr>
        </a:fillRef>
        <a:effectRef idx="0">
          <a:scrgbClr r="0" g="0" b="0"/>
        </a:effectRef>
        <a:fontRef idx="minor">
          <a:schemeClr val="lt1"/>
        </a:fontRef>
      </dsp:style>
      <dsp:txBody>
        <a:bodyPr lIns="234696" tIns="134112" rIns="234696" bIns="134112"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en-US" dirty="0" err="1" smtClean="0">
              <a:latin typeface="Times New Roman" panose="02020603050405020304" pitchFamily="18" charset="0"/>
              <a:cs typeface="Times New Roman" panose="02020603050405020304" pitchFamily="18" charset="0"/>
            </a:rPr>
            <a:t>Bác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sĩ</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thú</a:t>
          </a:r>
          <a:r>
            <a:rPr lang="en-US" dirty="0" smtClean="0">
              <a:latin typeface="Times New Roman" panose="02020603050405020304" pitchFamily="18" charset="0"/>
              <a:cs typeface="Times New Roman" panose="02020603050405020304" pitchFamily="18" charset="0"/>
            </a:rPr>
            <a:t> y</a:t>
          </a:r>
          <a:endParaRPr lang="en-US" dirty="0">
            <a:latin typeface="Times New Roman" panose="02020603050405020304" pitchFamily="18" charset="0"/>
            <a:cs typeface="Times New Roman" panose="02020603050405020304" pitchFamily="18" charset="0"/>
          </a:endParaRPr>
        </a:p>
      </dsp:txBody>
      <dsp:txXfrm>
        <a:off x="8269675" y="9525"/>
        <a:ext cx="3627050" cy="1274445"/>
      </dsp:txXfrm>
    </dsp:sp>
    <dsp:sp modelId="{383A4980-93CC-42F0-8B6C-C665347C3832}">
      <dsp:nvSpPr>
        <dsp:cNvPr id="8" name="Rectangles 7"/>
        <dsp:cNvSpPr/>
      </dsp:nvSpPr>
      <dsp:spPr bwMode="white">
        <a:xfrm>
          <a:off x="8269675" y="1283970"/>
          <a:ext cx="3627050" cy="5469255"/>
        </a:xfrm>
        <a:prstGeom prst="rect">
          <a:avLst/>
        </a:prstGeom>
      </dsp:spPr>
      <dsp:style>
        <a:lnRef idx="2">
          <a:schemeClr val="accent5">
            <a:tint val="40000"/>
            <a:alpha val="90000"/>
            <a:hueOff val="-7440000"/>
            <a:satOff val="-12940"/>
            <a:lumOff val="-1568"/>
            <a:alpha val="90196"/>
          </a:schemeClr>
        </a:lnRef>
        <a:fillRef idx="1">
          <a:schemeClr val="accent5">
            <a:tint val="40000"/>
            <a:alpha val="90000"/>
            <a:hueOff val="-7440000"/>
            <a:satOff val="-12940"/>
            <a:lumOff val="-1568"/>
            <a:alpha val="90196"/>
          </a:schemeClr>
        </a:fillRef>
        <a:effectRef idx="0">
          <a:scrgbClr r="0" g="0" b="0"/>
        </a:effectRef>
        <a:fontRef idx="minor"/>
      </dsp:style>
      <dsp:txBody>
        <a:bodyPr lIns="176022" tIns="176022" rIns="234696" bIns="264033" anchor="t"/>
        <a:lstStyle>
          <a:lvl1pPr algn="l">
            <a:defRPr sz="3300"/>
          </a:lvl1pPr>
          <a:lvl2pPr marL="285750" indent="-285750" algn="l">
            <a:defRPr sz="3300"/>
          </a:lvl2pPr>
          <a:lvl3pPr marL="571500" indent="-285750" algn="l">
            <a:defRPr sz="3300"/>
          </a:lvl3pPr>
          <a:lvl4pPr marL="857250" indent="-285750" algn="l">
            <a:defRPr sz="3300"/>
          </a:lvl4pPr>
          <a:lvl5pPr marL="1143000" indent="-285750" algn="l">
            <a:defRPr sz="3300"/>
          </a:lvl5pPr>
          <a:lvl6pPr marL="1428750" indent="-285750" algn="l">
            <a:defRPr sz="3300"/>
          </a:lvl6pPr>
          <a:lvl7pPr marL="1714500" indent="-285750" algn="l">
            <a:defRPr sz="3300"/>
          </a:lvl7pPr>
          <a:lvl8pPr marL="2000250" indent="-285750" algn="l">
            <a:defRPr sz="3300"/>
          </a:lvl8pPr>
          <a:lvl9pPr marL="2286000" indent="-285750" algn="l">
            <a:defRPr sz="3300"/>
          </a:lvl9pPr>
        </a:lstStyle>
        <a:p>
          <a:pPr lvl="1">
            <a:lnSpc>
              <a:spcPct val="100000"/>
            </a:lnSpc>
            <a:spcBef>
              <a:spcPct val="0"/>
            </a:spcBef>
            <a:spcAft>
              <a:spcPct val="15000"/>
            </a:spcAft>
            <a:buChar char="•"/>
          </a:pPr>
          <a:r>
            <a:rPr lang="en-US" dirty="0" err="1" smtClean="0">
              <a:solidFill>
                <a:schemeClr val="dk1"/>
              </a:solidFill>
              <a:latin typeface="Times New Roman" panose="02020603050405020304" pitchFamily="18" charset="0"/>
              <a:cs typeface="Times New Roman" panose="02020603050405020304" pitchFamily="18" charset="0"/>
            </a:rPr>
            <a:t>Chăm</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sóc</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theo</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dõi</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sức</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khỏe</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chẩn</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đóan</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điều</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trị</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và</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tiêm</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phòng</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bệnh</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cho</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vật</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nuôi</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tư</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vấn</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về</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sức</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khỏe</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dinh</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dưỡng</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thức</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ăn</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và</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vệ</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sinh</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chăn</a:t>
          </a:r>
          <a:r>
            <a:rPr lang="en-US" dirty="0" smtClean="0">
              <a:solidFill>
                <a:schemeClr val="dk1"/>
              </a:solidFill>
              <a:latin typeface="Times New Roman" panose="02020603050405020304" pitchFamily="18" charset="0"/>
              <a:cs typeface="Times New Roman" panose="02020603050405020304" pitchFamily="18" charset="0"/>
            </a:rPr>
            <a:t> </a:t>
          </a:r>
          <a:r>
            <a:rPr lang="en-US" dirty="0" err="1" smtClean="0">
              <a:solidFill>
                <a:schemeClr val="dk1"/>
              </a:solidFill>
              <a:latin typeface="Times New Roman" panose="02020603050405020304" pitchFamily="18" charset="0"/>
              <a:cs typeface="Times New Roman" panose="02020603050405020304" pitchFamily="18" charset="0"/>
            </a:rPr>
            <a:t>nuôi</a:t>
          </a:r>
          <a:endParaRPr lang="en-US" dirty="0">
            <a:solidFill>
              <a:schemeClr val="dk1"/>
            </a:solidFill>
            <a:latin typeface="Times New Roman" panose="02020603050405020304" pitchFamily="18" charset="0"/>
            <a:cs typeface="Times New Roman" panose="02020603050405020304" pitchFamily="18" charset="0"/>
          </a:endParaRPr>
        </a:p>
      </dsp:txBody>
      <dsp:txXfrm>
        <a:off x="8269675" y="1283970"/>
        <a:ext cx="3627050" cy="5469255"/>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rSet qsTypeId="urn:microsoft.com/office/officeart/2005/8/quickstyle/simple5"/>
        </dgm:pt>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725B40-79A2-4B90-96DD-F5BCB324B53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8ADD4-05FE-4AF5-B8B5-44A2F6DC566C}"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6725B40-79A2-4B90-96DD-F5BCB324B53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8ADD4-05FE-4AF5-B8B5-44A2F6DC566C}"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6725B40-79A2-4B90-96DD-F5BCB324B53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8ADD4-05FE-4AF5-B8B5-44A2F6DC566C}"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6725B40-79A2-4B90-96DD-F5BCB324B53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8ADD4-05FE-4AF5-B8B5-44A2F6DC566C}"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36725B40-79A2-4B90-96DD-F5BCB324B53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8ADD4-05FE-4AF5-B8B5-44A2F6DC566C}"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36725B40-79A2-4B90-96DD-F5BCB324B53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8ADD4-05FE-4AF5-B8B5-44A2F6DC566C}"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36725B40-79A2-4B90-96DD-F5BCB324B53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68ADD4-05FE-4AF5-B8B5-44A2F6DC566C}"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725B40-79A2-4B90-96DD-F5BCB324B53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68ADD4-05FE-4AF5-B8B5-44A2F6DC566C}"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725B40-79A2-4B90-96DD-F5BCB324B53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68ADD4-05FE-4AF5-B8B5-44A2F6DC566C}"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36725B40-79A2-4B90-96DD-F5BCB324B53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8ADD4-05FE-4AF5-B8B5-44A2F6DC566C}"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36725B40-79A2-4B90-96DD-F5BCB324B53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8ADD4-05FE-4AF5-B8B5-44A2F6DC566C}"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25B40-79A2-4B90-96DD-F5BCB324B53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8ADD4-05FE-4AF5-B8B5-44A2F6DC566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4841"/>
            <a:ext cx="12192000" cy="1045802"/>
          </a:xfrm>
        </p:spPr>
        <p:txBody>
          <a:bodyPr>
            <a:normAutofit/>
          </a:bodyPr>
          <a:lstStyle/>
          <a:p>
            <a:r>
              <a:rPr lang="en-US" sz="4400" dirty="0" err="1" smtClean="0">
                <a:latin typeface="Times New Roman" panose="02020603050405020304" pitchFamily="18" charset="0"/>
                <a:cs typeface="Times New Roman" panose="02020603050405020304" pitchFamily="18" charset="0"/>
              </a:rPr>
              <a:t>Chủ</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đề</a:t>
            </a:r>
            <a:r>
              <a:rPr lang="en-US" sz="4400" dirty="0" smtClean="0">
                <a:latin typeface="Times New Roman" panose="02020603050405020304" pitchFamily="18" charset="0"/>
                <a:cs typeface="Times New Roman" panose="02020603050405020304" pitchFamily="18" charset="0"/>
              </a:rPr>
              <a:t> 1: GIỚI THIỆU CHUNG VỀ CHĂN NUÔI</a:t>
            </a:r>
            <a:endParaRPr lang="en-US" sz="44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35465" y="1140643"/>
            <a:ext cx="9144000" cy="716437"/>
          </a:xfrm>
        </p:spPr>
        <p:style>
          <a:lnRef idx="1">
            <a:schemeClr val="accent6"/>
          </a:lnRef>
          <a:fillRef idx="2">
            <a:schemeClr val="accent6"/>
          </a:fillRef>
          <a:effectRef idx="1">
            <a:schemeClr val="accent6"/>
          </a:effectRef>
          <a:fontRef idx="minor">
            <a:schemeClr val="dk1"/>
          </a:fontRef>
        </p:style>
        <p:txBody>
          <a:bodyPr>
            <a:normAutofit lnSpcReduction="10000"/>
          </a:bodyPr>
          <a:lstStyle/>
          <a:p>
            <a:r>
              <a:rPr lang="en-US" b="1" dirty="0" smtClean="0">
                <a:latin typeface="Times New Roman" panose="02020603050405020304" pitchFamily="18" charset="0"/>
                <a:cs typeface="Times New Roman" panose="02020603050405020304" pitchFamily="18" charset="0"/>
              </a:rPr>
              <a:t>BÀI 1: Vai trò và triển vọng của chăn nuôi</a:t>
            </a:r>
            <a:endParaRPr lang="en-US" b="1" dirty="0">
              <a:latin typeface="Times New Roman" panose="02020603050405020304" pitchFamily="18" charset="0"/>
              <a:cs typeface="Times New Roman" panose="02020603050405020304" pitchFamily="18" charset="0"/>
            </a:endParaRPr>
          </a:p>
        </p:txBody>
      </p:sp>
      <p:pic>
        <p:nvPicPr>
          <p:cNvPr id="1026" name="Picture 2" descr="Công nghệ 7 Cánh diều Bài 8: Giới thiệu chung về chăn nuôi -  pgddakglong.edu.v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45040" y="1951348"/>
            <a:ext cx="8324850" cy="45789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667" y="157736"/>
            <a:ext cx="11791361" cy="652969"/>
          </a:xfrm>
        </p:spPr>
        <p:style>
          <a:lnRef idx="1">
            <a:schemeClr val="accent6"/>
          </a:lnRef>
          <a:fillRef idx="2">
            <a:schemeClr val="accent6"/>
          </a:fillRef>
          <a:effectRef idx="1">
            <a:schemeClr val="accent6"/>
          </a:effectRef>
          <a:fontRef idx="minor">
            <a:schemeClr val="dk1"/>
          </a:fontRef>
        </p:style>
        <p:txBody>
          <a:bodyPr>
            <a:normAutofit/>
          </a:bodyPr>
          <a:lstStyle/>
          <a:p>
            <a:r>
              <a:rPr lang="en-US" sz="3000" dirty="0">
                <a:latin typeface="Times New Roman" panose="02020603050405020304" pitchFamily="18" charset="0"/>
                <a:cs typeface="Times New Roman" panose="02020603050405020304" pitchFamily="18" charset="0"/>
              </a:rPr>
              <a:t>III. </a:t>
            </a:r>
            <a:r>
              <a:rPr lang="en-US" sz="3000" dirty="0" err="1">
                <a:latin typeface="Times New Roman" panose="02020603050405020304" pitchFamily="18" charset="0"/>
                <a:cs typeface="Times New Roman" panose="02020603050405020304" pitchFamily="18" charset="0"/>
              </a:rPr>
              <a:t>Triển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vọng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nuôi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nghệ</a:t>
            </a:r>
            <a:r>
              <a:rPr lang="en-US" sz="3000" dirty="0">
                <a:latin typeface="Times New Roman" panose="02020603050405020304" pitchFamily="18" charset="0"/>
                <a:cs typeface="Times New Roman" panose="02020603050405020304" pitchFamily="18" charset="0"/>
              </a:rPr>
              <a:t> 4.0</a:t>
            </a:r>
            <a:endParaRPr lang="en-US" sz="3000" dirty="0">
              <a:latin typeface="Times New Roman" panose="02020603050405020304" pitchFamily="18" charset="0"/>
              <a:cs typeface="Times New Roman" panose="02020603050405020304" pitchFamily="18" charset="0"/>
            </a:endParaRPr>
          </a:p>
        </p:txBody>
      </p:sp>
      <p:sp>
        <p:nvSpPr>
          <p:cNvPr id="6" name="Right Arrow 5"/>
          <p:cNvSpPr/>
          <p:nvPr/>
        </p:nvSpPr>
        <p:spPr>
          <a:xfrm>
            <a:off x="11014826" y="6440861"/>
            <a:ext cx="914400" cy="417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nvSpPr>
        <p:spPr>
          <a:xfrm>
            <a:off x="838449" y="952794"/>
            <a:ext cx="10515600" cy="20550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dirty="0">
                <a:latin typeface="Times New Roman" panose="02020603050405020304" pitchFamily="18" charset="0"/>
                <a:cs typeface="Times New Roman" panose="02020603050405020304" pitchFamily="18" charset="0"/>
              </a:rPr>
              <a:t>Tăng cường ứng dụng công nghệ sinh học, đặc biệt là công nghệ gene và công nghệ tế bào phát triển mạnh mẽ sẽ tạo được nhiều giống vật nuôi mang những đặc tính mới, tăng năng suất hoặc tạo ra các sản phâm có giá trị mới.</a:t>
            </a:r>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Công nghệ vi sinh, công nghệ enzyme và công nghệ protein phát triển sẽ ngày càng tạo ra được nhiều sản phâm bồ sung, sản phâm mới phục vụ hiệu quả cho chăn nuôi, giúp nâng cao năng suất, chất lượng sản phẩm và bảo vệ môi trường.</a:t>
            </a:r>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Hướng tới chăn nuôi theo chuỗi giá trị giúp các thành phần tham gia chia sẻ quyền lợi và trách nhiệm với nhau, đảm bảo việc điều tiết thị trường.</a:t>
            </a:r>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Số lượng doanh nghiệp tham gia ngày càng </a:t>
            </a:r>
            <a:r>
              <a:rPr lang="en-US" altLang="vi-VN" dirty="0">
                <a:latin typeface="Times New Roman" panose="02020603050405020304" pitchFamily="18" charset="0"/>
                <a:cs typeface="Times New Roman" panose="02020603050405020304" pitchFamily="18" charset="0"/>
              </a:rPr>
              <a:t>t</a:t>
            </a:r>
            <a:r>
              <a:rPr lang="vi-VN" dirty="0">
                <a:latin typeface="Times New Roman" panose="02020603050405020304" pitchFamily="18" charset="0"/>
                <a:cs typeface="Times New Roman" panose="02020603050405020304" pitchFamily="18" charset="0"/>
              </a:rPr>
              <a:t>ăng, kết hợp với chất lượng nguồn nhân lực sẽ giúp các thành tựu về công nghệ cao nhanh chóng được áp dụng vào các khâu của quá trình chăn nuôi.</a:t>
            </a:r>
            <a:endParaRPr lang="vi-VN"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Vertical)">
                                      <p:cBhvr>
                                        <p:cTn id="11" dur="500"/>
                                        <p:tgtEl>
                                          <p:spTgt spid="7">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barn(inVertical)">
                                      <p:cBhvr>
                                        <p:cTn id="14" dur="500"/>
                                        <p:tgtEl>
                                          <p:spTgt spid="7">
                                            <p:txEl>
                                              <p:pRg st="1" end="1"/>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barn(inVertical)">
                                      <p:cBhvr>
                                        <p:cTn id="2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667" y="157736"/>
            <a:ext cx="11791361" cy="652969"/>
          </a:xfrm>
        </p:spPr>
        <p:style>
          <a:lnRef idx="1">
            <a:schemeClr val="accent6"/>
          </a:lnRef>
          <a:fillRef idx="2">
            <a:schemeClr val="accent6"/>
          </a:fillRef>
          <a:effectRef idx="1">
            <a:schemeClr val="accent6"/>
          </a:effectRef>
          <a:fontRef idx="minor">
            <a:schemeClr val="dk1"/>
          </a:fontRef>
        </p:style>
        <p:txBody>
          <a:bodyPr>
            <a:normAutofit/>
          </a:bodyPr>
          <a:lstStyle/>
          <a:p>
            <a:r>
              <a:rPr lang="en-US" sz="3000" dirty="0">
                <a:latin typeface="Times New Roman" panose="02020603050405020304" pitchFamily="18" charset="0"/>
                <a:cs typeface="Times New Roman" panose="02020603050405020304" pitchFamily="18" charset="0"/>
              </a:rPr>
              <a:t>III. </a:t>
            </a:r>
            <a:r>
              <a:rPr lang="en-US" sz="3000" dirty="0" err="1">
                <a:latin typeface="Times New Roman" panose="02020603050405020304" pitchFamily="18" charset="0"/>
                <a:cs typeface="Times New Roman" panose="02020603050405020304" pitchFamily="18" charset="0"/>
              </a:rPr>
              <a:t>Triển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vọng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nuôi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nghệ</a:t>
            </a:r>
            <a:r>
              <a:rPr lang="en-US" sz="3000" dirty="0">
                <a:latin typeface="Times New Roman" panose="02020603050405020304" pitchFamily="18" charset="0"/>
                <a:cs typeface="Times New Roman" panose="02020603050405020304" pitchFamily="18" charset="0"/>
              </a:rPr>
              <a:t> 4.0</a:t>
            </a:r>
            <a:endParaRPr lang="en-US" sz="3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838200" y="1027522"/>
            <a:ext cx="10681355" cy="5514680"/>
          </a:xfrm>
          <a:prstGeom prst="rect">
            <a:avLst/>
          </a:prstGeom>
        </p:spPr>
      </p:pic>
      <p:sp>
        <p:nvSpPr>
          <p:cNvPr id="7" name="Right Arrow 6"/>
          <p:cNvSpPr/>
          <p:nvPr/>
        </p:nvSpPr>
        <p:spPr>
          <a:xfrm>
            <a:off x="0" y="6028797"/>
            <a:ext cx="914400" cy="417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816" y="216817"/>
            <a:ext cx="11764652" cy="904974"/>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vi-VN" sz="3000" dirty="0">
                <a:latin typeface="+mj-lt"/>
              </a:rPr>
              <a:t>IV. Yêu cầu cơ bản đối với người lao động của một số ngành nghề phổ biến trong chăn nuôi</a:t>
            </a:r>
            <a:endParaRPr lang="en-US" sz="3000" dirty="0">
              <a:latin typeface="+mj-lt"/>
            </a:endParaRPr>
          </a:p>
        </p:txBody>
      </p:sp>
      <p:sp>
        <p:nvSpPr>
          <p:cNvPr id="3" name="Content Placeholder 2"/>
          <p:cNvSpPr>
            <a:spLocks noGrp="1"/>
          </p:cNvSpPr>
          <p:nvPr>
            <p:ph idx="1"/>
          </p:nvPr>
        </p:nvSpPr>
        <p:spPr>
          <a:xfrm>
            <a:off x="641023" y="1574276"/>
            <a:ext cx="10712777" cy="4602687"/>
          </a:xfrm>
        </p:spPr>
        <p:txBody>
          <a:bodyPr>
            <a:normAutofit/>
          </a:bodyPr>
          <a:lstStyle/>
          <a:p>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số </a:t>
            </a:r>
            <a:r>
              <a:rPr lang="vi-VN" dirty="0">
                <a:latin typeface="Times New Roman" panose="02020603050405020304" pitchFamily="18" charset="0"/>
                <a:cs typeface="Times New Roman" panose="02020603050405020304" pitchFamily="18" charset="0"/>
              </a:rPr>
              <a:t>ngành nghề phổ biến trong chăn nuôi ở nước ta:</a:t>
            </a:r>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Bác sĩ thú y</a:t>
            </a:r>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Nhà chăn nuôi (chăn nuôi gia súc; gia cầm; tôm cá..)</a:t>
            </a:r>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Nhà tư vấn nuôi trồng thủy sản;</a:t>
            </a:r>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Nghề chọn và tạo giống vật nuôi;...</a:t>
            </a:r>
            <a:endParaRPr lang="vi-VN" dirty="0">
              <a:latin typeface="Times New Roman" panose="02020603050405020304" pitchFamily="18" charset="0"/>
              <a:cs typeface="Times New Roman" panose="02020603050405020304" pitchFamily="18" charset="0"/>
            </a:endParaRPr>
          </a:p>
          <a:p>
            <a:pPr marL="0" indent="0" fontAlgn="base">
              <a:lnSpc>
                <a:spcPct val="120000"/>
              </a:lnSpc>
              <a:buNone/>
            </a:pPr>
            <a:endParaRPr lang="en-US" dirty="0" smtClean="0">
              <a:latin typeface="Times New Roman" panose="02020603050405020304" pitchFamily="18" charset="0"/>
              <a:cs typeface="Times New Roman" panose="02020603050405020304" pitchFamily="18" charset="0"/>
            </a:endParaRPr>
          </a:p>
          <a:p>
            <a:pPr marL="0" indent="0" fontAlgn="base">
              <a:lnSpc>
                <a:spcPct val="120000"/>
              </a:lnSpc>
              <a:buNone/>
            </a:pPr>
            <a:endParaRPr lang="en-US" dirty="0">
              <a:latin typeface="Times New Roman" panose="02020603050405020304" pitchFamily="18" charset="0"/>
              <a:cs typeface="Times New Roman" panose="02020603050405020304" pitchFamily="18" charset="0"/>
            </a:endParaRPr>
          </a:p>
        </p:txBody>
      </p:sp>
      <p:sp>
        <p:nvSpPr>
          <p:cNvPr id="4" name="Oval 3"/>
          <p:cNvSpPr/>
          <p:nvPr/>
        </p:nvSpPr>
        <p:spPr>
          <a:xfrm>
            <a:off x="7408957" y="3008655"/>
            <a:ext cx="4572000" cy="25527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latin typeface="+mj-lt"/>
              </a:rPr>
              <a:t>Hã</a:t>
            </a:r>
            <a:r>
              <a:rPr lang="en-US" sz="3200" dirty="0" smtClean="0">
                <a:latin typeface="+mj-lt"/>
              </a:rPr>
              <a:t>y </a:t>
            </a:r>
            <a:r>
              <a:rPr lang="vi-VN" sz="3200" dirty="0" smtClean="0">
                <a:latin typeface="+mj-lt"/>
              </a:rPr>
              <a:t>kể </a:t>
            </a:r>
            <a:r>
              <a:rPr lang="vi-VN" sz="3200" dirty="0">
                <a:latin typeface="+mj-lt"/>
              </a:rPr>
              <a:t>tên một số ngành nghề phổ biến trong chăn nuôi ở nước ta.</a:t>
            </a:r>
            <a:endParaRPr lang="en-US" sz="3200" dirty="0">
              <a:solidFill>
                <a:schemeClr val="tx1"/>
              </a:solidFill>
              <a:latin typeface="+mj-lt"/>
              <a:cs typeface="Times New Roman" panose="02020603050405020304" pitchFamily="18" charset="0"/>
            </a:endParaRPr>
          </a:p>
        </p:txBody>
      </p:sp>
      <p:sp>
        <p:nvSpPr>
          <p:cNvPr id="5" name="Right Arrow 4"/>
          <p:cNvSpPr/>
          <p:nvPr/>
        </p:nvSpPr>
        <p:spPr>
          <a:xfrm>
            <a:off x="10896600" y="6280606"/>
            <a:ext cx="914400" cy="417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arn(inVertical)">
                                      <p:cBhvr>
                                        <p:cTn id="23" dur="500"/>
                                        <p:tgtEl>
                                          <p:spTgt spid="3">
                                            <p:txEl>
                                              <p:pRg st="1" end="1"/>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arn(inVertical)">
                                      <p:cBhvr>
                                        <p:cTn id="26" dur="500"/>
                                        <p:tgtEl>
                                          <p:spTgt spid="3">
                                            <p:txEl>
                                              <p:pRg st="2" end="2"/>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476751" y="923925"/>
            <a:ext cx="5410199" cy="269557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smtClean="0">
                <a:solidFill>
                  <a:schemeClr val="tx1"/>
                </a:solidFill>
                <a:latin typeface="Times New Roman" panose="02020603050405020304" pitchFamily="18" charset="0"/>
                <a:cs typeface="Times New Roman" panose="02020603050405020304" pitchFamily="18" charset="0"/>
              </a:rPr>
              <a:t>Mỗi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nghề</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trong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chăn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nuôi</a:t>
            </a:r>
            <a:r>
              <a:rPr lang="en-US" sz="3200" dirty="0" smtClean="0">
                <a:solidFill>
                  <a:schemeClr val="tx1"/>
                </a:solidFill>
                <a:latin typeface="Times New Roman" panose="02020603050405020304" pitchFamily="18" charset="0"/>
                <a:cs typeface="Times New Roman" panose="02020603050405020304" pitchFamily="18" charset="0"/>
              </a:rPr>
              <a:t> có yêu cầu gì đây ta?</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1"/>
          <a:stretch>
            <a:fillRect/>
          </a:stretch>
        </p:blipFill>
        <p:spPr>
          <a:xfrm>
            <a:off x="1" y="2628900"/>
            <a:ext cx="4476750" cy="4229100"/>
          </a:xfrm>
          <a:prstGeom prst="rect">
            <a:avLst/>
          </a:prstGeom>
        </p:spPr>
      </p:pic>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85724" y="-104775"/>
          <a:ext cx="11896725" cy="676275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816" y="216817"/>
            <a:ext cx="11764652" cy="904974"/>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vi-VN" sz="3000" dirty="0">
                <a:latin typeface="+mj-lt"/>
              </a:rPr>
              <a:t>IV. Yêu cầu cơ bản đối với người lao động của một số ngành nghề phổ biến trong chăn nuôi</a:t>
            </a:r>
            <a:endParaRPr lang="en-US" sz="3000" dirty="0">
              <a:latin typeface="+mj-lt"/>
            </a:endParaRPr>
          </a:p>
        </p:txBody>
      </p:sp>
      <p:sp>
        <p:nvSpPr>
          <p:cNvPr id="3" name="Content Placeholder 2"/>
          <p:cNvSpPr>
            <a:spLocks noGrp="1"/>
          </p:cNvSpPr>
          <p:nvPr>
            <p:ph idx="1"/>
          </p:nvPr>
        </p:nvSpPr>
        <p:spPr>
          <a:xfrm>
            <a:off x="641023" y="1574276"/>
            <a:ext cx="10712777" cy="4602687"/>
          </a:xfrm>
        </p:spPr>
        <p:txBody>
          <a:bodyPr>
            <a:normAutofit lnSpcReduction="10000"/>
          </a:bodyPr>
          <a:lstStyle/>
          <a:p>
            <a:r>
              <a:rPr lang="vi-VN" dirty="0">
                <a:latin typeface="+mj-lt"/>
              </a:rPr>
              <a:t>Người làm việc trong ngành chăn nuôi cần có một số yêu cầu cơ bản như:</a:t>
            </a:r>
            <a:endParaRPr lang="vi-VN" dirty="0">
              <a:latin typeface="+mj-lt"/>
            </a:endParaRPr>
          </a:p>
          <a:p>
            <a:r>
              <a:rPr lang="vi-VN" dirty="0">
                <a:latin typeface="+mj-lt"/>
              </a:rPr>
              <a:t>Có kiến thức, kĩ năng về chăn nuôi và kinh tế.</a:t>
            </a:r>
            <a:endParaRPr lang="vi-VN" dirty="0">
              <a:latin typeface="+mj-lt"/>
            </a:endParaRPr>
          </a:p>
          <a:p>
            <a:r>
              <a:rPr lang="vi-VN" dirty="0">
                <a:latin typeface="+mj-lt"/>
              </a:rPr>
              <a:t>Có khả năng áp dụng công nghệ tiên tiến, vận hành các thiết bị, máy móc công nghệ cao trong sản xuât.</a:t>
            </a:r>
            <a:endParaRPr lang="vi-VN" dirty="0">
              <a:latin typeface="+mj-lt"/>
            </a:endParaRPr>
          </a:p>
          <a:p>
            <a:r>
              <a:rPr lang="vi-VN" dirty="0">
                <a:latin typeface="+mj-lt"/>
              </a:rPr>
              <a:t>Chăm chỉ, cần cù, chịu khó trong công việc.</a:t>
            </a:r>
            <a:endParaRPr lang="vi-VN" dirty="0">
              <a:latin typeface="+mj-lt"/>
            </a:endParaRPr>
          </a:p>
          <a:p>
            <a:r>
              <a:rPr lang="vi-VN" dirty="0">
                <a:latin typeface="+mj-lt"/>
              </a:rPr>
              <a:t>Yêu quý và có sở thích chăm sóc động vật.</a:t>
            </a:r>
            <a:endParaRPr lang="vi-VN" dirty="0">
              <a:latin typeface="+mj-lt"/>
            </a:endParaRPr>
          </a:p>
          <a:p>
            <a:r>
              <a:rPr lang="vi-VN" dirty="0">
                <a:latin typeface="+mj-lt"/>
              </a:rPr>
              <a:t>Có ý thức bảo vệ môi trường.</a:t>
            </a:r>
            <a:endParaRPr lang="vi-VN" dirty="0">
              <a:latin typeface="+mj-lt"/>
            </a:endParaRPr>
          </a:p>
          <a:p>
            <a:r>
              <a:rPr lang="vi-VN" dirty="0">
                <a:latin typeface="+mj-lt"/>
              </a:rPr>
              <a:t>Có đạo đức nghề nghiệp.</a:t>
            </a:r>
            <a:endParaRPr lang="vi-VN" dirty="0">
              <a:latin typeface="+mj-lt"/>
            </a:endParaRPr>
          </a:p>
          <a:p>
            <a:r>
              <a:rPr lang="vi-VN" dirty="0">
                <a:latin typeface="+mj-lt"/>
              </a:rPr>
              <a:t>Có sức khoẻ tốt.</a:t>
            </a:r>
            <a:endParaRPr lang="vi-VN" dirty="0">
              <a:latin typeface="+mj-lt"/>
            </a:endParaRPr>
          </a:p>
        </p:txBody>
      </p:sp>
      <p:sp>
        <p:nvSpPr>
          <p:cNvPr id="5" name="Right Arrow 4"/>
          <p:cNvSpPr/>
          <p:nvPr/>
        </p:nvSpPr>
        <p:spPr>
          <a:xfrm>
            <a:off x="10896600" y="6280606"/>
            <a:ext cx="914400" cy="417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barn(inVertical)">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barn(inVertical)">
                                      <p:cBhvr>
                                        <p:cTn id="4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250"/>
            <a:ext cx="10515600" cy="358775"/>
          </a:xfrm>
        </p:spPr>
        <p:txBody>
          <a:bodyPr>
            <a:normAutofit fontScale="90000"/>
          </a:bodyPr>
          <a:lstStyle/>
          <a:p>
            <a:pPr algn="ctr"/>
            <a:r>
              <a:rPr lang="en-US" sz="3200" b="1" dirty="0" smtClean="0">
                <a:latin typeface="Times New Roman" panose="02020603050405020304" pitchFamily="18" charset="0"/>
                <a:cs typeface="Times New Roman" panose="02020603050405020304" pitchFamily="18" charset="0"/>
              </a:rPr>
              <a:t>LUYỆN TẬP</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706912"/>
            <a:ext cx="10725150" cy="4932967"/>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en-US" sz="3200" b="1" dirty="0" err="1" smtClean="0">
                <a:solidFill>
                  <a:schemeClr val="tx1"/>
                </a:solidFill>
                <a:latin typeface="Times New Roman" panose="02020603050405020304" pitchFamily="18" charset="0"/>
                <a:cs typeface="Times New Roman" panose="02020603050405020304" pitchFamily="18" charset="0"/>
              </a:rPr>
              <a:t>Câu</a:t>
            </a:r>
            <a:r>
              <a:rPr lang="en-US" sz="3200" b="1" dirty="0" smtClean="0">
                <a:solidFill>
                  <a:schemeClr val="tx1"/>
                </a:solidFill>
                <a:latin typeface="Times New Roman" panose="02020603050405020304" pitchFamily="18" charset="0"/>
                <a:cs typeface="Times New Roman" panose="02020603050405020304" pitchFamily="18" charset="0"/>
              </a:rPr>
              <a:t> 1</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Nội</a:t>
            </a:r>
            <a:r>
              <a:rPr lang="en-US" sz="3200" dirty="0" smtClean="0">
                <a:solidFill>
                  <a:schemeClr val="tx1"/>
                </a:solidFill>
                <a:latin typeface="Times New Roman" panose="02020603050405020304" pitchFamily="18" charset="0"/>
                <a:cs typeface="Times New Roman" panose="02020603050405020304" pitchFamily="18" charset="0"/>
              </a:rPr>
              <a:t> dung </a:t>
            </a:r>
            <a:r>
              <a:rPr lang="en-US" sz="3200" dirty="0" err="1" smtClean="0">
                <a:solidFill>
                  <a:schemeClr val="tx1"/>
                </a:solidFill>
                <a:latin typeface="Times New Roman" panose="02020603050405020304" pitchFamily="18" charset="0"/>
                <a:cs typeface="Times New Roman" panose="02020603050405020304" pitchFamily="18" charset="0"/>
              </a:rPr>
              <a:t>nào</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sau</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đây</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không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phải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vai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trò</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của</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chăn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nuôi</a:t>
            </a:r>
            <a:r>
              <a:rPr lang="en-US" sz="3200" dirty="0" smtClean="0">
                <a:solidFill>
                  <a:schemeClr val="tx1"/>
                </a:solidFill>
                <a:latin typeface="Times New Roman" panose="02020603050405020304" pitchFamily="18" charset="0"/>
                <a:cs typeface="Times New Roman" panose="02020603050405020304" pitchFamily="18" charset="0"/>
              </a:rPr>
              <a:t>?</a:t>
            </a:r>
            <a:endParaRPr lang="en-US" sz="3200" dirty="0" smtClean="0">
              <a:solidFill>
                <a:schemeClr val="tx1"/>
              </a:solidFill>
              <a:latin typeface="Times New Roman" panose="02020603050405020304" pitchFamily="18" charset="0"/>
              <a:cs typeface="Times New Roman" panose="02020603050405020304" pitchFamily="18" charset="0"/>
            </a:endParaRPr>
          </a:p>
          <a:p>
            <a:pPr marL="514350" indent="-514350">
              <a:buAutoNum type="alphaUcPeriod"/>
            </a:pPr>
            <a:r>
              <a:rPr lang="en-US" sz="3200" dirty="0" err="1" smtClean="0">
                <a:solidFill>
                  <a:schemeClr val="tx1"/>
                </a:solidFill>
                <a:latin typeface="Times New Roman" panose="02020603050405020304" pitchFamily="18" charset="0"/>
                <a:cs typeface="Times New Roman" panose="02020603050405020304" pitchFamily="18" charset="0"/>
              </a:rPr>
              <a:t>Cung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cấp</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nguồn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thực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phẩm</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giàu</a:t>
            </a:r>
            <a:r>
              <a:rPr lang="en-US" sz="3200" dirty="0" smtClean="0">
                <a:solidFill>
                  <a:schemeClr val="tx1"/>
                </a:solidFill>
                <a:latin typeface="Times New Roman" panose="02020603050405020304" pitchFamily="18" charset="0"/>
                <a:cs typeface="Times New Roman" panose="02020603050405020304" pitchFamily="18" charset="0"/>
              </a:rPr>
              <a:t> protein (</a:t>
            </a:r>
            <a:r>
              <a:rPr lang="en-US" sz="3200" dirty="0" err="1" smtClean="0">
                <a:solidFill>
                  <a:schemeClr val="tx1"/>
                </a:solidFill>
                <a:latin typeface="Times New Roman" panose="02020603050405020304" pitchFamily="18" charset="0"/>
                <a:cs typeface="Times New Roman" panose="02020603050405020304" pitchFamily="18" charset="0"/>
              </a:rPr>
              <a:t>thịt</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trứng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sữa</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cho</a:t>
            </a:r>
            <a:r>
              <a:rPr lang="en-US" sz="3200" dirty="0" smtClean="0">
                <a:solidFill>
                  <a:schemeClr val="tx1"/>
                </a:solidFill>
                <a:latin typeface="Times New Roman" panose="02020603050405020304" pitchFamily="18" charset="0"/>
                <a:cs typeface="Times New Roman" panose="02020603050405020304" pitchFamily="18" charset="0"/>
              </a:rPr>
              <a:t> con </a:t>
            </a:r>
            <a:r>
              <a:rPr lang="en-US" sz="3200" dirty="0" err="1" smtClean="0">
                <a:solidFill>
                  <a:schemeClr val="tx1"/>
                </a:solidFill>
                <a:latin typeface="Times New Roman" panose="02020603050405020304" pitchFamily="18" charset="0"/>
                <a:cs typeface="Times New Roman" panose="02020603050405020304" pitchFamily="18" charset="0"/>
              </a:rPr>
              <a:t>người</a:t>
            </a:r>
            <a:r>
              <a:rPr lang="en-US" sz="3200" dirty="0" smtClean="0">
                <a:solidFill>
                  <a:schemeClr val="tx1"/>
                </a:solidFill>
                <a:latin typeface="Times New Roman" panose="02020603050405020304" pitchFamily="18" charset="0"/>
                <a:cs typeface="Times New Roman" panose="02020603050405020304" pitchFamily="18" charset="0"/>
              </a:rPr>
              <a:t>.</a:t>
            </a:r>
            <a:endParaRPr lang="en-US" sz="3200" dirty="0" smtClean="0">
              <a:solidFill>
                <a:schemeClr val="tx1"/>
              </a:solidFill>
              <a:latin typeface="Times New Roman" panose="02020603050405020304" pitchFamily="18" charset="0"/>
              <a:cs typeface="Times New Roman" panose="02020603050405020304" pitchFamily="18" charset="0"/>
            </a:endParaRPr>
          </a:p>
          <a:p>
            <a:pPr marL="514350" indent="-514350">
              <a:buAutoNum type="alphaUcPeriod"/>
            </a:pPr>
            <a:r>
              <a:rPr lang="en-US" sz="3200" dirty="0" err="1" smtClean="0">
                <a:solidFill>
                  <a:schemeClr val="tx1"/>
                </a:solidFill>
                <a:latin typeface="Times New Roman" panose="02020603050405020304" pitchFamily="18" charset="0"/>
                <a:cs typeface="Times New Roman" panose="02020603050405020304" pitchFamily="18" charset="0"/>
              </a:rPr>
              <a:t>Cung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cấp</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nguyên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liệu</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cho</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công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nghiệp</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chế</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biến</a:t>
            </a:r>
            <a:r>
              <a:rPr lang="en-US" sz="3200" dirty="0" smtClean="0">
                <a:solidFill>
                  <a:schemeClr val="tx1"/>
                </a:solidFill>
                <a:latin typeface="Times New Roman" panose="02020603050405020304" pitchFamily="18" charset="0"/>
                <a:cs typeface="Times New Roman" panose="02020603050405020304" pitchFamily="18" charset="0"/>
              </a:rPr>
              <a:t>.</a:t>
            </a:r>
            <a:endParaRPr lang="en-US" sz="3200" dirty="0" smtClean="0">
              <a:solidFill>
                <a:schemeClr val="tx1"/>
              </a:solidFill>
              <a:latin typeface="Times New Roman" panose="02020603050405020304" pitchFamily="18" charset="0"/>
              <a:cs typeface="Times New Roman" panose="02020603050405020304" pitchFamily="18" charset="0"/>
            </a:endParaRPr>
          </a:p>
          <a:p>
            <a:pPr marL="514350" indent="-514350">
              <a:buAutoNum type="alphaUcPeriod"/>
            </a:pPr>
            <a:r>
              <a:rPr lang="en-US" sz="3200" dirty="0" err="1">
                <a:solidFill>
                  <a:schemeClr val="tx1"/>
                </a:solidFill>
                <a:latin typeface="Times New Roman" panose="02020603050405020304" pitchFamily="18" charset="0"/>
                <a:cs typeface="Times New Roman" panose="02020603050405020304" pitchFamily="18" charset="0"/>
              </a:rPr>
              <a:t>Cung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cấp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thiết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bị</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máy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móc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nghành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nghề</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khác</a:t>
            </a:r>
            <a:r>
              <a:rPr lang="en-US" sz="3200" dirty="0" smtClean="0">
                <a:solidFill>
                  <a:schemeClr val="tx1"/>
                </a:solidFill>
                <a:latin typeface="Times New Roman" panose="02020603050405020304" pitchFamily="18" charset="0"/>
                <a:cs typeface="Times New Roman" panose="02020603050405020304" pitchFamily="18" charset="0"/>
              </a:rPr>
              <a:t>.</a:t>
            </a:r>
            <a:endParaRPr lang="en-US" sz="3200" dirty="0" smtClean="0">
              <a:solidFill>
                <a:schemeClr val="tx1"/>
              </a:solidFill>
              <a:latin typeface="Times New Roman" panose="02020603050405020304" pitchFamily="18" charset="0"/>
              <a:cs typeface="Times New Roman" panose="02020603050405020304" pitchFamily="18" charset="0"/>
            </a:endParaRPr>
          </a:p>
          <a:p>
            <a:pPr marL="514350" indent="-514350">
              <a:buAutoNum type="alphaUcPeriod"/>
            </a:pPr>
            <a:r>
              <a:rPr lang="en-US" sz="3200" dirty="0" err="1" smtClean="0">
                <a:solidFill>
                  <a:schemeClr val="tx1"/>
                </a:solidFill>
                <a:latin typeface="Times New Roman" panose="02020603050405020304" pitchFamily="18" charset="0"/>
                <a:cs typeface="Times New Roman" panose="02020603050405020304" pitchFamily="18" charset="0"/>
              </a:rPr>
              <a:t>Cung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cấp</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sức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kéo</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cho</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trồng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trọt</a:t>
            </a:r>
            <a:r>
              <a:rPr lang="en-US" sz="3200" dirty="0" smtClean="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4" name="Oval 3"/>
          <p:cNvSpPr/>
          <p:nvPr/>
        </p:nvSpPr>
        <p:spPr>
          <a:xfrm>
            <a:off x="628650" y="2916221"/>
            <a:ext cx="485775" cy="51435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wipe(down)">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wipe(down)">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wipe(down)">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arn(inVertical)">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build="p"/>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pPr marL="0" indent="0" algn="just"/>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2: </a:t>
            </a:r>
            <a:r>
              <a:rPr lang="vi-VN" sz="3200" dirty="0" smtClean="0">
                <a:latin typeface="Times New Roman" panose="02020603050405020304" pitchFamily="18" charset="0"/>
                <a:cs typeface="Times New Roman" panose="02020603050405020304" pitchFamily="18" charset="0"/>
              </a:rPr>
              <a:t>Đâu </a:t>
            </a:r>
            <a:r>
              <a:rPr lang="vi-VN" sz="3200" dirty="0">
                <a:latin typeface="Times New Roman" panose="02020603050405020304" pitchFamily="18" charset="0"/>
                <a:cs typeface="Times New Roman" panose="02020603050405020304" pitchFamily="18" charset="0"/>
              </a:rPr>
              <a:t>không phải là công nghệ được đưa vào áp dụng trong chăn </a:t>
            </a:r>
            <a:r>
              <a:rPr lang="vi-VN" sz="3200" dirty="0" smtClean="0">
                <a:latin typeface="Times New Roman" panose="02020603050405020304" pitchFamily="18" charset="0"/>
                <a:cs typeface="Times New Roman" panose="02020603050405020304" pitchFamily="18" charset="0"/>
              </a:rPr>
              <a:t>nuôi?</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10515600" cy="2498725"/>
          </a:xfrm>
        </p:spPr>
        <p:style>
          <a:lnRef idx="0">
            <a:schemeClr val="accent6"/>
          </a:lnRef>
          <a:fillRef idx="3">
            <a:schemeClr val="accent6"/>
          </a:fillRef>
          <a:effectRef idx="3">
            <a:schemeClr val="accent6"/>
          </a:effectRef>
          <a:fontRef idx="minor">
            <a:schemeClr val="lt1"/>
          </a:fontRef>
        </p:style>
        <p:txBody>
          <a:bodyPr>
            <a:normAutofit/>
          </a:bodyPr>
          <a:lstStyle/>
          <a:p>
            <a:pPr marL="0" indent="0">
              <a:buNone/>
            </a:pPr>
            <a:r>
              <a:rPr lang="en-US" sz="3200" dirty="0">
                <a:solidFill>
                  <a:schemeClr val="tx1"/>
                </a:solidFill>
                <a:latin typeface="Times New Roman" panose="02020603050405020304" pitchFamily="18" charset="0"/>
                <a:cs typeface="Times New Roman" panose="02020603050405020304" pitchFamily="18" charset="0"/>
              </a:rPr>
              <a:t>A. </a:t>
            </a:r>
            <a:r>
              <a:rPr lang="en-US" sz="3200" dirty="0" err="1">
                <a:solidFill>
                  <a:schemeClr val="tx1"/>
                </a:solidFill>
                <a:latin typeface="Times New Roman" panose="02020603050405020304" pitchFamily="18" charset="0"/>
                <a:cs typeface="Times New Roman" panose="02020603050405020304" pitchFamily="18" charset="0"/>
              </a:rPr>
              <a:t>Quạt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điện làm mát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trong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chuồng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gà</a:t>
            </a:r>
            <a:r>
              <a:rPr lang="en-US" sz="3200" dirty="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a:p>
            <a:pPr marL="0" indent="0">
              <a:buNone/>
            </a:pPr>
            <a:r>
              <a:rPr lang="en-US" sz="3200" dirty="0" smtClean="0">
                <a:solidFill>
                  <a:schemeClr val="tx1"/>
                </a:solidFill>
                <a:latin typeface="Times New Roman" panose="02020603050405020304" pitchFamily="18" charset="0"/>
                <a:cs typeface="Times New Roman" panose="02020603050405020304" pitchFamily="18" charset="0"/>
              </a:rPr>
              <a:t>B. </a:t>
            </a:r>
            <a:r>
              <a:rPr lang="en-US" sz="3200" dirty="0" err="1" smtClean="0">
                <a:solidFill>
                  <a:schemeClr val="tx1"/>
                </a:solidFill>
                <a:latin typeface="Times New Roman" panose="02020603050405020304" pitchFamily="18" charset="0"/>
                <a:cs typeface="Times New Roman" panose="02020603050405020304" pitchFamily="18" charset="0"/>
              </a:rPr>
              <a:t>Các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cảm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biến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trong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chuồng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lợn</a:t>
            </a:r>
            <a:endParaRPr lang="en-US" sz="3200" dirty="0">
              <a:solidFill>
                <a:schemeClr val="tx1"/>
              </a:solidFill>
              <a:latin typeface="Times New Roman" panose="02020603050405020304" pitchFamily="18" charset="0"/>
              <a:cs typeface="Times New Roman" panose="02020603050405020304" pitchFamily="18" charset="0"/>
            </a:endParaRPr>
          </a:p>
          <a:p>
            <a:pPr marL="0" indent="0">
              <a:buNone/>
            </a:pPr>
            <a:r>
              <a:rPr lang="en-US" sz="3200" dirty="0" smtClean="0">
                <a:solidFill>
                  <a:schemeClr val="tx1"/>
                </a:solidFill>
                <a:latin typeface="Times New Roman" panose="02020603050405020304" pitchFamily="18" charset="0"/>
                <a:cs typeface="Times New Roman" panose="02020603050405020304" pitchFamily="18" charset="0"/>
              </a:rPr>
              <a:t>C. </a:t>
            </a:r>
            <a:r>
              <a:rPr lang="en-US" sz="3200" dirty="0" err="1" smtClean="0">
                <a:solidFill>
                  <a:schemeClr val="tx1"/>
                </a:solidFill>
                <a:latin typeface="Times New Roman" panose="02020603050405020304" pitchFamily="18" charset="0"/>
                <a:cs typeface="Times New Roman" panose="02020603050405020304" pitchFamily="18" charset="0"/>
              </a:rPr>
              <a:t>Công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nghệ</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thị</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máy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tính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nhận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diện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khuôn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mặt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bò</a:t>
            </a:r>
            <a:endParaRPr lang="en-US" sz="3200" dirty="0">
              <a:solidFill>
                <a:schemeClr val="tx1"/>
              </a:solidFill>
              <a:latin typeface="Times New Roman" panose="02020603050405020304" pitchFamily="18" charset="0"/>
              <a:cs typeface="Times New Roman" panose="02020603050405020304" pitchFamily="18" charset="0"/>
            </a:endParaRPr>
          </a:p>
          <a:p>
            <a:pPr marL="0" indent="0">
              <a:buNone/>
            </a:pPr>
            <a:r>
              <a:rPr lang="en-US" sz="3200" dirty="0" smtClean="0">
                <a:solidFill>
                  <a:schemeClr val="tx1"/>
                </a:solidFill>
                <a:latin typeface="Times New Roman" panose="02020603050405020304" pitchFamily="18" charset="0"/>
                <a:cs typeface="Times New Roman" panose="02020603050405020304" pitchFamily="18" charset="0"/>
              </a:rPr>
              <a:t>D. </a:t>
            </a:r>
            <a:r>
              <a:rPr lang="en-US" sz="3200" dirty="0" err="1" smtClean="0">
                <a:solidFill>
                  <a:schemeClr val="tx1"/>
                </a:solidFill>
                <a:latin typeface="Times New Roman" panose="02020603050405020304" pitchFamily="18" charset="0"/>
                <a:cs typeface="Times New Roman" panose="02020603050405020304" pitchFamily="18" charset="0"/>
              </a:rPr>
              <a:t>Thiêt</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bị</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cảm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biến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đeo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cổ</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bò</a:t>
            </a:r>
            <a:endParaRPr lang="en-US" sz="32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4" name="Oval 3"/>
          <p:cNvSpPr/>
          <p:nvPr/>
        </p:nvSpPr>
        <p:spPr>
          <a:xfrm>
            <a:off x="838200" y="1800225"/>
            <a:ext cx="571500" cy="5810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175" y="968375"/>
            <a:ext cx="10896600" cy="4351338"/>
          </a:xfrm>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3: </a:t>
            </a:r>
            <a:r>
              <a:rPr lang="vi-VN" sz="3200" dirty="0">
                <a:latin typeface="Times New Roman" panose="02020603050405020304" pitchFamily="18" charset="0"/>
                <a:cs typeface="Times New Roman" panose="02020603050405020304" pitchFamily="18" charset="0"/>
              </a:rPr>
              <a:t>Công nghệ nào không phải công nghệ ứng dụng trong nuôi dưỡng và chăm sóc vật nuôi</a:t>
            </a:r>
            <a:endParaRPr lang="vi-VN" sz="3200" dirty="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A. </a:t>
            </a:r>
            <a:r>
              <a:rPr lang="vi-VN" sz="3200" dirty="0" smtClean="0">
                <a:latin typeface="Times New Roman" panose="02020603050405020304" pitchFamily="18" charset="0"/>
                <a:cs typeface="Times New Roman" panose="02020603050405020304" pitchFamily="18" charset="0"/>
              </a:rPr>
              <a:t>Công </a:t>
            </a:r>
            <a:r>
              <a:rPr lang="vi-VN" sz="3200" dirty="0">
                <a:latin typeface="Times New Roman" panose="02020603050405020304" pitchFamily="18" charset="0"/>
                <a:cs typeface="Times New Roman" panose="02020603050405020304" pitchFamily="18" charset="0"/>
              </a:rPr>
              <a:t>nghệ ứng dụng trong sản xuất thức ăn</a:t>
            </a:r>
            <a:endParaRPr lang="vi-VN" sz="3200" dirty="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B. </a:t>
            </a:r>
            <a:r>
              <a:rPr lang="vi-VN" sz="3200" dirty="0" smtClean="0">
                <a:latin typeface="Times New Roman" panose="02020603050405020304" pitchFamily="18" charset="0"/>
                <a:cs typeface="Times New Roman" panose="02020603050405020304" pitchFamily="18" charset="0"/>
              </a:rPr>
              <a:t>Công </a:t>
            </a:r>
            <a:r>
              <a:rPr lang="vi-VN" sz="3200" dirty="0">
                <a:latin typeface="Times New Roman" panose="02020603050405020304" pitchFamily="18" charset="0"/>
                <a:cs typeface="Times New Roman" panose="02020603050405020304" pitchFamily="18" charset="0"/>
              </a:rPr>
              <a:t>nghệ ứng dụng trong sản xuất chế biến thực phẩm sinh học cho chăn nuôi.</a:t>
            </a:r>
            <a:endParaRPr lang="vi-VN" sz="3200" dirty="0">
              <a:latin typeface="Times New Roman" panose="02020603050405020304" pitchFamily="18" charset="0"/>
              <a:cs typeface="Times New Roman" panose="02020603050405020304" pitchFamily="18" charset="0"/>
            </a:endParaRPr>
          </a:p>
          <a:p>
            <a:pPr marL="0" indent="0">
              <a:buNone/>
            </a:pPr>
            <a:r>
              <a:rPr lang="vi-VN" sz="3200" dirty="0">
                <a:latin typeface="Times New Roman" panose="02020603050405020304" pitchFamily="18" charset="0"/>
                <a:cs typeface="Times New Roman" panose="02020603050405020304" pitchFamily="18" charset="0"/>
              </a:rPr>
              <a:t>C. Công nghệ gene chọn lọc.</a:t>
            </a:r>
            <a:endParaRPr lang="vi-VN" sz="3200" dirty="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D. </a:t>
            </a:r>
            <a:r>
              <a:rPr lang="vi-VN" sz="3200" dirty="0" smtClean="0">
                <a:latin typeface="Times New Roman" panose="02020603050405020304" pitchFamily="18" charset="0"/>
                <a:cs typeface="Times New Roman" panose="02020603050405020304" pitchFamily="18" charset="0"/>
              </a:rPr>
              <a:t>Công </a:t>
            </a:r>
            <a:r>
              <a:rPr lang="vi-VN" sz="3200" dirty="0">
                <a:latin typeface="Times New Roman" panose="02020603050405020304" pitchFamily="18" charset="0"/>
                <a:cs typeface="Times New Roman" panose="02020603050405020304" pitchFamily="18" charset="0"/>
              </a:rPr>
              <a:t>nghệ chẩn đoán, phòng và điều trị bệnh</a:t>
            </a:r>
            <a:endParaRPr lang="vi-VN" sz="3200" dirty="0">
              <a:latin typeface="Times New Roman" panose="02020603050405020304" pitchFamily="18" charset="0"/>
              <a:cs typeface="Times New Roman" panose="02020603050405020304" pitchFamily="18" charset="0"/>
            </a:endParaRPr>
          </a:p>
        </p:txBody>
      </p:sp>
      <p:sp>
        <p:nvSpPr>
          <p:cNvPr id="4" name="Oval 3"/>
          <p:cNvSpPr/>
          <p:nvPr/>
        </p:nvSpPr>
        <p:spPr>
          <a:xfrm>
            <a:off x="638175" y="3514725"/>
            <a:ext cx="476250" cy="5048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1525" y="844550"/>
            <a:ext cx="10515600" cy="4351338"/>
          </a:xfrm>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4: </a:t>
            </a:r>
            <a:r>
              <a:rPr lang="en-US" sz="3200" dirty="0" smtClean="0">
                <a:latin typeface="Times New Roman" panose="02020603050405020304" pitchFamily="18" charset="0"/>
                <a:cs typeface="Times New Roman" panose="02020603050405020304" pitchFamily="18" charset="0"/>
              </a:rPr>
              <a:t>Con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khéo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A. </a:t>
            </a:r>
            <a:r>
              <a:rPr lang="en-US" sz="3200" dirty="0" err="1" smtClean="0">
                <a:latin typeface="Times New Roman" panose="02020603050405020304" pitchFamily="18" charset="0"/>
                <a:cs typeface="Times New Roman" panose="02020603050405020304" pitchFamily="18" charset="0"/>
              </a:rPr>
              <a:t>Gà</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L</a:t>
            </a:r>
            <a:r>
              <a:rPr lang="en-US" sz="3200" dirty="0" err="1" smtClean="0">
                <a:latin typeface="Times New Roman" panose="02020603050405020304" pitchFamily="18" charset="0"/>
                <a:cs typeface="Times New Roman" panose="02020603050405020304" pitchFamily="18" charset="0"/>
              </a:rPr>
              <a:t>ợn</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C. </a:t>
            </a:r>
            <a:r>
              <a:rPr lang="en-US" sz="3200" dirty="0" err="1" smtClean="0">
                <a:latin typeface="Times New Roman" panose="02020603050405020304" pitchFamily="18" charset="0"/>
                <a:cs typeface="Times New Roman" panose="02020603050405020304" pitchFamily="18" charset="0"/>
              </a:rPr>
              <a:t>Dê</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cs typeface="Times New Roman" panose="02020603050405020304" pitchFamily="18" charset="0"/>
              </a:rPr>
              <a:t>trâu</a:t>
            </a: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sp>
        <p:nvSpPr>
          <p:cNvPr id="4" name="Oval 3"/>
          <p:cNvSpPr/>
          <p:nvPr/>
        </p:nvSpPr>
        <p:spPr>
          <a:xfrm>
            <a:off x="771525" y="3143250"/>
            <a:ext cx="457200" cy="4762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95274" y="225424"/>
          <a:ext cx="11553826" cy="592772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175" y="873125"/>
            <a:ext cx="10801350" cy="3451225"/>
          </a:xfrm>
        </p:spPr>
        <p:style>
          <a:lnRef idx="1">
            <a:schemeClr val="accent6"/>
          </a:lnRef>
          <a:fillRef idx="2">
            <a:schemeClr val="accent6"/>
          </a:fillRef>
          <a:effectRef idx="1">
            <a:schemeClr val="accent6"/>
          </a:effectRef>
          <a:fontRef idx="minor">
            <a:schemeClr val="dk1"/>
          </a:fontRef>
        </p:style>
        <p:txBody>
          <a:bodyPr>
            <a:normAutofit/>
          </a:bodyPr>
          <a:lstStyle/>
          <a:p>
            <a:pPr marL="0" indent="0" algn="just">
              <a:buNone/>
            </a:pPr>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5: </a:t>
            </a:r>
            <a:r>
              <a:rPr lang="vi-VN" sz="3200" dirty="0" smtClean="0">
                <a:latin typeface="Times New Roman" panose="02020603050405020304" pitchFamily="18" charset="0"/>
                <a:cs typeface="Times New Roman" panose="02020603050405020304" pitchFamily="18" charset="0"/>
              </a:rPr>
              <a:t>Loại </a:t>
            </a:r>
            <a:r>
              <a:rPr lang="vi-VN" sz="3200" dirty="0">
                <a:latin typeface="Times New Roman" panose="02020603050405020304" pitchFamily="18" charset="0"/>
                <a:cs typeface="Times New Roman" panose="02020603050405020304" pitchFamily="18" charset="0"/>
              </a:rPr>
              <a:t>máy móc nào sau đây có thể thay thế trâu trong canh </a:t>
            </a:r>
            <a:r>
              <a:rPr lang="vi-VN" sz="3200" dirty="0" smtClean="0">
                <a:latin typeface="Times New Roman" panose="02020603050405020304" pitchFamily="18" charset="0"/>
                <a:cs typeface="Times New Roman" panose="02020603050405020304" pitchFamily="18" charset="0"/>
              </a:rPr>
              <a:t>tác</a:t>
            </a:r>
            <a:r>
              <a:rPr lang="en-US" sz="3200" dirty="0" smtClean="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pPr marL="514350" indent="-514350">
              <a:buAutoNum type="alphaUcPeriod"/>
            </a:pPr>
            <a:r>
              <a:rPr lang="vi-VN" sz="3200" dirty="0" smtClean="0">
                <a:latin typeface="Times New Roman" panose="02020603050405020304" pitchFamily="18" charset="0"/>
                <a:cs typeface="Times New Roman" panose="02020603050405020304" pitchFamily="18" charset="0"/>
              </a:rPr>
              <a:t>Máy cày</a:t>
            </a:r>
            <a:endParaRPr lang="en-US" sz="3200" dirty="0" smtClean="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B. </a:t>
            </a:r>
            <a:r>
              <a:rPr lang="vi-VN" sz="3200" dirty="0" smtClean="0">
                <a:latin typeface="Times New Roman" panose="02020603050405020304" pitchFamily="18" charset="0"/>
                <a:cs typeface="Times New Roman" panose="02020603050405020304" pitchFamily="18" charset="0"/>
              </a:rPr>
              <a:t>Máy </a:t>
            </a:r>
            <a:r>
              <a:rPr lang="vi-VN" sz="3200" dirty="0">
                <a:latin typeface="Times New Roman" panose="02020603050405020304" pitchFamily="18" charset="0"/>
                <a:cs typeface="Times New Roman" panose="02020603050405020304" pitchFamily="18" charset="0"/>
              </a:rPr>
              <a:t>xúc</a:t>
            </a:r>
            <a:endParaRPr lang="vi-VN" sz="3200" dirty="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C. </a:t>
            </a:r>
            <a:r>
              <a:rPr lang="vi-VN" sz="3200" dirty="0" smtClean="0">
                <a:latin typeface="Times New Roman" panose="02020603050405020304" pitchFamily="18" charset="0"/>
                <a:cs typeface="Times New Roman" panose="02020603050405020304" pitchFamily="18" charset="0"/>
              </a:rPr>
              <a:t>Máy </a:t>
            </a:r>
            <a:r>
              <a:rPr lang="vi-VN" sz="3200" dirty="0">
                <a:latin typeface="Times New Roman" panose="02020603050405020304" pitchFamily="18" charset="0"/>
                <a:cs typeface="Times New Roman" panose="02020603050405020304" pitchFamily="18" charset="0"/>
              </a:rPr>
              <a:t>tuốt lúa</a:t>
            </a:r>
            <a:endParaRPr lang="vi-VN" sz="3200" dirty="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D. </a:t>
            </a:r>
            <a:r>
              <a:rPr lang="vi-VN" sz="3200" dirty="0" smtClean="0">
                <a:latin typeface="Times New Roman" panose="02020603050405020304" pitchFamily="18" charset="0"/>
                <a:cs typeface="Times New Roman" panose="02020603050405020304" pitchFamily="18" charset="0"/>
              </a:rPr>
              <a:t>Máy </a:t>
            </a:r>
            <a:r>
              <a:rPr lang="vi-VN" sz="3200" dirty="0">
                <a:latin typeface="Times New Roman" panose="02020603050405020304" pitchFamily="18" charset="0"/>
                <a:cs typeface="Times New Roman" panose="02020603050405020304" pitchFamily="18" charset="0"/>
              </a:rPr>
              <a:t>bơm</a:t>
            </a:r>
            <a:endParaRPr lang="vi-VN"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sp>
        <p:nvSpPr>
          <p:cNvPr id="4" name="Oval 3"/>
          <p:cNvSpPr/>
          <p:nvPr/>
        </p:nvSpPr>
        <p:spPr>
          <a:xfrm>
            <a:off x="571500" y="1695450"/>
            <a:ext cx="619125" cy="733425"/>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074" y="1301750"/>
            <a:ext cx="10925175" cy="4537075"/>
          </a:xfrm>
        </p:spPr>
        <p:style>
          <a:lnRef idx="1">
            <a:schemeClr val="accent6"/>
          </a:lnRef>
          <a:fillRef idx="2">
            <a:schemeClr val="accent6"/>
          </a:fillRef>
          <a:effectRef idx="1">
            <a:schemeClr val="accent6"/>
          </a:effectRef>
          <a:fontRef idx="minor">
            <a:schemeClr val="dk1"/>
          </a:fontRef>
        </p:style>
        <p:txBody>
          <a:bodyPr>
            <a:noAutofit/>
          </a:bodyPr>
          <a:lstStyle/>
          <a:p>
            <a:pPr marL="0" indent="0" algn="just">
              <a:buNone/>
            </a:pPr>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6: </a:t>
            </a:r>
            <a:r>
              <a:rPr lang="vi-VN" sz="3200" dirty="0" smtClean="0">
                <a:latin typeface="Times New Roman" panose="02020603050405020304" pitchFamily="18" charset="0"/>
                <a:cs typeface="Times New Roman" panose="02020603050405020304" pitchFamily="18" charset="0"/>
              </a:rPr>
              <a:t>Đâu</a:t>
            </a:r>
            <a:r>
              <a:rPr lang="en-US" sz="3200"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phải</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là một trong những triển vọng của chăn nuôi trong bối cảnh cách mạng công nghiệp </a:t>
            </a:r>
            <a:r>
              <a:rPr lang="vi-VN" sz="3200" dirty="0" smtClean="0">
                <a:latin typeface="Times New Roman" panose="02020603050405020304" pitchFamily="18" charset="0"/>
                <a:cs typeface="Times New Roman" panose="02020603050405020304" pitchFamily="18" charset="0"/>
              </a:rPr>
              <a:t>4.0</a:t>
            </a:r>
            <a:r>
              <a:rPr lang="en-US" sz="3200" dirty="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A. Ứ</a:t>
            </a:r>
            <a:r>
              <a:rPr lang="vi-VN" sz="3200" dirty="0" smtClean="0">
                <a:latin typeface="Times New Roman" panose="02020603050405020304" pitchFamily="18" charset="0"/>
                <a:cs typeface="Times New Roman" panose="02020603050405020304" pitchFamily="18" charset="0"/>
              </a:rPr>
              <a:t>ng </a:t>
            </a:r>
            <a:r>
              <a:rPr lang="vi-VN" sz="3200" dirty="0">
                <a:latin typeface="Times New Roman" panose="02020603050405020304" pitchFamily="18" charset="0"/>
                <a:cs typeface="Times New Roman" panose="02020603050405020304" pitchFamily="18" charset="0"/>
              </a:rPr>
              <a:t>dụng kĩ thuật hóa hiện đại hóa</a:t>
            </a:r>
            <a:endParaRPr lang="vi-VN" sz="3200" dirty="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B. </a:t>
            </a:r>
            <a:r>
              <a:rPr lang="en-US" sz="3200" dirty="0">
                <a:latin typeface="Times New Roman" panose="02020603050405020304" pitchFamily="18" charset="0"/>
                <a:cs typeface="Times New Roman" panose="02020603050405020304" pitchFamily="18" charset="0"/>
              </a:rPr>
              <a:t>M</a:t>
            </a:r>
            <a:r>
              <a:rPr lang="vi-VN" sz="3200" dirty="0" smtClean="0">
                <a:latin typeface="Times New Roman" panose="02020603050405020304" pitchFamily="18" charset="0"/>
                <a:cs typeface="Times New Roman" panose="02020603050405020304" pitchFamily="18" charset="0"/>
              </a:rPr>
              <a:t>áy </a:t>
            </a:r>
            <a:r>
              <a:rPr lang="vi-VN" sz="3200" dirty="0">
                <a:latin typeface="Times New Roman" panose="02020603050405020304" pitchFamily="18" charset="0"/>
                <a:cs typeface="Times New Roman" panose="02020603050405020304" pitchFamily="18" charset="0"/>
              </a:rPr>
              <a:t>móc và công nghệ thay thế nhân công giúp tiết kiệm thời gian, sức lao động, tăng năng </a:t>
            </a:r>
            <a:r>
              <a:rPr lang="vi-VN" sz="3200" dirty="0" smtClean="0">
                <a:latin typeface="Times New Roman" panose="02020603050405020304" pitchFamily="18" charset="0"/>
                <a:cs typeface="Times New Roman" panose="02020603050405020304" pitchFamily="18" charset="0"/>
              </a:rPr>
              <a:t>suất, </a:t>
            </a:r>
            <a:r>
              <a:rPr lang="vi-VN" sz="3200" dirty="0">
                <a:latin typeface="Times New Roman" panose="02020603050405020304" pitchFamily="18" charset="0"/>
                <a:cs typeface="Times New Roman" panose="02020603050405020304" pitchFamily="18" charset="0"/>
              </a:rPr>
              <a:t>độ chính xác, </a:t>
            </a:r>
            <a:r>
              <a:rPr lang="vi-VN" sz="3200" dirty="0" smtClean="0">
                <a:latin typeface="Times New Roman" panose="02020603050405020304" pitchFamily="18" charset="0"/>
                <a:cs typeface="Times New Roman" panose="02020603050405020304" pitchFamily="18" charset="0"/>
              </a:rPr>
              <a:t>tăn</a:t>
            </a:r>
            <a:r>
              <a:rPr lang="en-US" sz="3200" dirty="0" smtClean="0">
                <a:latin typeface="Times New Roman" panose="02020603050405020304" pitchFamily="18" charset="0"/>
                <a:cs typeface="Times New Roman" panose="02020603050405020304" pitchFamily="18" charset="0"/>
              </a:rPr>
              <a:t>g</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số lượng và chất lượng sản phẩm.</a:t>
            </a:r>
            <a:endParaRPr lang="vi-VN" sz="3200" dirty="0">
              <a:latin typeface="Times New Roman" panose="02020603050405020304" pitchFamily="18" charset="0"/>
              <a:cs typeface="Times New Roman" panose="02020603050405020304" pitchFamily="18" charset="0"/>
            </a:endParaRPr>
          </a:p>
          <a:p>
            <a:pPr marL="0" indent="0" algn="just">
              <a:buNone/>
            </a:pPr>
            <a:r>
              <a:rPr lang="vi-VN" sz="3200" dirty="0">
                <a:latin typeface="Times New Roman" panose="02020603050405020304" pitchFamily="18" charset="0"/>
                <a:cs typeface="Times New Roman" panose="02020603050405020304" pitchFamily="18" charset="0"/>
              </a:rPr>
              <a:t>C. </a:t>
            </a:r>
            <a:r>
              <a:rPr lang="en-US" sz="3200" dirty="0" smtClean="0">
                <a:latin typeface="Times New Roman" panose="02020603050405020304" pitchFamily="18" charset="0"/>
                <a:cs typeface="Times New Roman" panose="02020603050405020304" pitchFamily="18" charset="0"/>
              </a:rPr>
              <a:t>T</a:t>
            </a:r>
            <a:r>
              <a:rPr lang="vi-VN" sz="3200" dirty="0" smtClean="0">
                <a:latin typeface="Times New Roman" panose="02020603050405020304" pitchFamily="18" charset="0"/>
                <a:cs typeface="Times New Roman" panose="02020603050405020304" pitchFamily="18" charset="0"/>
              </a:rPr>
              <a:t>ạo </a:t>
            </a:r>
            <a:r>
              <a:rPr lang="vi-VN" sz="3200" dirty="0">
                <a:latin typeface="Times New Roman" panose="02020603050405020304" pitchFamily="18" charset="0"/>
                <a:cs typeface="Times New Roman" panose="02020603050405020304" pitchFamily="18" charset="0"/>
              </a:rPr>
              <a:t>công ăn việc làm cho nhiều nhân công thất nghiệp</a:t>
            </a:r>
            <a:endParaRPr lang="vi-VN" sz="3200" dirty="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D. </a:t>
            </a:r>
            <a:r>
              <a:rPr lang="en-US" sz="3200" dirty="0" err="1" smtClean="0">
                <a:latin typeface="Times New Roman" panose="02020603050405020304" pitchFamily="18" charset="0"/>
                <a:cs typeface="Times New Roman" panose="02020603050405020304" pitchFamily="18" charset="0"/>
              </a:rPr>
              <a:t>Cô</a:t>
            </a:r>
            <a:r>
              <a:rPr lang="vi-VN" sz="3200" dirty="0" smtClean="0">
                <a:latin typeface="Times New Roman" panose="02020603050405020304" pitchFamily="18" charset="0"/>
                <a:cs typeface="Times New Roman" panose="02020603050405020304" pitchFamily="18" charset="0"/>
              </a:rPr>
              <a:t>ng </a:t>
            </a:r>
            <a:r>
              <a:rPr lang="vi-VN" sz="3200" dirty="0">
                <a:latin typeface="Times New Roman" panose="02020603050405020304" pitchFamily="18" charset="0"/>
                <a:cs typeface="Times New Roman" panose="02020603050405020304" pitchFamily="18" charset="0"/>
              </a:rPr>
              <a:t>nghệ gen để tạo ra giống vật nuôi tốt hơn</a:t>
            </a:r>
            <a:r>
              <a:rPr lang="vi-VN" sz="3200" dirty="0" smtClean="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4" name="Oval 3"/>
          <p:cNvSpPr/>
          <p:nvPr/>
        </p:nvSpPr>
        <p:spPr>
          <a:xfrm>
            <a:off x="609600" y="4295775"/>
            <a:ext cx="600075" cy="5334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24" y="146836"/>
            <a:ext cx="10804983" cy="1342599"/>
          </a:xfrm>
        </p:spPr>
        <p:txBody>
          <a:bodyPr>
            <a:normAutofit fontScale="90000"/>
          </a:bodyPr>
          <a:lstStyle/>
          <a:p>
            <a:pPr algn="ctr"/>
            <a:r>
              <a:rPr lang="en-US" sz="3200" b="1" dirty="0" smtClean="0">
                <a:latin typeface="Times New Roman" panose="02020603050405020304" pitchFamily="18" charset="0"/>
                <a:cs typeface="Times New Roman" panose="02020603050405020304" pitchFamily="18" charset="0"/>
              </a:rPr>
              <a:t>VẬN DỤNG</a:t>
            </a:r>
            <a:br>
              <a:rPr lang="en-US" sz="3200" b="1" dirty="0" smtClean="0">
                <a:latin typeface="Times New Roman" panose="02020603050405020304" pitchFamily="18" charset="0"/>
                <a:cs typeface="Times New Roman" panose="02020603050405020304" pitchFamily="18" charset="0"/>
              </a:rPr>
            </a:br>
            <a:r>
              <a:rPr lang="vi-VN" sz="2700" b="1" dirty="0"/>
              <a:t>Vận dụng 1:</a:t>
            </a:r>
            <a:r>
              <a:rPr lang="vi-VN" sz="2700" dirty="0"/>
              <a:t> Các cơ sở chăn nuôi ở địa phương em đã sử dụng những thiết bị hiện đại nào trong chăn nuôi? Hãy nêu những lợi ích của chúng đối với cơ sở chăn nuôi đó.</a:t>
            </a:r>
            <a:endParaRPr lang="en-US" sz="27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414020"/>
            <a:ext cx="10725150" cy="5062193"/>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r>
              <a:rPr lang="vi-VN" dirty="0">
                <a:latin typeface="+mj-lt"/>
              </a:rPr>
              <a:t>Một số thành tựu ứng dụng công nghệ cao trong nuôi dưỡng, chăm sóc vật nuôi:</a:t>
            </a:r>
            <a:endParaRPr lang="vi-VN" dirty="0">
              <a:latin typeface="+mj-lt"/>
            </a:endParaRPr>
          </a:p>
          <a:p>
            <a:r>
              <a:rPr lang="vi-VN" dirty="0">
                <a:latin typeface="+mj-lt"/>
              </a:rPr>
              <a:t>Chăn nuôi khép kín từ sản xuất con giống đến chế biến, tiêu thụ;</a:t>
            </a:r>
            <a:endParaRPr lang="vi-VN" dirty="0">
              <a:latin typeface="+mj-lt"/>
            </a:endParaRPr>
          </a:p>
          <a:p>
            <a:r>
              <a:rPr lang="vi-VN" dirty="0">
                <a:latin typeface="+mj-lt"/>
              </a:rPr>
              <a:t>Sản xuất thức ăn, thuốc thú chất lượng cao;</a:t>
            </a:r>
            <a:endParaRPr lang="vi-VN" dirty="0">
              <a:latin typeface="+mj-lt"/>
            </a:endParaRPr>
          </a:p>
          <a:p>
            <a:r>
              <a:rPr lang="vi-VN" dirty="0">
                <a:latin typeface="+mj-lt"/>
              </a:rPr>
              <a:t>Tự động hóa chuồng trại;</a:t>
            </a:r>
            <a:endParaRPr lang="vi-VN" dirty="0">
              <a:latin typeface="+mj-lt"/>
            </a:endParaRPr>
          </a:p>
          <a:p>
            <a:r>
              <a:rPr lang="vi-VN" dirty="0">
                <a:latin typeface="+mj-lt"/>
              </a:rPr>
              <a:t>Sử dụng các loại máy móc hiện đại như máy cắt cỏ cầm tay, máy băm thái cỏ, máy trộn thức ăn TMR, máy phun thuốc sát trùng,...</a:t>
            </a:r>
            <a:endParaRPr lang="vi-VN" dirty="0">
              <a:latin typeface="+mj-lt"/>
            </a:endParaRPr>
          </a:p>
          <a:p>
            <a:r>
              <a:rPr lang="vi-VN" dirty="0">
                <a:latin typeface="+mj-lt"/>
              </a:rPr>
              <a:t>Đeo vòng cổ theo dõi vô tuyến cho bò,...</a:t>
            </a:r>
            <a:endParaRPr lang="vi-VN" dirty="0">
              <a:latin typeface="+mj-lt"/>
            </a:endParaRPr>
          </a:p>
          <a:p>
            <a:r>
              <a:rPr lang="vi-VN" dirty="0">
                <a:latin typeface="+mj-lt"/>
              </a:rPr>
              <a:t>Các biện pháp này giúp đảm bảo chất lượng và đầu ra cho sản phẩm chăn nuôi; tăng năng suất chăn nuôi, giảm sức lao động của con người; đảm bảo sức khỏe cho vật nuôi, tăng hiệu quả kinh tế, đồng thời giúp giảm ô nhiễm môi trường.</a:t>
            </a:r>
            <a:endParaRPr lang="vi-VN" dirty="0">
              <a:latin typeface="+mj-lt"/>
            </a:endParaRPr>
          </a:p>
          <a:p>
            <a:pPr marL="0" indent="0">
              <a:buNone/>
            </a:pPr>
            <a:endParaRPr lang="en-US" sz="32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0"/>
                                        <p:tgtEl>
                                          <p:spTgt spid="3">
                                            <p:txEl>
                                              <p:pRg st="3" end="3"/>
                                            </p:txEl>
                                          </p:spTgt>
                                        </p:tgtEl>
                                      </p:cBhvr>
                                    </p:animEffect>
                                    <p:anim calcmode="lin" valueType="num">
                                      <p:cBhvr>
                                        <p:cTn id="4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1000"/>
                                        <p:tgtEl>
                                          <p:spTgt spid="3">
                                            <p:txEl>
                                              <p:pRg st="4" end="4"/>
                                            </p:txEl>
                                          </p:spTgt>
                                        </p:tgtEl>
                                      </p:cBhvr>
                                    </p:animEffect>
                                    <p:anim calcmode="lin" valueType="num">
                                      <p:cBhvr>
                                        <p:cTn id="4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fade">
                                      <p:cBhvr>
                                        <p:cTn id="55" dur="1000"/>
                                        <p:tgtEl>
                                          <p:spTgt spid="3">
                                            <p:txEl>
                                              <p:pRg st="5" end="5"/>
                                            </p:txEl>
                                          </p:spTgt>
                                        </p:tgtEl>
                                      </p:cBhvr>
                                    </p:animEffect>
                                    <p:anim calcmode="lin" valueType="num">
                                      <p:cBhvr>
                                        <p:cTn id="5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fade">
                                      <p:cBhvr>
                                        <p:cTn id="62" dur="1000"/>
                                        <p:tgtEl>
                                          <p:spTgt spid="3">
                                            <p:txEl>
                                              <p:pRg st="6" end="6"/>
                                            </p:txEl>
                                          </p:spTgt>
                                        </p:tgtEl>
                                      </p:cBhvr>
                                    </p:animEffect>
                                    <p:anim calcmode="lin" valueType="num">
                                      <p:cBhvr>
                                        <p:cTn id="6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24" y="146836"/>
            <a:ext cx="10804983" cy="1342599"/>
          </a:xfrm>
        </p:spPr>
        <p:txBody>
          <a:bodyPr>
            <a:normAutofit fontScale="90000"/>
          </a:bodyPr>
          <a:lstStyle/>
          <a:p>
            <a:pPr algn="ctr"/>
            <a:r>
              <a:rPr lang="en-US" sz="3100" b="1" dirty="0" smtClean="0">
                <a:latin typeface="Times New Roman" panose="02020603050405020304" pitchFamily="18" charset="0"/>
                <a:cs typeface="Times New Roman" panose="02020603050405020304" pitchFamily="18" charset="0"/>
              </a:rPr>
              <a:t>VẬN DỤNG</a:t>
            </a:r>
            <a:br>
              <a:rPr lang="en-US" sz="3100" b="1" dirty="0" smtClean="0">
                <a:latin typeface="Times New Roman" panose="02020603050405020304" pitchFamily="18" charset="0"/>
                <a:cs typeface="Times New Roman" panose="02020603050405020304" pitchFamily="18" charset="0"/>
              </a:rPr>
            </a:br>
            <a:r>
              <a:rPr lang="vi-VN" sz="3100" b="1" dirty="0"/>
              <a:t>Vận dụng </a:t>
            </a:r>
            <a:r>
              <a:rPr lang="en-US" sz="3100" b="1" dirty="0" smtClean="0"/>
              <a:t>2</a:t>
            </a:r>
            <a:r>
              <a:rPr lang="vi-VN" sz="3100" b="1" dirty="0" smtClean="0"/>
              <a:t>:</a:t>
            </a:r>
            <a:r>
              <a:rPr lang="vi-VN" sz="3100" dirty="0"/>
              <a:t> Hãy nêu một số ứng dụng công nghệ cao có thể áp dụng trong chăn nuôi ở địa phương em.</a:t>
            </a:r>
            <a:endParaRPr lang="en-US" sz="31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414020"/>
            <a:ext cx="10725150" cy="5062193"/>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r>
              <a:rPr lang="vi-VN" sz="2200" b="1" dirty="0">
                <a:latin typeface="Times New Roman" panose="02020603050405020304" pitchFamily="18" charset="0"/>
                <a:cs typeface="Times New Roman" panose="02020603050405020304" pitchFamily="18" charset="0"/>
              </a:rPr>
              <a:t>Xử lí chất thải rắn:</a:t>
            </a:r>
            <a:endParaRPr lang="vi-VN" sz="2200" dirty="0">
              <a:latin typeface="Times New Roman" panose="02020603050405020304" pitchFamily="18" charset="0"/>
              <a:cs typeface="Times New Roman" panose="02020603050405020304" pitchFamily="18" charset="0"/>
            </a:endParaRPr>
          </a:p>
          <a:p>
            <a:r>
              <a:rPr lang="vi-VN" sz="2200" dirty="0">
                <a:latin typeface="Times New Roman" panose="02020603050405020304" pitchFamily="18" charset="0"/>
                <a:cs typeface="Times New Roman" panose="02020603050405020304" pitchFamily="18" charset="0"/>
              </a:rPr>
              <a:t>Chất thải rắn: ủ phân, ủ compost, sơ chế phân, sử dụng máy ép phân;</a:t>
            </a:r>
            <a:endParaRPr lang="vi-VN" sz="2200" dirty="0">
              <a:latin typeface="Times New Roman" panose="02020603050405020304" pitchFamily="18" charset="0"/>
              <a:cs typeface="Times New Roman" panose="02020603050405020304" pitchFamily="18" charset="0"/>
            </a:endParaRPr>
          </a:p>
          <a:p>
            <a:r>
              <a:rPr lang="vi-VN" sz="2200" dirty="0">
                <a:latin typeface="Times New Roman" panose="02020603050405020304" pitchFamily="18" charset="0"/>
                <a:cs typeface="Times New Roman" panose="02020603050405020304" pitchFamily="18" charset="0"/>
              </a:rPr>
              <a:t>Nước thải: xử lý bằng phương pháp lý - sinh - hóa kết hợp;</a:t>
            </a:r>
            <a:endParaRPr lang="vi-VN" sz="2200" dirty="0">
              <a:latin typeface="Times New Roman" panose="02020603050405020304" pitchFamily="18" charset="0"/>
              <a:cs typeface="Times New Roman" panose="02020603050405020304" pitchFamily="18" charset="0"/>
            </a:endParaRPr>
          </a:p>
          <a:p>
            <a:r>
              <a:rPr lang="vi-VN" sz="2200" dirty="0">
                <a:latin typeface="Times New Roman" panose="02020603050405020304" pitchFamily="18" charset="0"/>
                <a:cs typeface="Times New Roman" panose="02020603050405020304" pitchFamily="18" charset="0"/>
              </a:rPr>
              <a:t>Khí thải, nhất là mùi hôi được các trang trại giảm thiểu bằng sử dụng chế phẩm sinh học, trồng cây xanh quanh trại… </a:t>
            </a:r>
            <a:endParaRPr lang="vi-VN" sz="2200" dirty="0">
              <a:latin typeface="Times New Roman" panose="02020603050405020304" pitchFamily="18" charset="0"/>
              <a:cs typeface="Times New Roman" panose="02020603050405020304" pitchFamily="18" charset="0"/>
            </a:endParaRPr>
          </a:p>
          <a:p>
            <a:r>
              <a:rPr lang="vi-VN" sz="2200" b="1" dirty="0">
                <a:latin typeface="Times New Roman" panose="02020603050405020304" pitchFamily="18" charset="0"/>
                <a:cs typeface="Times New Roman" panose="02020603050405020304" pitchFamily="18" charset="0"/>
              </a:rPr>
              <a:t>Hiện đại hóa quy trình chăn nuôi:</a:t>
            </a:r>
            <a:endParaRPr lang="vi-VN" sz="2200" dirty="0">
              <a:latin typeface="Times New Roman" panose="02020603050405020304" pitchFamily="18" charset="0"/>
              <a:cs typeface="Times New Roman" panose="02020603050405020304" pitchFamily="18" charset="0"/>
            </a:endParaRPr>
          </a:p>
          <a:p>
            <a:r>
              <a:rPr lang="vi-VN" sz="2200" dirty="0">
                <a:latin typeface="Times New Roman" panose="02020603050405020304" pitchFamily="18" charset="0"/>
                <a:cs typeface="Times New Roman" panose="02020603050405020304" pitchFamily="18" charset="0"/>
              </a:rPr>
              <a:t>Chuồng nuôi khép kín, quy mô lớn có trang bị hệ thống điều hòa, hệ thốn cho ăn tự động, robot đẩy thức ăn,...</a:t>
            </a:r>
            <a:endParaRPr lang="vi-VN" sz="2200" dirty="0">
              <a:latin typeface="Times New Roman" panose="02020603050405020304" pitchFamily="18" charset="0"/>
              <a:cs typeface="Times New Roman" panose="02020603050405020304" pitchFamily="18" charset="0"/>
            </a:endParaRPr>
          </a:p>
          <a:p>
            <a:r>
              <a:rPr lang="vi-VN" sz="2200" dirty="0">
                <a:latin typeface="Times New Roman" panose="02020603050405020304" pitchFamily="18" charset="0"/>
                <a:cs typeface="Times New Roman" panose="02020603050405020304" pitchFamily="18" charset="0"/>
              </a:rPr>
              <a:t>Trang bị hệ thống kết nối vạn vật (IoT), trí tuệ nhân tạo (AI), blokchain,... hỗ trợ việc nuôi dưỡng, chăm sóc hiêu quả.</a:t>
            </a:r>
            <a:endParaRPr lang="vi-VN" sz="2200" dirty="0">
              <a:latin typeface="Times New Roman" panose="02020603050405020304" pitchFamily="18" charset="0"/>
              <a:cs typeface="Times New Roman" panose="02020603050405020304" pitchFamily="18" charset="0"/>
            </a:endParaRPr>
          </a:p>
          <a:p>
            <a:r>
              <a:rPr lang="vi-VN" sz="2200" dirty="0">
                <a:latin typeface="+mj-lt"/>
              </a:rPr>
              <a:t>Ứng dụng sản xuất chế phẩm sinh học cho chăn nuôi.</a:t>
            </a:r>
            <a:endParaRPr lang="vi-VN" sz="2200" dirty="0">
              <a:latin typeface="+mj-lt"/>
            </a:endParaRPr>
          </a:p>
          <a:p>
            <a:r>
              <a:rPr lang="vi-VN" sz="2200" dirty="0">
                <a:latin typeface="+mj-lt"/>
              </a:rPr>
              <a:t>Ứng dụng công nghệ PCR trong chẩn đoán bệnh; sử sụng cảm biến, camera giám sát,...</a:t>
            </a:r>
            <a:endParaRPr lang="vi-VN" sz="2200" dirty="0">
              <a:latin typeface="+mj-lt"/>
            </a:endParaRPr>
          </a:p>
          <a:p>
            <a:r>
              <a:rPr lang="vi-VN" sz="2200" b="1" dirty="0">
                <a:latin typeface="+mj-lt"/>
              </a:rPr>
              <a:t>Công tác giống:</a:t>
            </a:r>
            <a:r>
              <a:rPr lang="vi-VN" sz="2200" dirty="0">
                <a:latin typeface="+mj-lt"/>
              </a:rPr>
              <a:t> Ứng dụng công nghệ gene, công nghệ sinh học,...</a:t>
            </a:r>
            <a:endParaRPr lang="vi-VN" sz="2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1000"/>
                                        <p:tgtEl>
                                          <p:spTgt spid="3">
                                            <p:txEl>
                                              <p:pRg st="8" end="8"/>
                                            </p:txEl>
                                          </p:spTgt>
                                        </p:tgtEl>
                                      </p:cBhvr>
                                    </p:animEffect>
                                    <p:anim calcmode="lin" valueType="num">
                                      <p:cBhvr>
                                        <p:cTn id="7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
                                            <p:txEl>
                                              <p:pRg st="9" end="9"/>
                                            </p:txEl>
                                          </p:spTgt>
                                        </p:tgtEl>
                                        <p:attrNameLst>
                                          <p:attrName>style.visibility</p:attrName>
                                        </p:attrNameLst>
                                      </p:cBhvr>
                                      <p:to>
                                        <p:strVal val="visible"/>
                                      </p:to>
                                    </p:set>
                                    <p:animEffect transition="in" filter="fade">
                                      <p:cBhvr>
                                        <p:cTn id="76" dur="1000"/>
                                        <p:tgtEl>
                                          <p:spTgt spid="3">
                                            <p:txEl>
                                              <p:pRg st="9" end="9"/>
                                            </p:txEl>
                                          </p:spTgt>
                                        </p:tgtEl>
                                      </p:cBhvr>
                                    </p:animEffect>
                                    <p:anim calcmode="lin" valueType="num">
                                      <p:cBhvr>
                                        <p:cTn id="7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24" y="146836"/>
            <a:ext cx="10804983" cy="1342599"/>
          </a:xfrm>
        </p:spPr>
        <p:txBody>
          <a:bodyPr>
            <a:normAutofit fontScale="90000"/>
          </a:bodyPr>
          <a:lstStyle/>
          <a:p>
            <a:pPr algn="ctr"/>
            <a:r>
              <a:rPr lang="en-US" sz="3200" b="1" dirty="0" smtClean="0">
                <a:latin typeface="Times New Roman" panose="02020603050405020304" pitchFamily="18" charset="0"/>
                <a:cs typeface="Times New Roman" panose="02020603050405020304" pitchFamily="18" charset="0"/>
              </a:rPr>
              <a:t>VẬN DỤNG</a:t>
            </a:r>
            <a:br>
              <a:rPr lang="en-US" sz="3200" b="1" dirty="0" smtClean="0">
                <a:latin typeface="Times New Roman" panose="02020603050405020304" pitchFamily="18" charset="0"/>
                <a:cs typeface="Times New Roman" panose="02020603050405020304" pitchFamily="18" charset="0"/>
              </a:rPr>
            </a:br>
            <a:r>
              <a:rPr lang="vi-VN" sz="3600" b="1" dirty="0"/>
              <a:t>Vận dụng </a:t>
            </a:r>
            <a:r>
              <a:rPr lang="en-US" sz="3600" b="1" dirty="0" smtClean="0"/>
              <a:t>3</a:t>
            </a:r>
            <a:r>
              <a:rPr lang="vi-VN" sz="3600" b="1" dirty="0" smtClean="0"/>
              <a:t>:</a:t>
            </a:r>
            <a:r>
              <a:rPr lang="vi-VN" sz="3600" dirty="0"/>
              <a:t> </a:t>
            </a:r>
            <a:r>
              <a:rPr lang="en-US" sz="3600" dirty="0" err="1"/>
              <a:t>Bản</a:t>
            </a:r>
            <a:r>
              <a:rPr lang="en-US" sz="3600" dirty="0"/>
              <a:t> </a:t>
            </a:r>
            <a:r>
              <a:rPr lang="en-US" sz="3600" dirty="0" err="1"/>
              <a:t>thân</a:t>
            </a:r>
            <a:r>
              <a:rPr lang="en-US" sz="3600" dirty="0"/>
              <a:t> </a:t>
            </a:r>
            <a:r>
              <a:rPr lang="en-US" sz="3600" dirty="0" err="1"/>
              <a:t>em</a:t>
            </a:r>
            <a:r>
              <a:rPr lang="en-US" sz="3600" dirty="0"/>
              <a:t> </a:t>
            </a:r>
            <a:r>
              <a:rPr lang="en-US" sz="3600" dirty="0" err="1"/>
              <a:t>có</a:t>
            </a:r>
            <a:r>
              <a:rPr lang="en-US" sz="3600" dirty="0"/>
              <a:t> </a:t>
            </a:r>
            <a:r>
              <a:rPr lang="en-US" sz="3600" dirty="0" err="1"/>
              <a:t>phù</a:t>
            </a:r>
            <a:r>
              <a:rPr lang="en-US" sz="3600" dirty="0"/>
              <a:t> </a:t>
            </a:r>
            <a:r>
              <a:rPr lang="en-US" sz="3600" dirty="0" err="1"/>
              <a:t>hợp</a:t>
            </a:r>
            <a:r>
              <a:rPr lang="en-US" sz="3600" dirty="0"/>
              <a:t> </a:t>
            </a:r>
            <a:r>
              <a:rPr lang="en-US" sz="3600" dirty="0" err="1"/>
              <a:t>với</a:t>
            </a:r>
            <a:r>
              <a:rPr lang="en-US" sz="3600" dirty="0"/>
              <a:t> </a:t>
            </a:r>
            <a:r>
              <a:rPr lang="en-US" sz="3600" dirty="0" err="1"/>
              <a:t>các</a:t>
            </a:r>
            <a:r>
              <a:rPr lang="en-US" sz="3600" dirty="0"/>
              <a:t> </a:t>
            </a:r>
            <a:r>
              <a:rPr lang="en-US" sz="3600" dirty="0" err="1"/>
              <a:t>ngành</a:t>
            </a:r>
            <a:r>
              <a:rPr lang="en-US" sz="3600" dirty="0"/>
              <a:t> </a:t>
            </a:r>
            <a:r>
              <a:rPr lang="en-US" sz="3600" dirty="0" err="1"/>
              <a:t>nghề</a:t>
            </a:r>
            <a:r>
              <a:rPr lang="en-US" sz="3600" dirty="0"/>
              <a:t> </a:t>
            </a:r>
            <a:r>
              <a:rPr lang="en-US" sz="3600" dirty="0" err="1"/>
              <a:t>trong</a:t>
            </a:r>
            <a:r>
              <a:rPr lang="en-US" sz="3600" dirty="0"/>
              <a:t> </a:t>
            </a:r>
            <a:r>
              <a:rPr lang="en-US" sz="3600" dirty="0" err="1"/>
              <a:t>chăn</a:t>
            </a:r>
            <a:r>
              <a:rPr lang="en-US" sz="3600" dirty="0"/>
              <a:t> </a:t>
            </a:r>
            <a:r>
              <a:rPr lang="en-US" sz="3600" dirty="0" err="1"/>
              <a:t>nuôi</a:t>
            </a:r>
            <a:r>
              <a:rPr lang="en-US" sz="3600" dirty="0"/>
              <a:t> </a:t>
            </a:r>
            <a:r>
              <a:rPr lang="en-US" sz="3600" dirty="0" err="1"/>
              <a:t>công</a:t>
            </a:r>
            <a:r>
              <a:rPr lang="en-US" sz="3600" dirty="0"/>
              <a:t> </a:t>
            </a:r>
            <a:r>
              <a:rPr lang="en-US" sz="3600" dirty="0" err="1"/>
              <a:t>nghệ</a:t>
            </a:r>
            <a:r>
              <a:rPr lang="en-US" sz="3600" dirty="0"/>
              <a:t> </a:t>
            </a:r>
            <a:r>
              <a:rPr lang="en-US" sz="3600" dirty="0" err="1"/>
              <a:t>cao</a:t>
            </a:r>
            <a:r>
              <a:rPr lang="en-US" sz="3600" dirty="0"/>
              <a:t> </a:t>
            </a:r>
            <a:r>
              <a:rPr lang="en-US" sz="3600" dirty="0" err="1"/>
              <a:t>không</a:t>
            </a:r>
            <a:r>
              <a:rPr lang="en-US" sz="3600" dirty="0"/>
              <a:t>? </a:t>
            </a:r>
            <a:r>
              <a:rPr lang="en-US" sz="3600" dirty="0" err="1"/>
              <a:t>Vì</a:t>
            </a:r>
            <a:r>
              <a:rPr lang="en-US" sz="3600" dirty="0"/>
              <a:t> </a:t>
            </a:r>
            <a:r>
              <a:rPr lang="en-US" sz="3600" dirty="0" err="1"/>
              <a:t>sao</a:t>
            </a:r>
            <a:r>
              <a:rPr lang="en-US" sz="3600" dirty="0"/>
              <a:t>?</a:t>
            </a:r>
            <a:endParaRPr lang="en-US" sz="3600" b="1" dirty="0">
              <a:cs typeface="Times New Roman" panose="02020603050405020304" pitchFamily="18" charset="0"/>
            </a:endParaRPr>
          </a:p>
        </p:txBody>
      </p:sp>
      <p:sp>
        <p:nvSpPr>
          <p:cNvPr id="3" name="Content Placeholder 2"/>
          <p:cNvSpPr>
            <a:spLocks noGrp="1"/>
          </p:cNvSpPr>
          <p:nvPr>
            <p:ph idx="1"/>
          </p:nvPr>
        </p:nvSpPr>
        <p:spPr>
          <a:xfrm>
            <a:off x="628650" y="1414020"/>
            <a:ext cx="10725150" cy="5062193"/>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r>
              <a:rPr lang="vi-VN" sz="3200" dirty="0">
                <a:latin typeface="+mj-lt"/>
              </a:rPr>
              <a:t>Em thấy bản thân em có một số phẩm chất phù hợp với ngành nghề trong chăn nuôi công nghệ cao như:</a:t>
            </a:r>
            <a:endParaRPr lang="vi-VN" sz="3200" dirty="0">
              <a:latin typeface="+mj-lt"/>
            </a:endParaRPr>
          </a:p>
          <a:p>
            <a:r>
              <a:rPr lang="vi-VN" sz="3200" dirty="0">
                <a:latin typeface="+mj-lt"/>
              </a:rPr>
              <a:t>Có sức khỏe, tư duy nhanh nhạy</a:t>
            </a:r>
            <a:endParaRPr lang="vi-VN" sz="3200" dirty="0">
              <a:latin typeface="+mj-lt"/>
            </a:endParaRPr>
          </a:p>
          <a:p>
            <a:r>
              <a:rPr lang="vi-VN" sz="3200" dirty="0">
                <a:latin typeface="+mj-lt"/>
              </a:rPr>
              <a:t>Nhạy bén với những công nghệ mới</a:t>
            </a:r>
            <a:endParaRPr lang="vi-VN" sz="3200" dirty="0">
              <a:latin typeface="+mj-lt"/>
            </a:endParaRPr>
          </a:p>
          <a:p>
            <a:r>
              <a:rPr lang="vi-VN" sz="3200" dirty="0">
                <a:latin typeface="+mj-lt"/>
              </a:rPr>
              <a:t>Chăm chỉ, cần cù, chịu khó</a:t>
            </a:r>
            <a:endParaRPr lang="vi-VN" sz="3200" dirty="0">
              <a:latin typeface="+mj-lt"/>
            </a:endParaRPr>
          </a:p>
          <a:p>
            <a:r>
              <a:rPr lang="vi-VN" sz="3200" dirty="0">
                <a:latin typeface="+mj-lt"/>
              </a:rPr>
              <a:t>Yêu quý và có sở thích chăm sóc động vật</a:t>
            </a:r>
            <a:endParaRPr lang="vi-VN" sz="3200" dirty="0">
              <a:latin typeface="+mj-lt"/>
            </a:endParaRPr>
          </a:p>
          <a:p>
            <a:r>
              <a:rPr lang="vi-VN" sz="3200" dirty="0">
                <a:latin typeface="+mj-lt"/>
              </a:rPr>
              <a:t>Có ý thức bảo vệ môi trường.</a:t>
            </a:r>
            <a:endParaRPr lang="vi-VN" sz="3200" dirty="0">
              <a:latin typeface="+mj-lt"/>
            </a:endParaRPr>
          </a:p>
          <a:p>
            <a:r>
              <a:rPr lang="en-US" sz="3200" smtClean="0">
                <a:latin typeface="+mj-lt"/>
              </a:rPr>
              <a:t>G</a:t>
            </a:r>
            <a:r>
              <a:rPr lang="vi-VN" sz="3200" smtClean="0">
                <a:latin typeface="+mj-lt"/>
              </a:rPr>
              <a:t>iảm </a:t>
            </a:r>
            <a:r>
              <a:rPr lang="vi-VN" sz="3200" dirty="0">
                <a:latin typeface="+mj-lt"/>
              </a:rPr>
              <a:t>ô nhiễm môi trường.</a:t>
            </a:r>
            <a:endParaRPr lang="vi-VN" sz="3200" dirty="0">
              <a:latin typeface="+mj-lt"/>
            </a:endParaRPr>
          </a:p>
          <a:p>
            <a:pPr marL="0" indent="0">
              <a:buNone/>
            </a:pPr>
            <a:endParaRPr lang="en-US" sz="32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0"/>
                                        <p:tgtEl>
                                          <p:spTgt spid="3">
                                            <p:txEl>
                                              <p:pRg st="3" end="3"/>
                                            </p:txEl>
                                          </p:spTgt>
                                        </p:tgtEl>
                                      </p:cBhvr>
                                    </p:animEffect>
                                    <p:anim calcmode="lin" valueType="num">
                                      <p:cBhvr>
                                        <p:cTn id="4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1000"/>
                                        <p:tgtEl>
                                          <p:spTgt spid="3">
                                            <p:txEl>
                                              <p:pRg st="4" end="4"/>
                                            </p:txEl>
                                          </p:spTgt>
                                        </p:tgtEl>
                                      </p:cBhvr>
                                    </p:animEffect>
                                    <p:anim calcmode="lin" valueType="num">
                                      <p:cBhvr>
                                        <p:cTn id="4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fade">
                                      <p:cBhvr>
                                        <p:cTn id="55" dur="1000"/>
                                        <p:tgtEl>
                                          <p:spTgt spid="3">
                                            <p:txEl>
                                              <p:pRg st="5" end="5"/>
                                            </p:txEl>
                                          </p:spTgt>
                                        </p:tgtEl>
                                      </p:cBhvr>
                                    </p:animEffect>
                                    <p:anim calcmode="lin" valueType="num">
                                      <p:cBhvr>
                                        <p:cTn id="5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fade">
                                      <p:cBhvr>
                                        <p:cTn id="62" dur="1000"/>
                                        <p:tgtEl>
                                          <p:spTgt spid="3">
                                            <p:txEl>
                                              <p:pRg st="6" end="6"/>
                                            </p:txEl>
                                          </p:spTgt>
                                        </p:tgtEl>
                                      </p:cBhvr>
                                    </p:animEffect>
                                    <p:anim calcmode="lin" valueType="num">
                                      <p:cBhvr>
                                        <p:cTn id="6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470" y="970960"/>
            <a:ext cx="4572786" cy="5590095"/>
          </a:xfrm>
        </p:spPr>
        <p:txBody>
          <a:bodyPr>
            <a:noAutofit/>
          </a:bodyPr>
          <a:lstStyle/>
          <a:p>
            <a:r>
              <a:rPr lang="vi-VN" sz="2400" b="1" dirty="0">
                <a:latin typeface="+mj-lt"/>
              </a:rPr>
              <a:t>Hình a:</a:t>
            </a:r>
            <a:r>
              <a:rPr lang="vi-VN" sz="2400" dirty="0">
                <a:latin typeface="+mj-lt"/>
              </a:rPr>
              <a:t> Các cảm biến nhiệt, ẩm, khí được đặt tại các vị trí khác nhau trong chuồng nuôi lợn giúp kiểm soát các chỉ số trong môi trường. Người chăn nuôi có thể can thiệp kịp thời nếu một trong các chỉ số này vượt quá mức quy định và gây ảnh hưởng đến sức khỏe vật nuôi.</a:t>
            </a:r>
            <a:endParaRPr lang="vi-VN" sz="2400" dirty="0">
              <a:latin typeface="+mj-lt"/>
            </a:endParaRPr>
          </a:p>
          <a:p>
            <a:r>
              <a:rPr lang="vi-VN" sz="2400" b="1" dirty="0">
                <a:latin typeface="+mj-lt"/>
              </a:rPr>
              <a:t>Hình b:</a:t>
            </a:r>
            <a:r>
              <a:rPr lang="vi-VN" sz="2400" dirty="0">
                <a:latin typeface="+mj-lt"/>
              </a:rPr>
              <a:t> Công nghệ thị giác máy tính nhận diện khuôn mặt bò giúp người chăn nuôi kiểm soát được tình hình ăn uống, sinh hoạt của bò, từ đó có những biện pháp xử lí kịp thời nếu bò có các dấu hiệu bất thường.</a:t>
            </a:r>
            <a:endParaRPr lang="vi-VN" sz="2400" dirty="0">
              <a:latin typeface="+mj-lt"/>
            </a:endParaRPr>
          </a:p>
        </p:txBody>
      </p:sp>
      <p:sp>
        <p:nvSpPr>
          <p:cNvPr id="5" name="Oval 4"/>
          <p:cNvSpPr/>
          <p:nvPr/>
        </p:nvSpPr>
        <p:spPr>
          <a:xfrm>
            <a:off x="587310" y="1690688"/>
            <a:ext cx="4572000" cy="25527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Hãy mô tả các công nghệ cao được ứng dụng trong chăn nuôi ở Hình 1.1</a:t>
            </a:r>
            <a:r>
              <a:rPr lang="vi-VN" dirty="0"/>
              <a:t>.</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1028" name="Picture 4" descr="Hình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86021" y="1348033"/>
            <a:ext cx="5043340" cy="4119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01" y="0"/>
            <a:ext cx="11830639" cy="895546"/>
          </a:xfrm>
        </p:spPr>
        <p:style>
          <a:lnRef idx="1">
            <a:schemeClr val="accent6"/>
          </a:lnRef>
          <a:fillRef idx="2">
            <a:schemeClr val="accent6"/>
          </a:fillRef>
          <a:effectRef idx="1">
            <a:schemeClr val="accent6"/>
          </a:effectRef>
          <a:fontRef idx="minor">
            <a:schemeClr val="dk1"/>
          </a:fontRef>
        </p:style>
        <p:txBody>
          <a:bodyPr>
            <a:noAutofit/>
          </a:bodyPr>
          <a:lstStyle/>
          <a:p>
            <a:r>
              <a:rPr lang="en-US" sz="3600" dirty="0" smtClean="0">
                <a:latin typeface="Times New Roman" panose="02020603050405020304" pitchFamily="18" charset="0"/>
                <a:cs typeface="Times New Roman" panose="02020603050405020304" pitchFamily="18" charset="0"/>
              </a:rPr>
              <a:t>I. </a:t>
            </a:r>
            <a:r>
              <a:rPr lang="en-US" sz="3600" dirty="0" err="1" smtClean="0">
                <a:latin typeface="Times New Roman" panose="02020603050405020304" pitchFamily="18" charset="0"/>
                <a:cs typeface="Times New Roman" panose="02020603050405020304" pitchFamily="18" charset="0"/>
              </a:rPr>
              <a:t>Vai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trò</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chăn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nuôi</a:t>
            </a: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59091" y="1071193"/>
            <a:ext cx="5515466" cy="5590095"/>
          </a:xfrm>
        </p:spPr>
        <p:txBody>
          <a:bodyPr>
            <a:noAutofit/>
          </a:bodyPr>
          <a:lstStyle/>
          <a:p>
            <a:pPr marL="0" indent="0">
              <a:buNone/>
            </a:pPr>
            <a:r>
              <a:rPr lang="vi-VN" sz="2200" dirty="0">
                <a:latin typeface="+mj-lt"/>
              </a:rPr>
              <a:t>- Cung cấp thực phẩm trong nước và xuất khẩu.</a:t>
            </a:r>
            <a:endParaRPr lang="en-US" sz="2200" dirty="0">
              <a:latin typeface="+mj-lt"/>
            </a:endParaRPr>
          </a:p>
          <a:p>
            <a:pPr marL="0" indent="0">
              <a:buNone/>
            </a:pPr>
            <a:r>
              <a:rPr lang="vi-VN" sz="2200" dirty="0">
                <a:latin typeface="+mj-lt"/>
              </a:rPr>
              <a:t>- Cung cấp nguyên liệu cho ngành công nghiệp chế biến, thực phẩm, giày da...</a:t>
            </a:r>
            <a:endParaRPr lang="en-US" sz="2200" dirty="0">
              <a:latin typeface="+mj-lt"/>
            </a:endParaRPr>
          </a:p>
          <a:p>
            <a:pPr marL="0" indent="0">
              <a:buNone/>
            </a:pPr>
            <a:r>
              <a:rPr lang="vi-VN" sz="2200" dirty="0">
                <a:latin typeface="+mj-lt"/>
              </a:rPr>
              <a:t>- Cung cấp các tế bào, mô, cơ quan để phục vụ nghiên cứu khoa học.</a:t>
            </a:r>
            <a:endParaRPr lang="en-US" sz="2200" dirty="0">
              <a:latin typeface="+mj-lt"/>
            </a:endParaRPr>
          </a:p>
          <a:p>
            <a:pPr marL="0" indent="0">
              <a:buNone/>
            </a:pPr>
            <a:r>
              <a:rPr lang="vi-VN" sz="2200" dirty="0">
                <a:latin typeface="+mj-lt"/>
              </a:rPr>
              <a:t>- Cung cấp phân bón trồng trọt, chăn nuôi thủy sản.</a:t>
            </a:r>
            <a:endParaRPr lang="en-US" sz="2200" dirty="0">
              <a:latin typeface="+mj-lt"/>
            </a:endParaRPr>
          </a:p>
          <a:p>
            <a:pPr marL="0" indent="0">
              <a:buNone/>
            </a:pPr>
            <a:r>
              <a:rPr lang="vi-VN" sz="2200" dirty="0">
                <a:latin typeface="+mj-lt"/>
              </a:rPr>
              <a:t>- Tạo việc làm, tăng thu nhập cho người chăn nuôi.</a:t>
            </a:r>
            <a:endParaRPr lang="en-US" sz="2200" dirty="0">
              <a:latin typeface="+mj-lt"/>
            </a:endParaRPr>
          </a:p>
          <a:p>
            <a:pPr marL="0" indent="0">
              <a:buNone/>
            </a:pPr>
            <a:r>
              <a:rPr lang="vi-VN" sz="2200" dirty="0">
                <a:latin typeface="+mj-lt"/>
              </a:rPr>
              <a:t>- Phụ</a:t>
            </a:r>
            <a:r>
              <a:rPr lang="en-US" altLang="vi-VN" sz="2200" dirty="0">
                <a:latin typeface="+mj-lt"/>
              </a:rPr>
              <a:t>c</a:t>
            </a:r>
            <a:r>
              <a:rPr lang="vi-VN" sz="2200" dirty="0">
                <a:latin typeface="+mj-lt"/>
              </a:rPr>
              <a:t> vụ tham quan du lịch, cung cấp sức kéo...</a:t>
            </a:r>
            <a:endParaRPr lang="en-US" sz="2200" dirty="0">
              <a:latin typeface="+mj-lt"/>
            </a:endParaRPr>
          </a:p>
          <a:p>
            <a:pPr marL="0" indent="0">
              <a:buNone/>
            </a:pPr>
            <a:r>
              <a:rPr lang="vi-VN" sz="2200" dirty="0">
                <a:latin typeface="+mj-lt"/>
              </a:rPr>
              <a:t>*Các sản phẩm chăn nuôi được dùng làm thực phẩm (thịt, trứng, sữa,...).</a:t>
            </a:r>
            <a:endParaRPr lang="en-US" sz="2200" dirty="0">
              <a:latin typeface="+mj-lt"/>
            </a:endParaRPr>
          </a:p>
          <a:p>
            <a:pPr marL="0" indent="0">
              <a:buNone/>
            </a:pPr>
            <a:r>
              <a:rPr lang="vi-VN" sz="2200" dirty="0">
                <a:latin typeface="+mj-lt"/>
              </a:rPr>
              <a:t>*Sản phẩm chăn nuôi được dùng làm nguyên liệu cho công nghiệp chế biến: </a:t>
            </a:r>
            <a:r>
              <a:rPr lang="en-US" sz="2200" dirty="0" err="1" smtClean="0">
                <a:latin typeface="+mj-lt"/>
              </a:rPr>
              <a:t>thịt</a:t>
            </a:r>
            <a:r>
              <a:rPr lang="en-US" sz="2200" dirty="0" smtClean="0">
                <a:latin typeface="+mj-lt"/>
              </a:rPr>
              <a:t>, </a:t>
            </a:r>
            <a:r>
              <a:rPr lang="en-US" sz="2200" dirty="0" err="1" smtClean="0">
                <a:latin typeface="+mj-lt"/>
              </a:rPr>
              <a:t>sữa</a:t>
            </a:r>
            <a:r>
              <a:rPr lang="en-US" sz="2200" dirty="0" smtClean="0">
                <a:latin typeface="+mj-lt"/>
              </a:rPr>
              <a:t>, da.</a:t>
            </a:r>
            <a:endParaRPr lang="en-US" sz="2200" dirty="0">
              <a:latin typeface="+mj-lt"/>
            </a:endParaRPr>
          </a:p>
          <a:p>
            <a:pPr marL="0" indent="0">
              <a:buNone/>
            </a:pPr>
            <a:endParaRPr lang="vi-VN" sz="2200" dirty="0">
              <a:latin typeface="+mj-lt"/>
            </a:endParaRPr>
          </a:p>
        </p:txBody>
      </p:sp>
      <p:sp>
        <p:nvSpPr>
          <p:cNvPr id="5" name="Oval 4"/>
          <p:cNvSpPr/>
          <p:nvPr/>
        </p:nvSpPr>
        <p:spPr>
          <a:xfrm>
            <a:off x="1275466" y="316779"/>
            <a:ext cx="4572000" cy="25527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Hãy kể tên một số sản phẩm chăn nuôi được dùng làm thực phẩm, nguyên liệu cho công nghiệp chế biến.</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6" name="Picture 2" descr="Công nghệ 7 Cánh diều Bài 8: Giới thiệu chung về chăn nuôi -  pgddakglong.edu.v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77025" y="1071193"/>
            <a:ext cx="4977354" cy="53201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69" y="167165"/>
            <a:ext cx="11859705" cy="1011186"/>
          </a:xfrm>
        </p:spPr>
        <p:style>
          <a:lnRef idx="1">
            <a:schemeClr val="accent6"/>
          </a:lnRef>
          <a:fillRef idx="2">
            <a:schemeClr val="accent6"/>
          </a:fillRef>
          <a:effectRef idx="1">
            <a:schemeClr val="accent6"/>
          </a:effectRef>
          <a:fontRef idx="minor">
            <a:schemeClr val="dk1"/>
          </a:fontRef>
        </p:style>
        <p:txBody>
          <a:bodyPr>
            <a:noAutofit/>
          </a:bodyPr>
          <a:lstStyle/>
          <a:p>
            <a:r>
              <a:rPr lang="en-US" sz="3200" dirty="0" smtClean="0">
                <a:latin typeface="Times New Roman" panose="02020603050405020304" pitchFamily="18" charset="0"/>
                <a:cs typeface="Times New Roman" panose="02020603050405020304" pitchFamily="18" charset="0"/>
              </a:rPr>
              <a:t>II.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tựu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nổi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bật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việc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ứng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nghệ</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nuôi</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0511" y="1329180"/>
            <a:ext cx="11698663" cy="5137608"/>
          </a:xfrm>
        </p:spPr>
        <p:txBody>
          <a:bodyPr>
            <a:normAutofit fontScale="92500" lnSpcReduction="10000"/>
          </a:bodyPr>
          <a:lstStyle/>
          <a:p>
            <a:pPr marL="0" indent="0" algn="just" fontAlgn="base">
              <a:buNone/>
            </a:pPr>
            <a:r>
              <a:rPr lang="en-US" dirty="0" smtClean="0">
                <a:latin typeface="Times New Roman" panose="02020603050405020304" pitchFamily="18" charset="0"/>
                <a:cs typeface="Times New Roman" panose="02020603050405020304" pitchFamily="18" charset="0"/>
              </a:rPr>
              <a:t>1. </a:t>
            </a:r>
            <a:r>
              <a:rPr lang="en-US" b="1" i="1" dirty="0" err="1" smtClean="0">
                <a:latin typeface="Times New Roman" panose="02020603050405020304" pitchFamily="18" charset="0"/>
                <a:cs typeface="Times New Roman" panose="02020603050405020304" pitchFamily="18" charset="0"/>
              </a:rPr>
              <a:t>Hiện</a:t>
            </a:r>
            <a:r>
              <a:rPr lang="en-US" b="1" i="1" dirty="0" smtClean="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đại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hóa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quy</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trình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chăn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nuôi</a:t>
            </a:r>
            <a:r>
              <a:rPr lang="en-US" b="1" i="1" dirty="0" smtClean="0">
                <a:latin typeface="Times New Roman" panose="02020603050405020304" pitchFamily="18" charset="0"/>
                <a:cs typeface="Times New Roman" panose="02020603050405020304" pitchFamily="18" charset="0"/>
              </a:rPr>
              <a:t>.</a:t>
            </a:r>
            <a:endParaRPr lang="en-US" b="1" i="1" dirty="0" smtClean="0">
              <a:latin typeface="Times New Roman" panose="02020603050405020304" pitchFamily="18" charset="0"/>
              <a:cs typeface="Times New Roman" panose="02020603050405020304" pitchFamily="18" charset="0"/>
            </a:endParaRPr>
          </a:p>
          <a:p>
            <a:r>
              <a:rPr lang="en-US" i="1" u="sng" dirty="0">
                <a:latin typeface="Times New Roman" panose="02020603050405020304" pitchFamily="18" charset="0"/>
                <a:cs typeface="Times New Roman" panose="02020603050405020304" pitchFamily="18" charset="0"/>
              </a:rPr>
              <a:t> </a:t>
            </a:r>
            <a:r>
              <a:rPr lang="en-US" i="1" u="sng" dirty="0" err="1">
                <a:latin typeface="Times New Roman" panose="02020603050405020304" pitchFamily="18" charset="0"/>
                <a:cs typeface="Times New Roman" panose="02020603050405020304" pitchFamily="18" charset="0"/>
              </a:rPr>
              <a:t>Chuồng</a:t>
            </a:r>
            <a:r>
              <a:rPr lang="en-US" i="1" u="sng" dirty="0">
                <a:latin typeface="Times New Roman" panose="02020603050405020304" pitchFamily="18" charset="0"/>
                <a:cs typeface="Times New Roman" panose="02020603050405020304" pitchFamily="18" charset="0"/>
              </a:rPr>
              <a:t> </a:t>
            </a:r>
            <a:r>
              <a:rPr lang="en-US" i="1" u="sng" dirty="0" err="1">
                <a:latin typeface="Times New Roman" panose="02020603050405020304" pitchFamily="18" charset="0"/>
                <a:cs typeface="Times New Roman" panose="02020603050405020304" pitchFamily="18" charset="0"/>
              </a:rPr>
              <a:t>trại</a:t>
            </a:r>
            <a:r>
              <a:rPr lang="en-US" i="1" u="sng" dirty="0">
                <a:latin typeface="Times New Roman" panose="02020603050405020304" pitchFamily="18" charset="0"/>
                <a:cs typeface="Times New Roman" panose="02020603050405020304" pitchFamily="18" charset="0"/>
              </a:rPr>
              <a:t> </a:t>
            </a:r>
            <a:r>
              <a:rPr lang="en-US" i="1" u="sng" dirty="0" err="1">
                <a:latin typeface="Times New Roman" panose="02020603050405020304" pitchFamily="18" charset="0"/>
                <a:cs typeface="Times New Roman" panose="02020603050405020304" pitchFamily="18" charset="0"/>
              </a:rPr>
              <a:t>và</a:t>
            </a:r>
            <a:r>
              <a:rPr lang="en-US" i="1" u="sng" dirty="0">
                <a:latin typeface="Times New Roman" panose="02020603050405020304" pitchFamily="18" charset="0"/>
                <a:cs typeface="Times New Roman" panose="02020603050405020304" pitchFamily="18" charset="0"/>
              </a:rPr>
              <a:t> </a:t>
            </a:r>
            <a:r>
              <a:rPr lang="en-US" i="1" u="sng" dirty="0" err="1">
                <a:latin typeface="Times New Roman" panose="02020603050405020304" pitchFamily="18" charset="0"/>
                <a:cs typeface="Times New Roman" panose="02020603050405020304" pitchFamily="18" charset="0"/>
              </a:rPr>
              <a:t>trang</a:t>
            </a:r>
            <a:r>
              <a:rPr lang="en-US" i="1" u="sng" dirty="0">
                <a:latin typeface="Times New Roman" panose="02020603050405020304" pitchFamily="18" charset="0"/>
                <a:cs typeface="Times New Roman" panose="02020603050405020304" pitchFamily="18" charset="0"/>
              </a:rPr>
              <a:t> </a:t>
            </a:r>
            <a:r>
              <a:rPr lang="en-US" i="1" u="sng" dirty="0" err="1">
                <a:latin typeface="Times New Roman" panose="02020603050405020304" pitchFamily="18" charset="0"/>
                <a:cs typeface="Times New Roman" panose="02020603050405020304" pitchFamily="18" charset="0"/>
              </a:rPr>
              <a:t>thiết</a:t>
            </a:r>
            <a:r>
              <a:rPr lang="en-US" i="1" u="sng" dirty="0">
                <a:latin typeface="Times New Roman" panose="02020603050405020304" pitchFamily="18" charset="0"/>
                <a:cs typeface="Times New Roman" panose="02020603050405020304" pitchFamily="18" charset="0"/>
              </a:rPr>
              <a:t> </a:t>
            </a:r>
            <a:r>
              <a:rPr lang="en-US" i="1" u="sng" dirty="0" err="1">
                <a:latin typeface="Times New Roman" panose="02020603050405020304" pitchFamily="18" charset="0"/>
                <a:cs typeface="Times New Roman" panose="02020603050405020304" pitchFamily="18" charset="0"/>
              </a:rPr>
              <a:t>bị</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buFontTx/>
              <a:buChar char="-"/>
            </a:pPr>
            <a:r>
              <a:rPr lang="en-US" dirty="0" err="1" smtClean="0">
                <a:latin typeface="Times New Roman" panose="02020603050405020304" pitchFamily="18" charset="0"/>
                <a:cs typeface="Times New Roman" panose="02020603050405020304" pitchFamily="18" charset="0"/>
              </a:rPr>
              <a:t>Công</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minh: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Internet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IoT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(AI), </a:t>
            </a:r>
            <a:r>
              <a:rPr lang="en-US" dirty="0" err="1">
                <a:latin typeface="Times New Roman" panose="02020603050405020304" pitchFamily="18" charset="0"/>
                <a:cs typeface="Times New Roman" panose="02020603050405020304" pitchFamily="18" charset="0"/>
              </a:rPr>
              <a:t>blockchain</a:t>
            </a:r>
            <a:r>
              <a:rPr lang="en-US"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r>
              <a:rPr lang="en-US" i="1" u="sng" dirty="0">
                <a:latin typeface="Times New Roman" panose="02020603050405020304" pitchFamily="18" charset="0"/>
                <a:cs typeface="Times New Roman" panose="02020603050405020304" pitchFamily="18" charset="0"/>
              </a:rPr>
              <a:t> </a:t>
            </a:r>
            <a:r>
              <a:rPr lang="en-US" i="1" u="sng" dirty="0" err="1">
                <a:latin typeface="Times New Roman" panose="02020603050405020304" pitchFamily="18" charset="0"/>
                <a:cs typeface="Times New Roman" panose="02020603050405020304" pitchFamily="18" charset="0"/>
              </a:rPr>
              <a:t>Nuôi</a:t>
            </a:r>
            <a:r>
              <a:rPr lang="en-US" i="1" u="sng" dirty="0">
                <a:latin typeface="Times New Roman" panose="02020603050405020304" pitchFamily="18" charset="0"/>
                <a:cs typeface="Times New Roman" panose="02020603050405020304" pitchFamily="18" charset="0"/>
              </a:rPr>
              <a:t> </a:t>
            </a:r>
            <a:r>
              <a:rPr lang="en-US" i="1" u="sng" dirty="0" err="1">
                <a:latin typeface="Times New Roman" panose="02020603050405020304" pitchFamily="18" charset="0"/>
                <a:cs typeface="Times New Roman" panose="02020603050405020304" pitchFamily="18" charset="0"/>
              </a:rPr>
              <a:t>dưỡng</a:t>
            </a:r>
            <a:r>
              <a:rPr lang="en-US" i="1" u="sng" dirty="0">
                <a:latin typeface="Times New Roman" panose="02020603050405020304" pitchFamily="18" charset="0"/>
                <a:cs typeface="Times New Roman" panose="02020603050405020304" pitchFamily="18" charset="0"/>
              </a:rPr>
              <a:t> </a:t>
            </a:r>
            <a:r>
              <a:rPr lang="en-US" i="1" u="sng" dirty="0" err="1">
                <a:latin typeface="Times New Roman" panose="02020603050405020304" pitchFamily="18" charset="0"/>
                <a:cs typeface="Times New Roman" panose="02020603050405020304" pitchFamily="18" charset="0"/>
              </a:rPr>
              <a:t>và</a:t>
            </a:r>
            <a:r>
              <a:rPr lang="en-US" i="1" u="sng" dirty="0">
                <a:latin typeface="Times New Roman" panose="02020603050405020304" pitchFamily="18" charset="0"/>
                <a:cs typeface="Times New Roman" panose="02020603050405020304" pitchFamily="18" charset="0"/>
              </a:rPr>
              <a:t> </a:t>
            </a:r>
            <a:r>
              <a:rPr lang="en-US" i="1" u="sng" dirty="0" err="1">
                <a:latin typeface="Times New Roman" panose="02020603050405020304" pitchFamily="18" charset="0"/>
                <a:cs typeface="Times New Roman" panose="02020603050405020304" pitchFamily="18" charset="0"/>
              </a:rPr>
              <a:t>chăm</a:t>
            </a:r>
            <a:r>
              <a:rPr lang="en-US" i="1" u="sng" dirty="0">
                <a:latin typeface="Times New Roman" panose="02020603050405020304" pitchFamily="18" charset="0"/>
                <a:cs typeface="Times New Roman" panose="02020603050405020304" pitchFamily="18" charset="0"/>
              </a:rPr>
              <a:t> </a:t>
            </a:r>
            <a:r>
              <a:rPr lang="en-US" i="1" u="sng" dirty="0" err="1">
                <a:latin typeface="Times New Roman" panose="02020603050405020304" pitchFamily="18" charset="0"/>
                <a:cs typeface="Times New Roman" panose="02020603050405020304" pitchFamily="18" charset="0"/>
              </a:rPr>
              <a:t>sóc</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bổ</a:t>
            </a:r>
            <a:r>
              <a:rPr lang="en-US" dirty="0">
                <a:latin typeface="Times New Roman" panose="02020603050405020304" pitchFamily="18" charset="0"/>
                <a:cs typeface="Times New Roman" panose="02020603050405020304" pitchFamily="18" charset="0"/>
              </a:rPr>
              <a:t> sung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gn="just" fontAlgn="base">
              <a:buNone/>
            </a:pP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QT </a:t>
            </a:r>
            <a:r>
              <a:rPr lang="en-US" dirty="0" err="1" smtClean="0">
                <a:latin typeface="Times New Roman" panose="02020603050405020304" pitchFamily="18" charset="0"/>
                <a:cs typeface="Times New Roman" panose="02020603050405020304" pitchFamily="18" charset="0"/>
              </a:rPr>
              <a:t>nuôi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sóc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KH </a:t>
            </a:r>
            <a:r>
              <a:rPr lang="en-US" dirty="0" err="1" smtClean="0">
                <a:latin typeface="Times New Roman" panose="02020603050405020304" pitchFamily="18" charset="0"/>
                <a:cs typeface="Times New Roman" panose="02020603050405020304" pitchFamily="18" charset="0"/>
              </a:rPr>
              <a:t>hơn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phóng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tảng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triển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thông</a:t>
            </a:r>
            <a:r>
              <a:rPr lang="en-US" dirty="0" smtClean="0">
                <a:latin typeface="Times New Roman" panose="02020603050405020304" pitchFamily="18" charset="0"/>
                <a:cs typeface="Times New Roman" panose="02020603050405020304" pitchFamily="18" charset="0"/>
              </a:rPr>
              <a:t> minh.</a:t>
            </a:r>
            <a:endParaRPr lang="vi-VN" dirty="0">
              <a:latin typeface="Times New Roman" panose="02020603050405020304" pitchFamily="18" charset="0"/>
              <a:cs typeface="Times New Roman" panose="02020603050405020304" pitchFamily="18" charset="0"/>
            </a:endParaRPr>
          </a:p>
        </p:txBody>
      </p:sp>
      <p:sp>
        <p:nvSpPr>
          <p:cNvPr id="4" name="Right Arrow 3"/>
          <p:cNvSpPr/>
          <p:nvPr/>
        </p:nvSpPr>
        <p:spPr>
          <a:xfrm>
            <a:off x="10906812" y="6278252"/>
            <a:ext cx="914400" cy="377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291285" y="1178351"/>
            <a:ext cx="4572000" cy="25527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nuôi</a:t>
            </a:r>
            <a:r>
              <a:rPr lang="en-US" sz="2800" dirty="0">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8731" y="84840"/>
            <a:ext cx="11513270" cy="6773159"/>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390817" y="6368162"/>
            <a:ext cx="914400" cy="417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69" y="167165"/>
            <a:ext cx="11859705" cy="1011186"/>
          </a:xfrm>
        </p:spPr>
        <p:style>
          <a:lnRef idx="1">
            <a:schemeClr val="accent6"/>
          </a:lnRef>
          <a:fillRef idx="2">
            <a:schemeClr val="accent6"/>
          </a:fillRef>
          <a:effectRef idx="1">
            <a:schemeClr val="accent6"/>
          </a:effectRef>
          <a:fontRef idx="minor">
            <a:schemeClr val="dk1"/>
          </a:fontRef>
        </p:style>
        <p:txBody>
          <a:bodyPr>
            <a:noAutofit/>
          </a:bodyPr>
          <a:lstStyle/>
          <a:p>
            <a:r>
              <a:rPr lang="en-US" sz="3200" dirty="0" smtClean="0">
                <a:latin typeface="Times New Roman" panose="02020603050405020304" pitchFamily="18" charset="0"/>
                <a:cs typeface="Times New Roman" panose="02020603050405020304" pitchFamily="18" charset="0"/>
              </a:rPr>
              <a:t>II.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tựu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nổi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bật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việc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ứng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nghệ</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nuôi</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72998" y="1665369"/>
            <a:ext cx="10514814" cy="4351338"/>
          </a:xfrm>
        </p:spPr>
        <p:txBody>
          <a:bodyPr>
            <a:normAutofit/>
          </a:bodyPr>
          <a:lstStyle/>
          <a:p>
            <a:pPr marL="0" indent="0" algn="just" fontAlgn="base">
              <a:buNone/>
            </a:pPr>
            <a:r>
              <a:rPr lang="en-US" sz="3200" dirty="0" smtClean="0">
                <a:latin typeface="Times New Roman" panose="02020603050405020304" pitchFamily="18" charset="0"/>
                <a:cs typeface="Times New Roman" panose="02020603050405020304" pitchFamily="18" charset="0"/>
              </a:rPr>
              <a:t>2. </a:t>
            </a:r>
            <a:r>
              <a:rPr lang="en-US" sz="3200" dirty="0" err="1" smtClean="0">
                <a:latin typeface="Times New Roman" panose="02020603050405020304" pitchFamily="18" charset="0"/>
                <a:cs typeface="Times New Roman" panose="02020603050405020304" pitchFamily="18" charset="0"/>
              </a:rPr>
              <a:t>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tựu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giống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vật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nuôi</a:t>
            </a:r>
            <a:endParaRPr lang="en-US" sz="3200" dirty="0" smtClean="0">
              <a:latin typeface="Times New Roman" panose="02020603050405020304" pitchFamily="18" charset="0"/>
              <a:cs typeface="Times New Roman" panose="02020603050405020304" pitchFamily="18" charset="0"/>
            </a:endParaRPr>
          </a:p>
          <a:p>
            <a:r>
              <a:rPr lang="vi-VN" sz="3200" dirty="0">
                <a:latin typeface="+mj-lt"/>
              </a:rPr>
              <a:t>Ứng dụng công nghệ gene trong chọn lọc, tạo và nhân giống vật nuôi giúp tạo ra những vật nuôi mang những đặc tính mới, ví dụ: cừu sản xuất ra protein trị liệu (albumin, interferon, protein huyết thanh của người)</a:t>
            </a:r>
            <a:endParaRPr lang="vi-VN" sz="3200" dirty="0">
              <a:latin typeface="+mj-lt"/>
            </a:endParaRPr>
          </a:p>
          <a:p>
            <a:r>
              <a:rPr lang="vi-VN" sz="3200" dirty="0">
                <a:latin typeface="+mj-lt"/>
              </a:rPr>
              <a:t>Ứng dụng công nghệ sinh học trong bảo tồn và phát triển giống: tạo ngân hàng gene vật nuôi bản địa quý hiểm, bảo quản lạnh phôi, bảo quản lạnh tính trùng, thụ tinh trong ống nghiệm, xác định giới tính, cấy truyền phôi....</a:t>
            </a:r>
            <a:endParaRPr lang="vi-VN" sz="3200" dirty="0">
              <a:latin typeface="+mj-lt"/>
            </a:endParaRPr>
          </a:p>
        </p:txBody>
      </p:sp>
      <p:sp>
        <p:nvSpPr>
          <p:cNvPr id="4" name="Oval 3"/>
          <p:cNvSpPr/>
          <p:nvPr/>
        </p:nvSpPr>
        <p:spPr>
          <a:xfrm>
            <a:off x="7893083" y="269645"/>
            <a:ext cx="4572000" cy="25527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Hãy nêu những ứng dụng công nghệ cao được sử dụng trong công tác giống vật nuôi</a:t>
            </a:r>
            <a:r>
              <a:rPr lang="vi-VN" dirty="0"/>
              <a: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5" name="Right Arrow 4"/>
          <p:cNvSpPr/>
          <p:nvPr/>
        </p:nvSpPr>
        <p:spPr>
          <a:xfrm>
            <a:off x="692475" y="6198479"/>
            <a:ext cx="914400" cy="417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charRg st="45" end="257"/>
                                            </p:txEl>
                                          </p:spTgt>
                                        </p:tgtEl>
                                        <p:attrNameLst>
                                          <p:attrName>style.visibility</p:attrName>
                                        </p:attrNameLst>
                                      </p:cBhvr>
                                      <p:to>
                                        <p:strVal val="visible"/>
                                      </p:to>
                                    </p:set>
                                    <p:animEffect transition="in" filter="barn(inVertical)">
                                      <p:cBhvr>
                                        <p:cTn id="21" dur="500"/>
                                        <p:tgtEl>
                                          <p:spTgt spid="3">
                                            <p:txEl>
                                              <p:charRg st="45" end="257"/>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charRg st="257" end="479"/>
                                            </p:txEl>
                                          </p:spTgt>
                                        </p:tgtEl>
                                        <p:attrNameLst>
                                          <p:attrName>style.visibility</p:attrName>
                                        </p:attrNameLst>
                                      </p:cBhvr>
                                      <p:to>
                                        <p:strVal val="visible"/>
                                      </p:to>
                                    </p:set>
                                    <p:animEffect transition="in" filter="barn(inVertical)">
                                      <p:cBhvr>
                                        <p:cTn id="24" dur="500"/>
                                        <p:tgtEl>
                                          <p:spTgt spid="3">
                                            <p:txEl>
                                              <p:charRg st="257" end="47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69" y="167165"/>
            <a:ext cx="11859705" cy="1011186"/>
          </a:xfrm>
        </p:spPr>
        <p:style>
          <a:lnRef idx="1">
            <a:schemeClr val="accent6"/>
          </a:lnRef>
          <a:fillRef idx="2">
            <a:schemeClr val="accent6"/>
          </a:fillRef>
          <a:effectRef idx="1">
            <a:schemeClr val="accent6"/>
          </a:effectRef>
          <a:fontRef idx="minor">
            <a:schemeClr val="dk1"/>
          </a:fontRef>
        </p:style>
        <p:txBody>
          <a:bodyPr>
            <a:noAutofit/>
          </a:bodyPr>
          <a:lstStyle/>
          <a:p>
            <a:r>
              <a:rPr lang="en-US" sz="3200" dirty="0" smtClean="0">
                <a:latin typeface="Times New Roman" panose="02020603050405020304" pitchFamily="18" charset="0"/>
                <a:cs typeface="Times New Roman" panose="02020603050405020304" pitchFamily="18" charset="0"/>
              </a:rPr>
              <a:t>II.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tựu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nổi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bật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việc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ứng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nghệ</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nuôi</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39990" y="1344856"/>
            <a:ext cx="4963606" cy="5084224"/>
          </a:xfrm>
        </p:spPr>
        <p:txBody>
          <a:bodyPr>
            <a:normAutofit fontScale="92500" lnSpcReduction="20000"/>
          </a:bodyPr>
          <a:lstStyle/>
          <a:p>
            <a:pPr marL="0" indent="0" algn="just" fontAlgn="base">
              <a:buNone/>
            </a:pPr>
            <a:r>
              <a:rPr lang="en-US" dirty="0" smtClean="0">
                <a:latin typeface="Times New Roman" panose="02020603050405020304" pitchFamily="18" charset="0"/>
                <a:cs typeface="Times New Roman" panose="02020603050405020304" pitchFamily="18" charset="0"/>
              </a:rPr>
              <a:t>3.Thành </a:t>
            </a:r>
            <a:r>
              <a:rPr lang="en-US" dirty="0" err="1" smtClean="0">
                <a:latin typeface="Times New Roman" panose="02020603050405020304" pitchFamily="18" charset="0"/>
                <a:cs typeface="Times New Roman" panose="02020603050405020304" pitchFamily="18" charset="0"/>
              </a:rPr>
              <a:t>tựu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nuôi</a:t>
            </a:r>
            <a:endParaRPr lang="en-US" dirty="0" smtClean="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Ứng dụng công nghệ vi sinh trong chế biến thức ăn chăn nuôi giúp giảm ô nhiễm môi trường do chất thải của vật nuôi.</a:t>
            </a:r>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Ứng dụng công nghệ sinh học trong xử lí chất thải chăn nuôi như: hầm biogas, chế phẩm sinh học, ủ phân hiếu khí,... giúp bảo vệ môi trường và tạo ra nguồn phân bón hữu cơ tốt cho trồng trọt.</a:t>
            </a:r>
            <a:endParaRPr lang="vi-VN" dirty="0">
              <a:latin typeface="Times New Roman" panose="02020603050405020304" pitchFamily="18" charset="0"/>
              <a:cs typeface="Times New Roman" panose="02020603050405020304" pitchFamily="18" charset="0"/>
            </a:endParaRPr>
          </a:p>
          <a:p>
            <a:pPr marL="0" indent="0" algn="just" fontAlgn="base">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giảm</a:t>
            </a:r>
            <a:r>
              <a:rPr lang="en-US" dirty="0" smtClean="0">
                <a:latin typeface="Times New Roman" panose="02020603050405020304" pitchFamily="18" charset="0"/>
                <a:cs typeface="Times New Roman" panose="02020603050405020304" pitchFamily="18" charset="0"/>
              </a:rPr>
              <a:t> ÔNMT, </a:t>
            </a:r>
            <a:r>
              <a:rPr lang="en-US" dirty="0" err="1" smtClean="0">
                <a:latin typeface="Times New Roman" panose="02020603050405020304" pitchFamily="18" charset="0"/>
                <a:cs typeface="Times New Roman" panose="02020603050405020304" pitchFamily="18" charset="0"/>
              </a:rPr>
              <a:t>mang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nuôi</a:t>
            </a:r>
            <a:endParaRPr lang="en-US" dirty="0" smtClean="0">
              <a:latin typeface="Times New Roman" panose="02020603050405020304" pitchFamily="18" charset="0"/>
              <a:cs typeface="Times New Roman" panose="02020603050405020304" pitchFamily="18" charset="0"/>
            </a:endParaRPr>
          </a:p>
        </p:txBody>
      </p:sp>
      <p:sp>
        <p:nvSpPr>
          <p:cNvPr id="4" name="Right Arrow 3"/>
          <p:cNvSpPr/>
          <p:nvPr/>
        </p:nvSpPr>
        <p:spPr>
          <a:xfrm>
            <a:off x="720756" y="6387015"/>
            <a:ext cx="914400" cy="417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1"/>
          <a:stretch>
            <a:fillRect/>
          </a:stretch>
        </p:blipFill>
        <p:spPr>
          <a:xfrm>
            <a:off x="5685049" y="1344856"/>
            <a:ext cx="6334125" cy="5398844"/>
          </a:xfrm>
          <a:prstGeom prst="rect">
            <a:avLst/>
          </a:prstGeom>
        </p:spPr>
      </p:pic>
      <p:sp>
        <p:nvSpPr>
          <p:cNvPr id="7" name="Oval 6"/>
          <p:cNvSpPr/>
          <p:nvPr/>
        </p:nvSpPr>
        <p:spPr>
          <a:xfrm>
            <a:off x="7893083" y="269645"/>
            <a:ext cx="4572000" cy="25527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Hãy nêu những ứng dụng của công nghệ cao giúp bảo vệ môi trường trong chăn nuôi.</a:t>
            </a:r>
            <a:endParaRPr lang="en-US" sz="2800" dirty="0">
              <a:solidFill>
                <a:schemeClr val="tx1"/>
              </a:solidFill>
              <a:latin typeface="+mj-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667" y="157736"/>
            <a:ext cx="11791361" cy="652969"/>
          </a:xfrm>
        </p:spPr>
        <p:style>
          <a:lnRef idx="1">
            <a:schemeClr val="accent6"/>
          </a:lnRef>
          <a:fillRef idx="2">
            <a:schemeClr val="accent6"/>
          </a:fillRef>
          <a:effectRef idx="1">
            <a:schemeClr val="accent6"/>
          </a:effectRef>
          <a:fontRef idx="minor">
            <a:schemeClr val="dk1"/>
          </a:fontRef>
        </p:style>
        <p:txBody>
          <a:bodyPr>
            <a:normAutofit/>
          </a:bodyPr>
          <a:lstStyle/>
          <a:p>
            <a:r>
              <a:rPr lang="en-US" sz="3000" dirty="0">
                <a:latin typeface="Times New Roman" panose="02020603050405020304" pitchFamily="18" charset="0"/>
                <a:cs typeface="Times New Roman" panose="02020603050405020304" pitchFamily="18" charset="0"/>
              </a:rPr>
              <a:t>III. </a:t>
            </a:r>
            <a:r>
              <a:rPr lang="en-US" sz="3000" dirty="0" err="1">
                <a:latin typeface="Times New Roman" panose="02020603050405020304" pitchFamily="18" charset="0"/>
                <a:cs typeface="Times New Roman" panose="02020603050405020304" pitchFamily="18" charset="0"/>
              </a:rPr>
              <a:t>Triển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vọng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nuôi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nghệ</a:t>
            </a:r>
            <a:r>
              <a:rPr lang="en-US" sz="3000" dirty="0">
                <a:latin typeface="Times New Roman" panose="02020603050405020304" pitchFamily="18" charset="0"/>
                <a:cs typeface="Times New Roman" panose="02020603050405020304" pitchFamily="18" charset="0"/>
              </a:rPr>
              <a:t> 4.0</a:t>
            </a:r>
            <a:endParaRPr lang="en-US" sz="3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53359" y="886119"/>
            <a:ext cx="10515600" cy="2055043"/>
          </a:xfrm>
        </p:spPr>
        <p:txBody>
          <a:bodyPr>
            <a:noAutofit/>
          </a:bodyPr>
          <a:lstStyle/>
          <a:p>
            <a:r>
              <a:rPr lang="vi-VN" sz="3600" dirty="0">
                <a:latin typeface="Times New Roman" panose="02020603050405020304" pitchFamily="18" charset="0"/>
                <a:cs typeface="Times New Roman" panose="02020603050405020304" pitchFamily="18" charset="0"/>
              </a:rPr>
              <a:t>Phát triển theo hướng ứng dụng đồng bộ công nghệ cao và tự động hoá trong các trang trại chăn nuôi hiện đại đê tăng độ chính xác về kĩ thuật, tăng quy mô, nâng cao năng suất và chất lượng sản phâm, giảm công lao động, tăng lợi nhuận và bảo vệ môi trường.</a:t>
            </a:r>
            <a:endParaRPr lang="vi-VN" sz="3600" dirty="0">
              <a:latin typeface="Times New Roman" panose="02020603050405020304" pitchFamily="18" charset="0"/>
              <a:cs typeface="Times New Roman" panose="02020603050405020304" pitchFamily="18" charset="0"/>
            </a:endParaRPr>
          </a:p>
          <a:p>
            <a:r>
              <a:rPr lang="vi-VN" sz="3600" dirty="0">
                <a:latin typeface="Times New Roman" panose="02020603050405020304" pitchFamily="18" charset="0"/>
                <a:cs typeface="Times New Roman" panose="02020603050405020304" pitchFamily="18" charset="0"/>
              </a:rPr>
              <a:t>Hướng tới chăn nuôi thông minh (IoT, AI, robot,...) giúp giảm công lao động, đảm bảo an toàn sinh học, minh bạch chuỗi cung ứng, nâng cao hiệu quả chăn nuôi.</a:t>
            </a:r>
            <a:endParaRPr lang="vi-VN" sz="3600" dirty="0">
              <a:latin typeface="Times New Roman" panose="02020603050405020304" pitchFamily="18" charset="0"/>
              <a:cs typeface="Times New Roman" panose="02020603050405020304" pitchFamily="18" charset="0"/>
            </a:endParaRPr>
          </a:p>
          <a:p>
            <a:endParaRPr lang="vi-VN" sz="2300" dirty="0">
              <a:latin typeface="Times New Roman" panose="02020603050405020304" pitchFamily="18" charset="0"/>
              <a:cs typeface="Times New Roman" panose="02020603050405020304" pitchFamily="18" charset="0"/>
            </a:endParaRPr>
          </a:p>
        </p:txBody>
      </p:sp>
      <p:sp>
        <p:nvSpPr>
          <p:cNvPr id="5" name="Oval 4"/>
          <p:cNvSpPr/>
          <p:nvPr/>
        </p:nvSpPr>
        <p:spPr>
          <a:xfrm>
            <a:off x="9433337" y="5372760"/>
            <a:ext cx="4572000" cy="25527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4.0</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ight Arrow 5"/>
          <p:cNvSpPr/>
          <p:nvPr/>
        </p:nvSpPr>
        <p:spPr>
          <a:xfrm>
            <a:off x="11014826" y="6440861"/>
            <a:ext cx="914400" cy="417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ldLvl="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8916</Words>
  <Application>WPS Presentation</Application>
  <PresentationFormat>Widescreen</PresentationFormat>
  <Paragraphs>173</Paragraphs>
  <Slides>24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Arial</vt:lpstr>
      <vt:lpstr>SimSun</vt:lpstr>
      <vt:lpstr>Wingdings</vt:lpstr>
      <vt:lpstr>Times New Roman</vt:lpstr>
      <vt:lpstr>Microsoft YaHei</vt:lpstr>
      <vt:lpstr>Arial Unicode MS</vt:lpstr>
      <vt:lpstr>Calibri Light</vt:lpstr>
      <vt:lpstr>Calibri</vt:lpstr>
      <vt:lpstr>Office Theme</vt:lpstr>
      <vt:lpstr>Chủ đề 1: GIỚI THIỆU CHUNG VỀ CHĂN NUÔI</vt:lpstr>
      <vt:lpstr>PowerPoint 演示文稿</vt:lpstr>
      <vt:lpstr>PowerPoint 演示文稿</vt:lpstr>
      <vt:lpstr>I. Vai trò của chăn nuôi </vt:lpstr>
      <vt:lpstr>II. Một số thành tựu nổi bật của việc ứng dụng công nghệ cao trong chăn nuôi</vt:lpstr>
      <vt:lpstr>PowerPoint 演示文稿</vt:lpstr>
      <vt:lpstr>II. Một số thành tựu nổi bật của việc ứng dụng công nghệ cao trong chăn nuôi</vt:lpstr>
      <vt:lpstr>II. Một số thành tựu nổi bật của việc ứng dụng công nghệ cao trong chăn nuôi</vt:lpstr>
      <vt:lpstr>III. Triển vọng của chăn nuôi trong bối cảnh cuộc cách mạng công nghệ 4.0</vt:lpstr>
      <vt:lpstr>III. Triển vọng của chăn nuôi trong bối cảnh cuộc cách mạng công nghệ 4.0</vt:lpstr>
      <vt:lpstr>III. Triển vọng của chăn nuôi trong bối cảnh cuộc cách mạng công nghệ 4.0</vt:lpstr>
      <vt:lpstr>IV. Yêu cầu cơ bản đối với người lao động của một số ngành nghề phổ biến trong chăn nuôi</vt:lpstr>
      <vt:lpstr>PowerPoint 演示文稿</vt:lpstr>
      <vt:lpstr>PowerPoint 演示文稿</vt:lpstr>
      <vt:lpstr>IV. Yêu cầu cơ bản đối với người lao động của một số ngành nghề phổ biến trong chăn nuôi</vt:lpstr>
      <vt:lpstr>LUYỆN TẬP</vt:lpstr>
      <vt:lpstr>Câu 2: Đâu không phải là công nghệ được đưa vào áp dụng trong chăn nuôi? </vt:lpstr>
      <vt:lpstr>PowerPoint 演示文稿</vt:lpstr>
      <vt:lpstr>PowerPoint 演示文稿</vt:lpstr>
      <vt:lpstr>PowerPoint 演示文稿</vt:lpstr>
      <vt:lpstr>PowerPoint 演示文稿</vt:lpstr>
      <vt:lpstr>VẬN DỤNG Vận dụng 1: Các cơ sở chăn nuôi ở địa phương em đã sử dụng những thiết bị hiện đại nào trong chăn nuôi? Hãy nêu những lợi ích của chúng đối với cơ sở chăn nuôi đó.</vt:lpstr>
      <vt:lpstr>VẬN DỤNG Vận dụng 2: Hãy nêu một số ứng dụng công nghệ cao có thể áp dụng trong chăn nuôi ở địa phương em.</vt:lpstr>
      <vt:lpstr>VẬN DỤNG Vận dụng 3: Bản thân em có phù hợp với các ngành nghề trong chăn nuôi công nghệ cao không? Vì sao?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1: GIỚI THIỆU CHUNG VỀ CHĂN NUÔI</dc:title>
  <dc:creator>Thanh Pham</dc:creator>
  <cp:lastModifiedBy>admin</cp:lastModifiedBy>
  <cp:revision>54</cp:revision>
  <dcterms:created xsi:type="dcterms:W3CDTF">2023-06-11T02:45:00Z</dcterms:created>
  <dcterms:modified xsi:type="dcterms:W3CDTF">2024-09-18T01:00:35Z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2A1D37301A4A4B25AA5C1DC0B39283F5_12</vt:lpwstr>
  </property>
  <property fmtid="{D5CDD505-2E9C-101B-9397-08002B2CF9AE}" pid="3" name="KSOProductBuildVer">
    <vt:lpwstr>1033-12.2.0.18165</vt:lpwstr>
  </property>
</Properties>
</file>