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430" r:id="rId2"/>
    <p:sldId id="431" r:id="rId3"/>
    <p:sldId id="432" r:id="rId4"/>
    <p:sldId id="433" r:id="rId5"/>
    <p:sldId id="434" r:id="rId6"/>
    <p:sldId id="435" r:id="rId7"/>
    <p:sldId id="436" r:id="rId8"/>
    <p:sldId id="341" r:id="rId9"/>
    <p:sldId id="437" r:id="rId10"/>
    <p:sldId id="438" r:id="rId11"/>
    <p:sldId id="440" r:id="rId12"/>
    <p:sldId id="348" r:id="rId13"/>
    <p:sldId id="356" r:id="rId14"/>
    <p:sldId id="441" r:id="rId15"/>
    <p:sldId id="295" r:id="rId16"/>
    <p:sldId id="345" r:id="rId17"/>
    <p:sldId id="349" r:id="rId18"/>
    <p:sldId id="352" r:id="rId19"/>
    <p:sldId id="358" r:id="rId20"/>
    <p:sldId id="357" r:id="rId21"/>
    <p:sldId id="365" r:id="rId2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4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Nghia Tran Trung" initials="NTT" lastIdx="1" clrIdx="1">
    <p:extLst>
      <p:ext uri="{19B8F6BF-5375-455C-9EA6-DF929625EA0E}">
        <p15:presenceInfo xmlns:p15="http://schemas.microsoft.com/office/powerpoint/2012/main" userId="Nghia Tran Trung" providerId="None"/>
      </p:ext>
    </p:extLst>
  </p:cmAuthor>
  <p:cmAuthor id="3" name="Nghia Tran VIAE" initials="NTV" lastIdx="4" clrIdx="2">
    <p:extLst>
      <p:ext uri="{19B8F6BF-5375-455C-9EA6-DF929625EA0E}">
        <p15:presenceInfo xmlns:p15="http://schemas.microsoft.com/office/powerpoint/2012/main" userId="S::nghia.tran@viae.edu.vn::829f8176-b8f6-4877-94f3-f70eae1c28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BE22F3-A4CC-41C3-8B84-E6169A560928}" v="14" dt="2023-12-03T16:20:55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71" autoAdjust="0"/>
    <p:restoredTop sz="94981"/>
  </p:normalViewPr>
  <p:slideViewPr>
    <p:cSldViewPr snapToGrid="0" snapToObjects="1">
      <p:cViewPr varScale="1">
        <p:scale>
          <a:sx n="59" d="100"/>
          <a:sy n="59" d="100"/>
        </p:scale>
        <p:origin x="69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 Nguyen" userId="d5061c109cf27782" providerId="LiveId" clId="{CEBE22F3-A4CC-41C3-8B84-E6169A560928}"/>
    <pc:docChg chg="undo custSel addSld modSld">
      <pc:chgData name="Lan Nguyen" userId="d5061c109cf27782" providerId="LiveId" clId="{CEBE22F3-A4CC-41C3-8B84-E6169A560928}" dt="2023-12-03T19:16:21.184" v="247" actId="1076"/>
      <pc:docMkLst>
        <pc:docMk/>
      </pc:docMkLst>
      <pc:sldChg chg="modSp mod">
        <pc:chgData name="Lan Nguyen" userId="d5061c109cf27782" providerId="LiveId" clId="{CEBE22F3-A4CC-41C3-8B84-E6169A560928}" dt="2023-12-03T19:16:21.184" v="247" actId="1076"/>
        <pc:sldMkLst>
          <pc:docMk/>
          <pc:sldMk cId="4122839748" sldId="356"/>
        </pc:sldMkLst>
        <pc:spChg chg="mod">
          <ac:chgData name="Lan Nguyen" userId="d5061c109cf27782" providerId="LiveId" clId="{CEBE22F3-A4CC-41C3-8B84-E6169A560928}" dt="2023-12-03T19:16:17.401" v="246" actId="1076"/>
          <ac:spMkLst>
            <pc:docMk/>
            <pc:sldMk cId="4122839748" sldId="356"/>
            <ac:spMk id="4" creationId="{0DB9AB2E-8BE3-704D-074A-3A38C97F6A84}"/>
          </ac:spMkLst>
        </pc:spChg>
        <pc:spChg chg="mod">
          <ac:chgData name="Lan Nguyen" userId="d5061c109cf27782" providerId="LiveId" clId="{CEBE22F3-A4CC-41C3-8B84-E6169A560928}" dt="2023-12-03T19:15:40.031" v="241" actId="1076"/>
          <ac:spMkLst>
            <pc:docMk/>
            <pc:sldMk cId="4122839748" sldId="356"/>
            <ac:spMk id="5" creationId="{0CD9297B-37BE-9CA2-099D-2483C78EECA4}"/>
          </ac:spMkLst>
        </pc:spChg>
        <pc:spChg chg="mod">
          <ac:chgData name="Lan Nguyen" userId="d5061c109cf27782" providerId="LiveId" clId="{CEBE22F3-A4CC-41C3-8B84-E6169A560928}" dt="2023-12-03T19:15:48.256" v="242" actId="1076"/>
          <ac:spMkLst>
            <pc:docMk/>
            <pc:sldMk cId="4122839748" sldId="356"/>
            <ac:spMk id="6" creationId="{3321A6B7-225B-1B16-8DFF-B6D95570DD1D}"/>
          </ac:spMkLst>
        </pc:spChg>
        <pc:spChg chg="mod">
          <ac:chgData name="Lan Nguyen" userId="d5061c109cf27782" providerId="LiveId" clId="{CEBE22F3-A4CC-41C3-8B84-E6169A560928}" dt="2023-12-03T19:15:56.688" v="243" actId="1076"/>
          <ac:spMkLst>
            <pc:docMk/>
            <pc:sldMk cId="4122839748" sldId="356"/>
            <ac:spMk id="7" creationId="{A05BFD0D-89B5-A957-54C3-497819342139}"/>
          </ac:spMkLst>
        </pc:spChg>
        <pc:spChg chg="mod">
          <ac:chgData name="Lan Nguyen" userId="d5061c109cf27782" providerId="LiveId" clId="{CEBE22F3-A4CC-41C3-8B84-E6169A560928}" dt="2023-12-03T19:16:05.055" v="244" actId="1076"/>
          <ac:spMkLst>
            <pc:docMk/>
            <pc:sldMk cId="4122839748" sldId="356"/>
            <ac:spMk id="8" creationId="{FC6AE8CC-671A-C946-8481-9FD68F43AB3F}"/>
          </ac:spMkLst>
        </pc:spChg>
        <pc:spChg chg="mod">
          <ac:chgData name="Lan Nguyen" userId="d5061c109cf27782" providerId="LiveId" clId="{CEBE22F3-A4CC-41C3-8B84-E6169A560928}" dt="2023-12-03T19:16:11.536" v="245" actId="1076"/>
          <ac:spMkLst>
            <pc:docMk/>
            <pc:sldMk cId="4122839748" sldId="356"/>
            <ac:spMk id="9" creationId="{BDF3B2F5-FD9A-A2C7-D0C9-6D4917514A56}"/>
          </ac:spMkLst>
        </pc:spChg>
        <pc:spChg chg="mod">
          <ac:chgData name="Lan Nguyen" userId="d5061c109cf27782" providerId="LiveId" clId="{CEBE22F3-A4CC-41C3-8B84-E6169A560928}" dt="2023-12-03T19:16:21.184" v="247" actId="1076"/>
          <ac:spMkLst>
            <pc:docMk/>
            <pc:sldMk cId="4122839748" sldId="356"/>
            <ac:spMk id="10" creationId="{19CCC68E-7AAA-00FB-FC23-3C6425624653}"/>
          </ac:spMkLst>
        </pc:spChg>
        <pc:spChg chg="mod">
          <ac:chgData name="Lan Nguyen" userId="d5061c109cf27782" providerId="LiveId" clId="{CEBE22F3-A4CC-41C3-8B84-E6169A560928}" dt="2023-12-03T19:15:25.401" v="240" actId="1076"/>
          <ac:spMkLst>
            <pc:docMk/>
            <pc:sldMk cId="4122839748" sldId="356"/>
            <ac:spMk id="13" creationId="{0CD9297B-37BE-9CA2-099D-2483C78EECA4}"/>
          </ac:spMkLst>
        </pc:spChg>
      </pc:sldChg>
      <pc:sldChg chg="add">
        <pc:chgData name="Lan Nguyen" userId="d5061c109cf27782" providerId="LiveId" clId="{CEBE22F3-A4CC-41C3-8B84-E6169A560928}" dt="2023-11-19T03:05:26.531" v="0"/>
        <pc:sldMkLst>
          <pc:docMk/>
          <pc:sldMk cId="204149410" sldId="430"/>
        </pc:sldMkLst>
      </pc:sldChg>
      <pc:sldChg chg="addSp delSp modSp add mod setBg">
        <pc:chgData name="Lan Nguyen" userId="d5061c109cf27782" providerId="LiveId" clId="{CEBE22F3-A4CC-41C3-8B84-E6169A560928}" dt="2023-11-19T03:35:02.364" v="201" actId="571"/>
        <pc:sldMkLst>
          <pc:docMk/>
          <pc:sldMk cId="1531533114" sldId="431"/>
        </pc:sldMkLst>
        <pc:spChg chg="del">
          <ac:chgData name="Lan Nguyen" userId="d5061c109cf27782" providerId="LiveId" clId="{CEBE22F3-A4CC-41C3-8B84-E6169A560928}" dt="2023-11-19T03:27:35.600" v="60" actId="478"/>
          <ac:spMkLst>
            <pc:docMk/>
            <pc:sldMk cId="1531533114" sldId="431"/>
            <ac:spMk id="2" creationId="{00000000-0000-0000-0000-000000000000}"/>
          </ac:spMkLst>
        </pc:spChg>
        <pc:spChg chg="del mod">
          <ac:chgData name="Lan Nguyen" userId="d5061c109cf27782" providerId="LiveId" clId="{CEBE22F3-A4CC-41C3-8B84-E6169A560928}" dt="2023-11-19T03:27:32.111" v="59" actId="478"/>
          <ac:spMkLst>
            <pc:docMk/>
            <pc:sldMk cId="1531533114" sldId="431"/>
            <ac:spMk id="3" creationId="{00000000-0000-0000-0000-000000000000}"/>
          </ac:spMkLst>
        </pc:spChg>
        <pc:spChg chg="add mod">
          <ac:chgData name="Lan Nguyen" userId="d5061c109cf27782" providerId="LiveId" clId="{CEBE22F3-A4CC-41C3-8B84-E6169A560928}" dt="2023-11-19T03:33:35.881" v="174" actId="114"/>
          <ac:spMkLst>
            <pc:docMk/>
            <pc:sldMk cId="1531533114" sldId="431"/>
            <ac:spMk id="4" creationId="{AD426DF6-3EEE-4825-7DE4-EF4C224EA73D}"/>
          </ac:spMkLst>
        </pc:spChg>
        <pc:cxnChg chg="add mod">
          <ac:chgData name="Lan Nguyen" userId="d5061c109cf27782" providerId="LiveId" clId="{CEBE22F3-A4CC-41C3-8B84-E6169A560928}" dt="2023-11-19T03:34:53.667" v="197" actId="1076"/>
          <ac:cxnSpMkLst>
            <pc:docMk/>
            <pc:sldMk cId="1531533114" sldId="431"/>
            <ac:cxnSpMk id="6" creationId="{873B90CE-A126-DE37-91E3-E6BBB42190C8}"/>
          </ac:cxnSpMkLst>
        </pc:cxnChg>
        <pc:cxnChg chg="add mod">
          <ac:chgData name="Lan Nguyen" userId="d5061c109cf27782" providerId="LiveId" clId="{CEBE22F3-A4CC-41C3-8B84-E6169A560928}" dt="2023-11-19T03:34:55.477" v="198" actId="1076"/>
          <ac:cxnSpMkLst>
            <pc:docMk/>
            <pc:sldMk cId="1531533114" sldId="431"/>
            <ac:cxnSpMk id="7" creationId="{E4662BB5-D418-156B-EED1-DAB8FFB53FB4}"/>
          </ac:cxnSpMkLst>
        </pc:cxnChg>
        <pc:cxnChg chg="add mod">
          <ac:chgData name="Lan Nguyen" userId="d5061c109cf27782" providerId="LiveId" clId="{CEBE22F3-A4CC-41C3-8B84-E6169A560928}" dt="2023-11-19T03:34:58.483" v="199" actId="571"/>
          <ac:cxnSpMkLst>
            <pc:docMk/>
            <pc:sldMk cId="1531533114" sldId="431"/>
            <ac:cxnSpMk id="9" creationId="{F2D334AC-6EEF-E5D7-6B8F-2F416C261B8B}"/>
          </ac:cxnSpMkLst>
        </pc:cxnChg>
        <pc:cxnChg chg="add mod">
          <ac:chgData name="Lan Nguyen" userId="d5061c109cf27782" providerId="LiveId" clId="{CEBE22F3-A4CC-41C3-8B84-E6169A560928}" dt="2023-11-19T03:35:00.310" v="200" actId="571"/>
          <ac:cxnSpMkLst>
            <pc:docMk/>
            <pc:sldMk cId="1531533114" sldId="431"/>
            <ac:cxnSpMk id="10" creationId="{A01CF3A4-F5A8-C38A-F64C-9A29ECCA9183}"/>
          </ac:cxnSpMkLst>
        </pc:cxnChg>
        <pc:cxnChg chg="add mod">
          <ac:chgData name="Lan Nguyen" userId="d5061c109cf27782" providerId="LiveId" clId="{CEBE22F3-A4CC-41C3-8B84-E6169A560928}" dt="2023-11-19T03:35:02.364" v="201" actId="571"/>
          <ac:cxnSpMkLst>
            <pc:docMk/>
            <pc:sldMk cId="1531533114" sldId="431"/>
            <ac:cxnSpMk id="11" creationId="{2C665E27-7F36-AD16-A3C1-1DD2D8307C2E}"/>
          </ac:cxnSpMkLst>
        </pc:cxnChg>
      </pc:sldChg>
      <pc:sldChg chg="addSp delSp modSp new mod modAnim">
        <pc:chgData name="Lan Nguyen" userId="d5061c109cf27782" providerId="LiveId" clId="{CEBE22F3-A4CC-41C3-8B84-E6169A560928}" dt="2023-12-03T16:20:34.707" v="202"/>
        <pc:sldMkLst>
          <pc:docMk/>
          <pc:sldMk cId="1384255534" sldId="432"/>
        </pc:sldMkLst>
        <pc:picChg chg="add del mod">
          <ac:chgData name="Lan Nguyen" userId="d5061c109cf27782" providerId="LiveId" clId="{CEBE22F3-A4CC-41C3-8B84-E6169A560928}" dt="2023-11-19T03:20:34.850" v="55" actId="478"/>
          <ac:picMkLst>
            <pc:docMk/>
            <pc:sldMk cId="1384255534" sldId="432"/>
            <ac:picMk id="2" creationId="{3133E2F3-255B-F2DA-7171-23F582FE6BE8}"/>
          </ac:picMkLst>
        </pc:picChg>
        <pc:picChg chg="add del mod">
          <ac:chgData name="Lan Nguyen" userId="d5061c109cf27782" providerId="LiveId" clId="{CEBE22F3-A4CC-41C3-8B84-E6169A560928}" dt="2023-11-19T03:17:08.972" v="50" actId="478"/>
          <ac:picMkLst>
            <pc:docMk/>
            <pc:sldMk cId="1384255534" sldId="432"/>
            <ac:picMk id="3" creationId="{0D5E6281-5248-F8F6-4B9F-45450229CADB}"/>
          </ac:picMkLst>
        </pc:picChg>
        <pc:picChg chg="add del mod">
          <ac:chgData name="Lan Nguyen" userId="d5061c109cf27782" providerId="LiveId" clId="{CEBE22F3-A4CC-41C3-8B84-E6169A560928}" dt="2023-11-19T03:27:05.277" v="58" actId="21"/>
          <ac:picMkLst>
            <pc:docMk/>
            <pc:sldMk cId="1384255534" sldId="432"/>
            <ac:picMk id="4" creationId="{DAE2F8ED-A16C-1890-126D-C73CD70A484B}"/>
          </ac:picMkLst>
        </pc:picChg>
      </pc:sldChg>
      <pc:sldChg chg="modAnim">
        <pc:chgData name="Lan Nguyen" userId="d5061c109cf27782" providerId="LiveId" clId="{CEBE22F3-A4CC-41C3-8B84-E6169A560928}" dt="2023-12-03T16:20:43.305" v="203"/>
        <pc:sldMkLst>
          <pc:docMk/>
          <pc:sldMk cId="2397695449" sldId="433"/>
        </pc:sldMkLst>
      </pc:sldChg>
      <pc:sldChg chg="modAnim">
        <pc:chgData name="Lan Nguyen" userId="d5061c109cf27782" providerId="LiveId" clId="{CEBE22F3-A4CC-41C3-8B84-E6169A560928}" dt="2023-12-03T16:20:49.133" v="204"/>
        <pc:sldMkLst>
          <pc:docMk/>
          <pc:sldMk cId="3323371133" sldId="434"/>
        </pc:sldMkLst>
      </pc:sldChg>
      <pc:sldChg chg="modAnim">
        <pc:chgData name="Lan Nguyen" userId="d5061c109cf27782" providerId="LiveId" clId="{CEBE22F3-A4CC-41C3-8B84-E6169A560928}" dt="2023-12-03T16:20:55.454" v="205"/>
        <pc:sldMkLst>
          <pc:docMk/>
          <pc:sldMk cId="3092045483" sldId="435"/>
        </pc:sldMkLst>
      </pc:sldChg>
      <pc:sldChg chg="modSp mod">
        <pc:chgData name="Lan Nguyen" userId="d5061c109cf27782" providerId="LiveId" clId="{CEBE22F3-A4CC-41C3-8B84-E6169A560928}" dt="2023-12-03T16:22:37.450" v="239" actId="14100"/>
        <pc:sldMkLst>
          <pc:docMk/>
          <pc:sldMk cId="1971129144" sldId="436"/>
        </pc:sldMkLst>
        <pc:spChg chg="mod">
          <ac:chgData name="Lan Nguyen" userId="d5061c109cf27782" providerId="LiveId" clId="{CEBE22F3-A4CC-41C3-8B84-E6169A560928}" dt="2023-12-03T16:22:25.497" v="237" actId="115"/>
          <ac:spMkLst>
            <pc:docMk/>
            <pc:sldMk cId="1971129144" sldId="436"/>
            <ac:spMk id="2" creationId="{00000000-0000-0000-0000-000000000000}"/>
          </ac:spMkLst>
        </pc:spChg>
        <pc:spChg chg="mod">
          <ac:chgData name="Lan Nguyen" userId="d5061c109cf27782" providerId="LiveId" clId="{CEBE22F3-A4CC-41C3-8B84-E6169A560928}" dt="2023-12-03T16:22:33.565" v="238" actId="14100"/>
          <ac:spMkLst>
            <pc:docMk/>
            <pc:sldMk cId="1971129144" sldId="436"/>
            <ac:spMk id="3" creationId="{00000000-0000-0000-0000-000000000000}"/>
          </ac:spMkLst>
        </pc:spChg>
        <pc:spChg chg="mod">
          <ac:chgData name="Lan Nguyen" userId="d5061c109cf27782" providerId="LiveId" clId="{CEBE22F3-A4CC-41C3-8B84-E6169A560928}" dt="2023-12-03T16:22:37.450" v="239" actId="14100"/>
          <ac:spMkLst>
            <pc:docMk/>
            <pc:sldMk cId="1971129144" sldId="436"/>
            <ac:spMk id="4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9T20:18:19.917" idx="7">
    <p:pos x="10" y="10"/>
    <p:text>Phần này nếu chữ quá bé, giúp anh copy và paste text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07T07:13:51.094" idx="1">
    <p:pos x="10" y="10"/>
    <p:text>check giúp em trang sách WB và NOTEBOOK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03T21:24:29.400" idx="3">
    <p:pos x="7499" y="85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3.1</a:t>
            </a:r>
          </a:p>
        </p:txBody>
      </p:sp>
    </p:spTree>
    <p:extLst>
      <p:ext uri="{BB962C8B-B14F-4D97-AF65-F5344CB8AC3E}">
        <p14:creationId xmlns:p14="http://schemas.microsoft.com/office/powerpoint/2010/main" val="396946739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12/3/2023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1.2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duhome.com.vn/DHALesson?idGrade=19&amp;idSubject=1&amp;idSeries=117&amp;idTheme=979&amp;IdLevel=1&amp;idThemeServer=6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1450" y="508615"/>
            <a:ext cx="678055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FF0000"/>
                </a:solidFill>
                <a:latin typeface="Segoe Script" panose="030B0504020000000003" pitchFamily="66" charset="0"/>
              </a:rPr>
              <a:t>WELCOME TO OUR CLASS!</a:t>
            </a:r>
            <a:endParaRPr lang="en-US" sz="6600" b="1" cap="none" spc="0" dirty="0">
              <a:ln/>
              <a:solidFill>
                <a:srgbClr val="FF0000"/>
              </a:solidFill>
              <a:effectLst/>
              <a:latin typeface="Segoe Script" panose="030B0504020000000003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-547266"/>
            <a:ext cx="737616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9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382175"/>
              </p:ext>
            </p:extLst>
          </p:nvPr>
        </p:nvGraphicFramePr>
        <p:xfrm>
          <a:off x="-1" y="0"/>
          <a:ext cx="12192001" cy="7738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1808">
                  <a:extLst>
                    <a:ext uri="{9D8B030D-6E8A-4147-A177-3AD203B41FA5}">
                      <a16:colId xmlns:a16="http://schemas.microsoft.com/office/drawing/2014/main" val="3340824067"/>
                    </a:ext>
                  </a:extLst>
                </a:gridCol>
                <a:gridCol w="6217279">
                  <a:extLst>
                    <a:ext uri="{9D8B030D-6E8A-4147-A177-3AD203B41FA5}">
                      <a16:colId xmlns:a16="http://schemas.microsoft.com/office/drawing/2014/main" val="1436932019"/>
                    </a:ext>
                  </a:extLst>
                </a:gridCol>
                <a:gridCol w="4992914">
                  <a:extLst>
                    <a:ext uri="{9D8B030D-6E8A-4147-A177-3AD203B41FA5}">
                      <a16:colId xmlns:a16="http://schemas.microsoft.com/office/drawing/2014/main" val="2519199895"/>
                    </a:ext>
                  </a:extLst>
                </a:gridCol>
              </a:tblGrid>
              <a:tr h="40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Tense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5" marR="5819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present simple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5" marR="5819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present continuous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5" marR="58195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058162"/>
                  </a:ext>
                </a:extLst>
              </a:tr>
              <a:tr h="3211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5" marR="5819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Something that is 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 present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something that 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happens regularly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present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Something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that is </a:t>
                      </a:r>
                      <a:r>
                        <a:rPr lang="en-US" sz="24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fixed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the future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something in the future </a:t>
                      </a: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time words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like </a:t>
                      </a:r>
                      <a:r>
                        <a:rPr lang="en-US" sz="2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2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and </a:t>
                      </a:r>
                      <a:r>
                        <a:rPr lang="en-US" sz="2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and </a:t>
                      </a: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2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and </a:t>
                      </a:r>
                      <a:r>
                        <a:rPr lang="en-US" sz="2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unless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Talking about 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past 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we tell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story or summarize a book/story/play.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5" marR="58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Something that is happening at present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Plan in the near future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5" marR="58195" marT="0" marB="0"/>
                </a:tc>
                <a:extLst>
                  <a:ext uri="{0D108BD9-81ED-4DB2-BD59-A6C34878D82A}">
                    <a16:rowId xmlns:a16="http://schemas.microsoft.com/office/drawing/2014/main" val="3212439952"/>
                  </a:ext>
                </a:extLst>
              </a:tr>
              <a:tr h="1516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5" marR="5819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+) S+ V(s/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-) S+ don’t/ doesn’t + V.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?) Do/Does+ S+ V?                                         *Tobe: am/is/are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5" marR="58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S+am/ is/ are+ Ving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S+am/ is/ are+ not+ Ving.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Am/ is/are+ S+ Ving?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5" marR="58195" marT="0" marB="0"/>
                </a:tc>
                <a:extLst>
                  <a:ext uri="{0D108BD9-81ED-4DB2-BD59-A6C34878D82A}">
                    <a16:rowId xmlns:a16="http://schemas.microsoft.com/office/drawing/2014/main" val="1165841688"/>
                  </a:ext>
                </a:extLst>
              </a:tr>
              <a:tr h="2426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5" marR="5819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always, usually, often, sometimes, never, occasionally, normally, regularly,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hardly, seldom, rarely, barely, scarcely,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every+ time, once/twice/3 times+ a/per+ time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5" marR="58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now, at present, at the moment, currently…, e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xclamations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Keep silent! / watch out!/ look out!...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5" marR="58195" marT="0" marB="0"/>
                </a:tc>
                <a:extLst>
                  <a:ext uri="{0D108BD9-81ED-4DB2-BD59-A6C34878D82A}">
                    <a16:rowId xmlns:a16="http://schemas.microsoft.com/office/drawing/2014/main" val="1632970338"/>
                  </a:ext>
                </a:extLst>
              </a:tr>
            </a:tbl>
          </a:graphicData>
        </a:graphic>
      </p:graphicFrame>
      <p:sp>
        <p:nvSpPr>
          <p:cNvPr id="3" name="Rectangular Callout 2"/>
          <p:cNvSpPr/>
          <p:nvPr/>
        </p:nvSpPr>
        <p:spPr>
          <a:xfrm>
            <a:off x="6386286" y="1103086"/>
            <a:ext cx="5805714" cy="2307771"/>
          </a:xfrm>
          <a:prstGeom prst="wedgeRectCallout">
            <a:avLst>
              <a:gd name="adj1" fmla="val -74083"/>
              <a:gd name="adj2" fmla="val -66431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a student.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6386286" y="1561444"/>
            <a:ext cx="5805714" cy="2307771"/>
          </a:xfrm>
          <a:prstGeom prst="wedgeRectCallout">
            <a:avLst>
              <a:gd name="adj1" fmla="val -74083"/>
              <a:gd name="adj2" fmla="val -66431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usually goes to bed late.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095999" y="1883808"/>
            <a:ext cx="5805714" cy="2307771"/>
          </a:xfrm>
          <a:prstGeom prst="wedgeRectCallout">
            <a:avLst>
              <a:gd name="adj1" fmla="val -74083"/>
              <a:gd name="adj2" fmla="val -66431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bus leaves at 6:45.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6095999" y="2810560"/>
            <a:ext cx="5805714" cy="2307771"/>
          </a:xfrm>
          <a:prstGeom prst="wedgeRectCallout">
            <a:avLst>
              <a:gd name="adj1" fmla="val -74083"/>
              <a:gd name="adj2" fmla="val -66431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I'll talk to John when I see him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283201" y="3736087"/>
            <a:ext cx="6908799" cy="1880942"/>
          </a:xfrm>
          <a:prstGeom prst="wedgeRectCallout">
            <a:avLst>
              <a:gd name="adj1" fmla="val -42781"/>
              <a:gd name="adj2" fmla="val -74268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upon a time, there is a girl called Little Red Riding Hood.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72" y="135993"/>
            <a:ext cx="5312228" cy="3984171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1081315" y="3342308"/>
            <a:ext cx="8403771" cy="1880942"/>
          </a:xfrm>
          <a:prstGeom prst="wedgeRectCallout">
            <a:avLst>
              <a:gd name="adj1" fmla="val 40354"/>
              <a:gd name="adj2" fmla="val -169953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learning English at the moment.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1030515" y="3425921"/>
            <a:ext cx="8403771" cy="2649466"/>
          </a:xfrm>
          <a:prstGeom prst="wedgeRectCallout">
            <a:avLst>
              <a:gd name="adj1" fmla="val 44153"/>
              <a:gd name="adj2" fmla="val -122063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having my birthday party next Sunday. Would you like to come?</a:t>
            </a:r>
          </a:p>
        </p:txBody>
      </p:sp>
    </p:spTree>
    <p:extLst>
      <p:ext uri="{BB962C8B-B14F-4D97-AF65-F5344CB8AC3E}">
        <p14:creationId xmlns:p14="http://schemas.microsoft.com/office/powerpoint/2010/main" val="89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892" t="27810" r="26574" b="14931"/>
          <a:stretch/>
        </p:blipFill>
        <p:spPr>
          <a:xfrm>
            <a:off x="723062" y="0"/>
            <a:ext cx="10697579" cy="6814988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-194553" y="1698171"/>
            <a:ext cx="12386553" cy="3236686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1: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Where’s John? He _____ to a new CD in his room.</a:t>
            </a: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	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	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listening	   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listens</a:t>
            </a:r>
          </a:p>
        </p:txBody>
      </p:sp>
      <p:sp>
        <p:nvSpPr>
          <p:cNvPr id="4" name="Oval 3"/>
          <p:cNvSpPr/>
          <p:nvPr/>
        </p:nvSpPr>
        <p:spPr>
          <a:xfrm>
            <a:off x="4610910" y="3443591"/>
            <a:ext cx="914401" cy="972765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-194554" y="2550191"/>
            <a:ext cx="12386553" cy="3236686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2: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Don’t forget to take your umbrella with you to London. You know it always ____ in England.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rains	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raining	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      	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rained</a:t>
            </a:r>
          </a:p>
        </p:txBody>
      </p:sp>
      <p:sp>
        <p:nvSpPr>
          <p:cNvPr id="9" name="Oval 8"/>
          <p:cNvSpPr/>
          <p:nvPr/>
        </p:nvSpPr>
        <p:spPr>
          <a:xfrm>
            <a:off x="-191339" y="4608442"/>
            <a:ext cx="914401" cy="972765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Alternate Process 9"/>
          <p:cNvSpPr/>
          <p:nvPr/>
        </p:nvSpPr>
        <p:spPr>
          <a:xfrm>
            <a:off x="-121426" y="24087"/>
            <a:ext cx="12386553" cy="3236686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3: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Jean______  hard all day but she ______ at the moment.</a:t>
            </a:r>
          </a:p>
          <a:p>
            <a:pPr marL="742950" indent="-742950">
              <a:buAutoNum type="alphaU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work/doesn’t work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works/ isn’t working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work/ isn’t working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working/doesn’t work</a:t>
            </a:r>
          </a:p>
        </p:txBody>
      </p:sp>
      <p:sp>
        <p:nvSpPr>
          <p:cNvPr id="15" name="Oval 14"/>
          <p:cNvSpPr/>
          <p:nvPr/>
        </p:nvSpPr>
        <p:spPr>
          <a:xfrm>
            <a:off x="5998722" y="1522080"/>
            <a:ext cx="914401" cy="972765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Alternate Process 15"/>
          <p:cNvSpPr/>
          <p:nvPr/>
        </p:nvSpPr>
        <p:spPr>
          <a:xfrm>
            <a:off x="-160336" y="3443591"/>
            <a:ext cx="12386553" cy="3236686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4: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Look! That boy ______ after the bus.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running	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	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runs          	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</a:t>
            </a:r>
          </a:p>
        </p:txBody>
      </p:sp>
      <p:sp>
        <p:nvSpPr>
          <p:cNvPr id="17" name="Oval 16"/>
          <p:cNvSpPr/>
          <p:nvPr/>
        </p:nvSpPr>
        <p:spPr>
          <a:xfrm>
            <a:off x="-82514" y="5277642"/>
            <a:ext cx="914401" cy="972765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Alternate Process 17"/>
          <p:cNvSpPr/>
          <p:nvPr/>
        </p:nvSpPr>
        <p:spPr>
          <a:xfrm>
            <a:off x="-194555" y="0"/>
            <a:ext cx="12386553" cy="3703613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5: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______  German so well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he ______  from Germany.</a:t>
            </a:r>
          </a:p>
          <a:p>
            <a:pPr marL="742950" indent="-742950">
              <a:buAutoNum type="alphaU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speak/come	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speaks/comes	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speaking/coming	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speaking/come</a:t>
            </a:r>
          </a:p>
        </p:txBody>
      </p:sp>
      <p:sp>
        <p:nvSpPr>
          <p:cNvPr id="19" name="Oval 18"/>
          <p:cNvSpPr/>
          <p:nvPr/>
        </p:nvSpPr>
        <p:spPr>
          <a:xfrm>
            <a:off x="5193146" y="1781330"/>
            <a:ext cx="914401" cy="972765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Alternate Process 19"/>
          <p:cNvSpPr/>
          <p:nvPr/>
        </p:nvSpPr>
        <p:spPr>
          <a:xfrm>
            <a:off x="-267684" y="55743"/>
            <a:ext cx="12386553" cy="3703613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6: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The boss ______. We _____ him in an hour and nothing is ready!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comes/ are meeting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comes/ meet 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coming/are meeting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coming/meet</a:t>
            </a:r>
          </a:p>
        </p:txBody>
      </p:sp>
      <p:sp>
        <p:nvSpPr>
          <p:cNvPr id="21" name="Oval 20"/>
          <p:cNvSpPr/>
          <p:nvPr/>
        </p:nvSpPr>
        <p:spPr>
          <a:xfrm>
            <a:off x="-136926" y="2403044"/>
            <a:ext cx="914401" cy="972765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Alternate Process 21"/>
          <p:cNvSpPr/>
          <p:nvPr/>
        </p:nvSpPr>
        <p:spPr>
          <a:xfrm>
            <a:off x="-267686" y="16833"/>
            <a:ext cx="12386553" cy="3703613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7: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Ann ____________her job very much.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	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liked	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liking	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likes</a:t>
            </a:r>
          </a:p>
        </p:txBody>
      </p:sp>
      <p:sp>
        <p:nvSpPr>
          <p:cNvPr id="23" name="Oval 22"/>
          <p:cNvSpPr/>
          <p:nvPr/>
        </p:nvSpPr>
        <p:spPr>
          <a:xfrm>
            <a:off x="8306893" y="2027901"/>
            <a:ext cx="914401" cy="972765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Alternate Process 23"/>
          <p:cNvSpPr/>
          <p:nvPr/>
        </p:nvSpPr>
        <p:spPr>
          <a:xfrm>
            <a:off x="-48299" y="141727"/>
            <a:ext cx="12386553" cy="3703613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8: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train __________at 7 a.m.</a:t>
            </a:r>
          </a:p>
          <a:p>
            <a:pPr marL="742950" indent="-742950">
              <a:buAutoNum type="alphaU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arriving                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arrives                        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arrive	                 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arriving</a:t>
            </a:r>
          </a:p>
        </p:txBody>
      </p:sp>
      <p:sp>
        <p:nvSpPr>
          <p:cNvPr id="27" name="Oval 26"/>
          <p:cNvSpPr/>
          <p:nvPr/>
        </p:nvSpPr>
        <p:spPr>
          <a:xfrm>
            <a:off x="5661470" y="1503852"/>
            <a:ext cx="914401" cy="972765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Alternate Process 27"/>
          <p:cNvSpPr/>
          <p:nvPr/>
        </p:nvSpPr>
        <p:spPr>
          <a:xfrm>
            <a:off x="-236683" y="171392"/>
            <a:ext cx="12386553" cy="3703613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9: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 elder sister  ___ married next Sunday.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getting	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getting	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gets	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</a:p>
        </p:txBody>
      </p:sp>
      <p:sp>
        <p:nvSpPr>
          <p:cNvPr id="29" name="Oval 28"/>
          <p:cNvSpPr/>
          <p:nvPr/>
        </p:nvSpPr>
        <p:spPr>
          <a:xfrm>
            <a:off x="-121426" y="2168344"/>
            <a:ext cx="914401" cy="972765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Alternate Process 29"/>
          <p:cNvSpPr/>
          <p:nvPr/>
        </p:nvSpPr>
        <p:spPr>
          <a:xfrm>
            <a:off x="-252186" y="189370"/>
            <a:ext cx="12386553" cy="3703613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10: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According to the time table, the English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lesson__________at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8:50 on Tuesday.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	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starts	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	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starting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043703" y="2027901"/>
            <a:ext cx="914401" cy="972765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515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CE59D7-B928-4486-93AF-34FEEF38EB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840" y="477520"/>
            <a:ext cx="9895840" cy="57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9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FEB1450-B2A3-D373-FDD2-9F9954C5E09F}"/>
              </a:ext>
            </a:extLst>
          </p:cNvPr>
          <p:cNvSpPr txBox="1"/>
          <p:nvPr/>
        </p:nvSpPr>
        <p:spPr>
          <a:xfrm>
            <a:off x="282338" y="346284"/>
            <a:ext cx="12056533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InkFree"/>
              </a:rPr>
              <a:t>Dear Jenny,</a:t>
            </a:r>
            <a:br>
              <a:rPr lang="en-US" sz="2800" dirty="0">
                <a:effectLst/>
                <a:latin typeface="InkFree"/>
              </a:rPr>
            </a:br>
            <a:r>
              <a:rPr lang="en-US" sz="2800" dirty="0">
                <a:effectLst/>
                <a:latin typeface="InkFree"/>
              </a:rPr>
              <a:t>How are you doing? </a:t>
            </a:r>
            <a:endParaRPr lang="en-US" sz="2800" dirty="0">
              <a:effectLst/>
            </a:endParaRPr>
          </a:p>
          <a:p>
            <a:r>
              <a:rPr lang="en-US" sz="2800" dirty="0">
                <a:effectLst/>
                <a:latin typeface="InkFree"/>
              </a:rPr>
              <a:t>Right now I (1) _____________(volunteer) in Myanmar. I (2) ____ (live) in a local village, and I’ll be here until December. It’s small, but it (3) ___ (have) some beautiful old buildings. We (4) __________(build) a new school for a charity called Global Classroom. This charity is really great</a:t>
            </a:r>
            <a:r>
              <a:rPr lang="en-US" sz="2800" dirty="0">
                <a:latin typeface="InkFree"/>
              </a:rPr>
              <a:t> </a:t>
            </a:r>
            <a:r>
              <a:rPr lang="en-US" sz="2800" dirty="0">
                <a:effectLst/>
                <a:latin typeface="InkFree"/>
              </a:rPr>
              <a:t>and over the years has helped a lot of people. </a:t>
            </a:r>
            <a:r>
              <a:rPr lang="en-US" sz="2800" dirty="0"/>
              <a:t>It (5) _______ (provide) free education for children and (6) _____ (pay) for all their uniforms and school supplies. I do a lot of things to help, but this month I (7) ______________ (teach) English. </a:t>
            </a:r>
          </a:p>
          <a:p>
            <a:r>
              <a:rPr lang="en-US" sz="2800" dirty="0"/>
              <a:t>I will be home for Christmas. I (8) ______ (hope) we can meet then. I miss you a lot. </a:t>
            </a:r>
          </a:p>
          <a:p>
            <a:r>
              <a:rPr lang="en-US" sz="2800" dirty="0"/>
              <a:t>Love to everyone,</a:t>
            </a:r>
          </a:p>
          <a:p>
            <a:r>
              <a:rPr lang="en-US" sz="2800" dirty="0"/>
              <a:t>Phương </a:t>
            </a:r>
          </a:p>
          <a:p>
            <a:endParaRPr lang="en-US" sz="24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9AB2E-8BE3-704D-074A-3A38C97F6A84}"/>
              </a:ext>
            </a:extLst>
          </p:cNvPr>
          <p:cNvSpPr txBox="1"/>
          <p:nvPr/>
        </p:nvSpPr>
        <p:spPr>
          <a:xfrm>
            <a:off x="860419" y="3652480"/>
            <a:ext cx="3125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am teaching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9297B-37BE-9CA2-099D-2483C78EECA4}"/>
              </a:ext>
            </a:extLst>
          </p:cNvPr>
          <p:cNvSpPr txBox="1"/>
          <p:nvPr/>
        </p:nvSpPr>
        <p:spPr>
          <a:xfrm>
            <a:off x="9099168" y="1176032"/>
            <a:ext cx="177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live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1A6B7-225B-1B16-8DFF-B6D95570DD1D}"/>
              </a:ext>
            </a:extLst>
          </p:cNvPr>
          <p:cNvSpPr txBox="1"/>
          <p:nvPr/>
        </p:nvSpPr>
        <p:spPr>
          <a:xfrm>
            <a:off x="8649026" y="1543453"/>
            <a:ext cx="177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has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5BFD0D-89B5-A957-54C3-497819342139}"/>
              </a:ext>
            </a:extLst>
          </p:cNvPr>
          <p:cNvSpPr txBox="1"/>
          <p:nvPr/>
        </p:nvSpPr>
        <p:spPr>
          <a:xfrm>
            <a:off x="4532604" y="1995801"/>
            <a:ext cx="2401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are building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6AE8CC-671A-C946-8481-9FD68F43AB3F}"/>
              </a:ext>
            </a:extLst>
          </p:cNvPr>
          <p:cNvSpPr txBox="1"/>
          <p:nvPr/>
        </p:nvSpPr>
        <p:spPr>
          <a:xfrm>
            <a:off x="1702795" y="2844225"/>
            <a:ext cx="2016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   provides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F3B2F5-FD9A-A2C7-D0C9-6D4917514A56}"/>
              </a:ext>
            </a:extLst>
          </p:cNvPr>
          <p:cNvSpPr txBox="1"/>
          <p:nvPr/>
        </p:nvSpPr>
        <p:spPr>
          <a:xfrm>
            <a:off x="9694088" y="2863417"/>
            <a:ext cx="177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   </a:t>
            </a:r>
            <a:r>
              <a:rPr lang="en-US" sz="3200" dirty="0">
                <a:solidFill>
                  <a:srgbClr val="FF0000"/>
                </a:solidFill>
              </a:rPr>
              <a:t>pays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CCC68E-7AAA-00FB-FC23-3C6425624653}"/>
              </a:ext>
            </a:extLst>
          </p:cNvPr>
          <p:cNvSpPr txBox="1"/>
          <p:nvPr/>
        </p:nvSpPr>
        <p:spPr>
          <a:xfrm>
            <a:off x="4891070" y="4125697"/>
            <a:ext cx="223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   </a:t>
            </a:r>
            <a:r>
              <a:rPr lang="en-US" sz="3200" dirty="0">
                <a:solidFill>
                  <a:srgbClr val="FF0000"/>
                </a:solidFill>
              </a:rPr>
              <a:t>hope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D9297B-37BE-9CA2-099D-2483C78EECA4}"/>
              </a:ext>
            </a:extLst>
          </p:cNvPr>
          <p:cNvSpPr txBox="1"/>
          <p:nvPr/>
        </p:nvSpPr>
        <p:spPr>
          <a:xfrm>
            <a:off x="2221180" y="1176033"/>
            <a:ext cx="285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volunteering</a:t>
            </a:r>
          </a:p>
        </p:txBody>
      </p:sp>
    </p:spTree>
    <p:extLst>
      <p:ext uri="{BB962C8B-B14F-4D97-AF65-F5344CB8AC3E}">
        <p14:creationId xmlns:p14="http://schemas.microsoft.com/office/powerpoint/2010/main" val="41228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308" y="1006972"/>
            <a:ext cx="10235494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i="1" dirty="0">
                <a:solidFill>
                  <a:srgbClr val="002060"/>
                </a:solidFill>
                <a:latin typeface="InkFree"/>
              </a:rPr>
              <a:t>Presentation:</a:t>
            </a:r>
          </a:p>
          <a:p>
            <a:pPr algn="ctr"/>
            <a:r>
              <a:rPr lang="en-US" sz="6000" i="1" dirty="0">
                <a:solidFill>
                  <a:srgbClr val="002060"/>
                </a:solidFill>
                <a:latin typeface="InkFree"/>
              </a:rPr>
              <a:t>Using the Present simple and</a:t>
            </a:r>
          </a:p>
          <a:p>
            <a:pPr algn="ctr"/>
            <a:r>
              <a:rPr lang="en-US" sz="6000" i="1" dirty="0">
                <a:solidFill>
                  <a:srgbClr val="002060"/>
                </a:solidFill>
                <a:latin typeface="InkFree"/>
              </a:rPr>
              <a:t> the Present continuous</a:t>
            </a:r>
          </a:p>
          <a:p>
            <a:pPr algn="ctr"/>
            <a:r>
              <a:rPr lang="en-US" sz="6000" i="1" dirty="0">
                <a:solidFill>
                  <a:srgbClr val="002060"/>
                </a:solidFill>
                <a:latin typeface="InkFree"/>
              </a:rPr>
              <a:t> to talk about your school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66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740" y="2058887"/>
            <a:ext cx="121802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Practice making sentences using the Simple Present and Present Continuous Tenses.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– Pronunciation and Speaking, page 32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28" y="329312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E64AFD-73AD-7B45-175A-AE4B140CC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986" y="510476"/>
            <a:ext cx="9560267" cy="583704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E98BF3F-A2CA-DD94-8479-36D07323BBBD}"/>
              </a:ext>
            </a:extLst>
          </p:cNvPr>
          <p:cNvSpPr/>
          <p:nvPr/>
        </p:nvSpPr>
        <p:spPr>
          <a:xfrm>
            <a:off x="3322759" y="2702560"/>
            <a:ext cx="1371161" cy="5689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98BA24-6E76-443B-F60E-D557CC862F15}"/>
              </a:ext>
            </a:extLst>
          </p:cNvPr>
          <p:cNvSpPr/>
          <p:nvPr/>
        </p:nvSpPr>
        <p:spPr>
          <a:xfrm>
            <a:off x="5456285" y="3340036"/>
            <a:ext cx="1472835" cy="5689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4A8912-7868-8C5E-F56A-3BD26353E9EA}"/>
              </a:ext>
            </a:extLst>
          </p:cNvPr>
          <p:cNvSpPr/>
          <p:nvPr/>
        </p:nvSpPr>
        <p:spPr>
          <a:xfrm>
            <a:off x="4872267" y="4010596"/>
            <a:ext cx="1630133" cy="5689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A64FC7-E6E3-85B1-AE30-3C3ECAFF74A2}"/>
              </a:ext>
            </a:extLst>
          </p:cNvPr>
          <p:cNvSpPr/>
          <p:nvPr/>
        </p:nvSpPr>
        <p:spPr>
          <a:xfrm>
            <a:off x="3878853" y="4681156"/>
            <a:ext cx="886187" cy="5689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1024C5-C9C3-E966-2F60-D2B5B0419C72}"/>
              </a:ext>
            </a:extLst>
          </p:cNvPr>
          <p:cNvSpPr/>
          <p:nvPr/>
        </p:nvSpPr>
        <p:spPr>
          <a:xfrm>
            <a:off x="4570098" y="5369432"/>
            <a:ext cx="1434462" cy="5689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0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A7E20C-767C-DBC1-D180-159B202E65DE}"/>
              </a:ext>
            </a:extLst>
          </p:cNvPr>
          <p:cNvSpPr/>
          <p:nvPr/>
        </p:nvSpPr>
        <p:spPr>
          <a:xfrm>
            <a:off x="174658" y="2222447"/>
            <a:ext cx="117195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Look around the classroom, describe what your classmates are doing. Try to make as many sentences as possible.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Example: 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Mai and Linh are talking to each other.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Tam is looking out the window.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Hoang is writing something in his notebook.</a:t>
            </a:r>
            <a:endParaRPr lang="en-US" sz="3600" i="1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10CFF5-5330-A48F-C388-A6D713F3623D}"/>
              </a:ext>
            </a:extLst>
          </p:cNvPr>
          <p:cNvSpPr/>
          <p:nvPr/>
        </p:nvSpPr>
        <p:spPr>
          <a:xfrm>
            <a:off x="384422" y="816896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5418B65A-843C-D13B-C62F-8106F470C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5700" y="500601"/>
            <a:ext cx="2635162" cy="168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13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69711"/>
            <a:ext cx="241495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0AF9AB-54FE-2136-E8C5-15C9A336B3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1753" y="1016042"/>
            <a:ext cx="12522295" cy="5217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0CDAA0-349F-56A3-9EA3-674F4E1DF4A0}"/>
              </a:ext>
            </a:extLst>
          </p:cNvPr>
          <p:cNvSpPr txBox="1"/>
          <p:nvPr/>
        </p:nvSpPr>
        <p:spPr>
          <a:xfrm>
            <a:off x="9110133" y="312613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</a:rPr>
              <a:t>doing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13D59-36C1-80BE-15C8-95BF76EB0D1E}"/>
              </a:ext>
            </a:extLst>
          </p:cNvPr>
          <p:cNvSpPr txBox="1"/>
          <p:nvPr/>
        </p:nvSpPr>
        <p:spPr>
          <a:xfrm>
            <a:off x="2912534" y="399824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>
                <a:solidFill>
                  <a:srgbClr val="FF0000"/>
                </a:solidFill>
              </a:rPr>
              <a:t>   </a:t>
            </a:r>
            <a:r>
              <a:rPr lang="en-VN" sz="2400" dirty="0">
                <a:solidFill>
                  <a:srgbClr val="FF0000"/>
                </a:solidFill>
              </a:rPr>
              <a:t>provides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363ECD-F917-D7E1-017A-78DF224E3504}"/>
              </a:ext>
            </a:extLst>
          </p:cNvPr>
          <p:cNvSpPr txBox="1"/>
          <p:nvPr/>
        </p:nvSpPr>
        <p:spPr>
          <a:xfrm>
            <a:off x="9676190" y="3998244"/>
            <a:ext cx="2196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</a:rPr>
              <a:t>    is providing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6BFE1-B245-5EA8-B097-20743389BCCD}"/>
              </a:ext>
            </a:extLst>
          </p:cNvPr>
          <p:cNvSpPr txBox="1"/>
          <p:nvPr/>
        </p:nvSpPr>
        <p:spPr>
          <a:xfrm>
            <a:off x="1761067" y="515212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>
                <a:solidFill>
                  <a:srgbClr val="FF0000"/>
                </a:solidFill>
              </a:rPr>
              <a:t>   works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EBD98-406E-C9D8-A010-E6AE36FB86F7}"/>
              </a:ext>
            </a:extLst>
          </p:cNvPr>
          <p:cNvSpPr txBox="1"/>
          <p:nvPr/>
        </p:nvSpPr>
        <p:spPr>
          <a:xfrm>
            <a:off x="7281333" y="515212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>
                <a:solidFill>
                  <a:srgbClr val="FF0000"/>
                </a:solidFill>
              </a:rPr>
              <a:t>   are helping </a:t>
            </a:r>
          </a:p>
        </p:txBody>
      </p:sp>
    </p:spTree>
    <p:extLst>
      <p:ext uri="{BB962C8B-B14F-4D97-AF65-F5344CB8AC3E}">
        <p14:creationId xmlns:p14="http://schemas.microsoft.com/office/powerpoint/2010/main" val="8674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B90231E-FAAD-FC4A-BFEA-3E3015F30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98333"/>
              </p:ext>
            </p:extLst>
          </p:nvPr>
        </p:nvGraphicFramePr>
        <p:xfrm>
          <a:off x="135467" y="1351371"/>
          <a:ext cx="12056533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3794">
                  <a:extLst>
                    <a:ext uri="{9D8B030D-6E8A-4147-A177-3AD203B41FA5}">
                      <a16:colId xmlns:a16="http://schemas.microsoft.com/office/drawing/2014/main" val="2744926851"/>
                    </a:ext>
                  </a:extLst>
                </a:gridCol>
                <a:gridCol w="6082739">
                  <a:extLst>
                    <a:ext uri="{9D8B030D-6E8A-4147-A177-3AD203B41FA5}">
                      <a16:colId xmlns:a16="http://schemas.microsoft.com/office/drawing/2014/main" val="3905705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rgbClr val="002060"/>
                          </a:solidFill>
                        </a:rPr>
                        <a:t>Present Simple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rgbClr val="002060"/>
                          </a:solidFill>
                        </a:rPr>
                        <a:t>Present Continuous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284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What does the charity (do) _________?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What is the charity (do) __________________ now?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942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The charity (provide) ________ education in local schools.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At the moment, the charity (work) __________________ with doctors in West Africa.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672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She (work) ______________ in the Amazon rainforest. </a:t>
                      </a:r>
                      <a:endParaRPr lang="en-US" sz="3200" dirty="0">
                        <a:effectLst/>
                      </a:endParaRPr>
                    </a:p>
                    <a:p>
                      <a:pPr algn="l"/>
                      <a:endParaRPr lang="en-VN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They (help) ______________ poor children go to school. </a:t>
                      </a:r>
                      <a:endParaRPr lang="en-US" sz="3200" dirty="0">
                        <a:effectLst/>
                      </a:endParaRPr>
                    </a:p>
                    <a:p>
                      <a:pPr algn="l"/>
                      <a:endParaRPr lang="en-VN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63637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69711"/>
            <a:ext cx="241495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0AF9AB-54FE-2136-E8C5-15C9A336B3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954" y="369711"/>
            <a:ext cx="9668934" cy="809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0CDAA0-349F-56A3-9EA3-674F4E1DF4A0}"/>
              </a:ext>
            </a:extLst>
          </p:cNvPr>
          <p:cNvSpPr txBox="1"/>
          <p:nvPr/>
        </p:nvSpPr>
        <p:spPr>
          <a:xfrm>
            <a:off x="7249421" y="238247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 is doing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13D59-36C1-80BE-15C8-95BF76EB0D1E}"/>
              </a:ext>
            </a:extLst>
          </p:cNvPr>
          <p:cNvSpPr txBox="1"/>
          <p:nvPr/>
        </p:nvSpPr>
        <p:spPr>
          <a:xfrm>
            <a:off x="4199466" y="245892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   provides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363ECD-F917-D7E1-017A-78DF224E3504}"/>
              </a:ext>
            </a:extLst>
          </p:cNvPr>
          <p:cNvSpPr txBox="1"/>
          <p:nvPr/>
        </p:nvSpPr>
        <p:spPr>
          <a:xfrm>
            <a:off x="7473299" y="3487983"/>
            <a:ext cx="3211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    is providing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6BFE1-B245-5EA8-B097-20743389BCCD}"/>
              </a:ext>
            </a:extLst>
          </p:cNvPr>
          <p:cNvSpPr txBox="1"/>
          <p:nvPr/>
        </p:nvSpPr>
        <p:spPr>
          <a:xfrm>
            <a:off x="2754599" y="448561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   works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EBD98-406E-C9D8-A010-E6AE36FB86F7}"/>
              </a:ext>
            </a:extLst>
          </p:cNvPr>
          <p:cNvSpPr txBox="1"/>
          <p:nvPr/>
        </p:nvSpPr>
        <p:spPr>
          <a:xfrm>
            <a:off x="8500532" y="4527551"/>
            <a:ext cx="2980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   are helping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8267FD-8D06-7172-6718-639803258B26}"/>
              </a:ext>
            </a:extLst>
          </p:cNvPr>
          <p:cNvSpPr txBox="1"/>
          <p:nvPr/>
        </p:nvSpPr>
        <p:spPr>
          <a:xfrm>
            <a:off x="135467" y="2382473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   do</a:t>
            </a:r>
          </a:p>
        </p:txBody>
      </p:sp>
    </p:spTree>
    <p:extLst>
      <p:ext uri="{BB962C8B-B14F-4D97-AF65-F5344CB8AC3E}">
        <p14:creationId xmlns:p14="http://schemas.microsoft.com/office/powerpoint/2010/main" val="286784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426DF6-3EEE-4825-7DE4-EF4C224EA73D}"/>
              </a:ext>
            </a:extLst>
          </p:cNvPr>
          <p:cNvSpPr/>
          <p:nvPr/>
        </p:nvSpPr>
        <p:spPr>
          <a:xfrm>
            <a:off x="645490" y="870120"/>
            <a:ext cx="10443819" cy="461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Answer the questions, using: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Yes, we do.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No, we don’t.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Yes, we are.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No, we aren’t.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3B90CE-A126-DE37-91E3-E6BBB42190C8}"/>
              </a:ext>
            </a:extLst>
          </p:cNvPr>
          <p:cNvCxnSpPr/>
          <p:nvPr/>
        </p:nvCxnSpPr>
        <p:spPr>
          <a:xfrm>
            <a:off x="645490" y="2340429"/>
            <a:ext cx="0" cy="2852057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662BB5-D418-156B-EED1-DAB8FFB53FB4}"/>
              </a:ext>
            </a:extLst>
          </p:cNvPr>
          <p:cNvCxnSpPr>
            <a:cxnSpLocks/>
          </p:cNvCxnSpPr>
          <p:nvPr/>
        </p:nvCxnSpPr>
        <p:spPr>
          <a:xfrm flipH="1">
            <a:off x="645490" y="2388038"/>
            <a:ext cx="549138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D334AC-6EEF-E5D7-6B8F-2F416C261B8B}"/>
              </a:ext>
            </a:extLst>
          </p:cNvPr>
          <p:cNvCxnSpPr>
            <a:cxnSpLocks/>
          </p:cNvCxnSpPr>
          <p:nvPr/>
        </p:nvCxnSpPr>
        <p:spPr>
          <a:xfrm flipH="1">
            <a:off x="645490" y="3324472"/>
            <a:ext cx="549138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1CF3A4-F5A8-C38A-F64C-9A29ECCA9183}"/>
              </a:ext>
            </a:extLst>
          </p:cNvPr>
          <p:cNvCxnSpPr>
            <a:cxnSpLocks/>
          </p:cNvCxnSpPr>
          <p:nvPr/>
        </p:nvCxnSpPr>
        <p:spPr>
          <a:xfrm flipH="1">
            <a:off x="645490" y="4172771"/>
            <a:ext cx="549138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65E27-7F36-AD16-A3C1-1DD2D8307C2E}"/>
              </a:ext>
            </a:extLst>
          </p:cNvPr>
          <p:cNvCxnSpPr>
            <a:cxnSpLocks/>
          </p:cNvCxnSpPr>
          <p:nvPr/>
        </p:nvCxnSpPr>
        <p:spPr>
          <a:xfrm flipH="1">
            <a:off x="645490" y="5192486"/>
            <a:ext cx="549138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20247" r="7663" b="7697"/>
          <a:stretch/>
        </p:blipFill>
        <p:spPr>
          <a:xfrm>
            <a:off x="5350213" y="1701945"/>
            <a:ext cx="5505856" cy="494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3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E07323-217B-EDB6-1A1A-07D9A3232CA8}"/>
              </a:ext>
            </a:extLst>
          </p:cNvPr>
          <p:cNvSpPr txBox="1"/>
          <p:nvPr/>
        </p:nvSpPr>
        <p:spPr>
          <a:xfrm>
            <a:off x="287867" y="931324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/>
              <a:t>b. </a:t>
            </a:r>
            <a:r>
              <a:rPr lang="en-US" sz="3200" b="1" dirty="0"/>
              <a:t>Rewrite the Present Simple sentences in Present Continuous.</a:t>
            </a:r>
            <a:endParaRPr lang="en-US" sz="3200" dirty="0"/>
          </a:p>
          <a:p>
            <a:r>
              <a:rPr lang="en-US" sz="3200" dirty="0"/>
              <a:t>1. We build homes for people living in the mountains. </a:t>
            </a:r>
            <a:endParaRPr lang="en-US" sz="4800" dirty="0"/>
          </a:p>
          <a:p>
            <a:r>
              <a:rPr lang="en-US" sz="3200" dirty="0"/>
              <a:t>___________________________________________________ </a:t>
            </a:r>
          </a:p>
          <a:p>
            <a:r>
              <a:rPr lang="en-US" sz="3200" dirty="0"/>
              <a:t>2. The charity works with volunteers to clean up beaches. </a:t>
            </a:r>
            <a:endParaRPr lang="en-US" sz="4800" dirty="0"/>
          </a:p>
          <a:p>
            <a:r>
              <a:rPr lang="en-US" sz="3200" dirty="0"/>
              <a:t>___________________________________________________</a:t>
            </a:r>
          </a:p>
          <a:p>
            <a:r>
              <a:rPr lang="en-US" sz="3200" dirty="0"/>
              <a:t>3. They donate clothes to Africa. </a:t>
            </a:r>
            <a:endParaRPr lang="en-US" sz="4800" dirty="0"/>
          </a:p>
          <a:p>
            <a:r>
              <a:rPr lang="en-US" sz="3200" dirty="0"/>
              <a:t>___________________________________________________</a:t>
            </a:r>
            <a:endParaRPr lang="en-US" sz="4800" dirty="0"/>
          </a:p>
          <a:p>
            <a:r>
              <a:rPr lang="en-US" sz="3200" dirty="0"/>
              <a:t>4. I teach children in poor countries. </a:t>
            </a:r>
            <a:endParaRPr lang="en-US" sz="4800" dirty="0"/>
          </a:p>
          <a:p>
            <a:r>
              <a:rPr lang="en-US" sz="3200" dirty="0"/>
              <a:t>___________________________________________________ </a:t>
            </a:r>
            <a:endParaRPr lang="en-US" sz="4800" dirty="0"/>
          </a:p>
          <a:p>
            <a:r>
              <a:rPr lang="en-US" sz="3200" dirty="0"/>
              <a:t>5. He raises money for tigers and rhinos. </a:t>
            </a:r>
            <a:endParaRPr lang="en-US" sz="4800" dirty="0"/>
          </a:p>
          <a:p>
            <a:r>
              <a:rPr lang="en-US" sz="3200" dirty="0"/>
              <a:t>___________________________________________________________</a:t>
            </a:r>
            <a:endParaRPr lang="en-US" sz="4800" dirty="0"/>
          </a:p>
          <a:p>
            <a:endParaRPr lang="en-VN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4A8E0-83F0-9C74-A120-7484D1122617}"/>
              </a:ext>
            </a:extLst>
          </p:cNvPr>
          <p:cNvSpPr txBox="1"/>
          <p:nvPr/>
        </p:nvSpPr>
        <p:spPr>
          <a:xfrm>
            <a:off x="406401" y="2784471"/>
            <a:ext cx="11497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The charity is working with volunteers to clean up beaches.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88571D-0C6B-FC8D-1C16-9EE2D2FBFCA2}"/>
              </a:ext>
            </a:extLst>
          </p:cNvPr>
          <p:cNvSpPr txBox="1"/>
          <p:nvPr/>
        </p:nvSpPr>
        <p:spPr>
          <a:xfrm>
            <a:off x="491082" y="3793061"/>
            <a:ext cx="9770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They are donating clothes to Africa.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BAF2B-9812-D67B-E77B-6E58DB1E01D5}"/>
              </a:ext>
            </a:extLst>
          </p:cNvPr>
          <p:cNvSpPr txBox="1"/>
          <p:nvPr/>
        </p:nvSpPr>
        <p:spPr>
          <a:xfrm>
            <a:off x="491082" y="4795864"/>
            <a:ext cx="9770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I am teaching children in poor countries.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2A9CD6-5CD9-596F-2BF0-8CF59A2AE5C0}"/>
              </a:ext>
            </a:extLst>
          </p:cNvPr>
          <p:cNvSpPr txBox="1"/>
          <p:nvPr/>
        </p:nvSpPr>
        <p:spPr>
          <a:xfrm>
            <a:off x="491081" y="5798667"/>
            <a:ext cx="9770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He is raising money for tigers and rhinos.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E7991C-5338-D9F7-DA54-9E61D4A0B24F}"/>
              </a:ext>
            </a:extLst>
          </p:cNvPr>
          <p:cNvSpPr txBox="1"/>
          <p:nvPr/>
        </p:nvSpPr>
        <p:spPr>
          <a:xfrm>
            <a:off x="406401" y="1866333"/>
            <a:ext cx="11497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We are building homes for people living in the mountains.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746CD-70F9-ED73-BEBB-6DA384771A8D}"/>
              </a:ext>
            </a:extLst>
          </p:cNvPr>
          <p:cNvSpPr txBox="1"/>
          <p:nvPr/>
        </p:nvSpPr>
        <p:spPr>
          <a:xfrm>
            <a:off x="0" y="369711"/>
            <a:ext cx="241495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21</a:t>
            </a:r>
          </a:p>
        </p:txBody>
      </p:sp>
    </p:spTree>
    <p:extLst>
      <p:ext uri="{BB962C8B-B14F-4D97-AF65-F5344CB8AC3E}">
        <p14:creationId xmlns:p14="http://schemas.microsoft.com/office/powerpoint/2010/main" val="174275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5346" y="781050"/>
            <a:ext cx="2075529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7905750" y="781050"/>
            <a:ext cx="330517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337" y="1558211"/>
            <a:ext cx="9948375" cy="444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8668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181101"/>
            <a:ext cx="11810999" cy="87100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 you study at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high school?</a:t>
            </a:r>
          </a:p>
        </p:txBody>
      </p:sp>
    </p:spTree>
    <p:extLst>
      <p:ext uri="{BB962C8B-B14F-4D97-AF65-F5344CB8AC3E}">
        <p14:creationId xmlns:p14="http://schemas.microsoft.com/office/powerpoint/2010/main" val="138425553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054839" cy="126438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you go to school everyday?</a:t>
            </a:r>
          </a:p>
        </p:txBody>
      </p:sp>
    </p:spTree>
    <p:extLst>
      <p:ext uri="{BB962C8B-B14F-4D97-AF65-F5344CB8AC3E}">
        <p14:creationId xmlns:p14="http://schemas.microsoft.com/office/powerpoint/2010/main" val="23976954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793" y="4295901"/>
            <a:ext cx="10598727" cy="126438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7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Are you learning English?</a:t>
            </a:r>
          </a:p>
        </p:txBody>
      </p:sp>
    </p:spTree>
    <p:extLst>
      <p:ext uri="{BB962C8B-B14F-4D97-AF65-F5344CB8AC3E}">
        <p14:creationId xmlns:p14="http://schemas.microsoft.com/office/powerpoint/2010/main" val="33233711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793" y="3320541"/>
            <a:ext cx="10598727" cy="126438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you sleeping?</a:t>
            </a:r>
          </a:p>
        </p:txBody>
      </p:sp>
    </p:spTree>
    <p:extLst>
      <p:ext uri="{BB962C8B-B14F-4D97-AF65-F5344CB8AC3E}">
        <p14:creationId xmlns:p14="http://schemas.microsoft.com/office/powerpoint/2010/main" val="30920454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" y="270364"/>
            <a:ext cx="11534503" cy="12858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7200" i="1" dirty="0">
                <a:solidFill>
                  <a:srgbClr val="FFFF00"/>
                </a:solidFill>
                <a:latin typeface="InkFree"/>
              </a:rPr>
              <a:t>Which tenses have we used?</a:t>
            </a:r>
            <a:endParaRPr lang="en-US" sz="72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67640" y="3002280"/>
            <a:ext cx="5334000" cy="3322320"/>
          </a:xfrm>
          <a:prstGeom prst="wedgeEllipseCallout">
            <a:avLst>
              <a:gd name="adj1" fmla="val 47075"/>
              <a:gd name="adj2" fmla="val -9933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present simple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5730240" y="3002280"/>
            <a:ext cx="5760720" cy="3322320"/>
          </a:xfrm>
          <a:prstGeom prst="wedgeEllipseCallout">
            <a:avLst>
              <a:gd name="adj1" fmla="val -38262"/>
              <a:gd name="adj2" fmla="val -991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present continuous</a:t>
            </a:r>
          </a:p>
        </p:txBody>
      </p:sp>
    </p:spTree>
    <p:extLst>
      <p:ext uri="{BB962C8B-B14F-4D97-AF65-F5344CB8AC3E}">
        <p14:creationId xmlns:p14="http://schemas.microsoft.com/office/powerpoint/2010/main" val="197112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016690"/>
            <a:ext cx="68449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4: INTERNATIONAL ORGANIZATIONS &amp; CHARITIES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1.2 – Grammar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30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8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394581"/>
              </p:ext>
            </p:extLst>
          </p:nvPr>
        </p:nvGraphicFramePr>
        <p:xfrm>
          <a:off x="246743" y="43545"/>
          <a:ext cx="11669486" cy="6694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1771">
                  <a:extLst>
                    <a:ext uri="{9D8B030D-6E8A-4147-A177-3AD203B41FA5}">
                      <a16:colId xmlns:a16="http://schemas.microsoft.com/office/drawing/2014/main" val="2872296581"/>
                    </a:ext>
                  </a:extLst>
                </a:gridCol>
                <a:gridCol w="5228112">
                  <a:extLst>
                    <a:ext uri="{9D8B030D-6E8A-4147-A177-3AD203B41FA5}">
                      <a16:colId xmlns:a16="http://schemas.microsoft.com/office/drawing/2014/main" val="2996510500"/>
                    </a:ext>
                  </a:extLst>
                </a:gridCol>
                <a:gridCol w="5149603">
                  <a:extLst>
                    <a:ext uri="{9D8B030D-6E8A-4147-A177-3AD203B41FA5}">
                      <a16:colId xmlns:a16="http://schemas.microsoft.com/office/drawing/2014/main" val="4173416890"/>
                    </a:ext>
                  </a:extLst>
                </a:gridCol>
              </a:tblGrid>
              <a:tr h="865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Tense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present simple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present continuous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101163"/>
                  </a:ext>
                </a:extLst>
              </a:tr>
              <a:tr h="1872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394678"/>
                  </a:ext>
                </a:extLst>
              </a:tr>
              <a:tr h="2748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*Tobe: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3206448"/>
                  </a:ext>
                </a:extLst>
              </a:tr>
              <a:tr h="1030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1916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912455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4973</TotalTime>
  <Words>1276</Words>
  <Application>Microsoft Office PowerPoint</Application>
  <PresentationFormat>Widescreen</PresentationFormat>
  <Paragraphs>174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InkFree</vt:lpstr>
      <vt:lpstr>Segoe Script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Lan Nguyen</cp:lastModifiedBy>
  <cp:revision>417</cp:revision>
  <dcterms:created xsi:type="dcterms:W3CDTF">2022-02-12T14:14:43Z</dcterms:created>
  <dcterms:modified xsi:type="dcterms:W3CDTF">2023-12-03T19:16:28Z</dcterms:modified>
</cp:coreProperties>
</file>