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9" r:id="rId4"/>
    <p:sldId id="275" r:id="rId5"/>
    <p:sldId id="280" r:id="rId6"/>
    <p:sldId id="278" r:id="rId7"/>
    <p:sldId id="276" r:id="rId8"/>
    <p:sldId id="277" r:id="rId9"/>
    <p:sldId id="261" r:id="rId10"/>
    <p:sldId id="273" r:id="rId11"/>
    <p:sldId id="281" r:id="rId12"/>
    <p:sldId id="262" r:id="rId13"/>
    <p:sldId id="263" r:id="rId14"/>
    <p:sldId id="282" r:id="rId15"/>
    <p:sldId id="283" r:id="rId16"/>
    <p:sldId id="264" r:id="rId17"/>
    <p:sldId id="265" r:id="rId18"/>
    <p:sldId id="284" r:id="rId19"/>
    <p:sldId id="266" r:id="rId20"/>
    <p:sldId id="267" r:id="rId21"/>
    <p:sldId id="268" r:id="rId22"/>
    <p:sldId id="269" r:id="rId23"/>
    <p:sldId id="285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6544-6C29-B814-0BAE-456236406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7BFE3C-3323-57E8-89C1-52F54C7B0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1596B-8476-F001-F90A-715A07CF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4EC-12CD-41A8-BF72-4162A7BA356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2042-6161-20CE-EE7A-C7E006C9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5D18A-D711-088C-7024-4AFF5544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91FE-CA6D-4904-94D1-60173219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1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020FC-8A9E-F740-2F85-00DF2058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9B557-CE50-D43D-5ED1-6F2429A96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8C9D3-2B89-63FD-AFCA-ED36CA5CE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4EC-12CD-41A8-BF72-4162A7BA356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E572D-BEC9-A623-0C6F-D88D934B5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3CC74-BD67-5157-47DC-9A09E4D4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91FE-CA6D-4904-94D1-60173219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3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5D89D-FC11-5766-E545-3B85ABC28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293F8-EB55-C6B3-FF05-2CC45FBFD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BA9F1-F2D8-6870-B8AD-BC88B9D7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4EC-12CD-41A8-BF72-4162A7BA356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58066-B40A-8A6D-8865-AFD8AFA8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AC70A-31A8-2FEB-2155-324C65368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91FE-CA6D-4904-94D1-60173219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24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9A4A1-D7B0-0F8D-90DF-F52FDCEAA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0648E-048B-22DC-6C45-C772F170F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030ED-74AF-54F1-2D8C-A706F99D2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4EC-12CD-41A8-BF72-4162A7BA356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88068-28D6-4F26-CA7D-F0DB67716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6C7AE-2DEF-E7F3-F710-105ED8674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91FE-CA6D-4904-94D1-60173219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8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F112-AC12-DF7F-70AA-CC6FB3FD6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9F208-EF08-CB73-99DF-9DC18E94B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D6AF5-3121-BEC6-CE8D-F9213E97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4EC-12CD-41A8-BF72-4162A7BA356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7307B-BA22-7FA1-CD6B-9FBAAC95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30047-7456-A7DD-4A13-007EF9AEA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91FE-CA6D-4904-94D1-60173219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8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D3BCC-B07B-7A04-1627-8330C3FB5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5B697-EEBE-8FE3-7210-2A23D7CA4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2024A-93F5-EFCE-7E53-6C4730CE2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6C6C4-4725-4E50-968E-DE50561A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4EC-12CD-41A8-BF72-4162A7BA356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3B87B-A5E5-EB0A-58DB-1CE855A04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1A93F-7A91-0E32-9026-26E1D33A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91FE-CA6D-4904-94D1-60173219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6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A35B-2819-2FF5-2DC7-28F80A021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85904-5BB0-7F82-4099-ED37ECA9E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98834-C97F-BD78-C5F4-A21E91F50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61D15-FC35-1A59-42CA-17E064110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2B8B5-51CF-1B2E-A14B-43842119C2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137761-97DA-DA27-3D63-A60F99A4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4EC-12CD-41A8-BF72-4162A7BA356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54D4B3-69A9-4D50-7B89-4A3709A2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0A62FC-33FC-218F-F37A-60811BD1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91FE-CA6D-4904-94D1-60173219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2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C559-A965-F4AC-342F-C051CCBB1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33EA3-AA17-6CCD-46E4-8C5FCD45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4EC-12CD-41A8-BF72-4162A7BA356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918FEA-6909-97CE-2B5C-AB8B47B1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25E41-5FBF-9205-D06E-849D2909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91FE-CA6D-4904-94D1-60173219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1CC4A-151C-F9D0-FD13-4805EC2FF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4EC-12CD-41A8-BF72-4162A7BA356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F5DF3-226E-9230-A453-801B1E7B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E9ABF-16B9-1746-184E-2CF82A97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91FE-CA6D-4904-94D1-60173219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8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E0453-E16B-5FA8-13AA-6BFAC7FF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E8E2-135E-6BF3-6E72-E790D7480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11D98-6200-101D-6B4C-3758A8ADE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4F2EB-2A2C-2A7D-5671-9A66B9F9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4EC-12CD-41A8-BF72-4162A7BA356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FDFDD-A1C8-6C2F-8062-EB11C0C91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883A7-10C5-47BD-F2B8-685900FE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91FE-CA6D-4904-94D1-60173219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0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5DC1-8324-5E93-8576-0577548D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0AB58E-3E28-30A7-FEC7-B5BBF8AB9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0DCA9-E9BD-32DB-0B0B-F74726E95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81C41-70BC-C584-42C6-C89159002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B4EC-12CD-41A8-BF72-4162A7BA356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7277A-278B-2B94-8DE6-D95FB90D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C3AA2-A2B9-73BE-04F3-1F12EB92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91FE-CA6D-4904-94D1-60173219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2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A9F59-7820-825A-D8B6-2571F48B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B8D43-B151-CBD7-B4A2-061A055F8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6D5DB-92F2-167F-E58A-F22E9BA6F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4BB4EC-12CD-41A8-BF72-4162A7BA356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E2C3A-FD1A-D160-77FC-5222ABA0C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5EE83-6B6D-502A-F704-C58B259CC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E691FE-CA6D-4904-94D1-60173219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b.watch/tqVQ-JWfA9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171EEF18-C7A5-1167-138B-A1BA5A1B0E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1" b="13214"/>
          <a:stretch>
            <a:fillRect/>
          </a:stretch>
        </p:blipFill>
        <p:spPr>
          <a:xfrm>
            <a:off x="-1" y="-1"/>
            <a:ext cx="12192001" cy="716771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B132762-0F3B-315D-5F07-0E2BE7D07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694344" y="884068"/>
            <a:ext cx="3572978" cy="5722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3E6FC8-6971-9AD5-08D4-9B77A5C8E7A4}"/>
              </a:ext>
            </a:extLst>
          </p:cNvPr>
          <p:cNvSpPr txBox="1"/>
          <p:nvPr/>
        </p:nvSpPr>
        <p:spPr>
          <a:xfrm>
            <a:off x="0" y="1061926"/>
            <a:ext cx="1206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LẬP LUẬN TRONG VĂN BẢN NGHỊ LUẬN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91E243-86CF-3C97-D4E5-8D5A2EBD153A}"/>
              </a:ext>
            </a:extLst>
          </p:cNvPr>
          <p:cNvSpPr txBox="1"/>
          <p:nvPr/>
        </p:nvSpPr>
        <p:spPr>
          <a:xfrm>
            <a:off x="-53008" y="2114368"/>
            <a:ext cx="11251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LỰC SÁNG TẠO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75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6747ADB2-A364-A32E-2FC9-196663F2EE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1" b="13214"/>
          <a:stretch>
            <a:fillRect/>
          </a:stretch>
        </p:blipFill>
        <p:spPr>
          <a:xfrm>
            <a:off x="0" y="19214"/>
            <a:ext cx="12192001" cy="71677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15127F-E087-0BB8-4AF9-4E0DEA50BF1D}"/>
              </a:ext>
            </a:extLst>
          </p:cNvPr>
          <p:cNvSpPr/>
          <p:nvPr/>
        </p:nvSpPr>
        <p:spPr>
          <a:xfrm>
            <a:off x="688211" y="182860"/>
            <a:ext cx="7669407" cy="14096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ĐỌC –KHÁM PHÁ VĂN BẢN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1. Nhan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đề</a:t>
            </a:r>
            <a:endParaRPr lang="en-US" sz="4000" dirty="0">
              <a:solidFill>
                <a:srgbClr val="0000CC"/>
              </a:solidFill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C0D13A-3A3A-F7B1-E2EA-D0E8C4FABF84}"/>
              </a:ext>
            </a:extLst>
          </p:cNvPr>
          <p:cNvSpPr txBox="1"/>
          <p:nvPr/>
        </p:nvSpPr>
        <p:spPr>
          <a:xfrm>
            <a:off x="218365" y="1619625"/>
            <a:ext cx="11730250" cy="456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</a:pP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880"/>
              </a:lnSpc>
            </a:pP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880"/>
              </a:lnSpc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880"/>
              </a:lnSpc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Văn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880"/>
              </a:lnSpc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880"/>
              </a:lnSpc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880"/>
              </a:lnSpc>
            </a:pP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45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F49AB89-1866-A018-67B4-DD61C256F6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1" b="13214"/>
          <a:stretch>
            <a:fillRect/>
          </a:stretch>
        </p:blipFill>
        <p:spPr>
          <a:xfrm>
            <a:off x="0" y="19214"/>
            <a:ext cx="12192001" cy="71677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550298-17F2-8867-7104-8741B2043070}"/>
              </a:ext>
            </a:extLst>
          </p:cNvPr>
          <p:cNvSpPr/>
          <p:nvPr/>
        </p:nvSpPr>
        <p:spPr>
          <a:xfrm>
            <a:off x="449049" y="403144"/>
            <a:ext cx="4962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kern="0" dirty="0">
              <a:solidFill>
                <a:srgbClr val="0000CC"/>
              </a:solidFill>
              <a:latin typeface="Times New Roman" panose="02020603050405020304" pitchFamily="18" charset="0"/>
              <a:ea typeface="Aptos"/>
              <a:cs typeface="Times New Roman" panose="02020603050405020304" pitchFamily="18" charset="0"/>
            </a:endParaRPr>
          </a:p>
          <a:p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   2.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Cấu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trúc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nghị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luận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AF7F5-D7EB-4BC7-A264-88E43ECCBE3C}"/>
              </a:ext>
            </a:extLst>
          </p:cNvPr>
          <p:cNvSpPr/>
          <p:nvPr/>
        </p:nvSpPr>
        <p:spPr>
          <a:xfrm>
            <a:off x="688207" y="237452"/>
            <a:ext cx="7669407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ĐỌC –KHÁM PHÁ VĂN BẢN</a:t>
            </a:r>
          </a:p>
        </p:txBody>
      </p:sp>
    </p:spTree>
    <p:extLst>
      <p:ext uri="{BB962C8B-B14F-4D97-AF65-F5344CB8AC3E}">
        <p14:creationId xmlns:p14="http://schemas.microsoft.com/office/powerpoint/2010/main" val="392483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-4"/>
          <a:ext cx="12191999" cy="6858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4222">
                  <a:extLst>
                    <a:ext uri="{9D8B030D-6E8A-4147-A177-3AD203B41FA5}">
                      <a16:colId xmlns:a16="http://schemas.microsoft.com/office/drawing/2014/main" val="2823114720"/>
                    </a:ext>
                  </a:extLst>
                </a:gridCol>
                <a:gridCol w="4327878">
                  <a:extLst>
                    <a:ext uri="{9D8B030D-6E8A-4147-A177-3AD203B41FA5}">
                      <a16:colId xmlns:a16="http://schemas.microsoft.com/office/drawing/2014/main" val="3876820667"/>
                    </a:ext>
                  </a:extLst>
                </a:gridCol>
                <a:gridCol w="6819899">
                  <a:extLst>
                    <a:ext uri="{9D8B030D-6E8A-4147-A177-3AD203B41FA5}">
                      <a16:colId xmlns:a16="http://schemas.microsoft.com/office/drawing/2014/main" val="3159294877"/>
                    </a:ext>
                  </a:extLst>
                </a:gridCol>
              </a:tblGrid>
              <a:tr h="410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9238" marR="2923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 đề Năng lực sáng tạo</a:t>
                      </a:r>
                      <a:endParaRPr lang="en-US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9238" marR="2923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369118"/>
                  </a:ext>
                </a:extLst>
              </a:tr>
              <a:tr h="410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9238" marR="292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9238" marR="292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b="1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9238" marR="29238" marT="0" marB="0"/>
                </a:tc>
                <a:extLst>
                  <a:ext uri="{0D108BD9-81ED-4DB2-BD59-A6C34878D82A}">
                    <a16:rowId xmlns:a16="http://schemas.microsoft.com/office/drawing/2014/main" val="1458127583"/>
                  </a:ext>
                </a:extLst>
              </a:tr>
              <a:tr h="1344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9238" marR="29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9238" marR="29238" marT="0" marB="0"/>
                </a:tc>
                <a:tc>
                  <a:txBody>
                    <a:bodyPr/>
                    <a:lstStyle/>
                    <a:p>
                      <a:pPr marL="114300" lvl="0" indent="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 panose="05050102010706020507" pitchFamily="18" charset="2"/>
                        <a:buNone/>
                        <a:tabLst>
                          <a:tab pos="103505" algn="l"/>
                        </a:tabLst>
                      </a:pP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1430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9238" marR="29238" marT="0" marB="0"/>
                </a:tc>
                <a:extLst>
                  <a:ext uri="{0D108BD9-81ED-4DB2-BD59-A6C34878D82A}">
                    <a16:rowId xmlns:a16="http://schemas.microsoft.com/office/drawing/2014/main" val="524371104"/>
                  </a:ext>
                </a:extLst>
              </a:tr>
              <a:tr h="1692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9238" marR="29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9238" marR="29238" marT="0" marB="0"/>
                </a:tc>
                <a:tc>
                  <a:txBody>
                    <a:bodyPr/>
                    <a:lstStyle/>
                    <a:p>
                      <a:pPr marL="177800" lvl="0" indent="-177800" algn="just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 panose="05050102010706020507" pitchFamily="18" charset="2"/>
                        <a:buNone/>
                        <a:tabLst>
                          <a:tab pos="100330" algn="l"/>
                        </a:tabLst>
                      </a:pP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u="none" strike="noStrike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6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780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đẩy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'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9238" marR="29238" marT="0" marB="0"/>
                </a:tc>
                <a:extLst>
                  <a:ext uri="{0D108BD9-81ED-4DB2-BD59-A6C34878D82A}">
                    <a16:rowId xmlns:a16="http://schemas.microsoft.com/office/drawing/2014/main" val="2318398055"/>
                  </a:ext>
                </a:extLst>
              </a:tr>
              <a:tr h="831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9238" marR="29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9238" marR="29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9238" marR="29238" marT="0" marB="0"/>
                </a:tc>
                <a:extLst>
                  <a:ext uri="{0D108BD9-81ED-4DB2-BD59-A6C34878D82A}">
                    <a16:rowId xmlns:a16="http://schemas.microsoft.com/office/drawing/2014/main" val="2930502492"/>
                  </a:ext>
                </a:extLst>
              </a:tr>
              <a:tr h="904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9238" marR="29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 tạo là một loại lao động phức tạp và vất vả.</a:t>
                      </a:r>
                      <a:endParaRPr lang="en-US" sz="26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9238" marR="29238" marT="0" marB="0"/>
                </a:tc>
                <a:tc>
                  <a:txBody>
                    <a:bodyPr/>
                    <a:lstStyle/>
                    <a:p>
                      <a:pPr marL="6350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9238" marR="29238" marT="0" marB="0"/>
                </a:tc>
                <a:extLst>
                  <a:ext uri="{0D108BD9-81ED-4DB2-BD59-A6C34878D82A}">
                    <a16:rowId xmlns:a16="http://schemas.microsoft.com/office/drawing/2014/main" val="249197529"/>
                  </a:ext>
                </a:extLst>
              </a:tr>
              <a:tr h="1262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9238" marR="292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nay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9238" marR="29238" marT="0" marB="0"/>
                </a:tc>
                <a:tc>
                  <a:txBody>
                    <a:bodyPr/>
                    <a:lstStyle/>
                    <a:p>
                      <a:pPr marL="63500" inden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29238" marR="29238" marT="0" marB="0"/>
                </a:tc>
                <a:extLst>
                  <a:ext uri="{0D108BD9-81ED-4DB2-BD59-A6C34878D82A}">
                    <a16:rowId xmlns:a16="http://schemas.microsoft.com/office/drawing/2014/main" val="3697763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19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6971" y="943351"/>
            <a:ext cx="4557658" cy="644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600" dirty="0">
              <a:solidFill>
                <a:srgbClr val="0000CC"/>
              </a:solidFill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7000" y="1649250"/>
            <a:ext cx="10172700" cy="1637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6971" y="3973045"/>
            <a:ext cx="733405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CC"/>
              </a:solidFill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7000" y="4757280"/>
            <a:ext cx="10172700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FAF7F5-D7EB-4BC7-A264-88E43ECCBE3C}"/>
              </a:ext>
            </a:extLst>
          </p:cNvPr>
          <p:cNvSpPr/>
          <p:nvPr/>
        </p:nvSpPr>
        <p:spPr>
          <a:xfrm>
            <a:off x="1206823" y="237452"/>
            <a:ext cx="7669407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ĐỌC –KHÁM PHÁ VĂN BẢN</a:t>
            </a:r>
          </a:p>
        </p:txBody>
      </p:sp>
    </p:spTree>
    <p:extLst>
      <p:ext uri="{BB962C8B-B14F-4D97-AF65-F5344CB8AC3E}">
        <p14:creationId xmlns:p14="http://schemas.microsoft.com/office/powerpoint/2010/main" val="160235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D404BC1-B077-258A-4170-EE76DACEB5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1" b="13214"/>
          <a:stretch>
            <a:fillRect/>
          </a:stretch>
        </p:blipFill>
        <p:spPr>
          <a:xfrm>
            <a:off x="-1" y="0"/>
            <a:ext cx="12192001" cy="7167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2B151A-F108-333A-994B-9BAB7499EBC9}"/>
              </a:ext>
            </a:extLst>
          </p:cNvPr>
          <p:cNvSpPr/>
          <p:nvPr/>
        </p:nvSpPr>
        <p:spPr>
          <a:xfrm>
            <a:off x="946971" y="943351"/>
            <a:ext cx="4557658" cy="644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600" dirty="0">
              <a:solidFill>
                <a:srgbClr val="0000CC"/>
              </a:solidFill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C3F23B-CBF7-20F6-80CE-7C4A145E13E2}"/>
              </a:ext>
            </a:extLst>
          </p:cNvPr>
          <p:cNvSpPr txBox="1"/>
          <p:nvPr/>
        </p:nvSpPr>
        <p:spPr>
          <a:xfrm>
            <a:off x="95534" y="1608629"/>
            <a:ext cx="1192814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377190" algn="l"/>
              </a:tabLst>
            </a:pP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logic,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,...)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,...);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,...);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kern="1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FAF7F5-D7EB-4BC7-A264-88E43ECCBE3C}"/>
              </a:ext>
            </a:extLst>
          </p:cNvPr>
          <p:cNvSpPr/>
          <p:nvPr/>
        </p:nvSpPr>
        <p:spPr>
          <a:xfrm>
            <a:off x="879275" y="196508"/>
            <a:ext cx="7669407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ĐỌC –KHÁM PHÁ VĂN BẢN</a:t>
            </a:r>
          </a:p>
        </p:txBody>
      </p:sp>
    </p:spTree>
    <p:extLst>
      <p:ext uri="{BB962C8B-B14F-4D97-AF65-F5344CB8AC3E}">
        <p14:creationId xmlns:p14="http://schemas.microsoft.com/office/powerpoint/2010/main" val="161292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3B7C589-6890-EBEA-0186-36C10EC782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1" b="13214"/>
          <a:stretch>
            <a:fillRect/>
          </a:stretch>
        </p:blipFill>
        <p:spPr>
          <a:xfrm>
            <a:off x="-40944" y="19214"/>
            <a:ext cx="12192001" cy="71677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B30A41-166A-0559-EC60-C76587FD09A9}"/>
              </a:ext>
            </a:extLst>
          </p:cNvPr>
          <p:cNvSpPr/>
          <p:nvPr/>
        </p:nvSpPr>
        <p:spPr>
          <a:xfrm>
            <a:off x="844613" y="960983"/>
            <a:ext cx="733405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600" dirty="0">
              <a:solidFill>
                <a:srgbClr val="0000CC"/>
              </a:solidFill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FAF7F5-D7EB-4BC7-A264-88E43ECCBE3C}"/>
              </a:ext>
            </a:extLst>
          </p:cNvPr>
          <p:cNvSpPr/>
          <p:nvPr/>
        </p:nvSpPr>
        <p:spPr>
          <a:xfrm>
            <a:off x="783741" y="237452"/>
            <a:ext cx="7669407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ĐỌC –KHÁM PHÁ VĂN BẢN</a:t>
            </a:r>
          </a:p>
        </p:txBody>
      </p:sp>
    </p:spTree>
    <p:extLst>
      <p:ext uri="{BB962C8B-B14F-4D97-AF65-F5344CB8AC3E}">
        <p14:creationId xmlns:p14="http://schemas.microsoft.com/office/powerpoint/2010/main" val="384133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-1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67777732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833954520"/>
                    </a:ext>
                  </a:extLst>
                </a:gridCol>
                <a:gridCol w="9525000">
                  <a:extLst>
                    <a:ext uri="{9D8B030D-6E8A-4147-A177-3AD203B41FA5}">
                      <a16:colId xmlns:a16="http://schemas.microsoft.com/office/drawing/2014/main" val="335794607"/>
                    </a:ext>
                  </a:extLst>
                </a:gridCol>
              </a:tblGrid>
              <a:tr h="4362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6548" marR="36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6548" marR="365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6548" marR="36548" marT="0" marB="0"/>
                </a:tc>
                <a:extLst>
                  <a:ext uri="{0D108BD9-81ED-4DB2-BD59-A6C34878D82A}">
                    <a16:rowId xmlns:a16="http://schemas.microsoft.com/office/drawing/2014/main" val="1176619852"/>
                  </a:ext>
                </a:extLst>
              </a:tr>
              <a:tr h="895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6548" marR="36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6548" marR="365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",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6548" marR="36548" marT="0" marB="0" anchor="ctr"/>
                </a:tc>
                <a:extLst>
                  <a:ext uri="{0D108BD9-81ED-4DB2-BD59-A6C34878D82A}">
                    <a16:rowId xmlns:a16="http://schemas.microsoft.com/office/drawing/2014/main" val="418615341"/>
                  </a:ext>
                </a:extLst>
              </a:tr>
              <a:tr h="1637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6548" marR="36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6548" marR="365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tuệ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endParaRPr lang="en-US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6548" marR="36548" marT="0" marB="0" anchor="ctr"/>
                </a:tc>
                <a:extLst>
                  <a:ext uri="{0D108BD9-81ED-4DB2-BD59-A6C34878D82A}">
                    <a16:rowId xmlns:a16="http://schemas.microsoft.com/office/drawing/2014/main" val="3503664925"/>
                  </a:ext>
                </a:extLst>
              </a:tr>
              <a:tr h="1432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6548" marR="36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6548" marR="365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6548" marR="36548" marT="0" marB="0" anchor="ctr"/>
                </a:tc>
                <a:extLst>
                  <a:ext uri="{0D108BD9-81ED-4DB2-BD59-A6C34878D82A}">
                    <a16:rowId xmlns:a16="http://schemas.microsoft.com/office/drawing/2014/main" val="980825401"/>
                  </a:ext>
                </a:extLst>
              </a:tr>
              <a:tr h="1023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6548" marR="36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6548" marR="365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6548" marR="36548" marT="0" marB="0" anchor="ctr"/>
                </a:tc>
                <a:extLst>
                  <a:ext uri="{0D108BD9-81ED-4DB2-BD59-A6C34878D82A}">
                    <a16:rowId xmlns:a16="http://schemas.microsoft.com/office/drawing/2014/main" val="4151442317"/>
                  </a:ext>
                </a:extLst>
              </a:tr>
              <a:tr h="1432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6548" marR="36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endParaRPr lang="en-US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6548" marR="365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6548" marR="36548" marT="0" marB="0" anchor="ctr"/>
                </a:tc>
                <a:extLst>
                  <a:ext uri="{0D108BD9-81ED-4DB2-BD59-A6C34878D82A}">
                    <a16:rowId xmlns:a16="http://schemas.microsoft.com/office/drawing/2014/main" val="3606757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46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971" y="943351"/>
            <a:ext cx="7013458" cy="644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600" dirty="0">
              <a:solidFill>
                <a:srgbClr val="0000CC"/>
              </a:solidFill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788" y="237452"/>
            <a:ext cx="3578224" cy="723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000" dirty="0">
              <a:solidFill>
                <a:srgbClr val="0000CC"/>
              </a:solidFill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0700" y="1649250"/>
            <a:ext cx="9766300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14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11A626A-85E9-63DB-5AE6-E3AF1DD4BE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1" b="13214"/>
          <a:stretch>
            <a:fillRect/>
          </a:stretch>
        </p:blipFill>
        <p:spPr>
          <a:xfrm>
            <a:off x="0" y="19214"/>
            <a:ext cx="12192001" cy="71677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E91AFC-8A32-1A84-12D4-C04F8DFFE108}"/>
              </a:ext>
            </a:extLst>
          </p:cNvPr>
          <p:cNvSpPr/>
          <p:nvPr/>
        </p:nvSpPr>
        <p:spPr>
          <a:xfrm>
            <a:off x="1331971" y="943351"/>
            <a:ext cx="7013458" cy="644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600" dirty="0">
              <a:solidFill>
                <a:srgbClr val="0000CC"/>
              </a:solidFill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19A9D9-437D-4335-541A-8117C38425D0}"/>
              </a:ext>
            </a:extLst>
          </p:cNvPr>
          <p:cNvSpPr/>
          <p:nvPr/>
        </p:nvSpPr>
        <p:spPr>
          <a:xfrm>
            <a:off x="331788" y="237452"/>
            <a:ext cx="3578224" cy="723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000" dirty="0">
              <a:solidFill>
                <a:srgbClr val="0000CC"/>
              </a:solidFill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689A0-E1A0-C641-4D38-8E3F116B1658}"/>
              </a:ext>
            </a:extLst>
          </p:cNvPr>
          <p:cNvSpPr txBox="1"/>
          <p:nvPr/>
        </p:nvSpPr>
        <p:spPr>
          <a:xfrm>
            <a:off x="232995" y="1497028"/>
            <a:ext cx="11726009" cy="4430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39090" algn="l"/>
              </a:tabLst>
            </a:pP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41630" algn="l"/>
              </a:tabLst>
            </a:pP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41630" algn="l"/>
              </a:tabLst>
            </a:pPr>
            <a:r>
              <a:rPr lang="en-US" sz="2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kern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kern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0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94325" y="2114071"/>
          <a:ext cx="10718801" cy="21897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58627">
                  <a:extLst>
                    <a:ext uri="{9D8B030D-6E8A-4147-A177-3AD203B41FA5}">
                      <a16:colId xmlns:a16="http://schemas.microsoft.com/office/drawing/2014/main" val="1747301639"/>
                    </a:ext>
                  </a:extLst>
                </a:gridCol>
                <a:gridCol w="3243551">
                  <a:extLst>
                    <a:ext uri="{9D8B030D-6E8A-4147-A177-3AD203B41FA5}">
                      <a16:colId xmlns:a16="http://schemas.microsoft.com/office/drawing/2014/main" val="3689266990"/>
                    </a:ext>
                  </a:extLst>
                </a:gridCol>
                <a:gridCol w="5316623">
                  <a:extLst>
                    <a:ext uri="{9D8B030D-6E8A-4147-A177-3AD203B41FA5}">
                      <a16:colId xmlns:a16="http://schemas.microsoft.com/office/drawing/2014/main" val="3985641385"/>
                    </a:ext>
                  </a:extLst>
                </a:gridCol>
              </a:tblGrid>
              <a:tr h="42282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3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 đề</a:t>
                      </a:r>
                      <a:endParaRPr lang="en-US" sz="36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316053"/>
                  </a:ext>
                </a:extLst>
              </a:tr>
              <a:tr h="489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 lẽ và bằng chứng</a:t>
                      </a:r>
                      <a:endParaRPr lang="en-US" sz="36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4081935"/>
                  </a:ext>
                </a:extLst>
              </a:tr>
              <a:tr h="299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6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535761"/>
                  </a:ext>
                </a:extLst>
              </a:tr>
              <a:tr h="306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6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37262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94325" y="4525100"/>
            <a:ext cx="11559575" cy="1754326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25" y="1246448"/>
            <a:ext cx="9968859" cy="646331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3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3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3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altLang="en-US" sz="3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5400" y="655393"/>
            <a:ext cx="698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FB0745-55FB-82C6-C66D-98E66DF43D23}"/>
              </a:ext>
            </a:extLst>
          </p:cNvPr>
          <p:cNvSpPr txBox="1"/>
          <p:nvPr/>
        </p:nvSpPr>
        <p:spPr>
          <a:xfrm>
            <a:off x="300250" y="113325"/>
            <a:ext cx="11702955" cy="59734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32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7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>
            <a:extLst>
              <a:ext uri="{FF2B5EF4-FFF2-40B4-BE49-F238E27FC236}">
                <a16:creationId xmlns:a16="http://schemas.microsoft.com/office/drawing/2014/main" id="{C95E1F59-732F-93B0-58CF-AB2218AE1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811" y="960890"/>
            <a:ext cx="8510296" cy="397309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prstTxWarp prst="textCanUp">
              <a:avLst/>
            </a:prstTxWarp>
          </a:bodyPr>
          <a:lstStyle/>
          <a:p>
            <a:pPr>
              <a:defRPr/>
            </a:pP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Times New Roman" pitchFamily="18" charset="0"/>
              </a:rPr>
              <a:t>KHỞI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Times New Roman" pitchFamily="18" charset="0"/>
              </a:rPr>
              <a:t> ĐỘNG</a:t>
            </a:r>
          </a:p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1A4677BA-B712-EAA3-2646-CEAD13525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5483225"/>
            <a:ext cx="381000" cy="3810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E1FF"/>
              </a:gs>
              <a:gs pos="100000">
                <a:srgbClr val="FF15C2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3F96810D-6AC3-8076-972E-406034B78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784850"/>
            <a:ext cx="381000" cy="3810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E1FF"/>
              </a:gs>
              <a:gs pos="100000">
                <a:srgbClr val="FF15C2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31730A91-BD65-0FDC-407A-30098335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175" y="4486275"/>
            <a:ext cx="381000" cy="381000"/>
          </a:xfrm>
          <a:prstGeom prst="sun">
            <a:avLst>
              <a:gd name="adj" fmla="val 25000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00F00B63-BDC2-1E68-615B-F10CE77D4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2700" y="5673725"/>
            <a:ext cx="381000" cy="381000"/>
          </a:xfrm>
          <a:prstGeom prst="sun">
            <a:avLst>
              <a:gd name="adj" fmla="val 25000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DE38EB21-9231-1769-AD30-EC09C2D99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843588"/>
            <a:ext cx="381000" cy="381000"/>
          </a:xfrm>
          <a:prstGeom prst="sun">
            <a:avLst>
              <a:gd name="adj" fmla="val 25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8E718747-3392-6666-1B9A-9424C13F1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594350"/>
            <a:ext cx="381000" cy="381000"/>
          </a:xfrm>
          <a:prstGeom prst="sun">
            <a:avLst>
              <a:gd name="adj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E9759042-EE73-F65A-91AE-62275A032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803900"/>
            <a:ext cx="381000" cy="381000"/>
          </a:xfrm>
          <a:prstGeom prst="sun">
            <a:avLst>
              <a:gd name="adj" fmla="val 2500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15243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31800" y="1763785"/>
          <a:ext cx="11328400" cy="30587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6955">
                  <a:extLst>
                    <a:ext uri="{9D8B030D-6E8A-4147-A177-3AD203B41FA5}">
                      <a16:colId xmlns:a16="http://schemas.microsoft.com/office/drawing/2014/main" val="3417406567"/>
                    </a:ext>
                  </a:extLst>
                </a:gridCol>
                <a:gridCol w="7693345">
                  <a:extLst>
                    <a:ext uri="{9D8B030D-6E8A-4147-A177-3AD203B41FA5}">
                      <a16:colId xmlns:a16="http://schemas.microsoft.com/office/drawing/2014/main" val="3805732473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406060166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4091486960"/>
                    </a:ext>
                  </a:extLst>
                </a:gridCol>
              </a:tblGrid>
              <a:tr h="457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36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3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36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1625463"/>
                  </a:ext>
                </a:extLst>
              </a:tr>
              <a:tr h="613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kiến thức theo yêu cầu</a:t>
                      </a:r>
                      <a:endParaRPr lang="en-US" sz="36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en-US" sz="36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0912216"/>
                  </a:ext>
                </a:extLst>
              </a:tr>
              <a:tr h="613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6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 trình bày</a:t>
                      </a:r>
                      <a:endParaRPr lang="en-US" sz="36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36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763767"/>
                  </a:ext>
                </a:extLst>
              </a:tr>
              <a:tr h="663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Kỹ năng thuyết trình, khả năng tương tác</a:t>
                      </a:r>
                      <a:endParaRPr lang="en-US" sz="36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en-US" sz="36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673561"/>
                  </a:ext>
                </a:extLst>
              </a:tr>
              <a:tr h="621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3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3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thắc</a:t>
                      </a:r>
                      <a:r>
                        <a:rPr lang="en-US" sz="3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endParaRPr lang="en-US" sz="3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en-US" sz="36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644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82899" y="711200"/>
            <a:ext cx="7584933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75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5880" y="415252"/>
            <a:ext cx="5402441" cy="705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36245" algn="l"/>
              </a:tabLst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endParaRPr lang="en-US" sz="4000" dirty="0">
              <a:solidFill>
                <a:srgbClr val="0000CC"/>
              </a:solidFill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7212" y="1121151"/>
            <a:ext cx="9660871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FFFF"/>
              </a:solidFill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18E2E-06D2-7BB4-0EA8-1AAE5C002E8C}"/>
              </a:ext>
            </a:extLst>
          </p:cNvPr>
          <p:cNvSpPr txBox="1"/>
          <p:nvPr/>
        </p:nvSpPr>
        <p:spPr>
          <a:xfrm>
            <a:off x="259307" y="1958453"/>
            <a:ext cx="11798490" cy="360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7973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Văn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7973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Văn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68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9704" y="831334"/>
            <a:ext cx="6834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40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0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4000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40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961" y="1934988"/>
            <a:ext cx="11464120" cy="3016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(GV HƯỚNG DẪN HS VIẾT)</a:t>
            </a:r>
          </a:p>
        </p:txBody>
      </p:sp>
    </p:spTree>
    <p:extLst>
      <p:ext uri="{BB962C8B-B14F-4D97-AF65-F5344CB8AC3E}">
        <p14:creationId xmlns:p14="http://schemas.microsoft.com/office/powerpoint/2010/main" val="3222418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08B3530-C8A3-F43A-3CF7-6ADEE51F5A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1" b="13214"/>
          <a:stretch>
            <a:fillRect/>
          </a:stretch>
        </p:blipFill>
        <p:spPr>
          <a:xfrm>
            <a:off x="0" y="19214"/>
            <a:ext cx="12192001" cy="71677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BE46F4-CD9D-E54B-BBCB-48554CADE5D4}"/>
              </a:ext>
            </a:extLst>
          </p:cNvPr>
          <p:cNvSpPr txBox="1"/>
          <p:nvPr/>
        </p:nvSpPr>
        <p:spPr>
          <a:xfrm>
            <a:off x="0" y="19214"/>
            <a:ext cx="11996382" cy="704878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indent="457200" algn="just">
              <a:lnSpc>
                <a:spcPts val="3360"/>
              </a:lnSpc>
            </a:pP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khoa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tin: Khi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Khi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87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0500" y="2141835"/>
            <a:ext cx="91567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6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9191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4500" y="4790500"/>
            <a:ext cx="6966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en-US" sz="4000" u="sng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fb.watch</a:t>
            </a:r>
            <a:r>
              <a:rPr lang="en-US" sz="4000" u="sng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en-US" sz="4000" u="sng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tqVQ-JWfA9</a:t>
            </a:r>
            <a:r>
              <a:rPr lang="en-US" sz="4000" u="sng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51183" y="1162734"/>
            <a:ext cx="115757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Hoạt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động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cá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nhân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Xem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đoạn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video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và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nêu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những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thành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tựu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sáng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tạo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nổi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bật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con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người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đồng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thời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chỉ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ra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điểm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chung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những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thành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tựu</a:t>
            </a:r>
            <a:r>
              <a:rPr lang="en-US" sz="4000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đó</a:t>
            </a:r>
            <a:r>
              <a:rPr lang="en-US" sz="4000" kern="0" dirty="0">
                <a:solidFill>
                  <a:srgbClr val="FFFF00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1D8B7E5-EB86-FCFB-F324-37F3D7B70B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1" b="13214"/>
          <a:stretch>
            <a:fillRect/>
          </a:stretch>
        </p:blipFill>
        <p:spPr>
          <a:xfrm>
            <a:off x="-1" y="6625"/>
            <a:ext cx="12192001" cy="71677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219D1-6550-0743-9478-EB69725BD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886500" y="873458"/>
            <a:ext cx="3153100" cy="5789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C27DB7-3309-7744-AEC8-51DBB7B51736}"/>
              </a:ext>
            </a:extLst>
          </p:cNvPr>
          <p:cNvSpPr txBox="1"/>
          <p:nvPr/>
        </p:nvSpPr>
        <p:spPr>
          <a:xfrm>
            <a:off x="324677" y="413135"/>
            <a:ext cx="8409423" cy="565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tuệ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(AI): AI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rãi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v.v.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chatbot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lái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chẩn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AI…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121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B289EEDD-01CA-8975-4B68-17D200AF4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560" y="626520"/>
            <a:ext cx="8510296" cy="397309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prstTxWarp prst="textCanUp">
              <a:avLst/>
            </a:prstTxWarp>
          </a:bodyPr>
          <a:lstStyle/>
          <a:p>
            <a:pPr>
              <a:defRPr/>
            </a:pP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Times New Roman" pitchFamily="18" charset="0"/>
              </a:rPr>
              <a:t>HÌNH THÀNH KIẾN THỨC MỚI</a:t>
            </a:r>
          </a:p>
          <a:p>
            <a:pPr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142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4F76081-AC6B-7857-B82A-1ACBB01ADB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1" b="13214"/>
          <a:stretch>
            <a:fillRect/>
          </a:stretch>
        </p:blipFill>
        <p:spPr>
          <a:xfrm>
            <a:off x="-1" y="0"/>
            <a:ext cx="12192001" cy="7167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F422D5-1671-887E-42A2-07E80C1F54C5}"/>
              </a:ext>
            </a:extLst>
          </p:cNvPr>
          <p:cNvSpPr/>
          <p:nvPr/>
        </p:nvSpPr>
        <p:spPr>
          <a:xfrm>
            <a:off x="428304" y="377152"/>
            <a:ext cx="4664395" cy="70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chung</a:t>
            </a:r>
            <a:endParaRPr lang="en-US" sz="4000" dirty="0">
              <a:solidFill>
                <a:srgbClr val="0000CC"/>
              </a:solidFill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E55946-DF6D-A5D3-EDF2-CF5051B258E2}"/>
              </a:ext>
            </a:extLst>
          </p:cNvPr>
          <p:cNvSpPr/>
          <p:nvPr/>
        </p:nvSpPr>
        <p:spPr>
          <a:xfrm>
            <a:off x="912245" y="1189952"/>
            <a:ext cx="2087110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giả</a:t>
            </a:r>
            <a:endParaRPr lang="en-US" sz="3600" dirty="0">
              <a:solidFill>
                <a:srgbClr val="0000CC"/>
              </a:solidFill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61D55D-21BE-C586-9784-9CD1FCE0AC8C}"/>
              </a:ext>
            </a:extLst>
          </p:cNvPr>
          <p:cNvSpPr/>
          <p:nvPr/>
        </p:nvSpPr>
        <p:spPr>
          <a:xfrm>
            <a:off x="327546" y="1981977"/>
            <a:ext cx="817500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2C2FE9-174B-3384-C171-1879487EB8D9}"/>
              </a:ext>
            </a:extLst>
          </p:cNvPr>
          <p:cNvSpPr/>
          <p:nvPr/>
        </p:nvSpPr>
        <p:spPr>
          <a:xfrm>
            <a:off x="833814" y="3494799"/>
            <a:ext cx="2317942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bản</a:t>
            </a:r>
            <a:endParaRPr lang="en-US" sz="3600" dirty="0">
              <a:solidFill>
                <a:srgbClr val="0000CC"/>
              </a:solidFill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B68322-B444-4368-809A-D1E4F6EF387C}"/>
              </a:ext>
            </a:extLst>
          </p:cNvPr>
          <p:cNvSpPr/>
          <p:nvPr/>
        </p:nvSpPr>
        <p:spPr>
          <a:xfrm>
            <a:off x="89242" y="4225283"/>
            <a:ext cx="90838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Trình</a:t>
            </a:r>
            <a:r>
              <a:rPr lang="en-US" sz="2800" b="1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bày</a:t>
            </a:r>
            <a:r>
              <a:rPr lang="en-US" sz="2800" b="1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hiểu</a:t>
            </a:r>
            <a:r>
              <a:rPr lang="en-US" sz="2800" b="1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biết</a:t>
            </a:r>
            <a:r>
              <a:rPr lang="en-US" sz="2800" b="1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về</a:t>
            </a:r>
            <a:r>
              <a:rPr lang="en-US" sz="2800" b="1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nguồn</a:t>
            </a:r>
            <a:r>
              <a:rPr lang="en-US" sz="2800" b="1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gốc</a:t>
            </a:r>
            <a:r>
              <a:rPr lang="en-US" sz="2800" b="1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văn</a:t>
            </a:r>
            <a:r>
              <a:rPr lang="en-US" sz="2800" b="1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bản</a:t>
            </a:r>
            <a:r>
              <a:rPr lang="en-US" sz="2800" b="1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Năng</a:t>
            </a:r>
            <a:r>
              <a:rPr lang="en-US" sz="2800" b="1" i="1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lực</a:t>
            </a:r>
            <a:r>
              <a:rPr lang="en-US" sz="2800" b="1" i="1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sáng</a:t>
            </a:r>
            <a:r>
              <a:rPr lang="en-US" sz="2800" b="1" i="1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tạo</a:t>
            </a:r>
            <a:r>
              <a:rPr lang="en-US" sz="2800" b="1" i="1" kern="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423" y="1083051"/>
            <a:ext cx="3314700" cy="468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5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E58B560-17BC-B37F-5332-5507E3417A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1" b="13214"/>
          <a:stretch>
            <a:fillRect/>
          </a:stretch>
        </p:blipFill>
        <p:spPr>
          <a:xfrm>
            <a:off x="0" y="19214"/>
            <a:ext cx="12192001" cy="71677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649965-CE29-4EAC-1B2D-3125B4B805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27" t="30408" r="10750" b="43132"/>
          <a:stretch/>
        </p:blipFill>
        <p:spPr bwMode="auto">
          <a:xfrm>
            <a:off x="7396807" y="178378"/>
            <a:ext cx="4113006" cy="3342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F3C58BB-8192-24F4-C4C5-715D62FB98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199" t="31053" r="11806" b="34772"/>
          <a:stretch/>
        </p:blipFill>
        <p:spPr bwMode="auto">
          <a:xfrm>
            <a:off x="7342496" y="3603072"/>
            <a:ext cx="4421874" cy="3365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BA5A58-0395-9FAD-6DB6-909A2413F6FA}"/>
              </a:ext>
            </a:extLst>
          </p:cNvPr>
          <p:cNvSpPr txBox="1"/>
          <p:nvPr/>
        </p:nvSpPr>
        <p:spPr>
          <a:xfrm>
            <a:off x="152400" y="1237796"/>
            <a:ext cx="6767015" cy="381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 Phan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Diệu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88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1936 - 2018</a:t>
            </a:r>
          </a:p>
          <a:p>
            <a:pPr algn="just">
              <a:lnSpc>
                <a:spcPts val="288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 Hà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Tĩnh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 </a:t>
            </a:r>
          </a:p>
          <a:p>
            <a:pPr algn="just">
              <a:lnSpc>
                <a:spcPts val="288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am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khoa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Nam.</a:t>
            </a:r>
          </a:p>
          <a:p>
            <a:pPr algn="just">
              <a:lnSpc>
                <a:spcPts val="2880"/>
              </a:lnSpc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hổi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73469A-32BC-6A14-582F-DAA7F4FE715D}"/>
              </a:ext>
            </a:extLst>
          </p:cNvPr>
          <p:cNvSpPr/>
          <p:nvPr/>
        </p:nvSpPr>
        <p:spPr>
          <a:xfrm>
            <a:off x="298957" y="19214"/>
            <a:ext cx="4664395" cy="70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I.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chung</a:t>
            </a:r>
            <a:endParaRPr lang="en-US" sz="4000" dirty="0">
              <a:solidFill>
                <a:srgbClr val="0000CC"/>
              </a:solidFill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64F42F-5865-9EF7-C6C2-8D0F2D81D547}"/>
              </a:ext>
            </a:extLst>
          </p:cNvPr>
          <p:cNvSpPr/>
          <p:nvPr/>
        </p:nvSpPr>
        <p:spPr>
          <a:xfrm>
            <a:off x="629792" y="573403"/>
            <a:ext cx="2087110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giả</a:t>
            </a:r>
            <a:endParaRPr lang="en-US" sz="3600" dirty="0">
              <a:solidFill>
                <a:srgbClr val="0000CC"/>
              </a:solidFill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08823E5-BD71-1034-ABAE-BBA8374F56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1" b="13214"/>
          <a:stretch>
            <a:fillRect/>
          </a:stretch>
        </p:blipFill>
        <p:spPr>
          <a:xfrm>
            <a:off x="0" y="19214"/>
            <a:ext cx="12192001" cy="71677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DAE956-19D6-3579-6749-39CC6A22F074}"/>
              </a:ext>
            </a:extLst>
          </p:cNvPr>
          <p:cNvSpPr/>
          <p:nvPr/>
        </p:nvSpPr>
        <p:spPr>
          <a:xfrm>
            <a:off x="376604" y="1799868"/>
            <a:ext cx="2317942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bản</a:t>
            </a:r>
            <a:endParaRPr lang="en-US" sz="3600" dirty="0">
              <a:solidFill>
                <a:srgbClr val="0000CC"/>
              </a:solidFill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1BE7DF-6DEC-D6DB-109B-5B87EE4C14DF}"/>
              </a:ext>
            </a:extLst>
          </p:cNvPr>
          <p:cNvSpPr/>
          <p:nvPr/>
        </p:nvSpPr>
        <p:spPr>
          <a:xfrm>
            <a:off x="428304" y="377152"/>
            <a:ext cx="5688618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>
              <a:lnSpc>
                <a:spcPct val="107000"/>
              </a:lnSpc>
              <a:spcAft>
                <a:spcPts val="0"/>
              </a:spcAft>
              <a:buAutoNum type="romanUcPeriod"/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TÌM HIỂU CHUNG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giả</a:t>
            </a:r>
            <a:endParaRPr lang="en-US" sz="4000" dirty="0">
              <a:solidFill>
                <a:srgbClr val="0000CC"/>
              </a:solidFill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DDB171-9835-5DDB-38C0-586F658BE88E}"/>
              </a:ext>
            </a:extLst>
          </p:cNvPr>
          <p:cNvSpPr txBox="1"/>
          <p:nvPr/>
        </p:nvSpPr>
        <p:spPr>
          <a:xfrm>
            <a:off x="428303" y="2444403"/>
            <a:ext cx="5619827" cy="3762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xứ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-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Năm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2021,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văn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bản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được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in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lại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trong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cuốn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Trên</a:t>
            </a:r>
            <a:r>
              <a:rPr lang="en-US" sz="2800" b="1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đường</a:t>
            </a:r>
            <a:r>
              <a:rPr lang="en-US" sz="2800" b="1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đến</a:t>
            </a:r>
            <a:r>
              <a:rPr lang="en-US" sz="2800" b="1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những</a:t>
            </a:r>
            <a:r>
              <a:rPr lang="en-US" sz="2800" b="1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chuẩn</a:t>
            </a:r>
            <a:r>
              <a:rPr lang="en-US" sz="2800" b="1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mực</a:t>
            </a:r>
            <a:r>
              <a:rPr lang="en-US" sz="2800" b="1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khoa </a:t>
            </a:r>
            <a:r>
              <a:rPr lang="en-US" sz="2800" b="1" i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học</a:t>
            </a:r>
            <a:r>
              <a:rPr lang="en-US" sz="2800" b="1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với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nhan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đề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Năng</a:t>
            </a:r>
            <a:r>
              <a:rPr lang="en-US" sz="2800" b="1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lực</a:t>
            </a:r>
            <a:r>
              <a:rPr lang="en-US" sz="2800" b="1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sáng</a:t>
            </a:r>
            <a:r>
              <a:rPr lang="en-US" sz="2800" b="1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tạo</a:t>
            </a:r>
            <a:r>
              <a:rPr lang="en-US" sz="2800" b="1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CA6FB0A-A3FF-DC9F-EEB4-578785799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85" t="60627" r="50838" b="16614"/>
          <a:stretch/>
        </p:blipFill>
        <p:spPr bwMode="auto">
          <a:xfrm>
            <a:off x="8203282" y="866632"/>
            <a:ext cx="2114425" cy="27412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7764CDA-420C-4EB2-75A9-5C2556BAFC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9" t="29387" r="68576" b="47873"/>
          <a:stretch/>
        </p:blipFill>
        <p:spPr bwMode="auto">
          <a:xfrm>
            <a:off x="6385552" y="3748519"/>
            <a:ext cx="5619827" cy="3141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93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500" y="937153"/>
            <a:ext cx="6096000" cy="6851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kern="100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1. </a:t>
            </a:r>
            <a:r>
              <a:rPr lang="en-US" sz="3600" b="1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Nhan</a:t>
            </a:r>
            <a:r>
              <a:rPr lang="en-US" sz="3600" b="1" kern="100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đề</a:t>
            </a:r>
            <a:endParaRPr lang="en-US" sz="3600" kern="100" dirty="0">
              <a:solidFill>
                <a:srgbClr val="0000CC"/>
              </a:solidFill>
              <a:latin typeface="Times New Roman" panose="02020603050405020304" pitchFamily="18" charset="0"/>
              <a:ea typeface="Aptos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5284" y="237452"/>
            <a:ext cx="7797647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ĐỌC – KHÁM PHÁ VĂN BẢN</a:t>
            </a:r>
            <a:endParaRPr lang="en-US" sz="4000" dirty="0">
              <a:solidFill>
                <a:srgbClr val="0000CC"/>
              </a:solidFill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9100" y="1622277"/>
            <a:ext cx="9855200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6500" y="3473890"/>
            <a:ext cx="4532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2.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Cấu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trúc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nghị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luận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9100" y="4171908"/>
            <a:ext cx="9956800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200" dirty="0">
              <a:effectLst/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2218</Words>
  <Application>Microsoft Office PowerPoint</Application>
  <PresentationFormat>Widescreen</PresentationFormat>
  <Paragraphs>159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Gadugi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2024-08-05T17:10:44Z</dcterms:created>
  <dcterms:modified xsi:type="dcterms:W3CDTF">2024-10-15T03:04:20Z</dcterms:modified>
</cp:coreProperties>
</file>