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Asap" panose="020B0604020202020204" charset="0"/>
      <p:regular r:id="rId27"/>
    </p:embeddedFont>
    <p:embeddedFont>
      <p:font typeface="Paytone One" panose="020B0604020202020204" charset="0"/>
      <p:regular r:id="rId28"/>
    </p:embeddedFont>
    <p:embeddedFont>
      <p:font typeface="Saira" panose="020B0604020202020204" charset="0"/>
      <p:regular r:id="rId29"/>
    </p:embeddedFont>
    <p:embeddedFont>
      <p:font typeface="Asap Medium" panose="020B0604020202020204" charset="0"/>
      <p:regular r:id="rId30"/>
    </p:embeddedFont>
    <p:embeddedFont>
      <p:font typeface="Saira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9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486025" y="1939163"/>
            <a:ext cx="13363575" cy="7477125"/>
            <a:chOff x="0" y="0"/>
            <a:chExt cx="3420621" cy="1913890"/>
          </a:xfrm>
        </p:grpSpPr>
        <p:sp>
          <p:nvSpPr>
            <p:cNvPr id="4" name="Freeform 4"/>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5" name="Freeform 5"/>
          <p:cNvSpPr/>
          <p:nvPr/>
        </p:nvSpPr>
        <p:spPr>
          <a:xfrm>
            <a:off x="2308025" y="656615"/>
            <a:ext cx="13671950" cy="8973771"/>
          </a:xfrm>
          <a:custGeom>
            <a:avLst/>
            <a:gdLst/>
            <a:ahLst/>
            <a:cxnLst/>
            <a:rect l="l" t="t" r="r" b="b"/>
            <a:pathLst>
              <a:path w="13671950" h="8973771">
                <a:moveTo>
                  <a:pt x="0" y="0"/>
                </a:moveTo>
                <a:lnTo>
                  <a:pt x="13671950" y="0"/>
                </a:lnTo>
                <a:lnTo>
                  <a:pt x="13671950" y="8973770"/>
                </a:lnTo>
                <a:lnTo>
                  <a:pt x="0" y="89737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5148198" y="3200400"/>
            <a:ext cx="1345552" cy="1054423"/>
          </a:xfrm>
          <a:custGeom>
            <a:avLst/>
            <a:gdLst/>
            <a:ahLst/>
            <a:cxnLst/>
            <a:rect l="l" t="t" r="r" b="b"/>
            <a:pathLst>
              <a:path w="1345552" h="1054423">
                <a:moveTo>
                  <a:pt x="0" y="0"/>
                </a:moveTo>
                <a:lnTo>
                  <a:pt x="1345551" y="0"/>
                </a:lnTo>
                <a:lnTo>
                  <a:pt x="1345551" y="1054423"/>
                </a:lnTo>
                <a:lnTo>
                  <a:pt x="0" y="10544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236163">
            <a:off x="1580301" y="5195494"/>
            <a:ext cx="1811447" cy="3343275"/>
          </a:xfrm>
          <a:custGeom>
            <a:avLst/>
            <a:gdLst/>
            <a:ahLst/>
            <a:cxnLst/>
            <a:rect l="l" t="t" r="r" b="b"/>
            <a:pathLst>
              <a:path w="1811447" h="3343275">
                <a:moveTo>
                  <a:pt x="0" y="0"/>
                </a:moveTo>
                <a:lnTo>
                  <a:pt x="1811448" y="0"/>
                </a:lnTo>
                <a:lnTo>
                  <a:pt x="1811448" y="3343275"/>
                </a:lnTo>
                <a:lnTo>
                  <a:pt x="0" y="334327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63591" y="-2025126"/>
            <a:ext cx="17455569" cy="9964266"/>
          </a:xfrm>
          <a:prstGeom prst="rect">
            <a:avLst/>
          </a:prstGeom>
        </p:spPr>
        <p:txBody>
          <a:bodyPr lIns="0" tIns="0" rIns="0" bIns="0" rtlCol="0" anchor="t">
            <a:spAutoFit/>
          </a:bodyPr>
          <a:lstStyle/>
          <a:p>
            <a:pPr algn="ctr">
              <a:lnSpc>
                <a:spcPts val="5435"/>
              </a:lnSpc>
            </a:pPr>
            <a:endParaRPr dirty="0"/>
          </a:p>
          <a:p>
            <a:pPr algn="ctr">
              <a:lnSpc>
                <a:spcPts val="5435"/>
              </a:lnSpc>
            </a:pPr>
            <a:endParaRPr dirty="0"/>
          </a:p>
          <a:p>
            <a:pPr algn="ctr">
              <a:lnSpc>
                <a:spcPts val="5435"/>
              </a:lnSpc>
            </a:pPr>
            <a:endParaRPr dirty="0"/>
          </a:p>
          <a:p>
            <a:pPr algn="ctr">
              <a:lnSpc>
                <a:spcPts val="5435"/>
              </a:lnSpc>
            </a:pPr>
            <a:endParaRPr dirty="0"/>
          </a:p>
          <a:p>
            <a:pPr algn="ctr">
              <a:lnSpc>
                <a:spcPts val="11049"/>
              </a:lnSpc>
            </a:pPr>
            <a:endParaRPr lang="en-US" sz="2891" spc="57" dirty="0">
              <a:solidFill>
                <a:srgbClr val="000000"/>
              </a:solidFill>
              <a:latin typeface="Paytone One"/>
              <a:ea typeface="Paytone One"/>
              <a:cs typeface="Paytone One"/>
              <a:sym typeface="Paytone One"/>
            </a:endParaRPr>
          </a:p>
          <a:p>
            <a:pPr algn="ctr">
              <a:lnSpc>
                <a:spcPts val="11049"/>
              </a:lnSpc>
            </a:pPr>
            <a:r>
              <a:rPr lang="en-US" sz="5877" spc="117" dirty="0">
                <a:solidFill>
                  <a:srgbClr val="000000"/>
                </a:solidFill>
                <a:latin typeface="Paytone One"/>
                <a:ea typeface="Paytone One"/>
                <a:cs typeface="Paytone One"/>
                <a:sym typeface="Paytone One"/>
              </a:rPr>
              <a:t>BÀI 2:  NHỮNG THẾ GIỚI THƠ</a:t>
            </a:r>
          </a:p>
          <a:p>
            <a:pPr algn="ctr">
              <a:lnSpc>
                <a:spcPts val="10506"/>
              </a:lnSpc>
            </a:pPr>
            <a:r>
              <a:rPr lang="en-US" sz="5588" spc="111" dirty="0">
                <a:solidFill>
                  <a:srgbClr val="002060"/>
                </a:solidFill>
                <a:latin typeface="Paytone One"/>
                <a:ea typeface="Paytone One"/>
                <a:cs typeface="Paytone One"/>
                <a:sym typeface="Paytone One"/>
              </a:rPr>
              <a:t>THỰC HÀNH TIẾNG VIỆT:</a:t>
            </a:r>
          </a:p>
          <a:p>
            <a:pPr algn="ctr">
              <a:lnSpc>
                <a:spcPts val="7608"/>
              </a:lnSpc>
            </a:pPr>
            <a:r>
              <a:rPr lang="en-US" sz="4047" spc="80" dirty="0">
                <a:solidFill>
                  <a:srgbClr val="002060"/>
                </a:solidFill>
                <a:latin typeface="Paytone One"/>
                <a:ea typeface="Paytone One"/>
                <a:cs typeface="Paytone One"/>
                <a:sym typeface="Paytone One"/>
              </a:rPr>
              <a:t>TÁC DỤNG CỦA MỘT SỐ </a:t>
            </a:r>
          </a:p>
          <a:p>
            <a:pPr algn="ctr">
              <a:lnSpc>
                <a:spcPts val="7608"/>
              </a:lnSpc>
            </a:pPr>
            <a:r>
              <a:rPr lang="en-US" sz="4047" spc="80" dirty="0">
                <a:solidFill>
                  <a:srgbClr val="002060"/>
                </a:solidFill>
                <a:latin typeface="Paytone One"/>
                <a:ea typeface="Paytone One"/>
                <a:cs typeface="Paytone One"/>
                <a:sym typeface="Paytone One"/>
              </a:rPr>
              <a:t>BIỆN PHÁP TU TỪ TRONG THƠ</a:t>
            </a:r>
          </a:p>
          <a:p>
            <a:pPr algn="ctr">
              <a:lnSpc>
                <a:spcPts val="841"/>
              </a:lnSpc>
            </a:pPr>
            <a:endParaRPr lang="en-US" sz="4047" spc="80" dirty="0">
              <a:solidFill>
                <a:srgbClr val="E5645E"/>
              </a:solidFill>
              <a:latin typeface="Paytone One"/>
              <a:ea typeface="Paytone One"/>
              <a:cs typeface="Paytone One"/>
              <a:sym typeface="Paytone One"/>
            </a:endParaRPr>
          </a:p>
          <a:p>
            <a:pPr algn="ctr">
              <a:lnSpc>
                <a:spcPts val="7608"/>
              </a:lnSpc>
            </a:pPr>
            <a:endParaRPr lang="en-US" sz="2447" spc="48" dirty="0">
              <a:solidFill>
                <a:srgbClr val="E5645E"/>
              </a:solidFill>
              <a:latin typeface="Paytone One"/>
              <a:ea typeface="Paytone One"/>
              <a:cs typeface="Paytone One"/>
              <a:sym typeface="Paytone On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858790" y="1028700"/>
            <a:ext cx="16547000" cy="8716422"/>
            <a:chOff x="0" y="0"/>
            <a:chExt cx="3420621" cy="1801872"/>
          </a:xfrm>
        </p:grpSpPr>
        <p:sp>
          <p:nvSpPr>
            <p:cNvPr id="4" name="Freeform 4"/>
            <p:cNvSpPr/>
            <p:nvPr/>
          </p:nvSpPr>
          <p:spPr>
            <a:xfrm>
              <a:off x="0" y="0"/>
              <a:ext cx="3420621" cy="1801872"/>
            </a:xfrm>
            <a:custGeom>
              <a:avLst/>
              <a:gdLst/>
              <a:ahLst/>
              <a:cxnLst/>
              <a:rect l="l" t="t" r="r" b="b"/>
              <a:pathLst>
                <a:path w="3420621" h="1801872">
                  <a:moveTo>
                    <a:pt x="0" y="0"/>
                  </a:moveTo>
                  <a:lnTo>
                    <a:pt x="3420621" y="0"/>
                  </a:lnTo>
                  <a:lnTo>
                    <a:pt x="3420621" y="1801872"/>
                  </a:lnTo>
                  <a:lnTo>
                    <a:pt x="0" y="1801872"/>
                  </a:lnTo>
                  <a:close/>
                </a:path>
              </a:pathLst>
            </a:custGeom>
            <a:solidFill>
              <a:srgbClr val="FFFFFF"/>
            </a:solidFill>
          </p:spPr>
        </p:sp>
      </p:grpSp>
      <p:graphicFrame>
        <p:nvGraphicFramePr>
          <p:cNvPr id="6" name="Table 6"/>
          <p:cNvGraphicFramePr>
            <a:graphicFrameLocks noGrp="1"/>
          </p:cNvGraphicFramePr>
          <p:nvPr>
            <p:extLst>
              <p:ext uri="{D42A27DB-BD31-4B8C-83A1-F6EECF244321}">
                <p14:modId xmlns:p14="http://schemas.microsoft.com/office/powerpoint/2010/main" val="451860725"/>
              </p:ext>
            </p:extLst>
          </p:nvPr>
        </p:nvGraphicFramePr>
        <p:xfrm>
          <a:off x="874030" y="1028700"/>
          <a:ext cx="16732888" cy="8790940"/>
        </p:xfrm>
        <a:graphic>
          <a:graphicData uri="http://schemas.openxmlformats.org/drawingml/2006/table">
            <a:tbl>
              <a:tblPr/>
              <a:tblGrid>
                <a:gridCol w="3843094">
                  <a:extLst>
                    <a:ext uri="{9D8B030D-6E8A-4147-A177-3AD203B41FA5}">
                      <a16:colId xmlns:a16="http://schemas.microsoft.com/office/drawing/2014/main" val="20000"/>
                    </a:ext>
                  </a:extLst>
                </a:gridCol>
                <a:gridCol w="12889794">
                  <a:extLst>
                    <a:ext uri="{9D8B030D-6E8A-4147-A177-3AD203B41FA5}">
                      <a16:colId xmlns:a16="http://schemas.microsoft.com/office/drawing/2014/main" val="20001"/>
                    </a:ext>
                  </a:extLst>
                </a:gridCol>
              </a:tblGrid>
              <a:tr h="1828800">
                <a:tc>
                  <a:txBody>
                    <a:bodyPr/>
                    <a:lstStyle/>
                    <a:p>
                      <a:pPr algn="l">
                        <a:lnSpc>
                          <a:spcPts val="3499"/>
                        </a:lnSpc>
                        <a:defRPr/>
                      </a:pPr>
                      <a:endParaRPr lang="en-US" sz="3600" dirty="0"/>
                    </a:p>
                    <a:p>
                      <a:pPr algn="ctr">
                        <a:lnSpc>
                          <a:spcPct val="150000"/>
                        </a:lnSpc>
                      </a:pPr>
                      <a:r>
                        <a:rPr lang="en-US" sz="3600" dirty="0">
                          <a:solidFill>
                            <a:srgbClr val="000000"/>
                          </a:solidFill>
                          <a:latin typeface="Saira Bold"/>
                          <a:ea typeface="Saira Bold"/>
                          <a:cs typeface="Saira Bold"/>
                          <a:sym typeface="Saira Bold"/>
                        </a:rPr>
                        <a:t>  </a:t>
                      </a:r>
                      <a:r>
                        <a:rPr lang="en-US" sz="3600" dirty="0" smtClean="0">
                          <a:solidFill>
                            <a:srgbClr val="000000"/>
                          </a:solidFill>
                          <a:latin typeface="Saira Bold"/>
                          <a:ea typeface="Saira Bold"/>
                          <a:cs typeface="Saira Bold"/>
                          <a:sym typeface="Saira Bold"/>
                        </a:rPr>
                        <a:t>BPTT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endParaRPr lang="en-US" sz="3600" dirty="0"/>
                    </a:p>
                    <a:p>
                      <a:pPr algn="l">
                        <a:lnSpc>
                          <a:spcPts val="3499"/>
                        </a:lnSpc>
                      </a:pPr>
                      <a:r>
                        <a:rPr lang="en-US" sz="3600" dirty="0">
                          <a:solidFill>
                            <a:srgbClr val="000000"/>
                          </a:solidFill>
                          <a:latin typeface="Saira Bold"/>
                          <a:ea typeface="Saira Bold"/>
                          <a:cs typeface="Saira Bold"/>
                          <a:sym typeface="Saira Bold"/>
                        </a:rPr>
                        <a:t>                </a:t>
                      </a:r>
                      <a:r>
                        <a:rPr lang="en-US" sz="3600" dirty="0" smtClean="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Hiệu</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quả</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nghệ</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thuật</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Tác</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dụng</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nghệ</a:t>
                      </a:r>
                      <a:r>
                        <a:rPr lang="en-US" sz="3600" dirty="0">
                          <a:solidFill>
                            <a:srgbClr val="000000"/>
                          </a:solidFill>
                          <a:latin typeface="Saira Bold"/>
                          <a:ea typeface="Saira Bold"/>
                          <a:cs typeface="Saira Bold"/>
                          <a:sym typeface="Saira Bold"/>
                        </a:rPr>
                        <a:t> </a:t>
                      </a:r>
                      <a:r>
                        <a:rPr lang="en-US" sz="3600" dirty="0" err="1">
                          <a:solidFill>
                            <a:srgbClr val="000000"/>
                          </a:solidFill>
                          <a:latin typeface="Saira Bold"/>
                          <a:ea typeface="Saira Bold"/>
                          <a:cs typeface="Saira Bold"/>
                          <a:sym typeface="Saira Bold"/>
                        </a:rPr>
                        <a:t>thuật</a:t>
                      </a:r>
                      <a:r>
                        <a:rPr lang="en-US" sz="3600" dirty="0" smtClean="0">
                          <a:solidFill>
                            <a:srgbClr val="000000"/>
                          </a:solidFill>
                          <a:latin typeface="Saira Bold"/>
                          <a:ea typeface="Saira Bold"/>
                          <a:cs typeface="Saira Bold"/>
                          <a:sym typeface="Saira Bold"/>
                        </a:rPr>
                        <a:t>)   </a:t>
                      </a:r>
                      <a:endParaRPr lang="en-US" sz="3600" dirty="0">
                        <a:solidFill>
                          <a:srgbClr val="000000"/>
                        </a:solidFill>
                        <a:latin typeface="Saira Bold"/>
                        <a:ea typeface="Saira Bold"/>
                        <a:cs typeface="Saira Bold"/>
                        <a:sym typeface="Saira Bold"/>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9145">
                <a:tc>
                  <a:txBody>
                    <a:bodyPr/>
                    <a:lstStyle/>
                    <a:p>
                      <a:pPr algn="l">
                        <a:lnSpc>
                          <a:spcPts val="3499"/>
                        </a:lnSpc>
                        <a:defRPr/>
                      </a:pPr>
                      <a:endParaRPr lang="en-US" sz="3600" dirty="0"/>
                    </a:p>
                    <a:p>
                      <a:pPr algn="l">
                        <a:lnSpc>
                          <a:spcPts val="3499"/>
                        </a:lnSpc>
                      </a:pPr>
                      <a:r>
                        <a:rPr lang="en-US" sz="3600" dirty="0">
                          <a:solidFill>
                            <a:srgbClr val="000000"/>
                          </a:solidFill>
                          <a:latin typeface="Saira"/>
                          <a:ea typeface="Saira"/>
                          <a:cs typeface="Saira"/>
                          <a:sym typeface="Saira"/>
                        </a:rPr>
                        <a:t>  1, …</a:t>
                      </a:r>
                    </a:p>
                    <a:p>
                      <a:pPr algn="l">
                        <a:lnSpc>
                          <a:spcPts val="3499"/>
                        </a:lnSpc>
                      </a:pPr>
                      <a:r>
                        <a:rPr lang="en-US" sz="3600"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600" dirty="0" err="1">
                          <a:solidFill>
                            <a:srgbClr val="000000"/>
                          </a:solidFill>
                          <a:latin typeface="Saira"/>
                          <a:ea typeface="Saira"/>
                          <a:cs typeface="Saira"/>
                          <a:sym typeface="Saira"/>
                        </a:rPr>
                        <a:t>Cách</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diễn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đạt</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mang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tính</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hàm</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súc</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cô</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đọng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giá</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trị</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biểu</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đạt</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cao</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gợi</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những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liên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tưởng</a:t>
                      </a:r>
                      <a:r>
                        <a:rPr lang="en-US" sz="3600" dirty="0">
                          <a:solidFill>
                            <a:srgbClr val="000000"/>
                          </a:solidFill>
                          <a:latin typeface="Saira"/>
                          <a:ea typeface="Saira"/>
                          <a:cs typeface="Saira"/>
                          <a:sym typeface="Saira"/>
                        </a:rPr>
                        <a:t> ý </a:t>
                      </a:r>
                      <a:r>
                        <a:rPr lang="en-US" sz="3600" dirty="0" err="1">
                          <a:solidFill>
                            <a:srgbClr val="000000"/>
                          </a:solidFill>
                          <a:latin typeface="Saira"/>
                          <a:ea typeface="Saira"/>
                          <a:cs typeface="Saira"/>
                          <a:sym typeface="Saira"/>
                        </a:rPr>
                        <a:t>nhị</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sâu</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sắc</a:t>
                      </a:r>
                      <a:r>
                        <a:rPr lang="en-US" sz="3600" dirty="0" smtClean="0">
                          <a:solidFill>
                            <a:srgbClr val="000000"/>
                          </a:solidFill>
                          <a:latin typeface="Saira"/>
                          <a:ea typeface="Saira"/>
                          <a:cs typeface="Saira"/>
                          <a:sym typeface="Saira"/>
                        </a:rPr>
                        <a:t>.  </a:t>
                      </a:r>
                      <a:endParaRPr lang="en-US" sz="3600" dirty="0">
                        <a:solidFill>
                          <a:srgbClr val="000000"/>
                        </a:solidFill>
                        <a:latin typeface="Saira"/>
                        <a:ea typeface="Saira"/>
                        <a:cs typeface="Saira"/>
                        <a:sym typeface="Saira"/>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9145">
                <a:tc>
                  <a:txBody>
                    <a:bodyPr/>
                    <a:lstStyle/>
                    <a:p>
                      <a:pPr algn="l">
                        <a:lnSpc>
                          <a:spcPts val="3499"/>
                        </a:lnSpc>
                        <a:defRPr/>
                      </a:pPr>
                      <a:endParaRPr lang="en-US" sz="3600"/>
                    </a:p>
                    <a:p>
                      <a:pPr algn="l">
                        <a:lnSpc>
                          <a:spcPts val="3499"/>
                        </a:lnSpc>
                      </a:pPr>
                      <a:r>
                        <a:rPr lang="en-US" sz="3600">
                          <a:solidFill>
                            <a:srgbClr val="000000"/>
                          </a:solidFill>
                          <a:latin typeface="Saira"/>
                          <a:ea typeface="Saira"/>
                          <a:cs typeface="Saira"/>
                          <a:sym typeface="Saira"/>
                        </a:rPr>
                        <a:t>  2, …</a:t>
                      </a:r>
                    </a:p>
                    <a:p>
                      <a:pPr algn="l">
                        <a:lnSpc>
                          <a:spcPts val="3499"/>
                        </a:lnSpc>
                      </a:pPr>
                      <a:r>
                        <a:rPr lang="en-US" sz="360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Làm</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cho</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đối</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tượng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hiện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ra</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sinh</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động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gần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gũi</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có</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tâm</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trạng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và</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có</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hồn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hơn</a:t>
                      </a:r>
                      <a:r>
                        <a:rPr lang="en-US" sz="3600" dirty="0">
                          <a:solidFill>
                            <a:srgbClr val="000000"/>
                          </a:solidFill>
                          <a:latin typeface="Saira"/>
                          <a:ea typeface="Saira"/>
                          <a:cs typeface="Saira"/>
                          <a:sym typeface="Saira"/>
                        </a:rPr>
                        <a:t>. </a:t>
                      </a:r>
                      <a:r>
                        <a:rPr lang="en-US" sz="3600" dirty="0" smtClean="0">
                          <a:solidFill>
                            <a:srgbClr val="000000"/>
                          </a:solidFill>
                          <a:latin typeface="Saira"/>
                          <a:ea typeface="Saira"/>
                          <a:cs typeface="Saira"/>
                          <a:sym typeface="Saira"/>
                        </a:rPr>
                        <a:t>  </a:t>
                      </a:r>
                      <a:endParaRPr lang="en-US" sz="3600" dirty="0">
                        <a:solidFill>
                          <a:srgbClr val="000000"/>
                        </a:solidFill>
                        <a:latin typeface="Saira"/>
                        <a:ea typeface="Saira"/>
                        <a:cs typeface="Saira"/>
                        <a:sym typeface="Saira"/>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4584">
                <a:tc>
                  <a:txBody>
                    <a:bodyPr/>
                    <a:lstStyle/>
                    <a:p>
                      <a:pPr algn="l">
                        <a:lnSpc>
                          <a:spcPts val="3499"/>
                        </a:lnSpc>
                        <a:defRPr/>
                      </a:pPr>
                      <a:endParaRPr lang="en-US" sz="3600"/>
                    </a:p>
                    <a:p>
                      <a:pPr algn="l">
                        <a:lnSpc>
                          <a:spcPts val="3499"/>
                        </a:lnSpc>
                      </a:pPr>
                      <a:r>
                        <a:rPr lang="en-US" sz="3600">
                          <a:solidFill>
                            <a:srgbClr val="000000"/>
                          </a:solidFill>
                          <a:latin typeface="Saira"/>
                          <a:ea typeface="Saira"/>
                          <a:cs typeface="Saira"/>
                          <a:sym typeface="Saira"/>
                        </a:rPr>
                        <a:t>  3, …</a:t>
                      </a:r>
                    </a:p>
                    <a:p>
                      <a:pPr algn="l">
                        <a:lnSpc>
                          <a:spcPts val="3499"/>
                        </a:lnSpc>
                      </a:pPr>
                      <a:r>
                        <a:rPr lang="en-US" sz="360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600" dirty="0" err="1">
                          <a:solidFill>
                            <a:srgbClr val="000000"/>
                          </a:solidFill>
                          <a:latin typeface="Saira"/>
                          <a:ea typeface="Saira"/>
                          <a:cs typeface="Saira"/>
                          <a:sym typeface="Saira"/>
                        </a:rPr>
                        <a:t>Nhấn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mạnh</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tô</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đậm</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ấn</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tượng</a:t>
                      </a:r>
                      <a:r>
                        <a:rPr lang="en-US" sz="3600" dirty="0">
                          <a:solidFill>
                            <a:srgbClr val="000000"/>
                          </a:solidFill>
                          <a:latin typeface="Saira"/>
                          <a:ea typeface="Saira"/>
                          <a:cs typeface="Saira"/>
                          <a:sym typeface="Saira"/>
                        </a:rPr>
                        <a:t> – </a:t>
                      </a:r>
                      <a:r>
                        <a:rPr lang="en-US" sz="3600" dirty="0" err="1">
                          <a:solidFill>
                            <a:srgbClr val="000000"/>
                          </a:solidFill>
                          <a:latin typeface="Saira"/>
                          <a:ea typeface="Saira"/>
                          <a:cs typeface="Saira"/>
                          <a:sym typeface="Saira"/>
                        </a:rPr>
                        <a:t>tăng</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giá</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trị</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biểu</a:t>
                      </a:r>
                      <a:r>
                        <a:rPr lang="en-US" sz="3600" dirty="0">
                          <a:solidFill>
                            <a:srgbClr val="000000"/>
                          </a:solidFill>
                          <a:latin typeface="Saira"/>
                          <a:ea typeface="Saira"/>
                          <a:cs typeface="Saira"/>
                          <a:sym typeface="Saira"/>
                        </a:rPr>
                        <a:t> </a:t>
                      </a:r>
                      <a:r>
                        <a:rPr lang="en-US" sz="3600" dirty="0" err="1" smtClean="0">
                          <a:solidFill>
                            <a:srgbClr val="000000"/>
                          </a:solidFill>
                          <a:latin typeface="Saira"/>
                          <a:ea typeface="Saira"/>
                          <a:cs typeface="Saira"/>
                          <a:sym typeface="Saira"/>
                        </a:rPr>
                        <a:t>cảm</a:t>
                      </a:r>
                      <a:r>
                        <a:rPr lang="en-US" sz="3600" dirty="0" smtClean="0">
                          <a:solidFill>
                            <a:srgbClr val="000000"/>
                          </a:solidFill>
                          <a:latin typeface="Saira"/>
                          <a:ea typeface="Saira"/>
                          <a:cs typeface="Saira"/>
                          <a:sym typeface="Saira"/>
                        </a:rPr>
                        <a:t>  </a:t>
                      </a:r>
                      <a:endParaRPr lang="en-US" sz="3600" dirty="0">
                        <a:solidFill>
                          <a:srgbClr val="000000"/>
                        </a:solidFill>
                        <a:latin typeface="Saira"/>
                        <a:ea typeface="Saira"/>
                        <a:cs typeface="Saira"/>
                        <a:sym typeface="Saira"/>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4584">
                <a:tc>
                  <a:txBody>
                    <a:bodyPr/>
                    <a:lstStyle/>
                    <a:p>
                      <a:pPr algn="l">
                        <a:lnSpc>
                          <a:spcPts val="3499"/>
                        </a:lnSpc>
                        <a:defRPr/>
                      </a:pPr>
                      <a:endParaRPr lang="en-US" sz="3600"/>
                    </a:p>
                    <a:p>
                      <a:pPr algn="l">
                        <a:lnSpc>
                          <a:spcPts val="3499"/>
                        </a:lnSpc>
                      </a:pPr>
                      <a:r>
                        <a:rPr lang="en-US" sz="3600">
                          <a:solidFill>
                            <a:srgbClr val="000000"/>
                          </a:solidFill>
                          <a:latin typeface="Saira"/>
                          <a:ea typeface="Saira"/>
                          <a:cs typeface="Saira"/>
                          <a:sym typeface="Saira"/>
                        </a:rPr>
                        <a:t>  4, …</a:t>
                      </a:r>
                    </a:p>
                    <a:p>
                      <a:pPr algn="l">
                        <a:lnSpc>
                          <a:spcPts val="3499"/>
                        </a:lnSpc>
                      </a:pPr>
                      <a:r>
                        <a:rPr lang="en-US" sz="360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en-US" sz="3600" dirty="0" err="1">
                          <a:solidFill>
                            <a:srgbClr val="000000"/>
                          </a:solidFill>
                          <a:latin typeface="Saira"/>
                          <a:ea typeface="Saira"/>
                          <a:cs typeface="Saira"/>
                          <a:sym typeface="Saira"/>
                        </a:rPr>
                        <a:t>Tạo</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sự</a:t>
                      </a:r>
                      <a:r>
                        <a:rPr lang="en-US" sz="3600" dirty="0">
                          <a:solidFill>
                            <a:srgbClr val="000000"/>
                          </a:solidFill>
                          <a:latin typeface="Saira"/>
                          <a:ea typeface="Saira"/>
                          <a:cs typeface="Saira"/>
                          <a:sym typeface="Saira"/>
                        </a:rPr>
                        <a:t> </a:t>
                      </a:r>
                      <a:r>
                        <a:rPr lang="en-US" sz="3600" dirty="0" err="1">
                          <a:solidFill>
                            <a:srgbClr val="000000"/>
                          </a:solidFill>
                          <a:latin typeface="Saira"/>
                          <a:ea typeface="Saira"/>
                          <a:cs typeface="Saira"/>
                          <a:sym typeface="Saira"/>
                        </a:rPr>
                        <a:t>cân</a:t>
                      </a:r>
                      <a:r>
                        <a:rPr lang="en-US" sz="3600" dirty="0">
                          <a:solidFill>
                            <a:srgbClr val="000000"/>
                          </a:solidFill>
                          <a:latin typeface="Saira"/>
                          <a:ea typeface="Saira"/>
                          <a:cs typeface="Saira"/>
                          <a:sym typeface="Saira"/>
                        </a:rPr>
                        <a:t> </a:t>
                      </a:r>
                      <a:r>
                        <a:rPr lang="en-US" sz="3600" dirty="0" err="1" smtClean="0">
                          <a:solidFill>
                            <a:srgbClr val="000000"/>
                          </a:solidFill>
                          <a:latin typeface="Saira"/>
                          <a:ea typeface="Saira"/>
                          <a:cs typeface="Saira"/>
                          <a:sym typeface="Saira"/>
                        </a:rPr>
                        <a:t>đối</a:t>
                      </a:r>
                      <a:r>
                        <a:rPr lang="en-US" sz="3600" dirty="0" smtClean="0">
                          <a:solidFill>
                            <a:srgbClr val="000000"/>
                          </a:solidFill>
                          <a:latin typeface="Saira"/>
                          <a:ea typeface="Saira"/>
                          <a:cs typeface="Saira"/>
                          <a:sym typeface="Saira"/>
                        </a:rPr>
                        <a:t>  </a:t>
                      </a:r>
                      <a:endParaRPr lang="en-US" sz="3600" dirty="0">
                        <a:solidFill>
                          <a:srgbClr val="000000"/>
                        </a:solidFill>
                        <a:latin typeface="Saira"/>
                        <a:ea typeface="Saira"/>
                        <a:cs typeface="Saira"/>
                        <a:sym typeface="Saira"/>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858790" y="1028700"/>
            <a:ext cx="16547000" cy="8716422"/>
            <a:chOff x="0" y="0"/>
            <a:chExt cx="3420621" cy="1801872"/>
          </a:xfrm>
        </p:grpSpPr>
        <p:sp>
          <p:nvSpPr>
            <p:cNvPr id="4" name="Freeform 4"/>
            <p:cNvSpPr/>
            <p:nvPr/>
          </p:nvSpPr>
          <p:spPr>
            <a:xfrm>
              <a:off x="0" y="0"/>
              <a:ext cx="3420621" cy="1801872"/>
            </a:xfrm>
            <a:custGeom>
              <a:avLst/>
              <a:gdLst/>
              <a:ahLst/>
              <a:cxnLst/>
              <a:rect l="l" t="t" r="r" b="b"/>
              <a:pathLst>
                <a:path w="3420621" h="1801872">
                  <a:moveTo>
                    <a:pt x="0" y="0"/>
                  </a:moveTo>
                  <a:lnTo>
                    <a:pt x="3420621" y="0"/>
                  </a:lnTo>
                  <a:lnTo>
                    <a:pt x="3420621" y="1801872"/>
                  </a:lnTo>
                  <a:lnTo>
                    <a:pt x="0" y="1801872"/>
                  </a:lnTo>
                  <a:close/>
                </a:path>
              </a:pathLst>
            </a:custGeom>
            <a:solidFill>
              <a:srgbClr val="FFFFFF"/>
            </a:solidFill>
          </p:spPr>
        </p:sp>
      </p:grpSp>
      <p:graphicFrame>
        <p:nvGraphicFramePr>
          <p:cNvPr id="6" name="Table 6"/>
          <p:cNvGraphicFramePr>
            <a:graphicFrameLocks noGrp="1"/>
          </p:cNvGraphicFramePr>
          <p:nvPr>
            <p:extLst>
              <p:ext uri="{D42A27DB-BD31-4B8C-83A1-F6EECF244321}">
                <p14:modId xmlns:p14="http://schemas.microsoft.com/office/powerpoint/2010/main" val="1413217906"/>
              </p:ext>
            </p:extLst>
          </p:nvPr>
        </p:nvGraphicFramePr>
        <p:xfrm>
          <a:off x="777556" y="1064029"/>
          <a:ext cx="16367444" cy="8720654"/>
        </p:xfrm>
        <a:graphic>
          <a:graphicData uri="http://schemas.openxmlformats.org/drawingml/2006/table">
            <a:tbl>
              <a:tblPr/>
              <a:tblGrid>
                <a:gridCol w="3759162">
                  <a:extLst>
                    <a:ext uri="{9D8B030D-6E8A-4147-A177-3AD203B41FA5}">
                      <a16:colId xmlns:a16="http://schemas.microsoft.com/office/drawing/2014/main" val="20000"/>
                    </a:ext>
                  </a:extLst>
                </a:gridCol>
                <a:gridCol w="12608282">
                  <a:extLst>
                    <a:ext uri="{9D8B030D-6E8A-4147-A177-3AD203B41FA5}">
                      <a16:colId xmlns:a16="http://schemas.microsoft.com/office/drawing/2014/main" val="20001"/>
                    </a:ext>
                  </a:extLst>
                </a:gridCol>
              </a:tblGrid>
              <a:tr h="1862654">
                <a:tc>
                  <a:txBody>
                    <a:bodyPr/>
                    <a:lstStyle/>
                    <a:p>
                      <a:pPr algn="l">
                        <a:lnSpc>
                          <a:spcPts val="3499"/>
                        </a:lnSpc>
                        <a:defRPr/>
                      </a:pPr>
                      <a:endParaRPr lang="en-US" sz="3200"/>
                    </a:p>
                    <a:p>
                      <a:pPr algn="l">
                        <a:lnSpc>
                          <a:spcPts val="3499"/>
                        </a:lnSpc>
                      </a:pPr>
                      <a:r>
                        <a:rPr lang="en-US" sz="3200">
                          <a:solidFill>
                            <a:srgbClr val="000000"/>
                          </a:solidFill>
                          <a:latin typeface="Saira Bold"/>
                          <a:ea typeface="Saira Bold"/>
                          <a:cs typeface="Saira Bold"/>
                          <a:sym typeface="Saira Bold"/>
                        </a:rPr>
                        <a:t>  Biện pháp tu từ</a:t>
                      </a:r>
                    </a:p>
                    <a:p>
                      <a:pPr algn="l">
                        <a:lnSpc>
                          <a:spcPts val="3499"/>
                        </a:lnSpc>
                      </a:pPr>
                      <a:r>
                        <a:rPr lang="en-US" sz="3200">
                          <a:solidFill>
                            <a:srgbClr val="000000"/>
                          </a:solidFill>
                          <a:latin typeface="Saira Bold"/>
                          <a:ea typeface="Saira Bold"/>
                          <a:cs typeface="Saira Bold"/>
                          <a:sym typeface="Saira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endParaRPr lang="en-US" sz="3200" dirty="0"/>
                    </a:p>
                    <a:p>
                      <a:pPr algn="l">
                        <a:lnSpc>
                          <a:spcPts val="3499"/>
                        </a:lnSpc>
                      </a:pP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Hiệu</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quả</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nghệ</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thuật</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Tác</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dụng</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nghệ</a:t>
                      </a:r>
                      <a:r>
                        <a:rPr lang="en-US" sz="3200" dirty="0">
                          <a:solidFill>
                            <a:srgbClr val="000000"/>
                          </a:solidFill>
                          <a:latin typeface="Saira Bold"/>
                          <a:ea typeface="Saira Bold"/>
                          <a:cs typeface="Saira Bold"/>
                          <a:sym typeface="Saira Bold"/>
                        </a:rPr>
                        <a:t> </a:t>
                      </a:r>
                      <a:r>
                        <a:rPr lang="en-US" sz="3200" dirty="0" err="1">
                          <a:solidFill>
                            <a:srgbClr val="000000"/>
                          </a:solidFill>
                          <a:latin typeface="Saira Bold"/>
                          <a:ea typeface="Saira Bold"/>
                          <a:cs typeface="Saira Bold"/>
                          <a:sym typeface="Saira Bold"/>
                        </a:rPr>
                        <a:t>thuật</a:t>
                      </a:r>
                      <a:r>
                        <a:rPr lang="en-US" sz="3200" dirty="0">
                          <a:solidFill>
                            <a:srgbClr val="000000"/>
                          </a:solidFill>
                          <a:latin typeface="Saira Bold"/>
                          <a:ea typeface="Saira Bold"/>
                          <a:cs typeface="Saira Bold"/>
                          <a:sym typeface="Saira Bold"/>
                        </a:rPr>
                        <a:t>)</a:t>
                      </a:r>
                    </a:p>
                    <a:p>
                      <a:pPr algn="l">
                        <a:lnSpc>
                          <a:spcPts val="3499"/>
                        </a:lnSpc>
                      </a:pPr>
                      <a:r>
                        <a:rPr lang="en-US" sz="3200" dirty="0">
                          <a:solidFill>
                            <a:srgbClr val="000000"/>
                          </a:solidFill>
                          <a:latin typeface="Saira Bold"/>
                          <a:ea typeface="Saira Bold"/>
                          <a:cs typeface="Saira Bold"/>
                          <a:sym typeface="Saira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0054">
                <a:tc>
                  <a:txBody>
                    <a:bodyPr/>
                    <a:lstStyle/>
                    <a:p>
                      <a:pPr algn="l">
                        <a:lnSpc>
                          <a:spcPts val="3499"/>
                        </a:lnSpc>
                        <a:defRPr/>
                      </a:pPr>
                      <a:endParaRPr lang="en-US" sz="3200" b="1" dirty="0"/>
                    </a:p>
                    <a:p>
                      <a:pPr algn="l">
                        <a:lnSpc>
                          <a:spcPts val="3499"/>
                        </a:lnSpc>
                      </a:pPr>
                      <a:r>
                        <a:rPr lang="en-US" sz="3200" b="1" dirty="0">
                          <a:solidFill>
                            <a:srgbClr val="000000"/>
                          </a:solidFill>
                          <a:latin typeface="Saira"/>
                          <a:ea typeface="Saira"/>
                          <a:cs typeface="Saira"/>
                          <a:sym typeface="Saira"/>
                        </a:rPr>
                        <a:t>  1, </a:t>
                      </a:r>
                      <a:r>
                        <a:rPr lang="en-US" sz="3200" b="1" dirty="0" err="1">
                          <a:solidFill>
                            <a:srgbClr val="000000"/>
                          </a:solidFill>
                          <a:latin typeface="Saira"/>
                          <a:ea typeface="Saira"/>
                          <a:cs typeface="Saira"/>
                          <a:sym typeface="Saira"/>
                        </a:rPr>
                        <a:t>Ẩn</a:t>
                      </a:r>
                      <a:r>
                        <a:rPr lang="en-US" sz="3200" b="1" dirty="0">
                          <a:solidFill>
                            <a:srgbClr val="000000"/>
                          </a:solidFill>
                          <a:latin typeface="Saira"/>
                          <a:ea typeface="Saira"/>
                          <a:cs typeface="Saira"/>
                          <a:sym typeface="Saira"/>
                        </a:rPr>
                        <a:t> </a:t>
                      </a:r>
                      <a:r>
                        <a:rPr lang="en-US" sz="3200" b="1" dirty="0" err="1">
                          <a:solidFill>
                            <a:srgbClr val="000000"/>
                          </a:solidFill>
                          <a:latin typeface="Saira"/>
                          <a:ea typeface="Saira"/>
                          <a:cs typeface="Saira"/>
                          <a:sym typeface="Saira"/>
                        </a:rPr>
                        <a:t>dụ</a:t>
                      </a:r>
                      <a:endParaRPr lang="en-US" sz="3200" b="1" dirty="0">
                        <a:solidFill>
                          <a:srgbClr val="000000"/>
                        </a:solidFill>
                        <a:latin typeface="Saira"/>
                        <a:ea typeface="Saira"/>
                        <a:cs typeface="Saira"/>
                        <a:sym typeface="Saira"/>
                      </a:endParaRPr>
                    </a:p>
                    <a:p>
                      <a:pPr algn="l">
                        <a:lnSpc>
                          <a:spcPts val="3499"/>
                        </a:lnSpc>
                      </a:pPr>
                      <a:r>
                        <a:rPr lang="en-US" sz="3200" b="1"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r>
                        <a:rPr lang="en-US" sz="3200">
                          <a:solidFill>
                            <a:srgbClr val="000000"/>
                          </a:solidFill>
                          <a:latin typeface="Saira"/>
                          <a:ea typeface="Saira"/>
                          <a:cs typeface="Saira"/>
                          <a:sym typeface="Saira"/>
                        </a:rPr>
                        <a:t>Cách diễn đạt mang tính hàm súc, cô đọng, giá trị biểu đạt cao, gợi những liên tưởng ý nhị, sâu sắc.</a:t>
                      </a:r>
                      <a:endParaRPr lang="en-US" sz="3200"/>
                    </a:p>
                    <a:p>
                      <a:pPr algn="l">
                        <a:lnSpc>
                          <a:spcPts val="3499"/>
                        </a:lnSpc>
                      </a:pPr>
                      <a:r>
                        <a:rPr lang="en-US" sz="320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0054">
                <a:tc>
                  <a:txBody>
                    <a:bodyPr/>
                    <a:lstStyle/>
                    <a:p>
                      <a:pPr algn="l">
                        <a:lnSpc>
                          <a:spcPts val="3499"/>
                        </a:lnSpc>
                        <a:defRPr/>
                      </a:pPr>
                      <a:endParaRPr lang="en-US" sz="3200" b="1" dirty="0"/>
                    </a:p>
                    <a:p>
                      <a:pPr algn="l">
                        <a:lnSpc>
                          <a:spcPts val="3499"/>
                        </a:lnSpc>
                      </a:pPr>
                      <a:r>
                        <a:rPr lang="en-US" sz="3200" b="1" dirty="0">
                          <a:solidFill>
                            <a:srgbClr val="000000"/>
                          </a:solidFill>
                          <a:latin typeface="Saira"/>
                          <a:ea typeface="Saira"/>
                          <a:cs typeface="Saira"/>
                          <a:sym typeface="Saira"/>
                        </a:rPr>
                        <a:t>  2, </a:t>
                      </a:r>
                      <a:r>
                        <a:rPr lang="en-US" sz="3200" b="1" dirty="0" err="1">
                          <a:solidFill>
                            <a:srgbClr val="000000"/>
                          </a:solidFill>
                          <a:latin typeface="Saira"/>
                          <a:ea typeface="Saira"/>
                          <a:cs typeface="Saira"/>
                          <a:sym typeface="Saira"/>
                        </a:rPr>
                        <a:t>Nhân</a:t>
                      </a:r>
                      <a:r>
                        <a:rPr lang="en-US" sz="3200" b="1" dirty="0">
                          <a:solidFill>
                            <a:srgbClr val="000000"/>
                          </a:solidFill>
                          <a:latin typeface="Saira"/>
                          <a:ea typeface="Saira"/>
                          <a:cs typeface="Saira"/>
                          <a:sym typeface="Saira"/>
                        </a:rPr>
                        <a:t> </a:t>
                      </a:r>
                      <a:r>
                        <a:rPr lang="en-US" sz="3200" b="1" dirty="0" err="1">
                          <a:solidFill>
                            <a:srgbClr val="000000"/>
                          </a:solidFill>
                          <a:latin typeface="Saira"/>
                          <a:ea typeface="Saira"/>
                          <a:cs typeface="Saira"/>
                          <a:sym typeface="Saira"/>
                        </a:rPr>
                        <a:t>hóa</a:t>
                      </a:r>
                      <a:endParaRPr lang="en-US" sz="3200" b="1" dirty="0">
                        <a:solidFill>
                          <a:srgbClr val="000000"/>
                        </a:solidFill>
                        <a:latin typeface="Saira"/>
                        <a:ea typeface="Saira"/>
                        <a:cs typeface="Saira"/>
                        <a:sym typeface="Saira"/>
                      </a:endParaRPr>
                    </a:p>
                    <a:p>
                      <a:pPr algn="l">
                        <a:lnSpc>
                          <a:spcPts val="3499"/>
                        </a:lnSpc>
                      </a:pPr>
                      <a:r>
                        <a:rPr lang="en-US" sz="3200" b="1"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Làm</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cho</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đối</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tượng</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hiện</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ra</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sinh</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động</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gần</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gũi</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có</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tâm</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trạng</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và</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có</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hồn</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hơn</a:t>
                      </a:r>
                      <a:r>
                        <a:rPr lang="en-US" sz="3200" dirty="0">
                          <a:solidFill>
                            <a:srgbClr val="000000"/>
                          </a:solidFill>
                          <a:latin typeface="Saira"/>
                          <a:ea typeface="Saira"/>
                          <a:cs typeface="Saira"/>
                          <a:sym typeface="Saira"/>
                        </a:rPr>
                        <a:t>. </a:t>
                      </a:r>
                      <a:endParaRPr lang="en-US" sz="3200" dirty="0"/>
                    </a:p>
                    <a:p>
                      <a:pPr algn="l">
                        <a:lnSpc>
                          <a:spcPts val="3499"/>
                        </a:lnSpc>
                      </a:pPr>
                      <a:r>
                        <a:rPr lang="en-US" sz="3200"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0054">
                <a:tc>
                  <a:txBody>
                    <a:bodyPr/>
                    <a:lstStyle/>
                    <a:p>
                      <a:pPr algn="l">
                        <a:lnSpc>
                          <a:spcPts val="3499"/>
                        </a:lnSpc>
                        <a:defRPr/>
                      </a:pPr>
                      <a:endParaRPr lang="en-US" sz="3200" b="1"/>
                    </a:p>
                    <a:p>
                      <a:pPr algn="l">
                        <a:lnSpc>
                          <a:spcPts val="3499"/>
                        </a:lnSpc>
                      </a:pPr>
                      <a:r>
                        <a:rPr lang="en-US" sz="3200" b="1">
                          <a:solidFill>
                            <a:srgbClr val="000000"/>
                          </a:solidFill>
                          <a:latin typeface="Saira"/>
                          <a:ea typeface="Saira"/>
                          <a:cs typeface="Saira"/>
                          <a:sym typeface="Saira"/>
                        </a:rPr>
                        <a:t>  3, Điệp ngữ</a:t>
                      </a:r>
                    </a:p>
                    <a:p>
                      <a:pPr algn="l">
                        <a:lnSpc>
                          <a:spcPts val="3499"/>
                        </a:lnSpc>
                      </a:pPr>
                      <a:r>
                        <a:rPr lang="en-US" sz="3200" b="1">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r>
                        <a:rPr lang="en-US" sz="3200">
                          <a:solidFill>
                            <a:srgbClr val="000000"/>
                          </a:solidFill>
                          <a:latin typeface="Saira"/>
                          <a:ea typeface="Saira"/>
                          <a:cs typeface="Saira"/>
                          <a:sym typeface="Saira"/>
                        </a:rPr>
                        <a:t>Nhấn mạnh, tô đậm ấn tượng – tăng giá trị biểu cảm</a:t>
                      </a:r>
                      <a:endParaRPr lang="en-US" sz="3200"/>
                    </a:p>
                    <a:p>
                      <a:pPr algn="l">
                        <a:lnSpc>
                          <a:spcPts val="3499"/>
                        </a:lnSpc>
                      </a:pPr>
                      <a:r>
                        <a:rPr lang="en-US" sz="320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40054">
                <a:tc>
                  <a:txBody>
                    <a:bodyPr/>
                    <a:lstStyle/>
                    <a:p>
                      <a:pPr algn="l">
                        <a:lnSpc>
                          <a:spcPts val="3499"/>
                        </a:lnSpc>
                        <a:defRPr/>
                      </a:pPr>
                      <a:endParaRPr lang="en-US" sz="3200" b="1" dirty="0"/>
                    </a:p>
                    <a:p>
                      <a:pPr algn="l">
                        <a:lnSpc>
                          <a:spcPts val="3499"/>
                        </a:lnSpc>
                      </a:pPr>
                      <a:r>
                        <a:rPr lang="en-US" sz="3200" b="1" dirty="0">
                          <a:solidFill>
                            <a:srgbClr val="000000"/>
                          </a:solidFill>
                          <a:latin typeface="Saira"/>
                          <a:ea typeface="Saira"/>
                          <a:cs typeface="Saira"/>
                          <a:sym typeface="Saira"/>
                        </a:rPr>
                        <a:t>  4, </a:t>
                      </a:r>
                      <a:r>
                        <a:rPr lang="en-US" sz="3200" b="1" dirty="0" err="1">
                          <a:solidFill>
                            <a:srgbClr val="000000"/>
                          </a:solidFill>
                          <a:latin typeface="Saira"/>
                          <a:ea typeface="Saira"/>
                          <a:cs typeface="Saira"/>
                          <a:sym typeface="Saira"/>
                        </a:rPr>
                        <a:t>Đối</a:t>
                      </a:r>
                      <a:endParaRPr lang="en-US" sz="3200" b="1" dirty="0">
                        <a:solidFill>
                          <a:srgbClr val="000000"/>
                        </a:solidFill>
                        <a:latin typeface="Saira"/>
                        <a:ea typeface="Saira"/>
                        <a:cs typeface="Saira"/>
                        <a:sym typeface="Saira"/>
                      </a:endParaRPr>
                    </a:p>
                    <a:p>
                      <a:pPr algn="l">
                        <a:lnSpc>
                          <a:spcPts val="3499"/>
                        </a:lnSpc>
                      </a:pPr>
                      <a:r>
                        <a:rPr lang="en-US" sz="3200" b="1"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499"/>
                        </a:lnSpc>
                        <a:defRPr/>
                      </a:pPr>
                      <a:r>
                        <a:rPr lang="en-US" sz="3200" dirty="0" err="1">
                          <a:solidFill>
                            <a:srgbClr val="000000"/>
                          </a:solidFill>
                          <a:latin typeface="Saira"/>
                          <a:ea typeface="Saira"/>
                          <a:cs typeface="Saira"/>
                          <a:sym typeface="Saira"/>
                        </a:rPr>
                        <a:t>Tạo</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sự</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cân</a:t>
                      </a:r>
                      <a:r>
                        <a:rPr lang="en-US" sz="3200" dirty="0">
                          <a:solidFill>
                            <a:srgbClr val="000000"/>
                          </a:solidFill>
                          <a:latin typeface="Saira"/>
                          <a:ea typeface="Saira"/>
                          <a:cs typeface="Saira"/>
                          <a:sym typeface="Saira"/>
                        </a:rPr>
                        <a:t> </a:t>
                      </a:r>
                      <a:r>
                        <a:rPr lang="en-US" sz="3200" dirty="0" err="1">
                          <a:solidFill>
                            <a:srgbClr val="000000"/>
                          </a:solidFill>
                          <a:latin typeface="Saira"/>
                          <a:ea typeface="Saira"/>
                          <a:cs typeface="Saira"/>
                          <a:sym typeface="Saira"/>
                        </a:rPr>
                        <a:t>đối</a:t>
                      </a:r>
                      <a:endParaRPr lang="en-US" sz="3200" dirty="0"/>
                    </a:p>
                    <a:p>
                      <a:pPr algn="l">
                        <a:lnSpc>
                          <a:spcPts val="1679"/>
                        </a:lnSpc>
                      </a:pPr>
                      <a:r>
                        <a:rPr lang="en-US" sz="3200" dirty="0">
                          <a:solidFill>
                            <a:srgbClr val="000000"/>
                          </a:solidFill>
                          <a:latin typeface="Saira"/>
                          <a:ea typeface="Saira"/>
                          <a:cs typeface="Saira"/>
                          <a:sym typeface="Saira"/>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TextBox 7"/>
          <p:cNvSpPr txBox="1"/>
          <p:nvPr/>
        </p:nvSpPr>
        <p:spPr>
          <a:xfrm>
            <a:off x="3653415" y="4181461"/>
            <a:ext cx="10976209" cy="1205458"/>
          </a:xfrm>
          <a:prstGeom prst="rect">
            <a:avLst/>
          </a:prstGeom>
        </p:spPr>
        <p:txBody>
          <a:bodyPr lIns="0" tIns="0" rIns="0" bIns="0" rtlCol="0" anchor="t">
            <a:spAutoFit/>
          </a:bodyPr>
          <a:lstStyle/>
          <a:p>
            <a:pPr algn="ctr">
              <a:lnSpc>
                <a:spcPts val="9360"/>
              </a:lnSpc>
              <a:spcBef>
                <a:spcPct val="0"/>
              </a:spcBef>
            </a:pPr>
            <a:r>
              <a:rPr lang="en-US" sz="7800" dirty="0">
                <a:solidFill>
                  <a:srgbClr val="002060"/>
                </a:solidFill>
                <a:latin typeface="Saira Bold"/>
                <a:ea typeface="Saira Bold"/>
                <a:cs typeface="Saira Bold"/>
                <a:sym typeface="Saira Bold"/>
              </a:rPr>
              <a:t>BÀI TẬP THỰC HÀNH</a:t>
            </a:r>
          </a:p>
        </p:txBody>
      </p:sp>
      <p:sp>
        <p:nvSpPr>
          <p:cNvPr id="8" name="Freeform 8"/>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TextBox 7"/>
          <p:cNvSpPr txBox="1"/>
          <p:nvPr/>
        </p:nvSpPr>
        <p:spPr>
          <a:xfrm>
            <a:off x="2931703" y="468510"/>
            <a:ext cx="12654860" cy="8604920"/>
          </a:xfrm>
          <a:prstGeom prst="rect">
            <a:avLst/>
          </a:prstGeom>
        </p:spPr>
        <p:txBody>
          <a:bodyPr lIns="0" tIns="0" rIns="0" bIns="0" rtlCol="0" anchor="t">
            <a:spAutoFit/>
          </a:bodyPr>
          <a:lstStyle/>
          <a:p>
            <a:pPr algn="l">
              <a:lnSpc>
                <a:spcPts val="6148"/>
              </a:lnSpc>
            </a:pPr>
            <a:endParaRPr dirty="0"/>
          </a:p>
          <a:p>
            <a:pPr algn="l">
              <a:lnSpc>
                <a:spcPts val="6148"/>
              </a:lnSpc>
            </a:pPr>
            <a:endParaRPr dirty="0"/>
          </a:p>
          <a:p>
            <a:pPr algn="l">
              <a:lnSpc>
                <a:spcPts val="6148"/>
              </a:lnSpc>
            </a:pPr>
            <a:r>
              <a:rPr lang="en-US" sz="3493" dirty="0" err="1">
                <a:solidFill>
                  <a:srgbClr val="000000"/>
                </a:solidFill>
                <a:latin typeface="Saira Bold"/>
                <a:ea typeface="Saira Bold"/>
                <a:cs typeface="Saira Bold"/>
                <a:sym typeface="Saira Bold"/>
              </a:rPr>
              <a:t>Bài</a:t>
            </a:r>
            <a:r>
              <a:rPr lang="en-US" sz="3493" dirty="0">
                <a:solidFill>
                  <a:srgbClr val="000000"/>
                </a:solidFill>
                <a:latin typeface="Saira Bold"/>
                <a:ea typeface="Saira Bold"/>
                <a:cs typeface="Saira Bold"/>
                <a:sym typeface="Saira Bold"/>
              </a:rPr>
              <a:t> 1. </a:t>
            </a:r>
            <a:r>
              <a:rPr lang="en-US" sz="3493" dirty="0" err="1" smtClean="0">
                <a:solidFill>
                  <a:srgbClr val="000000"/>
                </a:solidFill>
                <a:latin typeface="Saira Bold"/>
                <a:ea typeface="Saira Bold"/>
                <a:cs typeface="Saira Bold"/>
                <a:sym typeface="Saira Bold"/>
              </a:rPr>
              <a:t>Phân</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tích</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tác</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dụng</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của</a:t>
            </a:r>
            <a:r>
              <a:rPr lang="en-US" sz="3493" dirty="0" smtClean="0">
                <a:solidFill>
                  <a:srgbClr val="000000"/>
                </a:solidFill>
                <a:latin typeface="Saira Bold"/>
                <a:ea typeface="Saira Bold"/>
                <a:cs typeface="Saira Bold"/>
                <a:sym typeface="Saira Bold"/>
              </a:rPr>
              <a:t> BPTT </a:t>
            </a:r>
            <a:r>
              <a:rPr lang="en-US" sz="3493" dirty="0" err="1" smtClean="0">
                <a:solidFill>
                  <a:srgbClr val="000000"/>
                </a:solidFill>
                <a:latin typeface="Saira Bold"/>
                <a:ea typeface="Saira Bold"/>
                <a:cs typeface="Saira Bold"/>
                <a:sym typeface="Saira Bold"/>
              </a:rPr>
              <a:t>nhân</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hóa</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trong</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các</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ngữ</a:t>
            </a:r>
            <a:r>
              <a:rPr lang="en-US" sz="3493" dirty="0" smtClean="0">
                <a:solidFill>
                  <a:srgbClr val="000000"/>
                </a:solidFill>
                <a:latin typeface="Saira Bold"/>
                <a:ea typeface="Saira Bold"/>
                <a:cs typeface="Saira Bold"/>
                <a:sym typeface="Saira Bold"/>
              </a:rPr>
              <a:t> </a:t>
            </a:r>
            <a:r>
              <a:rPr lang="en-US" sz="3493" dirty="0" err="1" smtClean="0">
                <a:solidFill>
                  <a:srgbClr val="000000"/>
                </a:solidFill>
                <a:latin typeface="Saira Bold"/>
                <a:ea typeface="Saira Bold"/>
                <a:cs typeface="Saira Bold"/>
                <a:sym typeface="Saira Bold"/>
              </a:rPr>
              <a:t>liệu</a:t>
            </a:r>
            <a:r>
              <a:rPr lang="en-US" sz="3493" dirty="0" smtClean="0">
                <a:solidFill>
                  <a:srgbClr val="000000"/>
                </a:solidFill>
                <a:latin typeface="Saira Bold"/>
                <a:ea typeface="Saira Bold"/>
                <a:cs typeface="Saira Bold"/>
                <a:sym typeface="Saira Bold"/>
              </a:rPr>
              <a:t>:</a:t>
            </a:r>
            <a:endParaRPr lang="en-US" sz="3493" dirty="0">
              <a:solidFill>
                <a:srgbClr val="000000"/>
              </a:solidFill>
              <a:latin typeface="Saira Bold"/>
              <a:ea typeface="Saira Bold"/>
              <a:cs typeface="Saira Bold"/>
              <a:sym typeface="Saira Bold"/>
            </a:endParaRPr>
          </a:p>
          <a:p>
            <a:pPr algn="l">
              <a:lnSpc>
                <a:spcPts val="6148"/>
              </a:lnSpc>
            </a:pPr>
            <a:r>
              <a:rPr lang="en-US" sz="3493" dirty="0" err="1">
                <a:solidFill>
                  <a:srgbClr val="000000"/>
                </a:solidFill>
                <a:latin typeface="Saira"/>
                <a:ea typeface="Saira"/>
                <a:cs typeface="Saira"/>
                <a:sym typeface="Saira"/>
              </a:rPr>
              <a:t>a.Chiều</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chiều</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oai</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linh</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thác</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gầm</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thét</a:t>
            </a:r>
            <a:r>
              <a:rPr lang="en-US" sz="3493" dirty="0">
                <a:solidFill>
                  <a:srgbClr val="000000"/>
                </a:solidFill>
                <a:latin typeface="Saira"/>
                <a:ea typeface="Saira"/>
                <a:cs typeface="Saira"/>
                <a:sym typeface="Saira"/>
              </a:rPr>
              <a:t>                           </a:t>
            </a:r>
          </a:p>
          <a:p>
            <a:pPr algn="l">
              <a:lnSpc>
                <a:spcPts val="6148"/>
              </a:lnSpc>
            </a:pP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Đêm</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đêm</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Mường</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Hịch</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cọp</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trêu</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người</a:t>
            </a:r>
            <a:endParaRPr lang="en-US" sz="3493" dirty="0">
              <a:solidFill>
                <a:srgbClr val="000000"/>
              </a:solidFill>
              <a:latin typeface="Saira"/>
              <a:ea typeface="Saira"/>
              <a:cs typeface="Saira"/>
              <a:sym typeface="Saira"/>
            </a:endParaRPr>
          </a:p>
          <a:p>
            <a:pPr algn="l">
              <a:lnSpc>
                <a:spcPts val="6148"/>
              </a:lnSpc>
            </a:pP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Quang</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Dũng</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Tây</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Tiến</a:t>
            </a:r>
            <a:r>
              <a:rPr lang="en-US" sz="3493" dirty="0">
                <a:solidFill>
                  <a:srgbClr val="000000"/>
                </a:solidFill>
                <a:latin typeface="Saira"/>
                <a:ea typeface="Saira"/>
                <a:cs typeface="Saira"/>
                <a:sym typeface="Saira"/>
              </a:rPr>
              <a:t>) </a:t>
            </a:r>
          </a:p>
          <a:p>
            <a:pPr algn="l">
              <a:lnSpc>
                <a:spcPts val="6148"/>
              </a:lnSpc>
            </a:pPr>
            <a:r>
              <a:rPr lang="en-US" sz="3493" dirty="0">
                <a:solidFill>
                  <a:srgbClr val="000000"/>
                </a:solidFill>
                <a:latin typeface="Saira"/>
                <a:ea typeface="Saira"/>
                <a:cs typeface="Saira"/>
                <a:sym typeface="Saira"/>
              </a:rPr>
              <a:t>b. </a:t>
            </a:r>
            <a:r>
              <a:rPr lang="en-US" sz="3493" dirty="0" err="1">
                <a:solidFill>
                  <a:srgbClr val="000000"/>
                </a:solidFill>
                <a:latin typeface="Saira"/>
                <a:ea typeface="Saira"/>
                <a:cs typeface="Saira"/>
                <a:sym typeface="Saira"/>
              </a:rPr>
              <a:t>Trời</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thu</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thay</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áo</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mới</a:t>
            </a:r>
            <a:r>
              <a:rPr lang="en-US" sz="3493" dirty="0">
                <a:solidFill>
                  <a:srgbClr val="000000"/>
                </a:solidFill>
                <a:latin typeface="Saira"/>
                <a:ea typeface="Saira"/>
                <a:cs typeface="Saira"/>
                <a:sym typeface="Saira"/>
              </a:rPr>
              <a:t> </a:t>
            </a:r>
          </a:p>
          <a:p>
            <a:pPr algn="l">
              <a:lnSpc>
                <a:spcPts val="6148"/>
              </a:lnSpc>
            </a:pPr>
            <a:r>
              <a:rPr lang="en-US" sz="3493" dirty="0" err="1">
                <a:solidFill>
                  <a:srgbClr val="000000"/>
                </a:solidFill>
                <a:latin typeface="Saira"/>
                <a:ea typeface="Saira"/>
                <a:cs typeface="Saira"/>
                <a:sym typeface="Saira"/>
              </a:rPr>
              <a:t>Trong</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biếc</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nói</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cười</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thiết</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tha</a:t>
            </a:r>
            <a:r>
              <a:rPr lang="en-US" sz="3493" dirty="0">
                <a:solidFill>
                  <a:srgbClr val="000000"/>
                </a:solidFill>
                <a:latin typeface="Saira"/>
                <a:ea typeface="Saira"/>
                <a:cs typeface="Saira"/>
                <a:sym typeface="Saira"/>
              </a:rPr>
              <a:t> </a:t>
            </a:r>
          </a:p>
          <a:p>
            <a:pPr algn="l">
              <a:lnSpc>
                <a:spcPts val="6148"/>
              </a:lnSpc>
            </a:pP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Nguyễn</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Đình</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Thi</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Đất</a:t>
            </a:r>
            <a:r>
              <a:rPr lang="en-US" sz="3493" dirty="0">
                <a:solidFill>
                  <a:srgbClr val="000000"/>
                </a:solidFill>
                <a:latin typeface="Saira"/>
                <a:ea typeface="Saira"/>
                <a:cs typeface="Saira"/>
                <a:sym typeface="Saira"/>
              </a:rPr>
              <a:t> </a:t>
            </a:r>
            <a:r>
              <a:rPr lang="en-US" sz="3493" dirty="0" err="1">
                <a:solidFill>
                  <a:srgbClr val="000000"/>
                </a:solidFill>
                <a:latin typeface="Saira"/>
                <a:ea typeface="Saira"/>
                <a:cs typeface="Saira"/>
                <a:sym typeface="Saira"/>
              </a:rPr>
              <a:t>nước</a:t>
            </a:r>
            <a:r>
              <a:rPr lang="en-US" sz="3493" dirty="0">
                <a:solidFill>
                  <a:srgbClr val="000000"/>
                </a:solidFill>
                <a:latin typeface="Saira"/>
                <a:ea typeface="Saira"/>
                <a:cs typeface="Saira"/>
                <a:sym typeface="Saira"/>
              </a:rPr>
              <a:t>) </a:t>
            </a:r>
          </a:p>
          <a:p>
            <a:pPr algn="l">
              <a:lnSpc>
                <a:spcPts val="6148"/>
              </a:lnSpc>
            </a:pPr>
            <a:endParaRPr lang="en-US" sz="3493" dirty="0">
              <a:solidFill>
                <a:srgbClr val="000000"/>
              </a:solidFill>
              <a:latin typeface="Saira"/>
              <a:ea typeface="Saira"/>
              <a:cs typeface="Saira"/>
              <a:sym typeface="Saira"/>
            </a:endParaRPr>
          </a:p>
        </p:txBody>
      </p:sp>
      <p:sp>
        <p:nvSpPr>
          <p:cNvPr id="8" name="Freeform 8"/>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TextBox 7"/>
          <p:cNvSpPr txBox="1"/>
          <p:nvPr/>
        </p:nvSpPr>
        <p:spPr>
          <a:xfrm>
            <a:off x="2931703" y="82747"/>
            <a:ext cx="12654860" cy="9200332"/>
          </a:xfrm>
          <a:prstGeom prst="rect">
            <a:avLst/>
          </a:prstGeom>
        </p:spPr>
        <p:txBody>
          <a:bodyPr lIns="0" tIns="0" rIns="0" bIns="0" rtlCol="0" anchor="t">
            <a:spAutoFit/>
          </a:bodyPr>
          <a:lstStyle/>
          <a:p>
            <a:pPr algn="l">
              <a:lnSpc>
                <a:spcPts val="6148"/>
              </a:lnSpc>
            </a:pPr>
            <a:r>
              <a:rPr lang="en-US" sz="3493">
                <a:solidFill>
                  <a:srgbClr val="000000"/>
                </a:solidFill>
                <a:latin typeface="Saira"/>
                <a:ea typeface="Saira"/>
                <a:cs typeface="Saira"/>
                <a:sym typeface="Saira"/>
              </a:rPr>
              <a:t> </a:t>
            </a:r>
          </a:p>
          <a:p>
            <a:pPr algn="l">
              <a:lnSpc>
                <a:spcPts val="6148"/>
              </a:lnSpc>
            </a:pPr>
            <a:endParaRPr lang="en-US" sz="3493">
              <a:solidFill>
                <a:srgbClr val="000000"/>
              </a:solidFill>
              <a:latin typeface="Saira"/>
              <a:ea typeface="Saira"/>
              <a:cs typeface="Saira"/>
              <a:sym typeface="Saira"/>
            </a:endParaRPr>
          </a:p>
          <a:p>
            <a:pPr algn="l">
              <a:lnSpc>
                <a:spcPts val="6148"/>
              </a:lnSpc>
            </a:pPr>
            <a:r>
              <a:rPr lang="en-US" sz="3493">
                <a:solidFill>
                  <a:srgbClr val="000000"/>
                </a:solidFill>
                <a:latin typeface="Saira Bold"/>
                <a:ea typeface="Saira Bold"/>
                <a:cs typeface="Saira Bold"/>
                <a:sym typeface="Saira Bold"/>
              </a:rPr>
              <a:t>Bài 1. </a:t>
            </a:r>
          </a:p>
          <a:p>
            <a:pPr algn="l">
              <a:lnSpc>
                <a:spcPts val="6148"/>
              </a:lnSpc>
            </a:pPr>
            <a:r>
              <a:rPr lang="en-US" sz="3493">
                <a:solidFill>
                  <a:srgbClr val="000000"/>
                </a:solidFill>
                <a:latin typeface="Saira"/>
                <a:ea typeface="Saira"/>
                <a:cs typeface="Saira"/>
                <a:sym typeface="Saira"/>
              </a:rPr>
              <a:t> a. Các hình ảnh nhân hoá (thác gầm thét, cọp trêu người) tái hiện khung cảnh rừng già hoang vu, bí ẩn và gợi cảm giác"rờn rợn"của những người lính trước cảnh sơn lâm "bóng cả, cây già". </a:t>
            </a:r>
          </a:p>
          <a:p>
            <a:pPr algn="l">
              <a:lnSpc>
                <a:spcPts val="6148"/>
              </a:lnSpc>
            </a:pPr>
            <a:r>
              <a:rPr lang="en-US" sz="3493">
                <a:solidFill>
                  <a:srgbClr val="000000"/>
                </a:solidFill>
                <a:latin typeface="Saira"/>
                <a:ea typeface="Saira"/>
                <a:cs typeface="Saira"/>
                <a:sym typeface="Saira"/>
              </a:rPr>
              <a:t>b. Nhờ biện pháp tu từ nhân hoá (Trời thu thay áo mới),gợi khung cảnh mùa thu tươi sáng và không khí tràn ngập niềm vui, hạnh phúc của mùa thu độc lập.</a:t>
            </a:r>
          </a:p>
          <a:p>
            <a:pPr algn="l">
              <a:lnSpc>
                <a:spcPts val="6148"/>
              </a:lnSpc>
            </a:pPr>
            <a:endParaRPr lang="en-US" sz="3493">
              <a:solidFill>
                <a:srgbClr val="000000"/>
              </a:solidFill>
              <a:latin typeface="Saira"/>
              <a:ea typeface="Saira"/>
              <a:cs typeface="Saira"/>
              <a:sym typeface="Saira"/>
            </a:endParaRPr>
          </a:p>
          <a:p>
            <a:pPr algn="l">
              <a:lnSpc>
                <a:spcPts val="6148"/>
              </a:lnSpc>
            </a:pPr>
            <a:endParaRPr lang="en-US" sz="3493">
              <a:solidFill>
                <a:srgbClr val="000000"/>
              </a:solidFill>
              <a:latin typeface="Saira"/>
              <a:ea typeface="Saira"/>
              <a:cs typeface="Saira"/>
              <a:sym typeface="Saira"/>
            </a:endParaRPr>
          </a:p>
        </p:txBody>
      </p:sp>
      <p:sp>
        <p:nvSpPr>
          <p:cNvPr id="8" name="Freeform 8"/>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TextBox 7"/>
          <p:cNvSpPr txBox="1"/>
          <p:nvPr/>
        </p:nvSpPr>
        <p:spPr>
          <a:xfrm>
            <a:off x="2947754" y="1240107"/>
            <a:ext cx="13032222" cy="7040389"/>
          </a:xfrm>
          <a:prstGeom prst="rect">
            <a:avLst/>
          </a:prstGeom>
        </p:spPr>
        <p:txBody>
          <a:bodyPr lIns="0" tIns="0" rIns="0" bIns="0" rtlCol="0" anchor="t">
            <a:spAutoFit/>
          </a:bodyPr>
          <a:lstStyle/>
          <a:p>
            <a:pPr algn="l">
              <a:lnSpc>
                <a:spcPts val="6115"/>
              </a:lnSpc>
            </a:pPr>
            <a:endParaRPr dirty="0"/>
          </a:p>
          <a:p>
            <a:pPr algn="l">
              <a:lnSpc>
                <a:spcPts val="6115"/>
              </a:lnSpc>
            </a:pPr>
            <a:r>
              <a:rPr lang="en-US" sz="3474" dirty="0" err="1">
                <a:solidFill>
                  <a:srgbClr val="000000"/>
                </a:solidFill>
                <a:latin typeface="Saira Bold"/>
                <a:ea typeface="Saira Bold"/>
                <a:cs typeface="Saira Bold"/>
                <a:sym typeface="Saira Bold"/>
              </a:rPr>
              <a:t>Bài</a:t>
            </a:r>
            <a:r>
              <a:rPr lang="en-US" sz="3474" dirty="0">
                <a:solidFill>
                  <a:srgbClr val="000000"/>
                </a:solidFill>
                <a:latin typeface="Saira Bold"/>
                <a:ea typeface="Saira Bold"/>
                <a:cs typeface="Saira Bold"/>
                <a:sym typeface="Saira Bold"/>
              </a:rPr>
              <a:t> 2. </a:t>
            </a:r>
            <a:r>
              <a:rPr lang="en-US" sz="3474" dirty="0" err="1" smtClean="0">
                <a:solidFill>
                  <a:srgbClr val="000000"/>
                </a:solidFill>
                <a:latin typeface="Saira Bold"/>
                <a:ea typeface="Saira Bold"/>
                <a:cs typeface="Saira Bold"/>
                <a:sym typeface="Saira Bold"/>
              </a:rPr>
              <a:t>Làm</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rõ</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mục</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đích</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và</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cách</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tác</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giả</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sử</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dụng</a:t>
            </a:r>
            <a:r>
              <a:rPr lang="en-US" sz="3474" dirty="0" smtClean="0">
                <a:solidFill>
                  <a:srgbClr val="000000"/>
                </a:solidFill>
                <a:latin typeface="Saira Bold"/>
                <a:ea typeface="Saira Bold"/>
                <a:cs typeface="Saira Bold"/>
                <a:sym typeface="Saira Bold"/>
              </a:rPr>
              <a:t> BPTT </a:t>
            </a:r>
            <a:r>
              <a:rPr lang="en-US" sz="3474" dirty="0" err="1" smtClean="0">
                <a:solidFill>
                  <a:srgbClr val="000000"/>
                </a:solidFill>
                <a:latin typeface="Saira Bold"/>
                <a:ea typeface="Saira Bold"/>
                <a:cs typeface="Saira Bold"/>
                <a:sym typeface="Saira Bold"/>
              </a:rPr>
              <a:t>ẩn</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dụ</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trong</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đoạn</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thơ</a:t>
            </a:r>
            <a:r>
              <a:rPr lang="en-US" sz="3474" dirty="0" smtClean="0">
                <a:solidFill>
                  <a:srgbClr val="000000"/>
                </a:solidFill>
                <a:latin typeface="Saira Bold"/>
                <a:ea typeface="Saira Bold"/>
                <a:cs typeface="Saira Bold"/>
                <a:sym typeface="Saira Bold"/>
              </a:rPr>
              <a:t> </a:t>
            </a:r>
            <a:r>
              <a:rPr lang="en-US" sz="3474" dirty="0" err="1" smtClean="0">
                <a:solidFill>
                  <a:srgbClr val="000000"/>
                </a:solidFill>
                <a:latin typeface="Saira Bold"/>
                <a:ea typeface="Saira Bold"/>
                <a:cs typeface="Saira Bold"/>
                <a:sym typeface="Saira Bold"/>
              </a:rPr>
              <a:t>sau</a:t>
            </a:r>
            <a:r>
              <a:rPr lang="en-US" sz="3474" dirty="0" smtClean="0">
                <a:solidFill>
                  <a:srgbClr val="000000"/>
                </a:solidFill>
                <a:latin typeface="Saira Bold"/>
                <a:ea typeface="Saira Bold"/>
                <a:cs typeface="Saira Bold"/>
                <a:sym typeface="Saira Bold"/>
              </a:rPr>
              <a:t>:</a:t>
            </a:r>
            <a:endParaRPr lang="en-US" sz="3474" dirty="0">
              <a:solidFill>
                <a:srgbClr val="000000"/>
              </a:solidFill>
              <a:latin typeface="Saira Bold"/>
              <a:ea typeface="Saira Bold"/>
              <a:cs typeface="Saira Bold"/>
              <a:sym typeface="Saira Bold"/>
            </a:endParaRPr>
          </a:p>
          <a:p>
            <a:pPr algn="l">
              <a:lnSpc>
                <a:spcPts val="6115"/>
              </a:lnSpc>
            </a:pP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Tây</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Tiến</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đoàn</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binh</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không</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mọc</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tóc</a:t>
            </a:r>
            <a:r>
              <a:rPr lang="en-US" sz="3474" dirty="0">
                <a:solidFill>
                  <a:srgbClr val="000000"/>
                </a:solidFill>
                <a:latin typeface="Saira"/>
                <a:ea typeface="Saira"/>
                <a:cs typeface="Saira"/>
                <a:sym typeface="Saira"/>
              </a:rPr>
              <a:t> </a:t>
            </a:r>
          </a:p>
          <a:p>
            <a:pPr algn="l">
              <a:lnSpc>
                <a:spcPts val="6115"/>
              </a:lnSpc>
            </a:pPr>
            <a:r>
              <a:rPr lang="en-US" sz="3474" dirty="0" err="1">
                <a:solidFill>
                  <a:srgbClr val="000000"/>
                </a:solidFill>
                <a:latin typeface="Saira"/>
                <a:ea typeface="Saira"/>
                <a:cs typeface="Saira"/>
                <a:sym typeface="Saira"/>
              </a:rPr>
              <a:t>Quân</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xanh</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màu</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lá</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giữ</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oai</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hùm</a:t>
            </a:r>
            <a:endParaRPr lang="en-US" sz="3474" dirty="0">
              <a:solidFill>
                <a:srgbClr val="000000"/>
              </a:solidFill>
              <a:latin typeface="Saira"/>
              <a:ea typeface="Saira"/>
              <a:cs typeface="Saira"/>
              <a:sym typeface="Saira"/>
            </a:endParaRPr>
          </a:p>
          <a:p>
            <a:pPr algn="l">
              <a:lnSpc>
                <a:spcPts val="6115"/>
              </a:lnSpc>
            </a:pPr>
            <a:r>
              <a:rPr lang="en-US" sz="3474" dirty="0" err="1" smtClean="0">
                <a:solidFill>
                  <a:srgbClr val="000000"/>
                </a:solidFill>
                <a:latin typeface="Saira"/>
                <a:ea typeface="Saira"/>
                <a:cs typeface="Saira"/>
                <a:sym typeface="Saira"/>
              </a:rPr>
              <a:t>Mắt</a:t>
            </a:r>
            <a:r>
              <a:rPr lang="en-US" sz="3474" dirty="0" smtClean="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trừng</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gửi</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mộng</a:t>
            </a:r>
            <a:r>
              <a:rPr lang="en-US" sz="3474" dirty="0">
                <a:solidFill>
                  <a:srgbClr val="000000"/>
                </a:solidFill>
                <a:latin typeface="Saira"/>
                <a:ea typeface="Saira"/>
                <a:cs typeface="Saira"/>
                <a:sym typeface="Saira"/>
              </a:rPr>
              <a:t> qua </a:t>
            </a:r>
            <a:r>
              <a:rPr lang="en-US" sz="3474" dirty="0" err="1">
                <a:solidFill>
                  <a:srgbClr val="000000"/>
                </a:solidFill>
                <a:latin typeface="Saira"/>
                <a:ea typeface="Saira"/>
                <a:cs typeface="Saira"/>
                <a:sym typeface="Saira"/>
              </a:rPr>
              <a:t>biên</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giới</a:t>
            </a:r>
            <a:r>
              <a:rPr lang="en-US" sz="3474" dirty="0">
                <a:solidFill>
                  <a:srgbClr val="000000"/>
                </a:solidFill>
                <a:latin typeface="Saira"/>
                <a:ea typeface="Saira"/>
                <a:cs typeface="Saira"/>
                <a:sym typeface="Saira"/>
              </a:rPr>
              <a:t> </a:t>
            </a:r>
          </a:p>
          <a:p>
            <a:pPr algn="l">
              <a:lnSpc>
                <a:spcPts val="6115"/>
              </a:lnSpc>
            </a:pPr>
            <a:r>
              <a:rPr lang="en-US" sz="3474" dirty="0" err="1">
                <a:solidFill>
                  <a:srgbClr val="000000"/>
                </a:solidFill>
                <a:latin typeface="Saira"/>
                <a:ea typeface="Saira"/>
                <a:cs typeface="Saira"/>
                <a:sym typeface="Saira"/>
              </a:rPr>
              <a:t>Đêm</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mơ</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Hà</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Nội</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dáng</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kiều</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thơm</a:t>
            </a:r>
            <a:r>
              <a:rPr lang="en-US" sz="3474" dirty="0">
                <a:solidFill>
                  <a:srgbClr val="000000"/>
                </a:solidFill>
                <a:latin typeface="Saira"/>
                <a:ea typeface="Saira"/>
                <a:cs typeface="Saira"/>
                <a:sym typeface="Saira"/>
              </a:rPr>
              <a:t> </a:t>
            </a:r>
          </a:p>
          <a:p>
            <a:pPr algn="l">
              <a:lnSpc>
                <a:spcPts val="6115"/>
              </a:lnSpc>
            </a:pPr>
            <a:r>
              <a:rPr lang="en-US" sz="3474" dirty="0">
                <a:solidFill>
                  <a:srgbClr val="000000"/>
                </a:solidFill>
                <a:latin typeface="Saira"/>
                <a:ea typeface="Saira"/>
                <a:cs typeface="Saira"/>
                <a:sym typeface="Saira"/>
              </a:rPr>
              <a:t>(</a:t>
            </a:r>
            <a:r>
              <a:rPr lang="en-US" sz="3474" dirty="0" err="1">
                <a:solidFill>
                  <a:srgbClr val="000000"/>
                </a:solidFill>
                <a:latin typeface="Saira"/>
                <a:ea typeface="Saira"/>
                <a:cs typeface="Saira"/>
                <a:sym typeface="Saira"/>
              </a:rPr>
              <a:t>Quang</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Dũng</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Tây</a:t>
            </a:r>
            <a:r>
              <a:rPr lang="en-US" sz="3474" dirty="0">
                <a:solidFill>
                  <a:srgbClr val="000000"/>
                </a:solidFill>
                <a:latin typeface="Saira"/>
                <a:ea typeface="Saira"/>
                <a:cs typeface="Saira"/>
                <a:sym typeface="Saira"/>
              </a:rPr>
              <a:t> </a:t>
            </a:r>
            <a:r>
              <a:rPr lang="en-US" sz="3474" dirty="0" err="1">
                <a:solidFill>
                  <a:srgbClr val="000000"/>
                </a:solidFill>
                <a:latin typeface="Saira"/>
                <a:ea typeface="Saira"/>
                <a:cs typeface="Saira"/>
                <a:sym typeface="Saira"/>
              </a:rPr>
              <a:t>Tiến</a:t>
            </a:r>
            <a:r>
              <a:rPr lang="en-US" sz="3474" dirty="0">
                <a:solidFill>
                  <a:srgbClr val="000000"/>
                </a:solidFill>
                <a:latin typeface="Saira"/>
                <a:ea typeface="Saira"/>
                <a:cs typeface="Saira"/>
                <a:sym typeface="Saira"/>
              </a:rPr>
              <a:t>)</a:t>
            </a:r>
          </a:p>
          <a:p>
            <a:pPr algn="l">
              <a:lnSpc>
                <a:spcPts val="6115"/>
              </a:lnSpc>
            </a:pPr>
            <a:endParaRPr lang="en-US" sz="3474" dirty="0">
              <a:solidFill>
                <a:srgbClr val="000000"/>
              </a:solidFill>
              <a:latin typeface="Saira"/>
              <a:ea typeface="Saira"/>
              <a:cs typeface="Saira"/>
              <a:sym typeface="Saira"/>
            </a:endParaRPr>
          </a:p>
        </p:txBody>
      </p:sp>
      <p:sp>
        <p:nvSpPr>
          <p:cNvPr id="8" name="Freeform 8"/>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TextBox 7"/>
          <p:cNvSpPr txBox="1"/>
          <p:nvPr/>
        </p:nvSpPr>
        <p:spPr>
          <a:xfrm>
            <a:off x="2947754" y="2011632"/>
            <a:ext cx="13032222" cy="5334524"/>
          </a:xfrm>
          <a:prstGeom prst="rect">
            <a:avLst/>
          </a:prstGeom>
        </p:spPr>
        <p:txBody>
          <a:bodyPr lIns="0" tIns="0" rIns="0" bIns="0" rtlCol="0" anchor="t">
            <a:spAutoFit/>
          </a:bodyPr>
          <a:lstStyle/>
          <a:p>
            <a:pPr algn="l">
              <a:lnSpc>
                <a:spcPts val="6115"/>
              </a:lnSpc>
            </a:pPr>
            <a:r>
              <a:rPr lang="en-US" sz="3474">
                <a:solidFill>
                  <a:srgbClr val="000000"/>
                </a:solidFill>
                <a:latin typeface="Saira"/>
                <a:ea typeface="Saira"/>
                <a:cs typeface="Saira"/>
                <a:sym typeface="Saira"/>
              </a:rPr>
              <a:t> </a:t>
            </a:r>
            <a:r>
              <a:rPr lang="en-US" sz="3474">
                <a:solidFill>
                  <a:srgbClr val="000000"/>
                </a:solidFill>
                <a:latin typeface="Saira Bold"/>
                <a:ea typeface="Saira Bold"/>
                <a:cs typeface="Saira Bold"/>
                <a:sym typeface="Saira Bold"/>
              </a:rPr>
              <a:t>Bài 2. </a:t>
            </a:r>
          </a:p>
          <a:p>
            <a:pPr algn="l">
              <a:lnSpc>
                <a:spcPts val="6115"/>
              </a:lnSpc>
            </a:pPr>
            <a:r>
              <a:rPr lang="en-US" sz="3474">
                <a:solidFill>
                  <a:srgbClr val="000000"/>
                </a:solidFill>
                <a:latin typeface="Saira"/>
                <a:ea typeface="Saira"/>
                <a:cs typeface="Saira"/>
                <a:sym typeface="Saira"/>
              </a:rPr>
              <a:t> - Hình ảnh ẩn dụ "dữ oai hùm" khắc hoạ cốt cách ngang tàng, kiêu dũng của người lính Tây Tiến. </a:t>
            </a:r>
          </a:p>
          <a:p>
            <a:pPr algn="l">
              <a:lnSpc>
                <a:spcPts val="6115"/>
              </a:lnSpc>
            </a:pPr>
            <a:r>
              <a:rPr lang="en-US" sz="3474">
                <a:solidFill>
                  <a:srgbClr val="000000"/>
                </a:solidFill>
                <a:latin typeface="Saira"/>
                <a:ea typeface="Saira"/>
                <a:cs typeface="Saira"/>
                <a:sym typeface="Saira"/>
              </a:rPr>
              <a:t> - Hình ảnh "dáng kiều thơm" ẩn dụ cho vẻ đẹp duyên dáng, yêu kiều, sang trọng của những thiếu nữ Hà thành. Qua đó nổi bật được tâm hồn mơ mộng, lãng mạn của người lính Tây Tiến.</a:t>
            </a:r>
          </a:p>
          <a:p>
            <a:pPr algn="l">
              <a:lnSpc>
                <a:spcPts val="6115"/>
              </a:lnSpc>
            </a:pPr>
            <a:endParaRPr lang="en-US" sz="3474">
              <a:solidFill>
                <a:srgbClr val="000000"/>
              </a:solidFill>
              <a:latin typeface="Saira"/>
              <a:ea typeface="Saira"/>
              <a:cs typeface="Saira"/>
              <a:sym typeface="Saira"/>
            </a:endParaRPr>
          </a:p>
        </p:txBody>
      </p:sp>
      <p:sp>
        <p:nvSpPr>
          <p:cNvPr id="8" name="Freeform 8"/>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81001" y="-247336"/>
            <a:ext cx="16878300" cy="10054034"/>
          </a:xfrm>
          <a:prstGeom prst="rect">
            <a:avLst/>
          </a:prstGeom>
        </p:spPr>
        <p:txBody>
          <a:bodyPr wrap="square" lIns="0" tIns="0" rIns="0" bIns="0" rtlCol="0" anchor="t">
            <a:spAutoFit/>
          </a:bodyPr>
          <a:lstStyle/>
          <a:p>
            <a:pPr algn="l">
              <a:lnSpc>
                <a:spcPts val="5628"/>
              </a:lnSpc>
            </a:pPr>
            <a:endParaRPr dirty="0"/>
          </a:p>
          <a:p>
            <a:pPr algn="l">
              <a:lnSpc>
                <a:spcPts val="5628"/>
              </a:lnSpc>
            </a:pPr>
            <a:r>
              <a:rPr lang="en-US" sz="3198" dirty="0" err="1">
                <a:solidFill>
                  <a:srgbClr val="000000"/>
                </a:solidFill>
                <a:latin typeface="Saira Bold"/>
                <a:ea typeface="Saira Bold"/>
                <a:cs typeface="Saira Bold"/>
                <a:sym typeface="Saira Bold"/>
              </a:rPr>
              <a:t>Bài</a:t>
            </a:r>
            <a:r>
              <a:rPr lang="en-US" sz="3198" dirty="0">
                <a:solidFill>
                  <a:srgbClr val="000000"/>
                </a:solidFill>
                <a:latin typeface="Saira Bold"/>
                <a:ea typeface="Saira Bold"/>
                <a:cs typeface="Saira Bold"/>
                <a:sym typeface="Saira Bold"/>
              </a:rPr>
              <a:t> 3. </a:t>
            </a:r>
            <a:r>
              <a:rPr lang="en-US" sz="3198" dirty="0" smtClean="0">
                <a:solidFill>
                  <a:srgbClr val="000000"/>
                </a:solidFill>
                <a:latin typeface="Saira Bold"/>
                <a:ea typeface="Saira Bold"/>
                <a:cs typeface="Saira Bold"/>
                <a:sym typeface="Saira Bold"/>
              </a:rPr>
              <a:t>Cho </a:t>
            </a:r>
            <a:r>
              <a:rPr lang="en-US" sz="3198" dirty="0" err="1" smtClean="0">
                <a:solidFill>
                  <a:srgbClr val="000000"/>
                </a:solidFill>
                <a:latin typeface="Saira Bold"/>
                <a:ea typeface="Saira Bold"/>
                <a:cs typeface="Saira Bold"/>
                <a:sym typeface="Saira Bold"/>
              </a:rPr>
              <a:t>biết</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biện</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pháp</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tu</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từ</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điệp</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ngữ</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đã</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được</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sử</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dụng</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như</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thế</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nào</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và</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đạt</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hiệu</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quả</a:t>
            </a:r>
            <a:r>
              <a:rPr lang="en-US" sz="3198" dirty="0" smtClean="0">
                <a:solidFill>
                  <a:srgbClr val="000000"/>
                </a:solidFill>
                <a:latin typeface="Saira Bold"/>
                <a:ea typeface="Saira Bold"/>
                <a:cs typeface="Saira Bold"/>
                <a:sym typeface="Saira Bold"/>
              </a:rPr>
              <a:t> </a:t>
            </a:r>
            <a:r>
              <a:rPr lang="en-US" sz="3198" dirty="0" err="1" smtClean="0">
                <a:solidFill>
                  <a:srgbClr val="000000"/>
                </a:solidFill>
                <a:latin typeface="Saira Bold"/>
                <a:ea typeface="Saira Bold"/>
                <a:cs typeface="Saira Bold"/>
                <a:sym typeface="Saira Bold"/>
              </a:rPr>
              <a:t>gì</a:t>
            </a:r>
            <a:r>
              <a:rPr lang="en-US" sz="3198" dirty="0" smtClean="0">
                <a:solidFill>
                  <a:srgbClr val="000000"/>
                </a:solidFill>
                <a:latin typeface="Saira Bold"/>
                <a:ea typeface="Saira Bold"/>
                <a:cs typeface="Saira Bold"/>
                <a:sym typeface="Saira Bold"/>
              </a:rPr>
              <a:t>?  </a:t>
            </a:r>
            <a:r>
              <a:rPr lang="en-US" sz="3198" dirty="0" smtClean="0">
                <a:solidFill>
                  <a:srgbClr val="000000"/>
                </a:solidFill>
                <a:latin typeface="Saira"/>
                <a:ea typeface="Saira"/>
                <a:cs typeface="Saira"/>
                <a:sym typeface="Saira"/>
              </a:rPr>
              <a:t>                </a:t>
            </a:r>
            <a:endParaRPr lang="en-US" sz="3198" dirty="0">
              <a:solidFill>
                <a:srgbClr val="000000"/>
              </a:solidFill>
              <a:latin typeface="Saira"/>
              <a:ea typeface="Saira"/>
              <a:cs typeface="Saira"/>
              <a:sym typeface="Saira"/>
            </a:endParaRPr>
          </a:p>
          <a:p>
            <a:pPr algn="l">
              <a:lnSpc>
                <a:spcPts val="5628"/>
              </a:lnSpc>
            </a:pPr>
            <a:r>
              <a:rPr lang="en-US" sz="3198" dirty="0">
                <a:solidFill>
                  <a:srgbClr val="000000"/>
                </a:solidFill>
                <a:latin typeface="Saira"/>
                <a:ea typeface="Saira"/>
                <a:cs typeface="Saira"/>
                <a:sym typeface="Saira"/>
              </a:rPr>
              <a:t>a. </a:t>
            </a:r>
            <a:r>
              <a:rPr lang="en-US" sz="3198" dirty="0" err="1">
                <a:solidFill>
                  <a:srgbClr val="000000"/>
                </a:solidFill>
                <a:latin typeface="Saira"/>
                <a:ea typeface="Saira"/>
                <a:cs typeface="Saira"/>
                <a:sym typeface="Saira"/>
              </a:rPr>
              <a:t>Dốc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lên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khúc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khuỷu</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dốc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thăm</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thẳm</a:t>
            </a:r>
            <a:r>
              <a:rPr lang="en-US" sz="3198" dirty="0">
                <a:solidFill>
                  <a:srgbClr val="000000"/>
                </a:solidFill>
                <a:latin typeface="Saira"/>
                <a:ea typeface="Saira"/>
                <a:cs typeface="Saira"/>
                <a:sym typeface="Saira"/>
              </a:rPr>
              <a:t> </a:t>
            </a:r>
          </a:p>
          <a:p>
            <a:pPr algn="l">
              <a:lnSpc>
                <a:spcPts val="5628"/>
              </a:lnSpc>
            </a:pPr>
            <a:r>
              <a:rPr lang="en-US" sz="3198" dirty="0" err="1">
                <a:solidFill>
                  <a:srgbClr val="000000"/>
                </a:solidFill>
                <a:latin typeface="Saira"/>
                <a:ea typeface="Saira"/>
                <a:cs typeface="Saira"/>
                <a:sym typeface="Saira"/>
              </a:rPr>
              <a:t>Heo</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hút</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cồn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mây</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súng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ngửi</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trời</a:t>
            </a:r>
            <a:r>
              <a:rPr lang="en-US" sz="3198" dirty="0">
                <a:solidFill>
                  <a:srgbClr val="000000"/>
                </a:solidFill>
                <a:latin typeface="Saira"/>
                <a:ea typeface="Saira"/>
                <a:cs typeface="Saira"/>
                <a:sym typeface="Saira"/>
              </a:rPr>
              <a:t> </a:t>
            </a:r>
          </a:p>
          <a:p>
            <a:pPr algn="l">
              <a:lnSpc>
                <a:spcPts val="5628"/>
              </a:lnSpc>
            </a:pPr>
            <a:r>
              <a:rPr lang="en-US" sz="3198" dirty="0" err="1">
                <a:solidFill>
                  <a:srgbClr val="000000"/>
                </a:solidFill>
                <a:latin typeface="Saira"/>
                <a:ea typeface="Saira"/>
                <a:cs typeface="Saira"/>
                <a:sym typeface="Saira"/>
              </a:rPr>
              <a:t>Ngàn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thước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lên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cao</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ngàn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thước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xuống</a:t>
            </a:r>
            <a:r>
              <a:rPr lang="en-US" sz="3198" dirty="0">
                <a:solidFill>
                  <a:srgbClr val="000000"/>
                </a:solidFill>
                <a:latin typeface="Saira"/>
                <a:ea typeface="Saira"/>
                <a:cs typeface="Saira"/>
                <a:sym typeface="Saira"/>
              </a:rPr>
              <a:t> </a:t>
            </a:r>
          </a:p>
          <a:p>
            <a:pPr algn="l">
              <a:lnSpc>
                <a:spcPts val="5628"/>
              </a:lnSpc>
            </a:pPr>
            <a:r>
              <a:rPr lang="en-US" sz="3198" dirty="0" err="1">
                <a:solidFill>
                  <a:srgbClr val="000000"/>
                </a:solidFill>
                <a:latin typeface="Saira"/>
                <a:ea typeface="Saira"/>
                <a:cs typeface="Saira"/>
                <a:sym typeface="Saira"/>
              </a:rPr>
              <a:t>Nhà</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ai</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Pha</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Luông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mưa</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xa</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khơi</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Quang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Dũng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Tây</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Tiến</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b. </a:t>
            </a:r>
            <a:r>
              <a:rPr lang="en-US" sz="3198" dirty="0" err="1" smtClean="0">
                <a:solidFill>
                  <a:srgbClr val="000000"/>
                </a:solidFill>
                <a:latin typeface="Saira"/>
                <a:ea typeface="Saira"/>
                <a:cs typeface="Saira"/>
                <a:sym typeface="Saira"/>
              </a:rPr>
              <a:t>tiếng</a:t>
            </a:r>
            <a:r>
              <a:rPr lang="en-US" sz="3198" dirty="0" smtClean="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ghi</a:t>
            </a:r>
            <a:r>
              <a:rPr lang="en-US" sz="3198" dirty="0">
                <a:solidFill>
                  <a:srgbClr val="000000"/>
                </a:solidFill>
                <a:latin typeface="Saira"/>
                <a:ea typeface="Saira"/>
                <a:cs typeface="Saira"/>
                <a:sym typeface="Saira"/>
              </a:rPr>
              <a:t> ta </a:t>
            </a:r>
            <a:r>
              <a:rPr lang="en-US" sz="3198" dirty="0" err="1">
                <a:solidFill>
                  <a:srgbClr val="000000"/>
                </a:solidFill>
                <a:latin typeface="Saira"/>
                <a:ea typeface="Saira"/>
                <a:cs typeface="Saira"/>
                <a:sym typeface="Saira"/>
              </a:rPr>
              <a:t>nâu</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bầu</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trời</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cô</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gái</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ấy</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tiếng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ghi</a:t>
            </a:r>
            <a:r>
              <a:rPr lang="en-US" sz="3198" dirty="0">
                <a:solidFill>
                  <a:srgbClr val="000000"/>
                </a:solidFill>
                <a:latin typeface="Saira"/>
                <a:ea typeface="Saira"/>
                <a:cs typeface="Saira"/>
                <a:sym typeface="Saira"/>
              </a:rPr>
              <a:t> ta </a:t>
            </a:r>
            <a:r>
              <a:rPr lang="en-US" sz="3198" dirty="0" err="1">
                <a:solidFill>
                  <a:srgbClr val="000000"/>
                </a:solidFill>
                <a:latin typeface="Saira"/>
                <a:ea typeface="Saira"/>
                <a:cs typeface="Saira"/>
                <a:sym typeface="Saira"/>
              </a:rPr>
              <a:t>lá</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xanh</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biết</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mấy</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tiếng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ghi</a:t>
            </a:r>
            <a:r>
              <a:rPr lang="en-US" sz="3198" dirty="0">
                <a:solidFill>
                  <a:srgbClr val="000000"/>
                </a:solidFill>
                <a:latin typeface="Saira"/>
                <a:ea typeface="Saira"/>
                <a:cs typeface="Saira"/>
                <a:sym typeface="Saira"/>
              </a:rPr>
              <a:t> ta </a:t>
            </a:r>
            <a:r>
              <a:rPr lang="en-US" sz="3198" dirty="0" err="1">
                <a:solidFill>
                  <a:srgbClr val="000000"/>
                </a:solidFill>
                <a:latin typeface="Saira"/>
                <a:ea typeface="Saira"/>
                <a:cs typeface="Saira"/>
                <a:sym typeface="Saira"/>
              </a:rPr>
              <a:t>tròn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bọt</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nước</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vỡ</a:t>
            </a:r>
            <a:r>
              <a:rPr lang="en-US" sz="3198" dirty="0">
                <a:solidFill>
                  <a:srgbClr val="000000"/>
                </a:solidFill>
                <a:latin typeface="Saira"/>
                <a:ea typeface="Saira"/>
                <a:cs typeface="Saira"/>
                <a:sym typeface="Saira"/>
              </a:rPr>
              <a:t> tan</a:t>
            </a:r>
          </a:p>
          <a:p>
            <a:pPr algn="l">
              <a:lnSpc>
                <a:spcPts val="5628"/>
              </a:lnSpc>
            </a:pP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tiếng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ghi</a:t>
            </a:r>
            <a:r>
              <a:rPr lang="en-US" sz="3198" dirty="0">
                <a:solidFill>
                  <a:srgbClr val="000000"/>
                </a:solidFill>
                <a:latin typeface="Saira"/>
                <a:ea typeface="Saira"/>
                <a:cs typeface="Saira"/>
                <a:sym typeface="Saira"/>
              </a:rPr>
              <a:t> ta </a:t>
            </a:r>
            <a:r>
              <a:rPr lang="en-US" sz="3198" dirty="0" err="1">
                <a:solidFill>
                  <a:srgbClr val="000000"/>
                </a:solidFill>
                <a:latin typeface="Saira"/>
                <a:ea typeface="Saira"/>
                <a:cs typeface="Saira"/>
                <a:sym typeface="Saira"/>
              </a:rPr>
              <a:t>ròng</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ròng</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máu</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chảy</a:t>
            </a:r>
            <a:r>
              <a:rPr lang="en-US" sz="3198" dirty="0">
                <a:solidFill>
                  <a:srgbClr val="000000"/>
                </a:solidFill>
                <a:latin typeface="Saira"/>
                <a:ea typeface="Saira"/>
                <a:cs typeface="Saira"/>
                <a:sym typeface="Saira"/>
              </a:rPr>
              <a:t> </a:t>
            </a:r>
          </a:p>
          <a:p>
            <a:pPr algn="l">
              <a:lnSpc>
                <a:spcPts val="5628"/>
              </a:lnSpc>
            </a:pPr>
            <a:r>
              <a:rPr lang="en-US" sz="3198" dirty="0">
                <a:solidFill>
                  <a:srgbClr val="000000"/>
                </a:solidFill>
                <a:latin typeface="Saira"/>
                <a:ea typeface="Saira"/>
                <a:cs typeface="Saira"/>
                <a:sym typeface="Saira"/>
              </a:rPr>
              <a:t>(</a:t>
            </a:r>
            <a:r>
              <a:rPr lang="en-US" sz="3198" dirty="0" err="1">
                <a:solidFill>
                  <a:srgbClr val="000000"/>
                </a:solidFill>
                <a:latin typeface="Saira"/>
                <a:ea typeface="Saira"/>
                <a:cs typeface="Saira"/>
                <a:sym typeface="Saira"/>
              </a:rPr>
              <a:t>Thanh</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Thảo</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Đàn</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ghi</a:t>
            </a:r>
            <a:r>
              <a:rPr lang="en-US" sz="3198" dirty="0">
                <a:solidFill>
                  <a:srgbClr val="000000"/>
                </a:solidFill>
                <a:latin typeface="Saira"/>
                <a:ea typeface="Saira"/>
                <a:cs typeface="Saira"/>
                <a:sym typeface="Saira"/>
              </a:rPr>
              <a:t> ta </a:t>
            </a:r>
            <a:r>
              <a:rPr lang="en-US" sz="3198" dirty="0" err="1">
                <a:solidFill>
                  <a:srgbClr val="000000"/>
                </a:solidFill>
                <a:latin typeface="Saira"/>
                <a:ea typeface="Saira"/>
                <a:cs typeface="Saira"/>
                <a:sym typeface="Saira"/>
              </a:rPr>
              <a:t>của</a:t>
            </a:r>
            <a:r>
              <a:rPr lang="en-US" sz="3198" dirty="0">
                <a:solidFill>
                  <a:srgbClr val="000000"/>
                </a:solidFill>
                <a:latin typeface="Saira"/>
                <a:ea typeface="Saira"/>
                <a:cs typeface="Saira"/>
                <a:sym typeface="Saira"/>
              </a:rPr>
              <a:t> </a:t>
            </a:r>
            <a:r>
              <a:rPr lang="en-US" sz="3198" dirty="0" err="1">
                <a:solidFill>
                  <a:srgbClr val="000000"/>
                </a:solidFill>
                <a:latin typeface="Saira"/>
                <a:ea typeface="Saira"/>
                <a:cs typeface="Saira"/>
                <a:sym typeface="Saira"/>
              </a:rPr>
              <a:t>Lor</a:t>
            </a:r>
            <a:r>
              <a:rPr lang="en-US" sz="3198" dirty="0">
                <a:solidFill>
                  <a:srgbClr val="000000"/>
                </a:solidFill>
                <a:latin typeface="Saira"/>
                <a:ea typeface="Saira"/>
                <a:cs typeface="Saira"/>
                <a:sym typeface="Saira"/>
              </a:rPr>
              <a:t>-ca)</a:t>
            </a:r>
          </a:p>
          <a:p>
            <a:pPr algn="l">
              <a:lnSpc>
                <a:spcPts val="5628"/>
              </a:lnSpc>
            </a:pPr>
            <a:endParaRPr lang="en-US" sz="3198" dirty="0">
              <a:solidFill>
                <a:srgbClr val="000000"/>
              </a:solidFill>
              <a:latin typeface="Saira"/>
              <a:ea typeface="Saira"/>
              <a:cs typeface="Saira"/>
              <a:sym typeface="Saira"/>
            </a:endParaRPr>
          </a:p>
        </p:txBody>
      </p:sp>
      <p:sp>
        <p:nvSpPr>
          <p:cNvPr id="4" name="Freeform 4"/>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67478" y="1034517"/>
            <a:ext cx="14860720" cy="7276002"/>
          </a:xfrm>
          <a:prstGeom prst="rect">
            <a:avLst/>
          </a:prstGeom>
        </p:spPr>
        <p:txBody>
          <a:bodyPr lIns="0" tIns="0" rIns="0" bIns="0" rtlCol="0" anchor="t">
            <a:spAutoFit/>
          </a:bodyPr>
          <a:lstStyle/>
          <a:p>
            <a:pPr algn="l">
              <a:lnSpc>
                <a:spcPts val="6430"/>
              </a:lnSpc>
            </a:pPr>
            <a:r>
              <a:rPr lang="en-US" sz="3653" b="1" dirty="0" err="1">
                <a:solidFill>
                  <a:srgbClr val="000000"/>
                </a:solidFill>
                <a:latin typeface="Saira"/>
                <a:ea typeface="Saira"/>
                <a:cs typeface="Saira"/>
                <a:sym typeface="Saira"/>
              </a:rPr>
              <a:t>Bài</a:t>
            </a:r>
            <a:r>
              <a:rPr lang="en-US" sz="3653" b="1" dirty="0">
                <a:solidFill>
                  <a:srgbClr val="000000"/>
                </a:solidFill>
                <a:latin typeface="Saira"/>
                <a:ea typeface="Saira"/>
                <a:cs typeface="Saira"/>
                <a:sym typeface="Saira"/>
              </a:rPr>
              <a:t> 3.</a:t>
            </a:r>
          </a:p>
          <a:p>
            <a:pPr algn="l">
              <a:lnSpc>
                <a:spcPts val="6430"/>
              </a:lnSpc>
            </a:pPr>
            <a:r>
              <a:rPr lang="en-US" sz="3653" dirty="0">
                <a:solidFill>
                  <a:srgbClr val="000000"/>
                </a:solidFill>
                <a:latin typeface="Saira"/>
                <a:ea typeface="Saira"/>
                <a:cs typeface="Saira"/>
                <a:sym typeface="Saira"/>
              </a:rPr>
              <a:t> a. </a:t>
            </a:r>
            <a:r>
              <a:rPr lang="en-US" sz="3653" dirty="0" err="1">
                <a:solidFill>
                  <a:srgbClr val="000000"/>
                </a:solidFill>
                <a:latin typeface="Saira"/>
                <a:ea typeface="Saira"/>
                <a:cs typeface="Saira"/>
                <a:sym typeface="Saira"/>
              </a:rPr>
              <a:t>Các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điệp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ngữ</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trong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đoạn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thơ</a:t>
            </a:r>
            <a:r>
              <a:rPr lang="en-US" sz="3653" dirty="0">
                <a:solidFill>
                  <a:srgbClr val="000000"/>
                </a:solidFill>
                <a:latin typeface="Saira"/>
                <a:ea typeface="Saira"/>
                <a:cs typeface="Saira"/>
                <a:sym typeface="Saira"/>
              </a:rPr>
              <a:t> (</a:t>
            </a:r>
            <a:r>
              <a:rPr lang="en-US" sz="3653" i="1" dirty="0" err="1">
                <a:solidFill>
                  <a:srgbClr val="002060"/>
                </a:solidFill>
                <a:latin typeface="Saira"/>
                <a:ea typeface="Saira"/>
                <a:cs typeface="Saira"/>
                <a:sym typeface="Saira"/>
              </a:rPr>
              <a:t>dốc</a:t>
            </a:r>
            <a:r>
              <a:rPr lang="en-US" sz="3653" i="1" dirty="0">
                <a:solidFill>
                  <a:srgbClr val="002060"/>
                </a:solidFill>
                <a:latin typeface="Saira"/>
                <a:ea typeface="Saira"/>
                <a:cs typeface="Saira"/>
                <a:sym typeface="Saira"/>
              </a:rPr>
              <a:t>, </a:t>
            </a:r>
            <a:r>
              <a:rPr lang="en-US" sz="3653" i="1" dirty="0" err="1">
                <a:solidFill>
                  <a:srgbClr val="002060"/>
                </a:solidFill>
                <a:latin typeface="Saira"/>
                <a:ea typeface="Saira"/>
                <a:cs typeface="Saira"/>
                <a:sym typeface="Saira"/>
              </a:rPr>
              <a:t>ngàn</a:t>
            </a:r>
            <a:r>
              <a:rPr lang="en-US" sz="3653" i="1" dirty="0">
                <a:solidFill>
                  <a:srgbClr val="002060"/>
                </a:solidFill>
                <a:latin typeface="Saira"/>
                <a:ea typeface="Saira"/>
                <a:cs typeface="Saira"/>
                <a:sym typeface="Saira"/>
              </a:rPr>
              <a:t> </a:t>
            </a:r>
            <a:r>
              <a:rPr lang="en-US" sz="3653" i="1" dirty="0" err="1">
                <a:solidFill>
                  <a:srgbClr val="002060"/>
                </a:solidFill>
                <a:latin typeface="Saira"/>
                <a:ea typeface="Saira"/>
                <a:cs typeface="Saira"/>
                <a:sym typeface="Saira"/>
              </a:rPr>
              <a:t>thước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nhấn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mạnh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sự</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hùng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vĩ</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hiểm</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trở</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của</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núi</a:t>
            </a:r>
            <a:r>
              <a:rPr lang="en-US" sz="3653" dirty="0">
                <a:solidFill>
                  <a:srgbClr val="000000"/>
                </a:solidFill>
                <a:latin typeface="Saira"/>
                <a:ea typeface="Saira"/>
                <a:cs typeface="Saira"/>
                <a:sym typeface="Saira"/>
              </a:rPr>
              <a:t> non </a:t>
            </a:r>
            <a:r>
              <a:rPr lang="en-US" sz="3653" dirty="0" err="1">
                <a:solidFill>
                  <a:srgbClr val="000000"/>
                </a:solidFill>
                <a:latin typeface="Saira"/>
                <a:ea typeface="Saira"/>
                <a:cs typeface="Saira"/>
                <a:sym typeface="Saira"/>
              </a:rPr>
              <a:t>vùng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Tây</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Bắc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với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những</a:t>
            </a:r>
            <a:r>
              <a:rPr lang="en-US" sz="3653" dirty="0">
                <a:solidFill>
                  <a:srgbClr val="000000"/>
                </a:solidFill>
                <a:latin typeface="Saira"/>
                <a:ea typeface="Saira"/>
                <a:cs typeface="Saira"/>
                <a:sym typeface="Saira"/>
              </a:rPr>
              <a:t> con </a:t>
            </a:r>
            <a:r>
              <a:rPr lang="en-US" sz="3653" dirty="0" err="1">
                <a:solidFill>
                  <a:srgbClr val="000000"/>
                </a:solidFill>
                <a:latin typeface="Saira"/>
                <a:ea typeface="Saira"/>
                <a:cs typeface="Saira"/>
                <a:sym typeface="Saira"/>
              </a:rPr>
              <a:t>dốc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tiếp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nối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nhau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như</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không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bao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giờ</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hết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những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đỉnh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núi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cao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ngất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trời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và</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vực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sâu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thăm</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thẳm</a:t>
            </a:r>
            <a:r>
              <a:rPr lang="en-US" sz="3653" dirty="0">
                <a:solidFill>
                  <a:srgbClr val="000000"/>
                </a:solidFill>
                <a:latin typeface="Saira"/>
                <a:ea typeface="Saira"/>
                <a:cs typeface="Saira"/>
                <a:sym typeface="Saira"/>
              </a:rPr>
              <a:t>.</a:t>
            </a:r>
          </a:p>
          <a:p>
            <a:pPr algn="l">
              <a:lnSpc>
                <a:spcPts val="6430"/>
              </a:lnSpc>
            </a:pPr>
            <a:r>
              <a:rPr lang="en-US" sz="3653" dirty="0">
                <a:solidFill>
                  <a:srgbClr val="000000"/>
                </a:solidFill>
                <a:latin typeface="Saira"/>
                <a:ea typeface="Saira"/>
                <a:cs typeface="Saira"/>
                <a:sym typeface="Saira"/>
              </a:rPr>
              <a:t>b. </a:t>
            </a:r>
            <a:r>
              <a:rPr lang="en-US" sz="3653" dirty="0" err="1">
                <a:solidFill>
                  <a:srgbClr val="000000"/>
                </a:solidFill>
                <a:latin typeface="Saira"/>
                <a:ea typeface="Saira"/>
                <a:cs typeface="Saira"/>
                <a:sym typeface="Saira"/>
              </a:rPr>
              <a:t>Điệp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ngữ</a:t>
            </a:r>
            <a:r>
              <a:rPr lang="en-US" sz="3653" dirty="0">
                <a:solidFill>
                  <a:srgbClr val="000000"/>
                </a:solidFill>
                <a:latin typeface="Saira"/>
                <a:ea typeface="Saira"/>
                <a:cs typeface="Saira"/>
                <a:sym typeface="Saira"/>
              </a:rPr>
              <a:t> </a:t>
            </a:r>
            <a:r>
              <a:rPr lang="en-US" sz="3653" i="1" dirty="0" err="1">
                <a:solidFill>
                  <a:srgbClr val="002060"/>
                </a:solidFill>
                <a:latin typeface="Saira"/>
                <a:ea typeface="Saira"/>
                <a:cs typeface="Saira"/>
                <a:sym typeface="Saira"/>
              </a:rPr>
              <a:t>tiếng</a:t>
            </a:r>
            <a:r>
              <a:rPr lang="en-US" sz="3653" i="1" dirty="0">
                <a:solidFill>
                  <a:srgbClr val="002060"/>
                </a:solidFill>
                <a:latin typeface="Saira"/>
                <a:ea typeface="Saira"/>
                <a:cs typeface="Saira"/>
                <a:sym typeface="Saira"/>
              </a:rPr>
              <a:t> </a:t>
            </a:r>
            <a:r>
              <a:rPr lang="en-US" sz="3653" i="1" dirty="0" err="1">
                <a:solidFill>
                  <a:srgbClr val="002060"/>
                </a:solidFill>
                <a:latin typeface="Saira"/>
                <a:ea typeface="Saira"/>
                <a:cs typeface="Saira"/>
                <a:sym typeface="Saira"/>
              </a:rPr>
              <a:t>ghi</a:t>
            </a:r>
            <a:r>
              <a:rPr lang="en-US" sz="3653" i="1" dirty="0">
                <a:solidFill>
                  <a:srgbClr val="002060"/>
                </a:solidFill>
                <a:latin typeface="Saira"/>
                <a:ea typeface="Saira"/>
                <a:cs typeface="Saira"/>
                <a:sym typeface="Saira"/>
              </a:rPr>
              <a:t> ta </a:t>
            </a:r>
            <a:r>
              <a:rPr lang="en-US" sz="3653" dirty="0" err="1">
                <a:solidFill>
                  <a:srgbClr val="000000"/>
                </a:solidFill>
                <a:latin typeface="Saira"/>
                <a:ea typeface="Saira"/>
                <a:cs typeface="Saira"/>
                <a:sym typeface="Saira"/>
              </a:rPr>
              <a:t>có</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tác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dụng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liệt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kê</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nhấn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mạnh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những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ấn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tượng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về</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tiếng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đàn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về</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nghệ</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thuật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và</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tâm</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hồn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người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nghệ</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sĩ</a:t>
            </a:r>
            <a:r>
              <a:rPr lang="en-US" sz="3653" dirty="0">
                <a:solidFill>
                  <a:srgbClr val="000000"/>
                </a:solidFill>
                <a:latin typeface="Saira"/>
                <a:ea typeface="Saira"/>
                <a:cs typeface="Saira"/>
                <a:sym typeface="Saira"/>
              </a:rPr>
              <a:t> Lorca; </a:t>
            </a:r>
            <a:r>
              <a:rPr lang="en-US" sz="3653" dirty="0" err="1">
                <a:solidFill>
                  <a:srgbClr val="000000"/>
                </a:solidFill>
                <a:latin typeface="Saira"/>
                <a:ea typeface="Saira"/>
                <a:cs typeface="Saira"/>
                <a:sym typeface="Saira"/>
              </a:rPr>
              <a:t>đồng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thời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tạo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nhịp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điệu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giai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điệu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cho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các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câu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thơ</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đoạn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thơ</a:t>
            </a:r>
            <a:r>
              <a:rPr lang="en-US" sz="3653" dirty="0">
                <a:solidFill>
                  <a:srgbClr val="000000"/>
                </a:solidFill>
                <a:latin typeface="Saira"/>
                <a:ea typeface="Saira"/>
                <a:cs typeface="Saira"/>
                <a:sym typeface="Saira"/>
              </a:rPr>
              <a:t>.</a:t>
            </a:r>
          </a:p>
          <a:p>
            <a:pPr algn="l">
              <a:lnSpc>
                <a:spcPts val="6430"/>
              </a:lnSpc>
            </a:pPr>
            <a:endParaRPr lang="en-US" sz="3653" dirty="0">
              <a:solidFill>
                <a:srgbClr val="000000"/>
              </a:solidFill>
              <a:latin typeface="Saira"/>
              <a:ea typeface="Saira"/>
              <a:cs typeface="Saira"/>
              <a:sym typeface="Saira"/>
            </a:endParaRPr>
          </a:p>
        </p:txBody>
      </p:sp>
      <p:sp>
        <p:nvSpPr>
          <p:cNvPr id="4" name="Freeform 4"/>
          <p:cNvSpPr/>
          <p:nvPr/>
        </p:nvSpPr>
        <p:spPr>
          <a:xfrm>
            <a:off x="12496800" y="6744473"/>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33400" y="758190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129248" flipH="1">
            <a:off x="15874628" y="2314219"/>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67478" y="659075"/>
            <a:ext cx="17420522" cy="7386638"/>
          </a:xfrm>
          <a:prstGeom prst="rect">
            <a:avLst/>
          </a:prstGeom>
        </p:spPr>
        <p:txBody>
          <a:bodyPr wrap="square" lIns="0" tIns="0" rIns="0" bIns="0" rtlCol="0" anchor="t">
            <a:spAutoFit/>
          </a:bodyPr>
          <a:lstStyle/>
          <a:p>
            <a:pPr algn="l">
              <a:lnSpc>
                <a:spcPts val="6430"/>
              </a:lnSpc>
            </a:pPr>
            <a:r>
              <a:rPr lang="en-US" sz="3653" dirty="0" err="1">
                <a:solidFill>
                  <a:srgbClr val="000000"/>
                </a:solidFill>
                <a:latin typeface="Saira Bold"/>
                <a:ea typeface="Saira Bold"/>
                <a:cs typeface="Saira Bold"/>
                <a:sym typeface="Saira Bold"/>
              </a:rPr>
              <a:t>Bài</a:t>
            </a:r>
            <a:r>
              <a:rPr lang="en-US" sz="3653" dirty="0">
                <a:solidFill>
                  <a:srgbClr val="000000"/>
                </a:solidFill>
                <a:latin typeface="Saira Bold"/>
                <a:ea typeface="Saira Bold"/>
                <a:cs typeface="Saira Bold"/>
                <a:sym typeface="Saira Bold"/>
              </a:rPr>
              <a:t> 4. </a:t>
            </a:r>
            <a:r>
              <a:rPr lang="en-US" sz="3653" dirty="0" smtClean="0">
                <a:solidFill>
                  <a:srgbClr val="000000"/>
                </a:solidFill>
                <a:latin typeface="Saira Bold"/>
                <a:ea typeface="Saira Bold"/>
                <a:cs typeface="Saira Bold"/>
                <a:sym typeface="Saira Bold"/>
              </a:rPr>
              <a:t>So </a:t>
            </a:r>
            <a:r>
              <a:rPr lang="en-US" sz="3653" dirty="0" err="1" smtClean="0">
                <a:solidFill>
                  <a:srgbClr val="000000"/>
                </a:solidFill>
                <a:latin typeface="Saira Bold"/>
                <a:ea typeface="Saira Bold"/>
                <a:cs typeface="Saira Bold"/>
                <a:sym typeface="Saira Bold"/>
              </a:rPr>
              <a:t>sánh</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cách</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sử</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dụng</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biện</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pháp</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tu</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từ</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đối</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trong</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các</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ngữ</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liệu</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dưới</a:t>
            </a:r>
            <a:r>
              <a:rPr lang="en-US" sz="3653" dirty="0" smtClean="0">
                <a:solidFill>
                  <a:srgbClr val="000000"/>
                </a:solidFill>
                <a:latin typeface="Saira Bold"/>
                <a:ea typeface="Saira Bold"/>
                <a:cs typeface="Saira Bold"/>
                <a:sym typeface="Saira Bold"/>
              </a:rPr>
              <a:t> </a:t>
            </a:r>
            <a:r>
              <a:rPr lang="en-US" sz="3653" dirty="0" err="1" smtClean="0">
                <a:solidFill>
                  <a:srgbClr val="000000"/>
                </a:solidFill>
                <a:latin typeface="Saira Bold"/>
                <a:ea typeface="Saira Bold"/>
                <a:cs typeface="Saira Bold"/>
                <a:sym typeface="Saira Bold"/>
              </a:rPr>
              <a:t>đây</a:t>
            </a:r>
            <a:r>
              <a:rPr lang="en-US" sz="3653" dirty="0" smtClean="0">
                <a:solidFill>
                  <a:srgbClr val="000000"/>
                </a:solidFill>
                <a:latin typeface="Saira Bold"/>
                <a:ea typeface="Saira Bold"/>
                <a:cs typeface="Saira Bold"/>
                <a:sym typeface="Saira Bold"/>
              </a:rPr>
              <a:t>:</a:t>
            </a:r>
            <a:endParaRPr lang="en-US" sz="3653" dirty="0">
              <a:solidFill>
                <a:srgbClr val="000000"/>
              </a:solidFill>
              <a:latin typeface="Saira Bold"/>
              <a:ea typeface="Saira Bold"/>
              <a:cs typeface="Saira Bold"/>
              <a:sym typeface="Saira Bold"/>
            </a:endParaRPr>
          </a:p>
          <a:p>
            <a:pPr algn="l">
              <a:lnSpc>
                <a:spcPts val="6430"/>
              </a:lnSpc>
            </a:pPr>
            <a:r>
              <a:rPr lang="en-US" sz="3653" dirty="0">
                <a:solidFill>
                  <a:srgbClr val="000000"/>
                </a:solidFill>
                <a:latin typeface="Saira"/>
                <a:ea typeface="Saira"/>
                <a:cs typeface="Saira"/>
                <a:sym typeface="Saira"/>
              </a:rPr>
              <a:t>a. </a:t>
            </a:r>
            <a:r>
              <a:rPr lang="en-US" sz="3653" dirty="0" err="1">
                <a:solidFill>
                  <a:srgbClr val="000000"/>
                </a:solidFill>
                <a:latin typeface="Saira"/>
                <a:ea typeface="Saira"/>
                <a:cs typeface="Saira"/>
                <a:sym typeface="Saira"/>
              </a:rPr>
              <a:t>Gặp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thời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đồ</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điếu</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công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thành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dễ</a:t>
            </a:r>
            <a:r>
              <a:rPr lang="en-US" sz="3653" dirty="0">
                <a:solidFill>
                  <a:srgbClr val="000000"/>
                </a:solidFill>
                <a:latin typeface="Saira"/>
                <a:ea typeface="Saira"/>
                <a:cs typeface="Saira"/>
                <a:sym typeface="Saira"/>
              </a:rPr>
              <a:t> </a:t>
            </a:r>
          </a:p>
          <a:p>
            <a:pPr algn="l">
              <a:lnSpc>
                <a:spcPts val="6430"/>
              </a:lnSpc>
            </a:pPr>
            <a:r>
              <a:rPr lang="en-US" sz="3653" dirty="0" err="1">
                <a:solidFill>
                  <a:srgbClr val="000000"/>
                </a:solidFill>
                <a:latin typeface="Saira"/>
                <a:ea typeface="Saira"/>
                <a:cs typeface="Saira"/>
                <a:sym typeface="Saira"/>
              </a:rPr>
              <a:t>Lỡ</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vận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anh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hùng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hận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xót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xa</a:t>
            </a:r>
            <a:r>
              <a:rPr lang="en-US" sz="3653" dirty="0">
                <a:solidFill>
                  <a:srgbClr val="000000"/>
                </a:solidFill>
                <a:latin typeface="Saira"/>
                <a:ea typeface="Saira"/>
                <a:cs typeface="Saira"/>
                <a:sym typeface="Saira"/>
              </a:rPr>
              <a:t>.</a:t>
            </a:r>
          </a:p>
          <a:p>
            <a:pPr algn="l">
              <a:lnSpc>
                <a:spcPts val="6430"/>
              </a:lnSpc>
            </a:pPr>
            <a:r>
              <a:rPr lang="en-US" sz="3653" dirty="0" err="1">
                <a:solidFill>
                  <a:srgbClr val="000000"/>
                </a:solidFill>
                <a:latin typeface="Saira"/>
                <a:ea typeface="Saira"/>
                <a:cs typeface="Saira"/>
                <a:sym typeface="Saira"/>
              </a:rPr>
              <a:t>Phò</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chúa</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dốc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lòng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nâng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trục</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đất</a:t>
            </a:r>
            <a:r>
              <a:rPr lang="en-US" sz="3653" dirty="0">
                <a:solidFill>
                  <a:srgbClr val="000000"/>
                </a:solidFill>
                <a:latin typeface="Saira"/>
                <a:ea typeface="Saira"/>
                <a:cs typeface="Saira"/>
                <a:sym typeface="Saira"/>
              </a:rPr>
              <a:t>, </a:t>
            </a:r>
          </a:p>
          <a:p>
            <a:pPr algn="l">
              <a:lnSpc>
                <a:spcPts val="6430"/>
              </a:lnSpc>
            </a:pPr>
            <a:r>
              <a:rPr lang="en-US" sz="3653" dirty="0" err="1">
                <a:solidFill>
                  <a:srgbClr val="000000"/>
                </a:solidFill>
                <a:latin typeface="Saira"/>
                <a:ea typeface="Saira"/>
                <a:cs typeface="Saira"/>
                <a:sym typeface="Saira"/>
              </a:rPr>
              <a:t>Tẩy</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binh</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khốn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lối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kéo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Ngân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Hà</a:t>
            </a:r>
            <a:r>
              <a:rPr lang="en-US" sz="3653" dirty="0">
                <a:solidFill>
                  <a:srgbClr val="000000"/>
                </a:solidFill>
                <a:latin typeface="Saira"/>
                <a:ea typeface="Saira"/>
                <a:cs typeface="Saira"/>
                <a:sym typeface="Saira"/>
              </a:rPr>
              <a:t>.</a:t>
            </a:r>
          </a:p>
          <a:p>
            <a:pPr algn="l">
              <a:lnSpc>
                <a:spcPts val="6430"/>
              </a:lnSpc>
            </a:pPr>
            <a:r>
              <a:rPr lang="en-US" sz="3653" dirty="0">
                <a:solidFill>
                  <a:srgbClr val="000000"/>
                </a:solidFill>
                <a:latin typeface="Saira"/>
                <a:ea typeface="Saira"/>
                <a:cs typeface="Saira"/>
                <a:sym typeface="Saira"/>
              </a:rPr>
              <a:t>(</a:t>
            </a:r>
            <a:r>
              <a:rPr lang="en-US" sz="3653" dirty="0" err="1">
                <a:solidFill>
                  <a:srgbClr val="000000"/>
                </a:solidFill>
                <a:latin typeface="Saira"/>
                <a:ea typeface="Saira"/>
                <a:cs typeface="Saira"/>
                <a:sym typeface="Saira"/>
              </a:rPr>
              <a:t>Đặng</a:t>
            </a:r>
            <a:r>
              <a:rPr lang="en-US" sz="3653" dirty="0">
                <a:solidFill>
                  <a:srgbClr val="000000"/>
                </a:solidFill>
                <a:latin typeface="Saira"/>
                <a:ea typeface="Saira"/>
                <a:cs typeface="Saira"/>
                <a:sym typeface="Saira"/>
              </a:rPr>
              <a:t> Dung, </a:t>
            </a:r>
            <a:r>
              <a:rPr lang="en-US" sz="3653" dirty="0" err="1">
                <a:solidFill>
                  <a:srgbClr val="000000"/>
                </a:solidFill>
                <a:latin typeface="Saira"/>
                <a:ea typeface="Saira"/>
                <a:cs typeface="Saira"/>
                <a:sym typeface="Saira"/>
              </a:rPr>
              <a:t>Cảm</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hoài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Nguyễn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Khắc</a:t>
            </a:r>
            <a:r>
              <a:rPr lang="en-US" sz="3653" dirty="0">
                <a:solidFill>
                  <a:srgbClr val="000000"/>
                </a:solidFill>
                <a:latin typeface="Saira"/>
                <a:ea typeface="Saira"/>
                <a:cs typeface="Saira"/>
                <a:sym typeface="Saira"/>
              </a:rPr>
              <a:t> Phi </a:t>
            </a:r>
            <a:r>
              <a:rPr lang="en-US" sz="3653" dirty="0" err="1">
                <a:solidFill>
                  <a:srgbClr val="000000"/>
                </a:solidFill>
                <a:latin typeface="Saira"/>
                <a:ea typeface="Saira"/>
                <a:cs typeface="Saira"/>
                <a:sym typeface="Saira"/>
              </a:rPr>
              <a:t>dịch</a:t>
            </a:r>
            <a:r>
              <a:rPr lang="en-US" sz="3653" dirty="0">
                <a:solidFill>
                  <a:srgbClr val="000000"/>
                </a:solidFill>
                <a:latin typeface="Saira"/>
                <a:ea typeface="Saira"/>
                <a:cs typeface="Saira"/>
                <a:sym typeface="Saira"/>
              </a:rPr>
              <a:t>)</a:t>
            </a:r>
          </a:p>
          <a:p>
            <a:pPr algn="l">
              <a:lnSpc>
                <a:spcPts val="6430"/>
              </a:lnSpc>
            </a:pPr>
            <a:r>
              <a:rPr lang="en-US" sz="3653" dirty="0">
                <a:solidFill>
                  <a:srgbClr val="000000"/>
                </a:solidFill>
                <a:latin typeface="Saira"/>
                <a:ea typeface="Saira"/>
                <a:cs typeface="Saira"/>
                <a:sym typeface="Saira"/>
              </a:rPr>
              <a:t>b. </a:t>
            </a:r>
            <a:r>
              <a:rPr lang="en-US" sz="3653" dirty="0" err="1">
                <a:solidFill>
                  <a:srgbClr val="000000"/>
                </a:solidFill>
                <a:latin typeface="Saira"/>
                <a:ea typeface="Saira"/>
                <a:cs typeface="Saira"/>
                <a:sym typeface="Saira"/>
              </a:rPr>
              <a:t>Sài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Khao</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sương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lấp</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đoàn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quân</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mỏi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Mường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Lát</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hoa</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về</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trong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đêm</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hơi</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Quang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Dũng</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Tây</a:t>
            </a:r>
            <a:r>
              <a:rPr lang="en-US" sz="3653" dirty="0">
                <a:solidFill>
                  <a:srgbClr val="000000"/>
                </a:solidFill>
                <a:latin typeface="Saira"/>
                <a:ea typeface="Saira"/>
                <a:cs typeface="Saira"/>
                <a:sym typeface="Saira"/>
              </a:rPr>
              <a:t> </a:t>
            </a:r>
            <a:r>
              <a:rPr lang="en-US" sz="3653" dirty="0" err="1">
                <a:solidFill>
                  <a:srgbClr val="000000"/>
                </a:solidFill>
                <a:latin typeface="Saira"/>
                <a:ea typeface="Saira"/>
                <a:cs typeface="Saira"/>
                <a:sym typeface="Saira"/>
              </a:rPr>
              <a:t>Tiến</a:t>
            </a:r>
            <a:r>
              <a:rPr lang="en-US" sz="3653" dirty="0">
                <a:solidFill>
                  <a:srgbClr val="000000"/>
                </a:solidFill>
                <a:latin typeface="Saira"/>
                <a:ea typeface="Saira"/>
                <a:cs typeface="Saira"/>
                <a:sym typeface="Saira"/>
              </a:rPr>
              <a:t>)</a:t>
            </a:r>
          </a:p>
          <a:p>
            <a:pPr algn="l">
              <a:lnSpc>
                <a:spcPts val="6430"/>
              </a:lnSpc>
            </a:pPr>
            <a:endParaRPr lang="en-US" sz="3653" dirty="0">
              <a:solidFill>
                <a:srgbClr val="000000"/>
              </a:solidFill>
              <a:latin typeface="Saira"/>
              <a:ea typeface="Saira"/>
              <a:cs typeface="Saira"/>
              <a:sym typeface="Sai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grpSp>
        <p:nvGrpSpPr>
          <p:cNvPr id="7" name="Group 7"/>
          <p:cNvGrpSpPr/>
          <p:nvPr/>
        </p:nvGrpSpPr>
        <p:grpSpPr>
          <a:xfrm>
            <a:off x="3276600" y="3926667"/>
            <a:ext cx="11094321" cy="2739665"/>
            <a:chOff x="-718551" y="17"/>
            <a:chExt cx="14792428" cy="3652887"/>
          </a:xfrm>
        </p:grpSpPr>
        <p:sp>
          <p:nvSpPr>
            <p:cNvPr id="8" name="TextBox 8"/>
            <p:cNvSpPr txBox="1"/>
            <p:nvPr/>
          </p:nvSpPr>
          <p:spPr>
            <a:xfrm>
              <a:off x="-718551" y="2285008"/>
              <a:ext cx="14792428" cy="1367896"/>
            </a:xfrm>
            <a:prstGeom prst="rect">
              <a:avLst/>
            </a:prstGeom>
          </p:spPr>
          <p:txBody>
            <a:bodyPr wrap="square" lIns="0" tIns="0" rIns="0" bIns="0" rtlCol="0" anchor="t">
              <a:spAutoFit/>
            </a:bodyPr>
            <a:lstStyle/>
            <a:p>
              <a:pPr marL="0" lvl="0" indent="0" algn="l">
                <a:lnSpc>
                  <a:spcPts val="7998"/>
                </a:lnSpc>
                <a:spcBef>
                  <a:spcPct val="0"/>
                </a:spcBef>
              </a:pPr>
              <a:r>
                <a:rPr lang="en-US" sz="8000" b="1" dirty="0">
                  <a:solidFill>
                    <a:srgbClr val="C00000"/>
                  </a:solidFill>
                  <a:latin typeface="Asap Medium"/>
                  <a:ea typeface="Asap Medium"/>
                  <a:cs typeface="Asap Medium"/>
                  <a:sym typeface="Asap Medium"/>
                </a:rPr>
                <a:t>             Ai </a:t>
              </a:r>
              <a:r>
                <a:rPr lang="en-US" sz="8000" b="1" dirty="0" err="1">
                  <a:solidFill>
                    <a:srgbClr val="C00000"/>
                  </a:solidFill>
                  <a:latin typeface="Asap Medium"/>
                  <a:ea typeface="Asap Medium"/>
                  <a:cs typeface="Asap Medium"/>
                  <a:sym typeface="Asap Medium"/>
                </a:rPr>
                <a:t>nhanh</a:t>
              </a:r>
              <a:r>
                <a:rPr lang="en-US" sz="8000" b="1" dirty="0">
                  <a:solidFill>
                    <a:srgbClr val="C00000"/>
                  </a:solidFill>
                  <a:latin typeface="Asap Medium"/>
                  <a:ea typeface="Asap Medium"/>
                  <a:cs typeface="Asap Medium"/>
                  <a:sym typeface="Asap Medium"/>
                </a:rPr>
                <a:t> </a:t>
              </a:r>
              <a:r>
                <a:rPr lang="en-US" sz="8000" b="1" dirty="0" err="1">
                  <a:solidFill>
                    <a:srgbClr val="C00000"/>
                  </a:solidFill>
                  <a:latin typeface="Asap Medium"/>
                  <a:ea typeface="Asap Medium"/>
                  <a:cs typeface="Asap Medium"/>
                  <a:sym typeface="Asap Medium"/>
                </a:rPr>
                <a:t>hơn</a:t>
              </a:r>
              <a:r>
                <a:rPr lang="en-US" sz="8000" b="1" dirty="0">
                  <a:solidFill>
                    <a:srgbClr val="C00000"/>
                  </a:solidFill>
                  <a:latin typeface="Asap Medium"/>
                  <a:ea typeface="Asap Medium"/>
                  <a:cs typeface="Asap Medium"/>
                  <a:sym typeface="Asap Medium"/>
                </a:rPr>
                <a:t>?</a:t>
              </a:r>
            </a:p>
          </p:txBody>
        </p:sp>
        <p:sp>
          <p:nvSpPr>
            <p:cNvPr id="9" name="TextBox 9"/>
            <p:cNvSpPr txBox="1"/>
            <p:nvPr/>
          </p:nvSpPr>
          <p:spPr>
            <a:xfrm>
              <a:off x="0" y="17"/>
              <a:ext cx="11685832" cy="1574705"/>
            </a:xfrm>
            <a:prstGeom prst="rect">
              <a:avLst/>
            </a:prstGeom>
          </p:spPr>
          <p:txBody>
            <a:bodyPr lIns="0" tIns="0" rIns="0" bIns="0" rtlCol="0" anchor="t">
              <a:spAutoFit/>
            </a:bodyPr>
            <a:lstStyle/>
            <a:p>
              <a:pPr algn="l">
                <a:lnSpc>
                  <a:spcPts val="9239"/>
                </a:lnSpc>
              </a:pPr>
              <a:r>
                <a:rPr lang="en-US" sz="7699" dirty="0">
                  <a:solidFill>
                    <a:srgbClr val="002060"/>
                  </a:solidFill>
                  <a:latin typeface="Saira Bold"/>
                  <a:ea typeface="Saira Bold"/>
                  <a:cs typeface="Saira Bold"/>
                  <a:sym typeface="Saira Bold"/>
                </a:rPr>
                <a:t>           KHỞI ĐỘNG</a:t>
              </a:r>
            </a:p>
          </p:txBody>
        </p:sp>
      </p:grpSp>
      <p:sp>
        <p:nvSpPr>
          <p:cNvPr id="10" name="Freeform 10"/>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3" y="-4010328"/>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540039" y="419100"/>
            <a:ext cx="17207917" cy="8848576"/>
          </a:xfrm>
          <a:prstGeom prst="rect">
            <a:avLst/>
          </a:prstGeom>
        </p:spPr>
        <p:txBody>
          <a:bodyPr lIns="0" tIns="0" rIns="0" bIns="0" rtlCol="0" anchor="t">
            <a:spAutoFit/>
          </a:bodyPr>
          <a:lstStyle/>
          <a:p>
            <a:pPr algn="just">
              <a:lnSpc>
                <a:spcPts val="4620"/>
              </a:lnSpc>
            </a:pPr>
            <a:endParaRPr dirty="0"/>
          </a:p>
          <a:p>
            <a:pPr algn="just">
              <a:lnSpc>
                <a:spcPts val="4620"/>
              </a:lnSpc>
            </a:pPr>
            <a:r>
              <a:rPr lang="en-US" sz="3300" dirty="0">
                <a:solidFill>
                  <a:srgbClr val="000000"/>
                </a:solidFill>
                <a:latin typeface="Saira"/>
                <a:ea typeface="Saira"/>
                <a:cs typeface="Saira"/>
                <a:sym typeface="Saira"/>
              </a:rPr>
              <a:t> </a:t>
            </a:r>
            <a:r>
              <a:rPr lang="en-US" sz="3300" b="1" dirty="0" err="1">
                <a:solidFill>
                  <a:srgbClr val="000000"/>
                </a:solidFill>
                <a:latin typeface="Saira"/>
                <a:ea typeface="Saira"/>
                <a:cs typeface="Saira"/>
                <a:sym typeface="Saira"/>
              </a:rPr>
              <a:t>Bài</a:t>
            </a:r>
            <a:r>
              <a:rPr lang="en-US" sz="3300" b="1" dirty="0">
                <a:solidFill>
                  <a:srgbClr val="000000"/>
                </a:solidFill>
                <a:latin typeface="Saira"/>
                <a:ea typeface="Saira"/>
                <a:cs typeface="Saira"/>
                <a:sym typeface="Saira"/>
              </a:rPr>
              <a:t> 4:</a:t>
            </a:r>
          </a:p>
          <a:p>
            <a:pPr algn="just">
              <a:lnSpc>
                <a:spcPts val="4620"/>
              </a:lnSpc>
            </a:pPr>
            <a:r>
              <a:rPr lang="en-US" sz="3300" dirty="0">
                <a:solidFill>
                  <a:srgbClr val="000000"/>
                </a:solidFill>
                <a:latin typeface="Saira"/>
                <a:ea typeface="Saira"/>
                <a:cs typeface="Saira"/>
                <a:sym typeface="Saira"/>
              </a:rPr>
              <a:t>a. </a:t>
            </a:r>
          </a:p>
          <a:p>
            <a:pPr algn="just">
              <a:lnSpc>
                <a:spcPts val="4620"/>
              </a:lnSpc>
            </a:pP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Biện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pháp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từ</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đối</a:t>
            </a:r>
            <a:r>
              <a:rPr lang="en-US" sz="3300" dirty="0">
                <a:solidFill>
                  <a:srgbClr val="000000"/>
                </a:solidFill>
                <a:latin typeface="Saira"/>
                <a:ea typeface="Saira"/>
                <a:cs typeface="Saira"/>
                <a:sym typeface="Saira"/>
              </a:rPr>
              <a:t> ở </a:t>
            </a:r>
            <a:r>
              <a:rPr lang="en-US" sz="3300" dirty="0" err="1">
                <a:solidFill>
                  <a:srgbClr val="000000"/>
                </a:solidFill>
                <a:latin typeface="Saira"/>
                <a:ea typeface="Saira"/>
                <a:cs typeface="Saira"/>
                <a:sym typeface="Saira"/>
              </a:rPr>
              <a:t>bốn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câu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gặp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thời</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lỡ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vận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đồ</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điêu</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anh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hùng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công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thành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dễ</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hận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xót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xa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phò</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chúa</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tẩy</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binh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dốc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lòng</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không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lối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nâng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trục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đất-kéo</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Ngân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Hà</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có</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tác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dụng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nhấn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mạnh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những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trải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nghiệm</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đau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đớn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và</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bày</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tỏ</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nỗi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niềm</a:t>
            </a:r>
            <a:r>
              <a:rPr lang="en-US" sz="3300" dirty="0">
                <a:solidFill>
                  <a:srgbClr val="000000"/>
                </a:solidFill>
                <a:latin typeface="Saira"/>
                <a:ea typeface="Saira"/>
                <a:cs typeface="Saira"/>
                <a:sym typeface="Saira"/>
              </a:rPr>
              <a:t> bi </a:t>
            </a:r>
            <a:r>
              <a:rPr lang="en-US" sz="3300" dirty="0" err="1">
                <a:solidFill>
                  <a:srgbClr val="000000"/>
                </a:solidFill>
                <a:latin typeface="Saira"/>
                <a:ea typeface="Saira"/>
                <a:cs typeface="Saira"/>
                <a:sym typeface="Saira"/>
              </a:rPr>
              <a:t>phẫn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của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nhân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vật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trữ</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tình</a:t>
            </a:r>
            <a:r>
              <a:rPr lang="en-US" sz="3300" dirty="0">
                <a:solidFill>
                  <a:srgbClr val="000000"/>
                </a:solidFill>
                <a:latin typeface="Saira"/>
                <a:ea typeface="Saira"/>
                <a:cs typeface="Saira"/>
                <a:sym typeface="Saira"/>
              </a:rPr>
              <a:t>.</a:t>
            </a:r>
          </a:p>
          <a:p>
            <a:pPr algn="just">
              <a:lnSpc>
                <a:spcPts val="4620"/>
              </a:lnSpc>
            </a:pP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Biện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pháp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từ</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đối</a:t>
            </a:r>
            <a:r>
              <a:rPr lang="en-US" sz="3300" dirty="0">
                <a:solidFill>
                  <a:srgbClr val="000000"/>
                </a:solidFill>
                <a:latin typeface="Saira"/>
                <a:ea typeface="Saira"/>
                <a:cs typeface="Saira"/>
                <a:sym typeface="Saira"/>
              </a:rPr>
              <a:t> ở </a:t>
            </a:r>
            <a:r>
              <a:rPr lang="en-US" sz="3300" dirty="0" err="1">
                <a:solidFill>
                  <a:srgbClr val="000000"/>
                </a:solidFill>
                <a:latin typeface="Saira"/>
                <a:ea typeface="Saira"/>
                <a:cs typeface="Saira"/>
                <a:sym typeface="Saira"/>
              </a:rPr>
              <a:t>hai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liên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giữa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có</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tác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dụng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nhấn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mạnh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sự</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tương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phản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giữa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hoài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bão</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lớn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lao</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và</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thực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tại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phũ</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phàng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nghiệt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ngã</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thể</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hiện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cảm</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giác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bất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lực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tâm</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trạng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đau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xót</a:t>
            </a:r>
            <a:r>
              <a:rPr lang="en-US" sz="3300" dirty="0">
                <a:solidFill>
                  <a:srgbClr val="000000"/>
                </a:solidFill>
                <a:latin typeface="Saira"/>
                <a:ea typeface="Saira"/>
                <a:cs typeface="Saira"/>
                <a:sym typeface="Saira"/>
              </a:rPr>
              <a:t>, cay </a:t>
            </a:r>
            <a:r>
              <a:rPr lang="en-US" sz="3300" dirty="0" err="1">
                <a:solidFill>
                  <a:srgbClr val="000000"/>
                </a:solidFill>
                <a:latin typeface="Saira"/>
                <a:ea typeface="Saira"/>
                <a:cs typeface="Saira"/>
                <a:sym typeface="Saira"/>
              </a:rPr>
              <a:t>đắng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của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người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anh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hùng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thời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thất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thế</a:t>
            </a:r>
            <a:r>
              <a:rPr lang="en-US" sz="3300" dirty="0">
                <a:solidFill>
                  <a:srgbClr val="000000"/>
                </a:solidFill>
                <a:latin typeface="Saira"/>
                <a:ea typeface="Saira"/>
                <a:cs typeface="Saira"/>
                <a:sym typeface="Saira"/>
              </a:rPr>
              <a:t>.</a:t>
            </a:r>
          </a:p>
          <a:p>
            <a:pPr algn="just">
              <a:lnSpc>
                <a:spcPts val="4620"/>
              </a:lnSpc>
            </a:pPr>
            <a:r>
              <a:rPr lang="en-US" sz="3300" dirty="0">
                <a:solidFill>
                  <a:srgbClr val="000000"/>
                </a:solidFill>
                <a:latin typeface="Saira"/>
                <a:ea typeface="Saira"/>
                <a:cs typeface="Saira"/>
                <a:sym typeface="Saira"/>
              </a:rPr>
              <a:t>b.</a:t>
            </a:r>
          </a:p>
          <a:p>
            <a:pPr algn="just">
              <a:lnSpc>
                <a:spcPts val="4620"/>
              </a:lnSpc>
            </a:pP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Biện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pháp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từ</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đối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được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sử</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dụng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một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cách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linh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hoạt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đối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từ</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ngữ</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là</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địa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danh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Sài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Khao</a:t>
            </a:r>
            <a:r>
              <a:rPr lang="en-US" sz="3300" dirty="0">
                <a:solidFill>
                  <a:srgbClr val="000000"/>
                </a:solidFill>
                <a:latin typeface="Saira"/>
                <a:ea typeface="Saira"/>
                <a:cs typeface="Saira"/>
                <a:sym typeface="Saira"/>
              </a:rPr>
              <a:t> - </a:t>
            </a:r>
            <a:r>
              <a:rPr lang="en-US" sz="3300" dirty="0" err="1">
                <a:solidFill>
                  <a:srgbClr val="000000"/>
                </a:solidFill>
                <a:latin typeface="Saira"/>
                <a:ea typeface="Saira"/>
                <a:cs typeface="Saira"/>
                <a:sym typeface="Saira"/>
              </a:rPr>
              <a:t>Mường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Lát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miêu</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tả</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trạng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thái</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của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cảnh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vật</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sương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lấp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hoa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về</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có</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tác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dụng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nhấn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mạnh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vẻ</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đẹp</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của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thiên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nhiên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miền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sơn</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cước</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vừa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hiểm</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trở</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hoang</a:t>
            </a:r>
            <a:r>
              <a:rPr lang="en-US" sz="3300" dirty="0">
                <a:solidFill>
                  <a:srgbClr val="000000"/>
                </a:solidFill>
                <a:latin typeface="Saira"/>
                <a:ea typeface="Saira"/>
                <a:cs typeface="Saira"/>
                <a:sym typeface="Saira"/>
              </a:rPr>
              <a:t> vu, </a:t>
            </a:r>
            <a:r>
              <a:rPr lang="en-US" sz="3300" dirty="0" err="1">
                <a:solidFill>
                  <a:srgbClr val="000000"/>
                </a:solidFill>
                <a:latin typeface="Saira"/>
                <a:ea typeface="Saira"/>
                <a:cs typeface="Saira"/>
                <a:sym typeface="Saira"/>
              </a:rPr>
              <a:t>giá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lạnh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vừa</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thơ</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mộng</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tình</a:t>
            </a:r>
            <a:r>
              <a:rPr lang="en-US" sz="3300" dirty="0">
                <a:solidFill>
                  <a:srgbClr val="000000"/>
                </a:solidFill>
                <a:latin typeface="Saira"/>
                <a:ea typeface="Saira"/>
                <a:cs typeface="Saira"/>
                <a:sym typeface="Saira"/>
              </a:rPr>
              <a:t> </a:t>
            </a:r>
            <a:r>
              <a:rPr lang="en-US" sz="3300" dirty="0" err="1">
                <a:solidFill>
                  <a:srgbClr val="000000"/>
                </a:solidFill>
                <a:latin typeface="Saira"/>
                <a:ea typeface="Saira"/>
                <a:cs typeface="Saira"/>
                <a:sym typeface="Saira"/>
              </a:rPr>
              <a:t>tứ</a:t>
            </a:r>
            <a:endParaRPr lang="en-US" sz="3300" dirty="0">
              <a:solidFill>
                <a:srgbClr val="000000"/>
              </a:solidFill>
              <a:latin typeface="Saira"/>
              <a:ea typeface="Saira"/>
              <a:cs typeface="Saira"/>
              <a:sym typeface="Sai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grpSp>
        <p:nvGrpSpPr>
          <p:cNvPr id="7" name="Group 7"/>
          <p:cNvGrpSpPr/>
          <p:nvPr/>
        </p:nvGrpSpPr>
        <p:grpSpPr>
          <a:xfrm>
            <a:off x="3653415" y="3638537"/>
            <a:ext cx="10577193" cy="3887919"/>
            <a:chOff x="0" y="19"/>
            <a:chExt cx="14102923" cy="5183892"/>
          </a:xfrm>
        </p:grpSpPr>
        <p:sp>
          <p:nvSpPr>
            <p:cNvPr id="8" name="TextBox 8"/>
            <p:cNvSpPr txBox="1"/>
            <p:nvPr/>
          </p:nvSpPr>
          <p:spPr>
            <a:xfrm>
              <a:off x="0" y="2000304"/>
              <a:ext cx="14102923" cy="3183607"/>
            </a:xfrm>
            <a:prstGeom prst="rect">
              <a:avLst/>
            </a:prstGeom>
          </p:spPr>
          <p:txBody>
            <a:bodyPr lIns="0" tIns="0" rIns="0" bIns="0" rtlCol="0" anchor="t">
              <a:spAutoFit/>
            </a:bodyPr>
            <a:lstStyle/>
            <a:p>
              <a:pPr algn="l">
                <a:lnSpc>
                  <a:spcPct val="150000"/>
                </a:lnSpc>
              </a:pPr>
              <a:r>
                <a:rPr lang="en-US" sz="3600" dirty="0" err="1">
                  <a:latin typeface="Asap Medium"/>
                  <a:ea typeface="Asap Medium"/>
                  <a:cs typeface="Asap Medium"/>
                  <a:sym typeface="Asap Medium"/>
                </a:rPr>
                <a:t>Tìm</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hiểu</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thêm</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một</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số</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ví</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dụ</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về</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các</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biện</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pháp</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tu</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từ</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trong</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thơ</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và</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phân</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tích</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tác</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dụng</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theo</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yêu</a:t>
              </a:r>
              <a:r>
                <a:rPr lang="en-US" sz="3600" dirty="0">
                  <a:latin typeface="Asap Medium"/>
                  <a:ea typeface="Asap Medium"/>
                  <a:cs typeface="Asap Medium"/>
                  <a:sym typeface="Asap Medium"/>
                </a:rPr>
                <a:t> </a:t>
              </a:r>
              <a:r>
                <a:rPr lang="en-US" sz="3600" dirty="0" err="1">
                  <a:latin typeface="Asap Medium"/>
                  <a:ea typeface="Asap Medium"/>
                  <a:cs typeface="Asap Medium"/>
                  <a:sym typeface="Asap Medium"/>
                </a:rPr>
                <a:t>cầu</a:t>
              </a:r>
              <a:r>
                <a:rPr lang="en-US" sz="3600" dirty="0">
                  <a:latin typeface="Asap Medium"/>
                  <a:ea typeface="Asap Medium"/>
                  <a:cs typeface="Asap Medium"/>
                  <a:sym typeface="Asap Medium"/>
                </a:rPr>
                <a:t>. </a:t>
              </a:r>
            </a:p>
            <a:p>
              <a:pPr marL="0" lvl="0" indent="0" algn="l">
                <a:lnSpc>
                  <a:spcPct val="150000"/>
                </a:lnSpc>
                <a:spcBef>
                  <a:spcPct val="0"/>
                </a:spcBef>
              </a:pPr>
              <a:endParaRPr lang="en-US" sz="3600" dirty="0">
                <a:latin typeface="Asap Medium"/>
                <a:ea typeface="Asap Medium"/>
                <a:cs typeface="Asap Medium"/>
                <a:sym typeface="Asap Medium"/>
              </a:endParaRPr>
            </a:p>
          </p:txBody>
        </p:sp>
        <p:sp>
          <p:nvSpPr>
            <p:cNvPr id="9" name="TextBox 9"/>
            <p:cNvSpPr txBox="1"/>
            <p:nvPr/>
          </p:nvSpPr>
          <p:spPr>
            <a:xfrm>
              <a:off x="0" y="19"/>
              <a:ext cx="14102923" cy="1607277"/>
            </a:xfrm>
            <a:prstGeom prst="rect">
              <a:avLst/>
            </a:prstGeom>
          </p:spPr>
          <p:txBody>
            <a:bodyPr lIns="0" tIns="0" rIns="0" bIns="0" rtlCol="0" anchor="t">
              <a:spAutoFit/>
            </a:bodyPr>
            <a:lstStyle/>
            <a:p>
              <a:pPr algn="l">
                <a:lnSpc>
                  <a:spcPts val="9360"/>
                </a:lnSpc>
                <a:spcBef>
                  <a:spcPct val="0"/>
                </a:spcBef>
              </a:pPr>
              <a:r>
                <a:rPr lang="en-US" sz="7800" dirty="0">
                  <a:solidFill>
                    <a:srgbClr val="002060"/>
                  </a:solidFill>
                  <a:latin typeface="Saira Bold"/>
                  <a:ea typeface="Saira Bold"/>
                  <a:cs typeface="Saira Bold"/>
                  <a:sym typeface="Saira Bold"/>
                </a:rPr>
                <a:t>BÀI TẬP VẬN DỤNG</a:t>
              </a:r>
            </a:p>
          </p:txBody>
        </p:sp>
      </p:grpSp>
      <p:sp>
        <p:nvSpPr>
          <p:cNvPr id="10" name="Freeform 10"/>
          <p:cNvSpPr/>
          <p:nvPr/>
        </p:nvSpPr>
        <p:spPr>
          <a:xfrm>
            <a:off x="12125772" y="5900198"/>
            <a:ext cx="5007704" cy="3132091"/>
          </a:xfrm>
          <a:custGeom>
            <a:avLst/>
            <a:gdLst/>
            <a:ahLst/>
            <a:cxnLst/>
            <a:rect l="l" t="t" r="r" b="b"/>
            <a:pathLst>
              <a:path w="5007704" h="3132091">
                <a:moveTo>
                  <a:pt x="0" y="0"/>
                </a:moveTo>
                <a:lnTo>
                  <a:pt x="5007704" y="0"/>
                </a:lnTo>
                <a:lnTo>
                  <a:pt x="5007704" y="3132091"/>
                </a:lnTo>
                <a:lnTo>
                  <a:pt x="0" y="3132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1028700" y="6994640"/>
            <a:ext cx="3004575" cy="2037648"/>
          </a:xfrm>
          <a:custGeom>
            <a:avLst/>
            <a:gdLst/>
            <a:ahLst/>
            <a:cxnLst/>
            <a:rect l="l" t="t" r="r" b="b"/>
            <a:pathLst>
              <a:path w="3004575" h="2037648">
                <a:moveTo>
                  <a:pt x="0" y="0"/>
                </a:moveTo>
                <a:lnTo>
                  <a:pt x="3004575" y="0"/>
                </a:lnTo>
                <a:lnTo>
                  <a:pt x="3004575" y="2037649"/>
                </a:lnTo>
                <a:lnTo>
                  <a:pt x="0" y="20376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129248" flipH="1">
            <a:off x="15300608" y="2307984"/>
            <a:ext cx="1442095" cy="2661584"/>
          </a:xfrm>
          <a:custGeom>
            <a:avLst/>
            <a:gdLst/>
            <a:ahLst/>
            <a:cxnLst/>
            <a:rect l="l" t="t" r="r" b="b"/>
            <a:pathLst>
              <a:path w="1442095" h="2661584">
                <a:moveTo>
                  <a:pt x="1442095" y="0"/>
                </a:moveTo>
                <a:lnTo>
                  <a:pt x="0" y="0"/>
                </a:lnTo>
                <a:lnTo>
                  <a:pt x="0" y="2661585"/>
                </a:lnTo>
                <a:lnTo>
                  <a:pt x="1442095" y="2661585"/>
                </a:lnTo>
                <a:lnTo>
                  <a:pt x="1442095"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44867" y="824079"/>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a:off x="3277126" y="4679161"/>
            <a:ext cx="11578245" cy="3766116"/>
            <a:chOff x="0" y="0"/>
            <a:chExt cx="15437660" cy="5021488"/>
          </a:xfrm>
        </p:grpSpPr>
        <p:sp>
          <p:nvSpPr>
            <p:cNvPr id="10" name="TextBox 10"/>
            <p:cNvSpPr txBox="1"/>
            <p:nvPr/>
          </p:nvSpPr>
          <p:spPr>
            <a:xfrm>
              <a:off x="0" y="4161063"/>
              <a:ext cx="15437660" cy="860425"/>
            </a:xfrm>
            <a:prstGeom prst="rect">
              <a:avLst/>
            </a:prstGeom>
          </p:spPr>
          <p:txBody>
            <a:bodyPr lIns="0" tIns="0" rIns="0" bIns="0" rtlCol="0" anchor="t">
              <a:spAutoFit/>
            </a:bodyPr>
            <a:lstStyle/>
            <a:p>
              <a:pPr algn="ctr">
                <a:lnSpc>
                  <a:spcPts val="5039"/>
                </a:lnSpc>
              </a:pPr>
              <a:r>
                <a:rPr lang="en-US" sz="4199" dirty="0">
                  <a:solidFill>
                    <a:srgbClr val="C00000"/>
                  </a:solidFill>
                  <a:latin typeface="Asap Medium"/>
                  <a:ea typeface="Asap Medium"/>
                  <a:cs typeface="Asap Medium"/>
                  <a:sym typeface="Asap Medium"/>
                </a:rPr>
                <a:t>=&gt; </a:t>
              </a:r>
              <a:r>
                <a:rPr lang="en-US" sz="4199" dirty="0" err="1">
                  <a:solidFill>
                    <a:srgbClr val="C00000"/>
                  </a:solidFill>
                  <a:latin typeface="Asap Medium"/>
                  <a:ea typeface="Asap Medium"/>
                  <a:cs typeface="Asap Medium"/>
                  <a:sym typeface="Asap Medium"/>
                </a:rPr>
                <a:t>Biện</a:t>
              </a:r>
              <a:r>
                <a:rPr lang="en-US" sz="4199" dirty="0">
                  <a:solidFill>
                    <a:srgbClr val="C00000"/>
                  </a:solidFill>
                  <a:latin typeface="Asap Medium"/>
                  <a:ea typeface="Asap Medium"/>
                  <a:cs typeface="Asap Medium"/>
                  <a:sym typeface="Asap Medium"/>
                </a:rPr>
                <a:t> </a:t>
              </a:r>
              <a:r>
                <a:rPr lang="en-US" sz="4199" dirty="0" err="1">
                  <a:solidFill>
                    <a:srgbClr val="C00000"/>
                  </a:solidFill>
                  <a:latin typeface="Asap Medium"/>
                  <a:ea typeface="Asap Medium"/>
                  <a:cs typeface="Asap Medium"/>
                  <a:sym typeface="Asap Medium"/>
                </a:rPr>
                <a:t>pháp</a:t>
              </a:r>
              <a:r>
                <a:rPr lang="en-US" sz="4199" dirty="0">
                  <a:solidFill>
                    <a:srgbClr val="C00000"/>
                  </a:solidFill>
                  <a:latin typeface="Asap Medium"/>
                  <a:ea typeface="Asap Medium"/>
                  <a:cs typeface="Asap Medium"/>
                  <a:sym typeface="Asap Medium"/>
                </a:rPr>
                <a:t> so </a:t>
              </a:r>
              <a:r>
                <a:rPr lang="en-US" sz="4199" dirty="0" err="1">
                  <a:solidFill>
                    <a:srgbClr val="C00000"/>
                  </a:solidFill>
                  <a:latin typeface="Asap Medium"/>
                  <a:ea typeface="Asap Medium"/>
                  <a:cs typeface="Asap Medium"/>
                  <a:sym typeface="Asap Medium"/>
                </a:rPr>
                <a:t>sánh</a:t>
              </a:r>
              <a:r>
                <a:rPr lang="en-US" sz="4199" dirty="0">
                  <a:solidFill>
                    <a:srgbClr val="C00000"/>
                  </a:solidFill>
                  <a:latin typeface="Asap Medium"/>
                  <a:ea typeface="Asap Medium"/>
                  <a:cs typeface="Asap Medium"/>
                  <a:sym typeface="Asap Medium"/>
                </a:rPr>
                <a:t>, </a:t>
              </a:r>
              <a:r>
                <a:rPr lang="en-US" sz="4199" dirty="0" err="1">
                  <a:solidFill>
                    <a:srgbClr val="C00000"/>
                  </a:solidFill>
                  <a:latin typeface="Asap Medium"/>
                  <a:ea typeface="Asap Medium"/>
                  <a:cs typeface="Asap Medium"/>
                  <a:sym typeface="Asap Medium"/>
                </a:rPr>
                <a:t>điệp</a:t>
              </a:r>
              <a:r>
                <a:rPr lang="en-US" sz="4199" dirty="0">
                  <a:solidFill>
                    <a:srgbClr val="C00000"/>
                  </a:solidFill>
                  <a:latin typeface="Asap Medium"/>
                  <a:ea typeface="Asap Medium"/>
                  <a:cs typeface="Asap Medium"/>
                  <a:sym typeface="Asap Medium"/>
                </a:rPr>
                <a:t> </a:t>
              </a:r>
            </a:p>
          </p:txBody>
        </p:sp>
        <p:sp>
          <p:nvSpPr>
            <p:cNvPr id="11" name="TextBox 11"/>
            <p:cNvSpPr txBox="1"/>
            <p:nvPr/>
          </p:nvSpPr>
          <p:spPr>
            <a:xfrm>
              <a:off x="0" y="0"/>
              <a:ext cx="15437660" cy="3975447"/>
            </a:xfrm>
            <a:prstGeom prst="rect">
              <a:avLst/>
            </a:prstGeom>
          </p:spPr>
          <p:txBody>
            <a:bodyPr lIns="0" tIns="0" rIns="0" bIns="0" rtlCol="0" anchor="t">
              <a:spAutoFit/>
            </a:bodyPr>
            <a:lstStyle/>
            <a:p>
              <a:pPr algn="ctr">
                <a:lnSpc>
                  <a:spcPts val="4800"/>
                </a:lnSpc>
              </a:pPr>
              <a:r>
                <a:rPr lang="en-US" sz="4000" dirty="0">
                  <a:latin typeface="Saira"/>
                  <a:ea typeface="Saira"/>
                  <a:cs typeface="Saira"/>
                  <a:sym typeface="Saira"/>
                </a:rPr>
                <a:t>a) </a:t>
              </a:r>
              <a:r>
                <a:rPr lang="en-US" sz="4000" dirty="0" err="1">
                  <a:latin typeface="Saira"/>
                  <a:ea typeface="Saira"/>
                  <a:cs typeface="Saira"/>
                  <a:sym typeface="Saira"/>
                </a:rPr>
                <a:t>Đời</a:t>
              </a:r>
              <a:r>
                <a:rPr lang="en-US" sz="4000" dirty="0">
                  <a:latin typeface="Saira"/>
                  <a:ea typeface="Saira"/>
                  <a:cs typeface="Saira"/>
                  <a:sym typeface="Saira"/>
                </a:rPr>
                <a:t> </a:t>
              </a:r>
              <a:r>
                <a:rPr lang="en-US" sz="4000" dirty="0" err="1">
                  <a:latin typeface="Saira"/>
                  <a:ea typeface="Saira"/>
                  <a:cs typeface="Saira"/>
                  <a:sym typeface="Saira"/>
                </a:rPr>
                <a:t>sống</a:t>
              </a:r>
              <a:r>
                <a:rPr lang="en-US" sz="4000" dirty="0">
                  <a:latin typeface="Saira"/>
                  <a:ea typeface="Saira"/>
                  <a:cs typeface="Saira"/>
                  <a:sym typeface="Saira"/>
                </a:rPr>
                <a:t> </a:t>
              </a:r>
              <a:r>
                <a:rPr lang="en-US" sz="4000" dirty="0" err="1">
                  <a:latin typeface="Saira"/>
                  <a:ea typeface="Saira"/>
                  <a:cs typeface="Saira"/>
                  <a:sym typeface="Saira"/>
                </a:rPr>
                <a:t>trôi</a:t>
              </a:r>
              <a:r>
                <a:rPr lang="en-US" sz="4000" dirty="0">
                  <a:latin typeface="Saira"/>
                  <a:ea typeface="Saira"/>
                  <a:cs typeface="Saira"/>
                  <a:sym typeface="Saira"/>
                </a:rPr>
                <a:t> </a:t>
              </a:r>
              <a:r>
                <a:rPr lang="en-US" sz="4000" dirty="0" err="1">
                  <a:latin typeface="Saira"/>
                  <a:ea typeface="Saira"/>
                  <a:cs typeface="Saira"/>
                  <a:sym typeface="Saira"/>
                </a:rPr>
                <a:t>như</a:t>
              </a:r>
              <a:r>
                <a:rPr lang="en-US" sz="4000" dirty="0">
                  <a:latin typeface="Saira"/>
                  <a:ea typeface="Saira"/>
                  <a:cs typeface="Saira"/>
                  <a:sym typeface="Saira"/>
                </a:rPr>
                <a:t> </a:t>
              </a:r>
              <a:r>
                <a:rPr lang="en-US" sz="4000" dirty="0" err="1">
                  <a:latin typeface="Saira"/>
                  <a:ea typeface="Saira"/>
                  <a:cs typeface="Saira"/>
                  <a:sym typeface="Saira"/>
                </a:rPr>
                <a:t>đời</a:t>
              </a:r>
              <a:r>
                <a:rPr lang="en-US" sz="4000" dirty="0">
                  <a:latin typeface="Saira"/>
                  <a:ea typeface="Saira"/>
                  <a:cs typeface="Saira"/>
                  <a:sym typeface="Saira"/>
                </a:rPr>
                <a:t> </a:t>
              </a:r>
              <a:r>
                <a:rPr lang="en-US" sz="4000" dirty="0" err="1">
                  <a:latin typeface="Saira"/>
                  <a:ea typeface="Saira"/>
                  <a:cs typeface="Saira"/>
                  <a:sym typeface="Saira"/>
                </a:rPr>
                <a:t>người</a:t>
              </a:r>
              <a:r>
                <a:rPr lang="en-US" sz="4000" dirty="0">
                  <a:latin typeface="Saira"/>
                  <a:ea typeface="Saira"/>
                  <a:cs typeface="Saira"/>
                  <a:sym typeface="Saira"/>
                </a:rPr>
                <a:t> </a:t>
              </a:r>
              <a:r>
                <a:rPr lang="en-US" sz="4000" dirty="0" err="1">
                  <a:latin typeface="Saira"/>
                  <a:ea typeface="Saira"/>
                  <a:cs typeface="Saira"/>
                  <a:sym typeface="Saira"/>
                </a:rPr>
                <a:t>trên</a:t>
              </a:r>
              <a:r>
                <a:rPr lang="en-US" sz="4000" dirty="0">
                  <a:latin typeface="Saira"/>
                  <a:ea typeface="Saira"/>
                  <a:cs typeface="Saira"/>
                  <a:sym typeface="Saira"/>
                </a:rPr>
                <a:t> </a:t>
              </a:r>
              <a:r>
                <a:rPr lang="en-US" sz="4000" dirty="0" err="1">
                  <a:latin typeface="Saira"/>
                  <a:ea typeface="Saira"/>
                  <a:cs typeface="Saira"/>
                  <a:sym typeface="Saira"/>
                </a:rPr>
                <a:t>sông</a:t>
              </a:r>
              <a:endParaRPr lang="en-US" sz="4000" dirty="0">
                <a:latin typeface="Saira"/>
                <a:ea typeface="Saira"/>
                <a:cs typeface="Saira"/>
                <a:sym typeface="Saira"/>
              </a:endParaRPr>
            </a:p>
            <a:p>
              <a:pPr algn="ctr">
                <a:lnSpc>
                  <a:spcPts val="4800"/>
                </a:lnSpc>
              </a:pPr>
              <a:r>
                <a:rPr lang="en-US" sz="4000" dirty="0">
                  <a:latin typeface="Saira"/>
                  <a:ea typeface="Saira"/>
                  <a:cs typeface="Saira"/>
                  <a:sym typeface="Saira"/>
                </a:rPr>
                <a:t>      </a:t>
              </a:r>
              <a:r>
                <a:rPr lang="en-US" sz="4000" dirty="0" err="1">
                  <a:latin typeface="Saira"/>
                  <a:ea typeface="Saira"/>
                  <a:cs typeface="Saira"/>
                  <a:sym typeface="Saira"/>
                </a:rPr>
                <a:t>Anh</a:t>
              </a:r>
              <a:r>
                <a:rPr lang="en-US" sz="4000" dirty="0">
                  <a:latin typeface="Saira"/>
                  <a:ea typeface="Saira"/>
                  <a:cs typeface="Saira"/>
                  <a:sym typeface="Saira"/>
                </a:rPr>
                <a:t> tin </a:t>
              </a:r>
              <a:r>
                <a:rPr lang="en-US" sz="4000" dirty="0" err="1">
                  <a:latin typeface="Saira"/>
                  <a:ea typeface="Saira"/>
                  <a:cs typeface="Saira"/>
                  <a:sym typeface="Saira"/>
                </a:rPr>
                <a:t>bến</a:t>
              </a:r>
              <a:r>
                <a:rPr lang="en-US" sz="4000" dirty="0">
                  <a:latin typeface="Saira"/>
                  <a:ea typeface="Saira"/>
                  <a:cs typeface="Saira"/>
                  <a:sym typeface="Saira"/>
                </a:rPr>
                <a:t>, tin </a:t>
              </a:r>
              <a:r>
                <a:rPr lang="en-US" sz="4000" dirty="0" err="1">
                  <a:latin typeface="Saira"/>
                  <a:ea typeface="Saira"/>
                  <a:cs typeface="Saira"/>
                  <a:sym typeface="Saira"/>
                </a:rPr>
                <a:t>bờ</a:t>
              </a:r>
              <a:r>
                <a:rPr lang="en-US" sz="4000" dirty="0">
                  <a:latin typeface="Saira"/>
                  <a:ea typeface="Saira"/>
                  <a:cs typeface="Saira"/>
                  <a:sym typeface="Saira"/>
                </a:rPr>
                <a:t>, tin </a:t>
              </a:r>
              <a:r>
                <a:rPr lang="en-US" sz="4000" dirty="0" err="1">
                  <a:latin typeface="Saira"/>
                  <a:ea typeface="Saira"/>
                  <a:cs typeface="Saira"/>
                  <a:sym typeface="Saira"/>
                </a:rPr>
                <a:t>sức</a:t>
              </a:r>
              <a:r>
                <a:rPr lang="en-US" sz="4000" dirty="0">
                  <a:latin typeface="Saira"/>
                  <a:ea typeface="Saira"/>
                  <a:cs typeface="Saira"/>
                  <a:sym typeface="Saira"/>
                </a:rPr>
                <a:t> </a:t>
              </a:r>
              <a:r>
                <a:rPr lang="en-US" sz="4000" dirty="0" err="1">
                  <a:latin typeface="Saira"/>
                  <a:ea typeface="Saira"/>
                  <a:cs typeface="Saira"/>
                  <a:sym typeface="Saira"/>
                </a:rPr>
                <a:t>mình</a:t>
              </a:r>
              <a:r>
                <a:rPr lang="en-US" sz="4000" dirty="0">
                  <a:latin typeface="Saira"/>
                  <a:ea typeface="Saira"/>
                  <a:cs typeface="Saira"/>
                  <a:sym typeface="Saira"/>
                </a:rPr>
                <a:t> </a:t>
              </a:r>
              <a:r>
                <a:rPr lang="en-US" sz="4000" dirty="0" err="1">
                  <a:latin typeface="Saira"/>
                  <a:ea typeface="Saira"/>
                  <a:cs typeface="Saira"/>
                  <a:sym typeface="Saira"/>
                </a:rPr>
                <a:t>đến</a:t>
              </a:r>
              <a:r>
                <a:rPr lang="en-US" sz="4000" dirty="0">
                  <a:latin typeface="Saira"/>
                  <a:ea typeface="Saira"/>
                  <a:cs typeface="Saira"/>
                  <a:sym typeface="Saira"/>
                </a:rPr>
                <a:t> </a:t>
              </a:r>
              <a:r>
                <a:rPr lang="en-US" sz="4000" dirty="0" err="1">
                  <a:latin typeface="Saira"/>
                  <a:ea typeface="Saira"/>
                  <a:cs typeface="Saira"/>
                  <a:sym typeface="Saira"/>
                </a:rPr>
                <a:t>bể</a:t>
              </a:r>
              <a:endParaRPr lang="en-US" sz="4000" dirty="0">
                <a:latin typeface="Saira"/>
                <a:ea typeface="Saira"/>
                <a:cs typeface="Saira"/>
                <a:sym typeface="Saira"/>
              </a:endParaRPr>
            </a:p>
            <a:p>
              <a:pPr algn="ctr">
                <a:lnSpc>
                  <a:spcPts val="4800"/>
                </a:lnSpc>
              </a:pPr>
              <a:r>
                <a:rPr lang="en-US" sz="4000" dirty="0">
                  <a:latin typeface="Saira"/>
                  <a:ea typeface="Saira"/>
                  <a:cs typeface="Saira"/>
                  <a:sym typeface="Saira"/>
                </a:rPr>
                <a:t>  Tin </a:t>
              </a:r>
              <a:r>
                <a:rPr lang="en-US" sz="4000" dirty="0" err="1">
                  <a:latin typeface="Saira"/>
                  <a:ea typeface="Saira"/>
                  <a:cs typeface="Saira"/>
                  <a:sym typeface="Saira"/>
                </a:rPr>
                <a:t>ánh</a:t>
              </a:r>
              <a:r>
                <a:rPr lang="en-US" sz="4000" dirty="0">
                  <a:latin typeface="Saira"/>
                  <a:ea typeface="Saira"/>
                  <a:cs typeface="Saira"/>
                  <a:sym typeface="Saira"/>
                </a:rPr>
                <a:t> </a:t>
              </a:r>
              <a:r>
                <a:rPr lang="en-US" sz="4000" dirty="0" err="1">
                  <a:latin typeface="Saira"/>
                  <a:ea typeface="Saira"/>
                  <a:cs typeface="Saira"/>
                  <a:sym typeface="Saira"/>
                </a:rPr>
                <a:t>sáng</a:t>
              </a:r>
              <a:r>
                <a:rPr lang="en-US" sz="4000" dirty="0">
                  <a:latin typeface="Saira"/>
                  <a:ea typeface="Saira"/>
                  <a:cs typeface="Saira"/>
                  <a:sym typeface="Saira"/>
                </a:rPr>
                <a:t> </a:t>
              </a:r>
              <a:r>
                <a:rPr lang="en-US" sz="4000" dirty="0" err="1">
                  <a:latin typeface="Saira"/>
                  <a:ea typeface="Saira"/>
                  <a:cs typeface="Saira"/>
                  <a:sym typeface="Saira"/>
                </a:rPr>
                <a:t>trên</a:t>
              </a:r>
              <a:r>
                <a:rPr lang="en-US" sz="4000" dirty="0">
                  <a:latin typeface="Saira"/>
                  <a:ea typeface="Saira"/>
                  <a:cs typeface="Saira"/>
                  <a:sym typeface="Saira"/>
                </a:rPr>
                <a:t> </a:t>
              </a:r>
              <a:r>
                <a:rPr lang="en-US" sz="4000" dirty="0" err="1">
                  <a:latin typeface="Saira"/>
                  <a:ea typeface="Saira"/>
                  <a:cs typeface="Saira"/>
                  <a:sym typeface="Saira"/>
                </a:rPr>
                <a:t>cột</a:t>
              </a:r>
              <a:r>
                <a:rPr lang="en-US" sz="4000" dirty="0">
                  <a:latin typeface="Saira"/>
                  <a:ea typeface="Saira"/>
                  <a:cs typeface="Saira"/>
                  <a:sym typeface="Saira"/>
                </a:rPr>
                <a:t> </a:t>
              </a:r>
              <a:r>
                <a:rPr lang="en-US" sz="4000" dirty="0" err="1">
                  <a:latin typeface="Saira"/>
                  <a:ea typeface="Saira"/>
                  <a:cs typeface="Saira"/>
                  <a:sym typeface="Saira"/>
                </a:rPr>
                <a:t>buồm</a:t>
              </a:r>
              <a:r>
                <a:rPr lang="en-US" sz="4000" dirty="0">
                  <a:latin typeface="Saira"/>
                  <a:ea typeface="Saira"/>
                  <a:cs typeface="Saira"/>
                  <a:sym typeface="Saira"/>
                </a:rPr>
                <a:t>, </a:t>
              </a:r>
              <a:r>
                <a:rPr lang="en-US" sz="4000" dirty="0" err="1">
                  <a:latin typeface="Saira"/>
                  <a:ea typeface="Saira"/>
                  <a:cs typeface="Saira"/>
                  <a:sym typeface="Saira"/>
                </a:rPr>
                <a:t>ngọn</a:t>
              </a:r>
              <a:r>
                <a:rPr lang="en-US" sz="4000" dirty="0">
                  <a:latin typeface="Saira"/>
                  <a:ea typeface="Saira"/>
                  <a:cs typeface="Saira"/>
                  <a:sym typeface="Saira"/>
                </a:rPr>
                <a:t> </a:t>
              </a:r>
              <a:r>
                <a:rPr lang="en-US" sz="4000" dirty="0" err="1">
                  <a:latin typeface="Saira"/>
                  <a:ea typeface="Saira"/>
                  <a:cs typeface="Saira"/>
                  <a:sym typeface="Saira"/>
                </a:rPr>
                <a:t>lửa</a:t>
              </a:r>
              <a:endParaRPr lang="en-US" sz="4000" dirty="0">
                <a:latin typeface="Saira"/>
                <a:ea typeface="Saira"/>
                <a:cs typeface="Saira"/>
                <a:sym typeface="Saira"/>
              </a:endParaRPr>
            </a:p>
            <a:p>
              <a:pPr algn="ctr">
                <a:lnSpc>
                  <a:spcPts val="4800"/>
                </a:lnSpc>
              </a:pPr>
              <a:r>
                <a:rPr lang="en-US" sz="4000" dirty="0">
                  <a:latin typeface="Saira"/>
                  <a:ea typeface="Saira"/>
                  <a:cs typeface="Saira"/>
                  <a:sym typeface="Saira"/>
                </a:rPr>
                <a:t>Tin </a:t>
              </a:r>
              <a:r>
                <a:rPr lang="en-US" sz="4000" dirty="0" err="1">
                  <a:latin typeface="Saira"/>
                  <a:ea typeface="Saira"/>
                  <a:cs typeface="Saira"/>
                  <a:sym typeface="Saira"/>
                </a:rPr>
                <a:t>mái</a:t>
              </a:r>
              <a:r>
                <a:rPr lang="en-US" sz="4000" dirty="0">
                  <a:latin typeface="Saira"/>
                  <a:ea typeface="Saira"/>
                  <a:cs typeface="Saira"/>
                  <a:sym typeface="Saira"/>
                </a:rPr>
                <a:t> </a:t>
              </a:r>
              <a:r>
                <a:rPr lang="en-US" sz="4000" dirty="0" err="1">
                  <a:latin typeface="Saira"/>
                  <a:ea typeface="Saira"/>
                  <a:cs typeface="Saira"/>
                  <a:sym typeface="Saira"/>
                </a:rPr>
                <a:t>chèo</a:t>
              </a:r>
              <a:r>
                <a:rPr lang="en-US" sz="4000" dirty="0">
                  <a:latin typeface="Saira"/>
                  <a:ea typeface="Saira"/>
                  <a:cs typeface="Saira"/>
                  <a:sym typeface="Saira"/>
                </a:rPr>
                <a:t> </a:t>
              </a:r>
              <a:r>
                <a:rPr lang="en-US" sz="4000" dirty="0" err="1">
                  <a:latin typeface="Saira"/>
                  <a:ea typeface="Saira"/>
                  <a:cs typeface="Saira"/>
                  <a:sym typeface="Saira"/>
                </a:rPr>
                <a:t>cày</a:t>
              </a:r>
              <a:r>
                <a:rPr lang="en-US" sz="4000" dirty="0">
                  <a:latin typeface="Saira"/>
                  <a:ea typeface="Saira"/>
                  <a:cs typeface="Saira"/>
                  <a:sym typeface="Saira"/>
                </a:rPr>
                <a:t> </a:t>
              </a:r>
              <a:r>
                <a:rPr lang="en-US" sz="4000" dirty="0" err="1">
                  <a:latin typeface="Saira"/>
                  <a:ea typeface="Saira"/>
                  <a:cs typeface="Saira"/>
                  <a:sym typeface="Saira"/>
                </a:rPr>
                <a:t>trên</a:t>
              </a:r>
              <a:r>
                <a:rPr lang="en-US" sz="4000" dirty="0">
                  <a:latin typeface="Saira"/>
                  <a:ea typeface="Saira"/>
                  <a:cs typeface="Saira"/>
                  <a:sym typeface="Saira"/>
                </a:rPr>
                <a:t> </a:t>
              </a:r>
              <a:r>
                <a:rPr lang="en-US" sz="4000" dirty="0" err="1">
                  <a:latin typeface="Saira"/>
                  <a:ea typeface="Saira"/>
                  <a:cs typeface="Saira"/>
                  <a:sym typeface="Saira"/>
                </a:rPr>
                <a:t>sóng</a:t>
              </a:r>
              <a:r>
                <a:rPr lang="en-US" sz="4000" dirty="0">
                  <a:latin typeface="Saira"/>
                  <a:ea typeface="Saira"/>
                  <a:cs typeface="Saira"/>
                  <a:sym typeface="Saira"/>
                </a:rPr>
                <a:t> </a:t>
              </a:r>
              <a:r>
                <a:rPr lang="en-US" sz="4000" dirty="0" err="1">
                  <a:latin typeface="Saira"/>
                  <a:ea typeface="Saira"/>
                  <a:cs typeface="Saira"/>
                  <a:sym typeface="Saira"/>
                </a:rPr>
                <a:t>cần</a:t>
              </a:r>
              <a:r>
                <a:rPr lang="en-US" sz="4000" dirty="0">
                  <a:latin typeface="Saira"/>
                  <a:ea typeface="Saira"/>
                  <a:cs typeface="Saira"/>
                  <a:sym typeface="Saira"/>
                </a:rPr>
                <a:t> </a:t>
              </a:r>
              <a:r>
                <a:rPr lang="en-US" sz="4000" dirty="0" err="1">
                  <a:latin typeface="Saira"/>
                  <a:ea typeface="Saira"/>
                  <a:cs typeface="Saira"/>
                  <a:sym typeface="Saira"/>
                </a:rPr>
                <a:t>lao</a:t>
              </a:r>
              <a:endParaRPr lang="en-US" sz="4000" dirty="0">
                <a:latin typeface="Saira"/>
                <a:ea typeface="Saira"/>
                <a:cs typeface="Saira"/>
                <a:sym typeface="Saira"/>
              </a:endParaRPr>
            </a:p>
            <a:p>
              <a:pPr algn="ctr">
                <a:lnSpc>
                  <a:spcPts val="3840"/>
                </a:lnSpc>
                <a:spcBef>
                  <a:spcPct val="0"/>
                </a:spcBef>
              </a:pPr>
              <a:endParaRPr lang="en-US" sz="4000" dirty="0">
                <a:latin typeface="Saira"/>
                <a:ea typeface="Saira"/>
                <a:cs typeface="Saira"/>
                <a:sym typeface="Saira"/>
              </a:endParaRPr>
            </a:p>
          </p:txBody>
        </p:sp>
      </p:grpSp>
      <p:sp>
        <p:nvSpPr>
          <p:cNvPr id="12" name="TextBox 12"/>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230274" y="1028700"/>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6228848" y="4299711"/>
            <a:ext cx="5674802" cy="4099356"/>
          </a:xfrm>
          <a:custGeom>
            <a:avLst/>
            <a:gdLst/>
            <a:ahLst/>
            <a:cxnLst/>
            <a:rect l="l" t="t" r="r" b="b"/>
            <a:pathLst>
              <a:path w="5674802" h="4099356">
                <a:moveTo>
                  <a:pt x="0" y="0"/>
                </a:moveTo>
                <a:lnTo>
                  <a:pt x="5674802" y="0"/>
                </a:lnTo>
                <a:lnTo>
                  <a:pt x="5674802" y="4099356"/>
                </a:lnTo>
                <a:lnTo>
                  <a:pt x="0" y="4099356"/>
                </a:lnTo>
                <a:lnTo>
                  <a:pt x="0" y="0"/>
                </a:lnTo>
                <a:close/>
              </a:path>
            </a:pathLst>
          </a:custGeom>
          <a:blipFill>
            <a:blip r:embed="rId10"/>
            <a:stretch>
              <a:fillRect t="-3510" r="-5902" b="-2289"/>
            </a:stretch>
          </a:blipFill>
        </p:spPr>
      </p:sp>
      <p:sp>
        <p:nvSpPr>
          <p:cNvPr id="10" name="TextBox 10"/>
          <p:cNvSpPr txBox="1"/>
          <p:nvPr/>
        </p:nvSpPr>
        <p:spPr>
          <a:xfrm>
            <a:off x="3432629" y="7445136"/>
            <a:ext cx="11422743" cy="1923604"/>
          </a:xfrm>
          <a:prstGeom prst="rect">
            <a:avLst/>
          </a:prstGeom>
        </p:spPr>
        <p:txBody>
          <a:bodyPr lIns="0" tIns="0" rIns="0" bIns="0" rtlCol="0" anchor="t">
            <a:spAutoFit/>
          </a:bodyPr>
          <a:lstStyle/>
          <a:p>
            <a:pPr algn="ctr">
              <a:lnSpc>
                <a:spcPts val="4972"/>
              </a:lnSpc>
            </a:pPr>
            <a:endParaRPr dirty="0">
              <a:solidFill>
                <a:srgbClr val="C00000"/>
              </a:solidFill>
            </a:endParaRPr>
          </a:p>
          <a:p>
            <a:pPr algn="ctr">
              <a:lnSpc>
                <a:spcPts val="4972"/>
              </a:lnSpc>
            </a:pPr>
            <a:endParaRPr dirty="0">
              <a:solidFill>
                <a:srgbClr val="C00000"/>
              </a:solidFill>
            </a:endParaRPr>
          </a:p>
          <a:p>
            <a:pPr algn="ctr">
              <a:lnSpc>
                <a:spcPts val="4972"/>
              </a:lnSpc>
            </a:pPr>
            <a:r>
              <a:rPr lang="en-US" sz="4143" dirty="0">
                <a:solidFill>
                  <a:srgbClr val="C00000"/>
                </a:solidFill>
                <a:latin typeface="Asap Medium"/>
                <a:ea typeface="Asap Medium"/>
                <a:cs typeface="Asap Medium"/>
                <a:sym typeface="Asap Medium"/>
              </a:rPr>
              <a:t>=&gt; </a:t>
            </a:r>
            <a:r>
              <a:rPr lang="en-US" sz="4143" dirty="0" err="1">
                <a:solidFill>
                  <a:srgbClr val="C00000"/>
                </a:solidFill>
                <a:latin typeface="Asap Medium"/>
                <a:ea typeface="Asap Medium"/>
                <a:cs typeface="Asap Medium"/>
                <a:sym typeface="Asap Medium"/>
              </a:rPr>
              <a:t>Biện</a:t>
            </a:r>
            <a:r>
              <a:rPr lang="en-US" sz="4143" dirty="0">
                <a:solidFill>
                  <a:srgbClr val="C00000"/>
                </a:solidFill>
                <a:latin typeface="Asap Medium"/>
                <a:ea typeface="Asap Medium"/>
                <a:cs typeface="Asap Medium"/>
                <a:sym typeface="Asap Medium"/>
              </a:rPr>
              <a:t> </a:t>
            </a:r>
            <a:r>
              <a:rPr lang="en-US" sz="4143" dirty="0" err="1">
                <a:solidFill>
                  <a:srgbClr val="C00000"/>
                </a:solidFill>
                <a:latin typeface="Asap Medium"/>
                <a:ea typeface="Asap Medium"/>
                <a:cs typeface="Asap Medium"/>
                <a:sym typeface="Asap Medium"/>
              </a:rPr>
              <a:t>pháp</a:t>
            </a:r>
            <a:r>
              <a:rPr lang="en-US" sz="4143" dirty="0">
                <a:solidFill>
                  <a:srgbClr val="C00000"/>
                </a:solidFill>
                <a:latin typeface="Asap Medium"/>
                <a:ea typeface="Asap Medium"/>
                <a:cs typeface="Asap Medium"/>
                <a:sym typeface="Asap Medium"/>
              </a:rPr>
              <a:t> </a:t>
            </a:r>
            <a:r>
              <a:rPr lang="en-US" sz="4143" dirty="0" err="1">
                <a:solidFill>
                  <a:srgbClr val="C00000"/>
                </a:solidFill>
                <a:latin typeface="Asap Medium"/>
                <a:ea typeface="Asap Medium"/>
                <a:cs typeface="Asap Medium"/>
                <a:sym typeface="Asap Medium"/>
              </a:rPr>
              <a:t>đối</a:t>
            </a:r>
            <a:endParaRPr lang="en-US" sz="4143" dirty="0">
              <a:solidFill>
                <a:srgbClr val="C00000"/>
              </a:solidFill>
              <a:latin typeface="Asap Medium"/>
              <a:ea typeface="Asap Medium"/>
              <a:cs typeface="Asap Medium"/>
              <a:sym typeface="Asap Medium"/>
            </a:endParaRPr>
          </a:p>
        </p:txBody>
      </p:sp>
      <p:sp>
        <p:nvSpPr>
          <p:cNvPr id="11" name="TextBox 11"/>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44867" y="824079"/>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a:off x="3277126" y="4679161"/>
            <a:ext cx="11578245" cy="3156516"/>
            <a:chOff x="0" y="0"/>
            <a:chExt cx="15437660" cy="4208688"/>
          </a:xfrm>
        </p:grpSpPr>
        <p:sp>
          <p:nvSpPr>
            <p:cNvPr id="10" name="TextBox 10"/>
            <p:cNvSpPr txBox="1"/>
            <p:nvPr/>
          </p:nvSpPr>
          <p:spPr>
            <a:xfrm>
              <a:off x="0" y="3348263"/>
              <a:ext cx="15437660" cy="860425"/>
            </a:xfrm>
            <a:prstGeom prst="rect">
              <a:avLst/>
            </a:prstGeom>
          </p:spPr>
          <p:txBody>
            <a:bodyPr lIns="0" tIns="0" rIns="0" bIns="0" rtlCol="0" anchor="t">
              <a:spAutoFit/>
            </a:bodyPr>
            <a:lstStyle/>
            <a:p>
              <a:pPr algn="ctr">
                <a:lnSpc>
                  <a:spcPts val="5039"/>
                </a:lnSpc>
              </a:pPr>
              <a:r>
                <a:rPr lang="en-US" sz="4199" dirty="0">
                  <a:solidFill>
                    <a:srgbClr val="C00000"/>
                  </a:solidFill>
                  <a:latin typeface="Asap Medium"/>
                  <a:ea typeface="Asap Medium"/>
                  <a:cs typeface="Asap Medium"/>
                  <a:sym typeface="Asap Medium"/>
                </a:rPr>
                <a:t>=&gt; </a:t>
              </a:r>
              <a:r>
                <a:rPr lang="en-US" sz="4199" dirty="0" err="1">
                  <a:solidFill>
                    <a:srgbClr val="C00000"/>
                  </a:solidFill>
                  <a:latin typeface="Asap Medium"/>
                  <a:ea typeface="Asap Medium"/>
                  <a:cs typeface="Asap Medium"/>
                  <a:sym typeface="Asap Medium"/>
                </a:rPr>
                <a:t>Biện</a:t>
              </a:r>
              <a:r>
                <a:rPr lang="en-US" sz="4199" dirty="0">
                  <a:solidFill>
                    <a:srgbClr val="C00000"/>
                  </a:solidFill>
                  <a:latin typeface="Asap Medium"/>
                  <a:ea typeface="Asap Medium"/>
                  <a:cs typeface="Asap Medium"/>
                  <a:sym typeface="Asap Medium"/>
                </a:rPr>
                <a:t> </a:t>
              </a:r>
              <a:r>
                <a:rPr lang="en-US" sz="4199" dirty="0" err="1">
                  <a:solidFill>
                    <a:srgbClr val="C00000"/>
                  </a:solidFill>
                  <a:latin typeface="Asap Medium"/>
                  <a:ea typeface="Asap Medium"/>
                  <a:cs typeface="Asap Medium"/>
                  <a:sym typeface="Asap Medium"/>
                </a:rPr>
                <a:t>pháp</a:t>
              </a:r>
              <a:r>
                <a:rPr lang="en-US" sz="4199" dirty="0">
                  <a:solidFill>
                    <a:srgbClr val="C00000"/>
                  </a:solidFill>
                  <a:latin typeface="Asap Medium"/>
                  <a:ea typeface="Asap Medium"/>
                  <a:cs typeface="Asap Medium"/>
                  <a:sym typeface="Asap Medium"/>
                </a:rPr>
                <a:t> </a:t>
              </a:r>
              <a:r>
                <a:rPr lang="en-US" sz="4199" dirty="0" err="1">
                  <a:solidFill>
                    <a:srgbClr val="C00000"/>
                  </a:solidFill>
                  <a:latin typeface="Asap Medium"/>
                  <a:ea typeface="Asap Medium"/>
                  <a:cs typeface="Asap Medium"/>
                  <a:sym typeface="Asap Medium"/>
                </a:rPr>
                <a:t>nhân</a:t>
              </a:r>
              <a:r>
                <a:rPr lang="en-US" sz="4199" dirty="0">
                  <a:solidFill>
                    <a:srgbClr val="C00000"/>
                  </a:solidFill>
                  <a:latin typeface="Asap Medium"/>
                  <a:ea typeface="Asap Medium"/>
                  <a:cs typeface="Asap Medium"/>
                  <a:sym typeface="Asap Medium"/>
                </a:rPr>
                <a:t> </a:t>
              </a:r>
              <a:r>
                <a:rPr lang="en-US" sz="4199" dirty="0" err="1">
                  <a:solidFill>
                    <a:srgbClr val="C00000"/>
                  </a:solidFill>
                  <a:latin typeface="Asap Medium"/>
                  <a:ea typeface="Asap Medium"/>
                  <a:cs typeface="Asap Medium"/>
                  <a:sym typeface="Asap Medium"/>
                </a:rPr>
                <a:t>hóa</a:t>
              </a:r>
              <a:r>
                <a:rPr lang="en-US" sz="4199" dirty="0">
                  <a:solidFill>
                    <a:srgbClr val="C00000"/>
                  </a:solidFill>
                  <a:latin typeface="Asap Medium"/>
                  <a:ea typeface="Asap Medium"/>
                  <a:cs typeface="Asap Medium"/>
                  <a:sym typeface="Asap Medium"/>
                </a:rPr>
                <a:t>.</a:t>
              </a:r>
            </a:p>
          </p:txBody>
        </p:sp>
        <p:sp>
          <p:nvSpPr>
            <p:cNvPr id="11" name="TextBox 11"/>
            <p:cNvSpPr txBox="1"/>
            <p:nvPr/>
          </p:nvSpPr>
          <p:spPr>
            <a:xfrm>
              <a:off x="0" y="0"/>
              <a:ext cx="15437660" cy="3154709"/>
            </a:xfrm>
            <a:prstGeom prst="rect">
              <a:avLst/>
            </a:prstGeom>
          </p:spPr>
          <p:txBody>
            <a:bodyPr lIns="0" tIns="0" rIns="0" bIns="0" rtlCol="0" anchor="t">
              <a:spAutoFit/>
            </a:bodyPr>
            <a:lstStyle/>
            <a:p>
              <a:pPr algn="ctr">
                <a:lnSpc>
                  <a:spcPts val="4800"/>
                </a:lnSpc>
              </a:pPr>
              <a:r>
                <a:rPr lang="en-US" sz="4000" dirty="0">
                  <a:latin typeface="Saira"/>
                  <a:ea typeface="Saira"/>
                  <a:cs typeface="Saira"/>
                  <a:sym typeface="Saira"/>
                </a:rPr>
                <a:t>c) “</a:t>
              </a:r>
              <a:r>
                <a:rPr lang="en-US" sz="4000" dirty="0" err="1">
                  <a:latin typeface="Saira"/>
                  <a:ea typeface="Saira"/>
                  <a:cs typeface="Saira"/>
                  <a:sym typeface="Saira"/>
                </a:rPr>
                <a:t>Trâu</a:t>
              </a:r>
              <a:r>
                <a:rPr lang="en-US" sz="4000" dirty="0">
                  <a:latin typeface="Saira"/>
                  <a:ea typeface="Saira"/>
                  <a:cs typeface="Saira"/>
                  <a:sym typeface="Saira"/>
                </a:rPr>
                <a:t> </a:t>
              </a:r>
              <a:r>
                <a:rPr lang="en-US" sz="4000" dirty="0" err="1">
                  <a:latin typeface="Saira"/>
                  <a:ea typeface="Saira"/>
                  <a:cs typeface="Saira"/>
                  <a:sym typeface="Saira"/>
                </a:rPr>
                <a:t>ơi</a:t>
              </a:r>
              <a:r>
                <a:rPr lang="en-US" sz="4000" dirty="0">
                  <a:latin typeface="Saira"/>
                  <a:ea typeface="Saira"/>
                  <a:cs typeface="Saira"/>
                  <a:sym typeface="Saira"/>
                </a:rPr>
                <a:t> ta </a:t>
              </a:r>
              <a:r>
                <a:rPr lang="en-US" sz="4000" dirty="0" err="1">
                  <a:latin typeface="Saira"/>
                  <a:ea typeface="Saira"/>
                  <a:cs typeface="Saira"/>
                  <a:sym typeface="Saira"/>
                </a:rPr>
                <a:t>bảo</a:t>
              </a:r>
              <a:r>
                <a:rPr lang="en-US" sz="4000" dirty="0">
                  <a:latin typeface="Saira"/>
                  <a:ea typeface="Saira"/>
                  <a:cs typeface="Saira"/>
                  <a:sym typeface="Saira"/>
                </a:rPr>
                <a:t> </a:t>
              </a:r>
              <a:r>
                <a:rPr lang="en-US" sz="4000" dirty="0" err="1">
                  <a:latin typeface="Saira"/>
                  <a:ea typeface="Saira"/>
                  <a:cs typeface="Saira"/>
                  <a:sym typeface="Saira"/>
                </a:rPr>
                <a:t>trâu</a:t>
              </a:r>
              <a:r>
                <a:rPr lang="en-US" sz="4000" dirty="0">
                  <a:latin typeface="Saira"/>
                  <a:ea typeface="Saira"/>
                  <a:cs typeface="Saira"/>
                  <a:sym typeface="Saira"/>
                </a:rPr>
                <a:t> </a:t>
              </a:r>
              <a:r>
                <a:rPr lang="en-US" sz="4000" dirty="0" err="1">
                  <a:latin typeface="Saira"/>
                  <a:ea typeface="Saira"/>
                  <a:cs typeface="Saira"/>
                  <a:sym typeface="Saira"/>
                </a:rPr>
                <a:t>này</a:t>
              </a:r>
              <a:endParaRPr lang="en-US" sz="4000" dirty="0">
                <a:latin typeface="Saira"/>
                <a:ea typeface="Saira"/>
                <a:cs typeface="Saira"/>
                <a:sym typeface="Saira"/>
              </a:endParaRPr>
            </a:p>
            <a:p>
              <a:pPr algn="ctr">
                <a:lnSpc>
                  <a:spcPts val="4800"/>
                </a:lnSpc>
              </a:pPr>
              <a:r>
                <a:rPr lang="en-US" sz="4000" dirty="0" err="1">
                  <a:latin typeface="Saira"/>
                  <a:ea typeface="Saira"/>
                  <a:cs typeface="Saira"/>
                  <a:sym typeface="Saira"/>
                </a:rPr>
                <a:t>Trâu</a:t>
              </a:r>
              <a:r>
                <a:rPr lang="en-US" sz="4000" dirty="0">
                  <a:latin typeface="Saira"/>
                  <a:ea typeface="Saira"/>
                  <a:cs typeface="Saira"/>
                  <a:sym typeface="Saira"/>
                </a:rPr>
                <a:t> </a:t>
              </a:r>
              <a:r>
                <a:rPr lang="en-US" sz="4000" dirty="0" err="1">
                  <a:latin typeface="Saira"/>
                  <a:ea typeface="Saira"/>
                  <a:cs typeface="Saira"/>
                  <a:sym typeface="Saira"/>
                </a:rPr>
                <a:t>ra</a:t>
              </a:r>
              <a:r>
                <a:rPr lang="en-US" sz="4000" dirty="0">
                  <a:latin typeface="Saira"/>
                  <a:ea typeface="Saira"/>
                  <a:cs typeface="Saira"/>
                  <a:sym typeface="Saira"/>
                </a:rPr>
                <a:t> </a:t>
              </a:r>
              <a:r>
                <a:rPr lang="en-US" sz="4000" dirty="0" err="1">
                  <a:latin typeface="Saira"/>
                  <a:ea typeface="Saira"/>
                  <a:cs typeface="Saira"/>
                  <a:sym typeface="Saira"/>
                </a:rPr>
                <a:t>ngoài</a:t>
              </a:r>
              <a:r>
                <a:rPr lang="en-US" sz="4000" dirty="0">
                  <a:latin typeface="Saira"/>
                  <a:ea typeface="Saira"/>
                  <a:cs typeface="Saira"/>
                  <a:sym typeface="Saira"/>
                </a:rPr>
                <a:t> </a:t>
              </a:r>
              <a:r>
                <a:rPr lang="en-US" sz="4000" dirty="0" err="1">
                  <a:latin typeface="Saira"/>
                  <a:ea typeface="Saira"/>
                  <a:cs typeface="Saira"/>
                  <a:sym typeface="Saira"/>
                </a:rPr>
                <a:t>ruộng</a:t>
              </a:r>
              <a:r>
                <a:rPr lang="en-US" sz="4000" dirty="0">
                  <a:latin typeface="Saira"/>
                  <a:ea typeface="Saira"/>
                  <a:cs typeface="Saira"/>
                  <a:sym typeface="Saira"/>
                </a:rPr>
                <a:t> </a:t>
              </a:r>
              <a:r>
                <a:rPr lang="en-US" sz="4000" dirty="0" err="1">
                  <a:latin typeface="Saira"/>
                  <a:ea typeface="Saira"/>
                  <a:cs typeface="Saira"/>
                  <a:sym typeface="Saira"/>
                </a:rPr>
                <a:t>trâu</a:t>
              </a:r>
              <a:r>
                <a:rPr lang="en-US" sz="4000" dirty="0">
                  <a:latin typeface="Saira"/>
                  <a:ea typeface="Saira"/>
                  <a:cs typeface="Saira"/>
                  <a:sym typeface="Saira"/>
                </a:rPr>
                <a:t> </a:t>
              </a:r>
              <a:r>
                <a:rPr lang="en-US" sz="4000" dirty="0" err="1">
                  <a:latin typeface="Saira"/>
                  <a:ea typeface="Saira"/>
                  <a:cs typeface="Saira"/>
                  <a:sym typeface="Saira"/>
                </a:rPr>
                <a:t>cày</a:t>
              </a:r>
              <a:r>
                <a:rPr lang="en-US" sz="4000" dirty="0">
                  <a:latin typeface="Saira"/>
                  <a:ea typeface="Saira"/>
                  <a:cs typeface="Saira"/>
                  <a:sym typeface="Saira"/>
                </a:rPr>
                <a:t> </a:t>
              </a:r>
              <a:r>
                <a:rPr lang="en-US" sz="4000" dirty="0" err="1">
                  <a:latin typeface="Saira"/>
                  <a:ea typeface="Saira"/>
                  <a:cs typeface="Saira"/>
                  <a:sym typeface="Saira"/>
                </a:rPr>
                <a:t>với</a:t>
              </a:r>
              <a:r>
                <a:rPr lang="en-US" sz="4000" dirty="0">
                  <a:latin typeface="Saira"/>
                  <a:ea typeface="Saira"/>
                  <a:cs typeface="Saira"/>
                  <a:sym typeface="Saira"/>
                </a:rPr>
                <a:t> ta”</a:t>
              </a:r>
            </a:p>
            <a:p>
              <a:pPr algn="ctr">
                <a:lnSpc>
                  <a:spcPts val="4800"/>
                </a:lnSpc>
              </a:pPr>
              <a:endParaRPr lang="en-US" sz="4000" dirty="0">
                <a:latin typeface="Saira"/>
                <a:ea typeface="Saira"/>
                <a:cs typeface="Saira"/>
                <a:sym typeface="Saira"/>
              </a:endParaRPr>
            </a:p>
            <a:p>
              <a:pPr algn="ctr">
                <a:lnSpc>
                  <a:spcPts val="3840"/>
                </a:lnSpc>
                <a:spcBef>
                  <a:spcPct val="0"/>
                </a:spcBef>
              </a:pPr>
              <a:endParaRPr lang="en-US" sz="4000" dirty="0">
                <a:latin typeface="Saira"/>
                <a:ea typeface="Saira"/>
                <a:cs typeface="Saira"/>
                <a:sym typeface="Saira"/>
              </a:endParaRPr>
            </a:p>
          </p:txBody>
        </p:sp>
      </p:grpSp>
      <p:sp>
        <p:nvSpPr>
          <p:cNvPr id="12" name="TextBox 12"/>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44867" y="824079"/>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a:off x="3277126" y="4679161"/>
            <a:ext cx="11578245" cy="4985316"/>
            <a:chOff x="0" y="0"/>
            <a:chExt cx="15437660" cy="6647088"/>
          </a:xfrm>
        </p:grpSpPr>
        <p:sp>
          <p:nvSpPr>
            <p:cNvPr id="10" name="TextBox 10"/>
            <p:cNvSpPr txBox="1"/>
            <p:nvPr/>
          </p:nvSpPr>
          <p:spPr>
            <a:xfrm>
              <a:off x="0" y="5786663"/>
              <a:ext cx="15437660" cy="860425"/>
            </a:xfrm>
            <a:prstGeom prst="rect">
              <a:avLst/>
            </a:prstGeom>
          </p:spPr>
          <p:txBody>
            <a:bodyPr lIns="0" tIns="0" rIns="0" bIns="0" rtlCol="0" anchor="t">
              <a:spAutoFit/>
            </a:bodyPr>
            <a:lstStyle/>
            <a:p>
              <a:pPr algn="ctr">
                <a:lnSpc>
                  <a:spcPts val="5039"/>
                </a:lnSpc>
              </a:pPr>
              <a:endParaRPr/>
            </a:p>
          </p:txBody>
        </p:sp>
        <p:sp>
          <p:nvSpPr>
            <p:cNvPr id="11" name="TextBox 11"/>
            <p:cNvSpPr txBox="1"/>
            <p:nvPr/>
          </p:nvSpPr>
          <p:spPr>
            <a:xfrm>
              <a:off x="0" y="0"/>
              <a:ext cx="15437660" cy="5616923"/>
            </a:xfrm>
            <a:prstGeom prst="rect">
              <a:avLst/>
            </a:prstGeom>
          </p:spPr>
          <p:txBody>
            <a:bodyPr lIns="0" tIns="0" rIns="0" bIns="0" rtlCol="0" anchor="t">
              <a:spAutoFit/>
            </a:bodyPr>
            <a:lstStyle/>
            <a:p>
              <a:pPr algn="ctr">
                <a:lnSpc>
                  <a:spcPts val="4800"/>
                </a:lnSpc>
              </a:pPr>
              <a:r>
                <a:rPr lang="en-US" sz="4000" dirty="0">
                  <a:latin typeface="Saira"/>
                  <a:ea typeface="Saira"/>
                  <a:cs typeface="Saira"/>
                  <a:sym typeface="Saira"/>
                </a:rPr>
                <a:t>d) “</a:t>
              </a:r>
              <a:r>
                <a:rPr lang="en-US" sz="4000" dirty="0" err="1">
                  <a:latin typeface="Saira"/>
                  <a:ea typeface="Saira"/>
                  <a:cs typeface="Saira"/>
                  <a:sym typeface="Saira"/>
                </a:rPr>
                <a:t>Ơi</a:t>
              </a:r>
              <a:r>
                <a:rPr lang="en-US" sz="4000" dirty="0">
                  <a:latin typeface="Saira"/>
                  <a:ea typeface="Saira"/>
                  <a:cs typeface="Saira"/>
                  <a:sym typeface="Saira"/>
                </a:rPr>
                <a:t> con </a:t>
              </a:r>
              <a:r>
                <a:rPr lang="en-US" sz="4000" dirty="0" err="1">
                  <a:latin typeface="Saira"/>
                  <a:ea typeface="Saira"/>
                  <a:cs typeface="Saira"/>
                  <a:sym typeface="Saira"/>
                </a:rPr>
                <a:t>chim</a:t>
              </a:r>
              <a:r>
                <a:rPr lang="en-US" sz="4000" dirty="0">
                  <a:latin typeface="Saira"/>
                  <a:ea typeface="Saira"/>
                  <a:cs typeface="Saira"/>
                  <a:sym typeface="Saira"/>
                </a:rPr>
                <a:t> </a:t>
              </a:r>
              <a:r>
                <a:rPr lang="en-US" sz="4000" dirty="0" err="1">
                  <a:latin typeface="Saira"/>
                  <a:ea typeface="Saira"/>
                  <a:cs typeface="Saira"/>
                  <a:sym typeface="Saira"/>
                </a:rPr>
                <a:t>chiền</a:t>
              </a:r>
              <a:r>
                <a:rPr lang="en-US" sz="4000" dirty="0">
                  <a:latin typeface="Saira"/>
                  <a:ea typeface="Saira"/>
                  <a:cs typeface="Saira"/>
                  <a:sym typeface="Saira"/>
                </a:rPr>
                <a:t> </a:t>
              </a:r>
              <a:r>
                <a:rPr lang="en-US" sz="4000" dirty="0" err="1">
                  <a:latin typeface="Saira"/>
                  <a:ea typeface="Saira"/>
                  <a:cs typeface="Saira"/>
                  <a:sym typeface="Saira"/>
                </a:rPr>
                <a:t>chiện</a:t>
              </a:r>
              <a:endParaRPr lang="en-US" sz="4000" dirty="0">
                <a:latin typeface="Saira"/>
                <a:ea typeface="Saira"/>
                <a:cs typeface="Saira"/>
                <a:sym typeface="Saira"/>
              </a:endParaRPr>
            </a:p>
            <a:p>
              <a:pPr algn="ctr">
                <a:lnSpc>
                  <a:spcPts val="4800"/>
                </a:lnSpc>
              </a:pPr>
              <a:r>
                <a:rPr lang="en-US" sz="4000" dirty="0" err="1">
                  <a:latin typeface="Saira"/>
                  <a:ea typeface="Saira"/>
                  <a:cs typeface="Saira"/>
                  <a:sym typeface="Saira"/>
                </a:rPr>
                <a:t>Hót</a:t>
              </a:r>
              <a:r>
                <a:rPr lang="en-US" sz="4000" dirty="0">
                  <a:latin typeface="Saira"/>
                  <a:ea typeface="Saira"/>
                  <a:cs typeface="Saira"/>
                  <a:sym typeface="Saira"/>
                </a:rPr>
                <a:t> chi </a:t>
              </a:r>
              <a:r>
                <a:rPr lang="en-US" sz="4000" dirty="0" err="1">
                  <a:latin typeface="Saira"/>
                  <a:ea typeface="Saira"/>
                  <a:cs typeface="Saira"/>
                  <a:sym typeface="Saira"/>
                </a:rPr>
                <a:t>mà</a:t>
              </a:r>
              <a:r>
                <a:rPr lang="en-US" sz="4000" dirty="0">
                  <a:latin typeface="Saira"/>
                  <a:ea typeface="Saira"/>
                  <a:cs typeface="Saira"/>
                  <a:sym typeface="Saira"/>
                </a:rPr>
                <a:t> </a:t>
              </a:r>
              <a:r>
                <a:rPr lang="en-US" sz="4000" dirty="0" err="1">
                  <a:latin typeface="Saira"/>
                  <a:ea typeface="Saira"/>
                  <a:cs typeface="Saira"/>
                  <a:sym typeface="Saira"/>
                </a:rPr>
                <a:t>vang</a:t>
              </a:r>
              <a:r>
                <a:rPr lang="en-US" sz="4000" dirty="0">
                  <a:latin typeface="Saira"/>
                  <a:ea typeface="Saira"/>
                  <a:cs typeface="Saira"/>
                  <a:sym typeface="Saira"/>
                </a:rPr>
                <a:t> </a:t>
              </a:r>
              <a:r>
                <a:rPr lang="en-US" sz="4000" dirty="0" err="1">
                  <a:latin typeface="Saira"/>
                  <a:ea typeface="Saira"/>
                  <a:cs typeface="Saira"/>
                  <a:sym typeface="Saira"/>
                </a:rPr>
                <a:t>trời</a:t>
              </a:r>
              <a:endParaRPr lang="en-US" sz="4000" dirty="0">
                <a:latin typeface="Saira"/>
                <a:ea typeface="Saira"/>
                <a:cs typeface="Saira"/>
                <a:sym typeface="Saira"/>
              </a:endParaRPr>
            </a:p>
            <a:p>
              <a:pPr algn="ctr">
                <a:lnSpc>
                  <a:spcPts val="4800"/>
                </a:lnSpc>
              </a:pPr>
              <a:r>
                <a:rPr lang="en-US" sz="4000" dirty="0" err="1">
                  <a:latin typeface="Saira"/>
                  <a:ea typeface="Saira"/>
                  <a:cs typeface="Saira"/>
                  <a:sym typeface="Saira"/>
                </a:rPr>
                <a:t>Từng</a:t>
              </a:r>
              <a:r>
                <a:rPr lang="en-US" sz="4000" dirty="0">
                  <a:latin typeface="Saira"/>
                  <a:ea typeface="Saira"/>
                  <a:cs typeface="Saira"/>
                  <a:sym typeface="Saira"/>
                </a:rPr>
                <a:t> </a:t>
              </a:r>
              <a:r>
                <a:rPr lang="en-US" sz="4000" dirty="0" err="1">
                  <a:latin typeface="Saira"/>
                  <a:ea typeface="Saira"/>
                  <a:cs typeface="Saira"/>
                  <a:sym typeface="Saira"/>
                </a:rPr>
                <a:t>giọt</a:t>
              </a:r>
              <a:r>
                <a:rPr lang="en-US" sz="4000" dirty="0">
                  <a:latin typeface="Saira"/>
                  <a:ea typeface="Saira"/>
                  <a:cs typeface="Saira"/>
                  <a:sym typeface="Saira"/>
                </a:rPr>
                <a:t> long </a:t>
              </a:r>
              <a:r>
                <a:rPr lang="en-US" sz="4000" dirty="0" err="1">
                  <a:latin typeface="Saira"/>
                  <a:ea typeface="Saira"/>
                  <a:cs typeface="Saira"/>
                  <a:sym typeface="Saira"/>
                </a:rPr>
                <a:t>lanh</a:t>
              </a:r>
              <a:r>
                <a:rPr lang="en-US" sz="4000" dirty="0">
                  <a:latin typeface="Saira"/>
                  <a:ea typeface="Saira"/>
                  <a:cs typeface="Saira"/>
                  <a:sym typeface="Saira"/>
                </a:rPr>
                <a:t> </a:t>
              </a:r>
              <a:r>
                <a:rPr lang="en-US" sz="4000" dirty="0" err="1">
                  <a:latin typeface="Saira"/>
                  <a:ea typeface="Saira"/>
                  <a:cs typeface="Saira"/>
                  <a:sym typeface="Saira"/>
                </a:rPr>
                <a:t>rơi</a:t>
              </a:r>
              <a:endParaRPr lang="en-US" sz="4000" dirty="0">
                <a:latin typeface="Saira"/>
                <a:ea typeface="Saira"/>
                <a:cs typeface="Saira"/>
                <a:sym typeface="Saira"/>
              </a:endParaRPr>
            </a:p>
            <a:p>
              <a:pPr algn="ctr">
                <a:lnSpc>
                  <a:spcPts val="4800"/>
                </a:lnSpc>
              </a:pPr>
              <a:r>
                <a:rPr lang="en-US" sz="4000" dirty="0" err="1">
                  <a:latin typeface="Saira"/>
                  <a:ea typeface="Saira"/>
                  <a:cs typeface="Saira"/>
                  <a:sym typeface="Saira"/>
                </a:rPr>
                <a:t>Tôi</a:t>
              </a:r>
              <a:r>
                <a:rPr lang="en-US" sz="4000" dirty="0">
                  <a:latin typeface="Saira"/>
                  <a:ea typeface="Saira"/>
                  <a:cs typeface="Saira"/>
                  <a:sym typeface="Saira"/>
                </a:rPr>
                <a:t> </a:t>
              </a:r>
              <a:r>
                <a:rPr lang="en-US" sz="4000" dirty="0" err="1">
                  <a:latin typeface="Saira"/>
                  <a:ea typeface="Saira"/>
                  <a:cs typeface="Saira"/>
                  <a:sym typeface="Saira"/>
                </a:rPr>
                <a:t>đưa</a:t>
              </a:r>
              <a:r>
                <a:rPr lang="en-US" sz="4000" dirty="0">
                  <a:latin typeface="Saira"/>
                  <a:ea typeface="Saira"/>
                  <a:cs typeface="Saira"/>
                  <a:sym typeface="Saira"/>
                </a:rPr>
                <a:t> </a:t>
              </a:r>
              <a:r>
                <a:rPr lang="en-US" sz="4000" dirty="0" err="1">
                  <a:latin typeface="Saira"/>
                  <a:ea typeface="Saira"/>
                  <a:cs typeface="Saira"/>
                  <a:sym typeface="Saira"/>
                </a:rPr>
                <a:t>tay</a:t>
              </a:r>
              <a:r>
                <a:rPr lang="en-US" sz="4000" dirty="0">
                  <a:latin typeface="Saira"/>
                  <a:ea typeface="Saira"/>
                  <a:cs typeface="Saira"/>
                  <a:sym typeface="Saira"/>
                </a:rPr>
                <a:t> </a:t>
              </a:r>
              <a:r>
                <a:rPr lang="en-US" sz="4000" dirty="0" err="1">
                  <a:latin typeface="Saira"/>
                  <a:ea typeface="Saira"/>
                  <a:cs typeface="Saira"/>
                  <a:sym typeface="Saira"/>
                </a:rPr>
                <a:t>hứng</a:t>
              </a:r>
              <a:r>
                <a:rPr lang="en-US" sz="4000" dirty="0">
                  <a:latin typeface="Saira"/>
                  <a:ea typeface="Saira"/>
                  <a:cs typeface="Saira"/>
                  <a:sym typeface="Saira"/>
                </a:rPr>
                <a:t> </a:t>
              </a:r>
              <a:r>
                <a:rPr lang="en-US" sz="4000" dirty="0" err="1">
                  <a:latin typeface="Saira"/>
                  <a:ea typeface="Saira"/>
                  <a:cs typeface="Saira"/>
                  <a:sym typeface="Saira"/>
                </a:rPr>
                <a:t>về</a:t>
              </a:r>
              <a:r>
                <a:rPr lang="en-US" sz="4000" dirty="0">
                  <a:latin typeface="Saira"/>
                  <a:ea typeface="Saira"/>
                  <a:cs typeface="Saira"/>
                  <a:sym typeface="Saira"/>
                </a:rPr>
                <a:t>”</a:t>
              </a:r>
            </a:p>
            <a:p>
              <a:pPr algn="ctr">
                <a:lnSpc>
                  <a:spcPts val="4800"/>
                </a:lnSpc>
              </a:pPr>
              <a:endParaRPr lang="en-US" sz="4000" dirty="0">
                <a:latin typeface="Saira"/>
                <a:ea typeface="Saira"/>
                <a:cs typeface="Saira"/>
                <a:sym typeface="Saira"/>
              </a:endParaRPr>
            </a:p>
            <a:p>
              <a:pPr algn="ctr">
                <a:lnSpc>
                  <a:spcPts val="4800"/>
                </a:lnSpc>
              </a:pPr>
              <a:endParaRPr lang="en-US" sz="4000" dirty="0">
                <a:latin typeface="Saira"/>
                <a:ea typeface="Saira"/>
                <a:cs typeface="Saira"/>
                <a:sym typeface="Saira"/>
              </a:endParaRPr>
            </a:p>
            <a:p>
              <a:pPr algn="ctr">
                <a:lnSpc>
                  <a:spcPts val="3840"/>
                </a:lnSpc>
                <a:spcBef>
                  <a:spcPct val="0"/>
                </a:spcBef>
              </a:pPr>
              <a:endParaRPr lang="en-US" sz="4000" dirty="0">
                <a:latin typeface="Saira"/>
                <a:ea typeface="Saira"/>
                <a:cs typeface="Saira"/>
                <a:sym typeface="Saira"/>
              </a:endParaRPr>
            </a:p>
          </p:txBody>
        </p:sp>
      </p:grpSp>
      <p:sp>
        <p:nvSpPr>
          <p:cNvPr id="12" name="TextBox 12"/>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
        <p:nvSpPr>
          <p:cNvPr id="13" name="TextBox 13"/>
          <p:cNvSpPr txBox="1"/>
          <p:nvPr/>
        </p:nvSpPr>
        <p:spPr>
          <a:xfrm>
            <a:off x="3277126" y="7620664"/>
            <a:ext cx="11578245" cy="609600"/>
          </a:xfrm>
          <a:prstGeom prst="rect">
            <a:avLst/>
          </a:prstGeom>
        </p:spPr>
        <p:txBody>
          <a:bodyPr lIns="0" tIns="0" rIns="0" bIns="0" rtlCol="0" anchor="t">
            <a:spAutoFit/>
          </a:bodyPr>
          <a:lstStyle/>
          <a:p>
            <a:pPr algn="ctr">
              <a:lnSpc>
                <a:spcPts val="4800"/>
              </a:lnSpc>
              <a:spcBef>
                <a:spcPct val="0"/>
              </a:spcBef>
            </a:pPr>
            <a:r>
              <a:rPr lang="en-US" sz="4000" dirty="0">
                <a:solidFill>
                  <a:srgbClr val="E5645E"/>
                </a:solidFill>
                <a:latin typeface="Saira Bold"/>
                <a:ea typeface="Saira Bold"/>
                <a:cs typeface="Saira Bold"/>
                <a:sym typeface="Saira Bold"/>
              </a:rPr>
              <a:t>=&gt; </a:t>
            </a:r>
            <a:r>
              <a:rPr lang="en-US" sz="4000" dirty="0" err="1">
                <a:solidFill>
                  <a:srgbClr val="E5645E"/>
                </a:solidFill>
                <a:latin typeface="Saira Bold"/>
                <a:ea typeface="Saira Bold"/>
                <a:cs typeface="Saira Bold"/>
                <a:sym typeface="Saira Bold"/>
              </a:rPr>
              <a:t>Biện</a:t>
            </a:r>
            <a:r>
              <a:rPr lang="en-US" sz="4000" dirty="0">
                <a:solidFill>
                  <a:srgbClr val="E5645E"/>
                </a:solidFill>
                <a:latin typeface="Saira Bold"/>
                <a:ea typeface="Saira Bold"/>
                <a:cs typeface="Saira Bold"/>
                <a:sym typeface="Saira Bold"/>
              </a:rPr>
              <a:t> </a:t>
            </a:r>
            <a:r>
              <a:rPr lang="en-US" sz="4000" dirty="0" err="1">
                <a:solidFill>
                  <a:srgbClr val="E5645E"/>
                </a:solidFill>
                <a:latin typeface="Saira Bold"/>
                <a:ea typeface="Saira Bold"/>
                <a:cs typeface="Saira Bold"/>
                <a:sym typeface="Saira Bold"/>
              </a:rPr>
              <a:t>pháp</a:t>
            </a:r>
            <a:r>
              <a:rPr lang="en-US" sz="4000" dirty="0">
                <a:solidFill>
                  <a:srgbClr val="E5645E"/>
                </a:solidFill>
                <a:latin typeface="Saira Bold"/>
                <a:ea typeface="Saira Bold"/>
                <a:cs typeface="Saira Bold"/>
                <a:sym typeface="Saira Bold"/>
              </a:rPr>
              <a:t> </a:t>
            </a:r>
            <a:r>
              <a:rPr lang="en-US" sz="4000" dirty="0" err="1">
                <a:solidFill>
                  <a:srgbClr val="E5645E"/>
                </a:solidFill>
                <a:latin typeface="Saira Bold"/>
                <a:ea typeface="Saira Bold"/>
                <a:cs typeface="Saira Bold"/>
                <a:sym typeface="Saira Bold"/>
              </a:rPr>
              <a:t>ẩn</a:t>
            </a:r>
            <a:r>
              <a:rPr lang="en-US" sz="4000" dirty="0">
                <a:solidFill>
                  <a:srgbClr val="E5645E"/>
                </a:solidFill>
                <a:latin typeface="Saira Bold"/>
                <a:ea typeface="Saira Bold"/>
                <a:cs typeface="Saira Bold"/>
                <a:sym typeface="Saira Bold"/>
              </a:rPr>
              <a:t> </a:t>
            </a:r>
            <a:r>
              <a:rPr lang="en-US" sz="4000" dirty="0" err="1">
                <a:solidFill>
                  <a:srgbClr val="E5645E"/>
                </a:solidFill>
                <a:latin typeface="Saira Bold"/>
                <a:ea typeface="Saira Bold"/>
                <a:cs typeface="Saira Bold"/>
                <a:sym typeface="Saira Bold"/>
              </a:rPr>
              <a:t>dụ</a:t>
            </a:r>
            <a:r>
              <a:rPr lang="en-US" sz="4000" dirty="0">
                <a:solidFill>
                  <a:srgbClr val="E5645E"/>
                </a:solidFill>
                <a:latin typeface="Saira Bold"/>
                <a:ea typeface="Saira Bold"/>
                <a:cs typeface="Saira Bold"/>
                <a:sym typeface="Saira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44867" y="824079"/>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9"/>
          <p:cNvGrpSpPr/>
          <p:nvPr/>
        </p:nvGrpSpPr>
        <p:grpSpPr>
          <a:xfrm>
            <a:off x="3277126" y="4679161"/>
            <a:ext cx="11578245" cy="3766116"/>
            <a:chOff x="0" y="0"/>
            <a:chExt cx="15437660" cy="5021488"/>
          </a:xfrm>
        </p:grpSpPr>
        <p:sp>
          <p:nvSpPr>
            <p:cNvPr id="10" name="TextBox 10"/>
            <p:cNvSpPr txBox="1"/>
            <p:nvPr/>
          </p:nvSpPr>
          <p:spPr>
            <a:xfrm>
              <a:off x="0" y="4161063"/>
              <a:ext cx="15437660" cy="860425"/>
            </a:xfrm>
            <a:prstGeom prst="rect">
              <a:avLst/>
            </a:prstGeom>
          </p:spPr>
          <p:txBody>
            <a:bodyPr lIns="0" tIns="0" rIns="0" bIns="0" rtlCol="0" anchor="t">
              <a:spAutoFit/>
            </a:bodyPr>
            <a:lstStyle/>
            <a:p>
              <a:pPr algn="ctr">
                <a:lnSpc>
                  <a:spcPts val="5039"/>
                </a:lnSpc>
              </a:pPr>
              <a:endParaRPr/>
            </a:p>
          </p:txBody>
        </p:sp>
        <p:sp>
          <p:nvSpPr>
            <p:cNvPr id="11" name="TextBox 11"/>
            <p:cNvSpPr txBox="1"/>
            <p:nvPr/>
          </p:nvSpPr>
          <p:spPr>
            <a:xfrm>
              <a:off x="0" y="0"/>
              <a:ext cx="15437660" cy="3975447"/>
            </a:xfrm>
            <a:prstGeom prst="rect">
              <a:avLst/>
            </a:prstGeom>
          </p:spPr>
          <p:txBody>
            <a:bodyPr lIns="0" tIns="0" rIns="0" bIns="0" rtlCol="0" anchor="t">
              <a:spAutoFit/>
            </a:bodyPr>
            <a:lstStyle/>
            <a:p>
              <a:pPr algn="ctr">
                <a:lnSpc>
                  <a:spcPts val="4800"/>
                </a:lnSpc>
              </a:pPr>
              <a:r>
                <a:rPr lang="en-US" sz="4000" dirty="0">
                  <a:latin typeface="Saira"/>
                  <a:ea typeface="Saira"/>
                  <a:cs typeface="Saira"/>
                  <a:sym typeface="Saira"/>
                </a:rPr>
                <a:t>e) “</a:t>
              </a:r>
              <a:r>
                <a:rPr lang="en-US" sz="4000" dirty="0" err="1">
                  <a:latin typeface="Saira"/>
                  <a:ea typeface="Saira"/>
                  <a:cs typeface="Saira"/>
                  <a:sym typeface="Saira"/>
                </a:rPr>
                <a:t>Thôn</a:t>
              </a:r>
              <a:r>
                <a:rPr lang="en-US" sz="4000" dirty="0">
                  <a:latin typeface="Saira"/>
                  <a:ea typeface="Saira"/>
                  <a:cs typeface="Saira"/>
                  <a:sym typeface="Saira"/>
                </a:rPr>
                <a:t> </a:t>
              </a:r>
              <a:r>
                <a:rPr lang="en-US" sz="4000" dirty="0" err="1">
                  <a:latin typeface="Saira"/>
                  <a:ea typeface="Saira"/>
                  <a:cs typeface="Saira"/>
                  <a:sym typeface="Saira"/>
                </a:rPr>
                <a:t>Đoài</a:t>
              </a:r>
              <a:r>
                <a:rPr lang="en-US" sz="4000" dirty="0">
                  <a:latin typeface="Saira"/>
                  <a:ea typeface="Saira"/>
                  <a:cs typeface="Saira"/>
                  <a:sym typeface="Saira"/>
                </a:rPr>
                <a:t> </a:t>
              </a:r>
              <a:r>
                <a:rPr lang="en-US" sz="4000" dirty="0" err="1">
                  <a:latin typeface="Saira"/>
                  <a:ea typeface="Saira"/>
                  <a:cs typeface="Saira"/>
                  <a:sym typeface="Saira"/>
                </a:rPr>
                <a:t>ngồi</a:t>
              </a:r>
              <a:r>
                <a:rPr lang="en-US" sz="4000" dirty="0">
                  <a:latin typeface="Saira"/>
                  <a:ea typeface="Saira"/>
                  <a:cs typeface="Saira"/>
                  <a:sym typeface="Saira"/>
                </a:rPr>
                <a:t> </a:t>
              </a:r>
              <a:r>
                <a:rPr lang="en-US" sz="4000" dirty="0" err="1">
                  <a:latin typeface="Saira"/>
                  <a:ea typeface="Saira"/>
                  <a:cs typeface="Saira"/>
                  <a:sym typeface="Saira"/>
                </a:rPr>
                <a:t>nhớ</a:t>
              </a:r>
              <a:r>
                <a:rPr lang="en-US" sz="4000" dirty="0">
                  <a:latin typeface="Saira"/>
                  <a:ea typeface="Saira"/>
                  <a:cs typeface="Saira"/>
                  <a:sym typeface="Saira"/>
                </a:rPr>
                <a:t> </a:t>
              </a:r>
              <a:r>
                <a:rPr lang="en-US" sz="4000" dirty="0" err="1">
                  <a:latin typeface="Saira"/>
                  <a:ea typeface="Saira"/>
                  <a:cs typeface="Saira"/>
                  <a:sym typeface="Saira"/>
                </a:rPr>
                <a:t>thôn</a:t>
              </a:r>
              <a:r>
                <a:rPr lang="en-US" sz="4000" dirty="0">
                  <a:latin typeface="Saira"/>
                  <a:ea typeface="Saira"/>
                  <a:cs typeface="Saira"/>
                  <a:sym typeface="Saira"/>
                </a:rPr>
                <a:t> </a:t>
              </a:r>
              <a:r>
                <a:rPr lang="en-US" sz="4000" dirty="0" err="1">
                  <a:latin typeface="Saira"/>
                  <a:ea typeface="Saira"/>
                  <a:cs typeface="Saira"/>
                  <a:sym typeface="Saira"/>
                </a:rPr>
                <a:t>Đông</a:t>
              </a:r>
              <a:endParaRPr lang="en-US" sz="4000" dirty="0">
                <a:latin typeface="Saira"/>
                <a:ea typeface="Saira"/>
                <a:cs typeface="Saira"/>
                <a:sym typeface="Saira"/>
              </a:endParaRPr>
            </a:p>
            <a:p>
              <a:pPr algn="ctr">
                <a:lnSpc>
                  <a:spcPts val="4800"/>
                </a:lnSpc>
              </a:pPr>
              <a:r>
                <a:rPr lang="en-US" sz="4000" dirty="0" err="1">
                  <a:latin typeface="Saira"/>
                  <a:ea typeface="Saira"/>
                  <a:cs typeface="Saira"/>
                  <a:sym typeface="Saira"/>
                </a:rPr>
                <a:t>Cau</a:t>
              </a:r>
              <a:r>
                <a:rPr lang="en-US" sz="4000" dirty="0">
                  <a:latin typeface="Saira"/>
                  <a:ea typeface="Saira"/>
                  <a:cs typeface="Saira"/>
                  <a:sym typeface="Saira"/>
                </a:rPr>
                <a:t> </a:t>
              </a:r>
              <a:r>
                <a:rPr lang="en-US" sz="4000" dirty="0" err="1">
                  <a:latin typeface="Saira"/>
                  <a:ea typeface="Saira"/>
                  <a:cs typeface="Saira"/>
                  <a:sym typeface="Saira"/>
                </a:rPr>
                <a:t>thôn</a:t>
              </a:r>
              <a:r>
                <a:rPr lang="en-US" sz="4000" dirty="0">
                  <a:latin typeface="Saira"/>
                  <a:ea typeface="Saira"/>
                  <a:cs typeface="Saira"/>
                  <a:sym typeface="Saira"/>
                </a:rPr>
                <a:t> </a:t>
              </a:r>
              <a:r>
                <a:rPr lang="en-US" sz="4000" dirty="0" err="1">
                  <a:latin typeface="Saira"/>
                  <a:ea typeface="Saira"/>
                  <a:cs typeface="Saira"/>
                  <a:sym typeface="Saira"/>
                </a:rPr>
                <a:t>Đoài</a:t>
              </a:r>
              <a:r>
                <a:rPr lang="en-US" sz="4000" dirty="0">
                  <a:latin typeface="Saira"/>
                  <a:ea typeface="Saira"/>
                  <a:cs typeface="Saira"/>
                  <a:sym typeface="Saira"/>
                </a:rPr>
                <a:t> </a:t>
              </a:r>
              <a:r>
                <a:rPr lang="en-US" sz="4000" dirty="0" err="1">
                  <a:latin typeface="Saira"/>
                  <a:ea typeface="Saira"/>
                  <a:cs typeface="Saira"/>
                  <a:sym typeface="Saira"/>
                </a:rPr>
                <a:t>nhớ</a:t>
              </a:r>
              <a:r>
                <a:rPr lang="en-US" sz="4000" dirty="0">
                  <a:latin typeface="Saira"/>
                  <a:ea typeface="Saira"/>
                  <a:cs typeface="Saira"/>
                  <a:sym typeface="Saira"/>
                </a:rPr>
                <a:t> </a:t>
              </a:r>
              <a:r>
                <a:rPr lang="en-US" sz="4000" dirty="0" err="1">
                  <a:latin typeface="Saira"/>
                  <a:ea typeface="Saira"/>
                  <a:cs typeface="Saira"/>
                  <a:sym typeface="Saira"/>
                </a:rPr>
                <a:t>trầu</a:t>
              </a:r>
              <a:r>
                <a:rPr lang="en-US" sz="4000" dirty="0">
                  <a:latin typeface="Saira"/>
                  <a:ea typeface="Saira"/>
                  <a:cs typeface="Saira"/>
                  <a:sym typeface="Saira"/>
                </a:rPr>
                <a:t> </a:t>
              </a:r>
              <a:r>
                <a:rPr lang="en-US" sz="4000" dirty="0" err="1">
                  <a:latin typeface="Saira"/>
                  <a:ea typeface="Saira"/>
                  <a:cs typeface="Saira"/>
                  <a:sym typeface="Saira"/>
                </a:rPr>
                <a:t>không</a:t>
              </a:r>
              <a:r>
                <a:rPr lang="en-US" sz="4000" dirty="0">
                  <a:latin typeface="Saira"/>
                  <a:ea typeface="Saira"/>
                  <a:cs typeface="Saira"/>
                  <a:sym typeface="Saira"/>
                </a:rPr>
                <a:t> </a:t>
              </a:r>
              <a:r>
                <a:rPr lang="en-US" sz="4000" dirty="0" err="1">
                  <a:latin typeface="Saira"/>
                  <a:ea typeface="Saira"/>
                  <a:cs typeface="Saira"/>
                  <a:sym typeface="Saira"/>
                </a:rPr>
                <a:t>thôn</a:t>
              </a:r>
              <a:r>
                <a:rPr lang="en-US" sz="4000" dirty="0">
                  <a:latin typeface="Saira"/>
                  <a:ea typeface="Saira"/>
                  <a:cs typeface="Saira"/>
                  <a:sym typeface="Saira"/>
                </a:rPr>
                <a:t> </a:t>
              </a:r>
              <a:r>
                <a:rPr lang="en-US" sz="4000" dirty="0" err="1">
                  <a:latin typeface="Saira"/>
                  <a:ea typeface="Saira"/>
                  <a:cs typeface="Saira"/>
                  <a:sym typeface="Saira"/>
                </a:rPr>
                <a:t>nào</a:t>
              </a:r>
              <a:r>
                <a:rPr lang="en-US" sz="4000" dirty="0">
                  <a:latin typeface="Saira"/>
                  <a:ea typeface="Saira"/>
                  <a:cs typeface="Saira"/>
                  <a:sym typeface="Saira"/>
                </a:rPr>
                <a:t>.” </a:t>
              </a:r>
            </a:p>
            <a:p>
              <a:pPr algn="ctr">
                <a:lnSpc>
                  <a:spcPts val="4800"/>
                </a:lnSpc>
              </a:pPr>
              <a:endParaRPr lang="en-US" sz="4000" dirty="0">
                <a:latin typeface="Saira"/>
                <a:ea typeface="Saira"/>
                <a:cs typeface="Saira"/>
                <a:sym typeface="Saira"/>
              </a:endParaRPr>
            </a:p>
            <a:p>
              <a:pPr algn="ctr">
                <a:lnSpc>
                  <a:spcPts val="4800"/>
                </a:lnSpc>
              </a:pPr>
              <a:endParaRPr lang="en-US" sz="4000" dirty="0">
                <a:latin typeface="Saira"/>
                <a:ea typeface="Saira"/>
                <a:cs typeface="Saira"/>
                <a:sym typeface="Saira"/>
              </a:endParaRPr>
            </a:p>
            <a:p>
              <a:pPr algn="ctr">
                <a:lnSpc>
                  <a:spcPts val="3840"/>
                </a:lnSpc>
                <a:spcBef>
                  <a:spcPct val="0"/>
                </a:spcBef>
              </a:pPr>
              <a:endParaRPr lang="en-US" sz="4000" dirty="0">
                <a:latin typeface="Saira"/>
                <a:ea typeface="Saira"/>
                <a:cs typeface="Saira"/>
                <a:sym typeface="Saira"/>
              </a:endParaRPr>
            </a:p>
          </p:txBody>
        </p:sp>
      </p:grpSp>
      <p:sp>
        <p:nvSpPr>
          <p:cNvPr id="12" name="TextBox 12"/>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
        <p:nvSpPr>
          <p:cNvPr id="13" name="TextBox 13"/>
          <p:cNvSpPr txBox="1"/>
          <p:nvPr/>
        </p:nvSpPr>
        <p:spPr>
          <a:xfrm>
            <a:off x="3091719" y="6562232"/>
            <a:ext cx="11578245" cy="609600"/>
          </a:xfrm>
          <a:prstGeom prst="rect">
            <a:avLst/>
          </a:prstGeom>
        </p:spPr>
        <p:txBody>
          <a:bodyPr lIns="0" tIns="0" rIns="0" bIns="0" rtlCol="0" anchor="t">
            <a:spAutoFit/>
          </a:bodyPr>
          <a:lstStyle/>
          <a:p>
            <a:pPr algn="ctr">
              <a:lnSpc>
                <a:spcPts val="4800"/>
              </a:lnSpc>
              <a:spcBef>
                <a:spcPct val="0"/>
              </a:spcBef>
            </a:pPr>
            <a:r>
              <a:rPr lang="en-US" sz="4000" dirty="0">
                <a:solidFill>
                  <a:srgbClr val="C00000"/>
                </a:solidFill>
                <a:latin typeface="Saira Bold"/>
                <a:ea typeface="Saira Bold"/>
                <a:cs typeface="Saira Bold"/>
                <a:sym typeface="Saira Bold"/>
              </a:rPr>
              <a:t>=&gt; </a:t>
            </a:r>
            <a:r>
              <a:rPr lang="en-US" sz="4000" dirty="0" err="1">
                <a:solidFill>
                  <a:srgbClr val="C00000"/>
                </a:solidFill>
                <a:latin typeface="Saira Bold"/>
                <a:ea typeface="Saira Bold"/>
                <a:cs typeface="Saira Bold"/>
                <a:sym typeface="Saira Bold"/>
              </a:rPr>
              <a:t>Biện</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pháp</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ẩn</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dụ</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hoán</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dụ</a:t>
            </a:r>
            <a:endParaRPr lang="en-US" sz="4000" dirty="0">
              <a:solidFill>
                <a:srgbClr val="C00000"/>
              </a:solidFill>
              <a:latin typeface="Saira Bold"/>
              <a:ea typeface="Saira Bold"/>
              <a:cs typeface="Saira Bold"/>
              <a:sym typeface="Saira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44867" y="824079"/>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7" name="Freeform 7"/>
          <p:cNvSpPr/>
          <p:nvPr/>
        </p:nvSpPr>
        <p:spPr>
          <a:xfrm>
            <a:off x="13395342" y="4337998"/>
            <a:ext cx="3863958" cy="3892266"/>
          </a:xfrm>
          <a:custGeom>
            <a:avLst/>
            <a:gdLst/>
            <a:ahLst/>
            <a:cxnLst/>
            <a:rect l="l" t="t" r="r" b="b"/>
            <a:pathLst>
              <a:path w="3863958" h="3892266">
                <a:moveTo>
                  <a:pt x="0" y="0"/>
                </a:moveTo>
                <a:lnTo>
                  <a:pt x="3863958" y="0"/>
                </a:lnTo>
                <a:lnTo>
                  <a:pt x="3863958" y="3892266"/>
                </a:lnTo>
                <a:lnTo>
                  <a:pt x="0" y="38922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28700" y="3542831"/>
            <a:ext cx="3351105" cy="2272659"/>
          </a:xfrm>
          <a:custGeom>
            <a:avLst/>
            <a:gdLst/>
            <a:ahLst/>
            <a:cxnLst/>
            <a:rect l="l" t="t" r="r" b="b"/>
            <a:pathLst>
              <a:path w="3351105" h="2272659">
                <a:moveTo>
                  <a:pt x="0" y="0"/>
                </a:moveTo>
                <a:lnTo>
                  <a:pt x="3351105" y="0"/>
                </a:lnTo>
                <a:lnTo>
                  <a:pt x="3351105" y="2272659"/>
                </a:lnTo>
                <a:lnTo>
                  <a:pt x="0" y="2272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5969167" y="4337998"/>
            <a:ext cx="5489595" cy="4114331"/>
          </a:xfrm>
          <a:custGeom>
            <a:avLst/>
            <a:gdLst/>
            <a:ahLst/>
            <a:cxnLst/>
            <a:rect l="l" t="t" r="r" b="b"/>
            <a:pathLst>
              <a:path w="5489595" h="4114331">
                <a:moveTo>
                  <a:pt x="0" y="0"/>
                </a:moveTo>
                <a:lnTo>
                  <a:pt x="5489594" y="0"/>
                </a:lnTo>
                <a:lnTo>
                  <a:pt x="5489594" y="4114331"/>
                </a:lnTo>
                <a:lnTo>
                  <a:pt x="0" y="4114331"/>
                </a:lnTo>
                <a:lnTo>
                  <a:pt x="0" y="0"/>
                </a:lnTo>
                <a:close/>
              </a:path>
            </a:pathLst>
          </a:custGeom>
          <a:blipFill>
            <a:blip r:embed="rId10"/>
            <a:stretch>
              <a:fillRect/>
            </a:stretch>
          </a:blipFill>
        </p:spPr>
      </p:sp>
      <p:grpSp>
        <p:nvGrpSpPr>
          <p:cNvPr id="10" name="Group 10"/>
          <p:cNvGrpSpPr/>
          <p:nvPr/>
        </p:nvGrpSpPr>
        <p:grpSpPr>
          <a:xfrm>
            <a:off x="3091719" y="4956388"/>
            <a:ext cx="11578245" cy="1327743"/>
            <a:chOff x="0" y="0"/>
            <a:chExt cx="15437660" cy="1770324"/>
          </a:xfrm>
        </p:grpSpPr>
        <p:sp>
          <p:nvSpPr>
            <p:cNvPr id="11" name="TextBox 11"/>
            <p:cNvSpPr txBox="1"/>
            <p:nvPr/>
          </p:nvSpPr>
          <p:spPr>
            <a:xfrm>
              <a:off x="0" y="909863"/>
              <a:ext cx="15437660" cy="860425"/>
            </a:xfrm>
            <a:prstGeom prst="rect">
              <a:avLst/>
            </a:prstGeom>
          </p:spPr>
          <p:txBody>
            <a:bodyPr lIns="0" tIns="0" rIns="0" bIns="0" rtlCol="0" anchor="t">
              <a:spAutoFit/>
            </a:bodyPr>
            <a:lstStyle/>
            <a:p>
              <a:pPr algn="ctr">
                <a:lnSpc>
                  <a:spcPts val="5039"/>
                </a:lnSpc>
              </a:pPr>
              <a:endParaRPr/>
            </a:p>
          </p:txBody>
        </p:sp>
        <p:sp>
          <p:nvSpPr>
            <p:cNvPr id="12" name="TextBox 12"/>
            <p:cNvSpPr txBox="1"/>
            <p:nvPr/>
          </p:nvSpPr>
          <p:spPr>
            <a:xfrm>
              <a:off x="0" y="9525"/>
              <a:ext cx="15437660" cy="638175"/>
            </a:xfrm>
            <a:prstGeom prst="rect">
              <a:avLst/>
            </a:prstGeom>
          </p:spPr>
          <p:txBody>
            <a:bodyPr lIns="0" tIns="0" rIns="0" bIns="0" rtlCol="0" anchor="t">
              <a:spAutoFit/>
            </a:bodyPr>
            <a:lstStyle/>
            <a:p>
              <a:pPr algn="ctr">
                <a:lnSpc>
                  <a:spcPts val="3840"/>
                </a:lnSpc>
                <a:spcBef>
                  <a:spcPct val="0"/>
                </a:spcBef>
              </a:pPr>
              <a:endParaRPr/>
            </a:p>
          </p:txBody>
        </p:sp>
      </p:grpSp>
      <p:sp>
        <p:nvSpPr>
          <p:cNvPr id="13" name="TextBox 13"/>
          <p:cNvSpPr txBox="1"/>
          <p:nvPr/>
        </p:nvSpPr>
        <p:spPr>
          <a:xfrm>
            <a:off x="3432629" y="2648283"/>
            <a:ext cx="11422743" cy="1333698"/>
          </a:xfrm>
          <a:prstGeom prst="rect">
            <a:avLst/>
          </a:prstGeom>
        </p:spPr>
        <p:txBody>
          <a:bodyPr lIns="0" tIns="0" rIns="0" bIns="0" rtlCol="0" anchor="t">
            <a:spAutoFit/>
          </a:bodyPr>
          <a:lstStyle/>
          <a:p>
            <a:pPr algn="ctr">
              <a:lnSpc>
                <a:spcPts val="5160"/>
              </a:lnSpc>
              <a:spcBef>
                <a:spcPct val="0"/>
              </a:spcBef>
            </a:pPr>
            <a:r>
              <a:rPr lang="en-US" sz="4300" dirty="0" err="1">
                <a:solidFill>
                  <a:srgbClr val="002060"/>
                </a:solidFill>
                <a:latin typeface="Saira Bold"/>
                <a:ea typeface="Saira Bold"/>
                <a:cs typeface="Saira Bold"/>
                <a:sym typeface="Saira Bold"/>
              </a:rPr>
              <a:t>Phát</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hiện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các</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biện</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pháp</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từ</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trong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những</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ngữ</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liệu</a:t>
            </a:r>
            <a:r>
              <a:rPr lang="en-US" sz="4300" dirty="0">
                <a:solidFill>
                  <a:srgbClr val="002060"/>
                </a:solidFill>
                <a:latin typeface="Saira Bold"/>
                <a:ea typeface="Saira Bold"/>
                <a:cs typeface="Saira Bold"/>
                <a:sym typeface="Saira Bold"/>
              </a:rPr>
              <a:t> </a:t>
            </a:r>
            <a:r>
              <a:rPr lang="en-US" sz="4300" dirty="0" err="1">
                <a:solidFill>
                  <a:srgbClr val="002060"/>
                </a:solidFill>
                <a:latin typeface="Saira Bold"/>
                <a:ea typeface="Saira Bold"/>
                <a:cs typeface="Saira Bold"/>
                <a:sym typeface="Saira Bold"/>
              </a:rPr>
              <a:t>sau</a:t>
            </a:r>
            <a:r>
              <a:rPr lang="en-US" sz="4300" dirty="0">
                <a:solidFill>
                  <a:srgbClr val="002060"/>
                </a:solidFill>
                <a:latin typeface="Saira Bold"/>
                <a:ea typeface="Saira Bold"/>
                <a:cs typeface="Saira Bold"/>
                <a:sym typeface="Saira Bold"/>
              </a:rPr>
              <a:t>: </a:t>
            </a:r>
          </a:p>
        </p:txBody>
      </p:sp>
      <p:sp>
        <p:nvSpPr>
          <p:cNvPr id="14" name="TextBox 14"/>
          <p:cNvSpPr txBox="1"/>
          <p:nvPr/>
        </p:nvSpPr>
        <p:spPr>
          <a:xfrm>
            <a:off x="3277126" y="8452329"/>
            <a:ext cx="11578245" cy="609600"/>
          </a:xfrm>
          <a:prstGeom prst="rect">
            <a:avLst/>
          </a:prstGeom>
        </p:spPr>
        <p:txBody>
          <a:bodyPr lIns="0" tIns="0" rIns="0" bIns="0" rtlCol="0" anchor="t">
            <a:spAutoFit/>
          </a:bodyPr>
          <a:lstStyle/>
          <a:p>
            <a:pPr algn="ctr">
              <a:lnSpc>
                <a:spcPts val="4800"/>
              </a:lnSpc>
              <a:spcBef>
                <a:spcPct val="0"/>
              </a:spcBef>
            </a:pPr>
            <a:r>
              <a:rPr lang="en-US" sz="4000" dirty="0">
                <a:solidFill>
                  <a:srgbClr val="C00000"/>
                </a:solidFill>
                <a:latin typeface="Saira Bold"/>
                <a:ea typeface="Saira Bold"/>
                <a:cs typeface="Saira Bold"/>
                <a:sym typeface="Saira Bold"/>
              </a:rPr>
              <a:t>=&gt; </a:t>
            </a:r>
            <a:r>
              <a:rPr lang="en-US" sz="4000" dirty="0" err="1">
                <a:solidFill>
                  <a:srgbClr val="C00000"/>
                </a:solidFill>
                <a:latin typeface="Saira Bold"/>
                <a:ea typeface="Saira Bold"/>
                <a:cs typeface="Saira Bold"/>
                <a:sym typeface="Saira Bold"/>
              </a:rPr>
              <a:t>Biện</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pháp</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nhân</a:t>
            </a:r>
            <a:r>
              <a:rPr lang="en-US" sz="4000" dirty="0">
                <a:solidFill>
                  <a:srgbClr val="C00000"/>
                </a:solidFill>
                <a:latin typeface="Saira Bold"/>
                <a:ea typeface="Saira Bold"/>
                <a:cs typeface="Saira Bold"/>
                <a:sym typeface="Saira Bold"/>
              </a:rPr>
              <a:t> </a:t>
            </a:r>
            <a:r>
              <a:rPr lang="en-US" sz="4000" dirty="0" err="1">
                <a:solidFill>
                  <a:srgbClr val="C00000"/>
                </a:solidFill>
                <a:latin typeface="Saira Bold"/>
                <a:ea typeface="Saira Bold"/>
                <a:cs typeface="Saira Bold"/>
                <a:sym typeface="Saira Bold"/>
              </a:rPr>
              <a:t>hóa</a:t>
            </a:r>
            <a:endParaRPr lang="en-US" sz="4000" dirty="0">
              <a:solidFill>
                <a:srgbClr val="C00000"/>
              </a:solidFill>
              <a:latin typeface="Saira Bold"/>
              <a:ea typeface="Saira Bold"/>
              <a:cs typeface="Saira Bold"/>
              <a:sym typeface="Saira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sp>
        <p:nvSpPr>
          <p:cNvPr id="2" name="Freeform 2"/>
          <p:cNvSpPr/>
          <p:nvPr/>
        </p:nvSpPr>
        <p:spPr>
          <a:xfrm rot="-5400000">
            <a:off x="4006735" y="-4006735"/>
            <a:ext cx="10274531" cy="18288000"/>
          </a:xfrm>
          <a:custGeom>
            <a:avLst/>
            <a:gdLst/>
            <a:ahLst/>
            <a:cxnLst/>
            <a:rect l="l" t="t" r="r" b="b"/>
            <a:pathLst>
              <a:path w="10274531" h="18288000">
                <a:moveTo>
                  <a:pt x="0" y="0"/>
                </a:moveTo>
                <a:lnTo>
                  <a:pt x="10274530" y="0"/>
                </a:lnTo>
                <a:lnTo>
                  <a:pt x="10274530" y="18288000"/>
                </a:lnTo>
                <a:lnTo>
                  <a:pt x="0" y="18288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308025" y="656615"/>
            <a:ext cx="13671950" cy="8973771"/>
            <a:chOff x="0" y="0"/>
            <a:chExt cx="18229267" cy="11965028"/>
          </a:xfrm>
        </p:grpSpPr>
        <p:grpSp>
          <p:nvGrpSpPr>
            <p:cNvPr id="4" name="Group 4"/>
            <p:cNvGrpSpPr/>
            <p:nvPr/>
          </p:nvGrpSpPr>
          <p:grpSpPr>
            <a:xfrm>
              <a:off x="237334" y="1710065"/>
              <a:ext cx="17818100" cy="9969500"/>
              <a:chOff x="0" y="0"/>
              <a:chExt cx="3420621" cy="1913890"/>
            </a:xfrm>
          </p:grpSpPr>
          <p:sp>
            <p:nvSpPr>
              <p:cNvPr id="5" name="Freeform 5"/>
              <p:cNvSpPr/>
              <p:nvPr/>
            </p:nvSpPr>
            <p:spPr>
              <a:xfrm>
                <a:off x="0" y="0"/>
                <a:ext cx="3420621" cy="1913890"/>
              </a:xfrm>
              <a:custGeom>
                <a:avLst/>
                <a:gdLst/>
                <a:ahLst/>
                <a:cxnLst/>
                <a:rect l="l" t="t" r="r" b="b"/>
                <a:pathLst>
                  <a:path w="3420621" h="1913890">
                    <a:moveTo>
                      <a:pt x="0" y="0"/>
                    </a:moveTo>
                    <a:lnTo>
                      <a:pt x="3420621" y="0"/>
                    </a:lnTo>
                    <a:lnTo>
                      <a:pt x="3420621" y="1913890"/>
                    </a:lnTo>
                    <a:lnTo>
                      <a:pt x="0" y="1913890"/>
                    </a:lnTo>
                    <a:close/>
                  </a:path>
                </a:pathLst>
              </a:custGeom>
              <a:solidFill>
                <a:srgbClr val="FFFFFF"/>
              </a:solidFill>
            </p:spPr>
          </p:sp>
        </p:grpSp>
        <p:sp>
          <p:nvSpPr>
            <p:cNvPr id="6" name="Freeform 6"/>
            <p:cNvSpPr/>
            <p:nvPr/>
          </p:nvSpPr>
          <p:spPr>
            <a:xfrm>
              <a:off x="0" y="0"/>
              <a:ext cx="18229267" cy="11965028"/>
            </a:xfrm>
            <a:custGeom>
              <a:avLst/>
              <a:gdLst/>
              <a:ahLst/>
              <a:cxnLst/>
              <a:rect l="l" t="t" r="r" b="b"/>
              <a:pathLst>
                <a:path w="18229267" h="11965028">
                  <a:moveTo>
                    <a:pt x="0" y="0"/>
                  </a:moveTo>
                  <a:lnTo>
                    <a:pt x="18229267" y="0"/>
                  </a:lnTo>
                  <a:lnTo>
                    <a:pt x="18229267" y="11965028"/>
                  </a:lnTo>
                  <a:lnTo>
                    <a:pt x="0" y="119650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grpSp>
        <p:nvGrpSpPr>
          <p:cNvPr id="7" name="Group 7"/>
          <p:cNvGrpSpPr/>
          <p:nvPr/>
        </p:nvGrpSpPr>
        <p:grpSpPr>
          <a:xfrm>
            <a:off x="10197027" y="3983069"/>
            <a:ext cx="2718886" cy="2308392"/>
            <a:chOff x="0" y="0"/>
            <a:chExt cx="3625182" cy="3077856"/>
          </a:xfrm>
        </p:grpSpPr>
        <p:sp>
          <p:nvSpPr>
            <p:cNvPr id="8" name="Freeform 8"/>
            <p:cNvSpPr/>
            <p:nvPr/>
          </p:nvSpPr>
          <p:spPr>
            <a:xfrm>
              <a:off x="0" y="0"/>
              <a:ext cx="3625182" cy="3077856"/>
            </a:xfrm>
            <a:custGeom>
              <a:avLst/>
              <a:gdLst/>
              <a:ahLst/>
              <a:cxnLst/>
              <a:rect l="l" t="t" r="r" b="b"/>
              <a:pathLst>
                <a:path w="3625182" h="3077856">
                  <a:moveTo>
                    <a:pt x="0" y="0"/>
                  </a:moveTo>
                  <a:lnTo>
                    <a:pt x="3625182" y="0"/>
                  </a:lnTo>
                  <a:lnTo>
                    <a:pt x="3625182" y="3077856"/>
                  </a:lnTo>
                  <a:lnTo>
                    <a:pt x="0" y="3077856"/>
                  </a:lnTo>
                  <a:lnTo>
                    <a:pt x="0" y="0"/>
                  </a:lnTo>
                  <a:close/>
                </a:path>
              </a:pathLst>
            </a:custGeom>
            <a:blipFill>
              <a:blip r:embed="rId6">
                <a:extLst>
                  <a:ext uri="{96DAC541-7B7A-43D3-8B79-37D633B846F1}">
                    <asvg:svgBlip xmlns="" xmlns:asvg="http://schemas.microsoft.com/office/drawing/2016/SVG/main" r:embed="rId7"/>
                  </a:ext>
                </a:extLst>
              </a:blip>
              <a:stretch>
                <a:fillRect l="-7507" r="-7507"/>
              </a:stretch>
            </a:blipFill>
          </p:spPr>
        </p:sp>
        <p:sp>
          <p:nvSpPr>
            <p:cNvPr id="9" name="TextBox 9"/>
            <p:cNvSpPr txBox="1"/>
            <p:nvPr/>
          </p:nvSpPr>
          <p:spPr>
            <a:xfrm>
              <a:off x="733278" y="734379"/>
              <a:ext cx="1912716" cy="1523374"/>
            </a:xfrm>
            <a:prstGeom prst="rect">
              <a:avLst/>
            </a:prstGeom>
          </p:spPr>
          <p:txBody>
            <a:bodyPr lIns="0" tIns="0" rIns="0" bIns="0" rtlCol="0" anchor="t">
              <a:spAutoFit/>
            </a:bodyPr>
            <a:lstStyle/>
            <a:p>
              <a:pPr algn="ctr">
                <a:lnSpc>
                  <a:spcPts val="4619"/>
                </a:lnSpc>
              </a:pPr>
              <a:r>
                <a:rPr lang="en-US" sz="3299" b="1" dirty="0" err="1">
                  <a:solidFill>
                    <a:srgbClr val="002060"/>
                  </a:solidFill>
                  <a:latin typeface="Asap"/>
                  <a:ea typeface="Asap"/>
                  <a:cs typeface="Asap"/>
                  <a:sym typeface="Asap"/>
                </a:rPr>
                <a:t>Nhân</a:t>
              </a:r>
              <a:r>
                <a:rPr lang="en-US" sz="3299" b="1" dirty="0">
                  <a:solidFill>
                    <a:srgbClr val="002060"/>
                  </a:solidFill>
                  <a:latin typeface="Asap"/>
                  <a:ea typeface="Asap"/>
                  <a:cs typeface="Asap"/>
                  <a:sym typeface="Asap"/>
                </a:rPr>
                <a:t> </a:t>
              </a:r>
              <a:r>
                <a:rPr lang="en-US" sz="3299" b="1" dirty="0" err="1">
                  <a:solidFill>
                    <a:srgbClr val="002060"/>
                  </a:solidFill>
                  <a:latin typeface="Asap"/>
                  <a:ea typeface="Asap"/>
                  <a:cs typeface="Asap"/>
                  <a:sym typeface="Asap"/>
                </a:rPr>
                <a:t>hóa</a:t>
              </a:r>
              <a:endParaRPr lang="en-US" sz="3299" b="1" dirty="0">
                <a:solidFill>
                  <a:srgbClr val="002060"/>
                </a:solidFill>
                <a:latin typeface="Asap"/>
                <a:ea typeface="Asap"/>
                <a:cs typeface="Asap"/>
                <a:sym typeface="Asap"/>
              </a:endParaRPr>
            </a:p>
          </p:txBody>
        </p:sp>
      </p:grpSp>
      <p:grpSp>
        <p:nvGrpSpPr>
          <p:cNvPr id="10" name="Group 10"/>
          <p:cNvGrpSpPr/>
          <p:nvPr/>
        </p:nvGrpSpPr>
        <p:grpSpPr>
          <a:xfrm>
            <a:off x="5150701" y="6579746"/>
            <a:ext cx="2527498" cy="2678554"/>
            <a:chOff x="0" y="0"/>
            <a:chExt cx="3369998" cy="3571405"/>
          </a:xfrm>
        </p:grpSpPr>
        <p:sp>
          <p:nvSpPr>
            <p:cNvPr id="11" name="Freeform 11"/>
            <p:cNvSpPr/>
            <p:nvPr/>
          </p:nvSpPr>
          <p:spPr>
            <a:xfrm>
              <a:off x="0" y="0"/>
              <a:ext cx="3369998" cy="3571405"/>
            </a:xfrm>
            <a:custGeom>
              <a:avLst/>
              <a:gdLst/>
              <a:ahLst/>
              <a:cxnLst/>
              <a:rect l="l" t="t" r="r" b="b"/>
              <a:pathLst>
                <a:path w="3369998" h="3571405">
                  <a:moveTo>
                    <a:pt x="0" y="0"/>
                  </a:moveTo>
                  <a:lnTo>
                    <a:pt x="3369998" y="0"/>
                  </a:lnTo>
                  <a:lnTo>
                    <a:pt x="3369998" y="3571405"/>
                  </a:lnTo>
                  <a:lnTo>
                    <a:pt x="0" y="3571405"/>
                  </a:lnTo>
                  <a:lnTo>
                    <a:pt x="0" y="0"/>
                  </a:lnTo>
                  <a:close/>
                </a:path>
              </a:pathLst>
            </a:custGeom>
            <a:blipFill>
              <a:blip r:embed="rId6">
                <a:extLst>
                  <a:ext uri="{96DAC541-7B7A-43D3-8B79-37D633B846F1}">
                    <asvg:svgBlip xmlns="" xmlns:asvg="http://schemas.microsoft.com/office/drawing/2016/SVG/main" r:embed="rId7"/>
                  </a:ext>
                </a:extLst>
              </a:blip>
              <a:stretch>
                <a:fillRect l="-21782" r="-21782"/>
              </a:stretch>
            </a:blipFill>
          </p:spPr>
        </p:sp>
        <p:sp>
          <p:nvSpPr>
            <p:cNvPr id="12" name="TextBox 12"/>
            <p:cNvSpPr txBox="1"/>
            <p:nvPr/>
          </p:nvSpPr>
          <p:spPr>
            <a:xfrm>
              <a:off x="652795" y="895855"/>
              <a:ext cx="1778076" cy="1703494"/>
            </a:xfrm>
            <a:prstGeom prst="rect">
              <a:avLst/>
            </a:prstGeom>
          </p:spPr>
          <p:txBody>
            <a:bodyPr lIns="0" tIns="0" rIns="0" bIns="0" rtlCol="0" anchor="t">
              <a:spAutoFit/>
            </a:bodyPr>
            <a:lstStyle/>
            <a:p>
              <a:pPr algn="ctr">
                <a:lnSpc>
                  <a:spcPts val="5179"/>
                </a:lnSpc>
              </a:pPr>
              <a:r>
                <a:rPr lang="en-US" sz="3699" b="1" dirty="0" err="1">
                  <a:solidFill>
                    <a:srgbClr val="002060"/>
                  </a:solidFill>
                  <a:latin typeface="Asap"/>
                  <a:ea typeface="Asap"/>
                  <a:cs typeface="Asap"/>
                  <a:sym typeface="Asap"/>
                </a:rPr>
                <a:t>Điệp</a:t>
              </a:r>
              <a:r>
                <a:rPr lang="en-US" sz="3699" b="1" dirty="0">
                  <a:solidFill>
                    <a:srgbClr val="002060"/>
                  </a:solidFill>
                  <a:latin typeface="Asap"/>
                  <a:ea typeface="Asap"/>
                  <a:cs typeface="Asap"/>
                  <a:sym typeface="Asap"/>
                </a:rPr>
                <a:t> </a:t>
              </a:r>
              <a:r>
                <a:rPr lang="en-US" sz="3699" b="1" dirty="0" err="1">
                  <a:solidFill>
                    <a:srgbClr val="002060"/>
                  </a:solidFill>
                  <a:latin typeface="Asap"/>
                  <a:ea typeface="Asap"/>
                  <a:cs typeface="Asap"/>
                  <a:sym typeface="Asap"/>
                </a:rPr>
                <a:t>ngữ</a:t>
              </a:r>
              <a:endParaRPr lang="en-US" sz="3699" b="1" dirty="0">
                <a:solidFill>
                  <a:srgbClr val="002060"/>
                </a:solidFill>
                <a:latin typeface="Asap"/>
                <a:ea typeface="Asap"/>
                <a:cs typeface="Asap"/>
                <a:sym typeface="Asap"/>
              </a:endParaRPr>
            </a:p>
          </p:txBody>
        </p:sp>
      </p:grpSp>
      <p:grpSp>
        <p:nvGrpSpPr>
          <p:cNvPr id="13" name="Group 13"/>
          <p:cNvGrpSpPr/>
          <p:nvPr/>
        </p:nvGrpSpPr>
        <p:grpSpPr>
          <a:xfrm>
            <a:off x="10197027" y="6816461"/>
            <a:ext cx="2841925" cy="2272787"/>
            <a:chOff x="0" y="0"/>
            <a:chExt cx="3789234" cy="3030383"/>
          </a:xfrm>
        </p:grpSpPr>
        <p:sp>
          <p:nvSpPr>
            <p:cNvPr id="14" name="Freeform 14"/>
            <p:cNvSpPr/>
            <p:nvPr/>
          </p:nvSpPr>
          <p:spPr>
            <a:xfrm>
              <a:off x="0" y="0"/>
              <a:ext cx="3789234" cy="3030383"/>
            </a:xfrm>
            <a:custGeom>
              <a:avLst/>
              <a:gdLst/>
              <a:ahLst/>
              <a:cxnLst/>
              <a:rect l="l" t="t" r="r" b="b"/>
              <a:pathLst>
                <a:path w="3789234" h="3030383">
                  <a:moveTo>
                    <a:pt x="0" y="0"/>
                  </a:moveTo>
                  <a:lnTo>
                    <a:pt x="3789234" y="0"/>
                  </a:lnTo>
                  <a:lnTo>
                    <a:pt x="3789234" y="3030383"/>
                  </a:lnTo>
                  <a:lnTo>
                    <a:pt x="0" y="3030383"/>
                  </a:lnTo>
                  <a:lnTo>
                    <a:pt x="0" y="0"/>
                  </a:lnTo>
                  <a:close/>
                </a:path>
              </a:pathLst>
            </a:custGeom>
            <a:blipFill>
              <a:blip r:embed="rId6">
                <a:extLst>
                  <a:ext uri="{96DAC541-7B7A-43D3-8B79-37D633B846F1}">
                    <asvg:svgBlip xmlns="" xmlns:asvg="http://schemas.microsoft.com/office/drawing/2016/SVG/main" r:embed="rId7"/>
                  </a:ext>
                </a:extLst>
              </a:blip>
              <a:stretch>
                <a:fillRect l="-4169" r="-4169"/>
              </a:stretch>
            </a:blipFill>
          </p:spPr>
        </p:sp>
        <p:sp>
          <p:nvSpPr>
            <p:cNvPr id="15" name="TextBox 15"/>
            <p:cNvSpPr txBox="1"/>
            <p:nvPr/>
          </p:nvSpPr>
          <p:spPr>
            <a:xfrm>
              <a:off x="766461" y="997731"/>
              <a:ext cx="1999272" cy="901700"/>
            </a:xfrm>
            <a:prstGeom prst="rect">
              <a:avLst/>
            </a:prstGeom>
          </p:spPr>
          <p:txBody>
            <a:bodyPr lIns="0" tIns="0" rIns="0" bIns="0" rtlCol="0" anchor="t">
              <a:spAutoFit/>
            </a:bodyPr>
            <a:lstStyle/>
            <a:p>
              <a:pPr algn="ctr">
                <a:lnSpc>
                  <a:spcPts val="5824"/>
                </a:lnSpc>
              </a:pPr>
              <a:r>
                <a:rPr lang="en-US" sz="4160" b="1" dirty="0" err="1">
                  <a:solidFill>
                    <a:srgbClr val="002060"/>
                  </a:solidFill>
                  <a:latin typeface="Asap"/>
                  <a:ea typeface="Asap"/>
                  <a:cs typeface="Asap"/>
                  <a:sym typeface="Asap"/>
                </a:rPr>
                <a:t>Đối</a:t>
              </a:r>
              <a:endParaRPr lang="en-US" sz="4160" b="1" dirty="0">
                <a:solidFill>
                  <a:srgbClr val="002060"/>
                </a:solidFill>
                <a:latin typeface="Asap"/>
                <a:ea typeface="Asap"/>
                <a:cs typeface="Asap"/>
                <a:sym typeface="Asap"/>
              </a:endParaRPr>
            </a:p>
          </p:txBody>
        </p:sp>
      </p:grpSp>
      <p:grpSp>
        <p:nvGrpSpPr>
          <p:cNvPr id="16" name="Group 16"/>
          <p:cNvGrpSpPr/>
          <p:nvPr/>
        </p:nvGrpSpPr>
        <p:grpSpPr>
          <a:xfrm>
            <a:off x="5150701" y="3845537"/>
            <a:ext cx="2527498" cy="2061334"/>
            <a:chOff x="0" y="0"/>
            <a:chExt cx="3369998" cy="2748446"/>
          </a:xfrm>
        </p:grpSpPr>
        <p:sp>
          <p:nvSpPr>
            <p:cNvPr id="17" name="Freeform 17"/>
            <p:cNvSpPr/>
            <p:nvPr/>
          </p:nvSpPr>
          <p:spPr>
            <a:xfrm>
              <a:off x="0" y="0"/>
              <a:ext cx="3369998" cy="2748446"/>
            </a:xfrm>
            <a:custGeom>
              <a:avLst/>
              <a:gdLst/>
              <a:ahLst/>
              <a:cxnLst/>
              <a:rect l="l" t="t" r="r" b="b"/>
              <a:pathLst>
                <a:path w="3369998" h="2748446">
                  <a:moveTo>
                    <a:pt x="0" y="0"/>
                  </a:moveTo>
                  <a:lnTo>
                    <a:pt x="3369998" y="0"/>
                  </a:lnTo>
                  <a:lnTo>
                    <a:pt x="3369998" y="2748446"/>
                  </a:lnTo>
                  <a:lnTo>
                    <a:pt x="0" y="2748446"/>
                  </a:lnTo>
                  <a:lnTo>
                    <a:pt x="0" y="0"/>
                  </a:lnTo>
                  <a:close/>
                </a:path>
              </a:pathLst>
            </a:custGeom>
            <a:blipFill>
              <a:blip r:embed="rId6">
                <a:extLst>
                  <a:ext uri="{96DAC541-7B7A-43D3-8B79-37D633B846F1}">
                    <asvg:svgBlip xmlns="" xmlns:asvg="http://schemas.microsoft.com/office/drawing/2016/SVG/main" r:embed="rId7"/>
                  </a:ext>
                </a:extLst>
              </a:blip>
              <a:stretch>
                <a:fillRect l="-5241" r="-5241"/>
              </a:stretch>
            </a:blipFill>
          </p:spPr>
        </p:sp>
        <p:sp>
          <p:nvSpPr>
            <p:cNvPr id="18" name="TextBox 18"/>
            <p:cNvSpPr txBox="1"/>
            <p:nvPr/>
          </p:nvSpPr>
          <p:spPr>
            <a:xfrm>
              <a:off x="703595" y="895855"/>
              <a:ext cx="1778076" cy="880535"/>
            </a:xfrm>
            <a:prstGeom prst="rect">
              <a:avLst/>
            </a:prstGeom>
          </p:spPr>
          <p:txBody>
            <a:bodyPr lIns="0" tIns="0" rIns="0" bIns="0" rtlCol="0" anchor="t">
              <a:spAutoFit/>
            </a:bodyPr>
            <a:lstStyle/>
            <a:p>
              <a:pPr algn="ctr">
                <a:lnSpc>
                  <a:spcPts val="5599"/>
                </a:lnSpc>
              </a:pPr>
              <a:r>
                <a:rPr lang="en-US" sz="3999" b="1" dirty="0" err="1">
                  <a:solidFill>
                    <a:srgbClr val="002060"/>
                  </a:solidFill>
                  <a:latin typeface="Asap"/>
                  <a:ea typeface="Asap"/>
                  <a:cs typeface="Asap"/>
                  <a:sym typeface="Asap"/>
                </a:rPr>
                <a:t>Ẩn</a:t>
              </a:r>
              <a:r>
                <a:rPr lang="en-US" sz="3999" b="1" dirty="0">
                  <a:solidFill>
                    <a:srgbClr val="002060"/>
                  </a:solidFill>
                  <a:latin typeface="Asap"/>
                  <a:ea typeface="Asap"/>
                  <a:cs typeface="Asap"/>
                  <a:sym typeface="Asap"/>
                </a:rPr>
                <a:t> </a:t>
              </a:r>
              <a:r>
                <a:rPr lang="en-US" sz="3999" b="1" dirty="0" err="1">
                  <a:solidFill>
                    <a:srgbClr val="002060"/>
                  </a:solidFill>
                  <a:latin typeface="Asap"/>
                  <a:ea typeface="Asap"/>
                  <a:cs typeface="Asap"/>
                  <a:sym typeface="Asap"/>
                </a:rPr>
                <a:t>dụ</a:t>
              </a:r>
              <a:endParaRPr lang="en-US" sz="3999" b="1" dirty="0">
                <a:solidFill>
                  <a:srgbClr val="002060"/>
                </a:solidFill>
                <a:latin typeface="Asap"/>
                <a:ea typeface="Asap"/>
                <a:cs typeface="Asap"/>
                <a:sym typeface="Asap"/>
              </a:endParaRPr>
            </a:p>
          </p:txBody>
        </p:sp>
      </p:grpSp>
      <p:sp>
        <p:nvSpPr>
          <p:cNvPr id="19" name="TextBox 19"/>
          <p:cNvSpPr txBox="1"/>
          <p:nvPr/>
        </p:nvSpPr>
        <p:spPr>
          <a:xfrm>
            <a:off x="3329957" y="2334597"/>
            <a:ext cx="11671385" cy="1205458"/>
          </a:xfrm>
          <a:prstGeom prst="rect">
            <a:avLst/>
          </a:prstGeom>
        </p:spPr>
        <p:txBody>
          <a:bodyPr lIns="0" tIns="0" rIns="0" bIns="0" rtlCol="0" anchor="t">
            <a:spAutoFit/>
          </a:bodyPr>
          <a:lstStyle/>
          <a:p>
            <a:pPr marL="0" lvl="0" indent="0" algn="ctr">
              <a:lnSpc>
                <a:spcPts val="9360"/>
              </a:lnSpc>
              <a:spcBef>
                <a:spcPct val="0"/>
              </a:spcBef>
            </a:pPr>
            <a:r>
              <a:rPr lang="en-US" sz="7800" dirty="0">
                <a:solidFill>
                  <a:srgbClr val="002060"/>
                </a:solidFill>
                <a:latin typeface="Saira Bold"/>
                <a:ea typeface="Saira Bold"/>
                <a:cs typeface="Saira Bold"/>
                <a:sym typeface="Saira Bold"/>
              </a:rPr>
              <a:t>CÁC BIỆN PHÁP TU TỪ</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1253</Words>
  <Application>Microsoft Office PowerPoint</Application>
  <PresentationFormat>Custom</PresentationFormat>
  <Paragraphs>147</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Asap</vt:lpstr>
      <vt:lpstr>Paytone One</vt:lpstr>
      <vt:lpstr>Saira</vt:lpstr>
      <vt:lpstr>Asap Medium</vt:lpstr>
      <vt:lpstr>Arial</vt:lpstr>
      <vt:lpstr>Saira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NHỮNG THẾ GIỚI THƠ (11 tiết) PHẦN 2: THỰC HÀNH TIẾNG VIỆT TIẾT 18: TÁC DỤNG CỦA MỘT SỐ BIỆN PHÁP TU TỪ TRONG THƠ</dc:title>
  <cp:lastModifiedBy>Admin</cp:lastModifiedBy>
  <cp:revision>5</cp:revision>
  <dcterms:created xsi:type="dcterms:W3CDTF">2006-08-16T00:00:00Z</dcterms:created>
  <dcterms:modified xsi:type="dcterms:W3CDTF">2024-10-15T03:01:43Z</dcterms:modified>
  <dc:identifier>DAGL-La6PFw</dc:identifier>
</cp:coreProperties>
</file>