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264" r:id="rId3"/>
    <p:sldId id="265" r:id="rId4"/>
    <p:sldId id="275" r:id="rId5"/>
    <p:sldId id="276" r:id="rId6"/>
    <p:sldId id="277" r:id="rId7"/>
    <p:sldId id="278" r:id="rId8"/>
    <p:sldId id="279" r:id="rId9"/>
    <p:sldId id="280" r:id="rId10"/>
    <p:sldId id="281" r:id="rId11"/>
    <p:sldId id="271" r:id="rId12"/>
    <p:sldId id="272" r:id="rId13"/>
    <p:sldId id="282" r:id="rId14"/>
    <p:sldId id="273" r:id="rId15"/>
    <p:sldId id="269" r:id="rId16"/>
    <p:sldId id="28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485584D-7D79-4248-9986-4CA35242F944}" type="datetimeFigureOut">
              <a:rPr lang="en-US" smtClean="0"/>
              <a:t>10/8/2023</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19590046-DA73-4BBF-84B5-C08E6F75191A}" type="slidenum">
              <a:rPr lang="en-US" smtClean="0"/>
              <a:t>‹#›</a:t>
            </a:fld>
            <a:endParaRPr lang="en-US"/>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485584D-7D79-4248-9986-4CA35242F944}" type="datetimeFigureOut">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90046-DA73-4BBF-84B5-C08E6F75191A}"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9221216" y="3009902"/>
            <a:ext cx="609600" cy="441325"/>
          </a:xfrm>
        </p:spPr>
        <p:txBody>
          <a:bodyPr/>
          <a:lstStyle/>
          <a:p>
            <a:fld id="{19590046-DA73-4BBF-84B5-C08E6F75191A}" type="slidenum">
              <a:rPr lang="en-US" smtClean="0"/>
              <a:t>‹#›</a:t>
            </a:fld>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485584D-7D79-4248-9986-4CA35242F944}" type="datetimeFigureOut">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9855200" y="304802"/>
            <a:ext cx="19304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485584D-7D79-4248-9986-4CA35242F944}" type="datetimeFigureOut">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5815584" y="1026373"/>
            <a:ext cx="609600" cy="441325"/>
          </a:xfrm>
        </p:spPr>
        <p:txBody>
          <a:bodyPr/>
          <a:lstStyle/>
          <a:p>
            <a:fld id="{19590046-DA73-4BBF-84B5-C08E6F75191A}" type="slidenum">
              <a:rPr lang="en-US" smtClean="0"/>
              <a:t>‹#›</a:t>
            </a:fld>
            <a:endParaRPr lang="en-US"/>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C485584D-7D79-4248-9986-4CA35242F944}" type="datetimeFigureOut">
              <a:rPr lang="en-US" smtClean="0"/>
              <a:t>10/8/2023</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19590046-DA73-4BBF-84B5-C08E6F75191A}" type="slidenum">
              <a:rPr lang="en-US" smtClean="0"/>
              <a:t>‹#›</a:t>
            </a:fld>
            <a:endParaRPr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7721600" y="6409944"/>
            <a:ext cx="4059936" cy="365760"/>
          </a:xfrm>
        </p:spPr>
        <p:txBody>
          <a:bodyPr/>
          <a:lstStyle/>
          <a:p>
            <a:fld id="{C485584D-7D79-4248-9986-4CA35242F944}" type="datetimeFigureOut">
              <a:rPr lang="en-US" smtClean="0"/>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90046-DA73-4BBF-84B5-C08E6F75191A}" type="slidenum">
              <a:rPr lang="en-US" smtClean="0"/>
              <a:t>‹#›</a:t>
            </a:fld>
            <a:endParaRPr lang="en-US"/>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485584D-7D79-4248-9986-4CA35242F944}" type="datetimeFigureOut">
              <a:rPr lang="en-US" smtClean="0"/>
              <a:t>10/8/2023</a:t>
            </a:fld>
            <a:endParaRPr lang="en-US"/>
          </a:p>
        </p:txBody>
      </p:sp>
      <p:sp>
        <p:nvSpPr>
          <p:cNvPr id="8" name="Footer Placeholder 7"/>
          <p:cNvSpPr>
            <a:spLocks noGrp="1"/>
          </p:cNvSpPr>
          <p:nvPr>
            <p:ph type="ftr" sz="quarter" idx="11"/>
          </p:nvPr>
        </p:nvSpPr>
        <p:spPr>
          <a:xfrm>
            <a:off x="406400" y="6409944"/>
            <a:ext cx="4775200" cy="365760"/>
          </a:xfr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fld id="{19590046-DA73-4BBF-84B5-C08E6F75191A}"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485584D-7D79-4248-9986-4CA35242F944}" type="datetimeFigureOut">
              <a:rPr lang="en-US" smtClean="0"/>
              <a:t>10/8/2023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5791200" y="1036021"/>
            <a:ext cx="609600" cy="441325"/>
          </a:xfrm>
        </p:spPr>
        <p:txBody>
          <a:bodyPr/>
          <a:lstStyle/>
          <a:p>
            <a:fld id="{19590046-DA73-4BBF-84B5-C08E6F75191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C485584D-7D79-4248-9986-4CA35242F944}" type="datetimeFigureOut">
              <a:rPr lang="en-US" smtClean="0"/>
              <a:t>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19590046-DA73-4BBF-84B5-C08E6F75191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19590046-DA73-4BBF-84B5-C08E6F75191A}" type="slidenum">
              <a:rPr lang="en-US" smtClean="0"/>
              <a:t>‹#›</a:t>
            </a:fld>
            <a:endParaRPr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C485584D-7D79-4248-9986-4CA35242F944}" type="datetimeFigureOut">
              <a:rPr lang="en-US" smtClean="0"/>
              <a:t>10/8/2023</a:t>
            </a:fld>
            <a:endParaRPr lang="en-US"/>
          </a:p>
        </p:txBody>
      </p:sp>
      <p:sp>
        <p:nvSpPr>
          <p:cNvPr id="6" name="Footer Placeholder 5"/>
          <p:cNvSpPr>
            <a:spLocks noGrp="1"/>
          </p:cNvSpPr>
          <p:nvPr>
            <p:ph type="ftr" sz="quarter" idx="11"/>
          </p:nvPr>
        </p:nvSpPr>
        <p:spPr>
          <a:xfrm>
            <a:off x="402336" y="6410848"/>
            <a:ext cx="451104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828800" y="312739"/>
            <a:ext cx="609600" cy="441325"/>
          </a:xfrm>
        </p:spPr>
        <p:txBody>
          <a:bodyPr/>
          <a:lstStyle/>
          <a:p>
            <a:fld id="{19590046-DA73-4BBF-84B5-C08E6F75191A}" type="slidenum">
              <a:rPr lang="en-US" smtClean="0"/>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7717536" y="6404984"/>
            <a:ext cx="4059936" cy="365760"/>
          </a:xfrm>
        </p:spPr>
        <p:txBody>
          <a:bodyPr/>
          <a:lstStyle/>
          <a:p>
            <a:fld id="{C485584D-7D79-4248-9986-4CA35242F944}" type="datetimeFigureOut">
              <a:rPr lang="en-US" smtClean="0"/>
              <a:t>10/8/2023</a:t>
            </a:fld>
            <a:endParaRPr lang="en-US"/>
          </a:p>
        </p:txBody>
      </p:sp>
      <p:sp>
        <p:nvSpPr>
          <p:cNvPr id="6" name="Footer Placeholder 5"/>
          <p:cNvSpPr>
            <a:spLocks noGrp="1"/>
          </p:cNvSpPr>
          <p:nvPr>
            <p:ph type="ftr" sz="quarter" idx="11"/>
          </p:nvPr>
        </p:nvSpPr>
        <p:spPr>
          <a:xfrm>
            <a:off x="402336" y="6410848"/>
            <a:ext cx="4779264"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fld id="{C485584D-7D79-4248-9986-4CA35242F944}" type="datetimeFigureOut">
              <a:rPr lang="en-US" smtClean="0"/>
              <a:t>10/8/2023</a:t>
            </a:fld>
            <a:endParaRPr lang="en-US"/>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19590046-DA73-4BBF-84B5-C08E6F75191A}" type="slidenum">
              <a:rPr lang="en-US" smtClean="0"/>
              <a:t>‹#›</a:t>
            </a:fld>
            <a:endParaRPr lang="en-US"/>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6.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6.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6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0.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5" name="Rectangle 1075">
            <a:extLst>
              <a:ext uri="{FF2B5EF4-FFF2-40B4-BE49-F238E27FC236}">
                <a16:creationId xmlns="" xmlns:a16="http://schemas.microsoft.com/office/drawing/2014/main" id="{DF0CAD46-2E46-44EB-A063-C05881768C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accent1">
              <a:lumMod val="40000"/>
              <a:lumOff val="60000"/>
            </a:schemeClr>
          </a:solid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17F7A6C2-6A19-24EF-AE2B-530E135ECDC8}"/>
              </a:ext>
            </a:extLst>
          </p:cNvPr>
          <p:cNvSpPr>
            <a:spLocks noGrp="1"/>
          </p:cNvSpPr>
          <p:nvPr>
            <p:ph type="ctrTitle"/>
          </p:nvPr>
        </p:nvSpPr>
        <p:spPr>
          <a:xfrm>
            <a:off x="978894" y="872196"/>
            <a:ext cx="10234211" cy="2785403"/>
          </a:xfrm>
        </p:spPr>
        <p:txBody>
          <a:bodyPr>
            <a:normAutofit fontScale="90000"/>
          </a:bodyPr>
          <a:lstStyle/>
          <a:p>
            <a:r>
              <a:rPr lang="en-US" sz="4800" b="1" dirty="0" smtClean="0">
                <a:solidFill>
                  <a:srgbClr val="0070C0"/>
                </a:solidFill>
                <a:latin typeface="Times New Roman" pitchFamily="18" charset="0"/>
                <a:cs typeface="Times New Roman" pitchFamily="18" charset="0"/>
              </a:rPr>
              <a:t>VIẾT VĂN BẢN NGHỊ LUẬN VỀ MỘT TÁC PHẨM THƠ</a:t>
            </a:r>
            <a:br>
              <a:rPr lang="en-US" sz="4800" b="1" dirty="0" smtClean="0">
                <a:solidFill>
                  <a:srgbClr val="0070C0"/>
                </a:solidFill>
                <a:latin typeface="Times New Roman" pitchFamily="18" charset="0"/>
                <a:cs typeface="Times New Roman" pitchFamily="18" charset="0"/>
              </a:rPr>
            </a:br>
            <a:r>
              <a:rPr lang="en-US" sz="4800" b="1" dirty="0" smtClean="0">
                <a:latin typeface="Times New Roman" pitchFamily="18" charset="0"/>
                <a:cs typeface="Times New Roman" pitchFamily="18" charset="0"/>
              </a:rPr>
              <a:t>         </a:t>
            </a:r>
            <a:r>
              <a:rPr lang="en-US" sz="4800" b="1" i="1" dirty="0" smtClean="0">
                <a:latin typeface="Times New Roman" pitchFamily="18" charset="0"/>
                <a:cs typeface="Times New Roman" pitchFamily="18" charset="0"/>
              </a:rPr>
              <a:t>(</a:t>
            </a:r>
            <a:r>
              <a:rPr lang="en-US" sz="4800" b="1" i="1" dirty="0" err="1" smtClean="0">
                <a:latin typeface="Times New Roman" pitchFamily="18" charset="0"/>
                <a:cs typeface="Times New Roman" pitchFamily="18" charset="0"/>
              </a:rPr>
              <a:t>Cấu</a:t>
            </a:r>
            <a:r>
              <a:rPr lang="en-US" sz="4800" b="1" i="1" dirty="0" smtClean="0">
                <a:latin typeface="Times New Roman" pitchFamily="18" charset="0"/>
                <a:cs typeface="Times New Roman" pitchFamily="18" charset="0"/>
              </a:rPr>
              <a:t> </a:t>
            </a:r>
            <a:r>
              <a:rPr lang="en-US" sz="4800" b="1" i="1" dirty="0" err="1" smtClean="0">
                <a:latin typeface="Times New Roman" pitchFamily="18" charset="0"/>
                <a:cs typeface="Times New Roman" pitchFamily="18" charset="0"/>
              </a:rPr>
              <a:t>tứ</a:t>
            </a:r>
            <a:r>
              <a:rPr lang="en-US" sz="4800" b="1" i="1" dirty="0" smtClean="0">
                <a:latin typeface="Times New Roman" pitchFamily="18" charset="0"/>
                <a:cs typeface="Times New Roman" pitchFamily="18" charset="0"/>
              </a:rPr>
              <a:t> </a:t>
            </a:r>
            <a:r>
              <a:rPr lang="en-US" sz="4800" b="1" i="1" dirty="0" err="1" smtClean="0">
                <a:latin typeface="Times New Roman" pitchFamily="18" charset="0"/>
                <a:cs typeface="Times New Roman" pitchFamily="18" charset="0"/>
              </a:rPr>
              <a:t>và</a:t>
            </a:r>
            <a:r>
              <a:rPr lang="en-US" sz="4800" b="1" i="1" dirty="0" smtClean="0">
                <a:latin typeface="Times New Roman" pitchFamily="18" charset="0"/>
                <a:cs typeface="Times New Roman" pitchFamily="18" charset="0"/>
              </a:rPr>
              <a:t> </a:t>
            </a:r>
            <a:r>
              <a:rPr lang="en-US" sz="4800" b="1" i="1" dirty="0" err="1" smtClean="0">
                <a:latin typeface="Times New Roman" pitchFamily="18" charset="0"/>
                <a:cs typeface="Times New Roman" pitchFamily="18" charset="0"/>
              </a:rPr>
              <a:t>hình</a:t>
            </a:r>
            <a:r>
              <a:rPr lang="en-US" sz="4800" b="1" i="1" dirty="0" smtClean="0">
                <a:latin typeface="Times New Roman" pitchFamily="18" charset="0"/>
                <a:cs typeface="Times New Roman" pitchFamily="18" charset="0"/>
              </a:rPr>
              <a:t> </a:t>
            </a:r>
            <a:r>
              <a:rPr lang="en-US" sz="4800" b="1" i="1" dirty="0" err="1" smtClean="0">
                <a:latin typeface="Times New Roman" pitchFamily="18" charset="0"/>
                <a:cs typeface="Times New Roman" pitchFamily="18" charset="0"/>
              </a:rPr>
              <a:t>ảnh</a:t>
            </a:r>
            <a:r>
              <a:rPr lang="en-US" sz="4800" b="1" i="1" dirty="0" smtClean="0">
                <a:latin typeface="Times New Roman" pitchFamily="18" charset="0"/>
                <a:cs typeface="Times New Roman" pitchFamily="18" charset="0"/>
              </a:rPr>
              <a:t> </a:t>
            </a:r>
            <a:r>
              <a:rPr lang="en-US" sz="4800" b="1" i="1" dirty="0" err="1" smtClean="0">
                <a:latin typeface="Times New Roman" pitchFamily="18" charset="0"/>
                <a:cs typeface="Times New Roman" pitchFamily="18" charset="0"/>
              </a:rPr>
              <a:t>của</a:t>
            </a:r>
            <a:r>
              <a:rPr lang="en-US" sz="4800" b="1" i="1" dirty="0" smtClean="0">
                <a:latin typeface="Times New Roman" pitchFamily="18" charset="0"/>
                <a:cs typeface="Times New Roman" pitchFamily="18" charset="0"/>
              </a:rPr>
              <a:t> </a:t>
            </a:r>
            <a:r>
              <a:rPr lang="en-US" sz="4800" b="1" i="1" dirty="0" err="1" smtClean="0">
                <a:latin typeface="Times New Roman" pitchFamily="18" charset="0"/>
                <a:cs typeface="Times New Roman" pitchFamily="18" charset="0"/>
              </a:rPr>
              <a:t>tác</a:t>
            </a:r>
            <a:r>
              <a:rPr lang="en-US" sz="4800" b="1" i="1" dirty="0" smtClean="0">
                <a:latin typeface="Times New Roman" pitchFamily="18" charset="0"/>
                <a:cs typeface="Times New Roman" pitchFamily="18" charset="0"/>
              </a:rPr>
              <a:t> </a:t>
            </a:r>
            <a:r>
              <a:rPr lang="en-US" sz="4800" b="1" i="1" dirty="0" err="1" smtClean="0">
                <a:latin typeface="Times New Roman" pitchFamily="18" charset="0"/>
                <a:cs typeface="Times New Roman" pitchFamily="18" charset="0"/>
              </a:rPr>
              <a:t>phẩm</a:t>
            </a:r>
            <a:r>
              <a:rPr lang="en-US" sz="4800" b="1" i="1" dirty="0" smtClean="0">
                <a:latin typeface="Times New Roman" pitchFamily="18" charset="0"/>
                <a:cs typeface="Times New Roman" pitchFamily="18" charset="0"/>
              </a:rPr>
              <a:t>)</a:t>
            </a:r>
            <a:endParaRPr lang="en-US" sz="4800" b="1" i="1" dirty="0">
              <a:latin typeface="Times New Roman" pitchFamily="18" charset="0"/>
              <a:cs typeface="Times New Roman" pitchFamily="18" charset="0"/>
            </a:endParaRPr>
          </a:p>
        </p:txBody>
      </p:sp>
    </p:spTree>
    <p:extLst>
      <p:ext uri="{BB962C8B-B14F-4D97-AF65-F5344CB8AC3E}">
        <p14:creationId xmlns:p14="http://schemas.microsoft.com/office/powerpoint/2010/main" val="23337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05415" y="1870918"/>
            <a:ext cx="8181169" cy="3690823"/>
          </a:xfrm>
          <a:custGeom>
            <a:avLst/>
            <a:gdLst/>
            <a:ahLst/>
            <a:cxnLst/>
            <a:rect l="l" t="t" r="r" b="b"/>
            <a:pathLst>
              <a:path w="12271753" h="5536234">
                <a:moveTo>
                  <a:pt x="0" y="0"/>
                </a:moveTo>
                <a:lnTo>
                  <a:pt x="12271753" y="0"/>
                </a:lnTo>
                <a:lnTo>
                  <a:pt x="12271753" y="5536234"/>
                </a:lnTo>
                <a:lnTo>
                  <a:pt x="0" y="55362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2134206" y="370938"/>
            <a:ext cx="7923588" cy="1359346"/>
          </a:xfrm>
          <a:prstGeom prst="rect">
            <a:avLst/>
          </a:prstGeom>
        </p:spPr>
        <p:txBody>
          <a:bodyPr lIns="0" tIns="0" rIns="0" bIns="0" rtlCol="0" anchor="t">
            <a:spAutoFit/>
          </a:bodyPr>
          <a:lstStyle/>
          <a:p>
            <a:pPr algn="ctr">
              <a:lnSpc>
                <a:spcPts val="10639"/>
              </a:lnSpc>
            </a:pPr>
            <a:r>
              <a:rPr lang="en-US" sz="3200" dirty="0" err="1">
                <a:solidFill>
                  <a:srgbClr val="000000"/>
                </a:solidFill>
                <a:latin typeface="Times New Roman" pitchFamily="18" charset="0"/>
                <a:cs typeface="Times New Roman" pitchFamily="18" charset="0"/>
              </a:rPr>
              <a:t>Kết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luận</a:t>
            </a:r>
            <a:endParaRPr lang="en-US" sz="3200" dirty="0">
              <a:solidFill>
                <a:srgbClr val="000000"/>
              </a:solidFill>
              <a:latin typeface="Times New Roman" pitchFamily="18" charset="0"/>
              <a:cs typeface="Times New Roman" pitchFamily="18" charset="0"/>
            </a:endParaRPr>
          </a:p>
        </p:txBody>
      </p:sp>
      <p:sp>
        <p:nvSpPr>
          <p:cNvPr id="4" name="TextBox 4"/>
          <p:cNvSpPr txBox="1"/>
          <p:nvPr/>
        </p:nvSpPr>
        <p:spPr>
          <a:xfrm>
            <a:off x="2275346" y="2203454"/>
            <a:ext cx="7641308" cy="2295500"/>
          </a:xfrm>
          <a:prstGeom prst="rect">
            <a:avLst/>
          </a:prstGeom>
        </p:spPr>
        <p:txBody>
          <a:bodyPr lIns="0" tIns="0" rIns="0" bIns="0" rtlCol="0" anchor="t">
            <a:spAutoFit/>
          </a:bodyPr>
          <a:lstStyle/>
          <a:p>
            <a:pPr algn="just">
              <a:lnSpc>
                <a:spcPts val="9758"/>
              </a:lnSpc>
            </a:pPr>
            <a:r>
              <a:rPr lang="en-US" sz="3200" dirty="0" err="1">
                <a:solidFill>
                  <a:srgbClr val="000000"/>
                </a:solidFill>
                <a:latin typeface="Times New Roman" pitchFamily="18" charset="0"/>
                <a:cs typeface="Times New Roman" pitchFamily="18" charset="0"/>
              </a:rPr>
              <a:t>Tĩnh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dạ</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tứ</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có</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tính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chất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chân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thực</a:t>
            </a:r>
            <a:r>
              <a:rPr lang="en-US" sz="3200" dirty="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tự</a:t>
            </a:r>
            <a:r>
              <a:rPr lang="en-US" sz="3200" dirty="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nhiên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hàm</a:t>
            </a:r>
            <a:r>
              <a:rPr lang="en-US" sz="3200" dirty="0">
                <a:solidFill>
                  <a:srgbClr val="000000"/>
                </a:solidFill>
                <a:latin typeface="Times New Roman" pitchFamily="18" charset="0"/>
                <a:cs typeface="Times New Roman" pitchFamily="18" charset="0"/>
              </a:rPr>
              <a:t> ý.</a:t>
            </a:r>
          </a:p>
        </p:txBody>
      </p:sp>
    </p:spTree>
    <p:extLst>
      <p:ext uri="{BB962C8B-B14F-4D97-AF65-F5344CB8AC3E}">
        <p14:creationId xmlns:p14="http://schemas.microsoft.com/office/powerpoint/2010/main" val="277214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AA1FF35-FA8B-7359-F243-D8131CBCD9CA}"/>
              </a:ext>
            </a:extLst>
          </p:cNvPr>
          <p:cNvPicPr>
            <a:picLocks noChangeAspect="1"/>
          </p:cNvPicPr>
          <p:nvPr/>
        </p:nvPicPr>
        <p:blipFill>
          <a:blip r:embed="rId2"/>
          <a:stretch>
            <a:fillRect/>
          </a:stretch>
        </p:blipFill>
        <p:spPr>
          <a:xfrm>
            <a:off x="0" y="1"/>
            <a:ext cx="12192000" cy="6857999"/>
          </a:xfrm>
          <a:prstGeom prst="rect">
            <a:avLst/>
          </a:prstGeom>
        </p:spPr>
      </p:pic>
      <p:sp>
        <p:nvSpPr>
          <p:cNvPr id="4" name="TextBox 3">
            <a:extLst>
              <a:ext uri="{FF2B5EF4-FFF2-40B4-BE49-F238E27FC236}">
                <a16:creationId xmlns="" xmlns:a16="http://schemas.microsoft.com/office/drawing/2014/main" id="{3318DD02-3186-C6C7-310E-C8B050EAF805}"/>
              </a:ext>
            </a:extLst>
          </p:cNvPr>
          <p:cNvSpPr txBox="1"/>
          <p:nvPr/>
        </p:nvSpPr>
        <p:spPr>
          <a:xfrm>
            <a:off x="1045082" y="812898"/>
            <a:ext cx="6177394" cy="707886"/>
          </a:xfrm>
          <a:prstGeom prst="rect">
            <a:avLst/>
          </a:prstGeom>
          <a:noFill/>
        </p:spPr>
        <p:txBody>
          <a:bodyPr wrap="square">
            <a:spAutoFit/>
          </a:bodyPr>
          <a:lstStyle/>
          <a:p>
            <a:r>
              <a:rPr lang="en-US" sz="4000" b="1" dirty="0" err="1" smtClean="0">
                <a:latin typeface="Times New Roman" panose="02020603050405020304" pitchFamily="18" charset="0"/>
                <a:cs typeface="Times New Roman" panose="02020603050405020304" pitchFamily="18" charset="0"/>
              </a:rPr>
              <a:t>III.Thực</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viết</a:t>
            </a:r>
            <a:endParaRPr lang="en-US" sz="4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C3E4F544-6536-BB65-949E-3C3CF588CA34}"/>
              </a:ext>
            </a:extLst>
          </p:cNvPr>
          <p:cNvSpPr txBox="1"/>
          <p:nvPr/>
        </p:nvSpPr>
        <p:spPr>
          <a:xfrm>
            <a:off x="1446201" y="1520784"/>
            <a:ext cx="9299598" cy="4308872"/>
          </a:xfrm>
          <a:prstGeom prst="rect">
            <a:avLst/>
          </a:prstGeom>
          <a:noFill/>
        </p:spPr>
        <p:txBody>
          <a:bodyPr wrap="square">
            <a:spAutoFit/>
          </a:bodyPr>
          <a:lstStyle/>
          <a:p>
            <a:endParaRPr lang="vi-VN"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1</a:t>
            </a:r>
            <a:r>
              <a:rPr lang="vi-VN" sz="3200" b="1" dirty="0">
                <a:latin typeface="Times New Roman" panose="02020603050405020304" pitchFamily="18" charset="0"/>
                <a:cs typeface="Times New Roman" panose="02020603050405020304" pitchFamily="18" charset="0"/>
              </a:rPr>
              <a:t>. Chuẩn bị viết</a:t>
            </a:r>
          </a:p>
          <a:p>
            <a:r>
              <a:rPr lang="vi-VN" sz="3200" dirty="0">
                <a:latin typeface="Times New Roman" panose="02020603050405020304" pitchFamily="18" charset="0"/>
                <a:cs typeface="Times New Roman" panose="02020603050405020304" pitchFamily="18" charset="0"/>
              </a:rPr>
              <a:t>-Cần chọn những tác phẩm thơ có cấu tứ độc đáo và có hệ thống hình ảnh phong phú được xây dựng theo sự chi phối của tứ thơ, ngoài giá trị tạo hình còn có tầng ý nghãi sâu xa.</a:t>
            </a:r>
          </a:p>
          <a:p>
            <a:r>
              <a:rPr lang="vi-VN" sz="3200" dirty="0">
                <a:latin typeface="Times New Roman" panose="02020603050405020304" pitchFamily="18" charset="0"/>
                <a:cs typeface="Times New Roman" panose="02020603050405020304" pitchFamily="18" charset="0"/>
              </a:rPr>
              <a:t>-Có thể chọn những bài thơ được tìm hiểu trong chính chương trình đang học, ngoài chương trình hoặc theo sự gợi ý của thầy cô.</a:t>
            </a:r>
          </a:p>
        </p:txBody>
      </p:sp>
    </p:spTree>
    <p:extLst>
      <p:ext uri="{BB962C8B-B14F-4D97-AF65-F5344CB8AC3E}">
        <p14:creationId xmlns:p14="http://schemas.microsoft.com/office/powerpoint/2010/main" val="255948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AA1FF35-FA8B-7359-F243-D8131CBCD9CA}"/>
              </a:ext>
            </a:extLst>
          </p:cNvPr>
          <p:cNvPicPr>
            <a:picLocks noChangeAspect="1"/>
          </p:cNvPicPr>
          <p:nvPr/>
        </p:nvPicPr>
        <p:blipFill>
          <a:blip r:embed="rId2"/>
          <a:stretch>
            <a:fillRect/>
          </a:stretch>
        </p:blipFill>
        <p:spPr>
          <a:xfrm>
            <a:off x="0" y="-2"/>
            <a:ext cx="12192000" cy="6857999"/>
          </a:xfrm>
          <a:prstGeom prst="rect">
            <a:avLst/>
          </a:prstGeom>
        </p:spPr>
      </p:pic>
      <p:sp>
        <p:nvSpPr>
          <p:cNvPr id="4" name="TextBox 3">
            <a:extLst>
              <a:ext uri="{FF2B5EF4-FFF2-40B4-BE49-F238E27FC236}">
                <a16:creationId xmlns="" xmlns:a16="http://schemas.microsoft.com/office/drawing/2014/main" id="{0C39FCE4-4088-0DA4-5B8B-BD2991A01C8D}"/>
              </a:ext>
            </a:extLst>
          </p:cNvPr>
          <p:cNvSpPr txBox="1"/>
          <p:nvPr/>
        </p:nvSpPr>
        <p:spPr>
          <a:xfrm>
            <a:off x="604909" y="1048991"/>
            <a:ext cx="10874327" cy="5016758"/>
          </a:xfrm>
          <a:prstGeom prst="rect">
            <a:avLst/>
          </a:prstGeom>
          <a:noFill/>
        </p:spPr>
        <p:txBody>
          <a:bodyPr wrap="square">
            <a:spAutoFit/>
          </a:bodyPr>
          <a:lstStyle/>
          <a:p>
            <a:r>
              <a:rPr lang="vi-VN" sz="3200" b="1" dirty="0" smtClean="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Tìm ý:</a:t>
            </a:r>
          </a:p>
          <a:p>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Bài thơ đã hình thành và hoàn thiện dựa trên ý tưởng cơ bản nào?</a:t>
            </a:r>
          </a:p>
          <a:p>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Điều gì làm cho ý tưởng hiện lên một cách sinh động?</a:t>
            </a:r>
          </a:p>
          <a:p>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Có thể nêu nhận định khái quát nào về cấu tứ của bài thơ? Nhận định này có gì khác biệt so với những nhận định từng có và đã bao quát hết mọi yếu tố cấu thành của bài thơ chưa?</a:t>
            </a:r>
          </a:p>
          <a:p>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Tìm hiểu, đánh giá cấu tứ bài thơ:</a:t>
            </a:r>
          </a:p>
          <a:p>
            <a:r>
              <a:rPr lang="vi-VN" sz="3200" dirty="0">
                <a:latin typeface="Times New Roman" panose="02020603050405020304" pitchFamily="18" charset="0"/>
                <a:cs typeface="Times New Roman" panose="02020603050405020304" pitchFamily="18" charset="0"/>
              </a:rPr>
              <a:t>Với cách cấu tứ đã nêu, bài thơ thể hiện được phát hiện riêng gì của nhà thơ về thế giới và con người</a:t>
            </a:r>
          </a:p>
        </p:txBody>
      </p:sp>
      <p:sp>
        <p:nvSpPr>
          <p:cNvPr id="3" name="Rectangle 2"/>
          <p:cNvSpPr/>
          <p:nvPr/>
        </p:nvSpPr>
        <p:spPr>
          <a:xfrm>
            <a:off x="710066" y="402660"/>
            <a:ext cx="4365298" cy="646331"/>
          </a:xfrm>
          <a:prstGeom prst="rect">
            <a:avLst/>
          </a:prstGeom>
        </p:spPr>
        <p:txBody>
          <a:bodyPr wrap="none">
            <a:spAutoFit/>
          </a:bodyPr>
          <a:lstStyle/>
          <a:p>
            <a:r>
              <a:rPr lang="vi-VN" sz="3600" b="1" dirty="0">
                <a:latin typeface="Times New Roman" panose="02020603050405020304" pitchFamily="18" charset="0"/>
                <a:cs typeface="Times New Roman" panose="02020603050405020304" pitchFamily="18" charset="0"/>
              </a:rPr>
              <a:t>2.Tìm ý và lập dàn ý:</a:t>
            </a:r>
          </a:p>
        </p:txBody>
      </p:sp>
    </p:spTree>
    <p:extLst>
      <p:ext uri="{BB962C8B-B14F-4D97-AF65-F5344CB8AC3E}">
        <p14:creationId xmlns:p14="http://schemas.microsoft.com/office/powerpoint/2010/main" val="15384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2D7FB45-1FFF-3131-9669-E76640F3B951}"/>
              </a:ext>
            </a:extLst>
          </p:cNvPr>
          <p:cNvSpPr txBox="1"/>
          <p:nvPr/>
        </p:nvSpPr>
        <p:spPr>
          <a:xfrm>
            <a:off x="549599" y="918744"/>
            <a:ext cx="10015238" cy="4031873"/>
          </a:xfrm>
          <a:prstGeom prst="rect">
            <a:avLst/>
          </a:prstGeom>
          <a:noFill/>
        </p:spPr>
        <p:txBody>
          <a:bodyPr wrap="square">
            <a:spAutoFit/>
          </a:bodyPr>
          <a:lstStyle/>
          <a:p>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Tìm hiểu, phân tích hệ thống hình ảnh trong bài thơ.</a:t>
            </a:r>
          </a:p>
          <a:p>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Bài thơ có những hình ảnh nào? Những hình ảnh đó có thể người đọc những ấn tượng, liên tưởng gì?</a:t>
            </a:r>
          </a:p>
          <a:p>
            <a:r>
              <a:rPr lang="vi-VN" sz="3200" dirty="0">
                <a:latin typeface="Times New Roman" panose="02020603050405020304" pitchFamily="18" charset="0"/>
                <a:cs typeface="Times New Roman" panose="02020603050405020304" pitchFamily="18" charset="0"/>
              </a:rPr>
              <a:t>+ Có thể nhìn nhận như thế nào về logic kết nối các hình ảnh trong bài thơ với nhau? Cái tứ của bài thơ đã chi phối điều này ra sao?</a:t>
            </a:r>
          </a:p>
          <a:p>
            <a:r>
              <a:rPr lang="vi-VN" sz="3200" dirty="0">
                <a:latin typeface="Times New Roman" panose="02020603050405020304" pitchFamily="18" charset="0"/>
                <a:cs typeface="Times New Roman" panose="02020603050405020304" pitchFamily="18" charset="0"/>
              </a:rPr>
              <a:t>+ Có thể nói gì về hàm nghĩa của các hình ảnh trong bài thơ.</a:t>
            </a:r>
          </a:p>
        </p:txBody>
      </p:sp>
    </p:spTree>
    <p:extLst>
      <p:ext uri="{BB962C8B-B14F-4D97-AF65-F5344CB8AC3E}">
        <p14:creationId xmlns:p14="http://schemas.microsoft.com/office/powerpoint/2010/main" val="382044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AA1FF35-FA8B-7359-F243-D8131CBCD9CA}"/>
              </a:ext>
            </a:extLst>
          </p:cNvPr>
          <p:cNvPicPr>
            <a:picLocks noChangeAspect="1"/>
          </p:cNvPicPr>
          <p:nvPr/>
        </p:nvPicPr>
        <p:blipFill>
          <a:blip r:embed="rId2"/>
          <a:stretch>
            <a:fillRect/>
          </a:stretch>
        </p:blipFill>
        <p:spPr>
          <a:xfrm>
            <a:off x="-157162" y="196874"/>
            <a:ext cx="12192000" cy="6857999"/>
          </a:xfrm>
          <a:prstGeom prst="rect">
            <a:avLst/>
          </a:prstGeom>
        </p:spPr>
      </p:pic>
      <p:sp>
        <p:nvSpPr>
          <p:cNvPr id="6" name="TextBox 5">
            <a:extLst>
              <a:ext uri="{FF2B5EF4-FFF2-40B4-BE49-F238E27FC236}">
                <a16:creationId xmlns="" xmlns:a16="http://schemas.microsoft.com/office/drawing/2014/main" id="{8C92DAB5-BC27-FF43-D34D-4E45E93C7DC1}"/>
              </a:ext>
            </a:extLst>
          </p:cNvPr>
          <p:cNvSpPr txBox="1"/>
          <p:nvPr/>
        </p:nvSpPr>
        <p:spPr>
          <a:xfrm>
            <a:off x="0" y="1061602"/>
            <a:ext cx="12034838" cy="6001643"/>
          </a:xfrm>
          <a:prstGeom prst="rect">
            <a:avLst/>
          </a:prstGeom>
          <a:noFill/>
        </p:spPr>
        <p:txBody>
          <a:bodyPr wrap="square">
            <a:spAutoFit/>
          </a:bodyPr>
          <a:lstStyle/>
          <a:p>
            <a:r>
              <a:rPr lang="vi-VN" sz="3200" b="1" dirty="0" smtClean="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Mở bài</a:t>
            </a:r>
            <a:r>
              <a:rPr lang="vi-VN" sz="3200" dirty="0">
                <a:latin typeface="Times New Roman" panose="02020603050405020304" pitchFamily="18" charset="0"/>
                <a:cs typeface="Times New Roman" panose="02020603050405020304" pitchFamily="18" charset="0"/>
              </a:rPr>
              <a:t>: Giới thiệu chung về bài thơ và vấn đề chung sẽ được bàn luận trong bài viết.</a:t>
            </a:r>
          </a:p>
          <a:p>
            <a:r>
              <a:rPr lang="vi-VN" sz="3200" b="1"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Thân bài: </a:t>
            </a:r>
            <a:r>
              <a:rPr lang="vi-VN" sz="3200" dirty="0">
                <a:latin typeface="Times New Roman" panose="02020603050405020304" pitchFamily="18" charset="0"/>
                <a:cs typeface="Times New Roman" panose="02020603050405020304" pitchFamily="18" charset="0"/>
              </a:rPr>
              <a:t>Cần triển khai các ý:</a:t>
            </a:r>
          </a:p>
          <a:p>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Cảm giác chung mà cấu tứ và hình ảnh và cách diễn tả khác lạ trong bài thơ đã gợi cho người đọc.</a:t>
            </a:r>
          </a:p>
          <a:p>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Sự khác biệt của bài thơ so với các bài thơ khác trên phương diện xây dựng hệ thống hình ảnh và tạo sự kết nối giữa các bộ phận cấu tạo trong bài thơ.</a:t>
            </a:r>
          </a:p>
          <a:p>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Những khả năng hiểu khác nhau với một số yếu tố, hình ảnh trong bài thơ.</a:t>
            </a:r>
          </a:p>
          <a:p>
            <a:r>
              <a:rPr lang="vi-VN" sz="3200" b="1" dirty="0">
                <a:latin typeface="Times New Roman" panose="02020603050405020304" pitchFamily="18" charset="0"/>
                <a:cs typeface="Times New Roman" panose="02020603050405020304" pitchFamily="18" charset="0"/>
              </a:rPr>
              <a:t>-Kết bài</a:t>
            </a:r>
            <a:r>
              <a:rPr lang="vi-VN" sz="3200" dirty="0">
                <a:latin typeface="Times New Roman" panose="02020603050405020304" pitchFamily="18" charset="0"/>
                <a:cs typeface="Times New Roman" panose="02020603050405020304" pitchFamily="18" charset="0"/>
              </a:rPr>
              <a:t>: Khẳng định sự độc đáo và ý nghĩa của sự độc đáo đó với độc giả.</a:t>
            </a:r>
          </a:p>
        </p:txBody>
      </p:sp>
      <p:sp>
        <p:nvSpPr>
          <p:cNvPr id="3" name="Rectangle 2"/>
          <p:cNvSpPr/>
          <p:nvPr/>
        </p:nvSpPr>
        <p:spPr>
          <a:xfrm>
            <a:off x="1038709" y="571863"/>
            <a:ext cx="2544286" cy="646331"/>
          </a:xfrm>
          <a:prstGeom prst="rect">
            <a:avLst/>
          </a:prstGeom>
        </p:spPr>
        <p:txBody>
          <a:bodyPr wrap="none">
            <a:spAutoFit/>
          </a:bodyPr>
          <a:lstStyle/>
          <a:p>
            <a:r>
              <a:rPr lang="vi-VN" sz="3600" b="1" dirty="0">
                <a:latin typeface="Times New Roman" panose="02020603050405020304" pitchFamily="18" charset="0"/>
                <a:cs typeface="Times New Roman" panose="02020603050405020304" pitchFamily="18" charset="0"/>
              </a:rPr>
              <a:t>*Lập dàn ý</a:t>
            </a:r>
            <a:r>
              <a:rPr lang="vi-VN"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5743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3744683-2835-C727-1EAA-2BA467733DC8}"/>
              </a:ext>
            </a:extLst>
          </p:cNvPr>
          <p:cNvPicPr>
            <a:picLocks noChangeAspect="1"/>
          </p:cNvPicPr>
          <p:nvPr/>
        </p:nvPicPr>
        <p:blipFill>
          <a:blip r:embed="rId2"/>
          <a:stretch>
            <a:fillRect/>
          </a:stretch>
        </p:blipFill>
        <p:spPr>
          <a:xfrm>
            <a:off x="0" y="1"/>
            <a:ext cx="12192000" cy="6857999"/>
          </a:xfrm>
          <a:prstGeom prst="rect">
            <a:avLst/>
          </a:prstGeom>
        </p:spPr>
      </p:pic>
      <p:sp>
        <p:nvSpPr>
          <p:cNvPr id="4" name="TextBox 3">
            <a:extLst>
              <a:ext uri="{FF2B5EF4-FFF2-40B4-BE49-F238E27FC236}">
                <a16:creationId xmlns="" xmlns:a16="http://schemas.microsoft.com/office/drawing/2014/main" id="{A4E39AD9-89A2-A1EC-B46C-DD4BD9748726}"/>
              </a:ext>
            </a:extLst>
          </p:cNvPr>
          <p:cNvSpPr txBox="1"/>
          <p:nvPr/>
        </p:nvSpPr>
        <p:spPr>
          <a:xfrm>
            <a:off x="246467" y="344599"/>
            <a:ext cx="6177394" cy="646331"/>
          </a:xfrm>
          <a:prstGeom prst="rect">
            <a:avLst/>
          </a:prstGeom>
          <a:noFill/>
        </p:spPr>
        <p:txBody>
          <a:bodyPr wrap="square">
            <a:spAutoFit/>
          </a:bodyPr>
          <a:lstStyle/>
          <a:p>
            <a:r>
              <a:rPr lang="vi-VN" sz="3600" b="1" dirty="0">
                <a:latin typeface="Times New Roman" panose="02020603050405020304" pitchFamily="18" charset="0"/>
                <a:cs typeface="Times New Roman" panose="02020603050405020304" pitchFamily="18" charset="0"/>
              </a:rPr>
              <a:t>IV</a:t>
            </a:r>
            <a:r>
              <a:rPr lang="en-US" sz="3600" b="1" dirty="0">
                <a:latin typeface="Times New Roman" panose="02020603050405020304" pitchFamily="18" charset="0"/>
                <a:cs typeface="Times New Roman" panose="02020603050405020304" pitchFamily="18" charset="0"/>
              </a:rPr>
              <a:t>.</a:t>
            </a:r>
            <a:r>
              <a:rPr lang="en-US" sz="3600" b="1" dirty="0" err="1">
                <a:latin typeface="Times New Roman" panose="02020603050405020304" pitchFamily="18" charset="0"/>
                <a:cs typeface="Times New Roman" panose="02020603050405020304" pitchFamily="18" charset="0"/>
              </a:rPr>
              <a:t>Củng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luyện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endParaRPr lang="en-US" sz="36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662E0559-908B-ADC3-CC06-D8980ED9B875}"/>
              </a:ext>
            </a:extLst>
          </p:cNvPr>
          <p:cNvSpPr txBox="1"/>
          <p:nvPr/>
        </p:nvSpPr>
        <p:spPr>
          <a:xfrm>
            <a:off x="365760" y="990930"/>
            <a:ext cx="4670474" cy="5632311"/>
          </a:xfrm>
          <a:prstGeom prst="rect">
            <a:avLst/>
          </a:prstGeom>
          <a:noFill/>
        </p:spPr>
        <p:txBody>
          <a:bodyPr wrap="square">
            <a:spAutoFit/>
          </a:bodyPr>
          <a:lstStyle/>
          <a:p>
            <a:r>
              <a:rPr lang="vi-VN" sz="2400" dirty="0" smtClean="0">
                <a:latin typeface="Times New Roman" panose="02020603050405020304" pitchFamily="18" charset="0"/>
                <a:cs typeface="Times New Roman" panose="02020603050405020304" pitchFamily="18" charset="0"/>
              </a:rPr>
              <a:t>Sang </a:t>
            </a:r>
            <a:r>
              <a:rPr lang="vi-VN" sz="2400" dirty="0">
                <a:latin typeface="Times New Roman" panose="02020603050405020304" pitchFamily="18" charset="0"/>
                <a:cs typeface="Times New Roman" panose="02020603050405020304" pitchFamily="18" charset="0"/>
              </a:rPr>
              <a:t>Thu - Hữu Thỉnh </a:t>
            </a:r>
          </a:p>
          <a:p>
            <a:r>
              <a:rPr lang="vi-VN" sz="2400" i="1" dirty="0">
                <a:latin typeface="Times New Roman" panose="02020603050405020304" pitchFamily="18" charset="0"/>
                <a:cs typeface="Times New Roman" panose="02020603050405020304" pitchFamily="18" charset="0"/>
              </a:rPr>
              <a:t>Bỗng nhận ra hương ổi</a:t>
            </a:r>
          </a:p>
          <a:p>
            <a:r>
              <a:rPr lang="vi-VN" sz="2400" i="1" dirty="0">
                <a:latin typeface="Times New Roman" panose="02020603050405020304" pitchFamily="18" charset="0"/>
                <a:cs typeface="Times New Roman" panose="02020603050405020304" pitchFamily="18" charset="0"/>
              </a:rPr>
              <a:t>Phả vào trong gió se</a:t>
            </a:r>
          </a:p>
          <a:p>
            <a:r>
              <a:rPr lang="vi-VN" sz="2400" i="1" dirty="0">
                <a:latin typeface="Times New Roman" panose="02020603050405020304" pitchFamily="18" charset="0"/>
                <a:cs typeface="Times New Roman" panose="02020603050405020304" pitchFamily="18" charset="0"/>
              </a:rPr>
              <a:t>Sương chùng chình qua ngõ</a:t>
            </a:r>
          </a:p>
          <a:p>
            <a:r>
              <a:rPr lang="vi-VN" sz="2400" i="1" dirty="0">
                <a:latin typeface="Times New Roman" panose="02020603050405020304" pitchFamily="18" charset="0"/>
                <a:cs typeface="Times New Roman" panose="02020603050405020304" pitchFamily="18" charset="0"/>
              </a:rPr>
              <a:t>Hình như thu đã về</a:t>
            </a:r>
          </a:p>
          <a:p>
            <a:r>
              <a:rPr lang="vi-VN" sz="2400" i="1" dirty="0">
                <a:latin typeface="Times New Roman" panose="02020603050405020304" pitchFamily="18" charset="0"/>
                <a:cs typeface="Times New Roman" panose="02020603050405020304" pitchFamily="18" charset="0"/>
              </a:rPr>
              <a:t> </a:t>
            </a:r>
          </a:p>
          <a:p>
            <a:r>
              <a:rPr lang="vi-VN" sz="2400" i="1" dirty="0">
                <a:latin typeface="Times New Roman" panose="02020603050405020304" pitchFamily="18" charset="0"/>
                <a:cs typeface="Times New Roman" panose="02020603050405020304" pitchFamily="18" charset="0"/>
              </a:rPr>
              <a:t>Sông được lúc dềnh dàng</a:t>
            </a:r>
          </a:p>
          <a:p>
            <a:r>
              <a:rPr lang="vi-VN" sz="2400" i="1" dirty="0">
                <a:latin typeface="Times New Roman" panose="02020603050405020304" pitchFamily="18" charset="0"/>
                <a:cs typeface="Times New Roman" panose="02020603050405020304" pitchFamily="18" charset="0"/>
              </a:rPr>
              <a:t>Chim bắt đầu vội vã</a:t>
            </a:r>
          </a:p>
          <a:p>
            <a:r>
              <a:rPr lang="vi-VN" sz="2400" i="1" dirty="0">
                <a:latin typeface="Times New Roman" panose="02020603050405020304" pitchFamily="18" charset="0"/>
                <a:cs typeface="Times New Roman" panose="02020603050405020304" pitchFamily="18" charset="0"/>
              </a:rPr>
              <a:t>Có đám mây mùa hạ</a:t>
            </a:r>
          </a:p>
          <a:p>
            <a:r>
              <a:rPr lang="vi-VN" sz="2400" i="1" dirty="0">
                <a:latin typeface="Times New Roman" panose="02020603050405020304" pitchFamily="18" charset="0"/>
                <a:cs typeface="Times New Roman" panose="02020603050405020304" pitchFamily="18" charset="0"/>
              </a:rPr>
              <a:t>Vắt nửa mình sang thu</a:t>
            </a:r>
          </a:p>
          <a:p>
            <a:r>
              <a:rPr lang="vi-VN" sz="2400" i="1" dirty="0">
                <a:latin typeface="Times New Roman" panose="02020603050405020304" pitchFamily="18" charset="0"/>
                <a:cs typeface="Times New Roman" panose="02020603050405020304" pitchFamily="18" charset="0"/>
              </a:rPr>
              <a:t> </a:t>
            </a:r>
          </a:p>
          <a:p>
            <a:r>
              <a:rPr lang="vi-VN" sz="2400" i="1" dirty="0">
                <a:latin typeface="Times New Roman" panose="02020603050405020304" pitchFamily="18" charset="0"/>
                <a:cs typeface="Times New Roman" panose="02020603050405020304" pitchFamily="18" charset="0"/>
              </a:rPr>
              <a:t>Vẫn còn bao nhiêu nắng</a:t>
            </a:r>
          </a:p>
          <a:p>
            <a:r>
              <a:rPr lang="vi-VN" sz="2400" i="1" dirty="0">
                <a:latin typeface="Times New Roman" panose="02020603050405020304" pitchFamily="18" charset="0"/>
                <a:cs typeface="Times New Roman" panose="02020603050405020304" pitchFamily="18" charset="0"/>
              </a:rPr>
              <a:t>Đã vơi dần cơn mưa</a:t>
            </a:r>
          </a:p>
          <a:p>
            <a:r>
              <a:rPr lang="vi-VN" sz="2400" i="1" dirty="0">
                <a:latin typeface="Times New Roman" panose="02020603050405020304" pitchFamily="18" charset="0"/>
                <a:cs typeface="Times New Roman" panose="02020603050405020304" pitchFamily="18" charset="0"/>
              </a:rPr>
              <a:t>Sấm cũng bớt bất ngờ</a:t>
            </a:r>
          </a:p>
          <a:p>
            <a:r>
              <a:rPr lang="vi-VN" sz="2400" i="1" dirty="0">
                <a:latin typeface="Times New Roman" panose="02020603050405020304" pitchFamily="18" charset="0"/>
                <a:cs typeface="Times New Roman" panose="02020603050405020304" pitchFamily="18" charset="0"/>
              </a:rPr>
              <a:t>Trên hàng cây đứng tuổi.</a:t>
            </a:r>
            <a:endParaRPr lang="en-US" sz="2400" i="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86BE2312-5D78-2989-18F1-BD752903C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243" y="990930"/>
            <a:ext cx="5810682" cy="3271636"/>
          </a:xfrm>
          <a:prstGeom prst="rect">
            <a:avLst/>
          </a:prstGeom>
        </p:spPr>
      </p:pic>
      <p:sp>
        <p:nvSpPr>
          <p:cNvPr id="10" name="TextBox 9">
            <a:extLst>
              <a:ext uri="{FF2B5EF4-FFF2-40B4-BE49-F238E27FC236}">
                <a16:creationId xmlns="" xmlns:a16="http://schemas.microsoft.com/office/drawing/2014/main" id="{10B050DC-0D7B-96EB-93CF-F95813FCF487}"/>
              </a:ext>
            </a:extLst>
          </p:cNvPr>
          <p:cNvSpPr txBox="1"/>
          <p:nvPr/>
        </p:nvSpPr>
        <p:spPr>
          <a:xfrm>
            <a:off x="5337243" y="4908897"/>
            <a:ext cx="6177394" cy="830997"/>
          </a:xfrm>
          <a:prstGeom prst="rect">
            <a:avLst/>
          </a:prstGeom>
          <a:noFill/>
        </p:spPr>
        <p:txBody>
          <a:bodyPr wrap="square">
            <a:spAutoFit/>
          </a:bodyPr>
          <a:lstStyle/>
          <a:p>
            <a:r>
              <a:rPr lang="vi-VN"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hỉ</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cấu</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tứ</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ảnh</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Sang </a:t>
            </a:r>
            <a:r>
              <a:rPr lang="vi-VN"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487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43968969"/>
              </p:ext>
            </p:extLst>
          </p:nvPr>
        </p:nvGraphicFramePr>
        <p:xfrm>
          <a:off x="2728719" y="2051591"/>
          <a:ext cx="6589168" cy="3306062"/>
        </p:xfrm>
        <a:graphic>
          <a:graphicData uri="http://schemas.openxmlformats.org/drawingml/2006/table">
            <a:tbl>
              <a:tblPr firstRow="1" firstCol="1" bandRow="1"/>
              <a:tblGrid>
                <a:gridCol w="3149620"/>
                <a:gridCol w="3439548"/>
              </a:tblGrid>
              <a:tr h="371680">
                <a:tc>
                  <a:txBody>
                    <a:bodyPr/>
                    <a:lstStyle/>
                    <a:p>
                      <a:pPr marL="0" marR="0" algn="ctr">
                        <a:lnSpc>
                          <a:spcPct val="107000"/>
                        </a:lnSpc>
                        <a:spcBef>
                          <a:spcPts val="0"/>
                        </a:spcBef>
                        <a:spcAft>
                          <a:spcPts val="0"/>
                        </a:spcAft>
                      </a:pPr>
                      <a:r>
                        <a:rPr lang="en-US" sz="2800">
                          <a:solidFill>
                            <a:srgbClr val="FF0000"/>
                          </a:solidFill>
                          <a:effectLst/>
                          <a:latin typeface="Times New Roman"/>
                          <a:ea typeface="Arial"/>
                          <a:cs typeface="Times New Roman"/>
                        </a:rPr>
                        <a:t>HƯỚNG DẪN</a:t>
                      </a:r>
                      <a:endParaRPr lang="en-US" sz="2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a:solidFill>
                            <a:srgbClr val="FF0000"/>
                          </a:solidFill>
                          <a:effectLst/>
                          <a:latin typeface="Times New Roman"/>
                          <a:ea typeface="Arial"/>
                          <a:cs typeface="Times New Roman"/>
                        </a:rPr>
                        <a:t>THỰC HÀNH</a:t>
                      </a:r>
                      <a:endParaRPr lang="en-US" sz="2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6672">
                <a:tc>
                  <a:txBody>
                    <a:bodyPr/>
                    <a:lstStyle/>
                    <a:p>
                      <a:pPr marL="0" marR="0">
                        <a:lnSpc>
                          <a:spcPct val="107000"/>
                        </a:lnSpc>
                        <a:spcBef>
                          <a:spcPts val="0"/>
                        </a:spcBef>
                        <a:spcAft>
                          <a:spcPts val="0"/>
                        </a:spcAft>
                      </a:pPr>
                      <a:r>
                        <a:rPr lang="en-US" sz="2800" dirty="0" err="1">
                          <a:effectLst/>
                          <a:latin typeface="Times New Roman"/>
                          <a:ea typeface="Arial"/>
                          <a:cs typeface="Times New Roman"/>
                        </a:rPr>
                        <a:t>Giới</a:t>
                      </a:r>
                      <a:r>
                        <a:rPr lang="en-US" sz="2800" dirty="0">
                          <a:effectLst/>
                          <a:latin typeface="Times New Roman"/>
                          <a:ea typeface="Arial"/>
                          <a:cs typeface="Times New Roman"/>
                        </a:rPr>
                        <a:t> </a:t>
                      </a:r>
                      <a:r>
                        <a:rPr lang="en-US" sz="2800" dirty="0" err="1">
                          <a:effectLst/>
                          <a:latin typeface="Times New Roman"/>
                          <a:ea typeface="Arial"/>
                          <a:cs typeface="Times New Roman"/>
                        </a:rPr>
                        <a:t>thiệu</a:t>
                      </a:r>
                      <a:r>
                        <a:rPr lang="en-US" sz="2800" dirty="0">
                          <a:effectLst/>
                          <a:latin typeface="Times New Roman"/>
                          <a:ea typeface="Arial"/>
                          <a:cs typeface="Times New Roman"/>
                        </a:rPr>
                        <a:t> </a:t>
                      </a:r>
                      <a:r>
                        <a:rPr lang="en-US" sz="2800" dirty="0" err="1">
                          <a:effectLst/>
                          <a:latin typeface="Times New Roman"/>
                          <a:ea typeface="Arial"/>
                          <a:cs typeface="Times New Roman"/>
                        </a:rPr>
                        <a:t>bài</a:t>
                      </a:r>
                      <a:r>
                        <a:rPr lang="en-US" sz="2800" dirty="0">
                          <a:effectLst/>
                          <a:latin typeface="Times New Roman"/>
                          <a:ea typeface="Arial"/>
                          <a:cs typeface="Times New Roman"/>
                        </a:rPr>
                        <a:t> </a:t>
                      </a:r>
                      <a:r>
                        <a:rPr lang="en-US" sz="2800" dirty="0" err="1">
                          <a:effectLst/>
                          <a:latin typeface="Times New Roman"/>
                          <a:ea typeface="Arial"/>
                          <a:cs typeface="Times New Roman"/>
                        </a:rPr>
                        <a:t>thơ</a:t>
                      </a:r>
                      <a:r>
                        <a:rPr lang="en-US" sz="2800" dirty="0">
                          <a:effectLst/>
                          <a:latin typeface="Times New Roman"/>
                          <a:ea typeface="Arial"/>
                          <a:cs typeface="Times New Roman"/>
                        </a:rPr>
                        <a:t>.</a:t>
                      </a:r>
                      <a:endParaRPr lang="en-US" sz="28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800">
                          <a:effectLst/>
                          <a:latin typeface="Times New Roman"/>
                          <a:ea typeface="Arial"/>
                          <a:cs typeface="Times New Roman"/>
                        </a:rPr>
                        <a:t> </a:t>
                      </a:r>
                      <a:endParaRPr lang="en-US" sz="2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1680">
                <a:tc>
                  <a:txBody>
                    <a:bodyPr/>
                    <a:lstStyle/>
                    <a:p>
                      <a:pPr marL="0" marR="0">
                        <a:lnSpc>
                          <a:spcPct val="107000"/>
                        </a:lnSpc>
                        <a:spcBef>
                          <a:spcPts val="0"/>
                        </a:spcBef>
                        <a:spcAft>
                          <a:spcPts val="0"/>
                        </a:spcAft>
                      </a:pPr>
                      <a:r>
                        <a:rPr lang="vi-VN" sz="2800">
                          <a:effectLst/>
                          <a:latin typeface="Times New Roman"/>
                          <a:ea typeface="Arial"/>
                          <a:cs typeface="Times New Roman"/>
                        </a:rPr>
                        <a:t>Xác định cấu tứ bài thơ</a:t>
                      </a:r>
                      <a:endParaRPr lang="en-US" sz="2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vi-VN" sz="2800" dirty="0">
                          <a:effectLst/>
                          <a:latin typeface="Times New Roman"/>
                          <a:ea typeface="Arial"/>
                          <a:cs typeface="Times New Roman"/>
                        </a:rPr>
                        <a:t> </a:t>
                      </a:r>
                      <a:endParaRPr lang="en-US" sz="28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3359">
                <a:tc>
                  <a:txBody>
                    <a:bodyPr/>
                    <a:lstStyle/>
                    <a:p>
                      <a:pPr marL="0" marR="0">
                        <a:lnSpc>
                          <a:spcPct val="107000"/>
                        </a:lnSpc>
                        <a:spcBef>
                          <a:spcPts val="0"/>
                        </a:spcBef>
                        <a:spcAft>
                          <a:spcPts val="0"/>
                        </a:spcAft>
                      </a:pPr>
                      <a:r>
                        <a:rPr lang="vi-VN" sz="2800">
                          <a:effectLst/>
                          <a:latin typeface="Times New Roman"/>
                          <a:ea typeface="Arial"/>
                          <a:cs typeface="Times New Roman"/>
                        </a:rPr>
                        <a:t>Hình ảnh mang ý nghĩa sâu xa</a:t>
                      </a:r>
                      <a:endParaRPr lang="en-US" sz="2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vi-VN" sz="2800">
                          <a:effectLst/>
                          <a:latin typeface="Times New Roman"/>
                          <a:ea typeface="Arial"/>
                          <a:cs typeface="Times New Roman"/>
                        </a:rPr>
                        <a:t> </a:t>
                      </a:r>
                      <a:endParaRPr lang="en-US" sz="2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1680">
                <a:tc>
                  <a:txBody>
                    <a:bodyPr/>
                    <a:lstStyle/>
                    <a:p>
                      <a:pPr marL="0" marR="0">
                        <a:lnSpc>
                          <a:spcPct val="107000"/>
                        </a:lnSpc>
                        <a:spcBef>
                          <a:spcPts val="0"/>
                        </a:spcBef>
                        <a:spcAft>
                          <a:spcPts val="0"/>
                        </a:spcAft>
                      </a:pPr>
                      <a:r>
                        <a:rPr lang="en-US" sz="2800">
                          <a:effectLst/>
                          <a:latin typeface="Times New Roman"/>
                          <a:ea typeface="Arial"/>
                          <a:cs typeface="Times New Roman"/>
                        </a:rPr>
                        <a:t>Kết luận</a:t>
                      </a:r>
                      <a:endParaRPr lang="en-US" sz="280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vi-VN" sz="2800" dirty="0">
                          <a:effectLst/>
                          <a:latin typeface="Times New Roman"/>
                          <a:ea typeface="Arial"/>
                          <a:cs typeface="Times New Roman"/>
                        </a:rPr>
                        <a:t> </a:t>
                      </a:r>
                      <a:endParaRPr lang="en-US" sz="28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3018969" y="874453"/>
            <a:ext cx="525417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PHIẾU HƯỚNG DẪN VIẾT</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100494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2E46470-BFD0-D185-DE95-91CE3B75B225}"/>
              </a:ext>
            </a:extLst>
          </p:cNvPr>
          <p:cNvPicPr>
            <a:picLocks noChangeAspect="1"/>
          </p:cNvPicPr>
          <p:nvPr/>
        </p:nvPicPr>
        <p:blipFill>
          <a:blip r:embed="rId2"/>
          <a:stretch>
            <a:fillRect/>
          </a:stretch>
        </p:blipFill>
        <p:spPr>
          <a:xfrm>
            <a:off x="0" y="0"/>
            <a:ext cx="12192000" cy="6857999"/>
          </a:xfrm>
          <a:prstGeom prst="rect">
            <a:avLst/>
          </a:prstGeom>
        </p:spPr>
      </p:pic>
      <p:sp>
        <p:nvSpPr>
          <p:cNvPr id="4" name="TextBox 3">
            <a:extLst>
              <a:ext uri="{FF2B5EF4-FFF2-40B4-BE49-F238E27FC236}">
                <a16:creationId xmlns="" xmlns:a16="http://schemas.microsoft.com/office/drawing/2014/main" id="{2120366C-083A-424D-3B93-D3D41D37E3BE}"/>
              </a:ext>
            </a:extLst>
          </p:cNvPr>
          <p:cNvSpPr txBox="1"/>
          <p:nvPr/>
        </p:nvSpPr>
        <p:spPr>
          <a:xfrm>
            <a:off x="189193" y="1464559"/>
            <a:ext cx="11698006" cy="3970318"/>
          </a:xfrm>
          <a:prstGeom prst="rect">
            <a:avLst/>
          </a:prstGeom>
          <a:noFill/>
        </p:spPr>
        <p:txBody>
          <a:bodyPr wrap="square">
            <a:spAutoFit/>
          </a:bodyPr>
          <a:lstStyle/>
          <a:p>
            <a:r>
              <a:rPr lang="vi-VN" sz="3600" b="1" dirty="0" smtClean="0">
                <a:latin typeface="Times New Roman" panose="02020603050405020304" pitchFamily="18" charset="0"/>
                <a:cs typeface="Times New Roman" panose="02020603050405020304" pitchFamily="18" charset="0"/>
              </a:rPr>
              <a:t>1</a:t>
            </a:r>
            <a:r>
              <a:rPr lang="vi-VN" sz="3600" b="1" dirty="0">
                <a:latin typeface="Times New Roman" panose="02020603050405020304" pitchFamily="18" charset="0"/>
                <a:cs typeface="Times New Roman" panose="02020603050405020304" pitchFamily="18" charset="0"/>
              </a:rPr>
              <a:t>. Cấu tứ trong bài thơ</a:t>
            </a:r>
          </a:p>
          <a:p>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Cấu tứ gắn liền với việc xác định, hình dung hướng phát triển của hình tượng thơ, cách triển khai bài thơ.</a:t>
            </a:r>
          </a:p>
          <a:p>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Sản phẩm của cấu tứ là tứ thơ.</a:t>
            </a:r>
          </a:p>
          <a:p>
            <a:r>
              <a:rPr lang="vi-VN" sz="3600" b="1" dirty="0">
                <a:latin typeface="Times New Roman" panose="02020603050405020304" pitchFamily="18" charset="0"/>
                <a:cs typeface="Times New Roman" panose="02020603050405020304" pitchFamily="18" charset="0"/>
              </a:rPr>
              <a:t>2. Hình ảnh trong bài thơ</a:t>
            </a:r>
          </a:p>
          <a:p>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Hình ảnh trong thơ thường dùng để diễn tả hoặc gợi lên cảm nhận sâu xa hoặc một ý nghĩa nào đó của bài thơ.</a:t>
            </a:r>
          </a:p>
        </p:txBody>
      </p:sp>
      <p:sp>
        <p:nvSpPr>
          <p:cNvPr id="6" name="TextBox 5">
            <a:extLst>
              <a:ext uri="{FF2B5EF4-FFF2-40B4-BE49-F238E27FC236}">
                <a16:creationId xmlns="" xmlns:a16="http://schemas.microsoft.com/office/drawing/2014/main" id="{FF989BC7-D81E-7D83-3E20-7FBC1D9ED1B9}"/>
              </a:ext>
            </a:extLst>
          </p:cNvPr>
          <p:cNvSpPr txBox="1"/>
          <p:nvPr/>
        </p:nvSpPr>
        <p:spPr>
          <a:xfrm>
            <a:off x="189192" y="522454"/>
            <a:ext cx="11698007" cy="707886"/>
          </a:xfrm>
          <a:prstGeom prst="rect">
            <a:avLst/>
          </a:prstGeom>
          <a:noFill/>
        </p:spPr>
        <p:txBody>
          <a:bodyPr wrap="square">
            <a:spAutoFit/>
          </a:bodyPr>
          <a:lstStyle/>
          <a:p>
            <a:r>
              <a:rPr lang="en-US" sz="4000" b="1" dirty="0" smtClean="0">
                <a:latin typeface="Times New Roman" panose="02020603050405020304" pitchFamily="18" charset="0"/>
                <a:cs typeface="Times New Roman" panose="02020603050405020304" pitchFamily="18" charset="0"/>
              </a:rPr>
              <a:t>I. </a:t>
            </a:r>
            <a:r>
              <a:rPr lang="en-US" sz="4000" b="1" dirty="0" err="1" smtClean="0">
                <a:latin typeface="Times New Roman" panose="02020603050405020304" pitchFamily="18" charset="0"/>
                <a:cs typeface="Times New Roman" panose="02020603050405020304" pitchFamily="18" charset="0"/>
              </a:rPr>
              <a:t>Tìm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hiểu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về</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cấu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tứ</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và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ảnh</a:t>
            </a:r>
            <a:r>
              <a:rPr lang="en-US" sz="4000" b="1" dirty="0" smtClean="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(SGK-54)</a:t>
            </a:r>
          </a:p>
        </p:txBody>
      </p:sp>
    </p:spTree>
    <p:extLst>
      <p:ext uri="{BB962C8B-B14F-4D97-AF65-F5344CB8AC3E}">
        <p14:creationId xmlns:p14="http://schemas.microsoft.com/office/powerpoint/2010/main" val="1749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A65ABDE-012B-B013-627E-7230858FC242}"/>
              </a:ext>
            </a:extLst>
          </p:cNvPr>
          <p:cNvPicPr>
            <a:picLocks noChangeAspect="1"/>
          </p:cNvPicPr>
          <p:nvPr/>
        </p:nvPicPr>
        <p:blipFill>
          <a:blip r:embed="rId2"/>
          <a:stretch>
            <a:fillRect/>
          </a:stretch>
        </p:blipFill>
        <p:spPr>
          <a:xfrm>
            <a:off x="0" y="0"/>
            <a:ext cx="12192000" cy="6857999"/>
          </a:xfrm>
          <a:prstGeom prst="rect">
            <a:avLst/>
          </a:prstGeom>
        </p:spPr>
      </p:pic>
      <p:sp>
        <p:nvSpPr>
          <p:cNvPr id="4" name="TextBox 3">
            <a:extLst>
              <a:ext uri="{FF2B5EF4-FFF2-40B4-BE49-F238E27FC236}">
                <a16:creationId xmlns="" xmlns:a16="http://schemas.microsoft.com/office/drawing/2014/main" id="{AD84234F-F4E8-71AE-99E2-A32AEB595E89}"/>
              </a:ext>
            </a:extLst>
          </p:cNvPr>
          <p:cNvSpPr txBox="1"/>
          <p:nvPr/>
        </p:nvSpPr>
        <p:spPr>
          <a:xfrm>
            <a:off x="0" y="369896"/>
            <a:ext cx="12191999" cy="646331"/>
          </a:xfrm>
          <a:prstGeom prst="rect">
            <a:avLst/>
          </a:prstGeom>
          <a:noFill/>
        </p:spPr>
        <p:txBody>
          <a:bodyPr wrap="square">
            <a:spAutoFit/>
          </a:bodyPr>
          <a:lstStyle/>
          <a:p>
            <a:pPr algn="ctr"/>
            <a:r>
              <a:rPr lang="en-US" sz="3600" b="1" dirty="0" smtClean="0">
                <a:latin typeface="Times New Roman" panose="02020603050405020304" pitchFamily="18" charset="0"/>
                <a:cs typeface="Times New Roman" panose="02020603050405020304" pitchFamily="18" charset="0"/>
              </a:rPr>
              <a:t>II. </a:t>
            </a:r>
            <a:r>
              <a:rPr lang="en-US" sz="3600" b="1" dirty="0" err="1" smtClean="0">
                <a:latin typeface="Times New Roman" panose="02020603050405020304" pitchFamily="18" charset="0"/>
                <a:cs typeface="Times New Roman" panose="02020603050405020304" pitchFamily="18" charset="0"/>
              </a:rPr>
              <a:t>Bài</a:t>
            </a:r>
            <a:r>
              <a:rPr lang="en-US" sz="3600" b="1" dirty="0" smtClean="0">
                <a:latin typeface="Times New Roman" panose="02020603050405020304" pitchFamily="18" charset="0"/>
                <a:cs typeface="Times New Roman" panose="02020603050405020304" pitchFamily="18" charset="0"/>
              </a:rPr>
              <a:t> </a:t>
            </a:r>
            <a:r>
              <a:rPr lang="vi-VN" sz="3600" b="1" dirty="0" smtClean="0">
                <a:latin typeface="Times New Roman" panose="02020603050405020304" pitchFamily="18" charset="0"/>
                <a:cs typeface="Times New Roman" panose="02020603050405020304" pitchFamily="18" charset="0"/>
              </a:rPr>
              <a:t>viết </a:t>
            </a:r>
            <a:r>
              <a:rPr lang="vi-VN" sz="3600" b="1" dirty="0">
                <a:latin typeface="Times New Roman" panose="02020603050405020304" pitchFamily="18" charset="0"/>
                <a:cs typeface="Times New Roman" panose="02020603050405020304" pitchFamily="18" charset="0"/>
              </a:rPr>
              <a:t>tham khảo “ Bài thơ “Tĩnh dạ tứ” của Lý Bạch”</a:t>
            </a:r>
            <a:endParaRPr lang="en-US" sz="3600" b="1" dirty="0">
              <a:latin typeface="Times New Roman" panose="02020603050405020304" pitchFamily="18" charset="0"/>
              <a:cs typeface="Times New Roman" panose="02020603050405020304" pitchFamily="18" charset="0"/>
            </a:endParaRPr>
          </a:p>
        </p:txBody>
      </p:sp>
      <p:sp>
        <p:nvSpPr>
          <p:cNvPr id="3" name="Rectangle 2"/>
          <p:cNvSpPr/>
          <p:nvPr/>
        </p:nvSpPr>
        <p:spPr>
          <a:xfrm>
            <a:off x="450165" y="1664429"/>
            <a:ext cx="10775853" cy="2405274"/>
          </a:xfrm>
          <a:prstGeom prst="rect">
            <a:avLst/>
          </a:prstGeom>
        </p:spPr>
        <p:txBody>
          <a:bodyPr wrap="square">
            <a:spAutoFit/>
          </a:bodyPr>
          <a:lstStyle/>
          <a:p>
            <a:pPr marL="342900" marR="0" lvl="0" indent="-342900" algn="just">
              <a:lnSpc>
                <a:spcPct val="107000"/>
              </a:lnSpc>
              <a:spcBef>
                <a:spcPts val="0"/>
              </a:spcBef>
              <a:spcAft>
                <a:spcPts val="800"/>
              </a:spcAft>
              <a:buFont typeface="+mj-lt"/>
              <a:buAutoNum type="arabicPeriod"/>
            </a:pPr>
            <a:r>
              <a:rPr lang="nl-NL" sz="3200" dirty="0" smtClean="0">
                <a:latin typeface="Times New Roman"/>
                <a:ea typeface="Calibri"/>
                <a:cs typeface="Times New Roman"/>
              </a:rPr>
              <a:t> Bài </a:t>
            </a:r>
            <a:r>
              <a:rPr lang="nl-NL" sz="3200" dirty="0">
                <a:latin typeface="Times New Roman"/>
                <a:ea typeface="Calibri"/>
                <a:cs typeface="Times New Roman"/>
              </a:rPr>
              <a:t>thơ được giới thiệu như thế nào</a:t>
            </a:r>
            <a:r>
              <a:rPr lang="nl-NL" sz="3200" dirty="0" smtClean="0">
                <a:latin typeface="Times New Roman"/>
                <a:ea typeface="Calibri"/>
                <a:cs typeface="Times New Roman"/>
              </a:rPr>
              <a:t>?</a:t>
            </a:r>
          </a:p>
          <a:p>
            <a:pPr marL="342900" marR="0" lvl="0" indent="-342900" algn="just">
              <a:lnSpc>
                <a:spcPct val="107000"/>
              </a:lnSpc>
              <a:spcBef>
                <a:spcPts val="0"/>
              </a:spcBef>
              <a:spcAft>
                <a:spcPts val="800"/>
              </a:spcAft>
              <a:buFont typeface="+mj-lt"/>
              <a:buAutoNum type="arabicPeriod"/>
            </a:pPr>
            <a:r>
              <a:rPr lang="en-US" sz="3200" dirty="0" smtClean="0">
                <a:latin typeface="Times New Roman"/>
                <a:ea typeface="Calibri"/>
                <a:cs typeface="Times New Roman"/>
              </a:rPr>
              <a:t> </a:t>
            </a:r>
            <a:r>
              <a:rPr lang="en-US" sz="3200" dirty="0" err="1" smtClean="0">
                <a:latin typeface="Times New Roman"/>
                <a:ea typeface="Calibri"/>
                <a:cs typeface="Times New Roman"/>
              </a:rPr>
              <a:t>Xác</a:t>
            </a:r>
            <a:r>
              <a:rPr lang="en-US" sz="3200" dirty="0" smtClean="0">
                <a:latin typeface="Times New Roman"/>
                <a:ea typeface="Calibri"/>
                <a:cs typeface="Times New Roman"/>
              </a:rPr>
              <a:t> </a:t>
            </a:r>
            <a:r>
              <a:rPr lang="en-US" sz="3200" dirty="0" err="1">
                <a:latin typeface="Times New Roman"/>
                <a:ea typeface="Calibri"/>
                <a:cs typeface="Times New Roman"/>
              </a:rPr>
              <a:t>định</a:t>
            </a:r>
            <a:r>
              <a:rPr lang="en-US" sz="3200" dirty="0">
                <a:latin typeface="Times New Roman"/>
                <a:ea typeface="Calibri"/>
                <a:cs typeface="Times New Roman"/>
              </a:rPr>
              <a:t> </a:t>
            </a:r>
            <a:r>
              <a:rPr lang="en-US" sz="3200" dirty="0" err="1">
                <a:latin typeface="Times New Roman"/>
                <a:ea typeface="Calibri"/>
                <a:cs typeface="Times New Roman"/>
              </a:rPr>
              <a:t>trình</a:t>
            </a:r>
            <a:r>
              <a:rPr lang="en-US" sz="3200" dirty="0">
                <a:latin typeface="Times New Roman"/>
                <a:ea typeface="Calibri"/>
                <a:cs typeface="Times New Roman"/>
              </a:rPr>
              <a:t> </a:t>
            </a:r>
            <a:r>
              <a:rPr lang="en-US" sz="3200" dirty="0" err="1">
                <a:latin typeface="Times New Roman"/>
                <a:ea typeface="Calibri"/>
                <a:cs typeface="Times New Roman"/>
              </a:rPr>
              <a:t>tự</a:t>
            </a:r>
            <a:r>
              <a:rPr lang="en-US" sz="3200" dirty="0">
                <a:latin typeface="Times New Roman"/>
                <a:ea typeface="Calibri"/>
                <a:cs typeface="Times New Roman"/>
              </a:rPr>
              <a:t> logic </a:t>
            </a:r>
            <a:r>
              <a:rPr lang="en-US" sz="3200" dirty="0" err="1">
                <a:latin typeface="Times New Roman"/>
                <a:ea typeface="Calibri"/>
                <a:cs typeface="Times New Roman"/>
              </a:rPr>
              <a:t>triển</a:t>
            </a:r>
            <a:r>
              <a:rPr lang="en-US" sz="3200" dirty="0">
                <a:latin typeface="Times New Roman"/>
                <a:ea typeface="Calibri"/>
                <a:cs typeface="Times New Roman"/>
              </a:rPr>
              <a:t> </a:t>
            </a:r>
            <a:r>
              <a:rPr lang="en-US" sz="3200" dirty="0" err="1">
                <a:latin typeface="Times New Roman"/>
                <a:ea typeface="Calibri"/>
                <a:cs typeface="Times New Roman"/>
              </a:rPr>
              <a:t>khai</a:t>
            </a:r>
            <a:r>
              <a:rPr lang="en-US" sz="3200" dirty="0">
                <a:latin typeface="Times New Roman"/>
                <a:ea typeface="Calibri"/>
                <a:cs typeface="Times New Roman"/>
              </a:rPr>
              <a:t> ý </a:t>
            </a:r>
            <a:r>
              <a:rPr lang="en-US" sz="3200" dirty="0" err="1">
                <a:latin typeface="Times New Roman"/>
                <a:ea typeface="Calibri"/>
                <a:cs typeface="Times New Roman"/>
              </a:rPr>
              <a:t>trong</a:t>
            </a:r>
            <a:r>
              <a:rPr lang="en-US" sz="3200" dirty="0">
                <a:latin typeface="Times New Roman"/>
                <a:ea typeface="Calibri"/>
                <a:cs typeface="Times New Roman"/>
              </a:rPr>
              <a:t> </a:t>
            </a:r>
            <a:r>
              <a:rPr lang="en-US" sz="3200" dirty="0" err="1">
                <a:latin typeface="Times New Roman"/>
                <a:ea typeface="Calibri"/>
                <a:cs typeface="Times New Roman"/>
              </a:rPr>
              <a:t>bài</a:t>
            </a:r>
            <a:r>
              <a:rPr lang="en-US" sz="3200" dirty="0">
                <a:latin typeface="Times New Roman"/>
                <a:ea typeface="Calibri"/>
                <a:cs typeface="Times New Roman"/>
              </a:rPr>
              <a:t> </a:t>
            </a:r>
            <a:r>
              <a:rPr lang="en-US" sz="3200" dirty="0" err="1">
                <a:latin typeface="Times New Roman"/>
                <a:ea typeface="Calibri"/>
                <a:cs typeface="Times New Roman"/>
              </a:rPr>
              <a:t>viết</a:t>
            </a:r>
            <a:r>
              <a:rPr lang="en-US" sz="3200" dirty="0">
                <a:latin typeface="Times New Roman"/>
                <a:ea typeface="Calibri"/>
                <a:cs typeface="Times New Roman"/>
              </a:rPr>
              <a:t>?</a:t>
            </a:r>
          </a:p>
          <a:p>
            <a:pPr marL="342900" marR="0" lvl="0" indent="-342900" algn="just">
              <a:lnSpc>
                <a:spcPct val="107000"/>
              </a:lnSpc>
              <a:spcBef>
                <a:spcPts val="0"/>
              </a:spcBef>
              <a:spcAft>
                <a:spcPts val="800"/>
              </a:spcAft>
              <a:buFont typeface="+mj-lt"/>
              <a:buAutoNum type="arabicPeriod"/>
            </a:pPr>
            <a:r>
              <a:rPr lang="en-US" sz="3200" dirty="0" smtClean="0"/>
              <a:t> </a:t>
            </a:r>
            <a:r>
              <a:rPr lang="en-US" sz="3200" dirty="0" err="1" smtClean="0"/>
              <a:t>Cấu</a:t>
            </a:r>
            <a:r>
              <a:rPr lang="en-US" sz="3200" dirty="0" smtClean="0"/>
              <a:t> </a:t>
            </a:r>
            <a:r>
              <a:rPr lang="en-US" sz="3200" dirty="0" err="1"/>
              <a:t>tứ</a:t>
            </a:r>
            <a:r>
              <a:rPr lang="en-US" sz="3200" dirty="0"/>
              <a:t> </a:t>
            </a:r>
            <a:r>
              <a:rPr lang="en-US" sz="3200" dirty="0" err="1"/>
              <a:t>và</a:t>
            </a:r>
            <a:r>
              <a:rPr lang="en-US" sz="3200" dirty="0"/>
              <a:t> </a:t>
            </a:r>
            <a:r>
              <a:rPr lang="en-US" sz="3200" dirty="0" err="1"/>
              <a:t>tính</a:t>
            </a:r>
            <a:r>
              <a:rPr lang="en-US" sz="3200" dirty="0"/>
              <a:t> </a:t>
            </a:r>
            <a:r>
              <a:rPr lang="en-US" sz="3200" dirty="0" err="1"/>
              <a:t>chất</a:t>
            </a:r>
            <a:r>
              <a:rPr lang="en-US" sz="3200" dirty="0"/>
              <a:t> </a:t>
            </a:r>
            <a:r>
              <a:rPr lang="en-US" sz="3200" dirty="0" err="1"/>
              <a:t>khái</a:t>
            </a:r>
            <a:r>
              <a:rPr lang="en-US" sz="3200" dirty="0"/>
              <a:t> </a:t>
            </a:r>
            <a:r>
              <a:rPr lang="en-US" sz="3200" dirty="0" err="1"/>
              <a:t>quát</a:t>
            </a:r>
            <a:r>
              <a:rPr lang="en-US" sz="3200" dirty="0"/>
              <a:t> </a:t>
            </a:r>
            <a:r>
              <a:rPr lang="en-US" sz="3200" dirty="0" err="1"/>
              <a:t>của</a:t>
            </a:r>
            <a:r>
              <a:rPr lang="en-US" sz="3200" dirty="0"/>
              <a:t> </a:t>
            </a:r>
            <a:r>
              <a:rPr lang="en-US" sz="3200" dirty="0" err="1"/>
              <a:t>bài</a:t>
            </a:r>
            <a:r>
              <a:rPr lang="en-US" sz="3200" dirty="0"/>
              <a:t> </a:t>
            </a:r>
            <a:r>
              <a:rPr lang="en-US" sz="3200" dirty="0" err="1"/>
              <a:t>thơ</a:t>
            </a:r>
            <a:r>
              <a:rPr lang="en-US" sz="3200" dirty="0"/>
              <a:t> </a:t>
            </a:r>
            <a:r>
              <a:rPr lang="en-US" sz="3200" dirty="0" err="1"/>
              <a:t>được</a:t>
            </a:r>
            <a:r>
              <a:rPr lang="en-US" sz="3200" dirty="0"/>
              <a:t> </a:t>
            </a:r>
            <a:r>
              <a:rPr lang="en-US" sz="3200" dirty="0" err="1"/>
              <a:t>người</a:t>
            </a:r>
            <a:r>
              <a:rPr lang="en-US" sz="3200" dirty="0"/>
              <a:t> </a:t>
            </a:r>
            <a:r>
              <a:rPr lang="en-US" sz="3200" dirty="0" err="1"/>
              <a:t>viết</a:t>
            </a:r>
            <a:r>
              <a:rPr lang="en-US" sz="3200" dirty="0"/>
              <a:t> </a:t>
            </a:r>
            <a:r>
              <a:rPr lang="en-US" sz="3200" dirty="0" err="1"/>
              <a:t>đề</a:t>
            </a:r>
            <a:r>
              <a:rPr lang="en-US" sz="3200" dirty="0"/>
              <a:t> </a:t>
            </a:r>
            <a:r>
              <a:rPr lang="en-US" sz="3200" dirty="0" err="1"/>
              <a:t>cập</a:t>
            </a:r>
            <a:r>
              <a:rPr lang="en-US" sz="3200" dirty="0"/>
              <a:t> ở </a:t>
            </a:r>
            <a:r>
              <a:rPr lang="en-US" sz="3200" dirty="0" err="1"/>
              <a:t>đoạn</a:t>
            </a:r>
            <a:r>
              <a:rPr lang="en-US" sz="3200" dirty="0"/>
              <a:t> </a:t>
            </a:r>
            <a:r>
              <a:rPr lang="en-US" sz="3200" dirty="0" err="1"/>
              <a:t>nào</a:t>
            </a:r>
            <a:r>
              <a:rPr lang="en-US" sz="3200" dirty="0"/>
              <a:t>, </a:t>
            </a:r>
            <a:r>
              <a:rPr lang="en-US" sz="3200" dirty="0" err="1"/>
              <a:t>câu</a:t>
            </a:r>
            <a:r>
              <a:rPr lang="en-US" sz="3200" dirty="0"/>
              <a:t> </a:t>
            </a:r>
            <a:r>
              <a:rPr lang="en-US" sz="3200" dirty="0" err="1"/>
              <a:t>nào</a:t>
            </a:r>
            <a:r>
              <a:rPr lang="en-US" sz="3200" dirty="0"/>
              <a:t>?</a:t>
            </a:r>
            <a:endParaRPr lang="en-US" sz="3200" dirty="0">
              <a:effectLst/>
              <a:latin typeface="Times New Roman"/>
              <a:ea typeface="Calibri"/>
              <a:cs typeface="Times New Roman"/>
            </a:endParaRPr>
          </a:p>
        </p:txBody>
      </p:sp>
    </p:spTree>
    <p:extLst>
      <p:ext uri="{BB962C8B-B14F-4D97-AF65-F5344CB8AC3E}">
        <p14:creationId xmlns:p14="http://schemas.microsoft.com/office/powerpoint/2010/main" val="135200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3542" y="2875208"/>
            <a:ext cx="5931807" cy="3429000"/>
          </a:xfrm>
          <a:custGeom>
            <a:avLst/>
            <a:gdLst/>
            <a:ahLst/>
            <a:cxnLst/>
            <a:rect l="l" t="t" r="r" b="b"/>
            <a:pathLst>
              <a:path w="8897711" h="5143500">
                <a:moveTo>
                  <a:pt x="0" y="0"/>
                </a:moveTo>
                <a:lnTo>
                  <a:pt x="8897711" y="0"/>
                </a:lnTo>
                <a:lnTo>
                  <a:pt x="8897711" y="5143500"/>
                </a:lnTo>
                <a:lnTo>
                  <a:pt x="0" y="5143500"/>
                </a:lnTo>
                <a:lnTo>
                  <a:pt x="0" y="0"/>
                </a:lnTo>
                <a:close/>
              </a:path>
            </a:pathLst>
          </a:custGeom>
          <a:blipFill>
            <a:blip r:embed="rId2"/>
            <a:stretch>
              <a:fillRect l="-15318" t="-106863" r="-19303" b="-310651"/>
            </a:stretch>
          </a:blipFill>
        </p:spPr>
      </p:sp>
      <p:sp>
        <p:nvSpPr>
          <p:cNvPr id="3" name="Freeform 3"/>
          <p:cNvSpPr/>
          <p:nvPr/>
        </p:nvSpPr>
        <p:spPr>
          <a:xfrm>
            <a:off x="6896882" y="424406"/>
            <a:ext cx="4890656" cy="3164541"/>
          </a:xfrm>
          <a:custGeom>
            <a:avLst/>
            <a:gdLst/>
            <a:ahLst/>
            <a:cxnLst/>
            <a:rect l="l" t="t" r="r" b="b"/>
            <a:pathLst>
              <a:path w="7335984" h="4746812">
                <a:moveTo>
                  <a:pt x="0" y="0"/>
                </a:moveTo>
                <a:lnTo>
                  <a:pt x="7335984" y="0"/>
                </a:lnTo>
                <a:lnTo>
                  <a:pt x="7335984" y="4746812"/>
                </a:lnTo>
                <a:lnTo>
                  <a:pt x="0" y="4746812"/>
                </a:lnTo>
                <a:lnTo>
                  <a:pt x="0" y="0"/>
                </a:lnTo>
                <a:close/>
              </a:path>
            </a:pathLst>
          </a:custGeom>
          <a:blipFill>
            <a:blip r:embed="rId2"/>
            <a:stretch>
              <a:fillRect l="-33146" t="-250954" r="-50273" b="-278969"/>
            </a:stretch>
          </a:blipFill>
        </p:spPr>
      </p:sp>
      <p:sp>
        <p:nvSpPr>
          <p:cNvPr id="4" name="Freeform 4"/>
          <p:cNvSpPr/>
          <p:nvPr/>
        </p:nvSpPr>
        <p:spPr>
          <a:xfrm>
            <a:off x="6896882" y="3955647"/>
            <a:ext cx="4890656" cy="2902353"/>
          </a:xfrm>
          <a:custGeom>
            <a:avLst/>
            <a:gdLst/>
            <a:ahLst/>
            <a:cxnLst/>
            <a:rect l="l" t="t" r="r" b="b"/>
            <a:pathLst>
              <a:path w="7335984" h="4353530">
                <a:moveTo>
                  <a:pt x="0" y="0"/>
                </a:moveTo>
                <a:lnTo>
                  <a:pt x="7335984" y="0"/>
                </a:lnTo>
                <a:lnTo>
                  <a:pt x="7335984" y="4353530"/>
                </a:lnTo>
                <a:lnTo>
                  <a:pt x="0" y="4353530"/>
                </a:lnTo>
                <a:lnTo>
                  <a:pt x="0" y="0"/>
                </a:lnTo>
                <a:close/>
              </a:path>
            </a:pathLst>
          </a:custGeom>
          <a:blipFill>
            <a:blip r:embed="rId2"/>
            <a:stretch>
              <a:fillRect l="-33146" t="-373652" r="-50273" b="-213176"/>
            </a:stretch>
          </a:blipFill>
        </p:spPr>
      </p:sp>
      <p:sp>
        <p:nvSpPr>
          <p:cNvPr id="5" name="TextBox 5"/>
          <p:cNvSpPr txBox="1"/>
          <p:nvPr/>
        </p:nvSpPr>
        <p:spPr>
          <a:xfrm>
            <a:off x="164193" y="860939"/>
            <a:ext cx="6250506" cy="1718419"/>
          </a:xfrm>
          <a:prstGeom prst="rect">
            <a:avLst/>
          </a:prstGeom>
        </p:spPr>
        <p:txBody>
          <a:bodyPr lIns="0" tIns="0" rIns="0" bIns="0" rtlCol="0" anchor="t">
            <a:spAutoFit/>
          </a:bodyPr>
          <a:lstStyle/>
          <a:p>
            <a:pPr algn="ctr">
              <a:lnSpc>
                <a:spcPts val="6697"/>
              </a:lnSpc>
            </a:pPr>
            <a:r>
              <a:rPr lang="en-US" sz="3600" dirty="0" err="1">
                <a:solidFill>
                  <a:srgbClr val="000000"/>
                </a:solidFill>
                <a:latin typeface="Times New Roman" pitchFamily="18" charset="0"/>
                <a:cs typeface="Times New Roman" pitchFamily="18" charset="0"/>
              </a:rPr>
              <a:t>Bài</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thơ</a:t>
            </a:r>
            <a:r>
              <a:rPr lang="en-US" sz="3600" dirty="0">
                <a:solidFill>
                  <a:srgbClr val="000000"/>
                </a:solidFill>
                <a:latin typeface="Times New Roman" pitchFamily="18" charset="0"/>
                <a:cs typeface="Times New Roman" pitchFamily="18" charset="0"/>
              </a:rPr>
              <a:t> " </a:t>
            </a:r>
            <a:r>
              <a:rPr lang="en-US" sz="3600" dirty="0" err="1">
                <a:solidFill>
                  <a:srgbClr val="000000"/>
                </a:solidFill>
                <a:latin typeface="Times New Roman" pitchFamily="18" charset="0"/>
                <a:cs typeface="Times New Roman" pitchFamily="18" charset="0"/>
              </a:rPr>
              <a:t>Tĩnh</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dạ</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tứ</a:t>
            </a:r>
            <a:r>
              <a:rPr lang="en-US" sz="3600" dirty="0">
                <a:solidFill>
                  <a:srgbClr val="000000"/>
                </a:solidFill>
                <a:latin typeface="Times New Roman" pitchFamily="18" charset="0"/>
                <a:cs typeface="Times New Roman" pitchFamily="18" charset="0"/>
              </a:rPr>
              <a:t> </a:t>
            </a:r>
            <a:r>
              <a:rPr lang="en-US" sz="3600" dirty="0" smtClean="0">
                <a:solidFill>
                  <a:srgbClr val="000000"/>
                </a:solidFill>
                <a:latin typeface="Times New Roman" pitchFamily="18" charset="0"/>
                <a:cs typeface="Times New Roman" pitchFamily="18" charset="0"/>
              </a:rPr>
              <a:t>“</a:t>
            </a:r>
          </a:p>
          <a:p>
            <a:pPr algn="ctr">
              <a:lnSpc>
                <a:spcPts val="6697"/>
              </a:lnSpc>
            </a:pPr>
            <a:r>
              <a:rPr lang="en-US" sz="3600" dirty="0" smtClean="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của</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Lý</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Bạch</a:t>
            </a:r>
            <a:endParaRPr lang="en-US" sz="36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85344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1839928"/>
            <a:ext cx="10820400" cy="4332273"/>
            <a:chOff x="0" y="0"/>
            <a:chExt cx="4274726" cy="1711515"/>
          </a:xfrm>
        </p:grpSpPr>
        <p:sp>
          <p:nvSpPr>
            <p:cNvPr id="3" name="Freeform 3"/>
            <p:cNvSpPr/>
            <p:nvPr/>
          </p:nvSpPr>
          <p:spPr>
            <a:xfrm>
              <a:off x="0" y="0"/>
              <a:ext cx="4274726" cy="1711515"/>
            </a:xfrm>
            <a:custGeom>
              <a:avLst/>
              <a:gdLst/>
              <a:ahLst/>
              <a:cxnLst/>
              <a:rect l="l" t="t" r="r" b="b"/>
              <a:pathLst>
                <a:path w="4274726" h="1711515">
                  <a:moveTo>
                    <a:pt x="24327" y="0"/>
                  </a:moveTo>
                  <a:lnTo>
                    <a:pt x="4250399" y="0"/>
                  </a:lnTo>
                  <a:cubicBezTo>
                    <a:pt x="4263834" y="0"/>
                    <a:pt x="4274726" y="10891"/>
                    <a:pt x="4274726" y="24327"/>
                  </a:cubicBezTo>
                  <a:lnTo>
                    <a:pt x="4274726" y="1687188"/>
                  </a:lnTo>
                  <a:cubicBezTo>
                    <a:pt x="4274726" y="1700624"/>
                    <a:pt x="4263834" y="1711515"/>
                    <a:pt x="4250399" y="1711515"/>
                  </a:cubicBezTo>
                  <a:lnTo>
                    <a:pt x="24327" y="1711515"/>
                  </a:lnTo>
                  <a:cubicBezTo>
                    <a:pt x="10891" y="1711515"/>
                    <a:pt x="0" y="1700624"/>
                    <a:pt x="0" y="1687188"/>
                  </a:cubicBezTo>
                  <a:lnTo>
                    <a:pt x="0" y="24327"/>
                  </a:lnTo>
                  <a:cubicBezTo>
                    <a:pt x="0" y="10891"/>
                    <a:pt x="10891" y="0"/>
                    <a:pt x="24327" y="0"/>
                  </a:cubicBez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p>
          </p:txBody>
        </p:sp>
      </p:grpSp>
      <p:sp>
        <p:nvSpPr>
          <p:cNvPr id="5" name="Freeform 5"/>
          <p:cNvSpPr/>
          <p:nvPr/>
        </p:nvSpPr>
        <p:spPr>
          <a:xfrm rot="3067879">
            <a:off x="10030871" y="5127374"/>
            <a:ext cx="1656050" cy="2089653"/>
          </a:xfrm>
          <a:custGeom>
            <a:avLst/>
            <a:gdLst/>
            <a:ahLst/>
            <a:cxnLst/>
            <a:rect l="l" t="t" r="r" b="b"/>
            <a:pathLst>
              <a:path w="2484075" h="3134480">
                <a:moveTo>
                  <a:pt x="0" y="0"/>
                </a:moveTo>
                <a:lnTo>
                  <a:pt x="2484075" y="0"/>
                </a:lnTo>
                <a:lnTo>
                  <a:pt x="2484075" y="3134480"/>
                </a:lnTo>
                <a:lnTo>
                  <a:pt x="0" y="3134480"/>
                </a:lnTo>
                <a:lnTo>
                  <a:pt x="0" y="0"/>
                </a:lnTo>
                <a:close/>
              </a:path>
            </a:pathLst>
          </a:custGeom>
          <a:blipFill>
            <a:blip r:embed="rId2"/>
            <a:stretch>
              <a:fillRect/>
            </a:stretch>
          </a:blipFill>
        </p:spPr>
      </p:sp>
      <p:sp>
        <p:nvSpPr>
          <p:cNvPr id="6" name="Freeform 6"/>
          <p:cNvSpPr/>
          <p:nvPr/>
        </p:nvSpPr>
        <p:spPr>
          <a:xfrm rot="-4063775">
            <a:off x="486099" y="1379320"/>
            <a:ext cx="1204088" cy="1289519"/>
          </a:xfrm>
          <a:custGeom>
            <a:avLst/>
            <a:gdLst/>
            <a:ahLst/>
            <a:cxnLst/>
            <a:rect l="l" t="t" r="r" b="b"/>
            <a:pathLst>
              <a:path w="1806132" h="1934278">
                <a:moveTo>
                  <a:pt x="0" y="0"/>
                </a:moveTo>
                <a:lnTo>
                  <a:pt x="1806132" y="0"/>
                </a:lnTo>
                <a:lnTo>
                  <a:pt x="1806132" y="1934278"/>
                </a:lnTo>
                <a:lnTo>
                  <a:pt x="0" y="1934278"/>
                </a:lnTo>
                <a:lnTo>
                  <a:pt x="0" y="0"/>
                </a:lnTo>
                <a:close/>
              </a:path>
            </a:pathLst>
          </a:custGeom>
          <a:blipFill>
            <a:blip r:embed="rId3"/>
            <a:stretch>
              <a:fillRect/>
            </a:stretch>
          </a:blipFill>
        </p:spPr>
      </p:sp>
      <p:sp>
        <p:nvSpPr>
          <p:cNvPr id="7" name="Freeform 7"/>
          <p:cNvSpPr/>
          <p:nvPr/>
        </p:nvSpPr>
        <p:spPr>
          <a:xfrm>
            <a:off x="9502160" y="-667411"/>
            <a:ext cx="4008081" cy="1353211"/>
          </a:xfrm>
          <a:custGeom>
            <a:avLst/>
            <a:gdLst/>
            <a:ahLst/>
            <a:cxnLst/>
            <a:rect l="l" t="t" r="r" b="b"/>
            <a:pathLst>
              <a:path w="6012122" h="2029816">
                <a:moveTo>
                  <a:pt x="0" y="0"/>
                </a:moveTo>
                <a:lnTo>
                  <a:pt x="6012122" y="0"/>
                </a:lnTo>
                <a:lnTo>
                  <a:pt x="6012122" y="2029816"/>
                </a:lnTo>
                <a:lnTo>
                  <a:pt x="0" y="202981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9792434" y="-1592369"/>
            <a:ext cx="2687326" cy="2743200"/>
          </a:xfrm>
          <a:custGeom>
            <a:avLst/>
            <a:gdLst/>
            <a:ahLst/>
            <a:cxnLst/>
            <a:rect l="l" t="t" r="r" b="b"/>
            <a:pathLst>
              <a:path w="4030989" h="4114800">
                <a:moveTo>
                  <a:pt x="0" y="0"/>
                </a:moveTo>
                <a:lnTo>
                  <a:pt x="4030989" y="0"/>
                </a:lnTo>
                <a:lnTo>
                  <a:pt x="403098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790876" y="2426586"/>
            <a:ext cx="10715324" cy="2513509"/>
          </a:xfrm>
          <a:prstGeom prst="rect">
            <a:avLst/>
          </a:prstGeom>
        </p:spPr>
        <p:txBody>
          <a:bodyPr lIns="0" tIns="0" rIns="0" bIns="0" rtlCol="0" anchor="t">
            <a:spAutoFit/>
          </a:bodyPr>
          <a:lstStyle/>
          <a:p>
            <a:pPr algn="just">
              <a:lnSpc>
                <a:spcPts val="4928"/>
              </a:lnSpc>
            </a:pPr>
            <a:r>
              <a:rPr lang="en-US" sz="2800" dirty="0" err="1">
                <a:solidFill>
                  <a:srgbClr val="000000"/>
                </a:solidFill>
                <a:latin typeface="Times New Roman" pitchFamily="18" charset="0"/>
                <a:cs typeface="Times New Roman" pitchFamily="18" charset="0"/>
              </a:rPr>
              <a:t>Đề</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bài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thơ</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này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hai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đọc</a:t>
            </a:r>
            <a:r>
              <a:rPr lang="en-US" sz="2800" dirty="0">
                <a:solidFill>
                  <a:srgbClr val="000000"/>
                </a:solidFill>
                <a:latin typeface="Times New Roman" pitchFamily="18" charset="0"/>
                <a:cs typeface="Times New Roman" pitchFamily="18" charset="0"/>
              </a:rPr>
              <a:t> " </a:t>
            </a:r>
            <a:r>
              <a:rPr lang="en-US" sz="2800" dirty="0" err="1">
                <a:solidFill>
                  <a:srgbClr val="000000"/>
                </a:solidFill>
                <a:latin typeface="Times New Roman" pitchFamily="18" charset="0"/>
                <a:cs typeface="Times New Roman" pitchFamily="18" charset="0"/>
              </a:rPr>
              <a:t>Tĩnh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dạ</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tư</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Nỗi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Nhớ</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a:t>
            </a:r>
            <a:r>
              <a:rPr lang="en-US" sz="2800" dirty="0" err="1" smtClean="0">
                <a:solidFill>
                  <a:srgbClr val="000000"/>
                </a:solidFill>
                <a:latin typeface="Times New Roman" pitchFamily="18" charset="0"/>
                <a:cs typeface="Times New Roman" pitchFamily="18" charset="0"/>
              </a:rPr>
              <a:t>rong</a:t>
            </a:r>
            <a:r>
              <a:rPr lang="en-US" sz="2800" dirty="0" smtClean="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a:t>
            </a:r>
            <a:r>
              <a:rPr lang="en-US" sz="2800" dirty="0" err="1" smtClean="0">
                <a:solidFill>
                  <a:srgbClr val="000000"/>
                </a:solidFill>
                <a:latin typeface="Times New Roman" pitchFamily="18" charset="0"/>
                <a:cs typeface="Times New Roman" pitchFamily="18" charset="0"/>
              </a:rPr>
              <a:t>êm</a:t>
            </a:r>
            <a:r>
              <a:rPr lang="en-US" sz="2800" dirty="0" smtClean="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a:t>
            </a:r>
            <a:r>
              <a:rPr lang="en-US" sz="2800" dirty="0" err="1" smtClean="0">
                <a:solidFill>
                  <a:srgbClr val="000000"/>
                </a:solidFill>
                <a:latin typeface="Times New Roman" pitchFamily="18" charset="0"/>
                <a:cs typeface="Times New Roman" pitchFamily="18" charset="0"/>
              </a:rPr>
              <a:t>hanh</a:t>
            </a:r>
            <a:r>
              <a:rPr lang="en-US" sz="2800" dirty="0" smtClean="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a:t>
            </a:r>
            <a:r>
              <a:rPr lang="en-US" sz="2800" dirty="0" err="1" smtClean="0">
                <a:solidFill>
                  <a:srgbClr val="000000"/>
                </a:solidFill>
                <a:latin typeface="Times New Roman" pitchFamily="18" charset="0"/>
                <a:cs typeface="Times New Roman" pitchFamily="18" charset="0"/>
              </a:rPr>
              <a:t>ĩnh</a:t>
            </a:r>
            <a:r>
              <a:rPr lang="en-US" sz="2800" dirty="0" smtClean="0">
                <a:solidFill>
                  <a:srgbClr val="000000"/>
                </a:solidFill>
                <a:latin typeface="Times New Roman" pitchFamily="18" charset="0"/>
                <a:cs typeface="Times New Roman" pitchFamily="18" charset="0"/>
              </a:rPr>
              <a:t> </a:t>
            </a:r>
            <a:r>
              <a:rPr lang="en-US" sz="2800" dirty="0">
                <a:solidFill>
                  <a:srgbClr val="000000"/>
                </a:solidFill>
                <a:latin typeface="Times New Roman" pitchFamily="18" charset="0"/>
                <a:cs typeface="Times New Roman" pitchFamily="18" charset="0"/>
              </a:rPr>
              <a:t>)</a:t>
            </a:r>
            <a:r>
              <a:rPr lang="en-US" sz="2800" dirty="0" err="1">
                <a:solidFill>
                  <a:srgbClr val="000000"/>
                </a:solidFill>
                <a:latin typeface="Times New Roman" pitchFamily="18" charset="0"/>
                <a:cs typeface="Times New Roman" pitchFamily="18" charset="0"/>
              </a:rPr>
              <a:t>và</a:t>
            </a:r>
            <a:r>
              <a:rPr lang="en-US" sz="2800" dirty="0">
                <a:solidFill>
                  <a:srgbClr val="000000"/>
                </a:solidFill>
                <a:latin typeface="Times New Roman" pitchFamily="18" charset="0"/>
                <a:cs typeface="Times New Roman" pitchFamily="18" charset="0"/>
              </a:rPr>
              <a:t> " </a:t>
            </a:r>
            <a:r>
              <a:rPr lang="en-US" sz="2800" dirty="0" err="1">
                <a:solidFill>
                  <a:srgbClr val="000000"/>
                </a:solidFill>
                <a:latin typeface="Times New Roman" pitchFamily="18" charset="0"/>
                <a:cs typeface="Times New Roman" pitchFamily="18" charset="0"/>
              </a:rPr>
              <a:t>Tĩnh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dạ</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tứ</a:t>
            </a:r>
            <a:r>
              <a:rPr lang="en-US" sz="2800" dirty="0">
                <a:solidFill>
                  <a:srgbClr val="000000"/>
                </a:solidFill>
                <a:latin typeface="Times New Roman" pitchFamily="18" charset="0"/>
                <a:cs typeface="Times New Roman" pitchFamily="18" charset="0"/>
              </a:rPr>
              <a:t> " (</a:t>
            </a:r>
            <a:r>
              <a:rPr lang="en-US" sz="2800" dirty="0" err="1">
                <a:solidFill>
                  <a:srgbClr val="000000"/>
                </a:solidFill>
                <a:latin typeface="Times New Roman" pitchFamily="18" charset="0"/>
                <a:cs typeface="Times New Roman" pitchFamily="18" charset="0"/>
              </a:rPr>
              <a:t>Cảm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nghĩ</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trong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đêm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a:t>
            </a:r>
            <a:r>
              <a:rPr lang="en-US" sz="2800" dirty="0" err="1" smtClean="0">
                <a:solidFill>
                  <a:srgbClr val="000000"/>
                </a:solidFill>
                <a:latin typeface="Times New Roman" pitchFamily="18" charset="0"/>
                <a:cs typeface="Times New Roman" pitchFamily="18" charset="0"/>
              </a:rPr>
              <a:t>hanh</a:t>
            </a:r>
            <a:r>
              <a:rPr lang="en-US" sz="2800" dirty="0" smtClean="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a:t>
            </a:r>
            <a:r>
              <a:rPr lang="en-US" sz="2800" dirty="0" err="1" smtClean="0">
                <a:solidFill>
                  <a:srgbClr val="000000"/>
                </a:solidFill>
                <a:latin typeface="Times New Roman" pitchFamily="18" charset="0"/>
                <a:cs typeface="Times New Roman" pitchFamily="18" charset="0"/>
              </a:rPr>
              <a:t>ĩnh</a:t>
            </a:r>
            <a:r>
              <a:rPr lang="en-US" sz="2800" dirty="0" smtClean="0">
                <a:solidFill>
                  <a:srgbClr val="000000"/>
                </a:solidFill>
                <a:latin typeface="Times New Roman" pitchFamily="18" charset="0"/>
                <a:cs typeface="Times New Roman" pitchFamily="18" charset="0"/>
              </a:rPr>
              <a:t> </a:t>
            </a:r>
            <a:r>
              <a:rPr lang="en-US" sz="2800" dirty="0">
                <a:solidFill>
                  <a:srgbClr val="000000"/>
                </a:solidFill>
                <a:latin typeface="Times New Roman" pitchFamily="18" charset="0"/>
                <a:cs typeface="Times New Roman" pitchFamily="18" charset="0"/>
              </a:rPr>
              <a:t>)</a:t>
            </a:r>
            <a:r>
              <a:rPr lang="en-US" sz="2800" dirty="0" err="1">
                <a:solidFill>
                  <a:srgbClr val="000000"/>
                </a:solidFill>
                <a:latin typeface="Times New Roman" pitchFamily="18" charset="0"/>
                <a:cs typeface="Times New Roman" pitchFamily="18" charset="0"/>
              </a:rPr>
              <a:t>vì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tư</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tứ</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đều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viết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bằng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một</a:t>
            </a:r>
            <a:r>
              <a:rPr lang="en-US" sz="2800" dirty="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chữ</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Nhưng</a:t>
            </a:r>
            <a:r>
              <a:rPr lang="en-US" sz="2800" dirty="0" smtClean="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dù</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đọc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tư</a:t>
            </a:r>
            <a:r>
              <a:rPr lang="en-US" sz="2800" dirty="0">
                <a:solidFill>
                  <a:srgbClr val="000000"/>
                </a:solidFill>
                <a:latin typeface="Times New Roman" pitchFamily="18" charset="0"/>
                <a:cs typeface="Times New Roman" pitchFamily="18" charset="0"/>
              </a:rPr>
              <a:t> "hay "</a:t>
            </a:r>
            <a:r>
              <a:rPr lang="en-US" sz="2800" dirty="0" err="1">
                <a:solidFill>
                  <a:srgbClr val="000000"/>
                </a:solidFill>
                <a:latin typeface="Times New Roman" pitchFamily="18" charset="0"/>
                <a:cs typeface="Times New Roman" pitchFamily="18" charset="0"/>
              </a:rPr>
              <a:t>tứ</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bài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thơ</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cũng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thuộc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đề</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tài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nguyệt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dã</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tư</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hương</a:t>
            </a:r>
            <a:r>
              <a:rPr lang="en-US" sz="2800" dirty="0">
                <a:solidFill>
                  <a:srgbClr val="000000"/>
                </a:solidFill>
                <a:latin typeface="Times New Roman" pitchFamily="18" charset="0"/>
                <a:cs typeface="Times New Roman" pitchFamily="18" charset="0"/>
              </a:rPr>
              <a:t> " </a:t>
            </a:r>
            <a:r>
              <a:rPr lang="en-US" sz="2800" dirty="0" err="1">
                <a:solidFill>
                  <a:srgbClr val="000000"/>
                </a:solidFill>
                <a:latin typeface="Times New Roman" pitchFamily="18" charset="0"/>
                <a:cs typeface="Times New Roman" pitchFamily="18" charset="0"/>
              </a:rPr>
              <a:t>mà</a:t>
            </a:r>
            <a:r>
              <a:rPr lang="en-US" sz="2800" dirty="0">
                <a:solidFill>
                  <a:srgbClr val="000000"/>
                </a:solidFill>
                <a:latin typeface="Times New Roman" pitchFamily="18" charset="0"/>
                <a:cs typeface="Times New Roman" pitchFamily="18" charset="0"/>
              </a:rPr>
              <a:t> ta </a:t>
            </a:r>
            <a:r>
              <a:rPr lang="en-US" sz="2800" dirty="0" err="1">
                <a:solidFill>
                  <a:srgbClr val="000000"/>
                </a:solidFill>
                <a:latin typeface="Times New Roman" pitchFamily="18" charset="0"/>
                <a:cs typeface="Times New Roman" pitchFamily="18" charset="0"/>
              </a:rPr>
              <a:t>gặp</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trong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thơ</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Đường</a:t>
            </a:r>
            <a:r>
              <a:rPr lang="en-US" sz="2800" dirty="0">
                <a:solidFill>
                  <a:srgbClr val="000000"/>
                </a:solidFill>
                <a:latin typeface="Times New Roman" pitchFamily="18" charset="0"/>
                <a:cs typeface="Times New Roman" pitchFamily="18" charset="0"/>
              </a:rPr>
              <a:t>.</a:t>
            </a:r>
          </a:p>
        </p:txBody>
      </p:sp>
      <p:sp>
        <p:nvSpPr>
          <p:cNvPr id="10" name="TextBox 10"/>
          <p:cNvSpPr txBox="1"/>
          <p:nvPr/>
        </p:nvSpPr>
        <p:spPr>
          <a:xfrm>
            <a:off x="1088143" y="603250"/>
            <a:ext cx="8735252" cy="718145"/>
          </a:xfrm>
          <a:prstGeom prst="rect">
            <a:avLst/>
          </a:prstGeom>
        </p:spPr>
        <p:txBody>
          <a:bodyPr lIns="0" tIns="0" rIns="0" bIns="0" rtlCol="0" anchor="t">
            <a:spAutoFit/>
          </a:bodyPr>
          <a:lstStyle/>
          <a:p>
            <a:pPr algn="ctr">
              <a:lnSpc>
                <a:spcPts val="5599"/>
              </a:lnSpc>
            </a:pPr>
            <a:r>
              <a:rPr lang="en-US" sz="4000" dirty="0" err="1">
                <a:solidFill>
                  <a:srgbClr val="000000"/>
                </a:solidFill>
                <a:latin typeface="Times New Roman" pitchFamily="18" charset="0"/>
                <a:cs typeface="Times New Roman" pitchFamily="18" charset="0"/>
              </a:rPr>
              <a:t>Giới</a:t>
            </a:r>
            <a:r>
              <a:rPr lang="en-US" sz="4000" dirty="0">
                <a:solidFill>
                  <a:srgbClr val="000000"/>
                </a:solidFill>
                <a:latin typeface="Times New Roman" pitchFamily="18" charset="0"/>
                <a:cs typeface="Times New Roman" pitchFamily="18" charset="0"/>
              </a:rPr>
              <a:t> </a:t>
            </a:r>
            <a:r>
              <a:rPr lang="en-US" sz="4000" dirty="0" err="1">
                <a:solidFill>
                  <a:srgbClr val="000000"/>
                </a:solidFill>
                <a:latin typeface="Times New Roman" pitchFamily="18" charset="0"/>
                <a:cs typeface="Times New Roman" pitchFamily="18" charset="0"/>
              </a:rPr>
              <a:t>thiệu</a:t>
            </a:r>
            <a:r>
              <a:rPr lang="en-US" sz="4000" dirty="0">
                <a:solidFill>
                  <a:srgbClr val="000000"/>
                </a:solidFill>
                <a:latin typeface="Times New Roman" pitchFamily="18" charset="0"/>
                <a:cs typeface="Times New Roman" pitchFamily="18" charset="0"/>
              </a:rPr>
              <a:t> </a:t>
            </a:r>
            <a:r>
              <a:rPr lang="en-US" sz="4000" dirty="0" err="1">
                <a:solidFill>
                  <a:srgbClr val="000000"/>
                </a:solidFill>
                <a:latin typeface="Times New Roman" pitchFamily="18" charset="0"/>
                <a:cs typeface="Times New Roman" pitchFamily="18" charset="0"/>
              </a:rPr>
              <a:t>về</a:t>
            </a:r>
            <a:r>
              <a:rPr lang="en-US" sz="4000" dirty="0">
                <a:solidFill>
                  <a:srgbClr val="000000"/>
                </a:solidFill>
                <a:latin typeface="Times New Roman" pitchFamily="18" charset="0"/>
                <a:cs typeface="Times New Roman" pitchFamily="18" charset="0"/>
              </a:rPr>
              <a:t> </a:t>
            </a:r>
            <a:r>
              <a:rPr lang="en-US" sz="4000" dirty="0" err="1">
                <a:solidFill>
                  <a:srgbClr val="000000"/>
                </a:solidFill>
                <a:latin typeface="Times New Roman" pitchFamily="18" charset="0"/>
                <a:cs typeface="Times New Roman" pitchFamily="18" charset="0"/>
              </a:rPr>
              <a:t>bài</a:t>
            </a:r>
            <a:r>
              <a:rPr lang="en-US" sz="4000" dirty="0">
                <a:solidFill>
                  <a:srgbClr val="000000"/>
                </a:solidFill>
                <a:latin typeface="Times New Roman" pitchFamily="18" charset="0"/>
                <a:cs typeface="Times New Roman" pitchFamily="18" charset="0"/>
              </a:rPr>
              <a:t> </a:t>
            </a:r>
            <a:r>
              <a:rPr lang="en-US" sz="4000" dirty="0" err="1">
                <a:solidFill>
                  <a:srgbClr val="000000"/>
                </a:solidFill>
                <a:latin typeface="Times New Roman" pitchFamily="18" charset="0"/>
                <a:cs typeface="Times New Roman" pitchFamily="18" charset="0"/>
              </a:rPr>
              <a:t>thơ</a:t>
            </a:r>
            <a:r>
              <a:rPr lang="en-US" sz="4000" dirty="0">
                <a:solidFill>
                  <a:srgbClr val="00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50678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2570" y="-1704468"/>
            <a:ext cx="12974570" cy="5260598"/>
          </a:xfrm>
          <a:custGeom>
            <a:avLst/>
            <a:gdLst/>
            <a:ahLst/>
            <a:cxnLst/>
            <a:rect l="l" t="t" r="r" b="b"/>
            <a:pathLst>
              <a:path w="19461855" h="7890897">
                <a:moveTo>
                  <a:pt x="0" y="0"/>
                </a:moveTo>
                <a:lnTo>
                  <a:pt x="19461855" y="0"/>
                </a:lnTo>
                <a:lnTo>
                  <a:pt x="19461855" y="7890897"/>
                </a:lnTo>
                <a:lnTo>
                  <a:pt x="0" y="7890897"/>
                </a:lnTo>
                <a:lnTo>
                  <a:pt x="0" y="0"/>
                </a:lnTo>
                <a:close/>
              </a:path>
            </a:pathLst>
          </a:custGeom>
          <a:blipFill>
            <a:blip r:embed="rId2">
              <a:alphaModFix amt="42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251687" y="1456344"/>
            <a:ext cx="9086062" cy="4199571"/>
          </a:xfrm>
          <a:custGeom>
            <a:avLst/>
            <a:gdLst/>
            <a:ahLst/>
            <a:cxnLst/>
            <a:rect l="l" t="t" r="r" b="b"/>
            <a:pathLst>
              <a:path w="13629093" h="6299357">
                <a:moveTo>
                  <a:pt x="0" y="0"/>
                </a:moveTo>
                <a:lnTo>
                  <a:pt x="13629093" y="0"/>
                </a:lnTo>
                <a:lnTo>
                  <a:pt x="13629093" y="6299357"/>
                </a:lnTo>
                <a:lnTo>
                  <a:pt x="0" y="629935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TextBox 4"/>
          <p:cNvSpPr txBox="1"/>
          <p:nvPr/>
        </p:nvSpPr>
        <p:spPr>
          <a:xfrm>
            <a:off x="138335" y="214935"/>
            <a:ext cx="11312767" cy="705321"/>
          </a:xfrm>
          <a:prstGeom prst="rect">
            <a:avLst/>
          </a:prstGeom>
        </p:spPr>
        <p:txBody>
          <a:bodyPr wrap="square" lIns="0" tIns="0" rIns="0" bIns="0" rtlCol="0" anchor="t">
            <a:spAutoFit/>
          </a:bodyPr>
          <a:lstStyle/>
          <a:p>
            <a:pPr algn="ctr">
              <a:lnSpc>
                <a:spcPts val="5460"/>
              </a:lnSpc>
            </a:pPr>
            <a:r>
              <a:rPr lang="en-US" sz="3200" dirty="0" err="1">
                <a:solidFill>
                  <a:srgbClr val="000000"/>
                </a:solidFill>
                <a:latin typeface="Times New Roman" pitchFamily="18" charset="0"/>
                <a:cs typeface="Times New Roman" pitchFamily="18" charset="0"/>
              </a:rPr>
              <a:t>Khái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quát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cấu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tứ</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của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bài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thơ</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định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hướng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phân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tích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đánh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giá</a:t>
            </a:r>
            <a:endParaRPr lang="en-US" sz="3200" dirty="0">
              <a:solidFill>
                <a:srgbClr val="000000"/>
              </a:solidFill>
              <a:latin typeface="Times New Roman" pitchFamily="18" charset="0"/>
              <a:cs typeface="Times New Roman" pitchFamily="18" charset="0"/>
            </a:endParaRPr>
          </a:p>
        </p:txBody>
      </p:sp>
      <p:sp>
        <p:nvSpPr>
          <p:cNvPr id="5" name="TextBox 5"/>
          <p:cNvSpPr txBox="1"/>
          <p:nvPr/>
        </p:nvSpPr>
        <p:spPr>
          <a:xfrm>
            <a:off x="2224167" y="1475858"/>
            <a:ext cx="8298467" cy="1731243"/>
          </a:xfrm>
          <a:prstGeom prst="rect">
            <a:avLst/>
          </a:prstGeom>
        </p:spPr>
        <p:txBody>
          <a:bodyPr wrap="square" lIns="0" tIns="0" rIns="0" bIns="0" rtlCol="0" anchor="t">
            <a:spAutoFit/>
          </a:bodyPr>
          <a:lstStyle/>
          <a:p>
            <a:pPr>
              <a:lnSpc>
                <a:spcPts val="4479"/>
              </a:lnSpc>
            </a:pPr>
            <a:r>
              <a:rPr lang="en-US" sz="3200" dirty="0" err="1">
                <a:solidFill>
                  <a:srgbClr val="000000"/>
                </a:solidFill>
                <a:latin typeface="Times New Roman" pitchFamily="18" charset="0"/>
                <a:cs typeface="Times New Roman" pitchFamily="18" charset="0"/>
              </a:rPr>
              <a:t>Bài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thơ</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viết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về</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một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đêm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yên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tĩnh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trên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đường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nữ</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hành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ẩn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sâu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trong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đó</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tình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yêu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quê</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hương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tuôn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trào</a:t>
            </a:r>
            <a:r>
              <a:rPr lang="en-US" sz="3200" dirty="0">
                <a:solidFill>
                  <a:srgbClr val="000000"/>
                </a:solidFill>
                <a:latin typeface="Times New Roman" pitchFamily="18" charset="0"/>
                <a:cs typeface="Times New Roman" pitchFamily="18" charset="0"/>
              </a:rPr>
              <a:t>.</a:t>
            </a:r>
          </a:p>
        </p:txBody>
      </p:sp>
      <p:sp>
        <p:nvSpPr>
          <p:cNvPr id="6" name="TextBox 6"/>
          <p:cNvSpPr txBox="1"/>
          <p:nvPr/>
        </p:nvSpPr>
        <p:spPr>
          <a:xfrm>
            <a:off x="2554510" y="3874402"/>
            <a:ext cx="7448663" cy="1731243"/>
          </a:xfrm>
          <a:prstGeom prst="rect">
            <a:avLst/>
          </a:prstGeom>
        </p:spPr>
        <p:txBody>
          <a:bodyPr lIns="0" tIns="0" rIns="0" bIns="0" rtlCol="0" anchor="t">
            <a:spAutoFit/>
          </a:bodyPr>
          <a:lstStyle/>
          <a:p>
            <a:pPr>
              <a:lnSpc>
                <a:spcPts val="4479"/>
              </a:lnSpc>
            </a:pPr>
            <a:r>
              <a:rPr lang="en-US" sz="3200" dirty="0" err="1">
                <a:solidFill>
                  <a:srgbClr val="000000"/>
                </a:solidFill>
                <a:latin typeface="Times New Roman" pitchFamily="18" charset="0"/>
                <a:cs typeface="Times New Roman" pitchFamily="18" charset="0"/>
              </a:rPr>
              <a:t>Hướng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của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bài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thơ</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có</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thể</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miêu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tả</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đêm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trăng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tĩnh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mịch</a:t>
            </a:r>
            <a:r>
              <a:rPr lang="en-US" sz="3200" dirty="0">
                <a:solidFill>
                  <a:srgbClr val="000000"/>
                </a:solidFill>
                <a:latin typeface="Times New Roman" pitchFamily="18" charset="0"/>
                <a:cs typeface="Times New Roman" pitchFamily="18" charset="0"/>
              </a:rPr>
              <a:t>, qua </a:t>
            </a:r>
            <a:r>
              <a:rPr lang="en-US" sz="3200" dirty="0" err="1">
                <a:solidFill>
                  <a:srgbClr val="000000"/>
                </a:solidFill>
                <a:latin typeface="Times New Roman" pitchFamily="18" charset="0"/>
                <a:cs typeface="Times New Roman" pitchFamily="18" charset="0"/>
              </a:rPr>
              <a:t>đó</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làm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nổi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bật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lên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tâm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trạng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của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nhân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vật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trữ</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tình</a:t>
            </a:r>
            <a:r>
              <a:rPr lang="en-US" sz="3200" dirty="0">
                <a:solidFill>
                  <a:srgbClr val="000000"/>
                </a:solidFill>
                <a:latin typeface="Times New Roman" pitchFamily="18" charset="0"/>
                <a:cs typeface="Times New Roman" pitchFamily="18" charset="0"/>
              </a:rPr>
              <a:t>. </a:t>
            </a:r>
          </a:p>
        </p:txBody>
      </p:sp>
      <p:sp>
        <p:nvSpPr>
          <p:cNvPr id="7" name="TextBox 7"/>
          <p:cNvSpPr txBox="1"/>
          <p:nvPr/>
        </p:nvSpPr>
        <p:spPr>
          <a:xfrm>
            <a:off x="1251687" y="2104235"/>
            <a:ext cx="1208087" cy="1102866"/>
          </a:xfrm>
          <a:prstGeom prst="rect">
            <a:avLst/>
          </a:prstGeom>
        </p:spPr>
        <p:txBody>
          <a:bodyPr lIns="0" tIns="0" rIns="0" bIns="0" rtlCol="0" anchor="t">
            <a:spAutoFit/>
          </a:bodyPr>
          <a:lstStyle/>
          <a:p>
            <a:pPr algn="ctr">
              <a:lnSpc>
                <a:spcPts val="8586"/>
              </a:lnSpc>
            </a:pPr>
            <a:r>
              <a:rPr lang="en-US" sz="6100" dirty="0">
                <a:solidFill>
                  <a:srgbClr val="000000"/>
                </a:solidFill>
                <a:latin typeface="Paytone One Bold"/>
              </a:rPr>
              <a:t>1.</a:t>
            </a:r>
          </a:p>
        </p:txBody>
      </p:sp>
      <p:sp>
        <p:nvSpPr>
          <p:cNvPr id="8" name="TextBox 8"/>
          <p:cNvSpPr txBox="1"/>
          <p:nvPr/>
        </p:nvSpPr>
        <p:spPr>
          <a:xfrm>
            <a:off x="1251687" y="4188590"/>
            <a:ext cx="1208087" cy="1102866"/>
          </a:xfrm>
          <a:prstGeom prst="rect">
            <a:avLst/>
          </a:prstGeom>
        </p:spPr>
        <p:txBody>
          <a:bodyPr lIns="0" tIns="0" rIns="0" bIns="0" rtlCol="0" anchor="t">
            <a:spAutoFit/>
          </a:bodyPr>
          <a:lstStyle/>
          <a:p>
            <a:pPr algn="ctr">
              <a:lnSpc>
                <a:spcPts val="8586"/>
              </a:lnSpc>
            </a:pPr>
            <a:r>
              <a:rPr lang="en-US" sz="6100" dirty="0">
                <a:solidFill>
                  <a:srgbClr val="000000"/>
                </a:solidFill>
                <a:latin typeface="Paytone One Bold"/>
              </a:rPr>
              <a:t>2.</a:t>
            </a:r>
          </a:p>
        </p:txBody>
      </p:sp>
    </p:spTree>
    <p:extLst>
      <p:ext uri="{BB962C8B-B14F-4D97-AF65-F5344CB8AC3E}">
        <p14:creationId xmlns:p14="http://schemas.microsoft.com/office/powerpoint/2010/main" val="3199412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68424" y="179716"/>
            <a:ext cx="5723577" cy="2582114"/>
          </a:xfrm>
          <a:custGeom>
            <a:avLst/>
            <a:gdLst/>
            <a:ahLst/>
            <a:cxnLst/>
            <a:rect l="l" t="t" r="r" b="b"/>
            <a:pathLst>
              <a:path w="8585365" h="3873171">
                <a:moveTo>
                  <a:pt x="0" y="0"/>
                </a:moveTo>
                <a:lnTo>
                  <a:pt x="8585365" y="0"/>
                </a:lnTo>
                <a:lnTo>
                  <a:pt x="8585365" y="3873171"/>
                </a:lnTo>
                <a:lnTo>
                  <a:pt x="0" y="387317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502110" y="1962686"/>
            <a:ext cx="2299711" cy="2955236"/>
          </a:xfrm>
          <a:custGeom>
            <a:avLst/>
            <a:gdLst/>
            <a:ahLst/>
            <a:cxnLst/>
            <a:rect l="l" t="t" r="r" b="b"/>
            <a:pathLst>
              <a:path w="3449566" h="4432854">
                <a:moveTo>
                  <a:pt x="0" y="0"/>
                </a:moveTo>
                <a:lnTo>
                  <a:pt x="3449566" y="0"/>
                </a:lnTo>
                <a:lnTo>
                  <a:pt x="3449566" y="4432854"/>
                </a:lnTo>
                <a:lnTo>
                  <a:pt x="0" y="443285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5694305" y="3077561"/>
            <a:ext cx="6316103" cy="2849424"/>
          </a:xfrm>
          <a:custGeom>
            <a:avLst/>
            <a:gdLst/>
            <a:ahLst/>
            <a:cxnLst/>
            <a:rect l="l" t="t" r="r" b="b"/>
            <a:pathLst>
              <a:path w="9474155" h="4274136">
                <a:moveTo>
                  <a:pt x="0" y="0"/>
                </a:moveTo>
                <a:lnTo>
                  <a:pt x="9474155" y="0"/>
                </a:lnTo>
                <a:lnTo>
                  <a:pt x="9474155" y="4274136"/>
                </a:lnTo>
                <a:lnTo>
                  <a:pt x="0" y="427413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397444" y="4917922"/>
            <a:ext cx="1463223" cy="1673124"/>
          </a:xfrm>
          <a:custGeom>
            <a:avLst/>
            <a:gdLst/>
            <a:ahLst/>
            <a:cxnLst/>
            <a:rect l="l" t="t" r="r" b="b"/>
            <a:pathLst>
              <a:path w="2194835" h="2509686">
                <a:moveTo>
                  <a:pt x="0" y="0"/>
                </a:moveTo>
                <a:lnTo>
                  <a:pt x="2194834" y="0"/>
                </a:lnTo>
                <a:lnTo>
                  <a:pt x="2194834" y="2509686"/>
                </a:lnTo>
                <a:lnTo>
                  <a:pt x="0" y="250968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190997" y="165100"/>
            <a:ext cx="5905003" cy="1308050"/>
          </a:xfrm>
          <a:prstGeom prst="rect">
            <a:avLst/>
          </a:prstGeom>
        </p:spPr>
        <p:txBody>
          <a:bodyPr lIns="0" tIns="0" rIns="0" bIns="0" rtlCol="0" anchor="t">
            <a:spAutoFit/>
          </a:bodyPr>
          <a:lstStyle/>
          <a:p>
            <a:pPr algn="ctr">
              <a:lnSpc>
                <a:spcPts val="5059"/>
              </a:lnSpc>
            </a:pPr>
            <a:r>
              <a:rPr lang="en-US" sz="3600" dirty="0" err="1">
                <a:solidFill>
                  <a:srgbClr val="000000"/>
                </a:solidFill>
                <a:latin typeface="Times New Roman" pitchFamily="18" charset="0"/>
                <a:cs typeface="Times New Roman" pitchFamily="18" charset="0"/>
              </a:rPr>
              <a:t>Phân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tích</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đánh</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giá</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từng</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phần</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của</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bài</a:t>
            </a:r>
            <a:r>
              <a:rPr lang="en-US" sz="3600" dirty="0">
                <a:solidFill>
                  <a:srgbClr val="000000"/>
                </a:solidFill>
                <a:latin typeface="Times New Roman" pitchFamily="18" charset="0"/>
                <a:cs typeface="Times New Roman" pitchFamily="18" charset="0"/>
              </a:rPr>
              <a:t> </a:t>
            </a:r>
            <a:r>
              <a:rPr lang="en-US" sz="3600" dirty="0" err="1">
                <a:solidFill>
                  <a:srgbClr val="000000"/>
                </a:solidFill>
                <a:latin typeface="Times New Roman" pitchFamily="18" charset="0"/>
                <a:cs typeface="Times New Roman" pitchFamily="18" charset="0"/>
              </a:rPr>
              <a:t>thơ</a:t>
            </a:r>
            <a:r>
              <a:rPr lang="en-US" sz="3600" dirty="0">
                <a:solidFill>
                  <a:srgbClr val="000000"/>
                </a:solidFill>
                <a:latin typeface="Times New Roman" pitchFamily="18" charset="0"/>
                <a:cs typeface="Times New Roman" pitchFamily="18" charset="0"/>
              </a:rPr>
              <a:t> </a:t>
            </a:r>
          </a:p>
        </p:txBody>
      </p:sp>
      <p:sp>
        <p:nvSpPr>
          <p:cNvPr id="7" name="AutoShape 7"/>
          <p:cNvSpPr/>
          <p:nvPr/>
        </p:nvSpPr>
        <p:spPr>
          <a:xfrm flipV="1">
            <a:off x="3949767" y="1470773"/>
            <a:ext cx="2518656" cy="1880880"/>
          </a:xfrm>
          <a:prstGeom prst="line">
            <a:avLst/>
          </a:prstGeom>
          <a:ln w="38100" cap="flat">
            <a:solidFill>
              <a:srgbClr val="000000"/>
            </a:solidFill>
            <a:prstDash val="solid"/>
            <a:headEnd type="none" w="sm" len="sm"/>
            <a:tailEnd type="none" w="sm" len="sm"/>
          </a:ln>
        </p:spPr>
      </p:sp>
      <p:sp>
        <p:nvSpPr>
          <p:cNvPr id="8" name="TextBox 8"/>
          <p:cNvSpPr txBox="1"/>
          <p:nvPr/>
        </p:nvSpPr>
        <p:spPr>
          <a:xfrm>
            <a:off x="6677479" y="177800"/>
            <a:ext cx="4553297" cy="538609"/>
          </a:xfrm>
          <a:prstGeom prst="rect">
            <a:avLst/>
          </a:prstGeom>
        </p:spPr>
        <p:txBody>
          <a:bodyPr lIns="0" tIns="0" rIns="0" bIns="0" rtlCol="0" anchor="t">
            <a:spAutoFit/>
          </a:bodyPr>
          <a:lstStyle/>
          <a:p>
            <a:pPr>
              <a:lnSpc>
                <a:spcPts val="4199"/>
              </a:lnSpc>
            </a:pPr>
            <a:r>
              <a:rPr lang="en-US" sz="3200" dirty="0">
                <a:solidFill>
                  <a:srgbClr val="000000"/>
                </a:solidFill>
                <a:latin typeface="Times New Roman" pitchFamily="18" charset="0"/>
                <a:cs typeface="Times New Roman" pitchFamily="18" charset="0"/>
              </a:rPr>
              <a:t>2 </a:t>
            </a:r>
            <a:r>
              <a:rPr lang="en-US" sz="3200" dirty="0" err="1">
                <a:solidFill>
                  <a:srgbClr val="000000"/>
                </a:solidFill>
                <a:latin typeface="Times New Roman" pitchFamily="18" charset="0"/>
                <a:cs typeface="Times New Roman" pitchFamily="18" charset="0"/>
              </a:rPr>
              <a:t>câu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thơ</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đầu</a:t>
            </a:r>
            <a:r>
              <a:rPr lang="en-US" sz="3200" dirty="0">
                <a:solidFill>
                  <a:srgbClr val="000000"/>
                </a:solidFill>
                <a:latin typeface="Times New Roman" pitchFamily="18" charset="0"/>
                <a:cs typeface="Times New Roman" pitchFamily="18" charset="0"/>
              </a:rPr>
              <a:t> :</a:t>
            </a:r>
          </a:p>
        </p:txBody>
      </p:sp>
      <p:sp>
        <p:nvSpPr>
          <p:cNvPr id="9" name="TextBox 9"/>
          <p:cNvSpPr txBox="1"/>
          <p:nvPr/>
        </p:nvSpPr>
        <p:spPr>
          <a:xfrm>
            <a:off x="6886535" y="722206"/>
            <a:ext cx="5305465" cy="1897955"/>
          </a:xfrm>
          <a:prstGeom prst="rect">
            <a:avLst/>
          </a:prstGeom>
        </p:spPr>
        <p:txBody>
          <a:bodyPr lIns="0" tIns="0" rIns="0" bIns="0" rtlCol="0" anchor="t">
            <a:spAutoFit/>
          </a:bodyPr>
          <a:lstStyle/>
          <a:p>
            <a:pPr>
              <a:lnSpc>
                <a:spcPts val="3651"/>
              </a:lnSpc>
            </a:pPr>
            <a:r>
              <a:rPr lang="en-US" sz="3200" dirty="0" err="1">
                <a:solidFill>
                  <a:srgbClr val="000000"/>
                </a:solidFill>
                <a:latin typeface="Times New Roman" pitchFamily="18" charset="0"/>
                <a:cs typeface="Times New Roman" pitchFamily="18" charset="0"/>
              </a:rPr>
              <a:t>Vầng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trăng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mở</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ra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trong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tâm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trí</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của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tác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giả</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một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nỗi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nhớ</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tiềm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thức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ánh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trăng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mở</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ra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rọi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chiếu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tất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cả</a:t>
            </a:r>
            <a:r>
              <a:rPr lang="en-US" sz="3200" dirty="0">
                <a:solidFill>
                  <a:srgbClr val="000000"/>
                </a:solidFill>
                <a:latin typeface="Times New Roman" pitchFamily="18" charset="0"/>
                <a:cs typeface="Times New Roman" pitchFamily="18" charset="0"/>
              </a:rPr>
              <a:t> </a:t>
            </a:r>
          </a:p>
        </p:txBody>
      </p:sp>
      <p:sp>
        <p:nvSpPr>
          <p:cNvPr id="10" name="TextBox 10"/>
          <p:cNvSpPr txBox="1"/>
          <p:nvPr/>
        </p:nvSpPr>
        <p:spPr>
          <a:xfrm>
            <a:off x="6096000" y="3020412"/>
            <a:ext cx="5075857" cy="525785"/>
          </a:xfrm>
          <a:prstGeom prst="rect">
            <a:avLst/>
          </a:prstGeom>
        </p:spPr>
        <p:txBody>
          <a:bodyPr lIns="0" tIns="0" rIns="0" bIns="0" rtlCol="0" anchor="t">
            <a:spAutoFit/>
          </a:bodyPr>
          <a:lstStyle/>
          <a:p>
            <a:pPr>
              <a:lnSpc>
                <a:spcPts val="4106"/>
              </a:lnSpc>
            </a:pPr>
            <a:r>
              <a:rPr lang="en-US" sz="3200" dirty="0">
                <a:solidFill>
                  <a:srgbClr val="000000"/>
                </a:solidFill>
                <a:latin typeface="Times New Roman" pitchFamily="18" charset="0"/>
                <a:cs typeface="Times New Roman" pitchFamily="18" charset="0"/>
              </a:rPr>
              <a:t>2 </a:t>
            </a:r>
            <a:r>
              <a:rPr lang="en-US" sz="3200" dirty="0" err="1">
                <a:solidFill>
                  <a:srgbClr val="000000"/>
                </a:solidFill>
                <a:latin typeface="Times New Roman" pitchFamily="18" charset="0"/>
                <a:cs typeface="Times New Roman" pitchFamily="18" charset="0"/>
              </a:rPr>
              <a:t>câu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thơ</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cuối</a:t>
            </a:r>
            <a:r>
              <a:rPr lang="en-US" sz="3200" dirty="0">
                <a:solidFill>
                  <a:srgbClr val="000000"/>
                </a:solidFill>
                <a:latin typeface="Times New Roman" pitchFamily="18" charset="0"/>
                <a:cs typeface="Times New Roman" pitchFamily="18" charset="0"/>
              </a:rPr>
              <a:t> :</a:t>
            </a:r>
          </a:p>
        </p:txBody>
      </p:sp>
      <p:sp>
        <p:nvSpPr>
          <p:cNvPr id="11" name="TextBox 11"/>
          <p:cNvSpPr txBox="1"/>
          <p:nvPr/>
        </p:nvSpPr>
        <p:spPr>
          <a:xfrm>
            <a:off x="5838281" y="3561855"/>
            <a:ext cx="6231694" cy="2616101"/>
          </a:xfrm>
          <a:prstGeom prst="rect">
            <a:avLst/>
          </a:prstGeom>
        </p:spPr>
        <p:txBody>
          <a:bodyPr lIns="0" tIns="0" rIns="0" bIns="0" rtlCol="0" anchor="t">
            <a:spAutoFit/>
          </a:bodyPr>
          <a:lstStyle/>
          <a:p>
            <a:pPr>
              <a:lnSpc>
                <a:spcPts val="3423"/>
              </a:lnSpc>
            </a:pPr>
            <a:r>
              <a:rPr lang="en-US" sz="3200" dirty="0" err="1">
                <a:solidFill>
                  <a:srgbClr val="000000"/>
                </a:solidFill>
                <a:latin typeface="Times New Roman" pitchFamily="18" charset="0"/>
                <a:cs typeface="Times New Roman" pitchFamily="18" charset="0"/>
              </a:rPr>
              <a:t>Nhà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thơ</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nhớ</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về</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quê</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của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mình,nơi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ông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đã</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được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sinh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ra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nơi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chôn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nhau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cắt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rốn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của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chính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ông.Những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kỉ</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niệm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chợt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ùa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về</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khiến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một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kẻ</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hương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càng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thêm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buồn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bã</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khôn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nguôi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nỗi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nhớ</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nhà</a:t>
            </a:r>
            <a:r>
              <a:rPr lang="en-US" sz="3200" dirty="0">
                <a:solidFill>
                  <a:srgbClr val="000000"/>
                </a:solidFill>
                <a:latin typeface="Times New Roman" pitchFamily="18" charset="0"/>
                <a:cs typeface="Times New Roman" pitchFamily="18" charset="0"/>
              </a:rPr>
              <a:t>.</a:t>
            </a:r>
          </a:p>
        </p:txBody>
      </p:sp>
      <p:sp>
        <p:nvSpPr>
          <p:cNvPr id="12" name="TextBox 12"/>
          <p:cNvSpPr txBox="1"/>
          <p:nvPr/>
        </p:nvSpPr>
        <p:spPr>
          <a:xfrm>
            <a:off x="1502110" y="2904613"/>
            <a:ext cx="2447657" cy="711733"/>
          </a:xfrm>
          <a:prstGeom prst="rect">
            <a:avLst/>
          </a:prstGeom>
        </p:spPr>
        <p:txBody>
          <a:bodyPr wrap="square" lIns="0" tIns="0" rIns="0" bIns="0" rtlCol="0" anchor="t">
            <a:spAutoFit/>
          </a:bodyPr>
          <a:lstStyle/>
          <a:p>
            <a:pPr>
              <a:lnSpc>
                <a:spcPts val="6439"/>
              </a:lnSpc>
            </a:pPr>
            <a:r>
              <a:rPr lang="en-US" sz="3200" dirty="0" err="1">
                <a:solidFill>
                  <a:srgbClr val="000000"/>
                </a:solidFill>
                <a:latin typeface="Times New Roman" pitchFamily="18" charset="0"/>
                <a:cs typeface="Times New Roman" pitchFamily="18" charset="0"/>
              </a:rPr>
              <a:t>Bố</a:t>
            </a:r>
            <a:r>
              <a:rPr lang="en-US" sz="3200" dirty="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cục</a:t>
            </a:r>
            <a:r>
              <a:rPr lang="en-US" sz="3200" dirty="0" smtClean="0">
                <a:solidFill>
                  <a:srgbClr val="000000"/>
                </a:solidFill>
                <a:latin typeface="Times New Roman" pitchFamily="18" charset="0"/>
                <a:cs typeface="Times New Roman" pitchFamily="18" charset="0"/>
              </a:rPr>
              <a:t> </a:t>
            </a:r>
            <a:endParaRPr lang="en-US" sz="3200" dirty="0">
              <a:solidFill>
                <a:srgbClr val="000000"/>
              </a:solidFill>
              <a:latin typeface="Times New Roman" pitchFamily="18" charset="0"/>
              <a:cs typeface="Times New Roman" pitchFamily="18" charset="0"/>
            </a:endParaRPr>
          </a:p>
        </p:txBody>
      </p:sp>
      <p:sp>
        <p:nvSpPr>
          <p:cNvPr id="13" name="AutoShape 13"/>
          <p:cNvSpPr/>
          <p:nvPr/>
        </p:nvSpPr>
        <p:spPr>
          <a:xfrm>
            <a:off x="4051368" y="3453254"/>
            <a:ext cx="1642937" cy="1464669"/>
          </a:xfrm>
          <a:prstGeom prst="line">
            <a:avLst/>
          </a:prstGeom>
          <a:ln w="38100" cap="flat">
            <a:solidFill>
              <a:srgbClr val="000000"/>
            </a:solidFill>
            <a:prstDash val="solid"/>
            <a:headEnd type="none" w="sm" len="sm"/>
            <a:tailEnd type="none" w="sm" len="sm"/>
          </a:ln>
        </p:spPr>
      </p:sp>
    </p:spTree>
    <p:extLst>
      <p:ext uri="{BB962C8B-B14F-4D97-AF65-F5344CB8AC3E}">
        <p14:creationId xmlns:p14="http://schemas.microsoft.com/office/powerpoint/2010/main" val="4227063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196606">
            <a:off x="8323429" y="-3790992"/>
            <a:ext cx="4866383" cy="7182819"/>
          </a:xfrm>
          <a:custGeom>
            <a:avLst/>
            <a:gdLst/>
            <a:ahLst/>
            <a:cxnLst/>
            <a:rect l="l" t="t" r="r" b="b"/>
            <a:pathLst>
              <a:path w="7299575" h="10774229">
                <a:moveTo>
                  <a:pt x="0" y="0"/>
                </a:moveTo>
                <a:lnTo>
                  <a:pt x="7299576" y="0"/>
                </a:lnTo>
                <a:lnTo>
                  <a:pt x="7299576" y="10774229"/>
                </a:lnTo>
                <a:lnTo>
                  <a:pt x="0" y="10774229"/>
                </a:lnTo>
                <a:lnTo>
                  <a:pt x="0" y="0"/>
                </a:lnTo>
                <a:close/>
              </a:path>
            </a:pathLst>
          </a:custGeom>
          <a:blipFill>
            <a:blip r:embed="rId2">
              <a:alphaModFix amt="43000"/>
              <a:extLst>
                <a:ext uri="{96DAC541-7B7A-43D3-8B79-37D633B846F1}">
                  <asvg:svgBlip xmlns="" xmlns:asvg="http://schemas.microsoft.com/office/drawing/2016/SVG/main" r:embed="rId3"/>
                </a:ext>
              </a:extLst>
            </a:blip>
            <a:stretch>
              <a:fillRect/>
            </a:stretch>
          </a:blipFill>
        </p:spPr>
      </p:sp>
      <p:sp>
        <p:nvSpPr>
          <p:cNvPr id="3" name="Freeform 3"/>
          <p:cNvSpPr/>
          <p:nvPr/>
        </p:nvSpPr>
        <p:spPr>
          <a:xfrm rot="4284660">
            <a:off x="165017" y="2117113"/>
            <a:ext cx="7459432" cy="11010179"/>
          </a:xfrm>
          <a:custGeom>
            <a:avLst/>
            <a:gdLst/>
            <a:ahLst/>
            <a:cxnLst/>
            <a:rect l="l" t="t" r="r" b="b"/>
            <a:pathLst>
              <a:path w="11189148" h="16515269">
                <a:moveTo>
                  <a:pt x="0" y="0"/>
                </a:moveTo>
                <a:lnTo>
                  <a:pt x="11189148" y="0"/>
                </a:lnTo>
                <a:lnTo>
                  <a:pt x="11189148" y="16515269"/>
                </a:lnTo>
                <a:lnTo>
                  <a:pt x="0" y="16515269"/>
                </a:lnTo>
                <a:lnTo>
                  <a:pt x="0" y="0"/>
                </a:lnTo>
                <a:close/>
              </a:path>
            </a:pathLst>
          </a:custGeom>
          <a:blipFill>
            <a:blip r:embed="rId2">
              <a:alphaModFix amt="43000"/>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0" y="1781660"/>
            <a:ext cx="5907127" cy="4253131"/>
          </a:xfrm>
          <a:custGeom>
            <a:avLst/>
            <a:gdLst/>
            <a:ahLst/>
            <a:cxnLst/>
            <a:rect l="l" t="t" r="r" b="b"/>
            <a:pathLst>
              <a:path w="8860690" h="6379697">
                <a:moveTo>
                  <a:pt x="0" y="0"/>
                </a:moveTo>
                <a:lnTo>
                  <a:pt x="8860690" y="0"/>
                </a:lnTo>
                <a:lnTo>
                  <a:pt x="8860690" y="6379696"/>
                </a:lnTo>
                <a:lnTo>
                  <a:pt x="0" y="63796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5822089" y="1770722"/>
            <a:ext cx="6369911" cy="4586336"/>
          </a:xfrm>
          <a:custGeom>
            <a:avLst/>
            <a:gdLst/>
            <a:ahLst/>
            <a:cxnLst/>
            <a:rect l="l" t="t" r="r" b="b"/>
            <a:pathLst>
              <a:path w="9554866" h="6879504">
                <a:moveTo>
                  <a:pt x="0" y="0"/>
                </a:moveTo>
                <a:lnTo>
                  <a:pt x="9554866" y="0"/>
                </a:lnTo>
                <a:lnTo>
                  <a:pt x="9554866" y="6879504"/>
                </a:lnTo>
                <a:lnTo>
                  <a:pt x="0" y="687950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2528959" y="42691"/>
            <a:ext cx="7134083" cy="692497"/>
          </a:xfrm>
          <a:prstGeom prst="rect">
            <a:avLst/>
          </a:prstGeom>
        </p:spPr>
        <p:txBody>
          <a:bodyPr lIns="0" tIns="0" rIns="0" bIns="0" rtlCol="0" anchor="t">
            <a:spAutoFit/>
          </a:bodyPr>
          <a:lstStyle/>
          <a:p>
            <a:pPr algn="ctr">
              <a:lnSpc>
                <a:spcPts val="5437"/>
              </a:lnSpc>
            </a:pPr>
            <a:r>
              <a:rPr lang="en-US" sz="3200" dirty="0" err="1">
                <a:solidFill>
                  <a:srgbClr val="000000"/>
                </a:solidFill>
                <a:latin typeface="Times New Roman" pitchFamily="18" charset="0"/>
                <a:cs typeface="Times New Roman" pitchFamily="18" charset="0"/>
              </a:rPr>
              <a:t>Làm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rõ</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tính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khái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quát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của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hình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ảnh</a:t>
            </a:r>
            <a:r>
              <a:rPr lang="en-US" sz="3200" dirty="0">
                <a:solidFill>
                  <a:srgbClr val="000000"/>
                </a:solidFill>
                <a:latin typeface="Times New Roman" pitchFamily="18" charset="0"/>
                <a:cs typeface="Times New Roman" pitchFamily="18" charset="0"/>
              </a:rPr>
              <a:t>, chi </a:t>
            </a:r>
            <a:r>
              <a:rPr lang="en-US" sz="3200" dirty="0" err="1">
                <a:solidFill>
                  <a:srgbClr val="000000"/>
                </a:solidFill>
                <a:latin typeface="Times New Roman" pitchFamily="18" charset="0"/>
                <a:cs typeface="Times New Roman" pitchFamily="18" charset="0"/>
              </a:rPr>
              <a:t>tiết</a:t>
            </a:r>
            <a:r>
              <a:rPr lang="en-US" sz="3200" dirty="0">
                <a:solidFill>
                  <a:srgbClr val="000000"/>
                </a:solidFill>
                <a:latin typeface="Times New Roman" pitchFamily="18" charset="0"/>
                <a:cs typeface="Times New Roman" pitchFamily="18" charset="0"/>
              </a:rPr>
              <a:t> </a:t>
            </a:r>
          </a:p>
        </p:txBody>
      </p:sp>
      <p:sp>
        <p:nvSpPr>
          <p:cNvPr id="7" name="TextBox 7"/>
          <p:cNvSpPr txBox="1"/>
          <p:nvPr/>
        </p:nvSpPr>
        <p:spPr>
          <a:xfrm>
            <a:off x="7891132" y="1789716"/>
            <a:ext cx="2231824" cy="602729"/>
          </a:xfrm>
          <a:prstGeom prst="rect">
            <a:avLst/>
          </a:prstGeom>
        </p:spPr>
        <p:txBody>
          <a:bodyPr lIns="0" tIns="0" rIns="0" bIns="0" rtlCol="0" anchor="t">
            <a:spAutoFit/>
          </a:bodyPr>
          <a:lstStyle/>
          <a:p>
            <a:pPr algn="ctr">
              <a:lnSpc>
                <a:spcPts val="4662"/>
              </a:lnSpc>
            </a:pPr>
            <a:r>
              <a:rPr lang="en-US" sz="3300" dirty="0" err="1">
                <a:solidFill>
                  <a:srgbClr val="000000"/>
                </a:solidFill>
                <a:latin typeface="Times New Roman" pitchFamily="18" charset="0"/>
                <a:cs typeface="Times New Roman" pitchFamily="18" charset="0"/>
              </a:rPr>
              <a:t>làm</a:t>
            </a:r>
            <a:r>
              <a:rPr lang="en-US" sz="3300" dirty="0">
                <a:solidFill>
                  <a:srgbClr val="000000"/>
                </a:solidFill>
                <a:latin typeface="Times New Roman" pitchFamily="18" charset="0"/>
                <a:cs typeface="Times New Roman" pitchFamily="18" charset="0"/>
              </a:rPr>
              <a:t> </a:t>
            </a:r>
            <a:r>
              <a:rPr lang="en-US" sz="3300" dirty="0" err="1">
                <a:solidFill>
                  <a:srgbClr val="000000"/>
                </a:solidFill>
                <a:latin typeface="Times New Roman" pitchFamily="18" charset="0"/>
                <a:cs typeface="Times New Roman" pitchFamily="18" charset="0"/>
              </a:rPr>
              <a:t>rõ</a:t>
            </a:r>
            <a:endParaRPr lang="en-US" sz="3300" dirty="0">
              <a:solidFill>
                <a:srgbClr val="000000"/>
              </a:solidFill>
              <a:latin typeface="Times New Roman" pitchFamily="18" charset="0"/>
              <a:cs typeface="Times New Roman" pitchFamily="18" charset="0"/>
            </a:endParaRPr>
          </a:p>
        </p:txBody>
      </p:sp>
      <p:sp>
        <p:nvSpPr>
          <p:cNvPr id="8" name="TextBox 8"/>
          <p:cNvSpPr txBox="1"/>
          <p:nvPr/>
        </p:nvSpPr>
        <p:spPr>
          <a:xfrm>
            <a:off x="139601" y="2275019"/>
            <a:ext cx="5767526" cy="1384995"/>
          </a:xfrm>
          <a:prstGeom prst="rect">
            <a:avLst/>
          </a:prstGeom>
        </p:spPr>
        <p:txBody>
          <a:bodyPr lIns="0" tIns="0" rIns="0" bIns="0" rtlCol="0" anchor="t">
            <a:spAutoFit/>
          </a:bodyPr>
          <a:lstStyle/>
          <a:p>
            <a:pPr>
              <a:lnSpc>
                <a:spcPts val="3639"/>
              </a:lnSpc>
            </a:pP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Ánh</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trăng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vào</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tận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phòng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cho</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biết</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đêm</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sâu</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nhận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thấy</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ánh</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trăng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rọi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sáng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đầu</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giường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rõ</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ràng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là</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người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không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ngủ</a:t>
            </a:r>
            <a:r>
              <a:rPr lang="en-US" sz="2600" dirty="0">
                <a:solidFill>
                  <a:srgbClr val="000000"/>
                </a:solidFill>
                <a:latin typeface="Times New Roman" pitchFamily="18" charset="0"/>
                <a:cs typeface="Times New Roman" pitchFamily="18" charset="0"/>
              </a:rPr>
              <a:t>.</a:t>
            </a:r>
          </a:p>
        </p:txBody>
      </p:sp>
      <p:sp>
        <p:nvSpPr>
          <p:cNvPr id="9" name="TextBox 9"/>
          <p:cNvSpPr txBox="1"/>
          <p:nvPr/>
        </p:nvSpPr>
        <p:spPr>
          <a:xfrm>
            <a:off x="5933157" y="2268669"/>
            <a:ext cx="5573043" cy="923330"/>
          </a:xfrm>
          <a:prstGeom prst="rect">
            <a:avLst/>
          </a:prstGeom>
        </p:spPr>
        <p:txBody>
          <a:bodyPr lIns="0" tIns="0" rIns="0" bIns="0" rtlCol="0" anchor="t">
            <a:spAutoFit/>
          </a:bodyPr>
          <a:lstStyle/>
          <a:p>
            <a:pPr>
              <a:lnSpc>
                <a:spcPts val="3639"/>
              </a:lnSpc>
            </a:pP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nhà</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thơ</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gặp</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lại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trăng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như</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gặp</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lại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người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quen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thấy</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trăng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mà</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sinh</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ra</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nỗi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nhớ</a:t>
            </a:r>
            <a:endParaRPr lang="en-US" sz="2600" dirty="0">
              <a:solidFill>
                <a:srgbClr val="000000"/>
              </a:solidFill>
              <a:latin typeface="Times New Roman" pitchFamily="18" charset="0"/>
              <a:cs typeface="Times New Roman" pitchFamily="18" charset="0"/>
            </a:endParaRPr>
          </a:p>
        </p:txBody>
      </p:sp>
      <p:sp>
        <p:nvSpPr>
          <p:cNvPr id="10" name="TextBox 10"/>
          <p:cNvSpPr txBox="1"/>
          <p:nvPr/>
        </p:nvSpPr>
        <p:spPr>
          <a:xfrm>
            <a:off x="0" y="3805061"/>
            <a:ext cx="5767526" cy="923330"/>
          </a:xfrm>
          <a:prstGeom prst="rect">
            <a:avLst/>
          </a:prstGeom>
        </p:spPr>
        <p:txBody>
          <a:bodyPr lIns="0" tIns="0" rIns="0" bIns="0" rtlCol="0" anchor="t">
            <a:spAutoFit/>
          </a:bodyPr>
          <a:lstStyle/>
          <a:p>
            <a:pPr>
              <a:lnSpc>
                <a:spcPts val="3639"/>
              </a:lnSpc>
            </a:pPr>
            <a:r>
              <a:rPr lang="en-US" sz="2600" dirty="0" smtClean="0">
                <a:solidFill>
                  <a:srgbClr val="000000"/>
                </a:solidFill>
                <a:latin typeface="Times New Roman" pitchFamily="18" charset="0"/>
                <a:cs typeface="Times New Roman" pitchFamily="18" charset="0"/>
              </a:rPr>
              <a:t>-</a:t>
            </a:r>
            <a:r>
              <a:rPr lang="en-US" sz="2600" dirty="0" err="1" smtClean="0">
                <a:solidFill>
                  <a:srgbClr val="000000"/>
                </a:solidFill>
                <a:latin typeface="Times New Roman" pitchFamily="18" charset="0"/>
                <a:cs typeface="Times New Roman" pitchFamily="18" charset="0"/>
              </a:rPr>
              <a:t>Nhà</a:t>
            </a:r>
            <a:r>
              <a:rPr lang="en-US" sz="2600" dirty="0" smtClean="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thơ</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ngẩng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đầu</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ngắm</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trăng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sáng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vì</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thấy</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trăng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như</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thấy</a:t>
            </a:r>
            <a:r>
              <a:rPr lang="en-US" sz="2600" dirty="0">
                <a:solidFill>
                  <a:srgbClr val="000000"/>
                </a:solidFill>
                <a:latin typeface="Times New Roman" pitchFamily="18" charset="0"/>
                <a:cs typeface="Times New Roman" pitchFamily="18" charset="0"/>
              </a:rPr>
              <a:t> " </a:t>
            </a:r>
            <a:r>
              <a:rPr lang="en-US" sz="2600" dirty="0" err="1">
                <a:solidFill>
                  <a:srgbClr val="000000"/>
                </a:solidFill>
                <a:latin typeface="Times New Roman" pitchFamily="18" charset="0"/>
                <a:cs typeface="Times New Roman" pitchFamily="18" charset="0"/>
              </a:rPr>
              <a:t>Cố</a:t>
            </a:r>
            <a:r>
              <a:rPr lang="en-US" sz="2600" dirty="0">
                <a:solidFill>
                  <a:srgbClr val="000000"/>
                </a:solidFill>
                <a:latin typeface="Times New Roman" pitchFamily="18" charset="0"/>
                <a:cs typeface="Times New Roman" pitchFamily="18" charset="0"/>
              </a:rPr>
              <a:t> tri".</a:t>
            </a:r>
          </a:p>
        </p:txBody>
      </p:sp>
      <p:sp>
        <p:nvSpPr>
          <p:cNvPr id="11" name="TextBox 11"/>
          <p:cNvSpPr txBox="1"/>
          <p:nvPr/>
        </p:nvSpPr>
        <p:spPr>
          <a:xfrm>
            <a:off x="5950657" y="3574229"/>
            <a:ext cx="5538044" cy="1384995"/>
          </a:xfrm>
          <a:prstGeom prst="rect">
            <a:avLst/>
          </a:prstGeom>
        </p:spPr>
        <p:txBody>
          <a:bodyPr lIns="0" tIns="0" rIns="0" bIns="0" rtlCol="0" anchor="t">
            <a:spAutoFit/>
          </a:bodyPr>
          <a:lstStyle/>
          <a:p>
            <a:pPr>
              <a:lnSpc>
                <a:spcPts val="3639"/>
              </a:lnSpc>
            </a:pP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Ánh</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trăng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làm</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xót</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xa</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lòng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người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nỗi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nhớ</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quê</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nhà</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chịu</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nặng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đã</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khiến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mái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đầu</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rũ</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xuống</a:t>
            </a:r>
            <a:r>
              <a:rPr lang="en-US" sz="2600" dirty="0">
                <a:solidFill>
                  <a:srgbClr val="000000"/>
                </a:solidFill>
                <a:latin typeface="Times New Roman" pitchFamily="18" charset="0"/>
                <a:cs typeface="Times New Roman" pitchFamily="18" charset="0"/>
              </a:rPr>
              <a:t>.</a:t>
            </a:r>
          </a:p>
        </p:txBody>
      </p:sp>
      <p:sp>
        <p:nvSpPr>
          <p:cNvPr id="12" name="TextBox 12"/>
          <p:cNvSpPr txBox="1"/>
          <p:nvPr/>
        </p:nvSpPr>
        <p:spPr>
          <a:xfrm>
            <a:off x="6068719" y="4879790"/>
            <a:ext cx="5876653" cy="1384995"/>
          </a:xfrm>
          <a:prstGeom prst="rect">
            <a:avLst/>
          </a:prstGeom>
        </p:spPr>
        <p:txBody>
          <a:bodyPr lIns="0" tIns="0" rIns="0" bIns="0" rtlCol="0" anchor="t">
            <a:spAutoFit/>
          </a:bodyPr>
          <a:lstStyle/>
          <a:p>
            <a:pPr>
              <a:lnSpc>
                <a:spcPts val="3639"/>
              </a:lnSpc>
            </a:pP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chủ</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đề</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của</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bài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thơ</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tư</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hương</a:t>
            </a:r>
            <a:r>
              <a:rPr lang="en-US" sz="2600" dirty="0">
                <a:solidFill>
                  <a:srgbClr val="000000"/>
                </a:solidFill>
                <a:latin typeface="Times New Roman" pitchFamily="18" charset="0"/>
                <a:cs typeface="Times New Roman" pitchFamily="18" charset="0"/>
              </a:rPr>
              <a:t> " </a:t>
            </a:r>
            <a:r>
              <a:rPr lang="en-US" sz="2600" dirty="0" err="1">
                <a:solidFill>
                  <a:srgbClr val="000000"/>
                </a:solidFill>
                <a:latin typeface="Times New Roman" pitchFamily="18" charset="0"/>
                <a:cs typeface="Times New Roman" pitchFamily="18" charset="0"/>
              </a:rPr>
              <a:t>lại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dành</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ba</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câu</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để</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tả</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trăng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đến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câu</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tâm</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niệm</a:t>
            </a:r>
            <a:r>
              <a:rPr lang="en-US" sz="2600" dirty="0">
                <a:solidFill>
                  <a:srgbClr val="000000"/>
                </a:solidFill>
                <a:latin typeface="Times New Roman" pitchFamily="18" charset="0"/>
                <a:cs typeface="Times New Roman" pitchFamily="18" charset="0"/>
              </a:rPr>
              <a:t> " </a:t>
            </a:r>
            <a:r>
              <a:rPr lang="en-US" sz="2600" dirty="0" err="1">
                <a:solidFill>
                  <a:srgbClr val="000000"/>
                </a:solidFill>
                <a:latin typeface="Times New Roman" pitchFamily="18" charset="0"/>
                <a:cs typeface="Times New Roman" pitchFamily="18" charset="0"/>
              </a:rPr>
              <a:t>tư</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cố</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hương</a:t>
            </a:r>
            <a:r>
              <a:rPr lang="en-US" sz="2600" dirty="0">
                <a:solidFill>
                  <a:srgbClr val="000000"/>
                </a:solidFill>
                <a:latin typeface="Times New Roman" pitchFamily="18" charset="0"/>
                <a:cs typeface="Times New Roman" pitchFamily="18" charset="0"/>
              </a:rPr>
              <a:t> " </a:t>
            </a:r>
            <a:r>
              <a:rPr lang="en-US" sz="2600" dirty="0" err="1">
                <a:solidFill>
                  <a:srgbClr val="000000"/>
                </a:solidFill>
                <a:latin typeface="Times New Roman" pitchFamily="18" charset="0"/>
                <a:cs typeface="Times New Roman" pitchFamily="18" charset="0"/>
              </a:rPr>
              <a:t>thì</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liền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dừng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lại</a:t>
            </a:r>
            <a:r>
              <a:rPr lang="en-US" sz="2600" dirty="0">
                <a:solidFill>
                  <a:srgbClr val="000000"/>
                </a:solidFill>
                <a:latin typeface="Times New Roman" pitchFamily="18" charset="0"/>
                <a:cs typeface="Times New Roman" pitchFamily="18" charset="0"/>
              </a:rPr>
              <a:t>.</a:t>
            </a:r>
          </a:p>
        </p:txBody>
      </p:sp>
      <p:sp>
        <p:nvSpPr>
          <p:cNvPr id="13" name="TextBox 13"/>
          <p:cNvSpPr txBox="1"/>
          <p:nvPr/>
        </p:nvSpPr>
        <p:spPr>
          <a:xfrm>
            <a:off x="1911661" y="1742884"/>
            <a:ext cx="1983072" cy="525785"/>
          </a:xfrm>
          <a:prstGeom prst="rect">
            <a:avLst/>
          </a:prstGeom>
        </p:spPr>
        <p:txBody>
          <a:bodyPr lIns="0" tIns="0" rIns="0" bIns="0" rtlCol="0" anchor="t">
            <a:spAutoFit/>
          </a:bodyPr>
          <a:lstStyle/>
          <a:p>
            <a:pPr algn="ctr">
              <a:lnSpc>
                <a:spcPts val="4142"/>
              </a:lnSpc>
            </a:pPr>
            <a:r>
              <a:rPr lang="en-US" sz="3000" dirty="0" err="1">
                <a:solidFill>
                  <a:srgbClr val="000000"/>
                </a:solidFill>
                <a:latin typeface="Times New Roman" pitchFamily="18" charset="0"/>
                <a:cs typeface="Times New Roman" pitchFamily="18" charset="0"/>
              </a:rPr>
              <a:t>làm</a:t>
            </a:r>
            <a:r>
              <a:rPr lang="en-US" sz="3000" dirty="0">
                <a:solidFill>
                  <a:srgbClr val="000000"/>
                </a:solidFill>
                <a:latin typeface="Times New Roman" pitchFamily="18" charset="0"/>
                <a:cs typeface="Times New Roman" pitchFamily="18" charset="0"/>
              </a:rPr>
              <a:t> </a:t>
            </a:r>
            <a:r>
              <a:rPr lang="en-US" sz="3000" dirty="0" err="1">
                <a:solidFill>
                  <a:srgbClr val="000000"/>
                </a:solidFill>
                <a:latin typeface="Times New Roman" pitchFamily="18" charset="0"/>
                <a:cs typeface="Times New Roman" pitchFamily="18" charset="0"/>
              </a:rPr>
              <a:t>rõ</a:t>
            </a:r>
            <a:endParaRPr lang="en-US" sz="30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10694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1150832"/>
            <a:ext cx="10820400" cy="5021369"/>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p>
          </p:txBody>
        </p:sp>
      </p:grpSp>
      <p:grpSp>
        <p:nvGrpSpPr>
          <p:cNvPr id="5" name="Group 5"/>
          <p:cNvGrpSpPr/>
          <p:nvPr/>
        </p:nvGrpSpPr>
        <p:grpSpPr>
          <a:xfrm>
            <a:off x="3342249" y="685800"/>
            <a:ext cx="5507503" cy="953502"/>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p>
          </p:txBody>
        </p:sp>
      </p:grpSp>
      <p:sp>
        <p:nvSpPr>
          <p:cNvPr id="8" name="AutoShape 8"/>
          <p:cNvSpPr/>
          <p:nvPr/>
        </p:nvSpPr>
        <p:spPr>
          <a:xfrm rot="-5400000">
            <a:off x="-1391805" y="3655166"/>
            <a:ext cx="4556141" cy="0"/>
          </a:xfrm>
          <a:prstGeom prst="line">
            <a:avLst/>
          </a:prstGeom>
          <a:ln w="19050" cap="flat">
            <a:solidFill>
              <a:srgbClr val="000000"/>
            </a:solidFill>
            <a:prstDash val="lgDash"/>
            <a:headEnd type="none" w="sm" len="sm"/>
            <a:tailEnd type="none" w="sm" len="sm"/>
          </a:ln>
        </p:spPr>
      </p:sp>
      <p:sp>
        <p:nvSpPr>
          <p:cNvPr id="9" name="AutoShape 9"/>
          <p:cNvSpPr/>
          <p:nvPr/>
        </p:nvSpPr>
        <p:spPr>
          <a:xfrm rot="-5400000">
            <a:off x="9013266" y="3655166"/>
            <a:ext cx="4556141" cy="0"/>
          </a:xfrm>
          <a:prstGeom prst="line">
            <a:avLst/>
          </a:prstGeom>
          <a:ln w="19050" cap="flat">
            <a:solidFill>
              <a:srgbClr val="000000"/>
            </a:solidFill>
            <a:prstDash val="lgDash"/>
            <a:headEnd type="none" w="sm" len="sm"/>
            <a:tailEnd type="none" w="sm" len="sm"/>
          </a:ln>
        </p:spPr>
      </p:sp>
      <p:sp>
        <p:nvSpPr>
          <p:cNvPr id="10" name="Freeform 10"/>
          <p:cNvSpPr/>
          <p:nvPr/>
        </p:nvSpPr>
        <p:spPr>
          <a:xfrm>
            <a:off x="10173995" y="476751"/>
            <a:ext cx="1750301" cy="1371600"/>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rot="-5400000">
            <a:off x="1304668" y="4477826"/>
            <a:ext cx="779412" cy="3388748"/>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4"/>
            <a:stretch>
              <a:fillRect/>
            </a:stretch>
          </a:blipFill>
        </p:spPr>
      </p:sp>
      <p:sp>
        <p:nvSpPr>
          <p:cNvPr id="12" name="TextBox 12"/>
          <p:cNvSpPr txBox="1"/>
          <p:nvPr/>
        </p:nvSpPr>
        <p:spPr>
          <a:xfrm>
            <a:off x="3553683" y="685588"/>
            <a:ext cx="5084634" cy="872034"/>
          </a:xfrm>
          <a:prstGeom prst="rect">
            <a:avLst/>
          </a:prstGeom>
        </p:spPr>
        <p:txBody>
          <a:bodyPr lIns="0" tIns="0" rIns="0" bIns="0" rtlCol="0" anchor="t">
            <a:spAutoFit/>
          </a:bodyPr>
          <a:lstStyle/>
          <a:p>
            <a:pPr algn="ctr">
              <a:lnSpc>
                <a:spcPts val="6812"/>
              </a:lnSpc>
            </a:pPr>
            <a:r>
              <a:rPr lang="en-US" sz="3200" dirty="0" err="1">
                <a:solidFill>
                  <a:srgbClr val="FFFFFF"/>
                </a:solidFill>
                <a:latin typeface="Times New Roman" pitchFamily="18" charset="0"/>
                <a:cs typeface="Times New Roman" pitchFamily="18" charset="0"/>
              </a:rPr>
              <a:t>Đánh</a:t>
            </a:r>
            <a:r>
              <a:rPr lang="en-US" sz="3200" dirty="0">
                <a:solidFill>
                  <a:srgbClr val="FFFFFF"/>
                </a:solidFill>
                <a:latin typeface="Times New Roman" pitchFamily="18" charset="0"/>
                <a:cs typeface="Times New Roman" pitchFamily="18" charset="0"/>
              </a:rPr>
              <a:t> </a:t>
            </a:r>
            <a:r>
              <a:rPr lang="en-US" sz="3200" dirty="0" err="1">
                <a:solidFill>
                  <a:srgbClr val="FFFFFF"/>
                </a:solidFill>
                <a:latin typeface="Times New Roman" pitchFamily="18" charset="0"/>
                <a:cs typeface="Times New Roman" pitchFamily="18" charset="0"/>
              </a:rPr>
              <a:t>giá</a:t>
            </a:r>
            <a:r>
              <a:rPr lang="en-US" sz="3200" dirty="0">
                <a:solidFill>
                  <a:srgbClr val="FFFFFF"/>
                </a:solidFill>
                <a:latin typeface="Times New Roman" pitchFamily="18" charset="0"/>
                <a:cs typeface="Times New Roman" pitchFamily="18" charset="0"/>
              </a:rPr>
              <a:t> </a:t>
            </a:r>
            <a:r>
              <a:rPr lang="en-US" sz="3200" dirty="0" err="1">
                <a:solidFill>
                  <a:srgbClr val="FFFFFF"/>
                </a:solidFill>
                <a:latin typeface="Times New Roman" pitchFamily="18" charset="0"/>
                <a:cs typeface="Times New Roman" pitchFamily="18" charset="0"/>
              </a:rPr>
              <a:t>chung</a:t>
            </a:r>
            <a:endParaRPr lang="en-US" sz="3200" dirty="0">
              <a:solidFill>
                <a:srgbClr val="FFFFFF"/>
              </a:solidFill>
              <a:latin typeface="Times New Roman" pitchFamily="18" charset="0"/>
              <a:cs typeface="Times New Roman" pitchFamily="18" charset="0"/>
            </a:endParaRPr>
          </a:p>
        </p:txBody>
      </p:sp>
      <p:sp>
        <p:nvSpPr>
          <p:cNvPr id="13" name="TextBox 13"/>
          <p:cNvSpPr txBox="1"/>
          <p:nvPr/>
        </p:nvSpPr>
        <p:spPr>
          <a:xfrm>
            <a:off x="1034031" y="1784851"/>
            <a:ext cx="7923588" cy="1128514"/>
          </a:xfrm>
          <a:prstGeom prst="rect">
            <a:avLst/>
          </a:prstGeom>
        </p:spPr>
        <p:txBody>
          <a:bodyPr lIns="0" tIns="0" rIns="0" bIns="0" rtlCol="0" anchor="t">
            <a:spAutoFit/>
          </a:bodyPr>
          <a:lstStyle/>
          <a:p>
            <a:pPr algn="just">
              <a:lnSpc>
                <a:spcPts val="4637"/>
              </a:lnSpc>
            </a:pPr>
            <a:r>
              <a:rPr lang="en-US" sz="3200" dirty="0" err="1">
                <a:solidFill>
                  <a:srgbClr val="000000"/>
                </a:solidFill>
                <a:latin typeface="Times New Roman" pitchFamily="18" charset="0"/>
                <a:cs typeface="Times New Roman" pitchFamily="18" charset="0"/>
              </a:rPr>
              <a:t>Lấy</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vái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vô</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tình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nói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tình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thì</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tất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tình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hiện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ra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lấy</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cái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vô</a:t>
            </a:r>
            <a:r>
              <a:rPr lang="en-US" sz="3200" dirty="0">
                <a:solidFill>
                  <a:srgbClr val="000000"/>
                </a:solidFill>
                <a:latin typeface="Times New Roman" pitchFamily="18" charset="0"/>
                <a:cs typeface="Times New Roman" pitchFamily="18" charset="0"/>
              </a:rPr>
              <a:t> ý </a:t>
            </a:r>
            <a:r>
              <a:rPr lang="en-US" sz="3200" dirty="0" err="1">
                <a:solidFill>
                  <a:srgbClr val="000000"/>
                </a:solidFill>
                <a:latin typeface="Times New Roman" pitchFamily="18" charset="0"/>
                <a:cs typeface="Times New Roman" pitchFamily="18" charset="0"/>
              </a:rPr>
              <a:t>nói</a:t>
            </a:r>
            <a:r>
              <a:rPr lang="en-US" sz="3200" dirty="0">
                <a:solidFill>
                  <a:srgbClr val="000000"/>
                </a:solidFill>
                <a:latin typeface="Times New Roman" pitchFamily="18" charset="0"/>
                <a:cs typeface="Times New Roman" pitchFamily="18" charset="0"/>
              </a:rPr>
              <a:t> ý </a:t>
            </a:r>
            <a:r>
              <a:rPr lang="en-US" sz="3200" dirty="0" err="1">
                <a:solidFill>
                  <a:srgbClr val="000000"/>
                </a:solidFill>
                <a:latin typeface="Times New Roman" pitchFamily="18" charset="0"/>
                <a:cs typeface="Times New Roman" pitchFamily="18" charset="0"/>
              </a:rPr>
              <a:t>thì</a:t>
            </a:r>
            <a:r>
              <a:rPr lang="en-US" sz="3200" dirty="0">
                <a:solidFill>
                  <a:srgbClr val="000000"/>
                </a:solidFill>
                <a:latin typeface="Times New Roman" pitchFamily="18" charset="0"/>
                <a:cs typeface="Times New Roman" pitchFamily="18" charset="0"/>
              </a:rPr>
              <a:t> ý </a:t>
            </a:r>
            <a:r>
              <a:rPr lang="en-US" sz="3200" dirty="0" err="1">
                <a:solidFill>
                  <a:srgbClr val="000000"/>
                </a:solidFill>
                <a:latin typeface="Times New Roman" pitchFamily="18" charset="0"/>
                <a:cs typeface="Times New Roman" pitchFamily="18" charset="0"/>
              </a:rPr>
              <a:t>chân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thật</a:t>
            </a:r>
            <a:r>
              <a:rPr lang="en-US" sz="3200" dirty="0">
                <a:solidFill>
                  <a:srgbClr val="000000"/>
                </a:solidFill>
                <a:latin typeface="Times New Roman" pitchFamily="18" charset="0"/>
                <a:cs typeface="Times New Roman" pitchFamily="18" charset="0"/>
              </a:rPr>
              <a:t>.</a:t>
            </a:r>
          </a:p>
        </p:txBody>
      </p:sp>
      <p:sp>
        <p:nvSpPr>
          <p:cNvPr id="14" name="TextBox 14"/>
          <p:cNvSpPr txBox="1"/>
          <p:nvPr/>
        </p:nvSpPr>
        <p:spPr>
          <a:xfrm>
            <a:off x="1034031" y="3437995"/>
            <a:ext cx="10123939" cy="1808187"/>
          </a:xfrm>
          <a:prstGeom prst="rect">
            <a:avLst/>
          </a:prstGeom>
        </p:spPr>
        <p:txBody>
          <a:bodyPr lIns="0" tIns="0" rIns="0" bIns="0" rtlCol="0" anchor="t">
            <a:spAutoFit/>
          </a:bodyPr>
          <a:lstStyle/>
          <a:p>
            <a:pPr algn="ctr">
              <a:lnSpc>
                <a:spcPts val="4680"/>
              </a:lnSpc>
            </a:pPr>
            <a:r>
              <a:rPr lang="en-US" sz="3200" dirty="0">
                <a:solidFill>
                  <a:srgbClr val="000000"/>
                </a:solidFill>
                <a:latin typeface="Times New Roman" pitchFamily="18" charset="0"/>
                <a:cs typeface="Times New Roman" pitchFamily="18" charset="0"/>
              </a:rPr>
              <a:t>Ở </a:t>
            </a:r>
            <a:r>
              <a:rPr lang="en-US" sz="3200" dirty="0" err="1">
                <a:solidFill>
                  <a:srgbClr val="000000"/>
                </a:solidFill>
                <a:latin typeface="Times New Roman" pitchFamily="18" charset="0"/>
                <a:cs typeface="Times New Roman" pitchFamily="18" charset="0"/>
              </a:rPr>
              <a:t>đây</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lấy</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cái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vô</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tình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dùng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câu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để</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tả</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trăng</a:t>
            </a:r>
            <a:r>
              <a:rPr lang="en-US" sz="3200" dirty="0">
                <a:solidFill>
                  <a:srgbClr val="000000"/>
                </a:solidFill>
                <a:latin typeface="Times New Roman" pitchFamily="18" charset="0"/>
                <a:cs typeface="Times New Roman" pitchFamily="18" charset="0"/>
              </a:rPr>
              <a:t> , " </a:t>
            </a:r>
            <a:r>
              <a:rPr lang="en-US" sz="3200" dirty="0" err="1">
                <a:solidFill>
                  <a:srgbClr val="000000"/>
                </a:solidFill>
                <a:latin typeface="Times New Roman" pitchFamily="18" charset="0"/>
                <a:cs typeface="Times New Roman" pitchFamily="18" charset="0"/>
              </a:rPr>
              <a:t>Lấy</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cái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vô</a:t>
            </a:r>
            <a:r>
              <a:rPr lang="en-US" sz="3200" dirty="0">
                <a:solidFill>
                  <a:srgbClr val="000000"/>
                </a:solidFill>
                <a:latin typeface="Times New Roman" pitchFamily="18" charset="0"/>
                <a:cs typeface="Times New Roman" pitchFamily="18" charset="0"/>
              </a:rPr>
              <a:t> ý" </a:t>
            </a:r>
            <a:r>
              <a:rPr lang="en-US" sz="3200" dirty="0" err="1">
                <a:solidFill>
                  <a:srgbClr val="000000"/>
                </a:solidFill>
                <a:latin typeface="Times New Roman" pitchFamily="18" charset="0"/>
                <a:cs typeface="Times New Roman" pitchFamily="18" charset="0"/>
              </a:rPr>
              <a:t>tức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động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tác</a:t>
            </a:r>
            <a:r>
              <a:rPr lang="en-US" sz="3200" dirty="0">
                <a:solidFill>
                  <a:srgbClr val="000000"/>
                </a:solidFill>
                <a:latin typeface="Times New Roman" pitchFamily="18" charset="0"/>
                <a:cs typeface="Times New Roman" pitchFamily="18" charset="0"/>
              </a:rPr>
              <a:t> " </a:t>
            </a:r>
            <a:r>
              <a:rPr lang="en-US" sz="3200" dirty="0" err="1">
                <a:solidFill>
                  <a:srgbClr val="000000"/>
                </a:solidFill>
                <a:latin typeface="Times New Roman" pitchFamily="18" charset="0"/>
                <a:cs typeface="Times New Roman" pitchFamily="18" charset="0"/>
              </a:rPr>
              <a:t>cử</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đầu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và</a:t>
            </a:r>
            <a:r>
              <a:rPr lang="en-US" sz="3200" dirty="0">
                <a:solidFill>
                  <a:srgbClr val="000000"/>
                </a:solidFill>
                <a:latin typeface="Times New Roman" pitchFamily="18" charset="0"/>
                <a:cs typeface="Times New Roman" pitchFamily="18" charset="0"/>
              </a:rPr>
              <a:t> " </a:t>
            </a:r>
            <a:r>
              <a:rPr lang="en-US" sz="3200" dirty="0" err="1">
                <a:solidFill>
                  <a:srgbClr val="000000"/>
                </a:solidFill>
                <a:latin typeface="Times New Roman" pitchFamily="18" charset="0"/>
                <a:cs typeface="Times New Roman" pitchFamily="18" charset="0"/>
              </a:rPr>
              <a:t>đê</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đầu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đều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như</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phản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xạ</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tự</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nhiên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vô</a:t>
            </a:r>
            <a:r>
              <a:rPr lang="en-US" sz="3200" dirty="0">
                <a:solidFill>
                  <a:srgbClr val="000000"/>
                </a:solidFill>
                <a:latin typeface="Times New Roman" pitchFamily="18" charset="0"/>
                <a:cs typeface="Times New Roman" pitchFamily="18" charset="0"/>
              </a:rPr>
              <a:t> ý" do </a:t>
            </a:r>
            <a:r>
              <a:rPr lang="en-US" sz="3200" dirty="0" err="1">
                <a:solidFill>
                  <a:srgbClr val="000000"/>
                </a:solidFill>
                <a:latin typeface="Times New Roman" pitchFamily="18" charset="0"/>
                <a:cs typeface="Times New Roman" pitchFamily="18" charset="0"/>
              </a:rPr>
              <a:t>sự</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điều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khiển</a:t>
            </a:r>
            <a:r>
              <a:rPr lang="en-US" sz="3200" dirty="0">
                <a:solidFill>
                  <a:srgbClr val="000000"/>
                </a:solidFill>
                <a:latin typeface="Times New Roman" pitchFamily="18" charset="0"/>
                <a:cs typeface="Times New Roman" pitchFamily="18" charset="0"/>
              </a:rPr>
              <a:t> " </a:t>
            </a:r>
            <a:r>
              <a:rPr lang="en-US" sz="3200" dirty="0" err="1">
                <a:solidFill>
                  <a:srgbClr val="000000"/>
                </a:solidFill>
                <a:latin typeface="Times New Roman" pitchFamily="18" charset="0"/>
                <a:cs typeface="Times New Roman" pitchFamily="18" charset="0"/>
              </a:rPr>
              <a:t>tự</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nhiên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gần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như</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vô</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thức</a:t>
            </a:r>
            <a:r>
              <a:rPr lang="en-US" sz="3200" dirty="0">
                <a:solidFill>
                  <a:srgbClr val="00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41217318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625</TotalTime>
  <Words>1200</Words>
  <Application>Microsoft Office PowerPoint</Application>
  <PresentationFormat>Custom</PresentationFormat>
  <Paragraphs>90</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Civic</vt:lpstr>
      <vt:lpstr>VIẾT VĂN BẢN NGHỊ LUẬN VỀ MỘT TÁC PHẨM THƠ          (Cấu tứ và hình ảnh của tác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Tĩnh dạ tứ                -Lý Bạch-</dc:title>
  <dc:creator>ADMIN</dc:creator>
  <cp:lastModifiedBy>TINHTU</cp:lastModifiedBy>
  <cp:revision>18</cp:revision>
  <dcterms:created xsi:type="dcterms:W3CDTF">2023-08-09T02:18:59Z</dcterms:created>
  <dcterms:modified xsi:type="dcterms:W3CDTF">2023-08-10T09:09:50Z</dcterms:modified>
</cp:coreProperties>
</file>