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5" r:id="rId17"/>
    <p:sldId id="279" r:id="rId18"/>
    <p:sldId id="281" r:id="rId19"/>
    <p:sldId id="283" r:id="rId20"/>
    <p:sldId id="284" r:id="rId21"/>
    <p:sldId id="285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2EA49F-8EC9-4F46-8F7F-7826D0AB5D5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6180D-B8B6-4636-A945-450A00F29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61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BE3E4F-14D4-4E0F-B7B1-C2FC2D79C3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266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BE3E4F-14D4-4E0F-B7B1-C2FC2D79C3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294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3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0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127336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75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1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84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7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97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9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AE353-ED74-483F-B4FB-31C61B86230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4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AE353-ED74-483F-B4FB-31C61B862305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B5C96-AE7C-4EA7-AEF5-9F1100837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3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" y="-1714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94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6A8CD72F-65F5-41DF-A0F9-8AD17662A00D}"/>
              </a:ext>
            </a:extLst>
          </p:cNvPr>
          <p:cNvSpPr txBox="1"/>
          <p:nvPr/>
        </p:nvSpPr>
        <p:spPr>
          <a:xfrm>
            <a:off x="80260" y="82297"/>
            <a:ext cx="4162165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II. KHÁM PHÁ VĂN BẢN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" y="742950"/>
            <a:ext cx="8610600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grpSp>
        <p:nvGrpSpPr>
          <p:cNvPr id="17" name="组合 1"/>
          <p:cNvGrpSpPr/>
          <p:nvPr/>
        </p:nvGrpSpPr>
        <p:grpSpPr>
          <a:xfrm>
            <a:off x="1913134" y="2615936"/>
            <a:ext cx="4909185" cy="1885427"/>
            <a:chOff x="2868295" y="1646555"/>
            <a:chExt cx="6545580" cy="2513903"/>
          </a:xfrm>
        </p:grpSpPr>
        <p:sp>
          <p:nvSpPr>
            <p:cNvPr id="18" name="MH_SubTitle_1"/>
            <p:cNvSpPr/>
            <p:nvPr/>
          </p:nvSpPr>
          <p:spPr>
            <a:xfrm>
              <a:off x="2868295" y="2597142"/>
              <a:ext cx="1791362" cy="1556444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sz="1500" kern="0" dirty="0">
                  <a:solidFill>
                    <a:srgbClr val="FFFFFF"/>
                  </a:solidFill>
                  <a:latin typeface="Calibri" panose="020F0502020204030204" pitchFamily="34" charset="0"/>
                  <a:ea typeface="字魂59号-创粗黑" panose="00000500000000000000" pitchFamily="2" charset="-122"/>
                  <a:cs typeface="Calibri" panose="020F0502020204030204" pitchFamily="34" charset="0"/>
                  <a:sym typeface="字魂59号-创粗黑" panose="00000500000000000000" pitchFamily="2" charset="-122"/>
                </a:rPr>
                <a:t>NHÓM 1</a:t>
              </a:r>
              <a:endParaRPr lang="zh-CN" altLang="en-US" sz="1500" kern="0" dirty="0">
                <a:solidFill>
                  <a:srgbClr val="FFFFFF"/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19" name="MH_SubTitle_2"/>
            <p:cNvSpPr/>
            <p:nvPr/>
          </p:nvSpPr>
          <p:spPr>
            <a:xfrm>
              <a:off x="4436732" y="1653999"/>
              <a:ext cx="1792499" cy="1555871"/>
            </a:xfrm>
            <a:prstGeom prst="hexagon">
              <a:avLst/>
            </a:prstGeom>
            <a:solidFill>
              <a:srgbClr val="B888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sz="1500" kern="0" dirty="0">
                  <a:solidFill>
                    <a:srgbClr val="FFFFFF"/>
                  </a:solidFill>
                  <a:latin typeface="Calibri" panose="020F0502020204030204" pitchFamily="34" charset="0"/>
                  <a:ea typeface="字魂59号-创粗黑" panose="00000500000000000000" pitchFamily="2" charset="-122"/>
                  <a:cs typeface="Calibri" panose="020F0502020204030204" pitchFamily="34" charset="0"/>
                  <a:sym typeface="字魂59号-创粗黑" panose="00000500000000000000" pitchFamily="2" charset="-122"/>
                </a:rPr>
                <a:t>NHÓM 2</a:t>
              </a:r>
              <a:endParaRPr lang="zh-CN" altLang="en-US" sz="1500" kern="0" dirty="0">
                <a:solidFill>
                  <a:srgbClr val="FFFFFF"/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1" name="MH_SubTitle_3"/>
            <p:cNvSpPr/>
            <p:nvPr/>
          </p:nvSpPr>
          <p:spPr>
            <a:xfrm>
              <a:off x="6046114" y="2604587"/>
              <a:ext cx="1792499" cy="1555871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sz="1500" kern="0" dirty="0">
                  <a:solidFill>
                    <a:srgbClr val="FFFFFF"/>
                  </a:solidFill>
                  <a:latin typeface="Calibri" panose="020F0502020204030204" pitchFamily="34" charset="0"/>
                  <a:ea typeface="字魂59号-创粗黑" panose="00000500000000000000" pitchFamily="2" charset="-122"/>
                  <a:cs typeface="Calibri" panose="020F0502020204030204" pitchFamily="34" charset="0"/>
                  <a:sym typeface="字魂59号-创粗黑" panose="00000500000000000000" pitchFamily="2" charset="-122"/>
                </a:rPr>
                <a:t>NHÓM 3</a:t>
              </a:r>
              <a:endParaRPr lang="zh-CN" altLang="en-US" sz="1500" kern="0" dirty="0">
                <a:solidFill>
                  <a:srgbClr val="FFFFFF"/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2" name="MH_SubTitle_4"/>
            <p:cNvSpPr/>
            <p:nvPr/>
          </p:nvSpPr>
          <p:spPr>
            <a:xfrm>
              <a:off x="7622513" y="1646555"/>
              <a:ext cx="1791362" cy="1556444"/>
            </a:xfrm>
            <a:prstGeom prst="hexagon">
              <a:avLst/>
            </a:prstGeom>
            <a:solidFill>
              <a:srgbClr val="B8885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>
              <a:noAutofit/>
            </a:bodyPr>
            <a:lstStyle/>
            <a:p>
              <a:pPr algn="ctr" defTabSz="685800">
                <a:lnSpc>
                  <a:spcPct val="120000"/>
                </a:lnSpc>
                <a:defRPr/>
              </a:pPr>
              <a:r>
                <a:rPr lang="en-US" altLang="zh-CN" sz="1500" kern="0" dirty="0">
                  <a:solidFill>
                    <a:srgbClr val="FFFFFF"/>
                  </a:solidFill>
                  <a:latin typeface="Calibri" panose="020F0502020204030204" pitchFamily="34" charset="0"/>
                  <a:ea typeface="字魂59号-创粗黑" panose="00000500000000000000" pitchFamily="2" charset="-122"/>
                  <a:cs typeface="Calibri" panose="020F0502020204030204" pitchFamily="34" charset="0"/>
                  <a:sym typeface="字魂59号-创粗黑" panose="00000500000000000000" pitchFamily="2" charset="-122"/>
                </a:rPr>
                <a:t>NHÓM 4</a:t>
              </a:r>
              <a:endParaRPr lang="zh-CN" altLang="en-US" sz="1500" kern="0" dirty="0">
                <a:solidFill>
                  <a:srgbClr val="FFFFFF"/>
                </a:solidFill>
                <a:latin typeface="Calibri" panose="020F0502020204030204" pitchFamily="34" charset="0"/>
                <a:ea typeface="字魂59号-创粗黑" panose="00000500000000000000" pitchFamily="2" charset="-122"/>
                <a:cs typeface="Calibri" panose="020F0502020204030204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3" name="MH_Other_1"/>
            <p:cNvSpPr/>
            <p:nvPr/>
          </p:nvSpPr>
          <p:spPr>
            <a:xfrm>
              <a:off x="3455748" y="2136165"/>
              <a:ext cx="415141" cy="360765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4" name="MH_Other_2"/>
            <p:cNvSpPr/>
            <p:nvPr/>
          </p:nvSpPr>
          <p:spPr>
            <a:xfrm>
              <a:off x="4716526" y="3350168"/>
              <a:ext cx="416847" cy="359620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MH_Other_3"/>
            <p:cNvSpPr/>
            <p:nvPr/>
          </p:nvSpPr>
          <p:spPr>
            <a:xfrm>
              <a:off x="5616065" y="3423466"/>
              <a:ext cx="415141" cy="360765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39" name="MH_Other_4"/>
            <p:cNvSpPr/>
            <p:nvPr/>
          </p:nvSpPr>
          <p:spPr>
            <a:xfrm>
              <a:off x="6840569" y="2172241"/>
              <a:ext cx="267283" cy="231920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0" name="MH_Other_5"/>
            <p:cNvSpPr/>
            <p:nvPr/>
          </p:nvSpPr>
          <p:spPr>
            <a:xfrm>
              <a:off x="6239468" y="2033089"/>
              <a:ext cx="395237" cy="343586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1" name="MH_Other_6"/>
            <p:cNvSpPr/>
            <p:nvPr/>
          </p:nvSpPr>
          <p:spPr>
            <a:xfrm>
              <a:off x="4485070" y="1777118"/>
              <a:ext cx="162076" cy="140298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2" name="MH_Other_7"/>
            <p:cNvSpPr/>
            <p:nvPr/>
          </p:nvSpPr>
          <p:spPr>
            <a:xfrm>
              <a:off x="5458661" y="3347305"/>
              <a:ext cx="183686" cy="159195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3" name="MH_Other_8"/>
            <p:cNvSpPr/>
            <p:nvPr/>
          </p:nvSpPr>
          <p:spPr>
            <a:xfrm>
              <a:off x="6621625" y="2375530"/>
              <a:ext cx="192216" cy="166066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4" name="MH_Other_9"/>
            <p:cNvSpPr/>
            <p:nvPr/>
          </p:nvSpPr>
          <p:spPr>
            <a:xfrm>
              <a:off x="4206414" y="1941466"/>
              <a:ext cx="319602" cy="277732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5" name="MH_Other_10"/>
            <p:cNvSpPr/>
            <p:nvPr/>
          </p:nvSpPr>
          <p:spPr>
            <a:xfrm>
              <a:off x="7882971" y="3298630"/>
              <a:ext cx="395237" cy="343586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6" name="MH_Other_11"/>
            <p:cNvSpPr/>
            <p:nvPr/>
          </p:nvSpPr>
          <p:spPr>
            <a:xfrm>
              <a:off x="8369198" y="3260263"/>
              <a:ext cx="284343" cy="247382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7" name="MH_Other_12"/>
            <p:cNvSpPr/>
            <p:nvPr/>
          </p:nvSpPr>
          <p:spPr>
            <a:xfrm>
              <a:off x="8283895" y="3559183"/>
              <a:ext cx="190510" cy="166066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48" name="MH_Other_13"/>
            <p:cNvSpPr/>
            <p:nvPr/>
          </p:nvSpPr>
          <p:spPr>
            <a:xfrm>
              <a:off x="3931738" y="2183694"/>
              <a:ext cx="267283" cy="231920"/>
            </a:xfrm>
            <a:prstGeom prst="hexagon">
              <a:avLst/>
            </a:prstGeom>
            <a:solidFill>
              <a:srgbClr val="322F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685800">
                <a:defRPr/>
              </a:pPr>
              <a:endParaRPr lang="zh-CN" altLang="en-US" sz="1300" kern="0">
                <a:solidFill>
                  <a:prstClr val="white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5082" y="2722422"/>
            <a:ext cx="1760734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400021"/>
            <a:ext cx="425460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1" y="1176689"/>
            <a:ext cx="3962399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24600" y="4028503"/>
            <a:ext cx="28194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3976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8CD72F-65F5-41DF-A0F9-8AD17662A00D}"/>
              </a:ext>
            </a:extLst>
          </p:cNvPr>
          <p:cNvSpPr txBox="1"/>
          <p:nvPr/>
        </p:nvSpPr>
        <p:spPr>
          <a:xfrm>
            <a:off x="80260" y="82297"/>
            <a:ext cx="4162165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II. KHÁM PHÁ VĂN BẢN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9" y="527213"/>
            <a:ext cx="592914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fontAlgn="base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 3"/>
              </a:rPr>
              <a:t>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33350"/>
            <a:ext cx="304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777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45"/>
            <a:ext cx="4123161" cy="6186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F8091F1-29FC-4231-B7DA-93920C70F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1" b="15958"/>
          <a:stretch/>
        </p:blipFill>
        <p:spPr>
          <a:xfrm rot="20674137" flipH="1">
            <a:off x="5487569" y="3086018"/>
            <a:ext cx="4255214" cy="2876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09550"/>
            <a:ext cx="6858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Bâng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khuâng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Bâng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khuâng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trùm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890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56E00664-8604-491A-9898-6DD72982B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" t="3635" r="908" b="29436"/>
          <a:stretch/>
        </p:blipFill>
        <p:spPr>
          <a:xfrm>
            <a:off x="-13855" y="5195"/>
            <a:ext cx="9139245" cy="1797401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:a16="http://schemas.microsoft.com/office/drawing/2014/main" id="{B6B88CF4-BB74-4ED8-8590-A49E2A55BB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0" r="41848"/>
          <a:stretch/>
        </p:blipFill>
        <p:spPr>
          <a:xfrm rot="16200000">
            <a:off x="173273" y="-236764"/>
            <a:ext cx="5911841" cy="58011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304799" y="438150"/>
            <a:ext cx="580118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gợn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cồn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liêu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en-US" sz="24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329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45"/>
            <a:ext cx="4123161" cy="6186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F8091F1-29FC-4231-B7DA-93920C70F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1" b="15958"/>
          <a:stretch/>
        </p:blipFill>
        <p:spPr>
          <a:xfrm rot="20674137" flipH="1">
            <a:off x="5487569" y="3086018"/>
            <a:ext cx="4255214" cy="2876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09550"/>
            <a:ext cx="6858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sầu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ngả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đìu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hiu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khắp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vu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图片 4">
            <a:extLst>
              <a:ext uri="{FF2B5EF4-FFF2-40B4-BE49-F238E27FC236}">
                <a16:creationId xmlns:a16="http://schemas.microsoft.com/office/drawing/2014/main" id="{2CF9F7DB-B8AF-9D21-DC78-94BF1058C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3161" cy="61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8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2745"/>
            <a:ext cx="2819400" cy="6186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F8091F1-29FC-4231-B7DA-93920C70F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1" b="15958"/>
          <a:stretch/>
        </p:blipFill>
        <p:spPr>
          <a:xfrm rot="20674137" flipH="1">
            <a:off x="5688378" y="38016"/>
            <a:ext cx="4255214" cy="2876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09550"/>
            <a:ext cx="7391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dờn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dợn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tắc→Lòng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5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56E00664-8604-491A-9898-6DD72982B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" t="3635" r="908" b="29436"/>
          <a:stretch/>
        </p:blipFill>
        <p:spPr>
          <a:xfrm>
            <a:off x="-13855" y="5195"/>
            <a:ext cx="9139245" cy="1797401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:a16="http://schemas.microsoft.com/office/drawing/2014/main" id="{B6B88CF4-BB74-4ED8-8590-A49E2A55BB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0" r="41848"/>
          <a:stretch/>
        </p:blipFill>
        <p:spPr>
          <a:xfrm rot="16200000">
            <a:off x="173273" y="-236764"/>
            <a:ext cx="5911841" cy="5801186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1295400" y="971550"/>
            <a:ext cx="5801187" cy="35394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5187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45"/>
            <a:ext cx="4123161" cy="6186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F8091F1-29FC-4231-B7DA-93920C70F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1" b="15958"/>
          <a:stretch/>
        </p:blipFill>
        <p:spPr>
          <a:xfrm rot="20674137" flipH="1">
            <a:off x="5487569" y="3086018"/>
            <a:ext cx="4255214" cy="2876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09550"/>
            <a:ext cx="685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 </a:t>
            </a:r>
            <a:r>
              <a:rPr lang="en-US" b="1" dirty="0" err="1"/>
              <a:t>Vài</a:t>
            </a:r>
            <a:r>
              <a:rPr lang="en-US" b="1" dirty="0"/>
              <a:t> </a:t>
            </a:r>
            <a:r>
              <a:rPr lang="en-US" b="1" dirty="0" err="1"/>
              <a:t>nét</a:t>
            </a:r>
            <a:r>
              <a:rPr lang="en-US" b="1" dirty="0"/>
              <a:t> </a:t>
            </a:r>
            <a:r>
              <a:rPr lang="en-US" b="1" dirty="0" err="1"/>
              <a:t>về</a:t>
            </a:r>
            <a:r>
              <a:rPr lang="en-US" b="1" dirty="0"/>
              <a:t> </a:t>
            </a:r>
            <a:r>
              <a:rPr lang="en-US" b="1" dirty="0" err="1"/>
              <a:t>nghệ</a:t>
            </a:r>
            <a:r>
              <a:rPr lang="en-US" b="1" dirty="0"/>
              <a:t> </a:t>
            </a:r>
            <a:r>
              <a:rPr lang="en-US" b="1" dirty="0" err="1"/>
              <a:t>thuật</a:t>
            </a:r>
            <a:r>
              <a:rPr lang="en-US" b="1" dirty="0"/>
              <a:t>:</a:t>
            </a:r>
            <a:endParaRPr lang="vi-VN" dirty="0"/>
          </a:p>
          <a:p>
            <a:r>
              <a:rPr lang="en-US" dirty="0"/>
              <a:t>-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phản</a:t>
            </a:r>
            <a:r>
              <a:rPr lang="en-US" dirty="0"/>
              <a:t>,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:  Vũ </a:t>
            </a:r>
            <a:r>
              <a:rPr lang="en-US" dirty="0" err="1"/>
              <a:t>trụ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bao la,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tận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bé</a:t>
            </a:r>
            <a:r>
              <a:rPr lang="en-US" dirty="0"/>
              <a:t>,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, </a:t>
            </a:r>
            <a:r>
              <a:rPr lang="en-US" dirty="0" err="1"/>
              <a:t>lẻ</a:t>
            </a:r>
            <a:r>
              <a:rPr lang="en-US" dirty="0"/>
              <a:t> </a:t>
            </a:r>
            <a:r>
              <a:rPr lang="en-US" dirty="0" err="1"/>
              <a:t>loi</a:t>
            </a:r>
            <a:r>
              <a:rPr lang="en-US" dirty="0"/>
              <a:t>,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 </a:t>
            </a:r>
            <a:r>
              <a:rPr lang="en-US" dirty="0" err="1"/>
              <a:t>hùng</a:t>
            </a:r>
            <a:r>
              <a:rPr lang="en-US" dirty="0"/>
              <a:t> </a:t>
            </a:r>
            <a:r>
              <a:rPr lang="en-US" dirty="0" err="1"/>
              <a:t>vĩ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lòng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buồn</a:t>
            </a:r>
            <a:r>
              <a:rPr lang="en-US" dirty="0"/>
              <a:t> </a:t>
            </a:r>
            <a:r>
              <a:rPr lang="en-US" dirty="0" err="1"/>
              <a:t>vời</a:t>
            </a:r>
            <a:r>
              <a:rPr lang="en-US" dirty="0"/>
              <a:t> </a:t>
            </a:r>
            <a:r>
              <a:rPr lang="en-US" dirty="0" err="1"/>
              <a:t>vợi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nỗi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> </a:t>
            </a:r>
            <a:r>
              <a:rPr lang="en-US" dirty="0" err="1"/>
              <a:t>quê</a:t>
            </a:r>
            <a:r>
              <a:rPr lang="en-US" dirty="0"/>
              <a:t> </a:t>
            </a:r>
            <a:r>
              <a:rPr lang="en-US" dirty="0" err="1"/>
              <a:t>hương</a:t>
            </a:r>
            <a:r>
              <a:rPr lang="en-US" dirty="0"/>
              <a:t>.</a:t>
            </a:r>
            <a:endParaRPr lang="vi-VN" dirty="0"/>
          </a:p>
          <a:p>
            <a:r>
              <a:rPr lang="en-US" dirty="0"/>
              <a:t>-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láy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hưởng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kính</a:t>
            </a:r>
            <a:r>
              <a:rPr lang="en-US" dirty="0"/>
              <a:t> (10 </a:t>
            </a:r>
            <a:r>
              <a:rPr lang="en-US" dirty="0" err="1"/>
              <a:t>lần</a:t>
            </a:r>
            <a:r>
              <a:rPr lang="en-US" dirty="0"/>
              <a:t>/16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,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ngắt</a:t>
            </a:r>
            <a:r>
              <a:rPr lang="en-US" dirty="0"/>
              <a:t> </a:t>
            </a:r>
            <a:r>
              <a:rPr lang="en-US" dirty="0" err="1"/>
              <a:t>nhịp</a:t>
            </a:r>
            <a:r>
              <a:rPr lang="en-US" dirty="0"/>
              <a:t> </a:t>
            </a:r>
            <a:r>
              <a:rPr lang="en-US" dirty="0" err="1"/>
              <a:t>truyền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: 3/4).</a:t>
            </a:r>
            <a:endParaRPr lang="vi-VN" dirty="0"/>
          </a:p>
          <a:p>
            <a:r>
              <a:rPr lang="en-US" dirty="0"/>
              <a:t>-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: </a:t>
            </a:r>
            <a:r>
              <a:rPr lang="en-US" i="1" dirty="0" err="1"/>
              <a:t>buồn</a:t>
            </a:r>
            <a:r>
              <a:rPr lang="en-US" i="1" dirty="0"/>
              <a:t> </a:t>
            </a:r>
            <a:r>
              <a:rPr lang="en-US" i="1" dirty="0" err="1"/>
              <a:t>điệp</a:t>
            </a:r>
            <a:r>
              <a:rPr lang="en-US" i="1" dirty="0"/>
              <a:t> </a:t>
            </a:r>
            <a:r>
              <a:rPr lang="en-US" i="1" dirty="0" err="1"/>
              <a:t>điệp</a:t>
            </a:r>
            <a:r>
              <a:rPr lang="en-US" i="1" dirty="0"/>
              <a:t>, </a:t>
            </a:r>
            <a:r>
              <a:rPr lang="en-US" i="1" dirty="0" err="1"/>
              <a:t>nước</a:t>
            </a:r>
            <a:r>
              <a:rPr lang="en-US" i="1" dirty="0"/>
              <a:t> song </a:t>
            </a:r>
            <a:r>
              <a:rPr lang="en-US" i="1" dirty="0" err="1"/>
              <a:t>song</a:t>
            </a:r>
            <a:r>
              <a:rPr lang="en-US" i="1" dirty="0"/>
              <a:t>, </a:t>
            </a:r>
            <a:r>
              <a:rPr lang="en-US" i="1" dirty="0" err="1"/>
              <a:t>sâu</a:t>
            </a:r>
            <a:r>
              <a:rPr lang="en-US" i="1" dirty="0"/>
              <a:t> </a:t>
            </a:r>
            <a:r>
              <a:rPr lang="en-US" i="1" dirty="0" err="1"/>
              <a:t>chót</a:t>
            </a:r>
            <a:r>
              <a:rPr lang="en-US" i="1" dirty="0"/>
              <a:t> </a:t>
            </a:r>
            <a:r>
              <a:rPr lang="en-US" i="1" dirty="0" err="1"/>
              <a:t>vót</a:t>
            </a:r>
            <a:r>
              <a:rPr lang="en-US" i="1" dirty="0"/>
              <a:t>, </a:t>
            </a:r>
            <a:r>
              <a:rPr lang="en-US" i="1" dirty="0" err="1"/>
              <a:t>niềm</a:t>
            </a:r>
            <a:r>
              <a:rPr lang="en-US" i="1" dirty="0"/>
              <a:t> </a:t>
            </a:r>
            <a:r>
              <a:rPr lang="en-US" i="1" dirty="0" err="1"/>
              <a:t>thân</a:t>
            </a:r>
            <a:r>
              <a:rPr lang="en-US" i="1" dirty="0"/>
              <a:t> </a:t>
            </a:r>
            <a:r>
              <a:rPr lang="en-US" i="1" dirty="0" err="1"/>
              <a:t>mật</a:t>
            </a:r>
            <a:r>
              <a:rPr lang="en-US" i="1" dirty="0"/>
              <a:t>, </a:t>
            </a:r>
            <a:r>
              <a:rPr lang="en-US" i="1" dirty="0" err="1"/>
              <a:t>sầu</a:t>
            </a:r>
            <a:r>
              <a:rPr lang="en-US" i="1" dirty="0"/>
              <a:t> </a:t>
            </a:r>
            <a:r>
              <a:rPr lang="en-US" i="1" dirty="0" err="1"/>
              <a:t>trăm</a:t>
            </a:r>
            <a:r>
              <a:rPr lang="en-US" i="1" dirty="0"/>
              <a:t> </a:t>
            </a:r>
            <a:r>
              <a:rPr lang="en-US" i="1" dirty="0" err="1"/>
              <a:t>ngả</a:t>
            </a:r>
            <a:r>
              <a:rPr lang="en-US" i="1" dirty="0"/>
              <a:t>; </a:t>
            </a:r>
            <a:r>
              <a:rPr lang="en-US" dirty="0" err="1"/>
              <a:t>cú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lạ</a:t>
            </a:r>
            <a:r>
              <a:rPr lang="en-US" dirty="0"/>
              <a:t>: </a:t>
            </a:r>
            <a:r>
              <a:rPr lang="en-US" i="1" dirty="0"/>
              <a:t> </a:t>
            </a:r>
            <a:r>
              <a:rPr lang="en-US" i="1" dirty="0" err="1"/>
              <a:t>nắng</a:t>
            </a:r>
            <a:r>
              <a:rPr lang="en-US" i="1" dirty="0"/>
              <a:t> </a:t>
            </a:r>
            <a:r>
              <a:rPr lang="en-US" i="1" dirty="0" err="1"/>
              <a:t>xuống</a:t>
            </a:r>
            <a:r>
              <a:rPr lang="en-US" i="1" dirty="0"/>
              <a:t>, </a:t>
            </a:r>
            <a:r>
              <a:rPr lang="en-US" i="1" dirty="0" err="1"/>
              <a:t>trời</a:t>
            </a:r>
            <a:r>
              <a:rPr lang="en-US" i="1" dirty="0"/>
              <a:t> </a:t>
            </a:r>
            <a:r>
              <a:rPr lang="en-US" i="1" dirty="0" err="1"/>
              <a:t>lên</a:t>
            </a:r>
            <a:r>
              <a:rPr lang="en-US" i="1" dirty="0"/>
              <a:t>, </a:t>
            </a:r>
            <a:r>
              <a:rPr lang="en-US" i="1" dirty="0" err="1"/>
              <a:t>thuyền</a:t>
            </a:r>
            <a:r>
              <a:rPr lang="en-US" i="1" dirty="0"/>
              <a:t> </a:t>
            </a:r>
            <a:r>
              <a:rPr lang="en-US" i="1" dirty="0" err="1"/>
              <a:t>về</a:t>
            </a:r>
            <a:r>
              <a:rPr lang="en-US" i="1" dirty="0"/>
              <a:t>, </a:t>
            </a:r>
            <a:r>
              <a:rPr lang="en-US" i="1" dirty="0" err="1"/>
              <a:t>nước</a:t>
            </a:r>
            <a:r>
              <a:rPr lang="en-US" i="1" dirty="0"/>
              <a:t> </a:t>
            </a:r>
            <a:r>
              <a:rPr lang="en-US" i="1" dirty="0" err="1"/>
              <a:t>lại</a:t>
            </a:r>
            <a:r>
              <a:rPr lang="en-US" i="1" dirty="0"/>
              <a:t>…</a:t>
            </a:r>
            <a:endParaRPr lang="vi-VN" dirty="0"/>
          </a:p>
          <a:p>
            <a:r>
              <a:rPr lang="en-US" dirty="0"/>
              <a:t>-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nghệ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trưng</a:t>
            </a:r>
            <a:r>
              <a:rPr lang="en-US" dirty="0"/>
              <a:t>: </a:t>
            </a:r>
            <a:r>
              <a:rPr lang="en-US" i="1" dirty="0" err="1"/>
              <a:t>củi</a:t>
            </a:r>
            <a:r>
              <a:rPr lang="en-US" i="1" dirty="0"/>
              <a:t> </a:t>
            </a:r>
            <a:r>
              <a:rPr lang="en-US" i="1" dirty="0" err="1"/>
              <a:t>một</a:t>
            </a:r>
            <a:r>
              <a:rPr lang="en-US" i="1" dirty="0"/>
              <a:t> </a:t>
            </a:r>
            <a:r>
              <a:rPr lang="en-US" i="1" dirty="0" err="1"/>
              <a:t>cành</a:t>
            </a:r>
            <a:r>
              <a:rPr lang="en-US" i="1" dirty="0"/>
              <a:t> </a:t>
            </a:r>
            <a:r>
              <a:rPr lang="en-US" i="1" dirty="0" err="1"/>
              <a:t>khô</a:t>
            </a:r>
            <a:r>
              <a:rPr lang="en-US" i="1" dirty="0"/>
              <a:t> </a:t>
            </a:r>
            <a:r>
              <a:rPr lang="en-US" i="1" dirty="0" err="1"/>
              <a:t>lạc</a:t>
            </a:r>
            <a:r>
              <a:rPr lang="en-US" i="1" dirty="0"/>
              <a:t> </a:t>
            </a:r>
            <a:r>
              <a:rPr lang="en-US" i="1" dirty="0" err="1"/>
              <a:t>mấy</a:t>
            </a:r>
            <a:r>
              <a:rPr lang="en-US" i="1" dirty="0"/>
              <a:t> </a:t>
            </a:r>
            <a:r>
              <a:rPr lang="en-US" i="1" dirty="0" err="1"/>
              <a:t>dòng</a:t>
            </a:r>
            <a:r>
              <a:rPr lang="en-US" i="1" dirty="0"/>
              <a:t>, </a:t>
            </a:r>
            <a:r>
              <a:rPr lang="en-US" i="1" dirty="0" err="1"/>
              <a:t>bến</a:t>
            </a:r>
            <a:r>
              <a:rPr lang="en-US" i="1" dirty="0"/>
              <a:t> </a:t>
            </a:r>
            <a:r>
              <a:rPr lang="en-US" i="1" dirty="0" err="1"/>
              <a:t>cô</a:t>
            </a:r>
            <a:r>
              <a:rPr lang="en-US" i="1" dirty="0"/>
              <a:t> </a:t>
            </a:r>
            <a:r>
              <a:rPr lang="en-US" i="1" dirty="0" err="1"/>
              <a:t>liêu</a:t>
            </a:r>
            <a:r>
              <a:rPr lang="en-US" i="1" dirty="0"/>
              <a:t>, </a:t>
            </a:r>
            <a:r>
              <a:rPr lang="en-US" i="1" dirty="0" err="1"/>
              <a:t>chim</a:t>
            </a:r>
            <a:r>
              <a:rPr lang="en-US" i="1" dirty="0"/>
              <a:t> </a:t>
            </a:r>
            <a:r>
              <a:rPr lang="en-US" i="1" dirty="0" err="1"/>
              <a:t>nghiêng</a:t>
            </a:r>
            <a:r>
              <a:rPr lang="en-US" i="1" dirty="0"/>
              <a:t> </a:t>
            </a:r>
            <a:r>
              <a:rPr lang="en-US" i="1" dirty="0" err="1"/>
              <a:t>cánh</a:t>
            </a:r>
            <a:r>
              <a:rPr lang="en-US" i="1" dirty="0"/>
              <a:t> </a:t>
            </a:r>
            <a:r>
              <a:rPr lang="en-US" i="1" dirty="0" err="1"/>
              <a:t>nhỏ</a:t>
            </a:r>
            <a:r>
              <a:rPr lang="en-US" i="1" dirty="0"/>
              <a:t>, </a:t>
            </a:r>
            <a:r>
              <a:rPr lang="en-US" i="1" dirty="0" err="1"/>
              <a:t>bóng</a:t>
            </a:r>
            <a:r>
              <a:rPr lang="en-US" i="1" dirty="0"/>
              <a:t> </a:t>
            </a:r>
            <a:r>
              <a:rPr lang="en-US" i="1" dirty="0" err="1"/>
              <a:t>chiều</a:t>
            </a:r>
            <a:r>
              <a:rPr lang="en-US" i="1" dirty="0"/>
              <a:t> </a:t>
            </a:r>
            <a:r>
              <a:rPr lang="en-US" i="1" dirty="0" err="1"/>
              <a:t>sa</a:t>
            </a:r>
            <a:r>
              <a:rPr lang="en-US" i="1" dirty="0"/>
              <a:t>.</a:t>
            </a:r>
            <a:endParaRPr lang="vi-VN" dirty="0"/>
          </a:p>
          <a:p>
            <a:r>
              <a:rPr lang="en-US" dirty="0"/>
              <a:t>­-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lãng</a:t>
            </a:r>
            <a:r>
              <a:rPr lang="en-US" dirty="0"/>
              <a:t> </a:t>
            </a:r>
            <a:r>
              <a:rPr lang="en-US" dirty="0" err="1"/>
              <a:t>mạn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mang</a:t>
            </a:r>
            <a:r>
              <a:rPr lang="en-US" dirty="0"/>
              <a:t> </a:t>
            </a:r>
            <a:r>
              <a:rPr lang="en-US" dirty="0" err="1"/>
              <a:t>đậm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ấn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→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điển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:</a:t>
            </a:r>
            <a:endParaRPr lang="vi-VN" dirty="0"/>
          </a:p>
        </p:txBody>
      </p:sp>
      <p:pic>
        <p:nvPicPr>
          <p:cNvPr id="2" name="图片 4">
            <a:extLst>
              <a:ext uri="{FF2B5EF4-FFF2-40B4-BE49-F238E27FC236}">
                <a16:creationId xmlns:a16="http://schemas.microsoft.com/office/drawing/2014/main" id="{2CF9F7DB-B8AF-9D21-DC78-94BF1058C6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45"/>
            <a:ext cx="4123161" cy="6186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2745"/>
            <a:ext cx="2819400" cy="6186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F8091F1-29FC-4231-B7DA-93920C70F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1" b="15958"/>
          <a:stretch/>
        </p:blipFill>
        <p:spPr>
          <a:xfrm rot="20674137" flipH="1">
            <a:off x="5688378" y="38016"/>
            <a:ext cx="4255214" cy="2876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209550"/>
            <a:ext cx="73914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+ </a:t>
            </a:r>
            <a:r>
              <a:rPr lang="en-US" dirty="0" err="1"/>
              <a:t>Cổ</a:t>
            </a:r>
            <a:r>
              <a:rPr lang="en-US" dirty="0"/>
              <a:t> </a:t>
            </a:r>
            <a:r>
              <a:rPr lang="en-US" dirty="0" err="1"/>
              <a:t>điển</a:t>
            </a:r>
            <a:r>
              <a:rPr lang="en-US" dirty="0"/>
              <a:t>:</a:t>
            </a:r>
            <a:endParaRPr lang="vi-VN" dirty="0"/>
          </a:p>
          <a:p>
            <a:r>
              <a:rPr lang="en-US" dirty="0"/>
              <a:t>▪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: </a:t>
            </a:r>
            <a:r>
              <a:rPr lang="en-US" i="1" dirty="0" err="1"/>
              <a:t>sông</a:t>
            </a:r>
            <a:r>
              <a:rPr lang="en-US" i="1" dirty="0"/>
              <a:t> </a:t>
            </a:r>
            <a:r>
              <a:rPr lang="en-US" i="1" dirty="0" err="1"/>
              <a:t>nước</a:t>
            </a:r>
            <a:r>
              <a:rPr lang="en-US" i="1" dirty="0"/>
              <a:t>, </a:t>
            </a:r>
            <a:r>
              <a:rPr lang="en-US" i="1" dirty="0" err="1"/>
              <a:t>hoàng</a:t>
            </a:r>
            <a:r>
              <a:rPr lang="en-US" i="1" dirty="0"/>
              <a:t> </a:t>
            </a:r>
            <a:r>
              <a:rPr lang="en-US" i="1" dirty="0" err="1"/>
              <a:t>hôn</a:t>
            </a:r>
            <a:r>
              <a:rPr lang="en-US" i="1" dirty="0"/>
              <a:t>, </a:t>
            </a:r>
            <a:r>
              <a:rPr lang="en-US" i="1" dirty="0" err="1"/>
              <a:t>cánh</a:t>
            </a:r>
            <a:r>
              <a:rPr lang="en-US" i="1" dirty="0"/>
              <a:t> </a:t>
            </a:r>
            <a:r>
              <a:rPr lang="en-US" i="1" dirty="0" err="1"/>
              <a:t>chim</a:t>
            </a:r>
            <a:r>
              <a:rPr lang="en-US" i="1" dirty="0"/>
              <a:t>, con </a:t>
            </a:r>
            <a:r>
              <a:rPr lang="en-US" i="1" dirty="0" err="1"/>
              <a:t>thuyền</a:t>
            </a:r>
            <a:r>
              <a:rPr lang="en-US" dirty="0"/>
              <a:t>… → </a:t>
            </a:r>
            <a:r>
              <a:rPr lang="en-US" dirty="0" err="1"/>
              <a:t>quen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cổ</a:t>
            </a:r>
            <a:r>
              <a:rPr lang="en-US" dirty="0"/>
              <a:t> </a:t>
            </a:r>
            <a:endParaRPr lang="vi-VN" dirty="0"/>
          </a:p>
          <a:p>
            <a:r>
              <a:rPr lang="en-US" dirty="0"/>
              <a:t>▪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thống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Hán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: </a:t>
            </a:r>
            <a:r>
              <a:rPr lang="en-US" i="1" dirty="0" err="1"/>
              <a:t>tràng</a:t>
            </a:r>
            <a:r>
              <a:rPr lang="en-US" i="1" dirty="0"/>
              <a:t> </a:t>
            </a:r>
            <a:r>
              <a:rPr lang="en-US" i="1" dirty="0" err="1"/>
              <a:t>giang</a:t>
            </a:r>
            <a:r>
              <a:rPr lang="en-US" i="1" dirty="0"/>
              <a:t>, </a:t>
            </a:r>
            <a:r>
              <a:rPr lang="en-US" i="1" dirty="0" err="1"/>
              <a:t>cô</a:t>
            </a:r>
            <a:r>
              <a:rPr lang="en-US" i="1" dirty="0"/>
              <a:t> </a:t>
            </a:r>
            <a:r>
              <a:rPr lang="en-US" i="1" dirty="0" err="1"/>
              <a:t>liêu</a:t>
            </a:r>
            <a:r>
              <a:rPr lang="en-US" i="1" dirty="0"/>
              <a:t>..</a:t>
            </a:r>
            <a:endParaRPr lang="vi-VN" dirty="0"/>
          </a:p>
          <a:p>
            <a:r>
              <a:rPr lang="en-US" i="1" dirty="0"/>
              <a:t>▪ “</a:t>
            </a:r>
            <a:r>
              <a:rPr lang="en-US" i="1" dirty="0" err="1"/>
              <a:t>Lớp</a:t>
            </a:r>
            <a:r>
              <a:rPr lang="en-US" i="1" dirty="0"/>
              <a:t> </a:t>
            </a:r>
            <a:r>
              <a:rPr lang="en-US" i="1" dirty="0" err="1"/>
              <a:t>lớp</a:t>
            </a:r>
            <a:r>
              <a:rPr lang="en-US" i="1" dirty="0"/>
              <a:t> </a:t>
            </a:r>
            <a:r>
              <a:rPr lang="en-US" i="1" dirty="0" err="1"/>
              <a:t>mây</a:t>
            </a:r>
            <a:r>
              <a:rPr lang="en-US" i="1" dirty="0"/>
              <a:t> </a:t>
            </a:r>
            <a:r>
              <a:rPr lang="en-US" i="1" dirty="0" err="1"/>
              <a:t>cao</a:t>
            </a:r>
            <a:r>
              <a:rPr lang="en-US" i="1" dirty="0"/>
              <a:t> </a:t>
            </a:r>
            <a:r>
              <a:rPr lang="en-US" i="1" dirty="0" err="1"/>
              <a:t>đùn</a:t>
            </a:r>
            <a:r>
              <a:rPr lang="en-US" i="1" dirty="0"/>
              <a:t> </a:t>
            </a:r>
            <a:r>
              <a:rPr lang="en-US" i="1" dirty="0" err="1"/>
              <a:t>núi</a:t>
            </a:r>
            <a:r>
              <a:rPr lang="en-US" i="1" dirty="0"/>
              <a:t> </a:t>
            </a:r>
            <a:r>
              <a:rPr lang="en-US" i="1" dirty="0" err="1"/>
              <a:t>bạc</a:t>
            </a:r>
            <a:r>
              <a:rPr lang="en-US" i="1" dirty="0"/>
              <a:t>”–“</a:t>
            </a:r>
            <a:r>
              <a:rPr lang="en-US" i="1" dirty="0" err="1"/>
              <a:t>Tái</a:t>
            </a:r>
            <a:r>
              <a:rPr lang="en-US" i="1" dirty="0"/>
              <a:t> </a:t>
            </a:r>
            <a:r>
              <a:rPr lang="en-US" i="1" dirty="0" err="1"/>
              <a:t>thượng</a:t>
            </a:r>
            <a:r>
              <a:rPr lang="en-US" i="1" dirty="0"/>
              <a:t> </a:t>
            </a:r>
            <a:r>
              <a:rPr lang="en-US" i="1" dirty="0" err="1"/>
              <a:t>phong</a:t>
            </a:r>
            <a:r>
              <a:rPr lang="en-US" i="1" dirty="0"/>
              <a:t> </a:t>
            </a:r>
            <a:r>
              <a:rPr lang="en-US" i="1" dirty="0" err="1"/>
              <a:t>vân</a:t>
            </a:r>
            <a:r>
              <a:rPr lang="en-US" i="1" dirty="0"/>
              <a:t> </a:t>
            </a:r>
            <a:r>
              <a:rPr lang="en-US" i="1" dirty="0" err="1"/>
              <a:t>tiếp</a:t>
            </a:r>
            <a:r>
              <a:rPr lang="en-US" i="1" dirty="0"/>
              <a:t> </a:t>
            </a:r>
            <a:r>
              <a:rPr lang="en-US" i="1" dirty="0" err="1"/>
              <a:t>địa</a:t>
            </a:r>
            <a:r>
              <a:rPr lang="en-US" i="1" dirty="0"/>
              <a:t> </a:t>
            </a:r>
            <a:r>
              <a:rPr lang="en-US" i="1" dirty="0" err="1"/>
              <a:t>âm</a:t>
            </a:r>
            <a:r>
              <a:rPr lang="en-US" dirty="0"/>
              <a:t>”(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đất</a:t>
            </a:r>
            <a:r>
              <a:rPr lang="en-US" dirty="0"/>
              <a:t> </a:t>
            </a:r>
            <a:r>
              <a:rPr lang="en-US" dirty="0" err="1"/>
              <a:t>mây</a:t>
            </a:r>
            <a:r>
              <a:rPr lang="en-US" dirty="0"/>
              <a:t> </a:t>
            </a:r>
            <a:r>
              <a:rPr lang="en-US" dirty="0" err="1"/>
              <a:t>đùn</a:t>
            </a:r>
            <a:r>
              <a:rPr lang="en-US" dirty="0"/>
              <a:t> </a:t>
            </a:r>
            <a:r>
              <a:rPr lang="en-US" dirty="0" err="1"/>
              <a:t>cửa</a:t>
            </a:r>
            <a:r>
              <a:rPr lang="en-US" dirty="0"/>
              <a:t> </a:t>
            </a:r>
            <a:r>
              <a:rPr lang="en-US" dirty="0" err="1"/>
              <a:t>ải</a:t>
            </a:r>
            <a:r>
              <a:rPr lang="en-US" dirty="0"/>
              <a:t> </a:t>
            </a:r>
            <a:r>
              <a:rPr lang="en-US" dirty="0" err="1"/>
              <a:t>xa</a:t>
            </a:r>
            <a:r>
              <a:rPr lang="en-US" dirty="0"/>
              <a:t>) –</a:t>
            </a:r>
            <a:r>
              <a:rPr lang="en-US" dirty="0" err="1"/>
              <a:t>Đỗ</a:t>
            </a:r>
            <a:r>
              <a:rPr lang="en-US" dirty="0"/>
              <a:t> </a:t>
            </a:r>
            <a:r>
              <a:rPr lang="en-US" dirty="0" err="1"/>
              <a:t>Phủ</a:t>
            </a:r>
            <a:endParaRPr lang="vi-VN" dirty="0"/>
          </a:p>
          <a:p>
            <a:r>
              <a:rPr lang="en-US" dirty="0"/>
              <a:t>▪ “</a:t>
            </a:r>
            <a:r>
              <a:rPr lang="en-US" i="1" dirty="0" err="1"/>
              <a:t>Không</a:t>
            </a:r>
            <a:r>
              <a:rPr lang="en-US" i="1" dirty="0"/>
              <a:t> </a:t>
            </a:r>
            <a:r>
              <a:rPr lang="en-US" i="1" dirty="0" err="1"/>
              <a:t>khói</a:t>
            </a:r>
            <a:r>
              <a:rPr lang="en-US" i="1" dirty="0"/>
              <a:t> </a:t>
            </a:r>
            <a:r>
              <a:rPr lang="en-US" i="1" dirty="0" err="1"/>
              <a:t>hoàng</a:t>
            </a:r>
            <a:r>
              <a:rPr lang="en-US" i="1" dirty="0"/>
              <a:t> </a:t>
            </a:r>
            <a:r>
              <a:rPr lang="en-US" i="1" dirty="0" err="1"/>
              <a:t>hôn</a:t>
            </a:r>
            <a:r>
              <a:rPr lang="en-US" i="1" dirty="0"/>
              <a:t> </a:t>
            </a:r>
            <a:r>
              <a:rPr lang="en-US" i="1" dirty="0" err="1"/>
              <a:t>cũng</a:t>
            </a:r>
            <a:r>
              <a:rPr lang="en-US" i="1" dirty="0"/>
              <a:t> </a:t>
            </a:r>
            <a:r>
              <a:rPr lang="en-US" i="1" dirty="0" err="1"/>
              <a:t>nhớ</a:t>
            </a:r>
            <a:r>
              <a:rPr lang="en-US" i="1" dirty="0"/>
              <a:t> </a:t>
            </a:r>
            <a:r>
              <a:rPr lang="en-US" i="1" dirty="0" err="1"/>
              <a:t>nhà</a:t>
            </a:r>
            <a:r>
              <a:rPr lang="en-US" i="1" dirty="0"/>
              <a:t>” – “</a:t>
            </a:r>
            <a:r>
              <a:rPr lang="en-US" i="1" dirty="0" err="1"/>
              <a:t>Yên</a:t>
            </a:r>
            <a:r>
              <a:rPr lang="en-US" i="1" dirty="0"/>
              <a:t> </a:t>
            </a:r>
            <a:r>
              <a:rPr lang="en-US" i="1" dirty="0" err="1"/>
              <a:t>ba</a:t>
            </a:r>
            <a:r>
              <a:rPr lang="en-US" i="1" dirty="0"/>
              <a:t> </a:t>
            </a:r>
            <a:r>
              <a:rPr lang="en-US" i="1" dirty="0" err="1"/>
              <a:t>giang</a:t>
            </a:r>
            <a:r>
              <a:rPr lang="en-US" i="1" dirty="0"/>
              <a:t> </a:t>
            </a:r>
            <a:r>
              <a:rPr lang="en-US" i="1" dirty="0" err="1"/>
              <a:t>thượng</a:t>
            </a:r>
            <a:r>
              <a:rPr lang="en-US" i="1" dirty="0"/>
              <a:t> </a:t>
            </a:r>
            <a:r>
              <a:rPr lang="en-US" i="1" dirty="0" err="1"/>
              <a:t>sử</a:t>
            </a:r>
            <a:r>
              <a:rPr lang="en-US" i="1" dirty="0"/>
              <a:t> </a:t>
            </a:r>
            <a:r>
              <a:rPr lang="en-US" i="1" dirty="0" err="1"/>
              <a:t>nhân</a:t>
            </a:r>
            <a:r>
              <a:rPr lang="en-US" i="1" dirty="0"/>
              <a:t> </a:t>
            </a:r>
            <a:r>
              <a:rPr lang="en-US" i="1" dirty="0" err="1"/>
              <a:t>sầu</a:t>
            </a:r>
            <a:r>
              <a:rPr lang="en-US" i="1" dirty="0"/>
              <a:t>”</a:t>
            </a:r>
            <a:r>
              <a:rPr lang="en-US" dirty="0"/>
              <a:t> (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khói</a:t>
            </a:r>
            <a:r>
              <a:rPr lang="en-US" dirty="0"/>
              <a:t> </a:t>
            </a:r>
            <a:r>
              <a:rPr lang="en-US" dirty="0" err="1"/>
              <a:t>sóng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buồn</a:t>
            </a:r>
            <a:r>
              <a:rPr lang="en-US" dirty="0"/>
              <a:t> </a:t>
            </a:r>
            <a:r>
              <a:rPr lang="en-US" dirty="0" err="1"/>
              <a:t>lòng</a:t>
            </a:r>
            <a:r>
              <a:rPr lang="en-US" dirty="0"/>
              <a:t> ai).</a:t>
            </a:r>
            <a:endParaRPr lang="vi-VN" dirty="0"/>
          </a:p>
          <a:p>
            <a:r>
              <a:rPr lang="en-US" dirty="0"/>
              <a:t>+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đại</a:t>
            </a:r>
            <a:r>
              <a:rPr lang="en-US" dirty="0"/>
              <a:t>:</a:t>
            </a:r>
            <a:endParaRPr lang="vi-VN" dirty="0"/>
          </a:p>
          <a:p>
            <a:r>
              <a:rPr lang="en-US" dirty="0"/>
              <a:t>▪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sáng</a:t>
            </a:r>
            <a:r>
              <a:rPr lang="en-US" dirty="0"/>
              <a:t> </a:t>
            </a:r>
            <a:r>
              <a:rPr lang="en-US" dirty="0" err="1"/>
              <a:t>tạo</a:t>
            </a:r>
            <a:r>
              <a:rPr lang="en-US" dirty="0"/>
              <a:t>: </a:t>
            </a:r>
            <a:r>
              <a:rPr lang="en-US" i="1" dirty="0" err="1"/>
              <a:t>sâu</a:t>
            </a:r>
            <a:r>
              <a:rPr lang="en-US" i="1" dirty="0"/>
              <a:t> </a:t>
            </a:r>
            <a:r>
              <a:rPr lang="en-US" i="1" dirty="0" err="1"/>
              <a:t>chót</a:t>
            </a:r>
            <a:r>
              <a:rPr lang="en-US" i="1" dirty="0"/>
              <a:t> </a:t>
            </a:r>
            <a:r>
              <a:rPr lang="en-US" i="1" dirty="0" err="1"/>
              <a:t>vót</a:t>
            </a:r>
            <a:r>
              <a:rPr lang="en-US" i="1" dirty="0"/>
              <a:t>, </a:t>
            </a:r>
            <a:r>
              <a:rPr lang="en-US" i="1" dirty="0" err="1"/>
              <a:t>niềm</a:t>
            </a:r>
            <a:r>
              <a:rPr lang="en-US" i="1" dirty="0"/>
              <a:t> </a:t>
            </a:r>
            <a:r>
              <a:rPr lang="en-US" i="1" dirty="0" err="1"/>
              <a:t>thân</a:t>
            </a:r>
            <a:r>
              <a:rPr lang="en-US" i="1" dirty="0"/>
              <a:t> </a:t>
            </a:r>
            <a:r>
              <a:rPr lang="en-US" i="1" dirty="0" err="1"/>
              <a:t>mật</a:t>
            </a:r>
            <a:r>
              <a:rPr lang="en-US" i="1" dirty="0"/>
              <a:t>, </a:t>
            </a:r>
            <a:r>
              <a:rPr lang="en-US" i="1" dirty="0" err="1"/>
              <a:t>dợn</a:t>
            </a:r>
            <a:r>
              <a:rPr lang="en-US" i="1" dirty="0"/>
              <a:t> </a:t>
            </a:r>
            <a:r>
              <a:rPr lang="en-US" i="1" dirty="0" err="1"/>
              <a:t>dợn</a:t>
            </a:r>
            <a:r>
              <a:rPr lang="en-US" i="1" dirty="0"/>
              <a:t>,…</a:t>
            </a:r>
            <a:endParaRPr lang="vi-VN" dirty="0"/>
          </a:p>
          <a:p>
            <a:r>
              <a:rPr lang="en-US" dirty="0"/>
              <a:t>▪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đạt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, </a:t>
            </a:r>
            <a:r>
              <a:rPr lang="en-US" dirty="0" err="1"/>
              <a:t>cảm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thơ</a:t>
            </a:r>
            <a:endParaRPr lang="vi-VN" dirty="0"/>
          </a:p>
          <a:p>
            <a:r>
              <a:rPr lang="en-US" i="1" dirty="0"/>
              <a:t>▪ </a:t>
            </a:r>
            <a:r>
              <a:rPr lang="en-US" i="1" dirty="0" err="1"/>
              <a:t>Cành</a:t>
            </a:r>
            <a:r>
              <a:rPr lang="en-US" i="1" dirty="0"/>
              <a:t> </a:t>
            </a:r>
            <a:r>
              <a:rPr lang="en-US" i="1" dirty="0" err="1"/>
              <a:t>củi</a:t>
            </a:r>
            <a:r>
              <a:rPr lang="en-US" i="1" dirty="0"/>
              <a:t> </a:t>
            </a:r>
            <a:r>
              <a:rPr lang="en-US" i="1" dirty="0" err="1"/>
              <a:t>khô</a:t>
            </a:r>
            <a:r>
              <a:rPr lang="en-US" i="1" dirty="0"/>
              <a:t>, </a:t>
            </a:r>
            <a:r>
              <a:rPr lang="en-US" i="1" dirty="0" err="1"/>
              <a:t>bèo</a:t>
            </a:r>
            <a:r>
              <a:rPr lang="en-US" i="1" dirty="0"/>
              <a:t>, </a:t>
            </a:r>
            <a:r>
              <a:rPr lang="en-US" i="1" dirty="0" err="1"/>
              <a:t>bến</a:t>
            </a:r>
            <a:r>
              <a:rPr lang="en-US" i="1" dirty="0"/>
              <a:t> </a:t>
            </a:r>
            <a:r>
              <a:rPr lang="en-US" i="1" dirty="0" err="1"/>
              <a:t>đò</a:t>
            </a:r>
            <a:r>
              <a:rPr lang="en-US" i="1" dirty="0"/>
              <a:t>, </a:t>
            </a:r>
            <a:r>
              <a:rPr lang="en-US" i="1" dirty="0" err="1"/>
              <a:t>chợ</a:t>
            </a:r>
            <a:r>
              <a:rPr lang="en-US" i="1" dirty="0"/>
              <a:t> </a:t>
            </a:r>
            <a:r>
              <a:rPr lang="en-US" i="1" dirty="0" err="1"/>
              <a:t>chiều</a:t>
            </a:r>
            <a:r>
              <a:rPr lang="en-US" i="1" dirty="0"/>
              <a:t>, </a:t>
            </a:r>
            <a:r>
              <a:rPr lang="en-US" i="1" dirty="0" err="1"/>
              <a:t>cầu</a:t>
            </a:r>
            <a:r>
              <a:rPr lang="en-US" dirty="0"/>
              <a:t>…: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quen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,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Việt</a:t>
            </a:r>
            <a:r>
              <a:rPr lang="en-US" dirty="0"/>
              <a:t> Nam.</a:t>
            </a:r>
            <a:endParaRPr lang="en-US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82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45"/>
            <a:ext cx="4123161" cy="6186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F8091F1-29FC-4231-B7DA-93920C70F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1" b="15958"/>
          <a:stretch/>
        </p:blipFill>
        <p:spPr>
          <a:xfrm rot="20674137" flipH="1">
            <a:off x="5487569" y="3086018"/>
            <a:ext cx="4255214" cy="2876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16BE3A-0518-E2E7-F229-F03127D98887}"/>
              </a:ext>
            </a:extLst>
          </p:cNvPr>
          <p:cNvSpPr txBox="1"/>
          <p:nvPr/>
        </p:nvSpPr>
        <p:spPr>
          <a:xfrm>
            <a:off x="762000" y="324773"/>
            <a:ext cx="7467600" cy="4416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III.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kết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6002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endParaRPr lang="vi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endParaRPr lang="vi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Bút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…..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chót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vót</a:t>
            </a:r>
            <a:endParaRPr lang="vi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giàu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16002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endParaRPr lang="vi-VN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Tràng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sầu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trụ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yếu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sầu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buồn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niềm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khao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khao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→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nỗi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quê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xứ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bế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tắc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4561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56E00664-8604-491A-9898-6DD72982B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" t="3635" r="908" b="29436"/>
          <a:stretch/>
        </p:blipFill>
        <p:spPr>
          <a:xfrm>
            <a:off x="0" y="1"/>
            <a:ext cx="9139245" cy="1797401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:a16="http://schemas.microsoft.com/office/drawing/2014/main" id="{B6B88CF4-BB74-4ED8-8590-A49E2A55BB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0" r="41848"/>
          <a:stretch/>
        </p:blipFill>
        <p:spPr>
          <a:xfrm rot="16200000">
            <a:off x="2004260" y="-1337509"/>
            <a:ext cx="2249867" cy="580118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5B4B5D-EF37-4290-B7AE-BD6CCCC52521}"/>
              </a:ext>
            </a:extLst>
          </p:cNvPr>
          <p:cNvSpPr txBox="1"/>
          <p:nvPr/>
        </p:nvSpPr>
        <p:spPr>
          <a:xfrm>
            <a:off x="685800" y="1066794"/>
            <a:ext cx="4481035" cy="99257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defTabSz="685800">
              <a:defRPr/>
            </a:pPr>
            <a:r>
              <a:rPr lang="en-US" sz="6000" dirty="0" err="1">
                <a:solidFill>
                  <a:srgbClr val="D66E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6000" dirty="0">
                <a:solidFill>
                  <a:srgbClr val="D66E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>
                <a:solidFill>
                  <a:srgbClr val="D66E4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6000" dirty="0">
              <a:solidFill>
                <a:srgbClr val="D66E4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295275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HS TRẢ LỜI NHANH CÁC CÂU HỎI TRÊN MÀN HÌNH BẰNG CÁCH GIƠ TAY. HỌC SINH NÀO TRẢ LỜI ĐÚNG ĐƯỢC CỘNG ĐIỂM</a:t>
            </a:r>
          </a:p>
        </p:txBody>
      </p:sp>
    </p:spTree>
    <p:extLst>
      <p:ext uri="{BB962C8B-B14F-4D97-AF65-F5344CB8AC3E}">
        <p14:creationId xmlns:p14="http://schemas.microsoft.com/office/powerpoint/2010/main" val="41702696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3161" cy="6186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F8091F1-29FC-4231-B7DA-93920C70F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1" b="15958"/>
          <a:stretch/>
        </p:blipFill>
        <p:spPr>
          <a:xfrm rot="20674137" flipH="1">
            <a:off x="5411369" y="3115792"/>
            <a:ext cx="4255214" cy="2876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239324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PHIẾU HỌC TẬP 1</a:t>
            </a:r>
            <a:endParaRPr lang="vi-VN" sz="1600" dirty="0">
              <a:latin typeface="+mj-lt"/>
            </a:endParaRPr>
          </a:p>
          <a:p>
            <a:r>
              <a:rPr lang="en-US" sz="1600" b="1" dirty="0" err="1">
                <a:latin typeface="+mj-lt"/>
              </a:rPr>
              <a:t>Nhóm</a:t>
            </a:r>
            <a:r>
              <a:rPr lang="en-US" sz="1600" b="1" dirty="0">
                <a:latin typeface="+mj-lt"/>
              </a:rPr>
              <a:t>………… </a:t>
            </a:r>
            <a:r>
              <a:rPr lang="en-US" sz="1600" b="1" dirty="0" err="1">
                <a:latin typeface="+mj-lt"/>
              </a:rPr>
              <a:t>Lớp</a:t>
            </a:r>
            <a:r>
              <a:rPr lang="en-US" sz="1600" b="1" dirty="0">
                <a:latin typeface="+mj-lt"/>
              </a:rPr>
              <a:t>………….</a:t>
            </a:r>
            <a:endParaRPr lang="vi-VN" sz="1600" dirty="0">
              <a:latin typeface="+mj-lt"/>
            </a:endParaRPr>
          </a:p>
          <a:p>
            <a:r>
              <a:rPr lang="en-US" sz="1600" b="1" dirty="0" err="1">
                <a:latin typeface="+mj-lt"/>
              </a:rPr>
              <a:t>Câu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hỏi</a:t>
            </a:r>
            <a:r>
              <a:rPr lang="en-US" sz="1600" b="1" dirty="0">
                <a:latin typeface="+mj-lt"/>
              </a:rPr>
              <a:t>: </a:t>
            </a:r>
            <a:r>
              <a:rPr lang="en-US" sz="1600" dirty="0" err="1">
                <a:latin typeface="+mj-lt"/>
              </a:rPr>
              <a:t>Bạn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cảm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nhận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gì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về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nhan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đề</a:t>
            </a:r>
            <a:r>
              <a:rPr lang="en-US" sz="1600" dirty="0">
                <a:latin typeface="+mj-lt"/>
              </a:rPr>
              <a:t> “</a:t>
            </a:r>
            <a:r>
              <a:rPr lang="en-US" sz="1600" dirty="0" err="1">
                <a:latin typeface="+mj-lt"/>
              </a:rPr>
              <a:t>Tràng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giang</a:t>
            </a:r>
            <a:r>
              <a:rPr lang="en-US" sz="1600" dirty="0">
                <a:latin typeface="+mj-lt"/>
              </a:rPr>
              <a:t>”? Nhan </a:t>
            </a:r>
            <a:r>
              <a:rPr lang="en-US" sz="1600" dirty="0" err="1">
                <a:latin typeface="+mj-lt"/>
              </a:rPr>
              <a:t>đề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và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lời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đề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từ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có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liên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quan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thế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nào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đến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nội</a:t>
            </a:r>
            <a:r>
              <a:rPr lang="en-US" sz="1600" dirty="0">
                <a:latin typeface="+mj-lt"/>
              </a:rPr>
              <a:t> dung </a:t>
            </a:r>
            <a:r>
              <a:rPr lang="en-US" sz="1600" dirty="0" err="1">
                <a:latin typeface="+mj-lt"/>
              </a:rPr>
              <a:t>cảm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xúc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bài</a:t>
            </a:r>
            <a:r>
              <a:rPr lang="en-US" sz="1600" dirty="0">
                <a:latin typeface="+mj-lt"/>
              </a:rPr>
              <a:t> </a:t>
            </a:r>
            <a:r>
              <a:rPr lang="en-US" sz="1600" dirty="0" err="1">
                <a:latin typeface="+mj-lt"/>
              </a:rPr>
              <a:t>thơ</a:t>
            </a:r>
            <a:r>
              <a:rPr lang="en-US" sz="1600" dirty="0">
                <a:latin typeface="+mj-lt"/>
              </a:rPr>
              <a:t>?</a:t>
            </a:r>
            <a:endParaRPr lang="vi-VN" sz="1600" dirty="0">
              <a:latin typeface="+mj-lt"/>
            </a:endParaRPr>
          </a:p>
          <a:p>
            <a:r>
              <a:rPr lang="en-US" sz="1600" b="1" dirty="0" err="1">
                <a:latin typeface="+mj-lt"/>
              </a:rPr>
              <a:t>Trả</a:t>
            </a:r>
            <a:r>
              <a:rPr lang="en-US" sz="1600" b="1" dirty="0">
                <a:latin typeface="+mj-lt"/>
              </a:rPr>
              <a:t> </a:t>
            </a:r>
            <a:r>
              <a:rPr lang="en-US" sz="1600" b="1" dirty="0" err="1">
                <a:latin typeface="+mj-lt"/>
              </a:rPr>
              <a:t>lời</a:t>
            </a:r>
            <a:r>
              <a:rPr lang="en-US" sz="1600" b="1" dirty="0">
                <a:latin typeface="+mj-lt"/>
              </a:rPr>
              <a:t>: …………………………………………….</a:t>
            </a:r>
            <a:endParaRPr lang="vi-VN" sz="1600" dirty="0">
              <a:latin typeface="+mj-lt"/>
            </a:endParaRPr>
          </a:p>
          <a:p>
            <a:pPr algn="just"/>
            <a:endParaRPr lang="en-US" sz="1600" dirty="0"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6C3423-493E-D9A3-86D3-CB45F9D61E6D}"/>
              </a:ext>
            </a:extLst>
          </p:cNvPr>
          <p:cNvSpPr/>
          <p:nvPr/>
        </p:nvSpPr>
        <p:spPr>
          <a:xfrm>
            <a:off x="1146132" y="2541975"/>
            <a:ext cx="67056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PHIẾU HỌC TẬP 2</a:t>
            </a:r>
            <a:endParaRPr lang="vi-VN" sz="16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…………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………….</a:t>
            </a:r>
            <a:endParaRPr lang="vi-VN" sz="16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khung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ấy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16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Trả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lời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: ………………</a:t>
            </a:r>
            <a:endParaRPr lang="vi-VN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114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745"/>
            <a:ext cx="4123161" cy="6186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EF8091F1-29FC-4231-B7DA-93920C70F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1" b="15958"/>
          <a:stretch/>
        </p:blipFill>
        <p:spPr>
          <a:xfrm rot="20674137" flipH="1">
            <a:off x="5487569" y="3086018"/>
            <a:ext cx="4255214" cy="2876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209550"/>
            <a:ext cx="6858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PHIẾU HỌC TẬP 3</a:t>
            </a:r>
            <a:endParaRPr lang="vi-VN" dirty="0"/>
          </a:p>
          <a:p>
            <a:r>
              <a:rPr lang="en-US" b="1" dirty="0" err="1"/>
              <a:t>Nhóm</a:t>
            </a:r>
            <a:r>
              <a:rPr lang="en-US" b="1" dirty="0"/>
              <a:t>………… </a:t>
            </a:r>
            <a:r>
              <a:rPr lang="en-US" b="1" dirty="0" err="1"/>
              <a:t>Lớp</a:t>
            </a:r>
            <a:r>
              <a:rPr lang="en-US" b="1" dirty="0"/>
              <a:t>………….</a:t>
            </a:r>
            <a:endParaRPr lang="vi-VN" dirty="0"/>
          </a:p>
          <a:p>
            <a:r>
              <a:rPr lang="en-US" b="1" dirty="0" err="1"/>
              <a:t>Câu</a:t>
            </a:r>
            <a:r>
              <a:rPr lang="en-US" b="1" dirty="0"/>
              <a:t> </a:t>
            </a:r>
            <a:r>
              <a:rPr lang="en-US" b="1" dirty="0" err="1"/>
              <a:t>hỏi</a:t>
            </a:r>
            <a:r>
              <a:rPr lang="en-US" b="1" dirty="0"/>
              <a:t>: </a:t>
            </a:r>
            <a:r>
              <a:rPr lang="en-US" dirty="0"/>
              <a:t>Theo </a:t>
            </a:r>
            <a:r>
              <a:rPr lang="en-US" dirty="0" err="1"/>
              <a:t>em</a:t>
            </a:r>
            <a:r>
              <a:rPr lang="en-US" dirty="0"/>
              <a:t>, </a:t>
            </a:r>
            <a:r>
              <a:rPr lang="en-US" dirty="0" err="1"/>
              <a:t>ngoài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dòng</a:t>
            </a:r>
            <a:r>
              <a:rPr lang="en-US" dirty="0"/>
              <a:t> </a:t>
            </a:r>
            <a:r>
              <a:rPr lang="en-US" dirty="0" err="1"/>
              <a:t>sông</a:t>
            </a:r>
            <a:r>
              <a:rPr lang="en-US" dirty="0"/>
              <a:t> </a:t>
            </a: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,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tâm</a:t>
            </a:r>
            <a:r>
              <a:rPr lang="en-US" dirty="0"/>
              <a:t> </a:t>
            </a:r>
            <a:r>
              <a:rPr lang="en-US" dirty="0" err="1"/>
              <a:t>trạng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con </a:t>
            </a:r>
            <a:r>
              <a:rPr lang="en-US" dirty="0" err="1"/>
              <a:t>người</a:t>
            </a:r>
            <a:r>
              <a:rPr lang="en-US" dirty="0"/>
              <a:t>?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sao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?</a:t>
            </a:r>
            <a:endParaRPr lang="vi-VN" dirty="0"/>
          </a:p>
          <a:p>
            <a:r>
              <a:rPr lang="en-US" b="1" dirty="0" err="1"/>
              <a:t>Trả</a:t>
            </a:r>
            <a:r>
              <a:rPr lang="en-US" b="1" dirty="0"/>
              <a:t> </a:t>
            </a:r>
            <a:r>
              <a:rPr lang="en-US" b="1" dirty="0" err="1"/>
              <a:t>lời</a:t>
            </a:r>
            <a:r>
              <a:rPr lang="en-US" b="1" dirty="0"/>
              <a:t>: …………………………………………….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E634EBC-A37E-FAE7-23D3-6EB796E25B8B}"/>
              </a:ext>
            </a:extLst>
          </p:cNvPr>
          <p:cNvSpPr/>
          <p:nvPr/>
        </p:nvSpPr>
        <p:spPr>
          <a:xfrm>
            <a:off x="1295400" y="2800350"/>
            <a:ext cx="64770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PHIẾU HỌC TẬP 4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………… </a:t>
            </a:r>
            <a:r>
              <a:rPr lang="en-US" sz="18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Lớp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………….</a:t>
            </a:r>
            <a:endParaRPr lang="vi-VN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Theo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thơ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tứ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đâu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18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vi-VN" sz="1800" dirty="0">
              <a:solidFill>
                <a:schemeClr val="tx1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1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: …………………………………………….</a:t>
            </a:r>
            <a:endParaRPr lang="vi-VN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2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3161" cy="61864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317752-8960-457F-AF07-135893C974C6}"/>
              </a:ext>
            </a:extLst>
          </p:cNvPr>
          <p:cNvSpPr txBox="1"/>
          <p:nvPr/>
        </p:nvSpPr>
        <p:spPr>
          <a:xfrm>
            <a:off x="2600897" y="300412"/>
            <a:ext cx="4570857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20" name="图片 10">
            <a:extLst>
              <a:ext uri="{FF2B5EF4-FFF2-40B4-BE49-F238E27FC236}">
                <a16:creationId xmlns:a16="http://schemas.microsoft.com/office/drawing/2014/main" id="{2FB09EB9-BDA0-4663-A635-F777A9D2C7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171" y="-80425"/>
            <a:ext cx="2498733" cy="1749205"/>
          </a:xfrm>
          <a:prstGeom prst="rect">
            <a:avLst/>
          </a:prstGeom>
        </p:spPr>
      </p:pic>
      <p:pic>
        <p:nvPicPr>
          <p:cNvPr id="25" name="y2mate.com - Đồng hồ đếm ngược 20 giây  20 second countdown_480p">
            <a:hlinkClick r:id="" action="ppaction://media"/>
            <a:extLst>
              <a:ext uri="{FF2B5EF4-FFF2-40B4-BE49-F238E27FC236}">
                <a16:creationId xmlns:a16="http://schemas.microsoft.com/office/drawing/2014/main" id="{06614625-4AD6-40B1-974C-234BD35936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5778" y="4095750"/>
            <a:ext cx="1032046" cy="580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0625" y="1123950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1932 – 1945,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Nam,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409575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 ÁN: PHONG TRÀO THƠ MỚI </a:t>
            </a:r>
          </a:p>
        </p:txBody>
      </p:sp>
    </p:spTree>
    <p:extLst>
      <p:ext uri="{BB962C8B-B14F-4D97-AF65-F5344CB8AC3E}">
        <p14:creationId xmlns:p14="http://schemas.microsoft.com/office/powerpoint/2010/main" val="32283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0" y="0"/>
            <a:ext cx="4123161" cy="61864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317752-8960-457F-AF07-135893C974C6}"/>
              </a:ext>
            </a:extLst>
          </p:cNvPr>
          <p:cNvSpPr txBox="1"/>
          <p:nvPr/>
        </p:nvSpPr>
        <p:spPr>
          <a:xfrm>
            <a:off x="2600897" y="300412"/>
            <a:ext cx="4570857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20" name="图片 10">
            <a:extLst>
              <a:ext uri="{FF2B5EF4-FFF2-40B4-BE49-F238E27FC236}">
                <a16:creationId xmlns:a16="http://schemas.microsoft.com/office/drawing/2014/main" id="{2FB09EB9-BDA0-4663-A635-F777A9D2C7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171" y="-80425"/>
            <a:ext cx="2498733" cy="1749205"/>
          </a:xfrm>
          <a:prstGeom prst="rect">
            <a:avLst/>
          </a:prstGeom>
        </p:spPr>
      </p:pic>
      <p:pic>
        <p:nvPicPr>
          <p:cNvPr id="25" name="y2mate.com - Đồng hồ đếm ngược 20 giây  20 second countdown_480p">
            <a:hlinkClick r:id="" action="ppaction://media"/>
            <a:extLst>
              <a:ext uri="{FF2B5EF4-FFF2-40B4-BE49-F238E27FC236}">
                <a16:creationId xmlns:a16="http://schemas.microsoft.com/office/drawing/2014/main" id="{06614625-4AD6-40B1-974C-234BD35936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5778" y="4095750"/>
            <a:ext cx="1032046" cy="580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0625" y="1343891"/>
            <a:ext cx="7391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…..?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1000" y="409575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 ÁN: THƠ ĐƯỜNG</a:t>
            </a:r>
          </a:p>
        </p:txBody>
      </p:sp>
    </p:spTree>
    <p:extLst>
      <p:ext uri="{BB962C8B-B14F-4D97-AF65-F5344CB8AC3E}">
        <p14:creationId xmlns:p14="http://schemas.microsoft.com/office/powerpoint/2010/main" val="388385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3161" cy="61864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317752-8960-457F-AF07-135893C974C6}"/>
              </a:ext>
            </a:extLst>
          </p:cNvPr>
          <p:cNvSpPr txBox="1"/>
          <p:nvPr/>
        </p:nvSpPr>
        <p:spPr>
          <a:xfrm>
            <a:off x="2600897" y="300412"/>
            <a:ext cx="4570857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20" name="图片 10">
            <a:extLst>
              <a:ext uri="{FF2B5EF4-FFF2-40B4-BE49-F238E27FC236}">
                <a16:creationId xmlns:a16="http://schemas.microsoft.com/office/drawing/2014/main" id="{2FB09EB9-BDA0-4663-A635-F777A9D2C7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171" y="-80425"/>
            <a:ext cx="2498733" cy="1749205"/>
          </a:xfrm>
          <a:prstGeom prst="rect">
            <a:avLst/>
          </a:prstGeom>
        </p:spPr>
      </p:pic>
      <p:pic>
        <p:nvPicPr>
          <p:cNvPr id="25" name="y2mate.com - Đồng hồ đếm ngược 20 giây  20 second countdown_480p">
            <a:hlinkClick r:id="" action="ppaction://media"/>
            <a:extLst>
              <a:ext uri="{FF2B5EF4-FFF2-40B4-BE49-F238E27FC236}">
                <a16:creationId xmlns:a16="http://schemas.microsoft.com/office/drawing/2014/main" id="{06614625-4AD6-40B1-974C-234BD35936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5778" y="4095750"/>
            <a:ext cx="1032046" cy="580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0625" y="135255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?”</a:t>
            </a:r>
          </a:p>
          <a:p>
            <a:pPr algn="just"/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30171" y="3542062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 ÁN: HUY CẬN</a:t>
            </a:r>
          </a:p>
        </p:txBody>
      </p:sp>
    </p:spTree>
    <p:extLst>
      <p:ext uri="{BB962C8B-B14F-4D97-AF65-F5344CB8AC3E}">
        <p14:creationId xmlns:p14="http://schemas.microsoft.com/office/powerpoint/2010/main" val="356502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4">
            <a:extLst>
              <a:ext uri="{FF2B5EF4-FFF2-40B4-BE49-F238E27FC236}">
                <a16:creationId xmlns:a16="http://schemas.microsoft.com/office/drawing/2014/main" id="{93D7E201-8103-47CC-B41A-A991AD871A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23161" cy="61864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317752-8960-457F-AF07-135893C974C6}"/>
              </a:ext>
            </a:extLst>
          </p:cNvPr>
          <p:cNvSpPr txBox="1"/>
          <p:nvPr/>
        </p:nvSpPr>
        <p:spPr>
          <a:xfrm>
            <a:off x="2600897" y="300412"/>
            <a:ext cx="4570857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20" name="图片 10">
            <a:extLst>
              <a:ext uri="{FF2B5EF4-FFF2-40B4-BE49-F238E27FC236}">
                <a16:creationId xmlns:a16="http://schemas.microsoft.com/office/drawing/2014/main" id="{2FB09EB9-BDA0-4663-A635-F777A9D2C7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171" y="-80425"/>
            <a:ext cx="2498733" cy="1749205"/>
          </a:xfrm>
          <a:prstGeom prst="rect">
            <a:avLst/>
          </a:prstGeom>
        </p:spPr>
      </p:pic>
      <p:pic>
        <p:nvPicPr>
          <p:cNvPr id="25" name="y2mate.com - Đồng hồ đếm ngược 20 giây  20 second countdown_480p">
            <a:hlinkClick r:id="" action="ppaction://media"/>
            <a:extLst>
              <a:ext uri="{FF2B5EF4-FFF2-40B4-BE49-F238E27FC236}">
                <a16:creationId xmlns:a16="http://schemas.microsoft.com/office/drawing/2014/main" id="{06614625-4AD6-40B1-974C-234BD35936E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75778" y="4095750"/>
            <a:ext cx="1032046" cy="580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90625" y="1364673"/>
            <a:ext cx="7391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then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9600" y="4185731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 ÁN: CẤU TỨ</a:t>
            </a:r>
          </a:p>
        </p:txBody>
      </p:sp>
    </p:spTree>
    <p:extLst>
      <p:ext uri="{BB962C8B-B14F-4D97-AF65-F5344CB8AC3E}">
        <p14:creationId xmlns:p14="http://schemas.microsoft.com/office/powerpoint/2010/main" val="241333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56E00664-8604-491A-9898-6DD72982BA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2" t="3635" r="908" b="29436"/>
          <a:stretch/>
        </p:blipFill>
        <p:spPr>
          <a:xfrm>
            <a:off x="0" y="1"/>
            <a:ext cx="9139245" cy="1797401"/>
          </a:xfrm>
          <a:prstGeom prst="rect">
            <a:avLst/>
          </a:prstGeom>
        </p:spPr>
      </p:pic>
      <p:pic>
        <p:nvPicPr>
          <p:cNvPr id="27" name="图片 7">
            <a:extLst>
              <a:ext uri="{FF2B5EF4-FFF2-40B4-BE49-F238E27FC236}">
                <a16:creationId xmlns:a16="http://schemas.microsoft.com/office/drawing/2014/main" id="{B6B88CF4-BB74-4ED8-8590-A49E2A55BB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0" r="41848"/>
          <a:stretch/>
        </p:blipFill>
        <p:spPr>
          <a:xfrm rot="16200000">
            <a:off x="3562238" y="-1981089"/>
            <a:ext cx="2400522" cy="845820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5B4B5D-EF37-4290-B7AE-BD6CCCC52521}"/>
              </a:ext>
            </a:extLst>
          </p:cNvPr>
          <p:cNvSpPr txBox="1"/>
          <p:nvPr/>
        </p:nvSpPr>
        <p:spPr>
          <a:xfrm>
            <a:off x="779318" y="1504950"/>
            <a:ext cx="9372600" cy="12234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 defTabSz="685800">
              <a:lnSpc>
                <a:spcPct val="150000"/>
              </a:lnSpc>
              <a:defRPr/>
            </a:pPr>
            <a:r>
              <a:rPr lang="en-US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THÀNH KIẾN THỨC</a:t>
            </a:r>
          </a:p>
        </p:txBody>
      </p:sp>
    </p:spTree>
    <p:extLst>
      <p:ext uri="{BB962C8B-B14F-4D97-AF65-F5344CB8AC3E}">
        <p14:creationId xmlns:p14="http://schemas.microsoft.com/office/powerpoint/2010/main" val="6892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9C06892-B1D5-405F-AF31-0BC19E6C8B08}"/>
              </a:ext>
            </a:extLst>
          </p:cNvPr>
          <p:cNvSpPr/>
          <p:nvPr/>
        </p:nvSpPr>
        <p:spPr>
          <a:xfrm>
            <a:off x="220599" y="251578"/>
            <a:ext cx="8702802" cy="4718303"/>
          </a:xfrm>
          <a:prstGeom prst="rect">
            <a:avLst/>
          </a:prstGeom>
          <a:solidFill>
            <a:srgbClr val="F2DDAF">
              <a:alpha val="70000"/>
            </a:srgbClr>
          </a:solidFill>
          <a:ln w="25400">
            <a:solidFill>
              <a:schemeClr val="bg2">
                <a:lumMod val="75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dirty="0">
              <a:solidFill>
                <a:prstClr val="white"/>
              </a:solidFill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88B94BB-7F52-430A-8333-7B4DEAA784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61" t="14250" r="4161" b="11990"/>
          <a:stretch/>
        </p:blipFill>
        <p:spPr>
          <a:xfrm flipH="1">
            <a:off x="-564" y="-159052"/>
            <a:ext cx="1876385" cy="18448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19AE57-9472-40AA-A9EE-590CC53A21C7}"/>
              </a:ext>
            </a:extLst>
          </p:cNvPr>
          <p:cNvSpPr txBox="1"/>
          <p:nvPr/>
        </p:nvSpPr>
        <p:spPr>
          <a:xfrm>
            <a:off x="1816004" y="233173"/>
            <a:ext cx="3479286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CHUNG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077F53-B316-4FFD-8705-00368BE7C748}"/>
              </a:ext>
            </a:extLst>
          </p:cNvPr>
          <p:cNvSpPr txBox="1"/>
          <p:nvPr/>
        </p:nvSpPr>
        <p:spPr>
          <a:xfrm flipH="1">
            <a:off x="2061970" y="644478"/>
            <a:ext cx="2510030" cy="7155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257175" indent="-257175">
              <a:buAutoNum type="arabicPeriod"/>
            </a:pPr>
            <a:r>
              <a:rPr lang="en-US" sz="21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1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21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100" b="1" u="sng" dirty="0">
              <a:solidFill>
                <a:srgbClr val="FF0000"/>
              </a:solidFill>
              <a:latin typeface="#9Slide04 SFU Fenice Bold" panose="00000700000000000000" pitchFamily="2" charset="0"/>
            </a:endParaRPr>
          </a:p>
        </p:txBody>
      </p:sp>
      <p:pic>
        <p:nvPicPr>
          <p:cNvPr id="15" name="图片 4" descr="图片包含 屏幕截图&#10;&#10;描述已自动生成">
            <a:extLst>
              <a:ext uri="{FF2B5EF4-FFF2-40B4-BE49-F238E27FC236}">
                <a16:creationId xmlns:a16="http://schemas.microsoft.com/office/drawing/2014/main" id="{BF83896C-57F6-4C3C-8D8B-6B1F150981F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66701" y="133351"/>
            <a:ext cx="7078889" cy="6508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1578"/>
            <a:ext cx="2566084" cy="31012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04948"/>
            <a:ext cx="2743200" cy="34649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275323"/>
            <a:ext cx="5791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(1919 -2005),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vi-VN" sz="2400">
                <a:latin typeface="Times New Roman" pitchFamily="18" charset="0"/>
                <a:cs typeface="Times New Roman" pitchFamily="18" charset="0"/>
              </a:rPr>
              <a:t>cách mạng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hiếm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78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">
            <a:extLst>
              <a:ext uri="{FF2B5EF4-FFF2-40B4-BE49-F238E27FC236}">
                <a16:creationId xmlns:a16="http://schemas.microsoft.com/office/drawing/2014/main" id="{0782C09F-F8A9-4FEE-9EA9-B581A6D7A1A0}"/>
              </a:ext>
            </a:extLst>
          </p:cNvPr>
          <p:cNvSpPr/>
          <p:nvPr/>
        </p:nvSpPr>
        <p:spPr>
          <a:xfrm>
            <a:off x="220599" y="212599"/>
            <a:ext cx="8702802" cy="471830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endParaRPr lang="zh-CN" altLang="en-US" sz="1400" dirty="0">
              <a:solidFill>
                <a:prstClr val="white"/>
              </a:solidFill>
              <a:latin typeface="Times New Roman" pitchFamily="18" charset="0"/>
              <a:ea typeface="字魂59号-创粗黑" panose="00000500000000000000" pitchFamily="2" charset="-122"/>
              <a:cs typeface="Times New Roman" pitchFamily="18" charset="0"/>
              <a:sym typeface="字魂59号-创粗黑" panose="00000500000000000000" pitchFamily="2" charset="-122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DEA97415-E640-40FD-8C6A-37074D204923}"/>
              </a:ext>
            </a:extLst>
          </p:cNvPr>
          <p:cNvGrpSpPr/>
          <p:nvPr/>
        </p:nvGrpSpPr>
        <p:grpSpPr>
          <a:xfrm>
            <a:off x="3548543" y="1231048"/>
            <a:ext cx="3090612" cy="677827"/>
            <a:chOff x="6352254" y="1073887"/>
            <a:chExt cx="4120816" cy="903769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A458FC60-284E-4C7E-8A30-BA5CCEBFF369}"/>
                </a:ext>
              </a:extLst>
            </p:cNvPr>
            <p:cNvGrpSpPr/>
            <p:nvPr/>
          </p:nvGrpSpPr>
          <p:grpSpPr>
            <a:xfrm>
              <a:off x="6352254" y="1073887"/>
              <a:ext cx="903769" cy="903769"/>
              <a:chOff x="6501110" y="1169580"/>
              <a:chExt cx="903769" cy="903769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94A8D2E0-621A-4B24-83C4-CA5E65C2742E}"/>
                  </a:ext>
                </a:extLst>
              </p:cNvPr>
              <p:cNvSpPr/>
              <p:nvPr/>
            </p:nvSpPr>
            <p:spPr>
              <a:xfrm>
                <a:off x="6501110" y="1169580"/>
                <a:ext cx="903769" cy="903769"/>
              </a:xfrm>
              <a:prstGeom prst="ellipse">
                <a:avLst/>
              </a:prstGeom>
              <a:solidFill>
                <a:srgbClr val="F2DDAF">
                  <a:alpha val="70000"/>
                </a:srgbClr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>
                <a:glow rad="12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zh-CN" altLang="en-US" sz="2700" dirty="0">
                  <a:solidFill>
                    <a:srgbClr val="E7E6E6">
                      <a:lumMod val="25000"/>
                    </a:srgb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49916439-D2E0-4405-8491-E82FEBA90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0892" y="1229995"/>
                <a:ext cx="782939" cy="782939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C4B77CF4-4554-4E5E-886D-724B3DC38A74}"/>
                </a:ext>
              </a:extLst>
            </p:cNvPr>
            <p:cNvCxnSpPr>
              <a:stCxn id="7" idx="6"/>
            </p:cNvCxnSpPr>
            <p:nvPr/>
          </p:nvCxnSpPr>
          <p:spPr>
            <a:xfrm flipV="1">
              <a:off x="7256023" y="1525771"/>
              <a:ext cx="3217047" cy="1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0401F34-9B50-408E-8C92-B31497A44928}"/>
              </a:ext>
            </a:extLst>
          </p:cNvPr>
          <p:cNvGrpSpPr/>
          <p:nvPr/>
        </p:nvGrpSpPr>
        <p:grpSpPr>
          <a:xfrm>
            <a:off x="2990771" y="3775566"/>
            <a:ext cx="3095868" cy="677827"/>
            <a:chOff x="6682574" y="4901603"/>
            <a:chExt cx="4127824" cy="903769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B87CC852-2CC5-4CFD-B190-AD5AA406531F}"/>
                </a:ext>
              </a:extLst>
            </p:cNvPr>
            <p:cNvGrpSpPr/>
            <p:nvPr/>
          </p:nvGrpSpPr>
          <p:grpSpPr>
            <a:xfrm>
              <a:off x="9906629" y="4901603"/>
              <a:ext cx="903769" cy="903769"/>
              <a:chOff x="6501110" y="1169580"/>
              <a:chExt cx="903769" cy="903769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8AD7B991-B530-4726-BA43-0225A6D354B8}"/>
                  </a:ext>
                </a:extLst>
              </p:cNvPr>
              <p:cNvSpPr/>
              <p:nvPr/>
            </p:nvSpPr>
            <p:spPr>
              <a:xfrm>
                <a:off x="6501110" y="1169580"/>
                <a:ext cx="903769" cy="903769"/>
              </a:xfrm>
              <a:prstGeom prst="ellipse">
                <a:avLst/>
              </a:prstGeom>
              <a:solidFill>
                <a:srgbClr val="F2DDAF">
                  <a:alpha val="70000"/>
                </a:srgbClr>
              </a:solidFill>
              <a:ln w="25400">
                <a:solidFill>
                  <a:schemeClr val="bg2">
                    <a:lumMod val="75000"/>
                  </a:schemeClr>
                </a:solidFill>
              </a:ln>
              <a:effectLst>
                <a:glow rad="12700">
                  <a:schemeClr val="accent3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685800">
                  <a:defRPr/>
                </a:pPr>
                <a:endParaRPr lang="zh-CN" altLang="en-US" sz="2700" dirty="0">
                  <a:solidFill>
                    <a:srgbClr val="E7E6E6">
                      <a:lumMod val="25000"/>
                    </a:srgb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52676B13-8746-44D5-8818-5A63E12520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50892" y="1229995"/>
                <a:ext cx="782939" cy="782939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2B20F044-B51A-4756-83E1-4C48EA1932E2}"/>
                </a:ext>
              </a:extLst>
            </p:cNvPr>
            <p:cNvCxnSpPr/>
            <p:nvPr/>
          </p:nvCxnSpPr>
          <p:spPr>
            <a:xfrm flipV="1">
              <a:off x="6682574" y="5353486"/>
              <a:ext cx="3217047" cy="1"/>
            </a:xfrm>
            <a:prstGeom prst="line">
              <a:avLst/>
            </a:prstGeom>
            <a:ln w="254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CD93A01-37B8-4053-AFDE-5EB0160C0065}"/>
              </a:ext>
            </a:extLst>
          </p:cNvPr>
          <p:cNvSpPr txBox="1"/>
          <p:nvPr/>
        </p:nvSpPr>
        <p:spPr>
          <a:xfrm>
            <a:off x="220599" y="233116"/>
            <a:ext cx="3479286" cy="484748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700" b="1" dirty="0">
                <a:latin typeface="Times New Roman" pitchFamily="18" charset="0"/>
                <a:cs typeface="Times New Roman" pitchFamily="18" charset="0"/>
              </a:rPr>
              <a:t> CHUNG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41A3F4-F5F1-406E-AE89-CD3B2876AB0A}"/>
              </a:ext>
            </a:extLst>
          </p:cNvPr>
          <p:cNvSpPr txBox="1"/>
          <p:nvPr/>
        </p:nvSpPr>
        <p:spPr>
          <a:xfrm>
            <a:off x="3551323" y="1029020"/>
            <a:ext cx="5334000" cy="308546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ngắm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mênh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Chèm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1939.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thiên</a:t>
            </a:r>
            <a:endParaRPr lang="vi-VN" altLang="en-US" sz="2400" dirty="0">
              <a:solidFill>
                <a:prstClr val="black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8FD84C-501A-4949-9306-4317F37CEE09}"/>
              </a:ext>
            </a:extLst>
          </p:cNvPr>
          <p:cNvSpPr txBox="1"/>
          <p:nvPr/>
        </p:nvSpPr>
        <p:spPr>
          <a:xfrm flipH="1">
            <a:off x="546601" y="750740"/>
            <a:ext cx="251003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u="sng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b="1" u="sng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1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dirty="0" err="1">
                <a:latin typeface="Times New Roman" pitchFamily="18" charset="0"/>
                <a:cs typeface="Times New Roman" pitchFamily="18" charset="0"/>
              </a:rPr>
              <a:t>PHẨM</a:t>
            </a:r>
            <a:endParaRPr lang="en-US" sz="2100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99" y="1231048"/>
            <a:ext cx="2770172" cy="347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7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233</TotalTime>
  <Words>1776</Words>
  <Application>Microsoft Office PowerPoint</Application>
  <PresentationFormat>On-screen Show (16:9)</PresentationFormat>
  <Paragraphs>99</Paragraphs>
  <Slides>21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等线</vt:lpstr>
      <vt:lpstr>宋体</vt:lpstr>
      <vt:lpstr>#9Slide04 SFU Fenice Bold</vt:lpstr>
      <vt:lpstr>Arial</vt:lpstr>
      <vt:lpstr>Calibri</vt:lpstr>
      <vt:lpstr>Cambria</vt:lpstr>
      <vt:lpstr>Symbol</vt:lpstr>
      <vt:lpstr>Times New Roman</vt:lpstr>
      <vt:lpstr>Wingdings</vt:lpstr>
      <vt:lpstr>Wingdings 3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 Lư</dc:creator>
  <cp:lastModifiedBy>Administrator</cp:lastModifiedBy>
  <cp:revision>22</cp:revision>
  <dcterms:created xsi:type="dcterms:W3CDTF">2023-07-31T01:08:37Z</dcterms:created>
  <dcterms:modified xsi:type="dcterms:W3CDTF">2024-10-11T16:03:39Z</dcterms:modified>
</cp:coreProperties>
</file>