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394" r:id="rId4"/>
    <p:sldId id="391" r:id="rId5"/>
    <p:sldId id="381" r:id="rId6"/>
    <p:sldId id="383" r:id="rId7"/>
    <p:sldId id="385" r:id="rId8"/>
    <p:sldId id="386" r:id="rId9"/>
    <p:sldId id="387" r:id="rId10"/>
    <p:sldId id="392" r:id="rId11"/>
    <p:sldId id="395" r:id="rId12"/>
    <p:sldId id="388" r:id="rId13"/>
    <p:sldId id="396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82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6AA744-0D64-60C7-F84B-B7E1DD1B9B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598BC0-C4F5-80DC-83E2-0AED208068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DA86E9-3A45-E40C-455A-2C7F8490B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B03BE-7130-EF73-D54E-5D84BC913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7CD413-AE6D-4D0C-3156-24D72AF96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0650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5BF6-705C-904A-3D7A-542528BB0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4988FC-F033-A88E-6DA5-A6490B2119F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1AC48-4D29-C45C-D157-F5F778BF2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F180A1-CC5E-05A6-13B4-C186552821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5C7ED-952A-373D-34B4-E71309533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261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E110951-6191-B9DF-BA89-87050E3647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C13D5-DF24-2380-D94E-76217D56A0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1B5F21-6D3B-5282-CFEB-D566811F7A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317C89-2F7D-712F-8401-2BD2674CC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14BA0-3B73-323E-A5B1-57BB8DFB9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296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5E87A-0EDC-BD7F-AA99-0463BBAED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5AC19C-A4FB-E013-790A-CF83D7DE8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040A8A-F81C-3471-5881-697F2C4C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08DB62-71D0-4F96-A9F6-42B1E76172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0BF4A8-8E8E-F958-A292-126112C3ED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713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E31B63-2916-CDE1-4AB6-58760B65D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813129-9A07-D9EB-5348-DE2A9DFF7E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19835A-1CC3-C8E3-2A96-150C5B4D50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A50429-B7B7-3A03-6C30-43906723A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09408B-1BA3-624F-A9B2-111E922DD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2172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461C-EAF3-534E-C6A5-DA6690542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339F3B-79B6-8210-D246-4DE2E465E7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4BDF68-2C16-52A0-5DCC-B552F02FE07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E1E665-F526-D779-C1DB-7A9F9DA51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249B4D-0E98-A886-BE54-186C6B2F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C51A50E-F0B9-74D7-22F4-D4077453E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6630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96B1F-A791-0D01-DC89-32EED38BF6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E14898-8F45-6C28-D559-6421A5374E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57B2F11-F0DF-F346-23DC-6255D619B0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1CE625-59E5-78E9-F2D0-4B191EB3C0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BC659E7-564A-72EA-9AC6-78190E9EEE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DECCA2-5BE8-117B-4F26-D62A495BB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8EB4BF3-33E6-1F7F-A95F-035118BC38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C2432F1-CC5E-14C2-A6AD-CF27F827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8626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E5D05D-A7A9-5E74-9B10-6A50D72A6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C279F56-ACAE-B1A8-FAF6-18D11DAF8C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3462D12-F3F2-00ED-8E82-40B264528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4B92951-9993-7C8C-F44D-3E4532CA33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5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7AAD9A4-14ED-7675-1BFD-0D0F2E8C7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1EB033A-7787-106C-09AE-EF60CEFD3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75AFA-3CA1-0A78-73D6-2FE5ADE143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6187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562C5B-CCD9-866C-DAC8-9EDA6F7EF5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B47C75-2F27-A41F-4686-4E7B2588F0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388991-C0D9-F996-1027-8B35F56252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FC5C5B-B21D-FBA7-DF2A-F2FB621B7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64280BC-A158-B242-4EBF-B0C204F10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DF3FA3-0558-EE8F-6E76-4514EEF75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624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CB62E-FFDE-9B43-8CFA-3F38FF11C0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03EB9E2-51E7-25F2-FE8C-E050388334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B0D6955-DB03-3872-7FE0-3AD2F8358D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3A1031-58A6-1521-603C-5BA9C317A3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23CECC-0CCA-8B0B-9A11-C1EB1879B9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88CBD8-7167-2CFF-067B-FE33D939B4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5482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5C8E1E-944E-C1B6-B5D1-712F1EB655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8B7B30-E1E6-7C1C-1884-79E674724E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3C624AE-1BBB-2815-DADF-62891C4ABE9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B303C1-09C0-4B89-92AA-BD301B5A426D}" type="datetimeFigureOut">
              <a:rPr lang="en-US" smtClean="0"/>
              <a:t>8/18/2023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85986F-AD86-6CE3-F8F3-55319A55B6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7D538-C087-757A-0AE2-B0DDD8912A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0E6551-6249-463F-8747-4C167895FD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7923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BF1E-BD7C-4FC3-9F5C-716E78C48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13" y="3062868"/>
            <a:ext cx="9732773" cy="921834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FF0000"/>
                </a:solidFill>
              </a:rPr>
              <a:t>NÓI VÀ NGHE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261A5-81DB-4613-A447-D0C3CCDE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028"/>
          <a:stretch/>
        </p:blipFill>
        <p:spPr>
          <a:xfrm>
            <a:off x="2085654" y="575353"/>
            <a:ext cx="7602876" cy="24349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109A4-7CB1-41EF-84AB-FBE70D0C55A9}"/>
              </a:ext>
            </a:extLst>
          </p:cNvPr>
          <p:cNvSpPr txBox="1"/>
          <p:nvPr/>
        </p:nvSpPr>
        <p:spPr>
          <a:xfrm>
            <a:off x="114769" y="4076826"/>
            <a:ext cx="1175363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TRÌNH BÀY Ý KIẾN ĐÁNH GIÁ,  BÌNH LUẬN MỘT VẤN ĐỀ XÃ HỘI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495215924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E3C06-4E53-4662-A2C1-B402CEA4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6" r="11605" b="1"/>
          <a:stretch/>
        </p:blipFill>
        <p:spPr>
          <a:xfrm>
            <a:off x="-100658" y="226243"/>
            <a:ext cx="11690013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0CE605-D637-4739-A3AA-BCB97962A7E0}"/>
              </a:ext>
            </a:extLst>
          </p:cNvPr>
          <p:cNvSpPr txBox="1"/>
          <p:nvPr/>
        </p:nvSpPr>
        <p:spPr>
          <a:xfrm>
            <a:off x="339365" y="1901200"/>
            <a:ext cx="3770722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III. TRAO ĐỔI, ĐÁNH GIÁ</a:t>
            </a:r>
          </a:p>
        </p:txBody>
      </p:sp>
      <p:pic>
        <p:nvPicPr>
          <p:cNvPr id="6146" name="Picture 2" descr="21 tuyệt chiêu trong cách tư vấn khách hàng đạt hiệu quả tốt nhất">
            <a:extLst>
              <a:ext uri="{FF2B5EF4-FFF2-40B4-BE49-F238E27FC236}">
                <a16:creationId xmlns:a16="http://schemas.microsoft.com/office/drawing/2014/main" id="{71F0686B-506A-E7EA-C671-5D7458A324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341" y="490194"/>
            <a:ext cx="5410986" cy="5213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0225320"/>
      </p:ext>
    </p:extLst>
  </p:cSld>
  <p:clrMapOvr>
    <a:masterClrMapping/>
  </p:clrMapOvr>
  <p:transition spd="slow">
    <p:comb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9A7DCA0-373B-DC51-1169-7060318AF0D6}"/>
              </a:ext>
            </a:extLst>
          </p:cNvPr>
          <p:cNvSpPr/>
          <p:nvPr/>
        </p:nvSpPr>
        <p:spPr>
          <a:xfrm>
            <a:off x="421241" y="1345915"/>
            <a:ext cx="5349412" cy="53322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thỏa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Khẳng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sở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68A8AA-EDFD-0DD1-C698-7596C01395F6}"/>
              </a:ext>
            </a:extLst>
          </p:cNvPr>
          <p:cNvSpPr/>
          <p:nvPr/>
        </p:nvSpPr>
        <p:spPr>
          <a:xfrm>
            <a:off x="6205591" y="1345915"/>
            <a:ext cx="5753528" cy="533228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mắc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đè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/>
              <a:t>khía</a:t>
            </a:r>
            <a:r>
              <a:rPr lang="en-US" sz="2800" dirty="0"/>
              <a:t> </a:t>
            </a:r>
            <a:r>
              <a:rPr lang="en-US" sz="2800" dirty="0" err="1"/>
              <a:t>cạnh</a:t>
            </a:r>
            <a:r>
              <a:rPr lang="en-US" sz="2800" dirty="0"/>
              <a:t> </a:t>
            </a:r>
            <a:r>
              <a:rPr lang="en-US" sz="2800" dirty="0" err="1"/>
              <a:t>nội</a:t>
            </a:r>
            <a:r>
              <a:rPr lang="en-US" sz="2800" dirty="0"/>
              <a:t> dung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cahs</a:t>
            </a:r>
            <a:r>
              <a:rPr lang="en-US" sz="2800" dirty="0"/>
              <a:t> </a:t>
            </a:r>
            <a:r>
              <a:rPr lang="en-US" sz="2800" dirty="0" err="1"/>
              <a:t>thức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người</a:t>
            </a:r>
            <a:r>
              <a:rPr lang="en-US" sz="2800" dirty="0"/>
              <a:t> </a:t>
            </a:r>
            <a:r>
              <a:rPr lang="en-US" sz="2800" dirty="0" err="1"/>
              <a:t>nói</a:t>
            </a:r>
            <a:r>
              <a:rPr lang="en-US" sz="2800" dirty="0"/>
              <a:t>)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6EAE4FA-B7C5-7BA1-5ED9-F278760FFCB4}"/>
              </a:ext>
            </a:extLst>
          </p:cNvPr>
          <p:cNvSpPr/>
          <p:nvPr/>
        </p:nvSpPr>
        <p:spPr>
          <a:xfrm>
            <a:off x="1726058" y="-30823"/>
            <a:ext cx="8455632" cy="1109609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FF0000"/>
                </a:solidFill>
              </a:rPr>
              <a:t>Trao </a:t>
            </a:r>
            <a:r>
              <a:rPr lang="en-US" sz="4800" dirty="0" err="1">
                <a:solidFill>
                  <a:srgbClr val="FF0000"/>
                </a:solidFill>
              </a:rPr>
              <a:t>đổi</a:t>
            </a:r>
            <a:r>
              <a:rPr lang="en-US" sz="4800" dirty="0">
                <a:solidFill>
                  <a:srgbClr val="FF0000"/>
                </a:solidFill>
              </a:rPr>
              <a:t>, </a:t>
            </a:r>
            <a:r>
              <a:rPr lang="en-US" sz="4800" dirty="0" err="1">
                <a:solidFill>
                  <a:srgbClr val="FF0000"/>
                </a:solidFill>
              </a:rPr>
              <a:t>đánh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giá</a:t>
            </a:r>
            <a:endParaRPr lang="en-US" sz="4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26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06E340-74E8-D096-7484-AF55F81ACB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                  </a:t>
            </a:r>
            <a:br>
              <a:rPr lang="en-US" dirty="0"/>
            </a:br>
            <a:r>
              <a:rPr lang="en-US" dirty="0"/>
              <a:t>                  </a:t>
            </a:r>
            <a:r>
              <a:rPr lang="en-US" sz="4000" dirty="0">
                <a:solidFill>
                  <a:srgbClr val="FF0000"/>
                </a:solidFill>
              </a:rPr>
              <a:t>PHIẾU HỌC TẬP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3089BC76-4217-B502-593B-CC4F38EDE8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40416895"/>
              </p:ext>
            </p:extLst>
          </p:nvPr>
        </p:nvGraphicFramePr>
        <p:xfrm>
          <a:off x="1234068" y="2044389"/>
          <a:ext cx="9991493" cy="405904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85432">
                  <a:extLst>
                    <a:ext uri="{9D8B030D-6E8A-4147-A177-3AD203B41FA5}">
                      <a16:colId xmlns:a16="http://schemas.microsoft.com/office/drawing/2014/main" val="3749328122"/>
                    </a:ext>
                  </a:extLst>
                </a:gridCol>
                <a:gridCol w="5927157">
                  <a:extLst>
                    <a:ext uri="{9D8B030D-6E8A-4147-A177-3AD203B41FA5}">
                      <a16:colId xmlns:a16="http://schemas.microsoft.com/office/drawing/2014/main" val="64283725"/>
                    </a:ext>
                  </a:extLst>
                </a:gridCol>
                <a:gridCol w="1439452">
                  <a:extLst>
                    <a:ext uri="{9D8B030D-6E8A-4147-A177-3AD203B41FA5}">
                      <a16:colId xmlns:a16="http://schemas.microsoft.com/office/drawing/2014/main" val="368668766"/>
                    </a:ext>
                  </a:extLst>
                </a:gridCol>
                <a:gridCol w="1439452">
                  <a:extLst>
                    <a:ext uri="{9D8B030D-6E8A-4147-A177-3AD203B41FA5}">
                      <a16:colId xmlns:a16="http://schemas.microsoft.com/office/drawing/2014/main" val="2364364797"/>
                    </a:ext>
                  </a:extLst>
                </a:gridCol>
              </a:tblGrid>
              <a:tr h="767109"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STT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row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 err="1">
                          <a:effectLst/>
                        </a:rPr>
                        <a:t>Nội</a:t>
                      </a:r>
                      <a:r>
                        <a:rPr lang="en-US" sz="1300" dirty="0">
                          <a:effectLst/>
                        </a:rPr>
                        <a:t> dung </a:t>
                      </a:r>
                      <a:r>
                        <a:rPr lang="en-US" sz="1300" dirty="0" err="1">
                          <a:effectLst/>
                        </a:rPr>
                        <a:t>đánh</a:t>
                      </a:r>
                      <a:r>
                        <a:rPr lang="en-US" sz="1300" dirty="0">
                          <a:effectLst/>
                        </a:rPr>
                        <a:t> </a:t>
                      </a:r>
                      <a:r>
                        <a:rPr lang="en-US" sz="1300" dirty="0" err="1">
                          <a:effectLst/>
                        </a:rPr>
                        <a:t>giá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gridSpan="2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Kết quả</a:t>
                      </a:r>
                      <a:endParaRPr lang="en-US" sz="140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611430"/>
                  </a:ext>
                </a:extLst>
              </a:tr>
              <a:tr h="63621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Chưa  đạt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21917743"/>
                  </a:ext>
                </a:extLst>
              </a:tr>
              <a:tr h="3738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1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Chọn được vấn đề thu hút sự quan tâm của XH để nêu ý kiến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77112294"/>
                  </a:ext>
                </a:extLst>
              </a:tr>
              <a:tr h="3738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2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Ý kiến đánh giá, bình luận về vấn đề được trình bày mạch lạc rõ ràng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07281333"/>
                  </a:ext>
                </a:extLst>
              </a:tr>
              <a:tr h="373836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 dirty="0">
                          <a:effectLst/>
                        </a:rPr>
                        <a:t>3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Trình bày đúng bản chất vấn đề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13584341"/>
                  </a:ext>
                </a:extLst>
              </a:tr>
              <a:tr h="767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4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Kết hợp được phương tiện ngôn ngữ và phương tiện phi ngôn ngữ khi trình bày, sử dụng hiệu quả các phương tiện công nghệ ( Nếu có)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66519803"/>
                  </a:ext>
                </a:extLst>
              </a:tr>
              <a:tr h="767109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5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300">
                          <a:effectLst/>
                        </a:rPr>
                        <a:t>Thể hiện bài nói một cách chủ dộng, tự tin, tạo hứng thú cho người nghe, làm chủ thời gian, duy trì tương tác với người nghe.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>
                          <a:effectLst/>
                        </a:rPr>
                        <a:t> </a:t>
                      </a:r>
                      <a:endParaRPr lang="en-US" sz="1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vi-VN" sz="1300" dirty="0">
                          <a:effectLst/>
                        </a:rPr>
                        <a:t> </a:t>
                      </a:r>
                      <a:endParaRPr lang="en-US" sz="1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9186812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404853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D3CE53-79FE-5557-5F68-8B7397EB8A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5B28D-198A-A481-B4A4-EC636B9415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A7EE23C-1611-0C49-C897-BD52D8CEE882}"/>
              </a:ext>
            </a:extLst>
          </p:cNvPr>
          <p:cNvSpPr/>
          <p:nvPr/>
        </p:nvSpPr>
        <p:spPr>
          <a:xfrm>
            <a:off x="996594" y="277402"/>
            <a:ext cx="9462498" cy="45103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 dirty="0">
                <a:latin typeface="+mj-lt"/>
              </a:rPr>
              <a:t>Tham khảo bài nói theo link       https://youtu.be/VIgF3FOvojo</a:t>
            </a:r>
          </a:p>
          <a:p>
            <a:pPr algn="ctr"/>
            <a:endParaRPr lang="vi-VN" sz="3600" dirty="0">
              <a:latin typeface="+mj-lt"/>
            </a:endParaRPr>
          </a:p>
          <a:p>
            <a:pPr algn="ctr"/>
            <a:r>
              <a:rPr lang="vi-VN" sz="3600" dirty="0">
                <a:latin typeface="+mj-lt"/>
              </a:rPr>
              <a:t>( Trường teen 2017 - chung kết) </a:t>
            </a:r>
            <a:endParaRPr lang="en-US" sz="36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2355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A7C95-A0A6-DFF5-2834-AFD6CB2A04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4" name="SỨC MẠNH CỦA  NGÔN TỪ">
            <a:hlinkClick r:id="" action="ppaction://media"/>
            <a:extLst>
              <a:ext uri="{FF2B5EF4-FFF2-40B4-BE49-F238E27FC236}">
                <a16:creationId xmlns:a16="http://schemas.microsoft.com/office/drawing/2014/main" id="{BEF6CF6A-96E9-B771-0B79-29A5B03CFE93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2742" y="0"/>
            <a:ext cx="12089258" cy="5250094"/>
          </a:xfr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7FDA63F-9A8F-0A93-1EE0-6833E9B2F467}"/>
              </a:ext>
            </a:extLst>
          </p:cNvPr>
          <p:cNvSpPr/>
          <p:nvPr/>
        </p:nvSpPr>
        <p:spPr>
          <a:xfrm>
            <a:off x="102742" y="4387065"/>
            <a:ext cx="11928295" cy="2501756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Nghe </a:t>
            </a:r>
            <a:r>
              <a:rPr lang="en-US" sz="2800" dirty="0" err="1"/>
              <a:t>và</a:t>
            </a:r>
            <a:r>
              <a:rPr lang="en-US" sz="2800" dirty="0"/>
              <a:t> </a:t>
            </a:r>
            <a:r>
              <a:rPr lang="en-US" sz="2800" dirty="0" err="1"/>
              <a:t>cho</a:t>
            </a:r>
            <a:r>
              <a:rPr lang="en-US" sz="2800" dirty="0"/>
              <a:t> </a:t>
            </a:r>
            <a:r>
              <a:rPr lang="en-US" sz="2800" dirty="0" err="1"/>
              <a:t>biết</a:t>
            </a:r>
            <a:r>
              <a:rPr lang="en-US" sz="2800" dirty="0"/>
              <a:t> </a:t>
            </a:r>
            <a:r>
              <a:rPr lang="en-US" sz="2800" dirty="0" err="1"/>
              <a:t>vấn</a:t>
            </a:r>
            <a:r>
              <a:rPr lang="en-US" sz="2800" dirty="0"/>
              <a:t> </a:t>
            </a:r>
            <a:r>
              <a:rPr lang="en-US" sz="2800" dirty="0" err="1"/>
              <a:t>đề</a:t>
            </a:r>
            <a:r>
              <a:rPr lang="en-US" sz="2800" dirty="0"/>
              <a:t> XH </a:t>
            </a:r>
            <a:r>
              <a:rPr lang="en-US" sz="2800" dirty="0" err="1"/>
              <a:t>được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bày</a:t>
            </a:r>
            <a:r>
              <a:rPr lang="en-US" sz="2800" dirty="0"/>
              <a:t> </a:t>
            </a:r>
            <a:r>
              <a:rPr lang="en-US" sz="2800" dirty="0" err="1"/>
              <a:t>trong</a:t>
            </a:r>
            <a:r>
              <a:rPr lang="en-US" sz="2800" dirty="0"/>
              <a:t>  video </a:t>
            </a:r>
            <a:r>
              <a:rPr lang="en-US" sz="2800" dirty="0" err="1"/>
              <a:t>trên</a:t>
            </a:r>
            <a:r>
              <a:rPr lang="en-US" sz="2800" dirty="0"/>
              <a:t>. Theo </a:t>
            </a:r>
            <a:r>
              <a:rPr lang="en-US" sz="2800" dirty="0" err="1"/>
              <a:t>anh</a:t>
            </a:r>
            <a:r>
              <a:rPr lang="en-US" sz="2800" dirty="0"/>
              <a:t>/</a:t>
            </a:r>
            <a:r>
              <a:rPr lang="en-US" sz="2800" dirty="0" err="1"/>
              <a:t>chị</a:t>
            </a:r>
            <a:r>
              <a:rPr lang="en-US" sz="2800" dirty="0"/>
              <a:t>. </a:t>
            </a:r>
            <a:r>
              <a:rPr lang="en-US" sz="2800" dirty="0" err="1"/>
              <a:t>Điều</a:t>
            </a:r>
            <a:r>
              <a:rPr lang="en-US" sz="2800" dirty="0"/>
              <a:t> </a:t>
            </a:r>
            <a:r>
              <a:rPr lang="en-US" sz="2800" dirty="0" err="1"/>
              <a:t>gì</a:t>
            </a:r>
            <a:r>
              <a:rPr lang="en-US" sz="2800" dirty="0"/>
              <a:t> </a:t>
            </a:r>
            <a:r>
              <a:rPr lang="en-US" sz="2800" dirty="0" err="1"/>
              <a:t>tạo</a:t>
            </a:r>
            <a:r>
              <a:rPr lang="en-US" sz="2800" dirty="0"/>
              <a:t> </a:t>
            </a:r>
            <a:r>
              <a:rPr lang="en-US" sz="2800" dirty="0" err="1"/>
              <a:t>nên</a:t>
            </a:r>
            <a:r>
              <a:rPr lang="en-US" sz="2800" dirty="0"/>
              <a:t> </a:t>
            </a:r>
            <a:r>
              <a:rPr lang="en-US" sz="2800" dirty="0" err="1"/>
              <a:t>sức</a:t>
            </a:r>
            <a:r>
              <a:rPr lang="en-US" sz="2800" dirty="0"/>
              <a:t> </a:t>
            </a:r>
            <a:r>
              <a:rPr lang="en-US" sz="2800" dirty="0" err="1"/>
              <a:t>hấp</a:t>
            </a:r>
            <a:r>
              <a:rPr lang="en-US" sz="2800" dirty="0"/>
              <a:t> </a:t>
            </a:r>
            <a:r>
              <a:rPr lang="en-US" sz="2800" dirty="0" err="1"/>
              <a:t>dẫn</a:t>
            </a:r>
            <a:r>
              <a:rPr lang="en-US" sz="2800" dirty="0"/>
              <a:t> </a:t>
            </a:r>
            <a:r>
              <a:rPr lang="en-US" sz="2800" dirty="0" err="1"/>
              <a:t>của</a:t>
            </a:r>
            <a:r>
              <a:rPr lang="en-US" sz="2800" dirty="0"/>
              <a:t> </a:t>
            </a:r>
            <a:r>
              <a:rPr lang="en-US" sz="2800" dirty="0" err="1"/>
              <a:t>bài</a:t>
            </a:r>
            <a:r>
              <a:rPr lang="en-US" sz="2800" dirty="0"/>
              <a:t> </a:t>
            </a:r>
            <a:r>
              <a:rPr lang="en-US" sz="2800" dirty="0" err="1"/>
              <a:t>thuyết</a:t>
            </a:r>
            <a:r>
              <a:rPr lang="en-US" sz="2800" dirty="0"/>
              <a:t> </a:t>
            </a:r>
            <a:r>
              <a:rPr lang="en-US" sz="2800" dirty="0" err="1"/>
              <a:t>trình</a:t>
            </a:r>
            <a:r>
              <a:rPr lang="en-US" sz="2800" dirty="0"/>
              <a:t> </a:t>
            </a:r>
            <a:r>
              <a:rPr lang="en-US" sz="2800" dirty="0" err="1"/>
              <a:t>này</a:t>
            </a:r>
            <a:r>
              <a:rPr lang="en-US" sz="28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238212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BF1E-BD7C-4FC3-9F5C-716E78C48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13" y="2650733"/>
            <a:ext cx="9732773" cy="893851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A261A5-81DB-4613-A447-D0C3CCDED1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028"/>
          <a:stretch/>
        </p:blipFill>
        <p:spPr>
          <a:xfrm>
            <a:off x="2085654" y="103519"/>
            <a:ext cx="7602876" cy="240337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60109A4-7CB1-41EF-84AB-FBE70D0C55A9}"/>
              </a:ext>
            </a:extLst>
          </p:cNvPr>
          <p:cNvSpPr txBox="1"/>
          <p:nvPr/>
        </p:nvSpPr>
        <p:spPr>
          <a:xfrm>
            <a:off x="219182" y="3631849"/>
            <a:ext cx="1175363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tôn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1998371"/>
      </p:ext>
    </p:extLst>
  </p:cSld>
  <p:clrMapOvr>
    <a:masterClrMapping/>
  </p:clrMapOvr>
  <p:transition spd="slow">
    <p:comb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0EB0202-C08D-A907-F14A-F04E31039C16}"/>
              </a:ext>
            </a:extLst>
          </p:cNvPr>
          <p:cNvSpPr/>
          <p:nvPr/>
        </p:nvSpPr>
        <p:spPr>
          <a:xfrm>
            <a:off x="1234911" y="999241"/>
            <a:ext cx="45719" cy="4571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C5E6F59-3D2A-1790-849A-4DF0DDB9CDB4}"/>
              </a:ext>
            </a:extLst>
          </p:cNvPr>
          <p:cNvSpPr/>
          <p:nvPr/>
        </p:nvSpPr>
        <p:spPr>
          <a:xfrm>
            <a:off x="6096000" y="1327053"/>
            <a:ext cx="5175316" cy="1975905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</a:rPr>
              <a:t>I. </a:t>
            </a:r>
            <a:r>
              <a:rPr lang="en-US" sz="3600" dirty="0" err="1">
                <a:solidFill>
                  <a:schemeClr val="bg1"/>
                </a:solidFill>
              </a:rPr>
              <a:t>Chuẩn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bị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trước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khi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nói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FDFECA9-07A1-6A47-DDF8-741ADADB3661}"/>
              </a:ext>
            </a:extLst>
          </p:cNvPr>
          <p:cNvSpPr/>
          <p:nvPr/>
        </p:nvSpPr>
        <p:spPr>
          <a:xfrm>
            <a:off x="5241303" y="4402318"/>
            <a:ext cx="2906441" cy="166306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Xác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định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đề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tài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1D273C2B-0BD2-1B28-92D4-4C4AC3656EAC}"/>
              </a:ext>
            </a:extLst>
          </p:cNvPr>
          <p:cNvSpPr/>
          <p:nvPr/>
        </p:nvSpPr>
        <p:spPr>
          <a:xfrm>
            <a:off x="8729220" y="4345757"/>
            <a:ext cx="3271102" cy="172510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</a:rPr>
              <a:t>Tìm</a:t>
            </a:r>
            <a:r>
              <a:rPr lang="en-US" sz="3600" dirty="0">
                <a:solidFill>
                  <a:schemeClr val="bg1"/>
                </a:solidFill>
              </a:rPr>
              <a:t> ý </a:t>
            </a:r>
            <a:r>
              <a:rPr lang="en-US" sz="3600" dirty="0" err="1">
                <a:solidFill>
                  <a:schemeClr val="bg1"/>
                </a:solidFill>
              </a:rPr>
              <a:t>và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lập</a:t>
            </a:r>
            <a:r>
              <a:rPr lang="en-US" sz="3600" dirty="0">
                <a:solidFill>
                  <a:schemeClr val="bg1"/>
                </a:solidFill>
              </a:rPr>
              <a:t> </a:t>
            </a:r>
            <a:r>
              <a:rPr lang="en-US" sz="3600" dirty="0" err="1">
                <a:solidFill>
                  <a:schemeClr val="bg1"/>
                </a:solidFill>
              </a:rPr>
              <a:t>dàn</a:t>
            </a:r>
            <a:r>
              <a:rPr lang="en-US" sz="3600" dirty="0">
                <a:solidFill>
                  <a:schemeClr val="bg1"/>
                </a:solidFill>
              </a:rPr>
              <a:t> ý</a:t>
            </a:r>
          </a:p>
        </p:txBody>
      </p:sp>
      <p:sp>
        <p:nvSpPr>
          <p:cNvPr id="28" name="Arrow: Down 27">
            <a:extLst>
              <a:ext uri="{FF2B5EF4-FFF2-40B4-BE49-F238E27FC236}">
                <a16:creationId xmlns:a16="http://schemas.microsoft.com/office/drawing/2014/main" id="{2839A99A-06B5-B85F-D6B5-6E43F61FC8AF}"/>
              </a:ext>
            </a:extLst>
          </p:cNvPr>
          <p:cNvSpPr/>
          <p:nvPr/>
        </p:nvSpPr>
        <p:spPr>
          <a:xfrm>
            <a:off x="6524763" y="3744716"/>
            <a:ext cx="498206" cy="547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Arrow: Down 29">
            <a:extLst>
              <a:ext uri="{FF2B5EF4-FFF2-40B4-BE49-F238E27FC236}">
                <a16:creationId xmlns:a16="http://schemas.microsoft.com/office/drawing/2014/main" id="{722AFEE4-C31D-0276-046B-2128ABB2049F}"/>
              </a:ext>
            </a:extLst>
          </p:cNvPr>
          <p:cNvSpPr/>
          <p:nvPr/>
        </p:nvSpPr>
        <p:spPr>
          <a:xfrm>
            <a:off x="10042533" y="3797849"/>
            <a:ext cx="498206" cy="5479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Kết quả hình ảnh cho thuyet trinh">
            <a:extLst>
              <a:ext uri="{FF2B5EF4-FFF2-40B4-BE49-F238E27FC236}">
                <a16:creationId xmlns:a16="http://schemas.microsoft.com/office/drawing/2014/main" id="{AF2EC42C-48B6-F29D-3BDD-FE33F5B718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8" y="443060"/>
            <a:ext cx="4873502" cy="641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176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28" grpId="0" animBg="1"/>
      <p:bldP spid="3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BE3C06-4E53-4662-A2C1-B402CEA4830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286" r="11605" b="1"/>
          <a:stretch/>
        </p:blipFill>
        <p:spPr>
          <a:xfrm>
            <a:off x="-1219" y="-4"/>
            <a:ext cx="12191695" cy="6858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C90CE605-D637-4739-A3AA-BCB97962A7E0}"/>
              </a:ext>
            </a:extLst>
          </p:cNvPr>
          <p:cNvSpPr txBox="1"/>
          <p:nvPr/>
        </p:nvSpPr>
        <p:spPr>
          <a:xfrm>
            <a:off x="1178049" y="1901200"/>
            <a:ext cx="4221264" cy="20427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II. THỰC HÀNH</a:t>
            </a:r>
          </a:p>
          <a:p>
            <a:pPr marR="0" lvl="0" algn="ctr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lang="en-US" sz="4000" b="1" kern="1200" dirty="0">
                <a:solidFill>
                  <a:schemeClr val="bg1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NÓI VÀ NGHE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910F59-ABA2-49A8-9BF7-1646DB7E941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412" r="8422" b="-3"/>
          <a:stretch/>
        </p:blipFill>
        <p:spPr>
          <a:xfrm>
            <a:off x="6686550" y="1171254"/>
            <a:ext cx="4424073" cy="4184721"/>
          </a:xfrm>
          <a:custGeom>
            <a:avLst/>
            <a:gdLst/>
            <a:ahLst/>
            <a:cxnLst/>
            <a:rect l="l" t="t" r="r" b="b"/>
            <a:pathLst>
              <a:path w="3952684" h="3588642">
                <a:moveTo>
                  <a:pt x="2262021" y="0"/>
                </a:moveTo>
                <a:cubicBezTo>
                  <a:pt x="2521915" y="0"/>
                  <a:pt x="2761111" y="48268"/>
                  <a:pt x="2973080" y="143330"/>
                </a:cubicBezTo>
                <a:cubicBezTo>
                  <a:pt x="3171733" y="232491"/>
                  <a:pt x="3346211" y="362626"/>
                  <a:pt x="3491678" y="530048"/>
                </a:cubicBezTo>
                <a:cubicBezTo>
                  <a:pt x="3788979" y="872350"/>
                  <a:pt x="3952684" y="1358801"/>
                  <a:pt x="3952684" y="1899831"/>
                </a:cubicBezTo>
                <a:cubicBezTo>
                  <a:pt x="3952684" y="2115686"/>
                  <a:pt x="3889322" y="2288927"/>
                  <a:pt x="3747331" y="2461593"/>
                </a:cubicBezTo>
                <a:cubicBezTo>
                  <a:pt x="3598809" y="2642210"/>
                  <a:pt x="3375643" y="2808567"/>
                  <a:pt x="3139331" y="2984675"/>
                </a:cubicBezTo>
                <a:cubicBezTo>
                  <a:pt x="3095732" y="3017128"/>
                  <a:pt x="3050692" y="3050728"/>
                  <a:pt x="3005652" y="3084736"/>
                </a:cubicBezTo>
                <a:cubicBezTo>
                  <a:pt x="2602495" y="3389096"/>
                  <a:pt x="2308249" y="3588642"/>
                  <a:pt x="1907213" y="3588642"/>
                </a:cubicBezTo>
                <a:cubicBezTo>
                  <a:pt x="1296158" y="3588642"/>
                  <a:pt x="863400" y="3343695"/>
                  <a:pt x="460242" y="2769559"/>
                </a:cubicBezTo>
                <a:cubicBezTo>
                  <a:pt x="407483" y="2694411"/>
                  <a:pt x="355911" y="2626066"/>
                  <a:pt x="306036" y="2560014"/>
                </a:cubicBezTo>
                <a:cubicBezTo>
                  <a:pt x="99326" y="2286139"/>
                  <a:pt x="0" y="2143712"/>
                  <a:pt x="0" y="1899831"/>
                </a:cubicBezTo>
                <a:cubicBezTo>
                  <a:pt x="0" y="1657671"/>
                  <a:pt x="62259" y="1418460"/>
                  <a:pt x="184911" y="1188839"/>
                </a:cubicBezTo>
                <a:cubicBezTo>
                  <a:pt x="304934" y="964216"/>
                  <a:pt x="476527" y="758606"/>
                  <a:pt x="694859" y="577907"/>
                </a:cubicBezTo>
                <a:cubicBezTo>
                  <a:pt x="909458" y="400240"/>
                  <a:pt x="1164345" y="253716"/>
                  <a:pt x="1432127" y="154228"/>
                </a:cubicBezTo>
                <a:cubicBezTo>
                  <a:pt x="1707119" y="51875"/>
                  <a:pt x="1986436" y="0"/>
                  <a:pt x="2262021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94218781"/>
      </p:ext>
    </p:extLst>
  </p:cSld>
  <p:clrMapOvr>
    <a:masterClrMapping/>
  </p:clrMapOvr>
  <p:transition spd="slow">
    <p:comb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2EBF1E-BD7C-4FC3-9F5C-716E78C48B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29613" y="2228672"/>
            <a:ext cx="9732773" cy="1956829"/>
          </a:xfrm>
        </p:spPr>
        <p:txBody>
          <a:bodyPr>
            <a:norm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Nhiệm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vụ</a:t>
            </a:r>
            <a:r>
              <a:rPr lang="en-US" sz="2800" b="1" dirty="0">
                <a:solidFill>
                  <a:srgbClr val="FF0000"/>
                </a:solidFill>
              </a:rPr>
              <a:t>: </a:t>
            </a:r>
            <a:r>
              <a:rPr lang="en-US" sz="2800" b="1" dirty="0" err="1">
                <a:solidFill>
                  <a:srgbClr val="FF0000"/>
                </a:solidFill>
              </a:rPr>
              <a:t>Nhóm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bắt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thăm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cá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lên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nói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theo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chủ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đề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đã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chuẩn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bị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trước</a:t>
            </a:r>
            <a:r>
              <a:rPr lang="en-US" sz="2800" b="1" dirty="0">
                <a:solidFill>
                  <a:srgbClr val="FF0000"/>
                </a:solidFill>
              </a:rPr>
              <a:t>.</a:t>
            </a:r>
            <a:br>
              <a:rPr lang="en-US" sz="2800" b="1" dirty="0">
                <a:solidFill>
                  <a:srgbClr val="FF0000"/>
                </a:solidFill>
              </a:rPr>
            </a:br>
            <a:r>
              <a:rPr lang="en-US" sz="2800" b="1" dirty="0" err="1">
                <a:solidFill>
                  <a:srgbClr val="FF0000"/>
                </a:solidFill>
              </a:rPr>
              <a:t>Thời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gian</a:t>
            </a:r>
            <a:r>
              <a:rPr lang="en-US" sz="2800" b="1" dirty="0">
                <a:solidFill>
                  <a:srgbClr val="FF0000"/>
                </a:solidFill>
              </a:rPr>
              <a:t>: 7 </a:t>
            </a:r>
            <a:r>
              <a:rPr lang="en-US" sz="2800" b="1" dirty="0" err="1">
                <a:solidFill>
                  <a:srgbClr val="FF0000"/>
                </a:solidFill>
              </a:rPr>
              <a:t>phút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60109A4-7CB1-41EF-84AB-FBE70D0C55A9}"/>
              </a:ext>
            </a:extLst>
          </p:cNvPr>
          <p:cNvSpPr txBox="1"/>
          <p:nvPr/>
        </p:nvSpPr>
        <p:spPr>
          <a:xfrm>
            <a:off x="92467" y="4475440"/>
            <a:ext cx="1175363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1,3.  Quan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du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thế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nào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cho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đúng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2,5.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đại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học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có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phải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đường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duy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nhất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để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tạo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lai</a:t>
            </a:r>
            <a:r>
              <a:rPr lang="en-US" sz="2800" b="1" kern="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</a:p>
          <a:p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Nhóm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4,6.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Lắng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nghe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kiến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khác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hay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khẳng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định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tự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chủ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b="1" kern="0" dirty="0" err="1">
                <a:latin typeface="Times New Roman" panose="02020603050405020304" pitchFamily="18" charset="0"/>
                <a:ea typeface="Calibri" panose="020F0502020204030204" pitchFamily="34" charset="0"/>
              </a:rPr>
              <a:t>thân</a:t>
            </a:r>
            <a:r>
              <a:rPr lang="en-US" sz="2800" b="1" kern="0" dirty="0">
                <a:latin typeface="Times New Roman" panose="02020603050405020304" pitchFamily="18" charset="0"/>
                <a:ea typeface="Calibri" panose="020F0502020204030204" pitchFamily="34" charset="0"/>
              </a:rPr>
              <a:t>?</a:t>
            </a:r>
            <a:endParaRPr lang="en-US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647C27-1FFD-EBAA-5FE5-539BE0F136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10028"/>
          <a:stretch/>
        </p:blipFill>
        <p:spPr>
          <a:xfrm>
            <a:off x="523982" y="575353"/>
            <a:ext cx="10952252" cy="2158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3350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Đi du học là gì? thông tin cần biết trước khi đi du học">
            <a:extLst>
              <a:ext uri="{FF2B5EF4-FFF2-40B4-BE49-F238E27FC236}">
                <a16:creationId xmlns:a16="http://schemas.microsoft.com/office/drawing/2014/main" id="{0A837F24-9E85-969D-DF62-CA3F4EB9AA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62" y="82195"/>
            <a:ext cx="7530957" cy="263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5187F413-373A-A695-A5D5-3258325D13A1}"/>
              </a:ext>
            </a:extLst>
          </p:cNvPr>
          <p:cNvSpPr/>
          <p:nvPr/>
        </p:nvSpPr>
        <p:spPr>
          <a:xfrm>
            <a:off x="380142" y="-439035"/>
            <a:ext cx="3873357" cy="2192421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Thực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hành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nói</a:t>
            </a:r>
            <a:endParaRPr lang="en-US" sz="4400" dirty="0">
              <a:solidFill>
                <a:schemeClr val="bg1"/>
              </a:solidFill>
            </a:endParaRPr>
          </a:p>
        </p:txBody>
      </p:sp>
      <p:pic>
        <p:nvPicPr>
          <p:cNvPr id="1028" name="Picture 4" descr="Bảo hiểm du học nước ngoài Bảo Việt EducationCare">
            <a:extLst>
              <a:ext uri="{FF2B5EF4-FFF2-40B4-BE49-F238E27FC236}">
                <a16:creationId xmlns:a16="http://schemas.microsoft.com/office/drawing/2014/main" id="{8461CCD5-656C-1213-42FD-D79BEB0A6F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8162" y="2958957"/>
            <a:ext cx="7530956" cy="3358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tar: 5 Points 4">
            <a:extLst>
              <a:ext uri="{FF2B5EF4-FFF2-40B4-BE49-F238E27FC236}">
                <a16:creationId xmlns:a16="http://schemas.microsoft.com/office/drawing/2014/main" id="{B3828A9A-FAD9-07B0-4567-D2A7C80603F0}"/>
              </a:ext>
            </a:extLst>
          </p:cNvPr>
          <p:cNvSpPr/>
          <p:nvPr/>
        </p:nvSpPr>
        <p:spPr>
          <a:xfrm>
            <a:off x="-123290" y="1753386"/>
            <a:ext cx="4376789" cy="2872739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/>
              <a:t>Du </a:t>
            </a:r>
            <a:r>
              <a:rPr lang="en-US" sz="4800" dirty="0" err="1"/>
              <a:t>học</a:t>
            </a:r>
            <a:endParaRPr lang="en-US" sz="4800" dirty="0"/>
          </a:p>
        </p:txBody>
      </p:sp>
      <p:pic>
        <p:nvPicPr>
          <p:cNvPr id="8" name="Đồng hồ đếm ngược 7 phút.mp4">
            <a:hlinkClick r:id="" action="ppaction://media"/>
            <a:extLst>
              <a:ext uri="{FF2B5EF4-FFF2-40B4-BE49-F238E27FC236}">
                <a16:creationId xmlns:a16="http://schemas.microsoft.com/office/drawing/2014/main" id="{84C1FA06-5722-97C8-D6D3-FA57972594D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8" y="4911366"/>
            <a:ext cx="3817856" cy="754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67305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87F413-373A-A695-A5D5-3258325D13A1}"/>
              </a:ext>
            </a:extLst>
          </p:cNvPr>
          <p:cNvSpPr/>
          <p:nvPr/>
        </p:nvSpPr>
        <p:spPr>
          <a:xfrm>
            <a:off x="257595" y="-486169"/>
            <a:ext cx="3873357" cy="243497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Học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nghề</a:t>
            </a:r>
            <a:r>
              <a:rPr lang="en-US" sz="4400" b="1" dirty="0">
                <a:solidFill>
                  <a:schemeClr val="bg1"/>
                </a:solidFill>
              </a:rPr>
              <a:t> 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5" name="Star: 5 Points 4">
            <a:extLst>
              <a:ext uri="{FF2B5EF4-FFF2-40B4-BE49-F238E27FC236}">
                <a16:creationId xmlns:a16="http://schemas.microsoft.com/office/drawing/2014/main" id="{B3828A9A-FAD9-07B0-4567-D2A7C80603F0}"/>
              </a:ext>
            </a:extLst>
          </p:cNvPr>
          <p:cNvSpPr/>
          <p:nvPr/>
        </p:nvSpPr>
        <p:spPr>
          <a:xfrm>
            <a:off x="-123290" y="1948807"/>
            <a:ext cx="4376789" cy="3066253"/>
          </a:xfrm>
          <a:prstGeom prst="star5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>
                <a:solidFill>
                  <a:schemeClr val="bg1"/>
                </a:solidFill>
              </a:rPr>
              <a:t>Đại</a:t>
            </a:r>
            <a:r>
              <a:rPr lang="en-US" sz="4800" dirty="0">
                <a:solidFill>
                  <a:schemeClr val="bg1"/>
                </a:solidFill>
              </a:rPr>
              <a:t> </a:t>
            </a:r>
            <a:r>
              <a:rPr lang="en-US" sz="4800" dirty="0" err="1">
                <a:solidFill>
                  <a:schemeClr val="bg1"/>
                </a:solidFill>
              </a:rPr>
              <a:t>học</a:t>
            </a:r>
            <a:r>
              <a:rPr lang="en-US" sz="48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2050" name="Picture 2" descr="Học nghề - ưu tiên của nhiều bạn trẻ">
            <a:extLst>
              <a:ext uri="{FF2B5EF4-FFF2-40B4-BE49-F238E27FC236}">
                <a16:creationId xmlns:a16="http://schemas.microsoft.com/office/drawing/2014/main" id="{56B93F3E-375A-EA5B-92DA-5EE802295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0"/>
            <a:ext cx="7835757" cy="2989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ọc Đại học vì….không biết làm gì ? - Trường Bách Khoa Sài Gòn">
            <a:extLst>
              <a:ext uri="{FF2B5EF4-FFF2-40B4-BE49-F238E27FC236}">
                <a16:creationId xmlns:a16="http://schemas.microsoft.com/office/drawing/2014/main" id="{92A3BF73-78D5-4C60-4982-A65FD26229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3367353"/>
            <a:ext cx="7695344" cy="3259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Đồng hồ đếm ngược 7 phút.mp4">
            <a:hlinkClick r:id="" action="ppaction://media"/>
            <a:extLst>
              <a:ext uri="{FF2B5EF4-FFF2-40B4-BE49-F238E27FC236}">
                <a16:creationId xmlns:a16="http://schemas.microsoft.com/office/drawing/2014/main" id="{8B3550B9-5BD7-F40E-525D-00AD9210718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8" y="5015060"/>
            <a:ext cx="3817856" cy="650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70465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4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5187F413-373A-A695-A5D5-3258325D13A1}"/>
              </a:ext>
            </a:extLst>
          </p:cNvPr>
          <p:cNvSpPr/>
          <p:nvPr/>
        </p:nvSpPr>
        <p:spPr>
          <a:xfrm>
            <a:off x="380143" y="277402"/>
            <a:ext cx="3873357" cy="179649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chemeClr val="bg1"/>
                </a:solidFill>
              </a:rPr>
              <a:t>Tiếp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thu</a:t>
            </a:r>
            <a:r>
              <a:rPr lang="en-US" sz="4400" b="1" dirty="0">
                <a:solidFill>
                  <a:schemeClr val="bg1"/>
                </a:solidFill>
              </a:rPr>
              <a:t> ý </a:t>
            </a:r>
            <a:r>
              <a:rPr lang="en-US" sz="4400" b="1" dirty="0" err="1">
                <a:solidFill>
                  <a:schemeClr val="bg1"/>
                </a:solidFill>
              </a:rPr>
              <a:t>kiến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người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solidFill>
                  <a:schemeClr val="bg1"/>
                </a:solidFill>
              </a:rPr>
              <a:t>khác</a:t>
            </a:r>
            <a:r>
              <a:rPr lang="en-US" sz="4400" b="1" dirty="0">
                <a:solidFill>
                  <a:schemeClr val="bg1"/>
                </a:solidFill>
              </a:rPr>
              <a:t>?</a:t>
            </a:r>
            <a:endParaRPr lang="en-US" sz="4400" dirty="0">
              <a:solidFill>
                <a:schemeClr val="bg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A608059-618C-6891-E6CB-9548BD98EEF2}"/>
              </a:ext>
            </a:extLst>
          </p:cNvPr>
          <p:cNvSpPr/>
          <p:nvPr/>
        </p:nvSpPr>
        <p:spPr>
          <a:xfrm>
            <a:off x="380143" y="2356701"/>
            <a:ext cx="3226086" cy="251695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chemeClr val="bg1"/>
                </a:solidFill>
              </a:rPr>
              <a:t>Khẳng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định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tự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chủ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của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bản</a:t>
            </a:r>
            <a:r>
              <a:rPr lang="en-US" sz="4000" dirty="0">
                <a:solidFill>
                  <a:schemeClr val="bg1"/>
                </a:solidFill>
              </a:rPr>
              <a:t> </a:t>
            </a:r>
            <a:r>
              <a:rPr lang="en-US" sz="4000" dirty="0" err="1">
                <a:solidFill>
                  <a:schemeClr val="bg1"/>
                </a:solidFill>
              </a:rPr>
              <a:t>thân</a:t>
            </a:r>
            <a:r>
              <a:rPr lang="en-US" sz="4000" dirty="0">
                <a:solidFill>
                  <a:schemeClr val="bg1"/>
                </a:solidFill>
              </a:rPr>
              <a:t>?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33A86A53-1DFC-8208-9503-A688FC391D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6243" y="113017"/>
            <a:ext cx="7623424" cy="3123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Viết đoạn văn nghị luận về tính tự chủ (11 Mẫu) - Văn 12">
            <a:extLst>
              <a:ext uri="{FF2B5EF4-FFF2-40B4-BE49-F238E27FC236}">
                <a16:creationId xmlns:a16="http://schemas.microsoft.com/office/drawing/2014/main" id="{D7D6F2AB-33F4-71BD-CD15-482033CE4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500" y="3236361"/>
            <a:ext cx="7726167" cy="3246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Đồng hồ đếm ngược 7 phút.mp4">
            <a:hlinkClick r:id="" action="ppaction://media"/>
            <a:extLst>
              <a:ext uri="{FF2B5EF4-FFF2-40B4-BE49-F238E27FC236}">
                <a16:creationId xmlns:a16="http://schemas.microsoft.com/office/drawing/2014/main" id="{F03B4238-EF12-0E4A-81AD-05F462D9C57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2548" y="4977352"/>
            <a:ext cx="3817856" cy="688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0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6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 animBg="1"/>
      <p:bldP spid="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1548</TotalTime>
  <Words>543</Words>
  <Application>Microsoft Office PowerPoint</Application>
  <PresentationFormat>Widescreen</PresentationFormat>
  <Paragraphs>62</Paragraphs>
  <Slides>13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Office Theme</vt:lpstr>
      <vt:lpstr>NÓI VÀ NGHE</vt:lpstr>
      <vt:lpstr>PowerPoint Presentation</vt:lpstr>
      <vt:lpstr>Yêu cầu cần đạt</vt:lpstr>
      <vt:lpstr>PowerPoint Presentation</vt:lpstr>
      <vt:lpstr>PowerPoint Presentation</vt:lpstr>
      <vt:lpstr>Nhiệm vụ: Nhóm bắt thăm cá nhân lên nói theo chủ đề đã chuẩn bị trước. Thời gian: 7 phút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                PHIẾU HỌC TẬP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NÓI VÀ NGHE</dc:title>
  <dc:creator>HACOM</dc:creator>
  <cp:lastModifiedBy>HACOM</cp:lastModifiedBy>
  <cp:revision>8</cp:revision>
  <dcterms:created xsi:type="dcterms:W3CDTF">2023-08-09T03:06:44Z</dcterms:created>
  <dcterms:modified xsi:type="dcterms:W3CDTF">2023-08-18T15:48:53Z</dcterms:modified>
</cp:coreProperties>
</file>