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90" r:id="rId13"/>
    <p:sldId id="272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91" r:id="rId22"/>
    <p:sldId id="286" r:id="rId23"/>
    <p:sldId id="285" r:id="rId24"/>
    <p:sldId id="287" r:id="rId25"/>
    <p:sldId id="288" r:id="rId26"/>
    <p:sldId id="289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raunces" panose="020B0604020202020204" charset="0"/>
      <p:bold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Saira Stencil One" panose="020B0604020202020204" charset="0"/>
      <p:regular r:id="rId39"/>
    </p:embeddedFont>
    <p:embeddedFont>
      <p:font typeface="Roboto Condensed" panose="020B0604020202020204" charset="0"/>
      <p:regular r:id="rId40"/>
      <p:bold r:id="rId41"/>
      <p:italic r:id="rId42"/>
      <p:boldItalic r:id="rId43"/>
    </p:embeddedFont>
    <p:embeddedFont>
      <p:font typeface="Dancing Script" panose="020B0604020202020204" charset="0"/>
      <p:regular r:id="rId44"/>
      <p:bold r:id="rId45"/>
    </p:embeddedFont>
    <p:embeddedFont>
      <p:font typeface="Fraunces Black" panose="020B0604020202020204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HFEwyGhnq44M3OcyhL4Ji+1s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C953C9-A0FF-409D-9D3F-2346A560F417}">
  <a:tblStyle styleId="{6EC953C9-A0FF-409D-9D3F-2346A560F4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140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ACA93-52DA-AD4B-9EBF-3CC0F73F89CD}" type="doc">
      <dgm:prSet loTypeId="urn:microsoft.com/office/officeart/2005/8/layout/v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C64F93B-33C9-F94D-BAC8-011096A8567A}">
      <dgm:prSet phldrT="[Text]" custT="1"/>
      <dgm:spPr>
        <a:xfrm>
          <a:off x="0" y="0"/>
          <a:ext cx="2092706" cy="62179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vi-VN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Ngay từ thời thơ ấu, họ đã gắn bó với nhau. </a:t>
          </a:r>
          <a:endParaRPr lang="en-US" sz="3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66812322-7AEE-BA4A-A01C-F93D1CF41FAD}" type="parTrans" cxnId="{FD143911-2DC4-434E-B052-2630A15449C2}">
      <dgm:prSet/>
      <dgm:spPr/>
      <dgm:t>
        <a:bodyPr/>
        <a:lstStyle/>
        <a:p>
          <a:endParaRPr lang="en-US" sz="1200"/>
        </a:p>
      </dgm:t>
    </dgm:pt>
    <dgm:pt modelId="{EECD2CCD-9258-FC45-BA44-9CF2389DC2AC}" type="sibTrans" cxnId="{FD143911-2DC4-434E-B052-2630A15449C2}">
      <dgm:prSet custT="1"/>
      <dgm:spPr>
        <a:xfrm>
          <a:off x="1688541" y="454253"/>
          <a:ext cx="404164" cy="404164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8A4A9F-45BB-D34A-86CB-7A333A7D5F18}">
      <dgm:prSet phldrT="[Text]" custT="1"/>
      <dgm:spPr>
        <a:xfrm>
          <a:off x="156273" y="708152"/>
          <a:ext cx="2092706" cy="62179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vi-VN" sz="2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Đến tuổi trưởng thành, họ mong ước được kết đôi chồng vợ nhưng cha mẹ cô gái không chấp thuận vì chê anh nghèo và chọn chàng rể giàu có </a:t>
          </a:r>
          <a:endParaRPr lang="en-US" sz="2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5F207F60-3EBD-4049-BD87-61C341BEAFA9}" type="parTrans" cxnId="{92C0CEFF-C8CE-E443-87C6-9FCC729FE65A}">
      <dgm:prSet/>
      <dgm:spPr/>
      <dgm:t>
        <a:bodyPr/>
        <a:lstStyle/>
        <a:p>
          <a:endParaRPr lang="en-US" sz="1200"/>
        </a:p>
      </dgm:t>
    </dgm:pt>
    <dgm:pt modelId="{BDABEF54-FF80-F54C-A5B7-D7582907216E}" type="sibTrans" cxnId="{92C0CEFF-C8CE-E443-87C6-9FCC729FE65A}">
      <dgm:prSet custT="1"/>
      <dgm:spPr>
        <a:xfrm>
          <a:off x="1844814" y="1162405"/>
          <a:ext cx="404164" cy="404164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FF52D0A-B5B2-6B4C-8C5D-38187261FCCC}">
      <dgm:prSet phldrT="[Text]" custT="1"/>
      <dgm:spPr>
        <a:xfrm>
          <a:off x="312547" y="1416303"/>
          <a:ext cx="2092706" cy="62179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vi-VN" sz="3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Chàng trai đau khổ quyết đi xa để làm giàu với hï vọng sẽ về giành lại người yêu</a:t>
          </a:r>
          <a:endParaRPr lang="en-US" sz="3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A704F141-E96B-E34A-BD6E-34AB37D6F0F5}" type="parTrans" cxnId="{07A008C1-B9F4-BD4C-8DF4-289077A5173C}">
      <dgm:prSet/>
      <dgm:spPr/>
      <dgm:t>
        <a:bodyPr/>
        <a:lstStyle/>
        <a:p>
          <a:endParaRPr lang="en-US" sz="1200"/>
        </a:p>
      </dgm:t>
    </dgm:pt>
    <dgm:pt modelId="{2B73F3DC-9294-A149-BFBF-082C8EB15D9E}" type="sibTrans" cxnId="{07A008C1-B9F4-BD4C-8DF4-289077A5173C}">
      <dgm:prSet custT="1"/>
      <dgm:spPr>
        <a:xfrm>
          <a:off x="2001088" y="1860194"/>
          <a:ext cx="404164" cy="404164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519288D-D1F5-B744-B9EE-A0FB585775FA}">
      <dgm:prSet custT="1"/>
      <dgm:spPr>
        <a:xfrm>
          <a:off x="468820" y="2124456"/>
          <a:ext cx="2092706" cy="62179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vi-VN" sz="3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Ngày anh trở lại bản làng quê hương với nhiều tiền bạc cũng là ngày cô gái phải về nhà chồng</a:t>
          </a:r>
          <a:endParaRPr lang="en-US" sz="3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C3B1ECDC-CDD0-7C40-A247-B649AB06001E}" type="parTrans" cxnId="{FC05E177-9D0C-4547-91D2-CACD59C39A1F}">
      <dgm:prSet/>
      <dgm:spPr/>
      <dgm:t>
        <a:bodyPr/>
        <a:lstStyle/>
        <a:p>
          <a:endParaRPr lang="en-US" sz="1200"/>
        </a:p>
      </dgm:t>
    </dgm:pt>
    <dgm:pt modelId="{62DBF858-6AC2-A14E-98E0-93FEDE696D5B}" type="sibTrans" cxnId="{FC05E177-9D0C-4547-91D2-CACD59C39A1F}">
      <dgm:prSet custT="1"/>
      <dgm:spPr>
        <a:xfrm>
          <a:off x="2157361" y="2575255"/>
          <a:ext cx="404164" cy="404164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33B33A0-66C9-944A-8FA0-A285E1BD0676}">
      <dgm:prSet custT="1"/>
      <dgm:spPr>
        <a:xfrm>
          <a:off x="625094" y="2832607"/>
          <a:ext cx="2092706" cy="62179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vi-VN" sz="3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Không thể làm gì khác, chàng trai chỉ còn biết làm người đưa chân để nói những lời tiễn dặn tha thiết. </a:t>
          </a:r>
          <a:endParaRPr lang="en-US" sz="3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67A1CF30-9EDE-C64A-8960-6D9B5C74E298}" type="parTrans" cxnId="{41748B97-D5E6-DD43-8560-47AFE01E60D1}">
      <dgm:prSet/>
      <dgm:spPr/>
      <dgm:t>
        <a:bodyPr/>
        <a:lstStyle/>
        <a:p>
          <a:endParaRPr lang="en-US" sz="1200"/>
        </a:p>
      </dgm:t>
    </dgm:pt>
    <dgm:pt modelId="{61D6B480-1A0F-CB4F-9D37-1858A7907DE6}" type="sibTrans" cxnId="{41748B97-D5E6-DD43-8560-47AFE01E60D1}">
      <dgm:prSet/>
      <dgm:spPr/>
      <dgm:t>
        <a:bodyPr/>
        <a:lstStyle/>
        <a:p>
          <a:endParaRPr lang="en-US" sz="1200"/>
        </a:p>
      </dgm:t>
    </dgm:pt>
    <dgm:pt modelId="{D81880B9-AAB6-E94D-A878-1C4670F9201C}" type="pres">
      <dgm:prSet presAssocID="{035ACA93-52DA-AD4B-9EBF-3CC0F73F89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43FCC-03B4-4144-A368-0AEDE5DABAFC}" type="pres">
      <dgm:prSet presAssocID="{035ACA93-52DA-AD4B-9EBF-3CC0F73F89CD}" presName="dummyMaxCanvas" presStyleCnt="0">
        <dgm:presLayoutVars/>
      </dgm:prSet>
      <dgm:spPr/>
    </dgm:pt>
    <dgm:pt modelId="{56F17DBC-C56C-E448-B96B-70D266A7AB73}" type="pres">
      <dgm:prSet presAssocID="{035ACA93-52DA-AD4B-9EBF-3CC0F73F89C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91A69-0D2D-ED47-823E-F29B5BBFD23E}" type="pres">
      <dgm:prSet presAssocID="{035ACA93-52DA-AD4B-9EBF-3CC0F73F89C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186A-19DC-704C-B133-3694CA63247C}" type="pres">
      <dgm:prSet presAssocID="{035ACA93-52DA-AD4B-9EBF-3CC0F73F89C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A0A58-764B-0C4A-836E-2C7139A14FE7}" type="pres">
      <dgm:prSet presAssocID="{035ACA93-52DA-AD4B-9EBF-3CC0F73F89C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351A9-B6CD-0243-95E0-B3470D0EB966}" type="pres">
      <dgm:prSet presAssocID="{035ACA93-52DA-AD4B-9EBF-3CC0F73F89C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E0DAF-BEBB-D64D-AA88-A25EC7CD1EE8}" type="pres">
      <dgm:prSet presAssocID="{035ACA93-52DA-AD4B-9EBF-3CC0F73F89C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58A83-66A0-B84D-948D-97BC66F5FBE5}" type="pres">
      <dgm:prSet presAssocID="{035ACA93-52DA-AD4B-9EBF-3CC0F73F89C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00473-8EA0-904F-83BD-3BAF08F8D20B}" type="pres">
      <dgm:prSet presAssocID="{035ACA93-52DA-AD4B-9EBF-3CC0F73F89C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82252-0A0F-BB46-A73E-903DC08145D1}" type="pres">
      <dgm:prSet presAssocID="{035ACA93-52DA-AD4B-9EBF-3CC0F73F89C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0BC0E-E811-414A-99D0-1D5323D21045}" type="pres">
      <dgm:prSet presAssocID="{035ACA93-52DA-AD4B-9EBF-3CC0F73F89C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1C049-7872-BB46-98F5-5039294192F1}" type="pres">
      <dgm:prSet presAssocID="{035ACA93-52DA-AD4B-9EBF-3CC0F73F89C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36FB4-67C1-864F-90E4-55F758F3E8F7}" type="pres">
      <dgm:prSet presAssocID="{035ACA93-52DA-AD4B-9EBF-3CC0F73F89C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7FE10-5123-1646-A5CD-B11C1B046649}" type="pres">
      <dgm:prSet presAssocID="{035ACA93-52DA-AD4B-9EBF-3CC0F73F89C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33D73-B440-094A-8754-A1BBD539BA5C}" type="pres">
      <dgm:prSet presAssocID="{035ACA93-52DA-AD4B-9EBF-3CC0F73F89C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F2AD5E-7BDF-45A2-8B65-A6E90CD50468}" type="presOf" srcId="{A519288D-D1F5-B744-B9EE-A0FB585775FA}" destId="{09CA0A58-764B-0C4A-836E-2C7139A14FE7}" srcOrd="0" destOrd="0" presId="urn:microsoft.com/office/officeart/2005/8/layout/vProcess5"/>
    <dgm:cxn modelId="{92C0CEFF-C8CE-E443-87C6-9FCC729FE65A}" srcId="{035ACA93-52DA-AD4B-9EBF-3CC0F73F89CD}" destId="{FC8A4A9F-45BB-D34A-86CB-7A333A7D5F18}" srcOrd="1" destOrd="0" parTransId="{5F207F60-3EBD-4049-BD87-61C341BEAFA9}" sibTransId="{BDABEF54-FF80-F54C-A5B7-D7582907216E}"/>
    <dgm:cxn modelId="{657AAE6F-1491-433A-8032-2970333C24C6}" type="presOf" srcId="{FC8A4A9F-45BB-D34A-86CB-7A333A7D5F18}" destId="{F8991A69-0D2D-ED47-823E-F29B5BBFD23E}" srcOrd="0" destOrd="0" presId="urn:microsoft.com/office/officeart/2005/8/layout/vProcess5"/>
    <dgm:cxn modelId="{F5AB109D-396B-495A-A331-BF5325ACE2B5}" type="presOf" srcId="{BDABEF54-FF80-F54C-A5B7-D7582907216E}" destId="{84F58A83-66A0-B84D-948D-97BC66F5FBE5}" srcOrd="0" destOrd="0" presId="urn:microsoft.com/office/officeart/2005/8/layout/vProcess5"/>
    <dgm:cxn modelId="{011303FB-D4A6-4707-9E56-DFC3693DE0A3}" type="presOf" srcId="{62DBF858-6AC2-A14E-98E0-93FEDE696D5B}" destId="{56C82252-0A0F-BB46-A73E-903DC08145D1}" srcOrd="0" destOrd="0" presId="urn:microsoft.com/office/officeart/2005/8/layout/vProcess5"/>
    <dgm:cxn modelId="{51EF3113-DEBE-4409-BC79-196A223BD2EE}" type="presOf" srcId="{FC8A4A9F-45BB-D34A-86CB-7A333A7D5F18}" destId="{F341C049-7872-BB46-98F5-5039294192F1}" srcOrd="1" destOrd="0" presId="urn:microsoft.com/office/officeart/2005/8/layout/vProcess5"/>
    <dgm:cxn modelId="{848A8639-DC2F-471D-92A9-9F445F5D7471}" type="presOf" srcId="{035ACA93-52DA-AD4B-9EBF-3CC0F73F89CD}" destId="{D81880B9-AAB6-E94D-A878-1C4670F9201C}" srcOrd="0" destOrd="0" presId="urn:microsoft.com/office/officeart/2005/8/layout/vProcess5"/>
    <dgm:cxn modelId="{3C3757EB-D7AE-444C-807C-6FFF4F59D67E}" type="presOf" srcId="{3C64F93B-33C9-F94D-BAC8-011096A8567A}" destId="{4080BC0E-E811-414A-99D0-1D5323D21045}" srcOrd="1" destOrd="0" presId="urn:microsoft.com/office/officeart/2005/8/layout/vProcess5"/>
    <dgm:cxn modelId="{B96EAE9E-36FC-4281-918D-CDABE9F40D03}" type="presOf" srcId="{233B33A0-66C9-944A-8FA0-A285E1BD0676}" destId="{FFA33D73-B440-094A-8754-A1BBD539BA5C}" srcOrd="1" destOrd="0" presId="urn:microsoft.com/office/officeart/2005/8/layout/vProcess5"/>
    <dgm:cxn modelId="{182E378B-A1B5-491E-96B7-183C387AB133}" type="presOf" srcId="{233B33A0-66C9-944A-8FA0-A285E1BD0676}" destId="{FDC351A9-B6CD-0243-95E0-B3470D0EB966}" srcOrd="0" destOrd="0" presId="urn:microsoft.com/office/officeart/2005/8/layout/vProcess5"/>
    <dgm:cxn modelId="{FD143911-2DC4-434E-B052-2630A15449C2}" srcId="{035ACA93-52DA-AD4B-9EBF-3CC0F73F89CD}" destId="{3C64F93B-33C9-F94D-BAC8-011096A8567A}" srcOrd="0" destOrd="0" parTransId="{66812322-7AEE-BA4A-A01C-F93D1CF41FAD}" sibTransId="{EECD2CCD-9258-FC45-BA44-9CF2389DC2AC}"/>
    <dgm:cxn modelId="{07A008C1-B9F4-BD4C-8DF4-289077A5173C}" srcId="{035ACA93-52DA-AD4B-9EBF-3CC0F73F89CD}" destId="{AFF52D0A-B5B2-6B4C-8C5D-38187261FCCC}" srcOrd="2" destOrd="0" parTransId="{A704F141-E96B-E34A-BD6E-34AB37D6F0F5}" sibTransId="{2B73F3DC-9294-A149-BFBF-082C8EB15D9E}"/>
    <dgm:cxn modelId="{75BB5E3F-705F-4390-A43D-C77BD3FAF610}" type="presOf" srcId="{AFF52D0A-B5B2-6B4C-8C5D-38187261FCCC}" destId="{46A4186A-19DC-704C-B133-3694CA63247C}" srcOrd="0" destOrd="0" presId="urn:microsoft.com/office/officeart/2005/8/layout/vProcess5"/>
    <dgm:cxn modelId="{41748B97-D5E6-DD43-8560-47AFE01E60D1}" srcId="{035ACA93-52DA-AD4B-9EBF-3CC0F73F89CD}" destId="{233B33A0-66C9-944A-8FA0-A285E1BD0676}" srcOrd="4" destOrd="0" parTransId="{67A1CF30-9EDE-C64A-8960-6D9B5C74E298}" sibTransId="{61D6B480-1A0F-CB4F-9D37-1858A7907DE6}"/>
    <dgm:cxn modelId="{D1142773-284A-401F-A77D-FD2602BBA4A4}" type="presOf" srcId="{A519288D-D1F5-B744-B9EE-A0FB585775FA}" destId="{7A37FE10-5123-1646-A5CD-B11C1B046649}" srcOrd="1" destOrd="0" presId="urn:microsoft.com/office/officeart/2005/8/layout/vProcess5"/>
    <dgm:cxn modelId="{FC05E177-9D0C-4547-91D2-CACD59C39A1F}" srcId="{035ACA93-52DA-AD4B-9EBF-3CC0F73F89CD}" destId="{A519288D-D1F5-B744-B9EE-A0FB585775FA}" srcOrd="3" destOrd="0" parTransId="{C3B1ECDC-CDD0-7C40-A247-B649AB06001E}" sibTransId="{62DBF858-6AC2-A14E-98E0-93FEDE696D5B}"/>
    <dgm:cxn modelId="{C1462456-C501-4693-992B-BF670C86C1DD}" type="presOf" srcId="{EECD2CCD-9258-FC45-BA44-9CF2389DC2AC}" destId="{032E0DAF-BEBB-D64D-AA88-A25EC7CD1EE8}" srcOrd="0" destOrd="0" presId="urn:microsoft.com/office/officeart/2005/8/layout/vProcess5"/>
    <dgm:cxn modelId="{B548EF2D-3995-47E4-AA17-DC7D9BEE720E}" type="presOf" srcId="{2B73F3DC-9294-A149-BFBF-082C8EB15D9E}" destId="{81B00473-8EA0-904F-83BD-3BAF08F8D20B}" srcOrd="0" destOrd="0" presId="urn:microsoft.com/office/officeart/2005/8/layout/vProcess5"/>
    <dgm:cxn modelId="{0F02D2BA-6C96-4114-9B9D-BC738C0430CF}" type="presOf" srcId="{AFF52D0A-B5B2-6B4C-8C5D-38187261FCCC}" destId="{82C36FB4-67C1-864F-90E4-55F758F3E8F7}" srcOrd="1" destOrd="0" presId="urn:microsoft.com/office/officeart/2005/8/layout/vProcess5"/>
    <dgm:cxn modelId="{592E4DD0-A28C-4E20-8D5A-2B870F4128BC}" type="presOf" srcId="{3C64F93B-33C9-F94D-BAC8-011096A8567A}" destId="{56F17DBC-C56C-E448-B96B-70D266A7AB73}" srcOrd="0" destOrd="0" presId="urn:microsoft.com/office/officeart/2005/8/layout/vProcess5"/>
    <dgm:cxn modelId="{AB1D4D8F-AC35-425D-B9A7-D6282923DE64}" type="presParOf" srcId="{D81880B9-AAB6-E94D-A878-1C4670F9201C}" destId="{36D43FCC-03B4-4144-A368-0AEDE5DABAFC}" srcOrd="0" destOrd="0" presId="urn:microsoft.com/office/officeart/2005/8/layout/vProcess5"/>
    <dgm:cxn modelId="{0D1B7933-D7F9-48F9-BF6E-07ADC6C8E7D1}" type="presParOf" srcId="{D81880B9-AAB6-E94D-A878-1C4670F9201C}" destId="{56F17DBC-C56C-E448-B96B-70D266A7AB73}" srcOrd="1" destOrd="0" presId="urn:microsoft.com/office/officeart/2005/8/layout/vProcess5"/>
    <dgm:cxn modelId="{52DAC60F-CFF6-4A22-A37C-406764349B67}" type="presParOf" srcId="{D81880B9-AAB6-E94D-A878-1C4670F9201C}" destId="{F8991A69-0D2D-ED47-823E-F29B5BBFD23E}" srcOrd="2" destOrd="0" presId="urn:microsoft.com/office/officeart/2005/8/layout/vProcess5"/>
    <dgm:cxn modelId="{3975285F-9341-4DE8-AA18-030C07368E75}" type="presParOf" srcId="{D81880B9-AAB6-E94D-A878-1C4670F9201C}" destId="{46A4186A-19DC-704C-B133-3694CA63247C}" srcOrd="3" destOrd="0" presId="urn:microsoft.com/office/officeart/2005/8/layout/vProcess5"/>
    <dgm:cxn modelId="{2983FFFA-3853-4129-BA8C-DB7F8B75B2E8}" type="presParOf" srcId="{D81880B9-AAB6-E94D-A878-1C4670F9201C}" destId="{09CA0A58-764B-0C4A-836E-2C7139A14FE7}" srcOrd="4" destOrd="0" presId="urn:microsoft.com/office/officeart/2005/8/layout/vProcess5"/>
    <dgm:cxn modelId="{A4A35D0F-E1C9-43CE-902D-E228A5FAAC2B}" type="presParOf" srcId="{D81880B9-AAB6-E94D-A878-1C4670F9201C}" destId="{FDC351A9-B6CD-0243-95E0-B3470D0EB966}" srcOrd="5" destOrd="0" presId="urn:microsoft.com/office/officeart/2005/8/layout/vProcess5"/>
    <dgm:cxn modelId="{9A1EB448-24AA-47B9-A87C-DE89A052B486}" type="presParOf" srcId="{D81880B9-AAB6-E94D-A878-1C4670F9201C}" destId="{032E0DAF-BEBB-D64D-AA88-A25EC7CD1EE8}" srcOrd="6" destOrd="0" presId="urn:microsoft.com/office/officeart/2005/8/layout/vProcess5"/>
    <dgm:cxn modelId="{1300673A-BCFC-4B47-BC45-1ED55E204784}" type="presParOf" srcId="{D81880B9-AAB6-E94D-A878-1C4670F9201C}" destId="{84F58A83-66A0-B84D-948D-97BC66F5FBE5}" srcOrd="7" destOrd="0" presId="urn:microsoft.com/office/officeart/2005/8/layout/vProcess5"/>
    <dgm:cxn modelId="{03056889-1006-4D7E-AF67-153F3D7B6B41}" type="presParOf" srcId="{D81880B9-AAB6-E94D-A878-1C4670F9201C}" destId="{81B00473-8EA0-904F-83BD-3BAF08F8D20B}" srcOrd="8" destOrd="0" presId="urn:microsoft.com/office/officeart/2005/8/layout/vProcess5"/>
    <dgm:cxn modelId="{61689F8E-F3A9-4B87-8E58-C4D8B773EF07}" type="presParOf" srcId="{D81880B9-AAB6-E94D-A878-1C4670F9201C}" destId="{56C82252-0A0F-BB46-A73E-903DC08145D1}" srcOrd="9" destOrd="0" presId="urn:microsoft.com/office/officeart/2005/8/layout/vProcess5"/>
    <dgm:cxn modelId="{04E3B45B-EB31-4BF7-B1F8-EE6694313384}" type="presParOf" srcId="{D81880B9-AAB6-E94D-A878-1C4670F9201C}" destId="{4080BC0E-E811-414A-99D0-1D5323D21045}" srcOrd="10" destOrd="0" presId="urn:microsoft.com/office/officeart/2005/8/layout/vProcess5"/>
    <dgm:cxn modelId="{ABF01E34-8F5F-42E1-BF0F-34248DA6DFDD}" type="presParOf" srcId="{D81880B9-AAB6-E94D-A878-1C4670F9201C}" destId="{F341C049-7872-BB46-98F5-5039294192F1}" srcOrd="11" destOrd="0" presId="urn:microsoft.com/office/officeart/2005/8/layout/vProcess5"/>
    <dgm:cxn modelId="{F6D0F8B5-7DD5-40E3-95C3-63E078CE8EBC}" type="presParOf" srcId="{D81880B9-AAB6-E94D-A878-1C4670F9201C}" destId="{82C36FB4-67C1-864F-90E4-55F758F3E8F7}" srcOrd="12" destOrd="0" presId="urn:microsoft.com/office/officeart/2005/8/layout/vProcess5"/>
    <dgm:cxn modelId="{3D767C62-0CAF-424B-B9C6-3BBE922DE48F}" type="presParOf" srcId="{D81880B9-AAB6-E94D-A878-1C4670F9201C}" destId="{7A37FE10-5123-1646-A5CD-B11C1B046649}" srcOrd="13" destOrd="0" presId="urn:microsoft.com/office/officeart/2005/8/layout/vProcess5"/>
    <dgm:cxn modelId="{54C0DDFA-D3DA-4BD3-A06D-CDD4F3C4D5C5}" type="presParOf" srcId="{D81880B9-AAB6-E94D-A878-1C4670F9201C}" destId="{FFA33D73-B440-094A-8754-A1BBD539BA5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7DBC-C56C-E448-B96B-70D266A7AB73}">
      <dsp:nvSpPr>
        <dsp:cNvPr id="0" name=""/>
        <dsp:cNvSpPr/>
      </dsp:nvSpPr>
      <dsp:spPr>
        <a:xfrm>
          <a:off x="0" y="0"/>
          <a:ext cx="9677109" cy="129380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Ngay từ thời thơ ấu, họ đã gắn bó với nhau. </a:t>
          </a:r>
          <a:endParaRPr lang="en-US" sz="3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37894" y="37894"/>
        <a:ext cx="8129621" cy="1218014"/>
      </dsp:txXfrm>
    </dsp:sp>
    <dsp:sp modelId="{F8991A69-0D2D-ED47-823E-F29B5BBFD23E}">
      <dsp:nvSpPr>
        <dsp:cNvPr id="0" name=""/>
        <dsp:cNvSpPr/>
      </dsp:nvSpPr>
      <dsp:spPr>
        <a:xfrm>
          <a:off x="722641" y="1473496"/>
          <a:ext cx="9677109" cy="129380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Đến tuổi trưởng thành, họ mong ước được kết đôi chồng vợ nhưng cha mẹ cô gái không chấp thuận vì chê anh nghèo và chọn chàng rể giàu có </a:t>
          </a:r>
          <a:endParaRPr lang="en-US" sz="2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760535" y="1511390"/>
        <a:ext cx="8037709" cy="1218014"/>
      </dsp:txXfrm>
    </dsp:sp>
    <dsp:sp modelId="{46A4186A-19DC-704C-B133-3694CA63247C}">
      <dsp:nvSpPr>
        <dsp:cNvPr id="0" name=""/>
        <dsp:cNvSpPr/>
      </dsp:nvSpPr>
      <dsp:spPr>
        <a:xfrm>
          <a:off x="1445282" y="2946993"/>
          <a:ext cx="9677109" cy="129380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Chàng trai đau khổ quyết đi xa để làm giàu với hï vọng sẽ về giành lại người yêu</a:t>
          </a:r>
          <a:endParaRPr lang="en-US" sz="3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1483176" y="2984887"/>
        <a:ext cx="8037709" cy="1218014"/>
      </dsp:txXfrm>
    </dsp:sp>
    <dsp:sp modelId="{09CA0A58-764B-0C4A-836E-2C7139A14FE7}">
      <dsp:nvSpPr>
        <dsp:cNvPr id="0" name=""/>
        <dsp:cNvSpPr/>
      </dsp:nvSpPr>
      <dsp:spPr>
        <a:xfrm>
          <a:off x="2167923" y="4420490"/>
          <a:ext cx="9677109" cy="129380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Ngày anh trở lại bản làng quê hương với nhiều tiền bạc cũng là ngày cô gái phải về nhà chồng</a:t>
          </a:r>
          <a:endParaRPr lang="en-US" sz="3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2205817" y="4458384"/>
        <a:ext cx="8037709" cy="1218014"/>
      </dsp:txXfrm>
    </dsp:sp>
    <dsp:sp modelId="{FDC351A9-B6CD-0243-95E0-B3470D0EB966}">
      <dsp:nvSpPr>
        <dsp:cNvPr id="0" name=""/>
        <dsp:cNvSpPr/>
      </dsp:nvSpPr>
      <dsp:spPr>
        <a:xfrm>
          <a:off x="2890565" y="5893987"/>
          <a:ext cx="9677109" cy="129380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Không thể làm gì khác, chàng trai chỉ còn biết làm người đưa chân để nói những lời tiễn dặn tha thiết. </a:t>
          </a:r>
          <a:endParaRPr lang="en-US" sz="3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2928459" y="5931881"/>
        <a:ext cx="8037709" cy="1218014"/>
      </dsp:txXfrm>
    </dsp:sp>
    <dsp:sp modelId="{032E0DAF-BEBB-D64D-AA88-A25EC7CD1EE8}">
      <dsp:nvSpPr>
        <dsp:cNvPr id="0" name=""/>
        <dsp:cNvSpPr/>
      </dsp:nvSpPr>
      <dsp:spPr>
        <a:xfrm>
          <a:off x="8836138" y="945194"/>
          <a:ext cx="840971" cy="840971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025356" y="945194"/>
        <a:ext cx="462535" cy="632831"/>
      </dsp:txXfrm>
    </dsp:sp>
    <dsp:sp modelId="{84F58A83-66A0-B84D-948D-97BC66F5FBE5}">
      <dsp:nvSpPr>
        <dsp:cNvPr id="0" name=""/>
        <dsp:cNvSpPr/>
      </dsp:nvSpPr>
      <dsp:spPr>
        <a:xfrm>
          <a:off x="9558779" y="2418691"/>
          <a:ext cx="840971" cy="840971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747997" y="2418691"/>
        <a:ext cx="462535" cy="632831"/>
      </dsp:txXfrm>
    </dsp:sp>
    <dsp:sp modelId="{81B00473-8EA0-904F-83BD-3BAF08F8D20B}">
      <dsp:nvSpPr>
        <dsp:cNvPr id="0" name=""/>
        <dsp:cNvSpPr/>
      </dsp:nvSpPr>
      <dsp:spPr>
        <a:xfrm>
          <a:off x="10281420" y="3870624"/>
          <a:ext cx="840971" cy="840971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470638" y="3870624"/>
        <a:ext cx="462535" cy="632831"/>
      </dsp:txXfrm>
    </dsp:sp>
    <dsp:sp modelId="{56C82252-0A0F-BB46-A73E-903DC08145D1}">
      <dsp:nvSpPr>
        <dsp:cNvPr id="0" name=""/>
        <dsp:cNvSpPr/>
      </dsp:nvSpPr>
      <dsp:spPr>
        <a:xfrm>
          <a:off x="11004062" y="5358497"/>
          <a:ext cx="840971" cy="840971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alpha val="9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1193280" y="5358497"/>
        <a:ext cx="462535" cy="632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344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a4a6edd2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25a4a6edd2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a4a6edd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5a4a6edd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7490551" y="104175"/>
            <a:ext cx="10474200" cy="19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55" b="0" i="0" u="none" strike="noStrike" cap="none" dirty="0" err="1">
                <a:solidFill>
                  <a:srgbClr val="0A3400"/>
                </a:solidFill>
                <a:latin typeface="Arial"/>
                <a:ea typeface="Arial"/>
                <a:cs typeface="Arial"/>
                <a:sym typeface="Arial"/>
              </a:rPr>
              <a:t>KHỞI</a:t>
            </a:r>
            <a:r>
              <a:rPr lang="en-US" sz="12555" b="0" i="0" u="none" strike="noStrike" cap="none" dirty="0">
                <a:solidFill>
                  <a:srgbClr val="0A34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555" b="0" i="0" u="none" strike="noStrike" cap="none" dirty="0" err="1">
                <a:solidFill>
                  <a:srgbClr val="0A340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041058" y="3529427"/>
            <a:ext cx="9493972" cy="29084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Xem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vi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deo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nghệ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hát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1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Xống</a:t>
            </a:r>
            <a:r>
              <a:rPr lang="en-US" sz="4500" b="1" i="1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1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chụ</a:t>
            </a:r>
            <a:r>
              <a:rPr lang="en-US" sz="4500" b="1" i="1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1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xon</a:t>
            </a:r>
            <a:r>
              <a:rPr lang="en-US" sz="4500" b="1" i="1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1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xao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nhận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thân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video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nghệ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dân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tộc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Thái</a:t>
            </a:r>
            <a:r>
              <a:rPr lang="en-US" sz="4500" b="0" i="0" u="none" strike="noStrike" cap="none" dirty="0" smtClean="0">
                <a:solidFill>
                  <a:srgbClr val="00040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/>
          <p:nvPr/>
        </p:nvSpPr>
        <p:spPr>
          <a:xfrm>
            <a:off x="475848" y="1274298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Tìm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hiểu</a:t>
            </a:r>
            <a:r>
              <a:rPr lang="en-US" sz="5000" b="1" i="0" u="none" strike="noStrike" cap="none" dirty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439402" y="2179174"/>
            <a:ext cx="152251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1.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phẩm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Tiễn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dặn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người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yêu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1" name="Google Shape;311;p14"/>
          <p:cNvGrpSpPr/>
          <p:nvPr/>
        </p:nvGrpSpPr>
        <p:grpSpPr>
          <a:xfrm>
            <a:off x="5603168" y="3051115"/>
            <a:ext cx="5150985" cy="6754366"/>
            <a:chOff x="0" y="-38100"/>
            <a:chExt cx="1356638" cy="1778928"/>
          </a:xfrm>
        </p:grpSpPr>
        <p:sp>
          <p:nvSpPr>
            <p:cNvPr id="312" name="Google Shape;312;p14"/>
            <p:cNvSpPr/>
            <p:nvPr/>
          </p:nvSpPr>
          <p:spPr>
            <a:xfrm>
              <a:off x="0" y="0"/>
              <a:ext cx="1356638" cy="1740828"/>
            </a:xfrm>
            <a:custGeom>
              <a:avLst/>
              <a:gdLst/>
              <a:ahLst/>
              <a:cxnLst/>
              <a:rect l="l" t="t" r="r" b="b"/>
              <a:pathLst>
                <a:path w="1356638" h="1740828" extrusionOk="0">
                  <a:moveTo>
                    <a:pt x="76653" y="0"/>
                  </a:moveTo>
                  <a:lnTo>
                    <a:pt x="1279985" y="0"/>
                  </a:lnTo>
                  <a:cubicBezTo>
                    <a:pt x="1322319" y="0"/>
                    <a:pt x="1356638" y="34319"/>
                    <a:pt x="1356638" y="76653"/>
                  </a:cubicBezTo>
                  <a:lnTo>
                    <a:pt x="1356638" y="1664175"/>
                  </a:lnTo>
                  <a:cubicBezTo>
                    <a:pt x="1356638" y="1706509"/>
                    <a:pt x="1322319" y="1740828"/>
                    <a:pt x="1279985" y="1740828"/>
                  </a:cubicBezTo>
                  <a:lnTo>
                    <a:pt x="76653" y="1740828"/>
                  </a:lnTo>
                  <a:cubicBezTo>
                    <a:pt x="34319" y="1740828"/>
                    <a:pt x="0" y="1706509"/>
                    <a:pt x="0" y="1664175"/>
                  </a:cubicBezTo>
                  <a:lnTo>
                    <a:pt x="0" y="76653"/>
                  </a:lnTo>
                  <a:cubicBezTo>
                    <a:pt x="0" y="34319"/>
                    <a:pt x="34319" y="0"/>
                    <a:pt x="76653" y="0"/>
                  </a:cubicBezTo>
                  <a:close/>
                </a:path>
              </a:pathLst>
            </a:custGeom>
            <a:solidFill>
              <a:srgbClr val="C3F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314" name="Google Shape;314;p14"/>
          <p:cNvGrpSpPr/>
          <p:nvPr/>
        </p:nvGrpSpPr>
        <p:grpSpPr>
          <a:xfrm>
            <a:off x="11778732" y="3051115"/>
            <a:ext cx="5150985" cy="6754366"/>
            <a:chOff x="0" y="-38100"/>
            <a:chExt cx="1356638" cy="1778928"/>
          </a:xfrm>
        </p:grpSpPr>
        <p:sp>
          <p:nvSpPr>
            <p:cNvPr id="315" name="Google Shape;315;p14"/>
            <p:cNvSpPr/>
            <p:nvPr/>
          </p:nvSpPr>
          <p:spPr>
            <a:xfrm>
              <a:off x="0" y="0"/>
              <a:ext cx="1356638" cy="1740828"/>
            </a:xfrm>
            <a:custGeom>
              <a:avLst/>
              <a:gdLst/>
              <a:ahLst/>
              <a:cxnLst/>
              <a:rect l="l" t="t" r="r" b="b"/>
              <a:pathLst>
                <a:path w="1356638" h="1740828" extrusionOk="0">
                  <a:moveTo>
                    <a:pt x="76653" y="0"/>
                  </a:moveTo>
                  <a:lnTo>
                    <a:pt x="1279985" y="0"/>
                  </a:lnTo>
                  <a:cubicBezTo>
                    <a:pt x="1322319" y="0"/>
                    <a:pt x="1356638" y="34319"/>
                    <a:pt x="1356638" y="76653"/>
                  </a:cubicBezTo>
                  <a:lnTo>
                    <a:pt x="1356638" y="1664175"/>
                  </a:lnTo>
                  <a:cubicBezTo>
                    <a:pt x="1356638" y="1706509"/>
                    <a:pt x="1322319" y="1740828"/>
                    <a:pt x="1279985" y="1740828"/>
                  </a:cubicBezTo>
                  <a:lnTo>
                    <a:pt x="76653" y="1740828"/>
                  </a:lnTo>
                  <a:cubicBezTo>
                    <a:pt x="34319" y="1740828"/>
                    <a:pt x="0" y="1706509"/>
                    <a:pt x="0" y="1664175"/>
                  </a:cubicBezTo>
                  <a:lnTo>
                    <a:pt x="0" y="76653"/>
                  </a:lnTo>
                  <a:cubicBezTo>
                    <a:pt x="0" y="34319"/>
                    <a:pt x="34319" y="0"/>
                    <a:pt x="76653" y="0"/>
                  </a:cubicBezTo>
                  <a:close/>
                </a:path>
              </a:pathLst>
            </a:custGeom>
            <a:solidFill>
              <a:srgbClr val="C3F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17" name="Google Shape;317;p14"/>
          <p:cNvSpPr txBox="1"/>
          <p:nvPr/>
        </p:nvSpPr>
        <p:spPr>
          <a:xfrm>
            <a:off x="6016666" y="3731749"/>
            <a:ext cx="4323989" cy="510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Nhiệm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vụ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1: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thông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tin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phẩm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“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Tiễn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dặn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trích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“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tiễn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dặn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”.</a:t>
            </a:r>
            <a:endParaRPr dirty="0"/>
          </a:p>
        </p:txBody>
      </p:sp>
      <p:sp>
        <p:nvSpPr>
          <p:cNvPr id="318" name="Google Shape;318;p14"/>
          <p:cNvSpPr txBox="1"/>
          <p:nvPr/>
        </p:nvSpPr>
        <p:spPr>
          <a:xfrm>
            <a:off x="12191763" y="4160374"/>
            <a:ext cx="4324923" cy="5228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Nhiệm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vụ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2: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Tóm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tắt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bản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Tiễn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dặn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người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yêu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”: HS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trình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bày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3-5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hân tích-Bình giảng tác phẩm Lời tiễn dặn - Ngữ Văn 10 | Hoc360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2" y="3027555"/>
            <a:ext cx="4762500" cy="67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/>
          <p:nvPr/>
        </p:nvSpPr>
        <p:spPr>
          <a:xfrm>
            <a:off x="3106345" y="6552637"/>
            <a:ext cx="25116414" cy="7346551"/>
          </a:xfrm>
          <a:custGeom>
            <a:avLst/>
            <a:gdLst/>
            <a:ahLst/>
            <a:cxnLst/>
            <a:rect l="l" t="t" r="r" b="b"/>
            <a:pathLst>
              <a:path w="25116414" h="7346551" extrusionOk="0">
                <a:moveTo>
                  <a:pt x="0" y="0"/>
                </a:moveTo>
                <a:lnTo>
                  <a:pt x="25116414" y="0"/>
                </a:lnTo>
                <a:lnTo>
                  <a:pt x="25116414" y="7346551"/>
                </a:lnTo>
                <a:lnTo>
                  <a:pt x="0" y="7346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5"/>
          <p:cNvGrpSpPr/>
          <p:nvPr/>
        </p:nvGrpSpPr>
        <p:grpSpPr>
          <a:xfrm>
            <a:off x="5603168" y="2989175"/>
            <a:ext cx="12150664" cy="3230762"/>
            <a:chOff x="0" y="-38100"/>
            <a:chExt cx="3200175" cy="850900"/>
          </a:xfrm>
        </p:grpSpPr>
        <p:sp>
          <p:nvSpPr>
            <p:cNvPr id="326" name="Google Shape;326;p15"/>
            <p:cNvSpPr/>
            <p:nvPr/>
          </p:nvSpPr>
          <p:spPr>
            <a:xfrm>
              <a:off x="0" y="0"/>
              <a:ext cx="3200175" cy="404433"/>
            </a:xfrm>
            <a:custGeom>
              <a:avLst/>
              <a:gdLst/>
              <a:ahLst/>
              <a:cxnLst/>
              <a:rect l="l" t="t" r="r" b="b"/>
              <a:pathLst>
                <a:path w="3200175" h="404433" extrusionOk="0">
                  <a:moveTo>
                    <a:pt x="32495" y="0"/>
                  </a:moveTo>
                  <a:lnTo>
                    <a:pt x="3167680" y="0"/>
                  </a:lnTo>
                  <a:cubicBezTo>
                    <a:pt x="3176298" y="0"/>
                    <a:pt x="3184563" y="3424"/>
                    <a:pt x="3190657" y="9518"/>
                  </a:cubicBezTo>
                  <a:cubicBezTo>
                    <a:pt x="3196751" y="15612"/>
                    <a:pt x="3200175" y="23877"/>
                    <a:pt x="3200175" y="32495"/>
                  </a:cubicBezTo>
                  <a:lnTo>
                    <a:pt x="3200175" y="371938"/>
                  </a:lnTo>
                  <a:cubicBezTo>
                    <a:pt x="3200175" y="389885"/>
                    <a:pt x="3185626" y="404433"/>
                    <a:pt x="3167680" y="404433"/>
                  </a:cubicBezTo>
                  <a:lnTo>
                    <a:pt x="32495" y="404433"/>
                  </a:lnTo>
                  <a:cubicBezTo>
                    <a:pt x="14549" y="404433"/>
                    <a:pt x="0" y="389885"/>
                    <a:pt x="0" y="371938"/>
                  </a:cubicBezTo>
                  <a:lnTo>
                    <a:pt x="0" y="32495"/>
                  </a:lnTo>
                  <a:cubicBezTo>
                    <a:pt x="0" y="14549"/>
                    <a:pt x="14549" y="0"/>
                    <a:pt x="32495" y="0"/>
                  </a:cubicBezTo>
                  <a:close/>
                </a:path>
              </a:pathLst>
            </a:custGeom>
            <a:solidFill>
              <a:srgbClr val="C3F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5"/>
          <p:cNvSpPr txBox="1"/>
          <p:nvPr/>
        </p:nvSpPr>
        <p:spPr>
          <a:xfrm>
            <a:off x="439402" y="1274299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I. </a:t>
            </a:r>
            <a:r>
              <a:rPr lang="en-US" sz="50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Tìm</a:t>
            </a:r>
            <a:r>
              <a:rPr lang="en-US" sz="50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hiểu</a:t>
            </a:r>
            <a:r>
              <a:rPr lang="en-US" sz="50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chung</a:t>
            </a:r>
            <a:endParaRPr dirty="0"/>
          </a:p>
        </p:txBody>
      </p:sp>
      <p:sp>
        <p:nvSpPr>
          <p:cNvPr id="330" name="Google Shape;330;p15"/>
          <p:cNvSpPr txBox="1"/>
          <p:nvPr/>
        </p:nvSpPr>
        <p:spPr>
          <a:xfrm>
            <a:off x="439402" y="2179174"/>
            <a:ext cx="152251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phẩm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Tiễn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dặn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endParaRPr dirty="0"/>
          </a:p>
        </p:txBody>
      </p:sp>
      <p:sp>
        <p:nvSpPr>
          <p:cNvPr id="331" name="Google Shape;331;p15"/>
          <p:cNvSpPr txBox="1"/>
          <p:nvPr/>
        </p:nvSpPr>
        <p:spPr>
          <a:xfrm>
            <a:off x="5843369" y="3213381"/>
            <a:ext cx="11796163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Nguồn gốc: </a:t>
            </a: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Truyện thơ của dân tộc Thái, nổi tiếng trong kho tàng truyện thơ các dân tộc thiểu số.</a:t>
            </a:r>
            <a:endParaRPr/>
          </a:p>
        </p:txBody>
      </p:sp>
      <p:grpSp>
        <p:nvGrpSpPr>
          <p:cNvPr id="332" name="Google Shape;332;p15"/>
          <p:cNvGrpSpPr/>
          <p:nvPr/>
        </p:nvGrpSpPr>
        <p:grpSpPr>
          <a:xfrm>
            <a:off x="5603168" y="4696208"/>
            <a:ext cx="12150664" cy="3230762"/>
            <a:chOff x="0" y="-38100"/>
            <a:chExt cx="3200175" cy="850900"/>
          </a:xfrm>
        </p:grpSpPr>
        <p:sp>
          <p:nvSpPr>
            <p:cNvPr id="333" name="Google Shape;333;p15"/>
            <p:cNvSpPr/>
            <p:nvPr/>
          </p:nvSpPr>
          <p:spPr>
            <a:xfrm>
              <a:off x="0" y="0"/>
              <a:ext cx="3200175" cy="404433"/>
            </a:xfrm>
            <a:custGeom>
              <a:avLst/>
              <a:gdLst/>
              <a:ahLst/>
              <a:cxnLst/>
              <a:rect l="l" t="t" r="r" b="b"/>
              <a:pathLst>
                <a:path w="3200175" h="404433" extrusionOk="0">
                  <a:moveTo>
                    <a:pt x="32495" y="0"/>
                  </a:moveTo>
                  <a:lnTo>
                    <a:pt x="3167680" y="0"/>
                  </a:lnTo>
                  <a:cubicBezTo>
                    <a:pt x="3176298" y="0"/>
                    <a:pt x="3184563" y="3424"/>
                    <a:pt x="3190657" y="9518"/>
                  </a:cubicBezTo>
                  <a:cubicBezTo>
                    <a:pt x="3196751" y="15612"/>
                    <a:pt x="3200175" y="23877"/>
                    <a:pt x="3200175" y="32495"/>
                  </a:cubicBezTo>
                  <a:lnTo>
                    <a:pt x="3200175" y="371938"/>
                  </a:lnTo>
                  <a:cubicBezTo>
                    <a:pt x="3200175" y="389885"/>
                    <a:pt x="3185626" y="404433"/>
                    <a:pt x="3167680" y="404433"/>
                  </a:cubicBezTo>
                  <a:lnTo>
                    <a:pt x="32495" y="404433"/>
                  </a:lnTo>
                  <a:cubicBezTo>
                    <a:pt x="14549" y="404433"/>
                    <a:pt x="0" y="389885"/>
                    <a:pt x="0" y="371938"/>
                  </a:cubicBezTo>
                  <a:lnTo>
                    <a:pt x="0" y="32495"/>
                  </a:lnTo>
                  <a:cubicBezTo>
                    <a:pt x="0" y="14549"/>
                    <a:pt x="14549" y="0"/>
                    <a:pt x="32495" y="0"/>
                  </a:cubicBezTo>
                  <a:close/>
                </a:path>
              </a:pathLst>
            </a:custGeom>
            <a:solidFill>
              <a:srgbClr val="C3F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15"/>
          <p:cNvSpPr txBox="1"/>
          <p:nvPr/>
        </p:nvSpPr>
        <p:spPr>
          <a:xfrm>
            <a:off x="6027684" y="5246710"/>
            <a:ext cx="11301631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Dung lượng:</a:t>
            </a: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1.846 câu thơ.</a:t>
            </a:r>
            <a:endParaRPr/>
          </a:p>
        </p:txBody>
      </p:sp>
      <p:grpSp>
        <p:nvGrpSpPr>
          <p:cNvPr id="336" name="Google Shape;336;p15"/>
          <p:cNvGrpSpPr/>
          <p:nvPr/>
        </p:nvGrpSpPr>
        <p:grpSpPr>
          <a:xfrm>
            <a:off x="5603168" y="6469915"/>
            <a:ext cx="12150664" cy="3230762"/>
            <a:chOff x="0" y="-38100"/>
            <a:chExt cx="3200175" cy="850900"/>
          </a:xfrm>
        </p:grpSpPr>
        <p:sp>
          <p:nvSpPr>
            <p:cNvPr id="337" name="Google Shape;337;p15"/>
            <p:cNvSpPr/>
            <p:nvPr/>
          </p:nvSpPr>
          <p:spPr>
            <a:xfrm>
              <a:off x="0" y="0"/>
              <a:ext cx="3200175" cy="404433"/>
            </a:xfrm>
            <a:custGeom>
              <a:avLst/>
              <a:gdLst/>
              <a:ahLst/>
              <a:cxnLst/>
              <a:rect l="l" t="t" r="r" b="b"/>
              <a:pathLst>
                <a:path w="3200175" h="404433" extrusionOk="0">
                  <a:moveTo>
                    <a:pt x="32495" y="0"/>
                  </a:moveTo>
                  <a:lnTo>
                    <a:pt x="3167680" y="0"/>
                  </a:lnTo>
                  <a:cubicBezTo>
                    <a:pt x="3176298" y="0"/>
                    <a:pt x="3184563" y="3424"/>
                    <a:pt x="3190657" y="9518"/>
                  </a:cubicBezTo>
                  <a:cubicBezTo>
                    <a:pt x="3196751" y="15612"/>
                    <a:pt x="3200175" y="23877"/>
                    <a:pt x="3200175" y="32495"/>
                  </a:cubicBezTo>
                  <a:lnTo>
                    <a:pt x="3200175" y="371938"/>
                  </a:lnTo>
                  <a:cubicBezTo>
                    <a:pt x="3200175" y="389885"/>
                    <a:pt x="3185626" y="404433"/>
                    <a:pt x="3167680" y="404433"/>
                  </a:cubicBezTo>
                  <a:lnTo>
                    <a:pt x="32495" y="404433"/>
                  </a:lnTo>
                  <a:cubicBezTo>
                    <a:pt x="14549" y="404433"/>
                    <a:pt x="0" y="389885"/>
                    <a:pt x="0" y="371938"/>
                  </a:cubicBezTo>
                  <a:lnTo>
                    <a:pt x="0" y="32495"/>
                  </a:lnTo>
                  <a:cubicBezTo>
                    <a:pt x="0" y="14549"/>
                    <a:pt x="14549" y="0"/>
                    <a:pt x="32495" y="0"/>
                  </a:cubicBezTo>
                  <a:close/>
                </a:path>
              </a:pathLst>
            </a:custGeom>
            <a:solidFill>
              <a:srgbClr val="C3F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15"/>
          <p:cNvSpPr txBox="1"/>
          <p:nvPr/>
        </p:nvSpPr>
        <p:spPr>
          <a:xfrm>
            <a:off x="5957669" y="6759509"/>
            <a:ext cx="11301631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 dung:</a:t>
            </a: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Chàng trai kể lại câu chuyện tình yêu và hôn nhân của chính mình.</a:t>
            </a:r>
            <a:endParaRPr/>
          </a:p>
        </p:txBody>
      </p:sp>
      <p:grpSp>
        <p:nvGrpSpPr>
          <p:cNvPr id="340" name="Google Shape;340;p15"/>
          <p:cNvGrpSpPr/>
          <p:nvPr/>
        </p:nvGrpSpPr>
        <p:grpSpPr>
          <a:xfrm>
            <a:off x="5603168" y="8281723"/>
            <a:ext cx="12150664" cy="3230762"/>
            <a:chOff x="0" y="-38100"/>
            <a:chExt cx="3200175" cy="850900"/>
          </a:xfrm>
        </p:grpSpPr>
        <p:sp>
          <p:nvSpPr>
            <p:cNvPr id="341" name="Google Shape;341;p15"/>
            <p:cNvSpPr/>
            <p:nvPr/>
          </p:nvSpPr>
          <p:spPr>
            <a:xfrm>
              <a:off x="0" y="0"/>
              <a:ext cx="3200175" cy="404433"/>
            </a:xfrm>
            <a:custGeom>
              <a:avLst/>
              <a:gdLst/>
              <a:ahLst/>
              <a:cxnLst/>
              <a:rect l="l" t="t" r="r" b="b"/>
              <a:pathLst>
                <a:path w="3200175" h="404433" extrusionOk="0">
                  <a:moveTo>
                    <a:pt x="32495" y="0"/>
                  </a:moveTo>
                  <a:lnTo>
                    <a:pt x="3167680" y="0"/>
                  </a:lnTo>
                  <a:cubicBezTo>
                    <a:pt x="3176298" y="0"/>
                    <a:pt x="3184563" y="3424"/>
                    <a:pt x="3190657" y="9518"/>
                  </a:cubicBezTo>
                  <a:cubicBezTo>
                    <a:pt x="3196751" y="15612"/>
                    <a:pt x="3200175" y="23877"/>
                    <a:pt x="3200175" y="32495"/>
                  </a:cubicBezTo>
                  <a:lnTo>
                    <a:pt x="3200175" y="371938"/>
                  </a:lnTo>
                  <a:cubicBezTo>
                    <a:pt x="3200175" y="389885"/>
                    <a:pt x="3185626" y="404433"/>
                    <a:pt x="3167680" y="404433"/>
                  </a:cubicBezTo>
                  <a:lnTo>
                    <a:pt x="32495" y="404433"/>
                  </a:lnTo>
                  <a:cubicBezTo>
                    <a:pt x="14549" y="404433"/>
                    <a:pt x="0" y="389885"/>
                    <a:pt x="0" y="371938"/>
                  </a:cubicBezTo>
                  <a:lnTo>
                    <a:pt x="0" y="32495"/>
                  </a:lnTo>
                  <a:cubicBezTo>
                    <a:pt x="0" y="14549"/>
                    <a:pt x="14549" y="0"/>
                    <a:pt x="32495" y="0"/>
                  </a:cubicBezTo>
                  <a:close/>
                </a:path>
              </a:pathLst>
            </a:custGeom>
            <a:solidFill>
              <a:srgbClr val="C3F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5"/>
          <p:cNvSpPr txBox="1"/>
          <p:nvPr/>
        </p:nvSpPr>
        <p:spPr>
          <a:xfrm>
            <a:off x="6027684" y="8832225"/>
            <a:ext cx="11301631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Tóm tắt: </a:t>
            </a: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SGK.</a:t>
            </a:r>
            <a:endParaRPr/>
          </a:p>
        </p:txBody>
      </p:sp>
      <p:pic>
        <p:nvPicPr>
          <p:cNvPr id="4098" name="Picture 2" descr="Phân tích-Bình giảng tác phẩm Lời tiễn dặn - Ngữ Văn 10 | Hoc360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2" y="3121776"/>
            <a:ext cx="4762500" cy="67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2959444"/>
              </p:ext>
            </p:extLst>
          </p:nvPr>
        </p:nvGraphicFramePr>
        <p:xfrm>
          <a:off x="1310556" y="1351526"/>
          <a:ext cx="12567675" cy="718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56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"/>
          <p:cNvSpPr txBox="1"/>
          <p:nvPr/>
        </p:nvSpPr>
        <p:spPr>
          <a:xfrm>
            <a:off x="439402" y="180975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I. </a:t>
            </a:r>
            <a:r>
              <a:rPr lang="en-US" sz="50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Tìm</a:t>
            </a:r>
            <a:r>
              <a:rPr lang="en-US" sz="50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hiểu</a:t>
            </a:r>
            <a:r>
              <a:rPr lang="en-US" sz="50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chung</a:t>
            </a:r>
            <a:endParaRPr dirty="0"/>
          </a:p>
        </p:txBody>
      </p:sp>
      <p:sp>
        <p:nvSpPr>
          <p:cNvPr id="364" name="Google Shape;364;p16"/>
          <p:cNvSpPr txBox="1"/>
          <p:nvPr/>
        </p:nvSpPr>
        <p:spPr>
          <a:xfrm>
            <a:off x="439402" y="1085850"/>
            <a:ext cx="152251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trích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tiễn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dặn</a:t>
            </a:r>
            <a:endParaRPr dirty="0"/>
          </a:p>
        </p:txBody>
      </p:sp>
      <p:sp>
        <p:nvSpPr>
          <p:cNvPr id="365" name="Google Shape;365;p16"/>
          <p:cNvSpPr txBox="1"/>
          <p:nvPr/>
        </p:nvSpPr>
        <p:spPr>
          <a:xfrm>
            <a:off x="882565" y="2215210"/>
            <a:ext cx="172137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Bố</a:t>
            </a:r>
            <a:r>
              <a:rPr lang="en-US" sz="4500" b="1" i="0" u="none" strike="noStrike" cap="none" dirty="0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cục</a:t>
            </a:r>
            <a:r>
              <a:rPr lang="en-US" sz="4500" b="1" i="0" u="none" strike="noStrike" cap="none" dirty="0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Gồm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ghép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tiễn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dặn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phẩm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366" name="Google Shape;366;p16"/>
          <p:cNvSpPr txBox="1"/>
          <p:nvPr/>
        </p:nvSpPr>
        <p:spPr>
          <a:xfrm>
            <a:off x="1830178" y="3046207"/>
            <a:ext cx="16148106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500" b="1" i="0" u="none" strike="noStrike" cap="none" dirty="0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dung: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trạng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chàng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trên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đường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tiễn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cô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gái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nhà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chồng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cô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chồng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đập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367" name="Google Shape;367;p16"/>
          <p:cNvSpPr txBox="1"/>
          <p:nvPr/>
        </p:nvSpPr>
        <p:spPr>
          <a:xfrm>
            <a:off x="1004268" y="4907370"/>
            <a:ext cx="16148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Nghệ</a:t>
            </a:r>
            <a:r>
              <a:rPr lang="en-US" sz="4500" b="1" i="0" u="none" strike="noStrike" cap="none" dirty="0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thuật</a:t>
            </a:r>
            <a:r>
              <a:rPr lang="en-US" sz="4500" b="1" i="0" u="none" strike="noStrike" cap="none" dirty="0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r>
              <a:rPr lang="en-US" sz="4500" b="0" i="0" u="none" strike="noStrike" cap="none" dirty="0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Lối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diễn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đạt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mạc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gần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gũi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"/>
          <p:cNvSpPr txBox="1"/>
          <p:nvPr/>
        </p:nvSpPr>
        <p:spPr>
          <a:xfrm>
            <a:off x="528855" y="180975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Khám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endParaRPr dirty="0"/>
          </a:p>
        </p:txBody>
      </p:sp>
      <p:sp>
        <p:nvSpPr>
          <p:cNvPr id="421" name="Google Shape;421;p17"/>
          <p:cNvSpPr txBox="1"/>
          <p:nvPr/>
        </p:nvSpPr>
        <p:spPr>
          <a:xfrm>
            <a:off x="528855" y="1085850"/>
            <a:ext cx="152251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Bối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kể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796412" y="2595570"/>
            <a:ext cx="1055984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Bối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cảnh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câu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chuyện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en-US" sz="3200" dirty="0" err="1" smtClean="0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trở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ngai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ngăn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đôi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trai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gái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yêu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nhau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vợ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chồng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, do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càng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làm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bùng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ước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nguyện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gắn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bó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2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0555" y="4606015"/>
            <a:ext cx="13258800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kể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chuyện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kể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chàng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trai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kể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kể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chuyện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từ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ngôi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thứ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nhất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do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kể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thơ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nên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trữ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tình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gia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tăng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gây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ấn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trích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mang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tự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thơ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trữ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tình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dài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thổ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lộ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cảm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xúc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"/>
          <p:cNvSpPr txBox="1"/>
          <p:nvPr/>
        </p:nvSpPr>
        <p:spPr>
          <a:xfrm>
            <a:off x="528855" y="1085850"/>
            <a:ext cx="152251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Tìm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hiểu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truyện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endParaRPr dirty="0"/>
          </a:p>
        </p:txBody>
      </p:sp>
      <p:grpSp>
        <p:nvGrpSpPr>
          <p:cNvPr id="434" name="Google Shape;434;p18"/>
          <p:cNvGrpSpPr/>
          <p:nvPr/>
        </p:nvGrpSpPr>
        <p:grpSpPr>
          <a:xfrm>
            <a:off x="520972" y="2224704"/>
            <a:ext cx="2238096" cy="2172353"/>
            <a:chOff x="-23042" y="66269"/>
            <a:chExt cx="6542159" cy="6349987"/>
          </a:xfrm>
        </p:grpSpPr>
        <p:sp>
          <p:nvSpPr>
            <p:cNvPr id="435" name="Google Shape;435;p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222" t="-978" r="222" b="-97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8DB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8"/>
          <p:cNvGrpSpPr/>
          <p:nvPr/>
        </p:nvGrpSpPr>
        <p:grpSpPr>
          <a:xfrm>
            <a:off x="6633630" y="2224704"/>
            <a:ext cx="2238096" cy="2172353"/>
            <a:chOff x="-23042" y="66269"/>
            <a:chExt cx="6542159" cy="6349987"/>
          </a:xfrm>
        </p:grpSpPr>
        <p:sp>
          <p:nvSpPr>
            <p:cNvPr id="438" name="Google Shape;438;p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222" t="-978" r="222" b="-97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8DB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18"/>
          <p:cNvGrpSpPr/>
          <p:nvPr/>
        </p:nvGrpSpPr>
        <p:grpSpPr>
          <a:xfrm>
            <a:off x="12448111" y="2224704"/>
            <a:ext cx="2238096" cy="2172353"/>
            <a:chOff x="-23042" y="66269"/>
            <a:chExt cx="6542159" cy="6349987"/>
          </a:xfrm>
        </p:grpSpPr>
        <p:sp>
          <p:nvSpPr>
            <p:cNvPr id="441" name="Google Shape;441;p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 extrusionOk="0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222" t="-978" r="222" b="-97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 extrusionOk="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8DB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8"/>
          <p:cNvSpPr txBox="1"/>
          <p:nvPr/>
        </p:nvSpPr>
        <p:spPr>
          <a:xfrm>
            <a:off x="3051787" y="2605086"/>
            <a:ext cx="2761375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chuyện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kể</a:t>
            </a:r>
            <a:endParaRPr sz="4500" b="1" i="0" u="none" strike="noStrike" cap="none" dirty="0">
              <a:solidFill>
                <a:srgbClr val="FFF9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4" name="Google Shape;444;p18"/>
          <p:cNvSpPr txBox="1"/>
          <p:nvPr/>
        </p:nvSpPr>
        <p:spPr>
          <a:xfrm>
            <a:off x="9279236" y="2605086"/>
            <a:ext cx="1419581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 vật</a:t>
            </a:r>
            <a:endParaRPr sz="4500" b="1" i="0" u="none" strike="noStrike" cap="none">
              <a:solidFill>
                <a:srgbClr val="FFF9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14975764" y="2605086"/>
            <a:ext cx="2701739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kể chuyện</a:t>
            </a:r>
            <a:endParaRPr sz="4500" b="1" i="0" u="none" strike="noStrike" cap="none">
              <a:solidFill>
                <a:srgbClr val="FFF9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2753350" y="4245049"/>
            <a:ext cx="3830700" cy="4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trạng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chàng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trai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cô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gái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tiễn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đưa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cô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gái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nhà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chồng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cô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chồng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đập</a:t>
            </a:r>
            <a:r>
              <a:rPr lang="en-US" sz="3999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447" name="Google Shape;447;p18"/>
          <p:cNvSpPr txBox="1"/>
          <p:nvPr/>
        </p:nvSpPr>
        <p:spPr>
          <a:xfrm>
            <a:off x="8625436" y="4245049"/>
            <a:ext cx="3830558" cy="286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tuyến: thiện - ác:</a:t>
            </a:r>
            <a:endParaRPr/>
          </a:p>
          <a:p>
            <a:pPr marL="0" marR="0" lvl="0" indent="0" algn="just" rtl="0">
              <a:lnSpc>
                <a:spcPct val="11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Thiện, tốt: chàng trai, cô gái.</a:t>
            </a:r>
            <a:endParaRPr/>
          </a:p>
          <a:p>
            <a:pPr marL="0" marR="0" lvl="0" indent="0" algn="just" rtl="0">
              <a:lnSpc>
                <a:spcPct val="11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Ác, xấu: nhà chồng cô gái.</a:t>
            </a:r>
            <a:endParaRPr/>
          </a:p>
        </p:txBody>
      </p:sp>
      <p:sp>
        <p:nvSpPr>
          <p:cNvPr id="448" name="Google Shape;448;p18"/>
          <p:cNvSpPr txBox="1"/>
          <p:nvPr/>
        </p:nvSpPr>
        <p:spPr>
          <a:xfrm>
            <a:off x="14975764" y="4245049"/>
            <a:ext cx="3502564" cy="5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Chàng trai.</a:t>
            </a:r>
            <a:endParaRPr/>
          </a:p>
        </p:txBody>
      </p:sp>
      <p:sp>
        <p:nvSpPr>
          <p:cNvPr id="20" name="Google Shape;420;p17"/>
          <p:cNvSpPr txBox="1"/>
          <p:nvPr/>
        </p:nvSpPr>
        <p:spPr>
          <a:xfrm>
            <a:off x="528855" y="180975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Khám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5a4a6edd21_0_122"/>
          <p:cNvSpPr/>
          <p:nvPr/>
        </p:nvSpPr>
        <p:spPr>
          <a:xfrm>
            <a:off x="528855" y="3569444"/>
            <a:ext cx="3154910" cy="3154910"/>
          </a:xfrm>
          <a:custGeom>
            <a:avLst/>
            <a:gdLst/>
            <a:ahLst/>
            <a:cxnLst/>
            <a:rect l="l" t="t" r="r" b="b"/>
            <a:pathLst>
              <a:path w="3154910" h="3154910" extrusionOk="0">
                <a:moveTo>
                  <a:pt x="0" y="0"/>
                </a:moveTo>
                <a:lnTo>
                  <a:pt x="3154910" y="0"/>
                </a:lnTo>
                <a:lnTo>
                  <a:pt x="3154910" y="3154910"/>
                </a:lnTo>
                <a:lnTo>
                  <a:pt x="0" y="3154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1" name="Google Shape;471;g25a4a6edd21_0_122"/>
          <p:cNvSpPr/>
          <p:nvPr/>
        </p:nvSpPr>
        <p:spPr>
          <a:xfrm>
            <a:off x="2977214" y="4931748"/>
            <a:ext cx="3154910" cy="3154910"/>
          </a:xfrm>
          <a:custGeom>
            <a:avLst/>
            <a:gdLst/>
            <a:ahLst/>
            <a:cxnLst/>
            <a:rect l="l" t="t" r="r" b="b"/>
            <a:pathLst>
              <a:path w="3154910" h="3154910" extrusionOk="0">
                <a:moveTo>
                  <a:pt x="0" y="0"/>
                </a:moveTo>
                <a:lnTo>
                  <a:pt x="3154909" y="0"/>
                </a:lnTo>
                <a:lnTo>
                  <a:pt x="3154909" y="3154910"/>
                </a:lnTo>
                <a:lnTo>
                  <a:pt x="0" y="3154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2" name="Google Shape;472;g25a4a6edd21_0_122"/>
          <p:cNvSpPr/>
          <p:nvPr/>
        </p:nvSpPr>
        <p:spPr>
          <a:xfrm>
            <a:off x="5560918" y="3827385"/>
            <a:ext cx="3154910" cy="3154910"/>
          </a:xfrm>
          <a:custGeom>
            <a:avLst/>
            <a:gdLst/>
            <a:ahLst/>
            <a:cxnLst/>
            <a:rect l="l" t="t" r="r" b="b"/>
            <a:pathLst>
              <a:path w="3154910" h="3154910" extrusionOk="0">
                <a:moveTo>
                  <a:pt x="0" y="0"/>
                </a:moveTo>
                <a:lnTo>
                  <a:pt x="3154910" y="0"/>
                </a:lnTo>
                <a:lnTo>
                  <a:pt x="3154910" y="3154910"/>
                </a:lnTo>
                <a:lnTo>
                  <a:pt x="0" y="3154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3" name="Google Shape;473;g25a4a6edd21_0_122"/>
          <p:cNvSpPr/>
          <p:nvPr/>
        </p:nvSpPr>
        <p:spPr>
          <a:xfrm>
            <a:off x="8141430" y="4931748"/>
            <a:ext cx="3154910" cy="3154910"/>
          </a:xfrm>
          <a:custGeom>
            <a:avLst/>
            <a:gdLst/>
            <a:ahLst/>
            <a:cxnLst/>
            <a:rect l="l" t="t" r="r" b="b"/>
            <a:pathLst>
              <a:path w="3154910" h="3154910" extrusionOk="0">
                <a:moveTo>
                  <a:pt x="0" y="0"/>
                </a:moveTo>
                <a:lnTo>
                  <a:pt x="3154910" y="0"/>
                </a:lnTo>
                <a:lnTo>
                  <a:pt x="3154910" y="3154910"/>
                </a:lnTo>
                <a:lnTo>
                  <a:pt x="0" y="3154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4" name="Google Shape;474;g25a4a6edd21_0_122"/>
          <p:cNvSpPr/>
          <p:nvPr/>
        </p:nvSpPr>
        <p:spPr>
          <a:xfrm>
            <a:off x="10734119" y="3645759"/>
            <a:ext cx="3154910" cy="3154910"/>
          </a:xfrm>
          <a:custGeom>
            <a:avLst/>
            <a:gdLst/>
            <a:ahLst/>
            <a:cxnLst/>
            <a:rect l="l" t="t" r="r" b="b"/>
            <a:pathLst>
              <a:path w="3154910" h="3154910" extrusionOk="0">
                <a:moveTo>
                  <a:pt x="0" y="0"/>
                </a:moveTo>
                <a:lnTo>
                  <a:pt x="3154910" y="0"/>
                </a:lnTo>
                <a:lnTo>
                  <a:pt x="3154910" y="3154910"/>
                </a:lnTo>
                <a:lnTo>
                  <a:pt x="0" y="3154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5" name="Google Shape;475;g25a4a6edd21_0_122"/>
          <p:cNvSpPr txBox="1"/>
          <p:nvPr/>
        </p:nvSpPr>
        <p:spPr>
          <a:xfrm>
            <a:off x="764084" y="4359296"/>
            <a:ext cx="26844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Lưu luyến, nuối tiếc</a:t>
            </a:r>
            <a:endParaRPr sz="4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6" name="Google Shape;476;g25a4a6edd21_0_122"/>
          <p:cNvSpPr txBox="1"/>
          <p:nvPr/>
        </p:nvSpPr>
        <p:spPr>
          <a:xfrm>
            <a:off x="3380431" y="5752502"/>
            <a:ext cx="2348400" cy="21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Đau đớn, nhớ nhung</a:t>
            </a:r>
            <a:endParaRPr sz="4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7" name="Google Shape;477;g25a4a6edd21_0_122"/>
          <p:cNvSpPr txBox="1"/>
          <p:nvPr/>
        </p:nvSpPr>
        <p:spPr>
          <a:xfrm>
            <a:off x="5964135" y="4783810"/>
            <a:ext cx="23484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Tuyệt vọng</a:t>
            </a:r>
            <a:endParaRPr/>
          </a:p>
        </p:txBody>
      </p:sp>
      <p:sp>
        <p:nvSpPr>
          <p:cNvPr id="478" name="Google Shape;478;g25a4a6edd21_0_122"/>
          <p:cNvSpPr txBox="1"/>
          <p:nvPr/>
        </p:nvSpPr>
        <p:spPr>
          <a:xfrm>
            <a:off x="8550736" y="5280364"/>
            <a:ext cx="2348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Kéo dài giây phút ở bên chàng trai</a:t>
            </a:r>
            <a:endParaRPr/>
          </a:p>
        </p:txBody>
      </p:sp>
      <p:sp>
        <p:nvSpPr>
          <p:cNvPr id="479" name="Google Shape;479;g25a4a6edd21_0_122"/>
          <p:cNvSpPr txBox="1"/>
          <p:nvPr/>
        </p:nvSpPr>
        <p:spPr>
          <a:xfrm>
            <a:off x="11137253" y="4325094"/>
            <a:ext cx="2348400" cy="21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 lắng về cuộc sống mới</a:t>
            </a:r>
            <a:endParaRPr/>
          </a:p>
        </p:txBody>
      </p:sp>
      <p:sp>
        <p:nvSpPr>
          <p:cNvPr id="18" name="Google Shape;420;p17"/>
          <p:cNvSpPr txBox="1"/>
          <p:nvPr/>
        </p:nvSpPr>
        <p:spPr>
          <a:xfrm>
            <a:off x="528855" y="180975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Khám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988918" y="1136387"/>
            <a:ext cx="9144000" cy="2164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/>
                <a:cs typeface="Times New Roman"/>
              </a:rPr>
              <a:t>2.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Tâm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nhân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vật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trữ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tình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*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Tâm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chàng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trai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cô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gái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khi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tiễn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đưa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cô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gái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nhà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chồng</a:t>
            </a: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Tâm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cô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Calibri"/>
                <a:cs typeface="Times New Roman"/>
              </a:rPr>
              <a:t>gái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: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0"/>
          <p:cNvGrpSpPr/>
          <p:nvPr/>
        </p:nvGrpSpPr>
        <p:grpSpPr>
          <a:xfrm>
            <a:off x="4540180" y="3563889"/>
            <a:ext cx="3955301" cy="3230763"/>
            <a:chOff x="0" y="-38100"/>
            <a:chExt cx="1041725" cy="850900"/>
          </a:xfrm>
        </p:grpSpPr>
        <p:sp>
          <p:nvSpPr>
            <p:cNvPr id="489" name="Google Shape;489;p20"/>
            <p:cNvSpPr/>
            <p:nvPr/>
          </p:nvSpPr>
          <p:spPr>
            <a:xfrm>
              <a:off x="0" y="0"/>
              <a:ext cx="1041725" cy="490595"/>
            </a:xfrm>
            <a:custGeom>
              <a:avLst/>
              <a:gdLst/>
              <a:ahLst/>
              <a:cxnLst/>
              <a:rect l="l" t="t" r="r" b="b"/>
              <a:pathLst>
                <a:path w="1041725" h="490595" extrusionOk="0">
                  <a:moveTo>
                    <a:pt x="0" y="0"/>
                  </a:moveTo>
                  <a:lnTo>
                    <a:pt x="1041725" y="0"/>
                  </a:lnTo>
                  <a:lnTo>
                    <a:pt x="1041725" y="490595"/>
                  </a:lnTo>
                  <a:lnTo>
                    <a:pt x="0" y="490595"/>
                  </a:lnTo>
                  <a:close/>
                </a:path>
              </a:pathLst>
            </a:custGeom>
            <a:solidFill>
              <a:srgbClr val="3D550C"/>
            </a:solidFill>
            <a:ln>
              <a:noFill/>
            </a:ln>
          </p:spPr>
        </p:sp>
        <p:sp>
          <p:nvSpPr>
            <p:cNvPr id="490" name="Google Shape;490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20"/>
          <p:cNvGrpSpPr/>
          <p:nvPr/>
        </p:nvGrpSpPr>
        <p:grpSpPr>
          <a:xfrm>
            <a:off x="4540180" y="6418514"/>
            <a:ext cx="3955301" cy="3230761"/>
            <a:chOff x="0" y="-38100"/>
            <a:chExt cx="1041725" cy="850900"/>
          </a:xfrm>
        </p:grpSpPr>
        <p:sp>
          <p:nvSpPr>
            <p:cNvPr id="492" name="Google Shape;492;p20"/>
            <p:cNvSpPr/>
            <p:nvPr/>
          </p:nvSpPr>
          <p:spPr>
            <a:xfrm>
              <a:off x="0" y="0"/>
              <a:ext cx="1041725" cy="534745"/>
            </a:xfrm>
            <a:custGeom>
              <a:avLst/>
              <a:gdLst/>
              <a:ahLst/>
              <a:cxnLst/>
              <a:rect l="l" t="t" r="r" b="b"/>
              <a:pathLst>
                <a:path w="1041725" h="534745" extrusionOk="0">
                  <a:moveTo>
                    <a:pt x="0" y="0"/>
                  </a:moveTo>
                  <a:lnTo>
                    <a:pt x="1041725" y="0"/>
                  </a:lnTo>
                  <a:lnTo>
                    <a:pt x="1041725" y="534745"/>
                  </a:lnTo>
                  <a:lnTo>
                    <a:pt x="0" y="534745"/>
                  </a:lnTo>
                  <a:close/>
                </a:path>
              </a:pathLst>
            </a:custGeom>
            <a:solidFill>
              <a:srgbClr val="3D550C"/>
            </a:solidFill>
            <a:ln>
              <a:noFill/>
            </a:ln>
          </p:spPr>
        </p:sp>
        <p:sp>
          <p:nvSpPr>
            <p:cNvPr id="493" name="Google Shape;493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20"/>
          <p:cNvSpPr txBox="1"/>
          <p:nvPr/>
        </p:nvSpPr>
        <p:spPr>
          <a:xfrm>
            <a:off x="4811837" y="6496280"/>
            <a:ext cx="36816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 còn yêu thương ai hơn cô gái</a:t>
            </a:r>
            <a:endParaRPr/>
          </a:p>
        </p:txBody>
      </p:sp>
      <p:grpSp>
        <p:nvGrpSpPr>
          <p:cNvPr id="495" name="Google Shape;495;p20"/>
          <p:cNvGrpSpPr/>
          <p:nvPr/>
        </p:nvGrpSpPr>
        <p:grpSpPr>
          <a:xfrm>
            <a:off x="10313258" y="3554364"/>
            <a:ext cx="4199395" cy="3230761"/>
            <a:chOff x="0" y="-38100"/>
            <a:chExt cx="1106014" cy="850900"/>
          </a:xfrm>
        </p:grpSpPr>
        <p:sp>
          <p:nvSpPr>
            <p:cNvPr id="496" name="Google Shape;496;p20"/>
            <p:cNvSpPr/>
            <p:nvPr/>
          </p:nvSpPr>
          <p:spPr>
            <a:xfrm>
              <a:off x="0" y="0"/>
              <a:ext cx="1106014" cy="493104"/>
            </a:xfrm>
            <a:custGeom>
              <a:avLst/>
              <a:gdLst/>
              <a:ahLst/>
              <a:cxnLst/>
              <a:rect l="l" t="t" r="r" b="b"/>
              <a:pathLst>
                <a:path w="1106014" h="493104" extrusionOk="0">
                  <a:moveTo>
                    <a:pt x="0" y="0"/>
                  </a:moveTo>
                  <a:lnTo>
                    <a:pt x="1106014" y="0"/>
                  </a:lnTo>
                  <a:lnTo>
                    <a:pt x="1106014" y="493104"/>
                  </a:lnTo>
                  <a:lnTo>
                    <a:pt x="0" y="493104"/>
                  </a:lnTo>
                  <a:close/>
                </a:path>
              </a:pathLst>
            </a:custGeom>
            <a:solidFill>
              <a:srgbClr val="3D550C"/>
            </a:solidFill>
            <a:ln>
              <a:noFill/>
            </a:ln>
          </p:spPr>
        </p:sp>
        <p:sp>
          <p:nvSpPr>
            <p:cNvPr id="497" name="Google Shape;497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20"/>
          <p:cNvGrpSpPr/>
          <p:nvPr/>
        </p:nvGrpSpPr>
        <p:grpSpPr>
          <a:xfrm>
            <a:off x="10327513" y="6418514"/>
            <a:ext cx="4185140" cy="3230761"/>
            <a:chOff x="0" y="-38100"/>
            <a:chExt cx="1102259" cy="850900"/>
          </a:xfrm>
        </p:grpSpPr>
        <p:sp>
          <p:nvSpPr>
            <p:cNvPr id="499" name="Google Shape;499;p20"/>
            <p:cNvSpPr/>
            <p:nvPr/>
          </p:nvSpPr>
          <p:spPr>
            <a:xfrm>
              <a:off x="0" y="0"/>
              <a:ext cx="1102259" cy="534745"/>
            </a:xfrm>
            <a:custGeom>
              <a:avLst/>
              <a:gdLst/>
              <a:ahLst/>
              <a:cxnLst/>
              <a:rect l="l" t="t" r="r" b="b"/>
              <a:pathLst>
                <a:path w="1102259" h="534745" extrusionOk="0">
                  <a:moveTo>
                    <a:pt x="0" y="0"/>
                  </a:moveTo>
                  <a:lnTo>
                    <a:pt x="1102259" y="0"/>
                  </a:lnTo>
                  <a:lnTo>
                    <a:pt x="1102259" y="534745"/>
                  </a:lnTo>
                  <a:lnTo>
                    <a:pt x="0" y="534745"/>
                  </a:lnTo>
                  <a:close/>
                </a:path>
              </a:pathLst>
            </a:custGeom>
            <a:solidFill>
              <a:srgbClr val="3D550C"/>
            </a:solidFill>
            <a:ln>
              <a:noFill/>
            </a:ln>
          </p:spPr>
        </p:sp>
        <p:sp>
          <p:nvSpPr>
            <p:cNvPr id="500" name="Google Shape;500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01" name="Google Shape;501;p20"/>
          <p:cNvCxnSpPr/>
          <p:nvPr/>
        </p:nvCxnSpPr>
        <p:spPr>
          <a:xfrm rot="10800000" flipH="1">
            <a:off x="8495481" y="4635152"/>
            <a:ext cx="1817777" cy="4763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5" name="Google Shape;505;p20"/>
          <p:cNvSpPr txBox="1"/>
          <p:nvPr/>
        </p:nvSpPr>
        <p:spPr>
          <a:xfrm>
            <a:off x="528855" y="2543175"/>
            <a:ext cx="6309819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Tâm trạng của chàng trai:</a:t>
            </a:r>
            <a:endParaRPr/>
          </a:p>
        </p:txBody>
      </p:sp>
      <p:sp>
        <p:nvSpPr>
          <p:cNvPr id="506" name="Google Shape;506;p20"/>
          <p:cNvSpPr txBox="1"/>
          <p:nvPr/>
        </p:nvSpPr>
        <p:spPr>
          <a:xfrm>
            <a:off x="4813751" y="3912481"/>
            <a:ext cx="3244404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Nhắn nhủ, dặn dò</a:t>
            </a:r>
            <a:endParaRPr sz="4500" b="0" i="0" u="none" strike="noStrike" cap="none">
              <a:solidFill>
                <a:srgbClr val="FFFBF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7" name="Google Shape;507;p20"/>
          <p:cNvSpPr txBox="1"/>
          <p:nvPr/>
        </p:nvSpPr>
        <p:spPr>
          <a:xfrm>
            <a:off x="10465658" y="3858241"/>
            <a:ext cx="4046995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Muốn ngồi lại, âu yếm bên cô gái</a:t>
            </a:r>
            <a:endParaRPr/>
          </a:p>
        </p:txBody>
      </p:sp>
      <p:sp>
        <p:nvSpPr>
          <p:cNvPr id="508" name="Google Shape;508;p20"/>
          <p:cNvSpPr txBox="1"/>
          <p:nvPr/>
        </p:nvSpPr>
        <p:spPr>
          <a:xfrm>
            <a:off x="10952872" y="6771429"/>
            <a:ext cx="3072567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B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Ước hẹn chờ cô gái </a:t>
            </a:r>
            <a:endParaRPr/>
          </a:p>
        </p:txBody>
      </p:sp>
      <p:cxnSp>
        <p:nvCxnSpPr>
          <p:cNvPr id="509" name="Google Shape;509;p20"/>
          <p:cNvCxnSpPr/>
          <p:nvPr/>
        </p:nvCxnSpPr>
        <p:spPr>
          <a:xfrm rot="10800000" flipH="1">
            <a:off x="8493566" y="4657209"/>
            <a:ext cx="1817827" cy="2886821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0" name="Google Shape;510;p20"/>
          <p:cNvCxnSpPr/>
          <p:nvPr/>
        </p:nvCxnSpPr>
        <p:spPr>
          <a:xfrm rot="10800000" flipH="1">
            <a:off x="8467970" y="7563080"/>
            <a:ext cx="1817777" cy="4762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1" name="Google Shape;511;p20"/>
          <p:cNvSpPr/>
          <p:nvPr/>
        </p:nvSpPr>
        <p:spPr>
          <a:xfrm>
            <a:off x="-107650" y="1725637"/>
            <a:ext cx="1755745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71550" marR="0" lvl="1" indent="-485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F1964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4F19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 trạng của chàng trai và cô gái khi tiễn đưa cô về nhà chồng</a:t>
            </a:r>
            <a:endParaRPr sz="4500" b="1" i="0" u="none" strike="noStrike" cap="none">
              <a:solidFill>
                <a:srgbClr val="4F196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Google Shape;420;p17"/>
          <p:cNvSpPr txBox="1"/>
          <p:nvPr/>
        </p:nvSpPr>
        <p:spPr>
          <a:xfrm>
            <a:off x="528855" y="180975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Khám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21"/>
          <p:cNvGrpSpPr/>
          <p:nvPr/>
        </p:nvGrpSpPr>
        <p:grpSpPr>
          <a:xfrm>
            <a:off x="2191111" y="4450957"/>
            <a:ext cx="4338471" cy="3230782"/>
            <a:chOff x="0" y="-38100"/>
            <a:chExt cx="1142635" cy="850900"/>
          </a:xfrm>
        </p:grpSpPr>
        <p:sp>
          <p:nvSpPr>
            <p:cNvPr id="519" name="Google Shape;519;p21"/>
            <p:cNvSpPr/>
            <p:nvPr/>
          </p:nvSpPr>
          <p:spPr>
            <a:xfrm>
              <a:off x="0" y="0"/>
              <a:ext cx="1142635" cy="695894"/>
            </a:xfrm>
            <a:custGeom>
              <a:avLst/>
              <a:gdLst/>
              <a:ahLst/>
              <a:cxnLst/>
              <a:rect l="l" t="t" r="r" b="b"/>
              <a:pathLst>
                <a:path w="1142635" h="695894" extrusionOk="0">
                  <a:moveTo>
                    <a:pt x="0" y="0"/>
                  </a:moveTo>
                  <a:lnTo>
                    <a:pt x="1142635" y="0"/>
                  </a:lnTo>
                  <a:lnTo>
                    <a:pt x="1142635" y="695894"/>
                  </a:lnTo>
                  <a:lnTo>
                    <a:pt x="0" y="695894"/>
                  </a:lnTo>
                  <a:close/>
                </a:path>
              </a:pathLst>
            </a:custGeom>
            <a:solidFill>
              <a:srgbClr val="3D550C"/>
            </a:solidFill>
            <a:ln>
              <a:noFill/>
            </a:ln>
          </p:spPr>
        </p:sp>
        <p:sp>
          <p:nvSpPr>
            <p:cNvPr id="520" name="Google Shape;520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1"/>
          <p:cNvGrpSpPr/>
          <p:nvPr/>
        </p:nvGrpSpPr>
        <p:grpSpPr>
          <a:xfrm>
            <a:off x="11465118" y="4450958"/>
            <a:ext cx="4547194" cy="3230782"/>
            <a:chOff x="0" y="-38100"/>
            <a:chExt cx="1197607" cy="850900"/>
          </a:xfrm>
        </p:grpSpPr>
        <p:sp>
          <p:nvSpPr>
            <p:cNvPr id="525" name="Google Shape;525;p21"/>
            <p:cNvSpPr/>
            <p:nvPr/>
          </p:nvSpPr>
          <p:spPr>
            <a:xfrm>
              <a:off x="0" y="0"/>
              <a:ext cx="1197607" cy="710708"/>
            </a:xfrm>
            <a:custGeom>
              <a:avLst/>
              <a:gdLst/>
              <a:ahLst/>
              <a:cxnLst/>
              <a:rect l="l" t="t" r="r" b="b"/>
              <a:pathLst>
                <a:path w="1197607" h="710708" extrusionOk="0">
                  <a:moveTo>
                    <a:pt x="0" y="0"/>
                  </a:moveTo>
                  <a:lnTo>
                    <a:pt x="1197607" y="0"/>
                  </a:lnTo>
                  <a:lnTo>
                    <a:pt x="1197607" y="710708"/>
                  </a:lnTo>
                  <a:lnTo>
                    <a:pt x="0" y="710708"/>
                  </a:lnTo>
                  <a:close/>
                </a:path>
              </a:pathLst>
            </a:custGeom>
            <a:solidFill>
              <a:srgbClr val="3D550C"/>
            </a:solidFill>
            <a:ln>
              <a:noFill/>
            </a:ln>
          </p:spPr>
        </p:sp>
        <p:sp>
          <p:nvSpPr>
            <p:cNvPr id="526" name="Google Shape;526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1"/>
          <p:cNvSpPr txBox="1"/>
          <p:nvPr/>
        </p:nvSpPr>
        <p:spPr>
          <a:xfrm>
            <a:off x="0" y="1847850"/>
            <a:ext cx="17431656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71550" marR="0" lvl="1" indent="-485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F1964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4F19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Hoàn cảnh của cô gái ở nhà chồng và thái độ, cử chỉ của chàng trai</a:t>
            </a:r>
            <a:endParaRPr sz="4500" b="1" i="0" u="none" strike="noStrike" cap="none">
              <a:solidFill>
                <a:srgbClr val="4F196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33" name="Google Shape;533;p21"/>
          <p:cNvSpPr txBox="1"/>
          <p:nvPr/>
        </p:nvSpPr>
        <p:spPr>
          <a:xfrm>
            <a:off x="528855" y="2841360"/>
            <a:ext cx="9381037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Hoàn cảnh cô gái khi ở nhà chồng:</a:t>
            </a:r>
            <a:endParaRPr/>
          </a:p>
        </p:txBody>
      </p:sp>
      <p:sp>
        <p:nvSpPr>
          <p:cNvPr id="534" name="Google Shape;534;p21"/>
          <p:cNvSpPr txBox="1"/>
          <p:nvPr/>
        </p:nvSpPr>
        <p:spPr>
          <a:xfrm>
            <a:off x="2735654" y="4868980"/>
            <a:ext cx="3540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Bố mẹ chồng xúi con trai đánh vợ.</a:t>
            </a:r>
            <a:endParaRPr/>
          </a:p>
        </p:txBody>
      </p:sp>
      <p:sp>
        <p:nvSpPr>
          <p:cNvPr id="535" name="Google Shape;535;p21"/>
          <p:cNvSpPr txBox="1"/>
          <p:nvPr/>
        </p:nvSpPr>
        <p:spPr>
          <a:xfrm>
            <a:off x="12231285" y="5240005"/>
            <a:ext cx="35406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 chồng đánh đập.</a:t>
            </a:r>
            <a:endParaRPr/>
          </a:p>
        </p:txBody>
      </p:sp>
      <p:sp>
        <p:nvSpPr>
          <p:cNvPr id="536" name="Google Shape;536;p21"/>
          <p:cNvSpPr txBox="1"/>
          <p:nvPr/>
        </p:nvSpPr>
        <p:spPr>
          <a:xfrm>
            <a:off x="1579270" y="7608293"/>
            <a:ext cx="13570837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=&gt; Bị gia đình nhà chồng đối xử tệ bạc, cuộc sống không hạnh phúc.</a:t>
            </a:r>
            <a:endParaRPr/>
          </a:p>
        </p:txBody>
      </p:sp>
      <p:sp>
        <p:nvSpPr>
          <p:cNvPr id="23" name="Google Shape;420;p17"/>
          <p:cNvSpPr txBox="1"/>
          <p:nvPr/>
        </p:nvSpPr>
        <p:spPr>
          <a:xfrm>
            <a:off x="528855" y="180975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Khám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endParaRPr dirty="0"/>
          </a:p>
        </p:txBody>
      </p:sp>
      <p:sp>
        <p:nvSpPr>
          <p:cNvPr id="2" name="Right Arrow 1"/>
          <p:cNvSpPr/>
          <p:nvPr/>
        </p:nvSpPr>
        <p:spPr>
          <a:xfrm>
            <a:off x="8023123" y="5944863"/>
            <a:ext cx="2241754" cy="706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2"/>
          <p:cNvSpPr txBox="1"/>
          <p:nvPr/>
        </p:nvSpPr>
        <p:spPr>
          <a:xfrm>
            <a:off x="0" y="1847850"/>
            <a:ext cx="17431656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71550" marR="0" lvl="1" indent="-485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F1964"/>
              </a:buClr>
              <a:buSzPts val="4500"/>
              <a:buFont typeface="Arial"/>
              <a:buChar char="•"/>
            </a:pPr>
            <a:r>
              <a:rPr lang="en-US" sz="4500" b="1" i="0" u="none" strike="noStrike" cap="none">
                <a:solidFill>
                  <a:srgbClr val="4F196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Hoàn cảnh của cô gái ở nhà chồng và thái độ, cử chỉ của chàng trai</a:t>
            </a:r>
            <a:endParaRPr/>
          </a:p>
        </p:txBody>
      </p:sp>
      <p:sp>
        <p:nvSpPr>
          <p:cNvPr id="546" name="Google Shape;546;p22"/>
          <p:cNvSpPr txBox="1"/>
          <p:nvPr/>
        </p:nvSpPr>
        <p:spPr>
          <a:xfrm>
            <a:off x="528855" y="2876550"/>
            <a:ext cx="16027398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Cử chỉ, thái độ của chàng trai khi chứng kiến cô gái bị chồng đánh:</a:t>
            </a:r>
            <a:endParaRPr/>
          </a:p>
        </p:txBody>
      </p:sp>
      <p:sp>
        <p:nvSpPr>
          <p:cNvPr id="547" name="Google Shape;547;p22"/>
          <p:cNvSpPr txBox="1"/>
          <p:nvPr/>
        </p:nvSpPr>
        <p:spPr>
          <a:xfrm>
            <a:off x="6695685" y="4297498"/>
            <a:ext cx="10345612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An ủi, vỗ về.</a:t>
            </a:r>
            <a:endParaRPr/>
          </a:p>
        </p:txBody>
      </p:sp>
      <p:sp>
        <p:nvSpPr>
          <p:cNvPr id="548" name="Google Shape;548;p22"/>
          <p:cNvSpPr txBox="1"/>
          <p:nvPr/>
        </p:nvSpPr>
        <p:spPr>
          <a:xfrm>
            <a:off x="5928756" y="5358611"/>
            <a:ext cx="8150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Làm thuốc cho cô gái uống.</a:t>
            </a:r>
            <a:endParaRPr/>
          </a:p>
        </p:txBody>
      </p:sp>
      <p:sp>
        <p:nvSpPr>
          <p:cNvPr id="549" name="Google Shape;549;p22"/>
          <p:cNvSpPr txBox="1"/>
          <p:nvPr/>
        </p:nvSpPr>
        <p:spPr>
          <a:xfrm>
            <a:off x="5525918" y="6389702"/>
            <a:ext cx="8719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Giúp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cô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lụng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việc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nhà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..</a:t>
            </a:r>
            <a:endParaRPr dirty="0"/>
          </a:p>
        </p:txBody>
      </p:sp>
      <p:sp>
        <p:nvSpPr>
          <p:cNvPr id="550" name="Google Shape;550;p22"/>
          <p:cNvSpPr txBox="1"/>
          <p:nvPr/>
        </p:nvSpPr>
        <p:spPr>
          <a:xfrm>
            <a:off x="6695685" y="7478961"/>
            <a:ext cx="10563615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=&gt;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Chàng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trai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trở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chỗ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dựa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tinh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thần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vững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chắc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cô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gái</a:t>
            </a:r>
            <a:r>
              <a:rPr lang="en-US" sz="45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15" name="Google Shape;420;p17"/>
          <p:cNvSpPr txBox="1"/>
          <p:nvPr/>
        </p:nvSpPr>
        <p:spPr>
          <a:xfrm>
            <a:off x="528855" y="180975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Khám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/>
        </p:nvSpPr>
        <p:spPr>
          <a:xfrm>
            <a:off x="1990387" y="2688426"/>
            <a:ext cx="6494400" cy="191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78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TRI </a:t>
            </a:r>
            <a:r>
              <a:rPr lang="en-US" sz="6999" b="1" i="0" u="none" strike="noStrike" cap="none" dirty="0" err="1" smtClean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THỨC</a:t>
            </a:r>
            <a:r>
              <a:rPr lang="en-US" sz="6999" b="1" i="0" u="none" strike="noStrike" cap="none" dirty="0" smtClean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endParaRPr dirty="0"/>
          </a:p>
        </p:txBody>
      </p:sp>
      <p:sp>
        <p:nvSpPr>
          <p:cNvPr id="184" name="Google Shape;184;p6"/>
          <p:cNvSpPr txBox="1"/>
          <p:nvPr/>
        </p:nvSpPr>
        <p:spPr>
          <a:xfrm>
            <a:off x="3818381" y="467024"/>
            <a:ext cx="10933463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4: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TRUYỆN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DÂN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b="1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endParaRPr dirty="0"/>
          </a:p>
        </p:txBody>
      </p:sp>
      <p:sp>
        <p:nvSpPr>
          <p:cNvPr id="185" name="Google Shape;185;p6"/>
          <p:cNvSpPr txBox="1"/>
          <p:nvPr/>
        </p:nvSpPr>
        <p:spPr>
          <a:xfrm>
            <a:off x="611857" y="3761172"/>
            <a:ext cx="11178300" cy="20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8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5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NGỮ</a:t>
            </a:r>
            <a:r>
              <a:rPr lang="en-US" sz="13275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13275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VĂN</a:t>
            </a:r>
            <a:endParaRPr dirty="0"/>
          </a:p>
        </p:txBody>
      </p:sp>
      <p:pic>
        <p:nvPicPr>
          <p:cNvPr id="1026" name="Picture 2" descr="Phân tích-Bình giảng tác phẩm Lời tiễn dặn - Ngữ Văn 1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894" y="2000549"/>
            <a:ext cx="4151245" cy="33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uyền và biển (Xuân Quỳnh) – Bài ca tình yêu bất hủ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37" y="1998182"/>
            <a:ext cx="3874577" cy="33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àng Ờm-Chàng Bồng Hương, truyện thơ dân tộc Mường trong chế độ nhà  Lang|148| - Indiancinema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36" y="5526139"/>
            <a:ext cx="3874577" cy="318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ác phẩm Dương Phụ Hành (Hoàn cảnh sáng tác, nội dung, nghệ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894" y="5526139"/>
            <a:ext cx="4151245" cy="318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20;p17"/>
          <p:cNvSpPr txBox="1"/>
          <p:nvPr/>
        </p:nvSpPr>
        <p:spPr>
          <a:xfrm>
            <a:off x="528855" y="180975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Khám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150373" y="1504335"/>
            <a:ext cx="16046245" cy="775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b="1" dirty="0">
                <a:latin typeface="Times New Roman"/>
                <a:ea typeface="Calibri"/>
                <a:cs typeface="Times New Roman"/>
              </a:rPr>
              <a:t>*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thề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nguyền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chung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tiễn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dặn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1: 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“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Đôi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ta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yêu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nhau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đợi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tháng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Năm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lau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nở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”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“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lấy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nhau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trẻ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, ….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già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”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-&gt;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sẽ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yêu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nhau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mọi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tình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huống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Liệt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kê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dồn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dập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mùa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năm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làm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nổi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bật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bền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bỉ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nồng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đượm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Calibri"/>
                <a:cs typeface="Times New Roman"/>
              </a:rPr>
              <a:t>tình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Calibri"/>
                <a:cs typeface="Times New Roman"/>
              </a:rPr>
              <a:t>yêu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qua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năm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tháng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36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tiễn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dặn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2: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Chết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sông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…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mát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lòng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Chết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đất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….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xanh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thẳm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Ta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yêu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nhau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…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chuyển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xiểm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xui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…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3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Calibri"/>
                <a:cs typeface="Times New Roman"/>
              </a:rPr>
              <a:t>nghe</a:t>
            </a: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-&gt;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Sẽ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quyết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chống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mọi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ngược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bảo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vệ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tình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yêu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Nêu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mang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thử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thách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tô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đậm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kiên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.</a:t>
            </a:r>
            <a:endParaRPr lang="en-US" sz="36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9871" y="721752"/>
            <a:ext cx="160757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>
              <a:tabLst>
                <a:tab pos="162560" algn="l"/>
              </a:tabLst>
            </a:pPr>
            <a:r>
              <a:rPr lang="en-US" sz="4000" b="1" dirty="0" err="1">
                <a:latin typeface="Times New Roman"/>
                <a:ea typeface="Calibri"/>
              </a:rPr>
              <a:t>Không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gian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tồn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tại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và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đời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sống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văn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hoá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của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đồng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bào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dân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tộc</a:t>
            </a:r>
            <a:r>
              <a:rPr lang="en-US" sz="4000" b="1" dirty="0">
                <a:latin typeface="Times New Roman"/>
                <a:ea typeface="Calibri"/>
              </a:rPr>
              <a:t> </a:t>
            </a:r>
            <a:r>
              <a:rPr lang="en-US" sz="4000" b="1" dirty="0" err="1">
                <a:latin typeface="Times New Roman"/>
                <a:ea typeface="Calibri"/>
              </a:rPr>
              <a:t>thái</a:t>
            </a:r>
            <a:endParaRPr lang="en-US" sz="4000" dirty="0">
              <a:latin typeface="Times New Roman"/>
              <a:ea typeface="Calibri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gian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tự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nhiên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dân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tộc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Thái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cư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trú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miền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núi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nơi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cây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suối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khi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vơi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khi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đầy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chim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tăng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ló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hót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hoa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lau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nở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vào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tháng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5.</a:t>
            </a: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Phong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tục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bào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dân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tộc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Thái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: </a:t>
            </a: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Hôn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nhân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: ở 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rể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/>
                <a:ea typeface="Calibri"/>
                <a:cs typeface="Times New Roman"/>
              </a:rPr>
              <a:t>+ Tang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lễ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hỏa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táng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r>
              <a:rPr lang="en-US" sz="4000" dirty="0">
                <a:latin typeface="Times New Roman"/>
                <a:ea typeface="Calibri"/>
              </a:rPr>
              <a:t>+ </a:t>
            </a:r>
            <a:r>
              <a:rPr lang="en-US" sz="4000" dirty="0" err="1">
                <a:latin typeface="Times New Roman"/>
                <a:ea typeface="Calibri"/>
              </a:rPr>
              <a:t>Sinh</a:t>
            </a:r>
            <a:r>
              <a:rPr lang="en-US" sz="4000" dirty="0">
                <a:latin typeface="Times New Roman"/>
                <a:ea typeface="Calibri"/>
              </a:rPr>
              <a:t> </a:t>
            </a:r>
            <a:r>
              <a:rPr lang="en-US" sz="4000" dirty="0" err="1">
                <a:latin typeface="Times New Roman"/>
                <a:ea typeface="Calibri"/>
              </a:rPr>
              <a:t>hoạt</a:t>
            </a:r>
            <a:r>
              <a:rPr lang="en-US" sz="4000" dirty="0">
                <a:latin typeface="Times New Roman"/>
                <a:ea typeface="Calibri"/>
              </a:rPr>
              <a:t>: </a:t>
            </a:r>
            <a:r>
              <a:rPr lang="en-US" sz="4000" dirty="0" err="1">
                <a:latin typeface="Times New Roman"/>
                <a:ea typeface="Calibri"/>
              </a:rPr>
              <a:t>nấu</a:t>
            </a:r>
            <a:r>
              <a:rPr lang="en-US" sz="4000" dirty="0">
                <a:latin typeface="Times New Roman"/>
                <a:ea typeface="Calibri"/>
              </a:rPr>
              <a:t> </a:t>
            </a:r>
            <a:r>
              <a:rPr lang="en-US" sz="4000" dirty="0" err="1">
                <a:latin typeface="Times New Roman"/>
                <a:ea typeface="Calibri"/>
              </a:rPr>
              <a:t>cơm</a:t>
            </a:r>
            <a:r>
              <a:rPr lang="en-US" sz="4000" dirty="0">
                <a:latin typeface="Times New Roman"/>
                <a:ea typeface="Calibri"/>
              </a:rPr>
              <a:t> lam, </a:t>
            </a:r>
            <a:r>
              <a:rPr lang="en-US" sz="4000" dirty="0" err="1">
                <a:latin typeface="Times New Roman"/>
                <a:ea typeface="Calibri"/>
              </a:rPr>
              <a:t>dệt</a:t>
            </a:r>
            <a:r>
              <a:rPr lang="en-US" sz="4000" dirty="0">
                <a:latin typeface="Times New Roman"/>
                <a:ea typeface="Calibri"/>
              </a:rPr>
              <a:t> </a:t>
            </a:r>
            <a:r>
              <a:rPr lang="en-US" sz="4000" dirty="0" err="1">
                <a:latin typeface="Times New Roman"/>
                <a:ea typeface="Calibri"/>
              </a:rPr>
              <a:t>vải</a:t>
            </a:r>
            <a:r>
              <a:rPr lang="en-US" sz="4000" dirty="0">
                <a:latin typeface="Times New Roman"/>
                <a:ea typeface="Calibri"/>
              </a:rPr>
              <a:t>…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87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5"/>
          <p:cNvSpPr txBox="1"/>
          <p:nvPr/>
        </p:nvSpPr>
        <p:spPr>
          <a:xfrm>
            <a:off x="946302" y="1574560"/>
            <a:ext cx="152251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trị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</a:t>
            </a:r>
            <a:endParaRPr dirty="0"/>
          </a:p>
        </p:txBody>
      </p:sp>
      <p:grpSp>
        <p:nvGrpSpPr>
          <p:cNvPr id="615" name="Google Shape;615;p25"/>
          <p:cNvGrpSpPr/>
          <p:nvPr/>
        </p:nvGrpSpPr>
        <p:grpSpPr>
          <a:xfrm>
            <a:off x="3023611" y="2681478"/>
            <a:ext cx="11606789" cy="3453852"/>
            <a:chOff x="0" y="-38100"/>
            <a:chExt cx="2242084" cy="1298533"/>
          </a:xfrm>
        </p:grpSpPr>
        <p:sp>
          <p:nvSpPr>
            <p:cNvPr id="616" name="Google Shape;616;p25"/>
            <p:cNvSpPr/>
            <p:nvPr/>
          </p:nvSpPr>
          <p:spPr>
            <a:xfrm>
              <a:off x="0" y="0"/>
              <a:ext cx="2242084" cy="1260433"/>
            </a:xfrm>
            <a:custGeom>
              <a:avLst/>
              <a:gdLst/>
              <a:ahLst/>
              <a:cxnLst/>
              <a:rect l="l" t="t" r="r" b="b"/>
              <a:pathLst>
                <a:path w="2242084" h="1260433" extrusionOk="0">
                  <a:moveTo>
                    <a:pt x="0" y="0"/>
                  </a:moveTo>
                  <a:lnTo>
                    <a:pt x="2242084" y="0"/>
                  </a:lnTo>
                  <a:lnTo>
                    <a:pt x="2242084" y="1260433"/>
                  </a:lnTo>
                  <a:lnTo>
                    <a:pt x="0" y="1260433"/>
                  </a:lnTo>
                  <a:close/>
                </a:path>
              </a:pathLst>
            </a:custGeom>
            <a:solidFill>
              <a:srgbClr val="3D550C"/>
            </a:solidFill>
            <a:ln>
              <a:noFill/>
            </a:ln>
          </p:spPr>
        </p:sp>
        <p:sp>
          <p:nvSpPr>
            <p:cNvPr id="617" name="Google Shape;617;p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25"/>
          <p:cNvSpPr txBox="1"/>
          <p:nvPr/>
        </p:nvSpPr>
        <p:spPr>
          <a:xfrm>
            <a:off x="3473816" y="3056891"/>
            <a:ext cx="10758378" cy="228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Khát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vọng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hạnh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phúc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chung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thủy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cáo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tục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hôn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xưa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đòi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quyền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thương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hạnh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phúc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 </a:t>
            </a:r>
            <a:r>
              <a:rPr lang="en-US" sz="45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16" name="Google Shape;590;p24"/>
          <p:cNvSpPr txBox="1"/>
          <p:nvPr/>
        </p:nvSpPr>
        <p:spPr>
          <a:xfrm>
            <a:off x="586431" y="338379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Tổng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 txBox="1"/>
          <p:nvPr/>
        </p:nvSpPr>
        <p:spPr>
          <a:xfrm>
            <a:off x="586431" y="338379"/>
            <a:ext cx="152251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III.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Tổng</a:t>
            </a:r>
            <a:r>
              <a:rPr lang="en-US" sz="50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endParaRPr dirty="0"/>
          </a:p>
        </p:txBody>
      </p:sp>
      <p:sp>
        <p:nvSpPr>
          <p:cNvPr id="591" name="Google Shape;591;p24"/>
          <p:cNvSpPr txBox="1"/>
          <p:nvPr/>
        </p:nvSpPr>
        <p:spPr>
          <a:xfrm>
            <a:off x="528855" y="1257784"/>
            <a:ext cx="152251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smtClean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Đặc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sắc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nghệ</a:t>
            </a:r>
            <a:r>
              <a:rPr lang="en-US" sz="4500" b="1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thuật</a:t>
            </a:r>
            <a:endParaRPr dirty="0"/>
          </a:p>
        </p:txBody>
      </p:sp>
      <p:sp>
        <p:nvSpPr>
          <p:cNvPr id="592" name="Google Shape;592;p24"/>
          <p:cNvSpPr/>
          <p:nvPr/>
        </p:nvSpPr>
        <p:spPr>
          <a:xfrm>
            <a:off x="586431" y="2785512"/>
            <a:ext cx="6839375" cy="2577627"/>
          </a:xfrm>
          <a:custGeom>
            <a:avLst/>
            <a:gdLst/>
            <a:ahLst/>
            <a:cxnLst/>
            <a:rect l="l" t="t" r="r" b="b"/>
            <a:pathLst>
              <a:path w="3362903" h="1267412" extrusionOk="0">
                <a:moveTo>
                  <a:pt x="3238443" y="1267412"/>
                </a:moveTo>
                <a:lnTo>
                  <a:pt x="124460" y="1267412"/>
                </a:lnTo>
                <a:cubicBezTo>
                  <a:pt x="55880" y="1267412"/>
                  <a:pt x="0" y="1211532"/>
                  <a:pt x="0" y="114295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38443" y="0"/>
                </a:lnTo>
                <a:cubicBezTo>
                  <a:pt x="3307023" y="0"/>
                  <a:pt x="3362903" y="55880"/>
                  <a:pt x="3362903" y="124460"/>
                </a:cubicBezTo>
                <a:lnTo>
                  <a:pt x="3362903" y="1142953"/>
                </a:lnTo>
                <a:cubicBezTo>
                  <a:pt x="3362903" y="1211532"/>
                  <a:pt x="3307023" y="1267412"/>
                  <a:pt x="3238443" y="1267412"/>
                </a:cubicBezTo>
                <a:close/>
              </a:path>
            </a:pathLst>
          </a:custGeom>
          <a:solidFill>
            <a:srgbClr val="3D55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4"/>
          <p:cNvSpPr/>
          <p:nvPr/>
        </p:nvSpPr>
        <p:spPr>
          <a:xfrm>
            <a:off x="2487981" y="2696059"/>
            <a:ext cx="5653449" cy="2756533"/>
          </a:xfrm>
          <a:custGeom>
            <a:avLst/>
            <a:gdLst/>
            <a:ahLst/>
            <a:cxnLst/>
            <a:rect l="l" t="t" r="r" b="b"/>
            <a:pathLst>
              <a:path w="2779786" h="1355380" extrusionOk="0">
                <a:moveTo>
                  <a:pt x="2655326" y="1355380"/>
                </a:moveTo>
                <a:lnTo>
                  <a:pt x="124460" y="1355380"/>
                </a:lnTo>
                <a:cubicBezTo>
                  <a:pt x="55880" y="1355380"/>
                  <a:pt x="0" y="1299500"/>
                  <a:pt x="0" y="12309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655326" y="0"/>
                </a:lnTo>
                <a:cubicBezTo>
                  <a:pt x="2723906" y="0"/>
                  <a:pt x="2779786" y="55880"/>
                  <a:pt x="2779786" y="124460"/>
                </a:cubicBezTo>
                <a:lnTo>
                  <a:pt x="2779786" y="1230920"/>
                </a:lnTo>
                <a:cubicBezTo>
                  <a:pt x="2779786" y="1299500"/>
                  <a:pt x="2723906" y="1355380"/>
                  <a:pt x="2655326" y="1355380"/>
                </a:cubicBezTo>
                <a:close/>
              </a:path>
            </a:pathLst>
          </a:custGeom>
          <a:solidFill>
            <a:srgbClr val="C3F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4"/>
          <p:cNvSpPr/>
          <p:nvPr/>
        </p:nvSpPr>
        <p:spPr>
          <a:xfrm>
            <a:off x="9475401" y="2785512"/>
            <a:ext cx="6839375" cy="2577627"/>
          </a:xfrm>
          <a:custGeom>
            <a:avLst/>
            <a:gdLst/>
            <a:ahLst/>
            <a:cxnLst/>
            <a:rect l="l" t="t" r="r" b="b"/>
            <a:pathLst>
              <a:path w="3362903" h="1267412" extrusionOk="0">
                <a:moveTo>
                  <a:pt x="3238443" y="1267412"/>
                </a:moveTo>
                <a:lnTo>
                  <a:pt x="124460" y="1267412"/>
                </a:lnTo>
                <a:cubicBezTo>
                  <a:pt x="55880" y="1267412"/>
                  <a:pt x="0" y="1211532"/>
                  <a:pt x="0" y="114295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38443" y="0"/>
                </a:lnTo>
                <a:cubicBezTo>
                  <a:pt x="3307023" y="0"/>
                  <a:pt x="3362903" y="55880"/>
                  <a:pt x="3362903" y="124460"/>
                </a:cubicBezTo>
                <a:lnTo>
                  <a:pt x="3362903" y="1142953"/>
                </a:lnTo>
                <a:cubicBezTo>
                  <a:pt x="3362903" y="1211532"/>
                  <a:pt x="3307023" y="1267412"/>
                  <a:pt x="3238443" y="1267412"/>
                </a:cubicBezTo>
                <a:close/>
              </a:path>
            </a:pathLst>
          </a:custGeom>
          <a:solidFill>
            <a:srgbClr val="3D55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4"/>
          <p:cNvSpPr/>
          <p:nvPr/>
        </p:nvSpPr>
        <p:spPr>
          <a:xfrm>
            <a:off x="11376951" y="2696059"/>
            <a:ext cx="6099888" cy="2756533"/>
          </a:xfrm>
          <a:custGeom>
            <a:avLst/>
            <a:gdLst/>
            <a:ahLst/>
            <a:cxnLst/>
            <a:rect l="l" t="t" r="r" b="b"/>
            <a:pathLst>
              <a:path w="2892335" h="1355380" extrusionOk="0">
                <a:moveTo>
                  <a:pt x="2767875" y="1355380"/>
                </a:moveTo>
                <a:lnTo>
                  <a:pt x="124460" y="1355380"/>
                </a:lnTo>
                <a:cubicBezTo>
                  <a:pt x="55880" y="1355380"/>
                  <a:pt x="0" y="1299500"/>
                  <a:pt x="0" y="12309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767875" y="0"/>
                </a:lnTo>
                <a:cubicBezTo>
                  <a:pt x="2836455" y="0"/>
                  <a:pt x="2892335" y="55880"/>
                  <a:pt x="2892335" y="124460"/>
                </a:cubicBezTo>
                <a:lnTo>
                  <a:pt x="2892335" y="1230920"/>
                </a:lnTo>
                <a:cubicBezTo>
                  <a:pt x="2892335" y="1299500"/>
                  <a:pt x="2836455" y="1355380"/>
                  <a:pt x="2767875" y="1355380"/>
                </a:cubicBezTo>
                <a:close/>
              </a:path>
            </a:pathLst>
          </a:custGeom>
          <a:solidFill>
            <a:srgbClr val="C3F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4"/>
          <p:cNvSpPr/>
          <p:nvPr/>
        </p:nvSpPr>
        <p:spPr>
          <a:xfrm>
            <a:off x="3845801" y="6199270"/>
            <a:ext cx="6839375" cy="2577627"/>
          </a:xfrm>
          <a:custGeom>
            <a:avLst/>
            <a:gdLst/>
            <a:ahLst/>
            <a:cxnLst/>
            <a:rect l="l" t="t" r="r" b="b"/>
            <a:pathLst>
              <a:path w="3362903" h="1267412" extrusionOk="0">
                <a:moveTo>
                  <a:pt x="3238443" y="1267412"/>
                </a:moveTo>
                <a:lnTo>
                  <a:pt x="124460" y="1267412"/>
                </a:lnTo>
                <a:cubicBezTo>
                  <a:pt x="55880" y="1267412"/>
                  <a:pt x="0" y="1211532"/>
                  <a:pt x="0" y="114295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38443" y="0"/>
                </a:lnTo>
                <a:cubicBezTo>
                  <a:pt x="3307023" y="0"/>
                  <a:pt x="3362903" y="55880"/>
                  <a:pt x="3362903" y="124460"/>
                </a:cubicBezTo>
                <a:lnTo>
                  <a:pt x="3362903" y="1142953"/>
                </a:lnTo>
                <a:cubicBezTo>
                  <a:pt x="3362903" y="1211532"/>
                  <a:pt x="3307023" y="1267412"/>
                  <a:pt x="3238443" y="1267412"/>
                </a:cubicBezTo>
                <a:close/>
              </a:path>
            </a:pathLst>
          </a:custGeom>
          <a:solidFill>
            <a:srgbClr val="3D55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4"/>
          <p:cNvSpPr/>
          <p:nvPr/>
        </p:nvSpPr>
        <p:spPr>
          <a:xfrm>
            <a:off x="5747351" y="6109817"/>
            <a:ext cx="8694848" cy="2756533"/>
          </a:xfrm>
          <a:custGeom>
            <a:avLst/>
            <a:gdLst/>
            <a:ahLst/>
            <a:cxnLst/>
            <a:rect l="l" t="t" r="r" b="b"/>
            <a:pathLst>
              <a:path w="4275234" h="1355380" extrusionOk="0">
                <a:moveTo>
                  <a:pt x="4150774" y="1355380"/>
                </a:moveTo>
                <a:lnTo>
                  <a:pt x="124460" y="1355380"/>
                </a:lnTo>
                <a:cubicBezTo>
                  <a:pt x="55880" y="1355380"/>
                  <a:pt x="0" y="1299500"/>
                  <a:pt x="0" y="12309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50774" y="0"/>
                </a:lnTo>
                <a:cubicBezTo>
                  <a:pt x="4219354" y="0"/>
                  <a:pt x="4275234" y="55880"/>
                  <a:pt x="4275234" y="124460"/>
                </a:cubicBezTo>
                <a:lnTo>
                  <a:pt x="4275234" y="1230920"/>
                </a:lnTo>
                <a:cubicBezTo>
                  <a:pt x="4275234" y="1299500"/>
                  <a:pt x="4219354" y="1355380"/>
                  <a:pt x="4150774" y="1355380"/>
                </a:cubicBezTo>
                <a:close/>
              </a:path>
            </a:pathLst>
          </a:custGeom>
          <a:solidFill>
            <a:srgbClr val="C3F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4"/>
          <p:cNvSpPr txBox="1"/>
          <p:nvPr/>
        </p:nvSpPr>
        <p:spPr>
          <a:xfrm>
            <a:off x="819976" y="3026575"/>
            <a:ext cx="1266628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 xưng hô</a:t>
            </a:r>
            <a:endParaRPr/>
          </a:p>
        </p:txBody>
      </p:sp>
      <p:sp>
        <p:nvSpPr>
          <p:cNvPr id="599" name="Google Shape;599;p24"/>
          <p:cNvSpPr txBox="1"/>
          <p:nvPr/>
        </p:nvSpPr>
        <p:spPr>
          <a:xfrm>
            <a:off x="9828217" y="2922270"/>
            <a:ext cx="1280376" cy="225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4500" b="0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ảnh</a:t>
            </a:r>
            <a:r>
              <a:rPr lang="en-US" sz="4500" b="0" i="0" u="none" strike="noStrike" cap="none" dirty="0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so </a:t>
            </a:r>
            <a:r>
              <a:rPr lang="en-US" sz="4500" b="0" i="0" u="none" strike="noStrike" cap="none" dirty="0" err="1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sánh</a:t>
            </a:r>
            <a:endParaRPr dirty="0"/>
          </a:p>
        </p:txBody>
      </p:sp>
      <p:sp>
        <p:nvSpPr>
          <p:cNvPr id="600" name="Google Shape;600;p24"/>
          <p:cNvSpPr txBox="1"/>
          <p:nvPr/>
        </p:nvSpPr>
        <p:spPr>
          <a:xfrm>
            <a:off x="4170832" y="6440333"/>
            <a:ext cx="1266628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FFF9F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Biện pháp lặp</a:t>
            </a:r>
            <a:endParaRPr/>
          </a:p>
        </p:txBody>
      </p:sp>
      <p:sp>
        <p:nvSpPr>
          <p:cNvPr id="601" name="Google Shape;601;p24"/>
          <p:cNvSpPr txBox="1"/>
          <p:nvPr/>
        </p:nvSpPr>
        <p:spPr>
          <a:xfrm>
            <a:off x="2715670" y="2903220"/>
            <a:ext cx="5198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“em yêu”, “anh yêu em” =&gt; Đậm chất trữ tình, đặc trưng tiếng nói của đồng bào Thái.</a:t>
            </a:r>
            <a:endParaRPr/>
          </a:p>
        </p:txBody>
      </p:sp>
      <p:sp>
        <p:nvSpPr>
          <p:cNvPr id="602" name="Google Shape;602;p24"/>
          <p:cNvSpPr txBox="1"/>
          <p:nvPr/>
        </p:nvSpPr>
        <p:spPr>
          <a:xfrm>
            <a:off x="11604640" y="2903220"/>
            <a:ext cx="53769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lọc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tục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sắc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hoá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thần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thiên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nhiên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dân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tộc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Thái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603" name="Google Shape;603;p24"/>
          <p:cNvSpPr txBox="1"/>
          <p:nvPr/>
        </p:nvSpPr>
        <p:spPr>
          <a:xfrm>
            <a:off x="5972625" y="6164475"/>
            <a:ext cx="8244300" cy="25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Vừa đi vừa…; Chết…; Yêu nhau…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=&gt; Sự thủy chung son sắt trong tình yêu. Khẳng định ý chí và ước mơ đoàn tụ.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6"/>
          <p:cNvSpPr/>
          <p:nvPr/>
        </p:nvSpPr>
        <p:spPr>
          <a:xfrm>
            <a:off x="1049746" y="1843549"/>
            <a:ext cx="16766306" cy="1445342"/>
          </a:xfrm>
          <a:custGeom>
            <a:avLst/>
            <a:gdLst/>
            <a:ahLst/>
            <a:cxnLst/>
            <a:rect l="l" t="t" r="r" b="b"/>
            <a:pathLst>
              <a:path w="3630139" h="1355380" extrusionOk="0">
                <a:moveTo>
                  <a:pt x="3505679" y="1355380"/>
                </a:moveTo>
                <a:lnTo>
                  <a:pt x="124460" y="1355380"/>
                </a:lnTo>
                <a:cubicBezTo>
                  <a:pt x="55880" y="1355380"/>
                  <a:pt x="0" y="1299500"/>
                  <a:pt x="0" y="12309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05679" y="0"/>
                </a:lnTo>
                <a:cubicBezTo>
                  <a:pt x="3574259" y="0"/>
                  <a:pt x="3630139" y="55880"/>
                  <a:pt x="3630139" y="124460"/>
                </a:cubicBezTo>
                <a:lnTo>
                  <a:pt x="3630139" y="1230920"/>
                </a:lnTo>
                <a:cubicBezTo>
                  <a:pt x="3630139" y="1299500"/>
                  <a:pt x="3574259" y="1355380"/>
                  <a:pt x="3505679" y="1355380"/>
                </a:cubicBezTo>
                <a:close/>
              </a:path>
            </a:pathLst>
          </a:custGeom>
          <a:solidFill>
            <a:srgbClr val="C3F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 txBox="1"/>
          <p:nvPr/>
        </p:nvSpPr>
        <p:spPr>
          <a:xfrm>
            <a:off x="3728350" y="544004"/>
            <a:ext cx="5950200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 smtClean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LUYỆN</a:t>
            </a:r>
            <a:r>
              <a:rPr lang="en-US" sz="6000" b="1" i="0" u="none" strike="noStrike" cap="none" dirty="0" smtClean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TẬP</a:t>
            </a:r>
            <a:endParaRPr dirty="0"/>
          </a:p>
        </p:txBody>
      </p:sp>
      <p:sp>
        <p:nvSpPr>
          <p:cNvPr id="629" name="Google Shape;629;p26"/>
          <p:cNvSpPr txBox="1"/>
          <p:nvPr/>
        </p:nvSpPr>
        <p:spPr>
          <a:xfrm>
            <a:off x="1312096" y="2233080"/>
            <a:ext cx="1584027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Google Shape;627;p26"/>
          <p:cNvSpPr/>
          <p:nvPr/>
        </p:nvSpPr>
        <p:spPr>
          <a:xfrm>
            <a:off x="-1" y="4542503"/>
            <a:ext cx="9261987" cy="4336026"/>
          </a:xfrm>
          <a:custGeom>
            <a:avLst/>
            <a:gdLst/>
            <a:ahLst/>
            <a:cxnLst/>
            <a:rect l="l" t="t" r="r" b="b"/>
            <a:pathLst>
              <a:path w="3630139" h="1355380" extrusionOk="0">
                <a:moveTo>
                  <a:pt x="3505679" y="1355380"/>
                </a:moveTo>
                <a:lnTo>
                  <a:pt x="124460" y="1355380"/>
                </a:lnTo>
                <a:cubicBezTo>
                  <a:pt x="55880" y="1355380"/>
                  <a:pt x="0" y="1299500"/>
                  <a:pt x="0" y="12309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05679" y="0"/>
                </a:lnTo>
                <a:cubicBezTo>
                  <a:pt x="3574259" y="0"/>
                  <a:pt x="3630139" y="55880"/>
                  <a:pt x="3630139" y="124460"/>
                </a:cubicBezTo>
                <a:lnTo>
                  <a:pt x="3630139" y="1230920"/>
                </a:lnTo>
                <a:cubicBezTo>
                  <a:pt x="3630139" y="1299500"/>
                  <a:pt x="3574259" y="1355380"/>
                  <a:pt x="3505679" y="1355380"/>
                </a:cubicBezTo>
                <a:close/>
              </a:path>
            </a:pathLst>
          </a:custGeom>
          <a:solidFill>
            <a:srgbClr val="C3F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627;p26"/>
          <p:cNvSpPr/>
          <p:nvPr/>
        </p:nvSpPr>
        <p:spPr>
          <a:xfrm>
            <a:off x="9409471" y="4542502"/>
            <a:ext cx="8878529" cy="4218039"/>
          </a:xfrm>
          <a:custGeom>
            <a:avLst/>
            <a:gdLst/>
            <a:ahLst/>
            <a:cxnLst/>
            <a:rect l="l" t="t" r="r" b="b"/>
            <a:pathLst>
              <a:path w="3630139" h="1355380" extrusionOk="0">
                <a:moveTo>
                  <a:pt x="3505679" y="1355380"/>
                </a:moveTo>
                <a:lnTo>
                  <a:pt x="124460" y="1355380"/>
                </a:lnTo>
                <a:cubicBezTo>
                  <a:pt x="55880" y="1355380"/>
                  <a:pt x="0" y="1299500"/>
                  <a:pt x="0" y="12309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05679" y="0"/>
                </a:lnTo>
                <a:cubicBezTo>
                  <a:pt x="3574259" y="0"/>
                  <a:pt x="3630139" y="55880"/>
                  <a:pt x="3630139" y="124460"/>
                </a:cubicBezTo>
                <a:lnTo>
                  <a:pt x="3630139" y="1230920"/>
                </a:lnTo>
                <a:cubicBezTo>
                  <a:pt x="3630139" y="1299500"/>
                  <a:pt x="3574259" y="1355380"/>
                  <a:pt x="3505679" y="1355380"/>
                </a:cubicBezTo>
                <a:close/>
              </a:path>
            </a:pathLst>
          </a:custGeom>
          <a:solidFill>
            <a:srgbClr val="C3F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NVTT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NVTT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7"/>
          <p:cNvSpPr txBox="1"/>
          <p:nvPr/>
        </p:nvSpPr>
        <p:spPr>
          <a:xfrm>
            <a:off x="3404886" y="853970"/>
            <a:ext cx="5950279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smtClean="0">
                <a:solidFill>
                  <a:srgbClr val="3D550C"/>
                </a:solidFill>
                <a:latin typeface="Fraunces Black"/>
                <a:ea typeface="Fraunces Black"/>
                <a:cs typeface="Fraunces Black"/>
                <a:sym typeface="Fraunces Black"/>
              </a:rPr>
              <a:t> </a:t>
            </a:r>
            <a:r>
              <a:rPr lang="en-US" sz="6000" b="0" i="0" u="none" strike="noStrike" cap="none" dirty="0" err="1">
                <a:solidFill>
                  <a:srgbClr val="3D550C"/>
                </a:solidFill>
                <a:latin typeface="Fraunces Black"/>
                <a:ea typeface="Fraunces Black"/>
                <a:cs typeface="Fraunces Black"/>
                <a:sym typeface="Fraunces Black"/>
              </a:rPr>
              <a:t>VẬN</a:t>
            </a:r>
            <a:r>
              <a:rPr lang="en-US" sz="6000" b="0" i="0" u="none" strike="noStrike" cap="none" dirty="0">
                <a:solidFill>
                  <a:srgbClr val="3D550C"/>
                </a:solidFill>
                <a:latin typeface="Fraunces Black"/>
                <a:ea typeface="Fraunces Black"/>
                <a:cs typeface="Fraunces Black"/>
                <a:sym typeface="Fraunces Black"/>
              </a:rPr>
              <a:t> </a:t>
            </a:r>
            <a:r>
              <a:rPr lang="en-US" sz="6000" b="0" i="0" u="none" strike="noStrike" cap="none" dirty="0" err="1">
                <a:solidFill>
                  <a:srgbClr val="3D550C"/>
                </a:solidFill>
                <a:latin typeface="Fraunces Black"/>
                <a:ea typeface="Fraunces Black"/>
                <a:cs typeface="Fraunces Black"/>
                <a:sym typeface="Fraunces Black"/>
              </a:rPr>
              <a:t>DỤNG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72327" y="3319074"/>
            <a:ext cx="18705762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180340" algn="l"/>
                <a:tab pos="314960" algn="l"/>
              </a:tabLst>
            </a:pPr>
            <a:r>
              <a:rPr lang="en-US" sz="3900" dirty="0" err="1"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150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chữ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)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phân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tích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1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thơ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ấn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900" dirty="0" err="1">
                <a:latin typeface="Times New Roman"/>
                <a:ea typeface="Calibri"/>
                <a:cs typeface="Times New Roman"/>
              </a:rPr>
              <a:t>nhất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.</a:t>
            </a:r>
            <a:endParaRPr lang="en-US" sz="39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8"/>
          <p:cNvSpPr txBox="1"/>
          <p:nvPr/>
        </p:nvSpPr>
        <p:spPr>
          <a:xfrm>
            <a:off x="1499016" y="3593409"/>
            <a:ext cx="15786094" cy="200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2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 smtClean="0">
                <a:solidFill>
                  <a:srgbClr val="3D550C"/>
                </a:solidFill>
                <a:latin typeface="Saira Stencil One"/>
                <a:sym typeface="Saira Stencil One"/>
              </a:rPr>
              <a:t>Cảm</a:t>
            </a:r>
            <a:r>
              <a:rPr lang="en-US" sz="8000" dirty="0" smtClean="0">
                <a:solidFill>
                  <a:srgbClr val="3D550C"/>
                </a:solidFill>
                <a:latin typeface="Saira Stencil One"/>
                <a:sym typeface="Saira Stencil One"/>
              </a:rPr>
              <a:t> </a:t>
            </a:r>
            <a:r>
              <a:rPr lang="en-US" sz="8000" dirty="0" err="1" smtClean="0">
                <a:solidFill>
                  <a:srgbClr val="3D550C"/>
                </a:solidFill>
                <a:latin typeface="Saira Stencil One"/>
                <a:sym typeface="Saira Stencil One"/>
              </a:rPr>
              <a:t>ơn</a:t>
            </a:r>
            <a:r>
              <a:rPr lang="en-US" sz="8000" dirty="0" smtClean="0">
                <a:solidFill>
                  <a:srgbClr val="3D550C"/>
                </a:solidFill>
                <a:latin typeface="Saira Stencil One"/>
                <a:sym typeface="Saira Stencil One"/>
              </a:rPr>
              <a:t> </a:t>
            </a:r>
            <a:r>
              <a:rPr lang="en-US" sz="8000" dirty="0" err="1" smtClean="0">
                <a:solidFill>
                  <a:srgbClr val="3D550C"/>
                </a:solidFill>
                <a:latin typeface="Saira Stencil One"/>
                <a:sym typeface="Saira Stencil One"/>
              </a:rPr>
              <a:t>các</a:t>
            </a:r>
            <a:r>
              <a:rPr lang="en-US" sz="8000" dirty="0" smtClean="0">
                <a:solidFill>
                  <a:srgbClr val="3D550C"/>
                </a:solidFill>
                <a:latin typeface="Saira Stencil One"/>
                <a:sym typeface="Saira Stencil One"/>
              </a:rPr>
              <a:t> </a:t>
            </a:r>
            <a:r>
              <a:rPr lang="en-US" sz="8000" dirty="0" err="1" smtClean="0">
                <a:solidFill>
                  <a:srgbClr val="3D550C"/>
                </a:solidFill>
                <a:latin typeface="Saira Stencil One"/>
                <a:sym typeface="Saira Stencil One"/>
              </a:rPr>
              <a:t>em</a:t>
            </a:r>
            <a:r>
              <a:rPr lang="en-US" sz="8000" dirty="0" smtClean="0">
                <a:solidFill>
                  <a:srgbClr val="3D550C"/>
                </a:solidFill>
                <a:latin typeface="Saira Stencil One"/>
                <a:sym typeface="Saira Stencil One"/>
              </a:rPr>
              <a:t> </a:t>
            </a:r>
            <a:r>
              <a:rPr lang="en-US" sz="8000" dirty="0" err="1" smtClean="0">
                <a:solidFill>
                  <a:srgbClr val="3D550C"/>
                </a:solidFill>
                <a:latin typeface="Saira Stencil One"/>
                <a:sym typeface="Saira Stencil One"/>
              </a:rPr>
              <a:t>đã</a:t>
            </a:r>
            <a:r>
              <a:rPr lang="en-US" sz="8000" dirty="0" smtClean="0">
                <a:solidFill>
                  <a:srgbClr val="3D550C"/>
                </a:solidFill>
                <a:latin typeface="Saira Stencil One"/>
                <a:sym typeface="Saira Stencil One"/>
              </a:rPr>
              <a:t> </a:t>
            </a:r>
            <a:r>
              <a:rPr lang="en-US" sz="8000" dirty="0" err="1" smtClean="0">
                <a:solidFill>
                  <a:srgbClr val="3D550C"/>
                </a:solidFill>
                <a:latin typeface="Saira Stencil One"/>
                <a:sym typeface="Saira Stencil One"/>
              </a:rPr>
              <a:t>lắng</a:t>
            </a:r>
            <a:r>
              <a:rPr lang="en-US" sz="8000" dirty="0" smtClean="0">
                <a:solidFill>
                  <a:srgbClr val="3D550C"/>
                </a:solidFill>
                <a:latin typeface="Saira Stencil One"/>
                <a:sym typeface="Saira Stencil One"/>
              </a:rPr>
              <a:t> </a:t>
            </a:r>
            <a:r>
              <a:rPr lang="en-US" sz="8000" dirty="0" err="1" smtClean="0">
                <a:solidFill>
                  <a:srgbClr val="3D550C"/>
                </a:solidFill>
                <a:latin typeface="Saira Stencil One"/>
                <a:sym typeface="Saira Stencil One"/>
              </a:rPr>
              <a:t>nghe</a:t>
            </a:r>
            <a:endParaRPr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/>
          <p:nvPr/>
        </p:nvSpPr>
        <p:spPr>
          <a:xfrm>
            <a:off x="2557462" y="4031439"/>
            <a:ext cx="16230600" cy="188802"/>
          </a:xfrm>
          <a:custGeom>
            <a:avLst/>
            <a:gdLst/>
            <a:ahLst/>
            <a:cxnLst/>
            <a:rect l="l" t="t" r="r" b="b"/>
            <a:pathLst>
              <a:path w="16230600" h="188802" extrusionOk="0">
                <a:moveTo>
                  <a:pt x="0" y="0"/>
                </a:moveTo>
                <a:lnTo>
                  <a:pt x="16230600" y="0"/>
                </a:lnTo>
                <a:lnTo>
                  <a:pt x="16230600" y="188803"/>
                </a:lnTo>
                <a:lnTo>
                  <a:pt x="0" y="188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38082"/>
            </a:stretch>
          </a:blipFill>
          <a:ln>
            <a:noFill/>
          </a:ln>
        </p:spPr>
      </p:sp>
      <p:sp>
        <p:nvSpPr>
          <p:cNvPr id="193" name="Google Shape;193;p7"/>
          <p:cNvSpPr txBox="1"/>
          <p:nvPr/>
        </p:nvSpPr>
        <p:spPr>
          <a:xfrm>
            <a:off x="623319" y="529444"/>
            <a:ext cx="16635900" cy="150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1.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TRUYỆN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THƠ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VÀ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TRUYỆN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THƠ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DÂN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 smtClean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GIAN</a:t>
            </a:r>
            <a:endParaRPr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3086318" y="3386502"/>
            <a:ext cx="10004969" cy="5078960"/>
          </a:xfrm>
          <a:custGeom>
            <a:avLst/>
            <a:gdLst/>
            <a:ahLst/>
            <a:cxnLst/>
            <a:rect l="l" t="t" r="r" b="b"/>
            <a:pathLst>
              <a:path w="2562092" h="1092837" extrusionOk="0">
                <a:moveTo>
                  <a:pt x="40588" y="0"/>
                </a:moveTo>
                <a:lnTo>
                  <a:pt x="2521504" y="0"/>
                </a:lnTo>
                <a:cubicBezTo>
                  <a:pt x="2543920" y="0"/>
                  <a:pt x="2562092" y="18172"/>
                  <a:pt x="2562092" y="40588"/>
                </a:cubicBezTo>
                <a:lnTo>
                  <a:pt x="2562092" y="1052249"/>
                </a:lnTo>
                <a:cubicBezTo>
                  <a:pt x="2562092" y="1063014"/>
                  <a:pt x="2557815" y="1073337"/>
                  <a:pt x="2550204" y="1080949"/>
                </a:cubicBezTo>
                <a:cubicBezTo>
                  <a:pt x="2542592" y="1088561"/>
                  <a:pt x="2532268" y="1092837"/>
                  <a:pt x="2521504" y="1092837"/>
                </a:cubicBezTo>
                <a:lnTo>
                  <a:pt x="40588" y="1092837"/>
                </a:lnTo>
                <a:cubicBezTo>
                  <a:pt x="29823" y="1092837"/>
                  <a:pt x="19500" y="1088561"/>
                  <a:pt x="11888" y="1080949"/>
                </a:cubicBezTo>
                <a:cubicBezTo>
                  <a:pt x="4276" y="1073337"/>
                  <a:pt x="0" y="1063014"/>
                  <a:pt x="0" y="1052249"/>
                </a:cubicBezTo>
                <a:lnTo>
                  <a:pt x="0" y="40588"/>
                </a:lnTo>
                <a:cubicBezTo>
                  <a:pt x="0" y="29823"/>
                  <a:pt x="4276" y="19500"/>
                  <a:pt x="11888" y="11888"/>
                </a:cubicBezTo>
                <a:cubicBezTo>
                  <a:pt x="19500" y="4276"/>
                  <a:pt x="29823" y="0"/>
                  <a:pt x="40588" y="0"/>
                </a:cubicBezTo>
                <a:close/>
              </a:path>
            </a:pathLst>
          </a:custGeom>
          <a:solidFill>
            <a:srgbClr val="F7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3329752" y="3592143"/>
            <a:ext cx="95181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HS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làm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việc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cặp</a:t>
            </a:r>
            <a:r>
              <a:rPr lang="en-US" sz="45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hoàn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thành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bảng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đối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chiếu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truyện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truyện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dân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gian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 Sau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khi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xong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GV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chiếu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đáp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án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trên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màn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hình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 HS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các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cặp</a:t>
            </a:r>
            <a:r>
              <a:rPr lang="en-US" sz="45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chấm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chéo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chỉnh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sửa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bằng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bút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màu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khác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5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Thời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gian</a:t>
            </a:r>
            <a:r>
              <a:rPr lang="en-US" sz="45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: </a:t>
            </a:r>
            <a:r>
              <a:rPr lang="en-US" sz="45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7’</a:t>
            </a:r>
            <a:endParaRPr sz="45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a4a6edd21_0_0"/>
          <p:cNvSpPr/>
          <p:nvPr/>
        </p:nvSpPr>
        <p:spPr>
          <a:xfrm>
            <a:off x="2557462" y="4031439"/>
            <a:ext cx="16230600" cy="188802"/>
          </a:xfrm>
          <a:custGeom>
            <a:avLst/>
            <a:gdLst/>
            <a:ahLst/>
            <a:cxnLst/>
            <a:rect l="l" t="t" r="r" b="b"/>
            <a:pathLst>
              <a:path w="16230600" h="188802" extrusionOk="0">
                <a:moveTo>
                  <a:pt x="0" y="0"/>
                </a:moveTo>
                <a:lnTo>
                  <a:pt x="16230600" y="0"/>
                </a:lnTo>
                <a:lnTo>
                  <a:pt x="16230600" y="188803"/>
                </a:lnTo>
                <a:lnTo>
                  <a:pt x="0" y="188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38082"/>
            </a:stretch>
          </a:blipFill>
          <a:ln>
            <a:noFill/>
          </a:ln>
        </p:spPr>
      </p:sp>
      <p:sp>
        <p:nvSpPr>
          <p:cNvPr id="211" name="Google Shape;211;g25a4a6edd21_0_0"/>
          <p:cNvSpPr txBox="1"/>
          <p:nvPr/>
        </p:nvSpPr>
        <p:spPr>
          <a:xfrm>
            <a:off x="623319" y="529444"/>
            <a:ext cx="16635900" cy="150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1.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TRUYỆN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THƠ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VÀ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TRUYỆN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THƠ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DÂN</a:t>
            </a:r>
            <a:r>
              <a:rPr lang="en-US" sz="5500" b="1" i="0" u="none" strike="noStrike" cap="none" dirty="0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5500" b="1" i="0" u="none" strike="noStrike" cap="none" dirty="0" err="1">
                <a:solidFill>
                  <a:srgbClr val="3D550C"/>
                </a:solidFill>
                <a:latin typeface="Fraunces"/>
                <a:ea typeface="Fraunces"/>
                <a:cs typeface="Fraunces"/>
                <a:sym typeface="Fraunces"/>
              </a:rPr>
              <a:t>GIAN</a:t>
            </a:r>
            <a:endParaRPr sz="5500" dirty="0"/>
          </a:p>
        </p:txBody>
      </p:sp>
      <p:sp>
        <p:nvSpPr>
          <p:cNvPr id="212" name="Google Shape;212;g25a4a6edd21_0_0"/>
          <p:cNvSpPr txBox="1"/>
          <p:nvPr/>
        </p:nvSpPr>
        <p:spPr>
          <a:xfrm>
            <a:off x="623307" y="2609880"/>
            <a:ext cx="1723699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Loại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hình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sự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có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cốt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truyện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chuyện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nhân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vật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lời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kể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,…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được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hiện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dưới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hình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thức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Google Shape;213;g25a4a6edd21_0_0"/>
          <p:cNvSpPr txBox="1"/>
          <p:nvPr/>
        </p:nvSpPr>
        <p:spPr>
          <a:xfrm>
            <a:off x="623307" y="4795917"/>
            <a:ext cx="17236978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Dung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lượng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lớn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g25a4a6edd21_0_0"/>
          <p:cNvSpPr txBox="1"/>
          <p:nvPr/>
        </p:nvSpPr>
        <p:spPr>
          <a:xfrm>
            <a:off x="623344" y="5959503"/>
            <a:ext cx="1723696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Bao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quát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được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nhiều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sự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kiện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con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người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chi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sinh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động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đời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sống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thường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nhật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g25a4a6edd21_0_0"/>
          <p:cNvSpPr txBox="1"/>
          <p:nvPr/>
        </p:nvSpPr>
        <p:spPr>
          <a:xfrm>
            <a:off x="623344" y="1531274"/>
            <a:ext cx="100494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Truyện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/>
          <p:nvPr/>
        </p:nvSpPr>
        <p:spPr>
          <a:xfrm>
            <a:off x="2557462" y="4031439"/>
            <a:ext cx="16230600" cy="188802"/>
          </a:xfrm>
          <a:custGeom>
            <a:avLst/>
            <a:gdLst/>
            <a:ahLst/>
            <a:cxnLst/>
            <a:rect l="l" t="t" r="r" b="b"/>
            <a:pathLst>
              <a:path w="16230600" h="188802" extrusionOk="0">
                <a:moveTo>
                  <a:pt x="0" y="0"/>
                </a:moveTo>
                <a:lnTo>
                  <a:pt x="16230600" y="0"/>
                </a:lnTo>
                <a:lnTo>
                  <a:pt x="16230600" y="188803"/>
                </a:lnTo>
                <a:lnTo>
                  <a:pt x="0" y="188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38082"/>
            </a:stretch>
          </a:blipFill>
          <a:ln>
            <a:noFill/>
          </a:ln>
        </p:spPr>
      </p:sp>
      <p:sp>
        <p:nvSpPr>
          <p:cNvPr id="225" name="Google Shape;225;p8"/>
          <p:cNvSpPr/>
          <p:nvPr/>
        </p:nvSpPr>
        <p:spPr>
          <a:xfrm>
            <a:off x="12104176" y="1319842"/>
            <a:ext cx="5718875" cy="8010138"/>
          </a:xfrm>
          <a:custGeom>
            <a:avLst/>
            <a:gdLst/>
            <a:ahLst/>
            <a:cxnLst/>
            <a:rect l="l" t="t" r="r" b="b"/>
            <a:pathLst>
              <a:path w="3053624" h="4544329" extrusionOk="0">
                <a:moveTo>
                  <a:pt x="0" y="0"/>
                </a:moveTo>
                <a:lnTo>
                  <a:pt x="3053624" y="0"/>
                </a:lnTo>
                <a:lnTo>
                  <a:pt x="3053624" y="4544329"/>
                </a:lnTo>
                <a:lnTo>
                  <a:pt x="0" y="4544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26" name="Google Shape;226;p8"/>
          <p:cNvGrpSpPr/>
          <p:nvPr/>
        </p:nvGrpSpPr>
        <p:grpSpPr>
          <a:xfrm>
            <a:off x="623318" y="2668767"/>
            <a:ext cx="10426973" cy="4949465"/>
            <a:chOff x="0" y="0"/>
            <a:chExt cx="2562092" cy="1303563"/>
          </a:xfrm>
        </p:grpSpPr>
        <p:sp>
          <p:nvSpPr>
            <p:cNvPr id="227" name="Google Shape;227;p8"/>
            <p:cNvSpPr/>
            <p:nvPr/>
          </p:nvSpPr>
          <p:spPr>
            <a:xfrm>
              <a:off x="0" y="0"/>
              <a:ext cx="2562092" cy="1303563"/>
            </a:xfrm>
            <a:custGeom>
              <a:avLst/>
              <a:gdLst/>
              <a:ahLst/>
              <a:cxnLst/>
              <a:rect l="l" t="t" r="r" b="b"/>
              <a:pathLst>
                <a:path w="2562092" h="1303563" extrusionOk="0">
                  <a:moveTo>
                    <a:pt x="40588" y="0"/>
                  </a:moveTo>
                  <a:lnTo>
                    <a:pt x="2521504" y="0"/>
                  </a:lnTo>
                  <a:cubicBezTo>
                    <a:pt x="2543920" y="0"/>
                    <a:pt x="2562092" y="18172"/>
                    <a:pt x="2562092" y="40588"/>
                  </a:cubicBezTo>
                  <a:lnTo>
                    <a:pt x="2562092" y="1262975"/>
                  </a:lnTo>
                  <a:cubicBezTo>
                    <a:pt x="2562092" y="1273740"/>
                    <a:pt x="2557815" y="1284063"/>
                    <a:pt x="2550204" y="1291675"/>
                  </a:cubicBezTo>
                  <a:cubicBezTo>
                    <a:pt x="2542592" y="1299287"/>
                    <a:pt x="2532268" y="1303563"/>
                    <a:pt x="2521504" y="1303563"/>
                  </a:cubicBezTo>
                  <a:lnTo>
                    <a:pt x="40588" y="1303563"/>
                  </a:lnTo>
                  <a:cubicBezTo>
                    <a:pt x="29823" y="1303563"/>
                    <a:pt x="19500" y="1299287"/>
                    <a:pt x="11888" y="1291675"/>
                  </a:cubicBezTo>
                  <a:cubicBezTo>
                    <a:pt x="4276" y="1284063"/>
                    <a:pt x="0" y="1273740"/>
                    <a:pt x="0" y="1262975"/>
                  </a:cubicBezTo>
                  <a:lnTo>
                    <a:pt x="0" y="40588"/>
                  </a:lnTo>
                  <a:cubicBezTo>
                    <a:pt x="0" y="29823"/>
                    <a:pt x="4276" y="19500"/>
                    <a:pt x="11888" y="11888"/>
                  </a:cubicBezTo>
                  <a:cubicBezTo>
                    <a:pt x="19500" y="4276"/>
                    <a:pt x="29823" y="0"/>
                    <a:pt x="40588" y="0"/>
                  </a:cubicBezTo>
                  <a:close/>
                </a:path>
              </a:pathLst>
            </a:custGeom>
            <a:solidFill>
              <a:srgbClr val="F7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228;p8"/>
            <p:cNvSpPr txBox="1"/>
            <p:nvPr/>
          </p:nvSpPr>
          <p:spPr>
            <a:xfrm>
              <a:off x="0" y="471159"/>
              <a:ext cx="2505029" cy="341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–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Truyện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thơ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dân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gian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mang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các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đặc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điểm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của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văn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học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dân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gian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: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+ Do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tầng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lớp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bình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dân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hoặc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các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trí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thức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sống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gần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với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tầng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lớp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bình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dân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sáng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tác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+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Truyền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miệng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+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Tính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nguyên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hợp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0" name="Google Shape;230;p8"/>
          <p:cNvSpPr txBox="1"/>
          <p:nvPr/>
        </p:nvSpPr>
        <p:spPr>
          <a:xfrm>
            <a:off x="623319" y="685800"/>
            <a:ext cx="11178417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b.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Truyện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dân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/>
          <p:nvPr/>
        </p:nvSpPr>
        <p:spPr>
          <a:xfrm>
            <a:off x="2557462" y="4031439"/>
            <a:ext cx="16230600" cy="188802"/>
          </a:xfrm>
          <a:custGeom>
            <a:avLst/>
            <a:gdLst/>
            <a:ahLst/>
            <a:cxnLst/>
            <a:rect l="l" t="t" r="r" b="b"/>
            <a:pathLst>
              <a:path w="16230600" h="188802" extrusionOk="0">
                <a:moveTo>
                  <a:pt x="0" y="0"/>
                </a:moveTo>
                <a:lnTo>
                  <a:pt x="16230600" y="0"/>
                </a:lnTo>
                <a:lnTo>
                  <a:pt x="16230600" y="188803"/>
                </a:lnTo>
                <a:lnTo>
                  <a:pt x="0" y="188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38082"/>
            </a:stretch>
          </a:blipFill>
          <a:ln>
            <a:noFill/>
          </a:ln>
        </p:spPr>
      </p:sp>
      <p:grpSp>
        <p:nvGrpSpPr>
          <p:cNvPr id="236" name="Google Shape;236;p9"/>
          <p:cNvGrpSpPr/>
          <p:nvPr/>
        </p:nvGrpSpPr>
        <p:grpSpPr>
          <a:xfrm>
            <a:off x="842221" y="2268717"/>
            <a:ext cx="7263348" cy="6069565"/>
            <a:chOff x="0" y="0"/>
            <a:chExt cx="1912981" cy="1598569"/>
          </a:xfrm>
        </p:grpSpPr>
        <p:sp>
          <p:nvSpPr>
            <p:cNvPr id="237" name="Google Shape;237;p9"/>
            <p:cNvSpPr/>
            <p:nvPr/>
          </p:nvSpPr>
          <p:spPr>
            <a:xfrm>
              <a:off x="0" y="0"/>
              <a:ext cx="1912981" cy="1598569"/>
            </a:xfrm>
            <a:custGeom>
              <a:avLst/>
              <a:gdLst/>
              <a:ahLst/>
              <a:cxnLst/>
              <a:rect l="l" t="t" r="r" b="b"/>
              <a:pathLst>
                <a:path w="1912981" h="1598569" extrusionOk="0">
                  <a:moveTo>
                    <a:pt x="54360" y="0"/>
                  </a:moveTo>
                  <a:lnTo>
                    <a:pt x="1858620" y="0"/>
                  </a:lnTo>
                  <a:cubicBezTo>
                    <a:pt x="1888643" y="0"/>
                    <a:pt x="1912981" y="24338"/>
                    <a:pt x="1912981" y="54360"/>
                  </a:cubicBezTo>
                  <a:lnTo>
                    <a:pt x="1912981" y="1544208"/>
                  </a:lnTo>
                  <a:cubicBezTo>
                    <a:pt x="1912981" y="1574231"/>
                    <a:pt x="1888643" y="1598569"/>
                    <a:pt x="1858620" y="1598569"/>
                  </a:cubicBezTo>
                  <a:lnTo>
                    <a:pt x="54360" y="1598569"/>
                  </a:lnTo>
                  <a:cubicBezTo>
                    <a:pt x="24338" y="1598569"/>
                    <a:pt x="0" y="1574231"/>
                    <a:pt x="0" y="1544208"/>
                  </a:cubicBezTo>
                  <a:lnTo>
                    <a:pt x="0" y="54360"/>
                  </a:lnTo>
                  <a:cubicBezTo>
                    <a:pt x="0" y="24338"/>
                    <a:pt x="24338" y="0"/>
                    <a:pt x="54360" y="0"/>
                  </a:cubicBezTo>
                  <a:close/>
                </a:path>
              </a:pathLst>
            </a:custGeom>
            <a:solidFill>
              <a:srgbClr val="F7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9"/>
            <p:cNvSpPr txBox="1"/>
            <p:nvPr/>
          </p:nvSpPr>
          <p:spPr>
            <a:xfrm>
              <a:off x="0" y="720658"/>
              <a:ext cx="1865371" cy="297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just" rtl="0">
                <a:lnSpc>
                  <a:spcPct val="1399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- Thể hiện đời sống hiện thực, những tình cảm, ước mơ, khát vọng của nhiều lớp người trong xã hội, nhất là những người lao động nghèo.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399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5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8745796" y="1907065"/>
            <a:ext cx="8942129" cy="2355072"/>
            <a:chOff x="0" y="-95250"/>
            <a:chExt cx="2355129" cy="620266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2355129" cy="464256"/>
            </a:xfrm>
            <a:custGeom>
              <a:avLst/>
              <a:gdLst/>
              <a:ahLst/>
              <a:cxnLst/>
              <a:rect l="l" t="t" r="r" b="b"/>
              <a:pathLst>
                <a:path w="2355129" h="464256" extrusionOk="0">
                  <a:moveTo>
                    <a:pt x="44155" y="0"/>
                  </a:moveTo>
                  <a:lnTo>
                    <a:pt x="2310974" y="0"/>
                  </a:lnTo>
                  <a:cubicBezTo>
                    <a:pt x="2322685" y="0"/>
                    <a:pt x="2333915" y="4652"/>
                    <a:pt x="2342196" y="12933"/>
                  </a:cubicBezTo>
                  <a:cubicBezTo>
                    <a:pt x="2350477" y="21213"/>
                    <a:pt x="2355129" y="32444"/>
                    <a:pt x="2355129" y="44155"/>
                  </a:cubicBezTo>
                  <a:lnTo>
                    <a:pt x="2355129" y="420101"/>
                  </a:lnTo>
                  <a:cubicBezTo>
                    <a:pt x="2355129" y="431812"/>
                    <a:pt x="2350477" y="443043"/>
                    <a:pt x="2342196" y="451323"/>
                  </a:cubicBezTo>
                  <a:cubicBezTo>
                    <a:pt x="2333915" y="459604"/>
                    <a:pt x="2322685" y="464256"/>
                    <a:pt x="2310974" y="464256"/>
                  </a:cubicBezTo>
                  <a:lnTo>
                    <a:pt x="44155" y="464256"/>
                  </a:lnTo>
                  <a:cubicBezTo>
                    <a:pt x="32444" y="464256"/>
                    <a:pt x="21213" y="459604"/>
                    <a:pt x="12933" y="451323"/>
                  </a:cubicBezTo>
                  <a:cubicBezTo>
                    <a:pt x="4652" y="443043"/>
                    <a:pt x="0" y="431812"/>
                    <a:pt x="0" y="420101"/>
                  </a:cubicBezTo>
                  <a:lnTo>
                    <a:pt x="0" y="44155"/>
                  </a:lnTo>
                  <a:cubicBezTo>
                    <a:pt x="0" y="32444"/>
                    <a:pt x="4652" y="21213"/>
                    <a:pt x="12933" y="12933"/>
                  </a:cubicBezTo>
                  <a:cubicBezTo>
                    <a:pt x="21213" y="4652"/>
                    <a:pt x="32444" y="0"/>
                    <a:pt x="44155" y="0"/>
                  </a:cubicBezTo>
                  <a:close/>
                </a:path>
              </a:pathLst>
            </a:custGeom>
            <a:solidFill>
              <a:srgbClr val="F7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95250"/>
              <a:ext cx="2312482" cy="6202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–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Cốt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truyện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: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Gặp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gỡ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-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Thử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thách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–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Đoàn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tụ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. 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8769402" y="3900487"/>
            <a:ext cx="8942129" cy="1960066"/>
            <a:chOff x="0" y="-95250"/>
            <a:chExt cx="2355129" cy="516232"/>
          </a:xfrm>
        </p:grpSpPr>
        <p:sp>
          <p:nvSpPr>
            <p:cNvPr id="245" name="Google Shape;245;p9"/>
            <p:cNvSpPr/>
            <p:nvPr/>
          </p:nvSpPr>
          <p:spPr>
            <a:xfrm>
              <a:off x="0" y="0"/>
              <a:ext cx="2355129" cy="341960"/>
            </a:xfrm>
            <a:custGeom>
              <a:avLst/>
              <a:gdLst/>
              <a:ahLst/>
              <a:cxnLst/>
              <a:rect l="l" t="t" r="r" b="b"/>
              <a:pathLst>
                <a:path w="2355129" h="341960" extrusionOk="0">
                  <a:moveTo>
                    <a:pt x="44155" y="0"/>
                  </a:moveTo>
                  <a:lnTo>
                    <a:pt x="2310974" y="0"/>
                  </a:lnTo>
                  <a:cubicBezTo>
                    <a:pt x="2322685" y="0"/>
                    <a:pt x="2333915" y="4652"/>
                    <a:pt x="2342196" y="12933"/>
                  </a:cubicBezTo>
                  <a:cubicBezTo>
                    <a:pt x="2350477" y="21213"/>
                    <a:pt x="2355129" y="32444"/>
                    <a:pt x="2355129" y="44155"/>
                  </a:cubicBezTo>
                  <a:lnTo>
                    <a:pt x="2355129" y="297805"/>
                  </a:lnTo>
                  <a:cubicBezTo>
                    <a:pt x="2355129" y="309515"/>
                    <a:pt x="2350477" y="320746"/>
                    <a:pt x="2342196" y="329027"/>
                  </a:cubicBezTo>
                  <a:cubicBezTo>
                    <a:pt x="2333915" y="337308"/>
                    <a:pt x="2322685" y="341960"/>
                    <a:pt x="2310974" y="341960"/>
                  </a:cubicBezTo>
                  <a:lnTo>
                    <a:pt x="44155" y="341960"/>
                  </a:lnTo>
                  <a:cubicBezTo>
                    <a:pt x="32444" y="341960"/>
                    <a:pt x="21213" y="337308"/>
                    <a:pt x="12933" y="329027"/>
                  </a:cubicBezTo>
                  <a:cubicBezTo>
                    <a:pt x="4652" y="320746"/>
                    <a:pt x="0" y="309515"/>
                    <a:pt x="0" y="297805"/>
                  </a:cubicBezTo>
                  <a:lnTo>
                    <a:pt x="0" y="44155"/>
                  </a:lnTo>
                  <a:cubicBezTo>
                    <a:pt x="0" y="32444"/>
                    <a:pt x="4652" y="21213"/>
                    <a:pt x="12933" y="12933"/>
                  </a:cubicBezTo>
                  <a:cubicBezTo>
                    <a:pt x="21213" y="4652"/>
                    <a:pt x="32444" y="0"/>
                    <a:pt x="44155" y="0"/>
                  </a:cubicBezTo>
                  <a:close/>
                </a:path>
              </a:pathLst>
            </a:custGeom>
            <a:solidFill>
              <a:srgbClr val="F7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0" y="-95250"/>
              <a:ext cx="2312482" cy="516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1399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–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Nhân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vật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: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tốt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-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xấu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,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thiện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-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ác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8745796" y="5427465"/>
            <a:ext cx="8942129" cy="3145035"/>
            <a:chOff x="0" y="-95250"/>
            <a:chExt cx="2355129" cy="828322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2355129" cy="671385"/>
            </a:xfrm>
            <a:custGeom>
              <a:avLst/>
              <a:gdLst/>
              <a:ahLst/>
              <a:cxnLst/>
              <a:rect l="l" t="t" r="r" b="b"/>
              <a:pathLst>
                <a:path w="2355129" h="671385" extrusionOk="0">
                  <a:moveTo>
                    <a:pt x="44155" y="0"/>
                  </a:moveTo>
                  <a:lnTo>
                    <a:pt x="2310974" y="0"/>
                  </a:lnTo>
                  <a:cubicBezTo>
                    <a:pt x="2322685" y="0"/>
                    <a:pt x="2333915" y="4652"/>
                    <a:pt x="2342196" y="12933"/>
                  </a:cubicBezTo>
                  <a:cubicBezTo>
                    <a:pt x="2350477" y="21213"/>
                    <a:pt x="2355129" y="32444"/>
                    <a:pt x="2355129" y="44155"/>
                  </a:cubicBezTo>
                  <a:lnTo>
                    <a:pt x="2355129" y="627230"/>
                  </a:lnTo>
                  <a:cubicBezTo>
                    <a:pt x="2355129" y="638941"/>
                    <a:pt x="2350477" y="650172"/>
                    <a:pt x="2342196" y="658452"/>
                  </a:cubicBezTo>
                  <a:cubicBezTo>
                    <a:pt x="2333915" y="666733"/>
                    <a:pt x="2322685" y="671385"/>
                    <a:pt x="2310974" y="671385"/>
                  </a:cubicBezTo>
                  <a:lnTo>
                    <a:pt x="44155" y="671385"/>
                  </a:lnTo>
                  <a:cubicBezTo>
                    <a:pt x="32444" y="671385"/>
                    <a:pt x="21213" y="666733"/>
                    <a:pt x="12933" y="658452"/>
                  </a:cubicBezTo>
                  <a:cubicBezTo>
                    <a:pt x="4652" y="650172"/>
                    <a:pt x="0" y="638941"/>
                    <a:pt x="0" y="627230"/>
                  </a:cubicBezTo>
                  <a:lnTo>
                    <a:pt x="0" y="44155"/>
                  </a:lnTo>
                  <a:cubicBezTo>
                    <a:pt x="0" y="32444"/>
                    <a:pt x="4652" y="21213"/>
                    <a:pt x="12933" y="12933"/>
                  </a:cubicBezTo>
                  <a:cubicBezTo>
                    <a:pt x="21213" y="4652"/>
                    <a:pt x="32444" y="0"/>
                    <a:pt x="44155" y="0"/>
                  </a:cubicBezTo>
                  <a:close/>
                </a:path>
              </a:pathLst>
            </a:custGeom>
            <a:solidFill>
              <a:srgbClr val="F7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-95250"/>
              <a:ext cx="2312482" cy="8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–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Ngôn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ngữ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: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đậm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chất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dân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ca,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giàu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cảm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xúc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,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giàu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hình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ảnh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và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các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biện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pháp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tu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 </a:t>
              </a:r>
              <a:r>
                <a:rPr lang="en-US" sz="45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từ</a:t>
              </a:r>
              <a:r>
                <a:rPr lang="en-US" sz="45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Roboto Condensed"/>
                  <a:cs typeface="Times New Roman" panose="02020603050405020304" pitchFamily="18" charset="0"/>
                  <a:sym typeface="Roboto Condensed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0" name="Google Shape;250;p9"/>
          <p:cNvSpPr txBox="1"/>
          <p:nvPr/>
        </p:nvSpPr>
        <p:spPr>
          <a:xfrm>
            <a:off x="842221" y="230505"/>
            <a:ext cx="11178417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b.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Truyện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dân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/>
          <p:nvPr/>
        </p:nvSpPr>
        <p:spPr>
          <a:xfrm>
            <a:off x="556594" y="523169"/>
            <a:ext cx="166359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2.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YẾU</a:t>
            </a:r>
            <a:r>
              <a:rPr lang="en-US" sz="6000" b="1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TỐ</a:t>
            </a:r>
            <a:r>
              <a:rPr lang="en-US" sz="6000" b="1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TỰ</a:t>
            </a:r>
            <a:r>
              <a:rPr lang="en-US" sz="6000" b="1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SỰ</a:t>
            </a:r>
            <a:r>
              <a:rPr lang="en-US" sz="6000" b="1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TRONG</a:t>
            </a:r>
            <a:r>
              <a:rPr lang="en-US" sz="6000" b="1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THƠ</a:t>
            </a:r>
            <a:r>
              <a:rPr lang="en-US" sz="6000" b="1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TRỮ</a:t>
            </a:r>
            <a:r>
              <a:rPr lang="en-US" sz="6000" b="1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 </a:t>
            </a:r>
            <a:r>
              <a:rPr lang="en-US" sz="6000" b="1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"/>
                <a:cs typeface="Times New Roman" panose="02020603050405020304" pitchFamily="18" charset="0"/>
                <a:sym typeface="Fraunces"/>
              </a:rPr>
              <a:t>TÌNH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940052" y="3115369"/>
            <a:ext cx="16817006" cy="31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trữ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tình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ưu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tiên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hiện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cảm</a:t>
            </a:r>
            <a:r>
              <a:rPr lang="en-US" sz="45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xúc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tâm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trạng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nhân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vật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trữ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tình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trữ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tình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có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các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yếu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tố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5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sự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Các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chuyện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thường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được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kể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ở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mức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độ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vừa</a:t>
            </a:r>
            <a:r>
              <a:rPr lang="en-US" sz="45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đủ</a:t>
            </a:r>
            <a:r>
              <a:rPr lang="en-US" sz="45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cảm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xúc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nhà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được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bộc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lộ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trọn</a:t>
            </a:r>
            <a:r>
              <a:rPr lang="en-US" sz="45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50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vẹn</a:t>
            </a:r>
            <a:r>
              <a:rPr lang="en-US" sz="45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/>
          <p:nvPr/>
        </p:nvSpPr>
        <p:spPr>
          <a:xfrm>
            <a:off x="0" y="5007769"/>
            <a:ext cx="18288000" cy="7346551"/>
          </a:xfrm>
          <a:custGeom>
            <a:avLst/>
            <a:gdLst/>
            <a:ahLst/>
            <a:cxnLst/>
            <a:rect l="l" t="t" r="r" b="b"/>
            <a:pathLst>
              <a:path w="25116414" h="7346551" extrusionOk="0">
                <a:moveTo>
                  <a:pt x="0" y="0"/>
                </a:moveTo>
                <a:lnTo>
                  <a:pt x="25116414" y="0"/>
                </a:lnTo>
                <a:lnTo>
                  <a:pt x="25116414" y="7346551"/>
                </a:lnTo>
                <a:lnTo>
                  <a:pt x="0" y="734655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</p:sp>
      <p:sp>
        <p:nvSpPr>
          <p:cNvPr id="290" name="Google Shape;290;p12"/>
          <p:cNvSpPr txBox="1"/>
          <p:nvPr/>
        </p:nvSpPr>
        <p:spPr>
          <a:xfrm>
            <a:off x="7516678" y="478025"/>
            <a:ext cx="1026501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4: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SỰ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TRUYỆN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DÂN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GIAN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TRỮ</a:t>
            </a:r>
            <a:r>
              <a:rPr lang="en-US" sz="35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35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TÌNH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7406996" y="2307598"/>
            <a:ext cx="10374700" cy="318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80" b="0" i="0" u="none" strike="noStrike" cap="none" dirty="0" err="1">
                <a:solidFill>
                  <a:srgbClr val="0A3400"/>
                </a:solidFill>
                <a:latin typeface="Times New Roman" panose="02020603050405020304" pitchFamily="18" charset="0"/>
                <a:ea typeface="Saira Stencil One"/>
                <a:cs typeface="Times New Roman" panose="02020603050405020304" pitchFamily="18" charset="0"/>
                <a:sym typeface="Saira Stencil One"/>
              </a:rPr>
              <a:t>Lời</a:t>
            </a:r>
            <a:r>
              <a:rPr lang="en-US" sz="14780" b="0" i="0" u="none" strike="noStrike" cap="none" dirty="0">
                <a:solidFill>
                  <a:srgbClr val="0A3400"/>
                </a:solidFill>
                <a:latin typeface="Times New Roman" panose="02020603050405020304" pitchFamily="18" charset="0"/>
                <a:ea typeface="Saira Stencil One"/>
                <a:cs typeface="Times New Roman" panose="02020603050405020304" pitchFamily="18" charset="0"/>
                <a:sym typeface="Saira Stencil One"/>
              </a:rPr>
              <a:t> </a:t>
            </a:r>
            <a:r>
              <a:rPr lang="en-US" sz="14780" b="0" i="0" u="none" strike="noStrike" cap="none" dirty="0" err="1">
                <a:solidFill>
                  <a:srgbClr val="0A3400"/>
                </a:solidFill>
                <a:latin typeface="Times New Roman" panose="02020603050405020304" pitchFamily="18" charset="0"/>
                <a:ea typeface="Saira Stencil One"/>
                <a:cs typeface="Times New Roman" panose="02020603050405020304" pitchFamily="18" charset="0"/>
                <a:sym typeface="Saira Stencil One"/>
              </a:rPr>
              <a:t>tiễn</a:t>
            </a:r>
            <a:r>
              <a:rPr lang="en-US" sz="14780" b="0" i="0" u="none" strike="noStrike" cap="none" dirty="0">
                <a:solidFill>
                  <a:srgbClr val="0A3400"/>
                </a:solidFill>
                <a:latin typeface="Times New Roman" panose="02020603050405020304" pitchFamily="18" charset="0"/>
                <a:ea typeface="Saira Stencil One"/>
                <a:cs typeface="Times New Roman" panose="02020603050405020304" pitchFamily="18" charset="0"/>
                <a:sym typeface="Saira Stencil One"/>
              </a:rPr>
              <a:t> </a:t>
            </a:r>
            <a:r>
              <a:rPr lang="en-US" sz="14780" b="0" i="0" u="none" strike="noStrike" cap="none" dirty="0" err="1">
                <a:solidFill>
                  <a:srgbClr val="0A3400"/>
                </a:solidFill>
                <a:latin typeface="Times New Roman" panose="02020603050405020304" pitchFamily="18" charset="0"/>
                <a:ea typeface="Saira Stencil One"/>
                <a:cs typeface="Times New Roman" panose="02020603050405020304" pitchFamily="18" charset="0"/>
                <a:sym typeface="Saira Stencil One"/>
              </a:rPr>
              <a:t>dặn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7516678" y="4712494"/>
            <a:ext cx="910259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(</a:t>
            </a:r>
            <a:r>
              <a:rPr lang="en-US" sz="6000" b="0" i="0" u="none" strike="noStrike" cap="none" dirty="0" err="1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Trích</a:t>
            </a:r>
            <a:r>
              <a:rPr lang="en-US" sz="6000" b="0" i="0" u="none" strike="noStrike" cap="none" dirty="0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6000" b="0" i="1" u="none" strike="noStrike" cap="none" dirty="0" err="1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Tiễn</a:t>
            </a:r>
            <a:r>
              <a:rPr lang="en-US" sz="6000" b="0" i="1" u="none" strike="noStrike" cap="none" dirty="0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6000" b="0" i="1" u="none" strike="noStrike" cap="none" dirty="0" err="1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dặn</a:t>
            </a:r>
            <a:r>
              <a:rPr lang="en-US" sz="6000" b="0" i="1" u="none" strike="noStrike" cap="none" dirty="0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6000" b="0" i="1" u="none" strike="noStrike" cap="none" dirty="0" err="1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người</a:t>
            </a:r>
            <a:r>
              <a:rPr lang="en-US" sz="6000" b="0" i="1" u="none" strike="noStrike" cap="none" dirty="0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6000" b="0" i="1" u="none" strike="noStrike" cap="none" dirty="0" err="1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yêu</a:t>
            </a:r>
            <a:r>
              <a:rPr lang="en-US" sz="6000" b="0" i="0" u="none" strike="noStrike" cap="none" dirty="0">
                <a:solidFill>
                  <a:srgbClr val="0A34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oạn bài Lời tiễn dặn Kết nối tri thức Ngữ văn lớp 11 trang 102 s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8" y="1512094"/>
            <a:ext cx="6667500" cy="97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/>
        </p:nvSpPr>
        <p:spPr>
          <a:xfrm>
            <a:off x="618308" y="335280"/>
            <a:ext cx="9468761" cy="150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smtClean="0">
                <a:solidFill>
                  <a:srgbClr val="3D550C"/>
                </a:solidFill>
                <a:latin typeface="Times New Roman" panose="02020603050405020304" pitchFamily="18" charset="0"/>
                <a:ea typeface="Fraunces Black"/>
                <a:cs typeface="Times New Roman" panose="02020603050405020304" pitchFamily="18" charset="0"/>
                <a:sym typeface="Fraunces Black"/>
              </a:rPr>
              <a:t>1. </a:t>
            </a:r>
            <a:r>
              <a:rPr lang="en-US" sz="6000" b="0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 Black"/>
                <a:cs typeface="Times New Roman" panose="02020603050405020304" pitchFamily="18" charset="0"/>
                <a:sym typeface="Fraunces Black"/>
              </a:rPr>
              <a:t>ĐỌC</a:t>
            </a:r>
            <a:r>
              <a:rPr lang="en-US" sz="6000" b="0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 Black"/>
                <a:cs typeface="Times New Roman" panose="02020603050405020304" pitchFamily="18" charset="0"/>
                <a:sym typeface="Fraunces Black"/>
              </a:rPr>
              <a:t> </a:t>
            </a:r>
            <a:r>
              <a:rPr lang="en-US" sz="6000" b="0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 Black"/>
                <a:cs typeface="Times New Roman" panose="02020603050405020304" pitchFamily="18" charset="0"/>
                <a:sym typeface="Fraunces Black"/>
              </a:rPr>
              <a:t>VĂN</a:t>
            </a:r>
            <a:r>
              <a:rPr lang="en-US" sz="6000" b="0" i="0" u="none" strike="noStrike" cap="none" dirty="0">
                <a:solidFill>
                  <a:srgbClr val="3D550C"/>
                </a:solidFill>
                <a:latin typeface="Times New Roman" panose="02020603050405020304" pitchFamily="18" charset="0"/>
                <a:ea typeface="Fraunces Black"/>
                <a:cs typeface="Times New Roman" panose="02020603050405020304" pitchFamily="18" charset="0"/>
                <a:sym typeface="Fraunces Black"/>
              </a:rPr>
              <a:t> </a:t>
            </a:r>
            <a:r>
              <a:rPr lang="en-US" sz="6000" b="0" i="0" u="none" strike="noStrike" cap="none" dirty="0" err="1">
                <a:solidFill>
                  <a:srgbClr val="3D550C"/>
                </a:solidFill>
                <a:latin typeface="Times New Roman" panose="02020603050405020304" pitchFamily="18" charset="0"/>
                <a:ea typeface="Fraunces Black"/>
                <a:cs typeface="Times New Roman" panose="02020603050405020304" pitchFamily="18" charset="0"/>
                <a:sym typeface="Fraunces Black"/>
              </a:rPr>
              <a:t>BẢN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1" name="Google Shape;301;p13"/>
          <p:cNvGraphicFramePr/>
          <p:nvPr>
            <p:extLst>
              <p:ext uri="{D42A27DB-BD31-4B8C-83A1-F6EECF244321}">
                <p14:modId xmlns:p14="http://schemas.microsoft.com/office/powerpoint/2010/main" val="4182114616"/>
              </p:ext>
            </p:extLst>
          </p:nvPr>
        </p:nvGraphicFramePr>
        <p:xfrm>
          <a:off x="2938661" y="2493179"/>
          <a:ext cx="11483175" cy="6353931"/>
        </p:xfrm>
        <a:graphic>
          <a:graphicData uri="http://schemas.openxmlformats.org/drawingml/2006/table">
            <a:tbl>
              <a:tblPr>
                <a:noFill/>
                <a:tableStyleId>{6EC953C9-A0FF-409D-9D3F-2346A560F417}</a:tableStyleId>
              </a:tblPr>
              <a:tblGrid>
                <a:gridCol w="8467075"/>
                <a:gridCol w="1434425"/>
                <a:gridCol w="1581675"/>
              </a:tblGrid>
              <a:tr h="88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 b="1" u="none" strike="noStrike" cap="none" dirty="0" err="1">
                          <a:solidFill>
                            <a:srgbClr val="FFFBF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Tiêu</a:t>
                      </a:r>
                      <a:r>
                        <a:rPr lang="en-US" sz="3800" b="1" u="none" strike="noStrike" cap="none" dirty="0">
                          <a:solidFill>
                            <a:srgbClr val="FFFBF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800" b="1" u="none" strike="noStrike" cap="none" dirty="0" err="1">
                          <a:solidFill>
                            <a:srgbClr val="FFFBF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chí</a:t>
                      </a:r>
                      <a:endParaRPr sz="1100" u="none" strike="noStrike" cap="none" dirty="0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8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 b="1" u="none" strike="noStrike" cap="none">
                          <a:solidFill>
                            <a:srgbClr val="FFFBF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</a:t>
                      </a: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8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 b="1" u="none" strike="noStrike" cap="none">
                          <a:solidFill>
                            <a:srgbClr val="FFFBF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Không</a:t>
                      </a: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8033"/>
                    </a:solidFill>
                  </a:tcPr>
                </a:tc>
              </a:tr>
              <a:tr h="91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 u="none" strike="noStrike" cap="none">
                          <a:solidFill>
                            <a:srgbClr val="0A34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Đọc trôi chảy, không bỏ từ, thêm từ.</a:t>
                      </a: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</a:tr>
              <a:tr h="181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 u="none" strike="noStrike" cap="none">
                          <a:solidFill>
                            <a:srgbClr val="0A34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Đọc to, rõ bảo đảm trong không gian lớp học, cả lớp cùng nghe được.</a:t>
                      </a: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</a:tr>
              <a:tr h="91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 u="none" strike="noStrike" cap="none">
                          <a:solidFill>
                            <a:srgbClr val="0A34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Tốc độ đọc phù hợp.</a:t>
                      </a: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</a:tr>
              <a:tr h="181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 u="none" strike="noStrike" cap="none">
                          <a:solidFill>
                            <a:srgbClr val="0A34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Sử dụng giọng điệu khác nhau để thể hiện được cảm xúc của nhân vật trữ tình.</a:t>
                      </a: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48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57150" marR="57150" marT="57150" marB="57150" anchor="ctr">
                    <a:lnL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68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F4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1728</Words>
  <Application>Microsoft Office PowerPoint</Application>
  <PresentationFormat>Custom</PresentationFormat>
  <Paragraphs>147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Fraunces</vt:lpstr>
      <vt:lpstr>Cambria</vt:lpstr>
      <vt:lpstr>Saira Stencil One</vt:lpstr>
      <vt:lpstr>Roboto Condensed</vt:lpstr>
      <vt:lpstr>Dancing Script</vt:lpstr>
      <vt:lpstr>Times New Roman</vt:lpstr>
      <vt:lpstr>Fraunces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14</cp:revision>
  <dcterms:created xsi:type="dcterms:W3CDTF">2006-08-16T00:00:00Z</dcterms:created>
  <dcterms:modified xsi:type="dcterms:W3CDTF">2023-08-17T15:28:17Z</dcterms:modified>
</cp:coreProperties>
</file>