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56" r:id="rId2"/>
    <p:sldId id="257" r:id="rId3"/>
    <p:sldId id="258" r:id="rId4"/>
    <p:sldId id="259" r:id="rId5"/>
    <p:sldId id="260" r:id="rId6"/>
    <p:sldId id="261" r:id="rId7"/>
    <p:sldId id="262" r:id="rId8"/>
    <p:sldId id="263" r:id="rId9"/>
    <p:sldId id="264" r:id="rId10"/>
    <p:sldId id="282" r:id="rId11"/>
    <p:sldId id="283" r:id="rId12"/>
    <p:sldId id="272" r:id="rId13"/>
    <p:sldId id="286" r:id="rId14"/>
    <p:sldId id="287" r:id="rId15"/>
    <p:sldId id="288" r:id="rId16"/>
    <p:sldId id="265" r:id="rId17"/>
    <p:sldId id="266" r:id="rId18"/>
    <p:sldId id="269" r:id="rId19"/>
    <p:sldId id="289" r:id="rId20"/>
    <p:sldId id="267" r:id="rId21"/>
    <p:sldId id="290" r:id="rId22"/>
    <p:sldId id="291" r:id="rId23"/>
    <p:sldId id="292" r:id="rId24"/>
    <p:sldId id="308" r:id="rId25"/>
    <p:sldId id="306" r:id="rId26"/>
    <p:sldId id="293" r:id="rId27"/>
    <p:sldId id="307" r:id="rId28"/>
    <p:sldId id="294" r:id="rId29"/>
    <p:sldId id="270" r:id="rId30"/>
    <p:sldId id="295" r:id="rId31"/>
    <p:sldId id="296" r:id="rId32"/>
    <p:sldId id="297" r:id="rId33"/>
    <p:sldId id="298" r:id="rId34"/>
    <p:sldId id="271" r:id="rId35"/>
    <p:sldId id="273" r:id="rId36"/>
    <p:sldId id="300" r:id="rId37"/>
    <p:sldId id="310" r:id="rId38"/>
    <p:sldId id="309" r:id="rId39"/>
    <p:sldId id="311" r:id="rId40"/>
    <p:sldId id="312" r:id="rId41"/>
    <p:sldId id="313" r:id="rId42"/>
    <p:sldId id="301" r:id="rId43"/>
    <p:sldId id="275" r:id="rId44"/>
    <p:sldId id="274" r:id="rId45"/>
    <p:sldId id="278" r:id="rId46"/>
    <p:sldId id="304" r:id="rId47"/>
    <p:sldId id="303" r:id="rId48"/>
    <p:sldId id="305" r:id="rId49"/>
  </p:sldIdLst>
  <p:sldSz cx="18288000" cy="10287000"/>
  <p:notesSz cx="6858000" cy="9144000"/>
  <p:embeddedFontLst>
    <p:embeddedFont>
      <p:font typeface="Cabin" charset="0"/>
      <p:regular r:id="rId51"/>
    </p:embeddedFont>
    <p:embeddedFont>
      <p:font typeface="Cabin Bold" charset="0"/>
      <p:regular r:id="rId52"/>
    </p:embeddedFont>
    <p:embeddedFont>
      <p:font typeface="Calibri" pitchFamily="34" charset="0"/>
      <p:regular r:id="rId53"/>
      <p:bold r:id="rId54"/>
      <p:italic r:id="rId55"/>
      <p:boldItalic r:id="rId56"/>
    </p:embeddedFont>
    <p:embeddedFont>
      <p:font typeface="宋体" pitchFamily="2" charset="-122"/>
      <p:regular r:id="rId57"/>
    </p:embeddedFont>
    <p:embeddedFont>
      <p:font typeface="Arial Unicode MS" pitchFamily="34" charset="-128"/>
      <p:regular r:id="rId58"/>
    </p:embeddedFont>
    <p:embeddedFont>
      <p:font typeface="Microsoft YaHei" pitchFamily="34" charset="-122"/>
      <p:regular r:id="rId59"/>
      <p:bold r:id="rId60"/>
    </p:embeddedFont>
    <p:embeddedFont>
      <p:font typeface="Dubai" pitchFamily="34" charset="-78"/>
      <p:regular r:id="rId61"/>
      <p:bold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854" autoAdjust="0"/>
    <p:restoredTop sz="94622" autoAdjust="0"/>
  </p:normalViewPr>
  <p:slideViewPr>
    <p:cSldViewPr>
      <p:cViewPr>
        <p:scale>
          <a:sx n="52" d="100"/>
          <a:sy n="52" d="100"/>
        </p:scale>
        <p:origin x="-53"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D14687-73DB-49A0-B8ED-0B552BCB88EB}" type="datetimeFigureOut">
              <a:rPr lang="en-US" smtClean="0"/>
              <a:pPr/>
              <a:t>9/19/2024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1DAF135-F9A2-455C-A061-2C5CAC7C63D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ChangeArrowheads="1" noTextEdit="1"/>
          </p:cNvSpPr>
          <p:nvPr>
            <p:ph type="sldImg"/>
          </p:nvPr>
        </p:nvSpPr>
        <p:spPr/>
      </p:sp>
      <p:sp>
        <p:nvSpPr>
          <p:cNvPr id="30723" name="Notes Placeholder 2"/>
          <p:cNvSpPr>
            <a:spLocks noGrp="1"/>
          </p:cNvSpPr>
          <p:nvPr>
            <p:ph type="body" idx="1"/>
          </p:nvPr>
        </p:nvSpPr>
        <p:spPr bwMode="auto">
          <a:xfrm>
            <a:off x="685800" y="4400550"/>
            <a:ext cx="5486400" cy="3600450"/>
          </a:xfrm>
          <a:prstGeom prst="rect">
            <a:avLst/>
          </a:prstGeom>
          <a:solidFill>
            <a:srgbClr val="FFFFFF"/>
          </a:solidFill>
          <a:ln>
            <a:solidFill>
              <a:srgbClr val="000000"/>
            </a:solidFill>
            <a:miter lim="800000"/>
            <a:headEnd/>
            <a:tailEnd/>
          </a:ln>
        </p:spPr>
        <p:txBody>
          <a:bodyPr/>
          <a:lstStyle/>
          <a:p>
            <a:pPr defTabSz="914400">
              <a:spcBef>
                <a:spcPct val="0"/>
              </a:spcBef>
            </a:pPr>
            <a:endParaRPr lang="vi-VN" altLang="en-US" smtClean="0">
              <a:latin typeface="Arial" charset="0"/>
            </a:endParaRPr>
          </a:p>
        </p:txBody>
      </p:sp>
      <p:sp>
        <p:nvSpPr>
          <p:cNvPr id="30724"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eaLnBrk="1" hangingPunct="1"/>
            <a:fld id="{9C02DD56-E72C-47AA-9D73-796C7F46A1B1}" type="slidenum">
              <a:rPr lang="en-US" altLang="en-US" sz="1200">
                <a:latin typeface="Calibri" pitchFamily="34" charset="0"/>
                <a:cs typeface="Arial" charset="0"/>
              </a:rPr>
              <a:pPr algn="r" eaLnBrk="1" hangingPunct="1"/>
              <a:t>13</a:t>
            </a:fld>
            <a:endParaRPr lang="en-US" altLang="en-US" sz="1200">
              <a:latin typeface="Calibri" pitchFamily="34" charset="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ChangeArrowheads="1" noTextEdit="1"/>
          </p:cNvSpPr>
          <p:nvPr>
            <p:ph type="sldImg"/>
          </p:nvPr>
        </p:nvSpPr>
        <p:spPr/>
      </p:sp>
      <p:sp>
        <p:nvSpPr>
          <p:cNvPr id="41987" name="Notes Placeholder 2"/>
          <p:cNvSpPr>
            <a:spLocks noGrp="1"/>
          </p:cNvSpPr>
          <p:nvPr>
            <p:ph type="body" idx="1"/>
          </p:nvPr>
        </p:nvSpPr>
        <p:spPr bwMode="auto">
          <a:xfrm>
            <a:off x="685800" y="4400550"/>
            <a:ext cx="5486400" cy="3600450"/>
          </a:xfrm>
          <a:prstGeom prst="rect">
            <a:avLst/>
          </a:prstGeom>
          <a:solidFill>
            <a:srgbClr val="FFFFFF"/>
          </a:solidFill>
          <a:ln>
            <a:solidFill>
              <a:srgbClr val="000000"/>
            </a:solidFill>
            <a:miter lim="800000"/>
            <a:headEnd/>
            <a:tailEnd/>
          </a:ln>
        </p:spPr>
        <p:txBody>
          <a:bodyPr/>
          <a:lstStyle/>
          <a:p>
            <a:pPr defTabSz="914400">
              <a:spcBef>
                <a:spcPct val="0"/>
              </a:spcBef>
            </a:pPr>
            <a:endParaRPr lang="vi-VN" altLang="en-US" smtClean="0">
              <a:latin typeface="Arial" charset="0"/>
            </a:endParaRPr>
          </a:p>
        </p:txBody>
      </p:sp>
      <p:sp>
        <p:nvSpPr>
          <p:cNvPr id="41988" name="Slide Number Placeholder 3"/>
          <p:cNvSpPr txBox="1">
            <a:spLocks noGrp="1"/>
          </p:cNvSpPr>
          <p:nvPr/>
        </p:nvSpPr>
        <p:spPr bwMode="auto">
          <a:xfrm>
            <a:off x="3884613" y="8685213"/>
            <a:ext cx="2971800" cy="458787"/>
          </a:xfrm>
          <a:prstGeom prst="rect">
            <a:avLst/>
          </a:prstGeom>
          <a:noFill/>
          <a:ln w="9525">
            <a:noFill/>
            <a:miter lim="800000"/>
            <a:headEnd/>
            <a:tailEnd/>
          </a:ln>
        </p:spPr>
        <p:txBody>
          <a:bodyPr anchor="b"/>
          <a:lstStyle/>
          <a:p>
            <a:pPr algn="r" eaLnBrk="1" hangingPunct="1"/>
            <a:fld id="{558CC024-3D4E-48CF-B004-49A21D15C50B}" type="slidenum">
              <a:rPr lang="en-US" altLang="en-US" sz="1200">
                <a:latin typeface="Calibri" pitchFamily="34" charset="0"/>
                <a:cs typeface="Arial" charset="0"/>
              </a:rPr>
              <a:pPr algn="r" eaLnBrk="1" hangingPunct="1"/>
              <a:t>22</a:t>
            </a:fld>
            <a:endParaRPr lang="en-US" altLang="en-US" sz="1200">
              <a:latin typeface="Calibri" pitchFamily="34" charset="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1DAF135-F9A2-455C-A061-2C5CAC7C63D3}" type="slidenum">
              <a:rPr lang="en-US" smtClean="0"/>
              <a:pPr/>
              <a:t>35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9/19/2024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9/19/2024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13" Type="http://schemas.openxmlformats.org/officeDocument/2006/relationships/image" Target="../media/image37.png"/><Relationship Id="rId3" Type="http://schemas.openxmlformats.org/officeDocument/2006/relationships/image" Target="../media/image2.svg"/><Relationship Id="rId12" Type="http://schemas.openxmlformats.org/officeDocument/2006/relationships/image" Target="../media/image36.jpe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8.svg"/><Relationship Id="rId5" Type="http://schemas.openxmlformats.org/officeDocument/2006/relationships/image" Target="../media/image25.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0.svg"/><Relationship Id="rId3" Type="http://schemas.openxmlformats.org/officeDocument/2006/relationships/image" Target="../media/image46.svg"/><Relationship Id="rId7" Type="http://schemas.openxmlformats.org/officeDocument/2006/relationships/image" Target="../media/image54.svg"/><Relationship Id="rId12"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39.jpe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38.jpeg"/></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5.svg"/><Relationship Id="rId7" Type="http://schemas.openxmlformats.org/officeDocument/2006/relationships/image" Target="../media/image6.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96.svg"/><Relationship Id="rId10" Type="http://schemas.openxmlformats.org/officeDocument/2006/relationships/image" Target="../media/image42.jpeg"/><Relationship Id="rId4" Type="http://schemas.openxmlformats.org/officeDocument/2006/relationships/image" Target="../media/image40.png"/><Relationship Id="rId9" Type="http://schemas.openxmlformats.org/officeDocument/2006/relationships/image" Target="../media/image74.sv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svg"/><Relationship Id="rId7" Type="http://schemas.openxmlformats.org/officeDocument/2006/relationships/image" Target="../media/image72.svg"/><Relationship Id="rId2" Type="http://schemas.openxmlformats.org/officeDocument/2006/relationships/image" Target="../media/image1.png"/><Relationship Id="rId1" Type="http://schemas.openxmlformats.org/officeDocument/2006/relationships/slideLayout" Target="../slideLayouts/slideLayout7.xml"/><Relationship Id="rId11" Type="http://schemas.openxmlformats.org/officeDocument/2006/relationships/image" Target="../media/image86.svg"/><Relationship Id="rId10"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84.sv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1.svg"/><Relationship Id="rId3" Type="http://schemas.openxmlformats.org/officeDocument/2006/relationships/image" Target="../media/image2.svg"/><Relationship Id="rId7" Type="http://schemas.openxmlformats.org/officeDocument/2006/relationships/image" Target="../media/image44.svg"/><Relationship Id="rId12"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18.svg"/><Relationship Id="rId5" Type="http://schemas.openxmlformats.org/officeDocument/2006/relationships/image" Target="../media/image25.svg"/><Relationship Id="rId10" Type="http://schemas.openxmlformats.org/officeDocument/2006/relationships/image" Target="../media/image9.png"/><Relationship Id="rId4" Type="http://schemas.openxmlformats.org/officeDocument/2006/relationships/image" Target="../media/image13.png"/><Relationship Id="rId9" Type="http://schemas.openxmlformats.org/officeDocument/2006/relationships/image" Target="../media/image74.sv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58.svg"/><Relationship Id="rId18" Type="http://schemas.openxmlformats.org/officeDocument/2006/relationships/image" Target="../media/image7.png"/><Relationship Id="rId3" Type="http://schemas.openxmlformats.org/officeDocument/2006/relationships/image" Target="../media/image46.svg"/><Relationship Id="rId7" Type="http://schemas.openxmlformats.org/officeDocument/2006/relationships/image" Target="../media/image54.svg"/><Relationship Id="rId17" Type="http://schemas.openxmlformats.org/officeDocument/2006/relationships/image" Target="../media/image50.jpeg"/><Relationship Id="rId2" Type="http://schemas.openxmlformats.org/officeDocument/2006/relationships/image" Target="../media/image24.png"/><Relationship Id="rId16" Type="http://schemas.openxmlformats.org/officeDocument/2006/relationships/image" Target="../media/image49.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52.svg"/><Relationship Id="rId15" Type="http://schemas.openxmlformats.org/officeDocument/2006/relationships/image" Target="../media/image60.svg"/><Relationship Id="rId10" Type="http://schemas.openxmlformats.org/officeDocument/2006/relationships/image" Target="../media/image30.png"/><Relationship Id="rId19" Type="http://schemas.openxmlformats.org/officeDocument/2006/relationships/image" Target="../media/image14.sv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0.svg"/><Relationship Id="rId7" Type="http://schemas.openxmlformats.org/officeDocument/2006/relationships/image" Target="../media/image16.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2.sv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0.svg"/><Relationship Id="rId18" Type="http://schemas.openxmlformats.org/officeDocument/2006/relationships/image" Target="../media/image7.png"/><Relationship Id="rId3" Type="http://schemas.openxmlformats.org/officeDocument/2006/relationships/image" Target="../media/image46.svg"/><Relationship Id="rId21" Type="http://schemas.openxmlformats.org/officeDocument/2006/relationships/image" Target="../media/image51.png"/><Relationship Id="rId7" Type="http://schemas.openxmlformats.org/officeDocument/2006/relationships/image" Target="../media/image54.svg"/><Relationship Id="rId12" Type="http://schemas.openxmlformats.org/officeDocument/2006/relationships/image" Target="../media/image31.png"/><Relationship Id="rId17" Type="http://schemas.openxmlformats.org/officeDocument/2006/relationships/image" Target="../media/image16.svg"/><Relationship Id="rId2" Type="http://schemas.openxmlformats.org/officeDocument/2006/relationships/image" Target="../media/image24.png"/><Relationship Id="rId20"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30.png"/><Relationship Id="rId19" Type="http://schemas.openxmlformats.org/officeDocument/2006/relationships/image" Target="../media/image14.sv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8.png"/><Relationship Id="rId22" Type="http://schemas.openxmlformats.org/officeDocument/2006/relationships/image" Target="../media/image98.svg"/></Relationships>
</file>

<file path=ppt/slides/_rels/slide2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0.svg"/><Relationship Id="rId18" Type="http://schemas.openxmlformats.org/officeDocument/2006/relationships/image" Target="../media/image7.png"/><Relationship Id="rId3" Type="http://schemas.openxmlformats.org/officeDocument/2006/relationships/image" Target="../media/image46.svg"/><Relationship Id="rId21" Type="http://schemas.openxmlformats.org/officeDocument/2006/relationships/image" Target="../media/image51.png"/><Relationship Id="rId7" Type="http://schemas.openxmlformats.org/officeDocument/2006/relationships/image" Target="../media/image54.svg"/><Relationship Id="rId12" Type="http://schemas.openxmlformats.org/officeDocument/2006/relationships/image" Target="../media/image31.png"/><Relationship Id="rId17" Type="http://schemas.openxmlformats.org/officeDocument/2006/relationships/image" Target="../media/image16.svg"/><Relationship Id="rId2" Type="http://schemas.openxmlformats.org/officeDocument/2006/relationships/image" Target="../media/image24.png"/><Relationship Id="rId20"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30.png"/><Relationship Id="rId19" Type="http://schemas.openxmlformats.org/officeDocument/2006/relationships/image" Target="../media/image14.sv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8.png"/><Relationship Id="rId22" Type="http://schemas.openxmlformats.org/officeDocument/2006/relationships/image" Target="../media/image98.svg"/></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video" Target="file:///C:\Users\Admin\Downloads\5844778041147.mp4"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image" Target="../media/image33.svg"/><Relationship Id="rId3" Type="http://schemas.openxmlformats.org/officeDocument/2006/relationships/image" Target="../media/image134.sv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96.svg"/></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pn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19" Type="http://schemas.openxmlformats.org/officeDocument/2006/relationships/image" Target="../media/image18.sv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png"/></Relationships>
</file>

<file path=ppt/slides/_rels/slide36.xml.rels><?xml version="1.0" encoding="UTF-8" standalone="yes"?>
<Relationships xmlns="http://schemas.openxmlformats.org/package/2006/relationships"><Relationship Id="rId3" Type="http://schemas.openxmlformats.org/officeDocument/2006/relationships/image" Target="../media/image35.svg"/><Relationship Id="rId7" Type="http://schemas.openxmlformats.org/officeDocument/2006/relationships/image" Target="../media/image68.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96.svg"/><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33.svg"/><Relationship Id="rId3" Type="http://schemas.openxmlformats.org/officeDocument/2006/relationships/image" Target="../media/image2.svg"/><Relationship Id="rId7" Type="http://schemas.openxmlformats.org/officeDocument/2006/relationships/image" Target="../media/image27.svg"/><Relationship Id="rId12"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16.png"/><Relationship Id="rId4" Type="http://schemas.openxmlformats.org/officeDocument/2006/relationships/image" Target="../media/image13.png"/><Relationship Id="rId9" Type="http://schemas.openxmlformats.org/officeDocument/2006/relationships/image" Target="../media/image29.sv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2.svg"/><Relationship Id="rId7" Type="http://schemas.openxmlformats.org/officeDocument/2006/relationships/image" Target="../media/image35.svg"/><Relationship Id="rId2" Type="http://schemas.openxmlformats.org/officeDocument/2006/relationships/image" Target="../media/image1.png"/><Relationship Id="rId1" Type="http://schemas.openxmlformats.org/officeDocument/2006/relationships/slideLayout" Target="../slideLayouts/slideLayout7.xml"/><Relationship Id="rId10" Type="http://schemas.openxmlformats.org/officeDocument/2006/relationships/image" Target="../media/image75.jpeg"/><Relationship Id="rId4" Type="http://schemas.openxmlformats.org/officeDocument/2006/relationships/image" Target="../media/image18.png"/><Relationship Id="rId9" Type="http://schemas.openxmlformats.org/officeDocument/2006/relationships/image" Target="../media/image74.jpeg"/></Relationships>
</file>

<file path=ppt/slides/_rels/slide4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7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25.svg"/><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126.svg"/><Relationship Id="rId7" Type="http://schemas.openxmlformats.org/officeDocument/2006/relationships/image" Target="../media/image130.sv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79.png"/><Relationship Id="rId9" Type="http://schemas.openxmlformats.org/officeDocument/2006/relationships/image" Target="../media/image81.jpeg"/></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126.svg"/><Relationship Id="rId7" Type="http://schemas.openxmlformats.org/officeDocument/2006/relationships/image" Target="../media/image130.svg"/><Relationship Id="rId2" Type="http://schemas.openxmlformats.org/officeDocument/2006/relationships/image" Target="../media/image78.png"/><Relationship Id="rId1" Type="http://schemas.openxmlformats.org/officeDocument/2006/relationships/slideLayout" Target="../slideLayouts/slideLayout7.xml"/><Relationship Id="rId11" Type="http://schemas.openxmlformats.org/officeDocument/2006/relationships/image" Target="../media/image36.jpeg"/><Relationship Id="rId10" Type="http://schemas.openxmlformats.org/officeDocument/2006/relationships/image" Target="../media/image83.jpeg"/><Relationship Id="rId4" Type="http://schemas.openxmlformats.org/officeDocument/2006/relationships/image" Target="../media/image79.png"/><Relationship Id="rId9" Type="http://schemas.openxmlformats.org/officeDocument/2006/relationships/image" Target="../media/image132.svg"/></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2.svg"/><Relationship Id="rId7" Type="http://schemas.openxmlformats.org/officeDocument/2006/relationships/image" Target="../media/image37.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5.sv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4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40.svg"/><Relationship Id="rId10" Type="http://schemas.openxmlformats.org/officeDocument/2006/relationships/image" Target="../media/image20.jpeg"/><Relationship Id="rId4" Type="http://schemas.openxmlformats.org/officeDocument/2006/relationships/image" Target="../media/image21.png"/><Relationship Id="rId9" Type="http://schemas.openxmlformats.org/officeDocument/2006/relationships/image" Target="../media/image44.sv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6.svg"/><Relationship Id="rId7" Type="http://schemas.openxmlformats.org/officeDocument/2006/relationships/image" Target="../media/image48.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16.svg"/><Relationship Id="rId4" Type="http://schemas.openxmlformats.org/officeDocument/2006/relationships/image" Target="../media/image8.png"/><Relationship Id="rId9"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0.svg"/><Relationship Id="rId18" Type="http://schemas.openxmlformats.org/officeDocument/2006/relationships/image" Target="../media/image23.png"/><Relationship Id="rId3" Type="http://schemas.openxmlformats.org/officeDocument/2006/relationships/image" Target="../media/image46.svg"/><Relationship Id="rId21" Type="http://schemas.openxmlformats.org/officeDocument/2006/relationships/image" Target="../media/image16.svg"/><Relationship Id="rId7" Type="http://schemas.openxmlformats.org/officeDocument/2006/relationships/image" Target="../media/image54.svg"/><Relationship Id="rId12" Type="http://schemas.openxmlformats.org/officeDocument/2006/relationships/image" Target="../media/image31.png"/><Relationship Id="rId17" Type="http://schemas.openxmlformats.org/officeDocument/2006/relationships/image" Target="../media/image64.svg"/><Relationship Id="rId2" Type="http://schemas.openxmlformats.org/officeDocument/2006/relationships/image" Target="../media/image24.png"/><Relationship Id="rId16" Type="http://schemas.openxmlformats.org/officeDocument/2006/relationships/image" Target="../media/image33.png"/><Relationship Id="rId20"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2.svg"/><Relationship Id="rId10" Type="http://schemas.openxmlformats.org/officeDocument/2006/relationships/image" Target="../media/image30.png"/><Relationship Id="rId19" Type="http://schemas.openxmlformats.org/officeDocument/2006/relationships/image" Target="../media/image44.sv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0.svg"/><Relationship Id="rId18" Type="http://schemas.openxmlformats.org/officeDocument/2006/relationships/image" Target="../media/image34.png"/><Relationship Id="rId3" Type="http://schemas.openxmlformats.org/officeDocument/2006/relationships/image" Target="../media/image46.svg"/><Relationship Id="rId21" Type="http://schemas.openxmlformats.org/officeDocument/2006/relationships/image" Target="../media/image68.svg"/><Relationship Id="rId7" Type="http://schemas.openxmlformats.org/officeDocument/2006/relationships/image" Target="../media/image54.svg"/><Relationship Id="rId12" Type="http://schemas.openxmlformats.org/officeDocument/2006/relationships/image" Target="../media/image31.png"/><Relationship Id="rId17" Type="http://schemas.openxmlformats.org/officeDocument/2006/relationships/image" Target="../media/image10.svg"/><Relationship Id="rId2" Type="http://schemas.openxmlformats.org/officeDocument/2006/relationships/image" Target="../media/image24.png"/><Relationship Id="rId16" Type="http://schemas.openxmlformats.org/officeDocument/2006/relationships/image" Target="../media/image5.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58.svg"/><Relationship Id="rId5" Type="http://schemas.openxmlformats.org/officeDocument/2006/relationships/image" Target="../media/image52.svg"/><Relationship Id="rId15" Type="http://schemas.openxmlformats.org/officeDocument/2006/relationships/image" Target="../media/image6.svg"/><Relationship Id="rId10" Type="http://schemas.openxmlformats.org/officeDocument/2006/relationships/image" Target="../media/image30.png"/><Relationship Id="rId19" Type="http://schemas.openxmlformats.org/officeDocument/2006/relationships/image" Target="../media/image66.svg"/><Relationship Id="rId4" Type="http://schemas.openxmlformats.org/officeDocument/2006/relationships/image" Target="../media/image27.png"/><Relationship Id="rId9" Type="http://schemas.openxmlformats.org/officeDocument/2006/relationships/image" Target="../media/image56.sv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sp>
      </p:grpSp>
      <p:sp>
        <p:nvSpPr>
          <p:cNvPr id="6" name="TextBox 6"/>
          <p:cNvSpPr txBox="1"/>
          <p:nvPr/>
        </p:nvSpPr>
        <p:spPr>
          <a:xfrm>
            <a:off x="4560009" y="2467899"/>
            <a:ext cx="9167982" cy="3668949"/>
          </a:xfrm>
          <a:prstGeom prst="rect">
            <a:avLst/>
          </a:prstGeom>
        </p:spPr>
        <p:txBody>
          <a:bodyPr lIns="0" tIns="0" rIns="0" bIns="0" rtlCol="0" anchor="t">
            <a:spAutoFit/>
          </a:bodyPr>
          <a:lstStyle/>
          <a:p>
            <a:pPr algn="ctr">
              <a:lnSpc>
                <a:spcPts val="9585"/>
              </a:lnSpc>
            </a:pPr>
            <a:r>
              <a:rPr lang="en-US" sz="8635" spc="-172" dirty="0" smtClean="0">
                <a:solidFill>
                  <a:srgbClr val="FFFFFF"/>
                </a:solidFill>
                <a:latin typeface="Cabin"/>
                <a:ea typeface="Cabin"/>
                <a:cs typeface="Cabin"/>
                <a:sym typeface="Cabin"/>
              </a:rPr>
              <a:t>Ch</a:t>
            </a:r>
            <a:r>
              <a:rPr lang="vi-VN" sz="8635" spc="-172" dirty="0" smtClean="0">
                <a:solidFill>
                  <a:srgbClr val="FFFFFF"/>
                </a:solidFill>
                <a:latin typeface="Cabin"/>
                <a:ea typeface="Cabin"/>
                <a:cs typeface="Cabin"/>
                <a:sym typeface="Cabin"/>
              </a:rPr>
              <a:t>à</a:t>
            </a:r>
            <a:r>
              <a:rPr lang="en-US" sz="8635" spc="-172" dirty="0" smtClean="0">
                <a:solidFill>
                  <a:srgbClr val="FFFFFF"/>
                </a:solidFill>
                <a:latin typeface="Cabin"/>
                <a:ea typeface="Cabin"/>
                <a:cs typeface="Cabin"/>
                <a:sym typeface="Cabin"/>
              </a:rPr>
              <a:t>o </a:t>
            </a:r>
            <a:r>
              <a:rPr lang="en-US" sz="8635" spc="-172" dirty="0" err="1">
                <a:solidFill>
                  <a:srgbClr val="FFFFFF"/>
                </a:solidFill>
                <a:latin typeface="Cabin"/>
                <a:ea typeface="Cabin"/>
                <a:cs typeface="Cabin"/>
                <a:sym typeface="Cabin"/>
              </a:rPr>
              <a:t>mừng</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các</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em</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đến</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với</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bài</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học</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ngày</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hôm</a:t>
            </a:r>
            <a:r>
              <a:rPr lang="en-US" sz="8635" spc="-172" dirty="0">
                <a:solidFill>
                  <a:srgbClr val="FFFFFF"/>
                </a:solidFill>
                <a:latin typeface="Cabin"/>
                <a:ea typeface="Cabin"/>
                <a:cs typeface="Cabin"/>
                <a:sym typeface="Cabin"/>
              </a:rPr>
              <a:t> nay</a:t>
            </a:r>
          </a:p>
        </p:txBody>
      </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181029"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0896" y="-22479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28600" y="800100"/>
            <a:ext cx="12573000" cy="9486900"/>
            <a:chOff x="0" y="0"/>
            <a:chExt cx="20515691" cy="10602053"/>
          </a:xfrm>
        </p:grpSpPr>
        <p:sp>
          <p:nvSpPr>
            <p:cNvPr id="4" name="Freeform 4"/>
            <p:cNvSpPr/>
            <p:nvPr/>
          </p:nvSpPr>
          <p:spPr>
            <a:xfrm>
              <a:off x="0" y="0"/>
              <a:ext cx="15888636" cy="10602053"/>
            </a:xfrm>
            <a:custGeom>
              <a:avLst/>
              <a:gdLst/>
              <a:ahLst/>
              <a:cxnLst/>
              <a:rect l="l" t="t" r="r" b="b"/>
              <a:pathLst>
                <a:path w="15888636" h="10602053">
                  <a:moveTo>
                    <a:pt x="0" y="0"/>
                  </a:moveTo>
                  <a:lnTo>
                    <a:pt x="15888636" y="0"/>
                  </a:lnTo>
                  <a:lnTo>
                    <a:pt x="15888636" y="10602053"/>
                  </a:lnTo>
                  <a:lnTo>
                    <a:pt x="0" y="106020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574628" y="0"/>
              <a:ext cx="12941063" cy="10602053"/>
            </a:xfrm>
            <a:custGeom>
              <a:avLst/>
              <a:gdLst/>
              <a:ahLst/>
              <a:cxnLst/>
              <a:rect l="l" t="t" r="r" b="b"/>
              <a:pathLst>
                <a:path w="12941063" h="10602053">
                  <a:moveTo>
                    <a:pt x="0" y="0"/>
                  </a:moveTo>
                  <a:lnTo>
                    <a:pt x="12941063" y="0"/>
                  </a:lnTo>
                  <a:lnTo>
                    <a:pt x="12941063" y="10602053"/>
                  </a:lnTo>
                  <a:lnTo>
                    <a:pt x="0" y="10602053"/>
                  </a:lnTo>
                  <a:lnTo>
                    <a:pt x="0" y="0"/>
                  </a:lnTo>
                  <a:close/>
                </a:path>
              </a:pathLst>
            </a:custGeom>
            <a:blipFill>
              <a:blip r:embed="rId4">
                <a:extLst>
                  <a:ext uri="{96DAC541-7B7A-43D3-8B79-37D633B846F1}">
                    <asvg:svgBlip xmlns="" xmlns:asvg="http://schemas.microsoft.com/office/drawing/2016/SVG/main" r:embed="rId5"/>
                  </a:ext>
                </a:extLst>
              </a:blip>
              <a:stretch>
                <a:fillRect l="-22776"/>
              </a:stretch>
            </a:blipFill>
          </p:spPr>
        </p:sp>
      </p:grpSp>
      <p:sp>
        <p:nvSpPr>
          <p:cNvPr id="7" name="TextBox 7"/>
          <p:cNvSpPr txBox="1"/>
          <p:nvPr/>
        </p:nvSpPr>
        <p:spPr>
          <a:xfrm>
            <a:off x="12725400" y="1638300"/>
            <a:ext cx="5181600" cy="4693593"/>
          </a:xfrm>
          <a:prstGeom prst="rect">
            <a:avLst/>
          </a:prstGeom>
        </p:spPr>
        <p:txBody>
          <a:bodyPr wrap="square" lIns="0" tIns="0" rIns="0" bIns="0" rtlCol="0" anchor="t">
            <a:spAutoFit/>
          </a:bodyPr>
          <a:lstStyle/>
          <a:p>
            <a:pPr marL="514350" indent="-514350" algn="just">
              <a:lnSpc>
                <a:spcPts val="6110"/>
              </a:lnSpc>
              <a:buAutoNum type="arabicParenR"/>
            </a:pPr>
            <a:r>
              <a:rPr lang="vi-VN" sz="4000" b="1" spc="-94" dirty="0" smtClean="0">
                <a:latin typeface="Cabin Bold"/>
                <a:ea typeface="Cabin Bold"/>
                <a:cs typeface="Cabin Bold"/>
                <a:sym typeface="Cabin Bold"/>
              </a:rPr>
              <a:t>Em hiểu thế nào là sản xuất xanh?</a:t>
            </a:r>
          </a:p>
          <a:p>
            <a:pPr marL="514350" indent="-514350" algn="just">
              <a:lnSpc>
                <a:spcPts val="6110"/>
              </a:lnSpc>
              <a:buAutoNum type="arabicParenR"/>
            </a:pPr>
            <a:r>
              <a:rPr lang="vi-VN" sz="4000" b="1" spc="-94" dirty="0" smtClean="0">
                <a:latin typeface="Cabin Bold"/>
                <a:ea typeface="Cabin Bold"/>
                <a:cs typeface="Cabin Bold"/>
                <a:sym typeface="Cabin Bold"/>
              </a:rPr>
              <a:t>Việc thực hiện sản xuất sẽ mang lại lợi ích gì cho doanh nghiệp và xã hội?</a:t>
            </a:r>
            <a:endParaRPr lang="en-US" sz="4000" b="1" spc="-94" dirty="0">
              <a:latin typeface="Cabin Bold"/>
              <a:ea typeface="Cabin Bold"/>
              <a:cs typeface="Cabin Bold"/>
              <a:sym typeface="Cabin Bold"/>
            </a:endParaRPr>
          </a:p>
        </p:txBody>
      </p:sp>
      <p:sp>
        <p:nvSpPr>
          <p:cNvPr id="8" name="TextBox 8"/>
          <p:cNvSpPr txBox="1"/>
          <p:nvPr/>
        </p:nvSpPr>
        <p:spPr>
          <a:xfrm>
            <a:off x="457200" y="1485900"/>
            <a:ext cx="11201400" cy="8125301"/>
          </a:xfrm>
          <a:prstGeom prst="rect">
            <a:avLst/>
          </a:prstGeom>
        </p:spPr>
        <p:txBody>
          <a:bodyPr wrap="square" lIns="0" tIns="0" rIns="0" bIns="0" rtlCol="0" anchor="t">
            <a:spAutoFit/>
          </a:bodyPr>
          <a:lstStyle/>
          <a:p>
            <a:pPr algn="just"/>
            <a:r>
              <a:rPr lang="en-US" altLang="en-US" sz="4400" b="1" dirty="0" smtClean="0">
                <a:solidFill>
                  <a:schemeClr val="bg1"/>
                </a:solidFill>
                <a:cs typeface="Times New Roman" pitchFamily="18" charset="0"/>
                <a:sym typeface="Calibri" pitchFamily="34" charset="0"/>
              </a:rPr>
              <a:t>a. </a:t>
            </a:r>
            <a:r>
              <a:rPr lang="en-US" altLang="en-US" sz="4400" dirty="0" err="1" smtClean="0">
                <a:solidFill>
                  <a:schemeClr val="bg1"/>
                </a:solidFill>
                <a:cs typeface="Times New Roman" pitchFamily="18" charset="0"/>
                <a:sym typeface="Calibri" pitchFamily="34" charset="0"/>
              </a:rPr>
              <a:t>Thực</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hiện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sản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xuất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xanh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giảm</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thiểu</a:t>
            </a:r>
            <a:r>
              <a:rPr lang="en-US" altLang="en-US" sz="4400" dirty="0" smtClean="0">
                <a:solidFill>
                  <a:schemeClr val="bg1"/>
                </a:solidFill>
                <a:cs typeface="Times New Roman" pitchFamily="18" charset="0"/>
                <a:sym typeface="Calibri" pitchFamily="34" charset="0"/>
              </a:rPr>
              <a:t> ô </a:t>
            </a:r>
            <a:r>
              <a:rPr lang="en-US" altLang="en-US" sz="4400" dirty="0" err="1" smtClean="0">
                <a:solidFill>
                  <a:schemeClr val="bg1"/>
                </a:solidFill>
                <a:cs typeface="Times New Roman" pitchFamily="18" charset="0"/>
                <a:sym typeface="Calibri" pitchFamily="34" charset="0"/>
              </a:rPr>
              <a:t>nhiễm</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hướng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tới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phát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triển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bền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vững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không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chỉ</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giúp</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doanh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nghiệp</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Việt</a:t>
            </a:r>
            <a:r>
              <a:rPr lang="en-US" altLang="en-US" sz="4400" dirty="0" smtClean="0">
                <a:solidFill>
                  <a:schemeClr val="bg1"/>
                </a:solidFill>
                <a:cs typeface="Times New Roman" pitchFamily="18" charset="0"/>
                <a:sym typeface="Calibri" pitchFamily="34" charset="0"/>
              </a:rPr>
              <a:t> Nam </a:t>
            </a:r>
            <a:r>
              <a:rPr lang="en-US" altLang="en-US" sz="4400" dirty="0" err="1" smtClean="0">
                <a:solidFill>
                  <a:schemeClr val="bg1"/>
                </a:solidFill>
                <a:cs typeface="Times New Roman" pitchFamily="18" charset="0"/>
                <a:sym typeface="Calibri" pitchFamily="34" charset="0"/>
              </a:rPr>
              <a:t>hoà</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vào</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dòng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chảy</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quốc</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tế</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mà</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còn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mang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lại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nhiều</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lợi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ích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thiết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thực</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Doanh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nghiệp</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sẽ</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áp</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dụng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các</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giải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pháp</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tiết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kiệm</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năng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lượng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như</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sử</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dụng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các</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nguyên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vật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liệu</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phương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tiện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tiêu</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thụ</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ít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điện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năng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điện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mặt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trời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từ</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đó</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tiết</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kiệm</a:t>
            </a:r>
            <a:r>
              <a:rPr lang="en-US" altLang="en-US" sz="4400" dirty="0" smtClean="0">
                <a:solidFill>
                  <a:schemeClr val="bg1"/>
                </a:solidFill>
                <a:cs typeface="Times New Roman" pitchFamily="18" charset="0"/>
                <a:sym typeface="Calibri" pitchFamily="34" charset="0"/>
              </a:rPr>
              <a:t> chi </a:t>
            </a:r>
            <a:r>
              <a:rPr lang="en-US" altLang="en-US" sz="4400" dirty="0" err="1" smtClean="0">
                <a:solidFill>
                  <a:schemeClr val="bg1"/>
                </a:solidFill>
                <a:cs typeface="Times New Roman" pitchFamily="18" charset="0"/>
                <a:sym typeface="Calibri" pitchFamily="34" charset="0"/>
              </a:rPr>
              <a:t>phí</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hạ</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giá</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thành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sản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phẩm</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tăng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lợi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thế</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cạnh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tranh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có</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cơ</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hội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bước</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chân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vào</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những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thị</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trường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khó</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tính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khi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tạo</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ra</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được</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những</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sản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phẩm</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xanh</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thân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thiện</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với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môi</a:t>
            </a:r>
            <a:r>
              <a:rPr lang="en-US" altLang="en-US" sz="4400" dirty="0" smtClean="0">
                <a:solidFill>
                  <a:schemeClr val="bg1"/>
                </a:solidFill>
                <a:cs typeface="Times New Roman" pitchFamily="18" charset="0"/>
                <a:sym typeface="Calibri" pitchFamily="34" charset="0"/>
              </a:rPr>
              <a:t> </a:t>
            </a:r>
            <a:r>
              <a:rPr lang="en-US" altLang="en-US" sz="4400" dirty="0" err="1" smtClean="0">
                <a:solidFill>
                  <a:schemeClr val="bg1"/>
                </a:solidFill>
                <a:cs typeface="Times New Roman" pitchFamily="18" charset="0"/>
                <a:sym typeface="Calibri" pitchFamily="34" charset="0"/>
              </a:rPr>
              <a:t>trường</a:t>
            </a:r>
            <a:r>
              <a:rPr lang="en-US" altLang="en-US" sz="4400" dirty="0" smtClean="0">
                <a:solidFill>
                  <a:schemeClr val="bg1"/>
                </a:solidFill>
                <a:cs typeface="Times New Roman" pitchFamily="18" charset="0"/>
                <a:sym typeface="Calibri" pitchFamily="34" charset="0"/>
              </a:rPr>
              <a:t>.</a:t>
            </a:r>
            <a:endParaRPr lang="en-US" altLang="en-US" sz="4400" dirty="0">
              <a:solidFill>
                <a:schemeClr val="bg1"/>
              </a:solidFill>
              <a:cs typeface="Times New Roman" pitchFamily="18" charset="0"/>
              <a:sym typeface="Calibri" pitchFamily="34" charset="0"/>
            </a:endParaRPr>
          </a:p>
        </p:txBody>
      </p:sp>
      <p:sp>
        <p:nvSpPr>
          <p:cNvPr id="10" name="Freeform 10"/>
          <p:cNvSpPr/>
          <p:nvPr/>
        </p:nvSpPr>
        <p:spPr>
          <a:xfrm rot="2022845" flipH="1">
            <a:off x="15139737" y="-23555"/>
            <a:ext cx="4169757" cy="902184"/>
          </a:xfrm>
          <a:custGeom>
            <a:avLst/>
            <a:gdLst/>
            <a:ahLst/>
            <a:cxnLst/>
            <a:rect l="l" t="t" r="r" b="b"/>
            <a:pathLst>
              <a:path w="4169757" h="902184">
                <a:moveTo>
                  <a:pt x="4169757" y="0"/>
                </a:moveTo>
                <a:lnTo>
                  <a:pt x="0" y="0"/>
                </a:lnTo>
                <a:lnTo>
                  <a:pt x="0" y="902184"/>
                </a:lnTo>
                <a:lnTo>
                  <a:pt x="4169757" y="902184"/>
                </a:lnTo>
                <a:lnTo>
                  <a:pt x="4169757" y="0"/>
                </a:lnTo>
                <a:close/>
              </a:path>
            </a:pathLst>
          </a:custGeom>
          <a:blipFill>
            <a:blip r:embed="rId6">
              <a:extLst>
                <a:ext uri="{96DAC541-7B7A-43D3-8B79-37D633B846F1}">
                  <asvg:svgBlip xmlns="" xmlns:asvg="http://schemas.microsoft.com/office/drawing/2016/SVG/main" r:embed="rId11"/>
                </a:ext>
              </a:extLst>
            </a:blip>
            <a:stretch>
              <a:fillRect/>
            </a:stretch>
          </a:blipFill>
        </p:spPr>
      </p:sp>
      <p:sp>
        <p:nvSpPr>
          <p:cNvPr id="12" name="TextBox 12"/>
          <p:cNvSpPr txBox="1"/>
          <p:nvPr/>
        </p:nvSpPr>
        <p:spPr>
          <a:xfrm>
            <a:off x="-1219200" y="-359073"/>
            <a:ext cx="17395072" cy="718145"/>
          </a:xfrm>
          <a:prstGeom prst="rect">
            <a:avLst/>
          </a:prstGeom>
        </p:spPr>
        <p:txBody>
          <a:bodyPr lIns="0" tIns="0" rIns="0" bIns="0" rtlCol="0" anchor="t">
            <a:spAutoFit/>
          </a:bodyPr>
          <a:lstStyle/>
          <a:p>
            <a:pPr algn="ctr">
              <a:lnSpc>
                <a:spcPts val="5640"/>
              </a:lnSpc>
            </a:pPr>
            <a:endParaRPr lang="en-US" sz="4700" b="1" spc="-94" dirty="0">
              <a:solidFill>
                <a:srgbClr val="372929"/>
              </a:solidFill>
              <a:latin typeface="Cabin Bold"/>
              <a:ea typeface="Cabin Bold"/>
              <a:cs typeface="Cabin Bold"/>
              <a:sym typeface="Cabin Bold"/>
            </a:endParaRPr>
          </a:p>
        </p:txBody>
      </p:sp>
      <p:pic>
        <p:nvPicPr>
          <p:cNvPr id="13" name="Picture 34"/>
          <p:cNvPicPr>
            <a:picLocks noChangeAspect="1" noChangeArrowheads="1"/>
          </p:cNvPicPr>
          <p:nvPr/>
        </p:nvPicPr>
        <p:blipFill>
          <a:blip r:embed="rId12"/>
          <a:srcRect/>
          <a:stretch>
            <a:fillRect/>
          </a:stretch>
        </p:blipFill>
        <p:spPr bwMode="auto">
          <a:xfrm>
            <a:off x="0" y="-342900"/>
            <a:ext cx="3657600" cy="1090396"/>
          </a:xfrm>
          <a:prstGeom prst="rect">
            <a:avLst/>
          </a:prstGeom>
          <a:noFill/>
          <a:ln w="9525">
            <a:noFill/>
            <a:miter lim="800000"/>
            <a:headEnd/>
            <a:tailEnd/>
          </a:ln>
        </p:spPr>
      </p:pic>
      <p:sp>
        <p:nvSpPr>
          <p:cNvPr id="14" name="Rectangle 13"/>
          <p:cNvSpPr/>
          <p:nvPr/>
        </p:nvSpPr>
        <p:spPr>
          <a:xfrm>
            <a:off x="3657600" y="-190500"/>
            <a:ext cx="12747400" cy="769441"/>
          </a:xfrm>
          <a:prstGeom prst="rect">
            <a:avLst/>
          </a:prstGeom>
        </p:spPr>
        <p:txBody>
          <a:bodyPr wrap="none">
            <a:spAutoFit/>
          </a:bodyPr>
          <a:lstStyle/>
          <a:p>
            <a:r>
              <a:rPr lang="vi-VN" altLang="en-US" sz="4400" b="1" dirty="0" smtClean="0">
                <a:latin typeface="Times New Roman" pitchFamily="18" charset="0"/>
                <a:cs typeface="Times New Roman" pitchFamily="18" charset="0"/>
                <a:sym typeface="Calibri" pitchFamily="34" charset="0"/>
              </a:rPr>
              <a:t>1. Em hãy đọc các trường hợp sau để trả lời câu hỏi</a:t>
            </a:r>
            <a:r>
              <a:rPr lang="vi-VN" altLang="zh-CN" sz="4400" dirty="0" smtClean="0">
                <a:latin typeface="Times New Roman" pitchFamily="18" charset="0"/>
                <a:cs typeface="Times New Roman" pitchFamily="18" charset="0"/>
                <a:sym typeface="Calibri" pitchFamily="34" charset="0"/>
              </a:rPr>
              <a:t> </a:t>
            </a:r>
            <a:endParaRPr lang="vi-VN" altLang="zh-CN" sz="4400" dirty="0">
              <a:latin typeface="Times New Roman" pitchFamily="18" charset="0"/>
              <a:cs typeface="Times New Roman" pitchFamily="18" charset="0"/>
              <a:sym typeface="Calibri" pitchFamily="34" charset="0"/>
            </a:endParaRPr>
          </a:p>
        </p:txBody>
      </p:sp>
      <p:sp>
        <p:nvSpPr>
          <p:cNvPr id="15" name="Freeform 5"/>
          <p:cNvSpPr/>
          <p:nvPr/>
        </p:nvSpPr>
        <p:spPr>
          <a:xfrm>
            <a:off x="12420600" y="5905500"/>
            <a:ext cx="5867400" cy="4381500"/>
          </a:xfrm>
          <a:custGeom>
            <a:avLst/>
            <a:gdLst/>
            <a:ahLst/>
            <a:cxnLst/>
            <a:rect l="l" t="t" r="r" b="b"/>
            <a:pathLst>
              <a:path w="6074611" h="4682973">
                <a:moveTo>
                  <a:pt x="0" y="0"/>
                </a:moveTo>
                <a:lnTo>
                  <a:pt x="6074611" y="0"/>
                </a:lnTo>
                <a:lnTo>
                  <a:pt x="6074611" y="4682973"/>
                </a:lnTo>
                <a:lnTo>
                  <a:pt x="0" y="4682973"/>
                </a:lnTo>
                <a:lnTo>
                  <a:pt x="0" y="0"/>
                </a:lnTo>
                <a:close/>
              </a:path>
            </a:pathLst>
          </a:custGeom>
          <a:blipFill>
            <a:blip r:embed="rId13">
              <a:extLst>
                <a:ext uri="{96DAC541-7B7A-43D3-8B79-37D633B846F1}">
                  <asvg:svgBlip xmlns="" xmlns:asvg="http://schemas.microsoft.com/office/drawing/2016/SVG/main" r:embed="rId7"/>
                </a:ext>
              </a:extLst>
            </a:blip>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6172200" y="1181100"/>
            <a:ext cx="11658422" cy="8229600"/>
            <a:chOff x="-1284736" y="-108205"/>
            <a:chExt cx="16555156" cy="10966976"/>
          </a:xfrm>
        </p:grpSpPr>
        <p:sp>
          <p:nvSpPr>
            <p:cNvPr id="4" name="Freeform 4"/>
            <p:cNvSpPr/>
            <p:nvPr/>
          </p:nvSpPr>
          <p:spPr>
            <a:xfrm>
              <a:off x="-1284736" y="-108205"/>
              <a:ext cx="16555156" cy="10966976"/>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sp>
      </p:grpSp>
      <p:grpSp>
        <p:nvGrpSpPr>
          <p:cNvPr id="5" name="Group 5"/>
          <p:cNvGrpSpPr/>
          <p:nvPr/>
        </p:nvGrpSpPr>
        <p:grpSpPr>
          <a:xfrm>
            <a:off x="6553200" y="1409700"/>
            <a:ext cx="10820400" cy="7924800"/>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sp>
      </p:grpSp>
      <p:sp>
        <p:nvSpPr>
          <p:cNvPr id="7" name="Freeform 7"/>
          <p:cNvSpPr/>
          <p:nvPr/>
        </p:nvSpPr>
        <p:spPr>
          <a:xfrm>
            <a:off x="8305800" y="9486900"/>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sp>
      <p:sp>
        <p:nvSpPr>
          <p:cNvPr id="8" name="Freeform 8"/>
          <p:cNvSpPr/>
          <p:nvPr/>
        </p:nvSpPr>
        <p:spPr>
          <a:xfrm>
            <a:off x="5791200" y="9334500"/>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sp>
      <p:sp>
        <p:nvSpPr>
          <p:cNvPr id="9" name="Freeform 9"/>
          <p:cNvSpPr/>
          <p:nvPr/>
        </p:nvSpPr>
        <p:spPr>
          <a:xfrm>
            <a:off x="11930865" y="9334500"/>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0" name="Freeform 10"/>
          <p:cNvSpPr/>
          <p:nvPr/>
        </p:nvSpPr>
        <p:spPr>
          <a:xfrm flipV="1">
            <a:off x="5867400" y="876300"/>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1" name="Freeform 11"/>
          <p:cNvSpPr/>
          <p:nvPr/>
        </p:nvSpPr>
        <p:spPr>
          <a:xfrm flipV="1">
            <a:off x="11930865" y="876300"/>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2" name="Freeform 12"/>
          <p:cNvSpPr/>
          <p:nvPr/>
        </p:nvSpPr>
        <p:spPr>
          <a:xfrm>
            <a:off x="12039600" y="266700"/>
            <a:ext cx="22860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495168">
            <a:off x="8827034" y="584257"/>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574972">
            <a:off x="12098417" y="622745"/>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6705600" y="1562100"/>
            <a:ext cx="10591800" cy="7386638"/>
          </a:xfrm>
          <a:prstGeom prst="rect">
            <a:avLst/>
          </a:prstGeom>
        </p:spPr>
        <p:txBody>
          <a:bodyPr wrap="square" lIns="0" tIns="0" rIns="0" bIns="0" rtlCol="0" anchor="t">
            <a:spAutoFit/>
          </a:bodyPr>
          <a:lstStyle/>
          <a:p>
            <a:pPr algn="just">
              <a:lnSpc>
                <a:spcPct val="100000"/>
              </a:lnSpc>
            </a:pPr>
            <a:r>
              <a:rPr lang="vi-VN" sz="4800" b="1" dirty="0" smtClean="0">
                <a:latin typeface="Times New Roman" pitchFamily="18" charset="0"/>
                <a:ea typeface="Arial Unicode MS" pitchFamily="34" charset="-128"/>
                <a:cs typeface="Times New Roman" pitchFamily="18" charset="0"/>
              </a:rPr>
              <a:t>- Sản xuất xanh </a:t>
            </a:r>
            <a:r>
              <a:rPr lang="vi-VN" sz="4800" dirty="0" smtClean="0">
                <a:latin typeface="Times New Roman" pitchFamily="18" charset="0"/>
                <a:ea typeface="Arial Unicode MS" pitchFamily="34" charset="-128"/>
                <a:cs typeface="Times New Roman" pitchFamily="18" charset="0"/>
              </a:rPr>
              <a:t>là việc áp dụng các giải pháp tiết kiệm năng lượng như: sử dụng nguyên vật liệu, phương tiện tiêu thụ ít điện năng, điện mặt trời, không gây ô nhiễm môi trường,... </a:t>
            </a:r>
          </a:p>
          <a:p>
            <a:pPr algn="just">
              <a:lnSpc>
                <a:spcPct val="100000"/>
              </a:lnSpc>
            </a:pPr>
            <a:r>
              <a:rPr lang="vi-VN" sz="4800" b="1" dirty="0" smtClean="0">
                <a:latin typeface="Times New Roman" pitchFamily="18" charset="0"/>
                <a:ea typeface="Arial Unicode MS" pitchFamily="34" charset="-128"/>
                <a:cs typeface="Times New Roman" pitchFamily="18" charset="0"/>
              </a:rPr>
              <a:t>- Sản xuất xanh </a:t>
            </a:r>
            <a:r>
              <a:rPr lang="vi-VN" sz="4800" dirty="0" smtClean="0">
                <a:latin typeface="Times New Roman" pitchFamily="18" charset="0"/>
                <a:ea typeface="Arial Unicode MS" pitchFamily="34" charset="-128"/>
                <a:cs typeface="Times New Roman" pitchFamily="18" charset="0"/>
              </a:rPr>
              <a:t>mang lại lợi ích cho doanh nghiệp như: tiết kiệm chi phí, hạ giá thành sản phẩm, tăng lợi thế cạnh tranh</a:t>
            </a:r>
          </a:p>
          <a:p>
            <a:pPr algn="just">
              <a:lnSpc>
                <a:spcPct val="100000"/>
              </a:lnSpc>
            </a:pPr>
            <a:r>
              <a:rPr lang="vi-VN" sz="4800" b="1" dirty="0" smtClean="0">
                <a:latin typeface="Times New Roman" pitchFamily="18" charset="0"/>
                <a:ea typeface="Arial Unicode MS" pitchFamily="34" charset="-128"/>
                <a:cs typeface="Times New Roman" pitchFamily="18" charset="0"/>
              </a:rPr>
              <a:t>- Sản xuất xanh </a:t>
            </a:r>
            <a:r>
              <a:rPr lang="vi-VN" sz="4800" dirty="0" smtClean="0">
                <a:latin typeface="Times New Roman" pitchFamily="18" charset="0"/>
                <a:ea typeface="Arial Unicode MS" pitchFamily="34" charset="-128"/>
                <a:cs typeface="Times New Roman" pitchFamily="18" charset="0"/>
              </a:rPr>
              <a:t>thúc đẩy sự phát triển bền vững của nền kinh tế.</a:t>
            </a:r>
          </a:p>
        </p:txBody>
      </p:sp>
      <p:pic>
        <p:nvPicPr>
          <p:cNvPr id="21" name="Picture 6" descr="A picture containing text, blue, colorful&#10;&#10;Description automatically generated"/>
          <p:cNvPicPr>
            <a:picLocks noChangeAspect="1" noChangeArrowheads="1"/>
          </p:cNvPicPr>
          <p:nvPr/>
        </p:nvPicPr>
        <p:blipFill>
          <a:blip r:embed="rId14"/>
          <a:srcRect/>
          <a:stretch>
            <a:fillRect/>
          </a:stretch>
        </p:blipFill>
        <p:spPr bwMode="auto">
          <a:xfrm>
            <a:off x="-228600" y="419100"/>
            <a:ext cx="6372717" cy="4738687"/>
          </a:xfrm>
          <a:prstGeom prst="rect">
            <a:avLst/>
          </a:prstGeom>
          <a:noFill/>
          <a:ln w="9525">
            <a:noFill/>
            <a:miter lim="800000"/>
            <a:headEnd/>
            <a:tailEnd/>
          </a:ln>
        </p:spPr>
      </p:pic>
      <p:pic>
        <p:nvPicPr>
          <p:cNvPr id="22" name="Content Placeholder 4" descr="A picture containing text, marketplace&#10;&#10;Description automatically generated"/>
          <p:cNvPicPr>
            <a:picLocks noChangeAspect="1" noChangeArrowheads="1"/>
          </p:cNvPicPr>
          <p:nvPr/>
        </p:nvPicPr>
        <p:blipFill>
          <a:blip r:embed="rId15" cstate="print"/>
          <a:srcRect/>
          <a:stretch>
            <a:fillRect/>
          </a:stretch>
        </p:blipFill>
        <p:spPr bwMode="auto">
          <a:xfrm>
            <a:off x="-152400" y="5219699"/>
            <a:ext cx="6267352" cy="4061153"/>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6858000" y="0"/>
            <a:ext cx="11430000" cy="8877300"/>
            <a:chOff x="0" y="0"/>
            <a:chExt cx="10516800" cy="8799448"/>
          </a:xfrm>
        </p:grpSpPr>
        <p:sp>
          <p:nvSpPr>
            <p:cNvPr id="3" name="Freeform 3"/>
            <p:cNvSpPr/>
            <p:nvPr/>
          </p:nvSpPr>
          <p:spPr>
            <a:xfrm>
              <a:off x="0" y="0"/>
              <a:ext cx="8751451" cy="8799448"/>
            </a:xfrm>
            <a:custGeom>
              <a:avLst/>
              <a:gdLst/>
              <a:ahLst/>
              <a:cxnLst/>
              <a:rect l="l" t="t" r="r" b="b"/>
              <a:pathLst>
                <a:path w="8751451" h="8799448">
                  <a:moveTo>
                    <a:pt x="0" y="0"/>
                  </a:moveTo>
                  <a:lnTo>
                    <a:pt x="8751451" y="0"/>
                  </a:lnTo>
                  <a:lnTo>
                    <a:pt x="8751451" y="8799448"/>
                  </a:lnTo>
                  <a:lnTo>
                    <a:pt x="0" y="87994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3900538" y="0"/>
              <a:ext cx="6616262" cy="8799448"/>
            </a:xfrm>
            <a:custGeom>
              <a:avLst/>
              <a:gdLst/>
              <a:ahLst/>
              <a:cxnLst/>
              <a:rect l="l" t="t" r="r" b="b"/>
              <a:pathLst>
                <a:path w="6616262" h="8799448">
                  <a:moveTo>
                    <a:pt x="0" y="0"/>
                  </a:moveTo>
                  <a:lnTo>
                    <a:pt x="6616262" y="0"/>
                  </a:lnTo>
                  <a:lnTo>
                    <a:pt x="6616262" y="8799448"/>
                  </a:lnTo>
                  <a:lnTo>
                    <a:pt x="0" y="8799448"/>
                  </a:lnTo>
                  <a:lnTo>
                    <a:pt x="0" y="0"/>
                  </a:lnTo>
                  <a:close/>
                </a:path>
              </a:pathLst>
            </a:custGeom>
            <a:blipFill>
              <a:blip r:embed="rId2">
                <a:extLst>
                  <a:ext uri="{96DAC541-7B7A-43D3-8B79-37D633B846F1}">
                    <asvg:svgBlip xmlns="" xmlns:asvg="http://schemas.microsoft.com/office/drawing/2016/SVG/main" r:embed="rId3"/>
                  </a:ext>
                </a:extLst>
              </a:blip>
              <a:stretch>
                <a:fillRect l="-32271"/>
              </a:stretch>
            </a:blipFill>
          </p:spPr>
        </p:sp>
      </p:grpSp>
      <p:sp>
        <p:nvSpPr>
          <p:cNvPr id="6" name="TextBox 6"/>
          <p:cNvSpPr txBox="1"/>
          <p:nvPr/>
        </p:nvSpPr>
        <p:spPr>
          <a:xfrm>
            <a:off x="7772400" y="571500"/>
            <a:ext cx="9677400" cy="7386638"/>
          </a:xfrm>
          <a:prstGeom prst="rect">
            <a:avLst/>
          </a:prstGeom>
        </p:spPr>
        <p:txBody>
          <a:bodyPr wrap="square" lIns="0" tIns="0" rIns="0" bIns="0" rtlCol="0" anchor="t">
            <a:spAutoFit/>
          </a:bodyPr>
          <a:lstStyle/>
          <a:p>
            <a:pPr indent="457200" algn="just"/>
            <a:r>
              <a:rPr lang="vi-VN" altLang="en-US" sz="4000" b="1" dirty="0" smtClean="0">
                <a:solidFill>
                  <a:schemeClr val="bg1"/>
                </a:solidFill>
                <a:ea typeface="Calibri" pitchFamily="34" charset="0"/>
                <a:cs typeface="Times New Roman" pitchFamily="18" charset="0"/>
                <a:sym typeface="Calibri" pitchFamily="34" charset="0"/>
              </a:rPr>
              <a:t>2) </a:t>
            </a:r>
            <a:r>
              <a:rPr lang="en-US" altLang="en-US" sz="4000" dirty="0" err="1" smtClean="0">
                <a:solidFill>
                  <a:schemeClr val="bg1"/>
                </a:solidFill>
                <a:ea typeface="Calibri" pitchFamily="34" charset="0"/>
                <a:cs typeface="Times New Roman" pitchFamily="18" charset="0"/>
                <a:sym typeface="Calibri" pitchFamily="34" charset="0"/>
              </a:rPr>
              <a:t>Lợi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ích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khi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thực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hiện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sản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xuất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đối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với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doanh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nghiệp</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và</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xã</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hội</a:t>
            </a:r>
            <a:r>
              <a:rPr lang="en-US" altLang="en-US" sz="4000" dirty="0" smtClean="0">
                <a:solidFill>
                  <a:schemeClr val="bg1"/>
                </a:solidFill>
                <a:ea typeface="Calibri" pitchFamily="34" charset="0"/>
                <a:cs typeface="Times New Roman" pitchFamily="18" charset="0"/>
                <a:sym typeface="Calibri" pitchFamily="34" charset="0"/>
              </a:rPr>
              <a:t>:</a:t>
            </a:r>
          </a:p>
          <a:p>
            <a:pPr indent="457200" algn="just"/>
            <a:r>
              <a:rPr lang="en-US" altLang="en-US" sz="4000" i="1" dirty="0" smtClean="0">
                <a:solidFill>
                  <a:schemeClr val="bg1"/>
                </a:solidFill>
                <a:ea typeface="Calibri" pitchFamily="34" charset="0"/>
                <a:cs typeface="Times New Roman" pitchFamily="18" charset="0"/>
                <a:sym typeface="Calibri" pitchFamily="34" charset="0"/>
              </a:rPr>
              <a:t>+ </a:t>
            </a:r>
            <a:r>
              <a:rPr lang="en-US" altLang="en-US" sz="4000" i="1" u="sng" dirty="0" err="1" smtClean="0">
                <a:solidFill>
                  <a:schemeClr val="bg1"/>
                </a:solidFill>
                <a:ea typeface="Calibri" pitchFamily="34" charset="0"/>
                <a:cs typeface="Times New Roman" pitchFamily="18" charset="0"/>
                <a:sym typeface="Calibri" pitchFamily="34" charset="0"/>
              </a:rPr>
              <a:t>Thứ</a:t>
            </a:r>
            <a:r>
              <a:rPr lang="en-US" altLang="en-US" sz="4000" i="1" u="sng" dirty="0" smtClean="0">
                <a:solidFill>
                  <a:schemeClr val="bg1"/>
                </a:solidFill>
                <a:ea typeface="Calibri" pitchFamily="34" charset="0"/>
                <a:cs typeface="Times New Roman" pitchFamily="18" charset="0"/>
                <a:sym typeface="Calibri" pitchFamily="34" charset="0"/>
              </a:rPr>
              <a:t> </a:t>
            </a:r>
            <a:r>
              <a:rPr lang="en-US" altLang="en-US" sz="4000" i="1" u="sng" dirty="0" err="1" smtClean="0">
                <a:solidFill>
                  <a:schemeClr val="bg1"/>
                </a:solidFill>
                <a:ea typeface="Calibri" pitchFamily="34" charset="0"/>
                <a:cs typeface="Times New Roman" pitchFamily="18" charset="0"/>
                <a:sym typeface="Calibri" pitchFamily="34" charset="0"/>
              </a:rPr>
              <a:t>nhất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khi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các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doanh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nghiệp</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áp</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dụng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đồng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thời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các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biện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pháp</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như</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sử</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dụng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các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nguyên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vật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liệu</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phương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tiêu</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thụ</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ít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năng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mặt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trời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sẽ</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cho</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phép</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các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doanh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nghiệp</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giảm</a:t>
            </a:r>
            <a:r>
              <a:rPr lang="en-US" altLang="en-US" sz="4000" dirty="0" smtClean="0">
                <a:solidFill>
                  <a:schemeClr val="bg1"/>
                </a:solidFill>
                <a:ea typeface="Calibri" pitchFamily="34" charset="0"/>
                <a:cs typeface="Times New Roman" pitchFamily="18" charset="0"/>
                <a:sym typeface="Calibri" pitchFamily="34" charset="0"/>
              </a:rPr>
              <a:t> chi </a:t>
            </a:r>
            <a:r>
              <a:rPr lang="en-US" altLang="en-US" sz="4000" dirty="0" err="1" smtClean="0">
                <a:solidFill>
                  <a:schemeClr val="bg1"/>
                </a:solidFill>
                <a:ea typeface="Calibri" pitchFamily="34" charset="0"/>
                <a:cs typeface="Times New Roman" pitchFamily="18" charset="0"/>
                <a:sym typeface="Calibri" pitchFamily="34" charset="0"/>
              </a:rPr>
              <a:t>phí</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hàng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năm</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giảm</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giá</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thành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sản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phẩm</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tạo</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nên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lợi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thế</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cạnh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tranh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có</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cơ</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hội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bước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vào</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các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thị</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trường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khó</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tính</a:t>
            </a:r>
            <a:r>
              <a:rPr lang="en-US" altLang="en-US" sz="4000" dirty="0" smtClean="0">
                <a:solidFill>
                  <a:schemeClr val="bg1"/>
                </a:solidFill>
                <a:ea typeface="Calibri" pitchFamily="34" charset="0"/>
                <a:cs typeface="Times New Roman" pitchFamily="18" charset="0"/>
                <a:sym typeface="Calibri" pitchFamily="34" charset="0"/>
              </a:rPr>
              <a:t>”.</a:t>
            </a:r>
          </a:p>
          <a:p>
            <a:pPr indent="457200" algn="just"/>
            <a:r>
              <a:rPr lang="en-US" altLang="en-US" sz="4000" i="1" dirty="0" smtClean="0">
                <a:solidFill>
                  <a:schemeClr val="bg1"/>
                </a:solidFill>
                <a:ea typeface="Calibri" pitchFamily="34" charset="0"/>
                <a:cs typeface="Times New Roman" pitchFamily="18" charset="0"/>
                <a:sym typeface="Calibri" pitchFamily="34" charset="0"/>
              </a:rPr>
              <a:t>+ </a:t>
            </a:r>
            <a:r>
              <a:rPr lang="en-US" altLang="en-US" sz="4000" i="1" u="sng" dirty="0" err="1" smtClean="0">
                <a:solidFill>
                  <a:schemeClr val="bg1"/>
                </a:solidFill>
                <a:ea typeface="Calibri" pitchFamily="34" charset="0"/>
                <a:cs typeface="Times New Roman" pitchFamily="18" charset="0"/>
                <a:sym typeface="Calibri" pitchFamily="34" charset="0"/>
              </a:rPr>
              <a:t>Thứ</a:t>
            </a:r>
            <a:r>
              <a:rPr lang="en-US" altLang="en-US" sz="4000" i="1" u="sng" dirty="0" smtClean="0">
                <a:solidFill>
                  <a:schemeClr val="bg1"/>
                </a:solidFill>
                <a:ea typeface="Calibri" pitchFamily="34" charset="0"/>
                <a:cs typeface="Times New Roman" pitchFamily="18" charset="0"/>
                <a:sym typeface="Calibri" pitchFamily="34" charset="0"/>
              </a:rPr>
              <a:t> </a:t>
            </a:r>
            <a:r>
              <a:rPr lang="en-US" altLang="en-US" sz="4000" i="1" u="sng" dirty="0" err="1" smtClean="0">
                <a:solidFill>
                  <a:schemeClr val="bg1"/>
                </a:solidFill>
                <a:ea typeface="Calibri" pitchFamily="34" charset="0"/>
                <a:cs typeface="Times New Roman" pitchFamily="18" charset="0"/>
                <a:sym typeface="Calibri" pitchFamily="34" charset="0"/>
              </a:rPr>
              <a:t>hai</a:t>
            </a:r>
            <a:r>
              <a:rPr lang="en-US" altLang="en-US" sz="4000" i="1"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việc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thực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hiện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sản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xuất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sẽ</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cải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môi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trường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nâng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cao</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chất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lượng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chất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lượng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cuộc</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sống</a:t>
            </a:r>
            <a:r>
              <a:rPr lang="en-US" altLang="en-US" sz="4000" dirty="0" smtClean="0">
                <a:solidFill>
                  <a:schemeClr val="bg1"/>
                </a:solidFill>
                <a:ea typeface="Calibri" pitchFamily="34" charset="0"/>
                <a:cs typeface="Times New Roman" pitchFamily="18" charset="0"/>
                <a:sym typeface="Calibri" pitchFamily="34" charset="0"/>
              </a:rPr>
              <a:t>.</a:t>
            </a:r>
            <a:endParaRPr lang="en-US" altLang="en-US" sz="4000" dirty="0">
              <a:solidFill>
                <a:schemeClr val="bg1"/>
              </a:solidFill>
              <a:ea typeface="Calibri" pitchFamily="34" charset="0"/>
              <a:cs typeface="Times New Roman" pitchFamily="18" charset="0"/>
              <a:sym typeface="Calibri" pitchFamily="34" charset="0"/>
            </a:endParaRPr>
          </a:p>
        </p:txBody>
      </p:sp>
      <p:grpSp>
        <p:nvGrpSpPr>
          <p:cNvPr id="8" name="Group 8"/>
          <p:cNvGrpSpPr/>
          <p:nvPr/>
        </p:nvGrpSpPr>
        <p:grpSpPr>
          <a:xfrm>
            <a:off x="228601" y="4610100"/>
            <a:ext cx="6705600" cy="5676900"/>
            <a:chOff x="0" y="0"/>
            <a:chExt cx="7992460" cy="8764522"/>
          </a:xfrm>
        </p:grpSpPr>
        <p:sp>
          <p:nvSpPr>
            <p:cNvPr id="9" name="Freeform 9"/>
            <p:cNvSpPr/>
            <p:nvPr/>
          </p:nvSpPr>
          <p:spPr>
            <a:xfrm>
              <a:off x="0" y="0"/>
              <a:ext cx="3922822" cy="8764522"/>
            </a:xfrm>
            <a:custGeom>
              <a:avLst/>
              <a:gdLst/>
              <a:ahLst/>
              <a:cxnLst/>
              <a:rect l="l" t="t" r="r" b="b"/>
              <a:pathLst>
                <a:path w="3922822" h="8764522">
                  <a:moveTo>
                    <a:pt x="0" y="0"/>
                  </a:moveTo>
                  <a:lnTo>
                    <a:pt x="3922822" y="0"/>
                  </a:lnTo>
                  <a:lnTo>
                    <a:pt x="3922822" y="8764522"/>
                  </a:lnTo>
                  <a:lnTo>
                    <a:pt x="0" y="8764522"/>
                  </a:lnTo>
                  <a:lnTo>
                    <a:pt x="0" y="0"/>
                  </a:lnTo>
                  <a:close/>
                </a:path>
              </a:pathLst>
            </a:custGeom>
            <a:blipFill>
              <a:blip r:embed="rId4">
                <a:extLst>
                  <a:ext uri="{96DAC541-7B7A-43D3-8B79-37D633B846F1}">
                    <asvg:svgBlip xmlns="" xmlns:asvg="http://schemas.microsoft.com/office/drawing/2016/SVG/main" r:embed="rId5"/>
                  </a:ext>
                </a:extLst>
              </a:blip>
              <a:stretch>
                <a:fillRect r="-99456"/>
              </a:stretch>
            </a:blipFill>
          </p:spPr>
        </p:sp>
        <p:sp>
          <p:nvSpPr>
            <p:cNvPr id="10" name="Freeform 10"/>
            <p:cNvSpPr/>
            <p:nvPr/>
          </p:nvSpPr>
          <p:spPr>
            <a:xfrm>
              <a:off x="3912164" y="0"/>
              <a:ext cx="4080297" cy="8764522"/>
            </a:xfrm>
            <a:custGeom>
              <a:avLst/>
              <a:gdLst/>
              <a:ahLst/>
              <a:cxnLst/>
              <a:rect l="l" t="t" r="r" b="b"/>
              <a:pathLst>
                <a:path w="4080297" h="8764522">
                  <a:moveTo>
                    <a:pt x="0" y="0"/>
                  </a:moveTo>
                  <a:lnTo>
                    <a:pt x="4080296" y="0"/>
                  </a:lnTo>
                  <a:lnTo>
                    <a:pt x="4080296" y="8764522"/>
                  </a:lnTo>
                  <a:lnTo>
                    <a:pt x="0" y="8764522"/>
                  </a:lnTo>
                  <a:lnTo>
                    <a:pt x="0" y="0"/>
                  </a:lnTo>
                  <a:close/>
                </a:path>
              </a:pathLst>
            </a:custGeom>
            <a:blipFill>
              <a:blip r:embed="rId4">
                <a:extLst>
                  <a:ext uri="{96DAC541-7B7A-43D3-8B79-37D633B846F1}">
                    <asvg:svgBlip xmlns="" xmlns:asvg="http://schemas.microsoft.com/office/drawing/2016/SVG/main" r:embed="rId5"/>
                  </a:ext>
                </a:extLst>
              </a:blip>
              <a:stretch>
                <a:fillRect l="-91758"/>
              </a:stretch>
            </a:blipFill>
          </p:spPr>
        </p:sp>
      </p:grpSp>
      <p:sp>
        <p:nvSpPr>
          <p:cNvPr id="11" name="TextBox 11"/>
          <p:cNvSpPr txBox="1"/>
          <p:nvPr/>
        </p:nvSpPr>
        <p:spPr>
          <a:xfrm>
            <a:off x="609600" y="6057900"/>
            <a:ext cx="5867400" cy="3693319"/>
          </a:xfrm>
          <a:prstGeom prst="rect">
            <a:avLst/>
          </a:prstGeom>
        </p:spPr>
        <p:txBody>
          <a:bodyPr wrap="square" lIns="0" tIns="0" rIns="0" bIns="0" rtlCol="0" anchor="t">
            <a:spAutoFit/>
          </a:bodyPr>
          <a:lstStyle/>
          <a:p>
            <a:pPr algn="just"/>
            <a:r>
              <a:rPr lang="vi-VN" sz="4000" b="1" dirty="0" smtClean="0">
                <a:solidFill>
                  <a:schemeClr val="bg1"/>
                </a:solidFill>
                <a:ea typeface="Arial Unicode MS" pitchFamily="34" charset="-128"/>
                <a:cs typeface="Times New Roman" pitchFamily="18" charset="0"/>
              </a:rPr>
              <a:t>1) </a:t>
            </a:r>
            <a:r>
              <a:rPr lang="en-US" altLang="en-US" sz="4000" dirty="0" err="1" smtClean="0">
                <a:solidFill>
                  <a:schemeClr val="bg1"/>
                </a:solidFill>
                <a:ea typeface="Calibri" pitchFamily="34" charset="0"/>
                <a:cs typeface="Times New Roman" pitchFamily="18" charset="0"/>
                <a:sym typeface="Calibri" pitchFamily="34" charset="0"/>
              </a:rPr>
              <a:t>Sản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xuất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xanh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là</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quy</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trình</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sản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xuất</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từ</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nguyên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liệu</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đầu</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vào</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đến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sản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phẩm</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đầu</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ra</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đều</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thân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thiện</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với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môi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trường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và</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không</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gây</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nguy</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hại</a:t>
            </a:r>
            <a:r>
              <a:rPr lang="en-US" altLang="en-US" sz="4000" dirty="0" smtClean="0">
                <a:solidFill>
                  <a:schemeClr val="bg1"/>
                </a:solidFill>
                <a:ea typeface="Calibri" pitchFamily="34" charset="0"/>
                <a:cs typeface="Times New Roman" pitchFamily="18" charset="0"/>
                <a:sym typeface="Calibri" pitchFamily="34" charset="0"/>
              </a:rPr>
              <a:t> </a:t>
            </a:r>
            <a:r>
              <a:rPr lang="en-US" altLang="en-US" sz="4000" dirty="0" err="1" smtClean="0">
                <a:solidFill>
                  <a:schemeClr val="bg1"/>
                </a:solidFill>
                <a:ea typeface="Calibri" pitchFamily="34" charset="0"/>
                <a:cs typeface="Times New Roman" pitchFamily="18" charset="0"/>
                <a:sym typeface="Calibri" pitchFamily="34" charset="0"/>
              </a:rPr>
              <a:t>cho</a:t>
            </a:r>
            <a:r>
              <a:rPr lang="en-US" altLang="en-US" sz="4000" dirty="0" smtClean="0">
                <a:solidFill>
                  <a:schemeClr val="bg1"/>
                </a:solidFill>
                <a:ea typeface="Calibri" pitchFamily="34" charset="0"/>
                <a:cs typeface="Times New Roman" pitchFamily="18" charset="0"/>
                <a:sym typeface="Calibri" pitchFamily="34" charset="0"/>
              </a:rPr>
              <a:t> con </a:t>
            </a:r>
            <a:r>
              <a:rPr lang="en-US" altLang="en-US" sz="4000" dirty="0" err="1" smtClean="0">
                <a:solidFill>
                  <a:schemeClr val="bg1"/>
                </a:solidFill>
                <a:ea typeface="Calibri" pitchFamily="34" charset="0"/>
                <a:cs typeface="Times New Roman" pitchFamily="18" charset="0"/>
                <a:sym typeface="Calibri" pitchFamily="34" charset="0"/>
              </a:rPr>
              <a:t>người</a:t>
            </a:r>
            <a:r>
              <a:rPr lang="en-US" altLang="en-US" sz="4000" dirty="0" smtClean="0">
                <a:solidFill>
                  <a:schemeClr val="bg1"/>
                </a:solidFill>
                <a:ea typeface="Calibri" pitchFamily="34" charset="0"/>
                <a:cs typeface="Times New Roman" pitchFamily="18" charset="0"/>
                <a:sym typeface="Calibri" pitchFamily="34" charset="0"/>
              </a:rPr>
              <a:t>.</a:t>
            </a:r>
          </a:p>
        </p:txBody>
      </p:sp>
      <p:sp>
        <p:nvSpPr>
          <p:cNvPr id="12" name="Freeform 12"/>
          <p:cNvSpPr/>
          <p:nvPr/>
        </p:nvSpPr>
        <p:spPr>
          <a:xfrm>
            <a:off x="10626010" y="8953500"/>
            <a:ext cx="7661990" cy="4165336"/>
          </a:xfrm>
          <a:custGeom>
            <a:avLst/>
            <a:gdLst/>
            <a:ahLst/>
            <a:cxnLst/>
            <a:rect l="l" t="t" r="r" b="b"/>
            <a:pathLst>
              <a:path w="7661990" h="4165336">
                <a:moveTo>
                  <a:pt x="0" y="0"/>
                </a:moveTo>
                <a:lnTo>
                  <a:pt x="7661990" y="0"/>
                </a:lnTo>
                <a:lnTo>
                  <a:pt x="7661990" y="4165336"/>
                </a:lnTo>
                <a:lnTo>
                  <a:pt x="0" y="416533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3" name="Freeform 13"/>
          <p:cNvSpPr/>
          <p:nvPr/>
        </p:nvSpPr>
        <p:spPr>
          <a:xfrm>
            <a:off x="16916400" y="7124700"/>
            <a:ext cx="1121232" cy="1925858"/>
          </a:xfrm>
          <a:custGeom>
            <a:avLst/>
            <a:gdLst/>
            <a:ahLst/>
            <a:cxnLst/>
            <a:rect l="l" t="t" r="r" b="b"/>
            <a:pathLst>
              <a:path w="1121232" h="1925858">
                <a:moveTo>
                  <a:pt x="0" y="0"/>
                </a:moveTo>
                <a:lnTo>
                  <a:pt x="1121231" y="0"/>
                </a:lnTo>
                <a:lnTo>
                  <a:pt x="1121231" y="1925858"/>
                </a:lnTo>
                <a:lnTo>
                  <a:pt x="0" y="1925858"/>
                </a:lnTo>
                <a:lnTo>
                  <a:pt x="0" y="0"/>
                </a:lnTo>
                <a:close/>
              </a:path>
            </a:pathLst>
          </a:custGeom>
          <a:blipFill>
            <a:blip r:embed="rId8">
              <a:extLst>
                <a:ext uri="{96DAC541-7B7A-43D3-8B79-37D633B846F1}">
                  <asvg:svgBlip xmlns="" xmlns:asvg="http://schemas.microsoft.com/office/drawing/2016/SVG/main" r:embed="rId9"/>
                </a:ext>
              </a:extLst>
            </a:blip>
            <a:stretch>
              <a:fillRect l="-144107"/>
            </a:stretch>
          </a:blipFill>
        </p:spPr>
      </p:sp>
      <p:pic>
        <p:nvPicPr>
          <p:cNvPr id="14" name="Picture 38"/>
          <p:cNvPicPr>
            <a:picLocks noChangeAspect="1" noChangeArrowheads="1"/>
          </p:cNvPicPr>
          <p:nvPr/>
        </p:nvPicPr>
        <p:blipFill>
          <a:blip r:embed="rId10"/>
          <a:srcRect/>
          <a:stretch>
            <a:fillRect/>
          </a:stretch>
        </p:blipFill>
        <p:spPr bwMode="auto">
          <a:xfrm>
            <a:off x="228599" y="1028700"/>
            <a:ext cx="6371057" cy="3579813"/>
          </a:xfrm>
          <a:prstGeom prst="rect">
            <a:avLst/>
          </a:prstGeom>
          <a:noFill/>
          <a:ln w="9525">
            <a:noFill/>
            <a:miter lim="800000"/>
            <a:headEnd/>
            <a:tailEnd/>
          </a:ln>
        </p:spPr>
      </p:pic>
      <p:sp>
        <p:nvSpPr>
          <p:cNvPr id="16" name="Rectangle 15"/>
          <p:cNvSpPr/>
          <p:nvPr/>
        </p:nvSpPr>
        <p:spPr>
          <a:xfrm>
            <a:off x="381000" y="266700"/>
            <a:ext cx="3538726" cy="797654"/>
          </a:xfrm>
          <a:prstGeom prst="rect">
            <a:avLst/>
          </a:prstGeom>
        </p:spPr>
        <p:txBody>
          <a:bodyPr wrap="none">
            <a:spAutoFit/>
          </a:bodyPr>
          <a:lstStyle/>
          <a:p>
            <a:pPr algn="just">
              <a:lnSpc>
                <a:spcPts val="5460"/>
              </a:lnSpc>
            </a:pPr>
            <a:r>
              <a:rPr lang="vi-VN" sz="5400" b="1" spc="-84" dirty="0" smtClean="0">
                <a:solidFill>
                  <a:srgbClr val="FF3131"/>
                </a:solidFill>
                <a:latin typeface="Cabin Bold"/>
                <a:ea typeface="Cabin Bold"/>
                <a:cs typeface="Cabin Bold"/>
                <a:sym typeface="Cabin Bold"/>
              </a:rPr>
              <a:t>Thông tin a:</a:t>
            </a:r>
            <a:endParaRPr lang="en-US" sz="5400" b="1" spc="-84" dirty="0">
              <a:solidFill>
                <a:srgbClr val="FF3131"/>
              </a:solidFill>
              <a:latin typeface="Cabin Bold"/>
              <a:ea typeface="Cabin Bold"/>
              <a:cs typeface="Cabin Bold"/>
              <a:sym typeface="Cabin Bo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26"/>
          <p:cNvGrpSpPr>
            <a:grpSpLocks/>
          </p:cNvGrpSpPr>
          <p:nvPr/>
        </p:nvGrpSpPr>
        <p:grpSpPr bwMode="auto">
          <a:xfrm>
            <a:off x="10558463" y="2483645"/>
            <a:ext cx="7348538" cy="7648575"/>
            <a:chOff x="1219200" y="1433286"/>
            <a:chExt cx="6853058" cy="4710912"/>
          </a:xfrm>
        </p:grpSpPr>
        <p:sp>
          <p:nvSpPr>
            <p:cNvPr id="2" name="Rounded Rectangle 27"/>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 name="Rounded Rectangle 28"/>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nvGrpSpPr>
            <p:cNvPr id="12" name="Group 7177"/>
            <p:cNvGrpSpPr>
              <a:grpSpLocks/>
            </p:cNvGrpSpPr>
            <p:nvPr/>
          </p:nvGrpSpPr>
          <p:grpSpPr bwMode="auto">
            <a:xfrm>
              <a:off x="2892533" y="1433286"/>
              <a:ext cx="3717799" cy="1092200"/>
              <a:chOff x="3371850" y="1509486"/>
              <a:chExt cx="2480086" cy="730346"/>
            </a:xfrm>
          </p:grpSpPr>
          <p:sp>
            <p:nvSpPr>
              <p:cNvPr id="4" name="Oval 33"/>
              <p:cNvSpPr/>
              <p:nvPr/>
            </p:nvSpPr>
            <p:spPr>
              <a:xfrm>
                <a:off x="5750194" y="2136181"/>
                <a:ext cx="102215" cy="102978"/>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5" name="Oval 34"/>
              <p:cNvSpPr/>
              <p:nvPr/>
            </p:nvSpPr>
            <p:spPr>
              <a:xfrm>
                <a:off x="3372563" y="2136181"/>
                <a:ext cx="102216" cy="102978"/>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6" name="Oval 35"/>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cxnSp>
            <p:nvCxnSpPr>
              <p:cNvPr id="7" name="Straight Connector 36"/>
              <p:cNvCxnSpPr>
                <a:cxnSpLocks noChangeShapeType="1"/>
              </p:cNvCxnSpPr>
              <p:nvPr/>
            </p:nvCxnSpPr>
            <p:spPr bwMode="auto">
              <a:xfrm>
                <a:off x="4606561" y="1612464"/>
                <a:ext cx="1195481" cy="560986"/>
              </a:xfrm>
              <a:prstGeom prst="line">
                <a:avLst/>
              </a:prstGeom>
              <a:noFill/>
              <a:ln w="28575" algn="ctr">
                <a:solidFill>
                  <a:schemeClr val="accent1">
                    <a:lumMod val="75000"/>
                  </a:schemeClr>
                </a:solidFill>
                <a:round/>
                <a:headEnd/>
                <a:tailEnd/>
              </a:ln>
            </p:spPr>
          </p:cxnSp>
          <p:cxnSp>
            <p:nvCxnSpPr>
              <p:cNvPr id="8" name="Straight Connector 37"/>
              <p:cNvCxnSpPr>
                <a:cxnSpLocks noChangeShapeType="1"/>
              </p:cNvCxnSpPr>
              <p:nvPr/>
            </p:nvCxnSpPr>
            <p:spPr bwMode="auto">
              <a:xfrm flipH="1">
                <a:off x="3415524" y="1612464"/>
                <a:ext cx="1195481" cy="560986"/>
              </a:xfrm>
              <a:prstGeom prst="line">
                <a:avLst/>
              </a:prstGeom>
              <a:noFill/>
              <a:ln w="28575" algn="ctr">
                <a:solidFill>
                  <a:schemeClr val="accent1">
                    <a:lumMod val="75000"/>
                  </a:schemeClr>
                </a:solidFill>
                <a:round/>
                <a:headEnd/>
                <a:tailEnd/>
              </a:ln>
            </p:spPr>
          </p:cxnSp>
          <p:sp>
            <p:nvSpPr>
              <p:cNvPr id="9" name="Oval 38"/>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nvGrpSpPr>
            <p:cNvPr id="13" name="Group 30"/>
            <p:cNvGrpSpPr>
              <a:grpSpLocks/>
            </p:cNvGrpSpPr>
            <p:nvPr/>
          </p:nvGrpSpPr>
          <p:grpSpPr bwMode="auto">
            <a:xfrm>
              <a:off x="1423458" y="2631715"/>
              <a:ext cx="6485683" cy="3074739"/>
              <a:chOff x="905025" y="906443"/>
              <a:chExt cx="7451425" cy="3531583"/>
            </a:xfrm>
          </p:grpSpPr>
          <p:pic>
            <p:nvPicPr>
              <p:cNvPr id="29734" name="Picture 345" descr="shadow_1_m"/>
              <p:cNvPicPr>
                <a:picLocks noChangeAspect="1" noChangeArrowheads="1"/>
              </p:cNvPicPr>
              <p:nvPr/>
            </p:nvPicPr>
            <p:blipFill>
              <a:blip r:embed="rId3"/>
              <a:srcRect t="61411"/>
              <a:stretch>
                <a:fillRect/>
              </a:stretch>
            </p:blipFill>
            <p:spPr bwMode="gray">
              <a:xfrm>
                <a:off x="905025" y="4332913"/>
                <a:ext cx="7451425" cy="105113"/>
              </a:xfrm>
              <a:prstGeom prst="rect">
                <a:avLst/>
              </a:prstGeom>
              <a:noFill/>
              <a:ln w="9525">
                <a:noFill/>
                <a:miter lim="800000"/>
                <a:headEnd/>
                <a:tailEnd/>
              </a:ln>
            </p:spPr>
          </p:pic>
          <p:sp>
            <p:nvSpPr>
              <p:cNvPr id="10" name="Rounded Rectangle 32"/>
              <p:cNvSpPr/>
              <p:nvPr/>
            </p:nvSpPr>
            <p:spPr>
              <a:xfrm>
                <a:off x="1160214" y="906250"/>
                <a:ext cx="6898883" cy="3412951"/>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sp>
        <p:nvSpPr>
          <p:cNvPr id="29699" name="TextBox 2"/>
          <p:cNvSpPr txBox="1">
            <a:spLocks noChangeArrowheads="1"/>
          </p:cNvSpPr>
          <p:nvPr/>
        </p:nvSpPr>
        <p:spPr bwMode="auto">
          <a:xfrm>
            <a:off x="11613357" y="2455070"/>
            <a:ext cx="1914525" cy="969168"/>
          </a:xfrm>
          <a:prstGeom prst="rect">
            <a:avLst/>
          </a:prstGeom>
          <a:noFill/>
          <a:ln w="9525">
            <a:noFill/>
            <a:miter lim="800000"/>
            <a:headEnd/>
            <a:tailEnd/>
          </a:ln>
        </p:spPr>
        <p:txBody>
          <a:bodyPr wrap="none" lIns="137160" tIns="68580" rIns="137160" bIns="68580" anchor="ctr">
            <a:spAutoFit/>
          </a:bodyPr>
          <a:lstStyle/>
          <a:p>
            <a:pPr algn="ctr" eaLnBrk="1" hangingPunct="1">
              <a:lnSpc>
                <a:spcPct val="90000"/>
              </a:lnSpc>
            </a:pPr>
            <a:r>
              <a:rPr lang="en-US" altLang="en-US" sz="6000" b="1" dirty="0" err="1">
                <a:solidFill>
                  <a:srgbClr val="002060"/>
                </a:solidFill>
                <a:latin typeface="Times New Roman" pitchFamily="18" charset="0"/>
                <a:cs typeface="Times New Roman" pitchFamily="18" charset="0"/>
                <a:sym typeface="Calibri" pitchFamily="34" charset="0"/>
              </a:rPr>
              <a:t>Xử</a:t>
            </a:r>
            <a:r>
              <a:rPr lang="en-US" altLang="en-US" sz="6000" b="1" dirty="0">
                <a:solidFill>
                  <a:srgbClr val="002060"/>
                </a:solidFill>
                <a:latin typeface="Times New Roman" pitchFamily="18" charset="0"/>
                <a:cs typeface="Times New Roman" pitchFamily="18" charset="0"/>
                <a:sym typeface="Calibri" pitchFamily="34" charset="0"/>
              </a:rPr>
              <a:t> </a:t>
            </a:r>
            <a:r>
              <a:rPr lang="en-US" altLang="en-US" sz="6000" b="1" dirty="0" err="1">
                <a:solidFill>
                  <a:srgbClr val="002060"/>
                </a:solidFill>
                <a:latin typeface="Times New Roman" pitchFamily="18" charset="0"/>
                <a:cs typeface="Times New Roman" pitchFamily="18" charset="0"/>
                <a:sym typeface="Calibri" pitchFamily="34" charset="0"/>
              </a:rPr>
              <a:t>lí</a:t>
            </a:r>
            <a:endParaRPr lang="en-US" altLang="en-US" sz="6000" b="1" dirty="0">
              <a:solidFill>
                <a:srgbClr val="002060"/>
              </a:solidFill>
              <a:latin typeface="Times New Roman" pitchFamily="18" charset="0"/>
              <a:cs typeface="Times New Roman" pitchFamily="18" charset="0"/>
              <a:sym typeface="Calibri" pitchFamily="34" charset="0"/>
            </a:endParaRPr>
          </a:p>
        </p:txBody>
      </p:sp>
      <p:grpSp>
        <p:nvGrpSpPr>
          <p:cNvPr id="14" name="Group 26"/>
          <p:cNvGrpSpPr>
            <a:grpSpLocks/>
          </p:cNvGrpSpPr>
          <p:nvPr/>
        </p:nvGrpSpPr>
        <p:grpSpPr bwMode="auto">
          <a:xfrm>
            <a:off x="381001" y="2640808"/>
            <a:ext cx="9653588" cy="7491413"/>
            <a:chOff x="1219200" y="1433286"/>
            <a:chExt cx="6853058" cy="4710912"/>
          </a:xfrm>
        </p:grpSpPr>
        <p:sp>
          <p:nvSpPr>
            <p:cNvPr id="28" name="Rounded Rectangle 27"/>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29" name="Rounded Rectangle 28"/>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nvGrpSpPr>
            <p:cNvPr id="15" name="Group 7177"/>
            <p:cNvGrpSpPr>
              <a:grpSpLocks/>
            </p:cNvGrpSpPr>
            <p:nvPr/>
          </p:nvGrpSpPr>
          <p:grpSpPr bwMode="auto">
            <a:xfrm>
              <a:off x="2892533" y="1433286"/>
              <a:ext cx="3717799" cy="1092200"/>
              <a:chOff x="3371850" y="1509486"/>
              <a:chExt cx="2480086" cy="730346"/>
            </a:xfrm>
          </p:grpSpPr>
          <p:sp>
            <p:nvSpPr>
              <p:cNvPr id="34" name="Oval 33"/>
              <p:cNvSpPr/>
              <p:nvPr/>
            </p:nvSpPr>
            <p:spPr>
              <a:xfrm>
                <a:off x="5749113" y="2135311"/>
                <a:ext cx="102618" cy="10313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5" name="Oval 34"/>
              <p:cNvSpPr/>
              <p:nvPr/>
            </p:nvSpPr>
            <p:spPr>
              <a:xfrm>
                <a:off x="3371988" y="2135311"/>
                <a:ext cx="102618" cy="10313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6" name="Oval 35"/>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cxnSp>
            <p:nvCxnSpPr>
              <p:cNvPr id="37" name="Straight Connector 36"/>
              <p:cNvCxnSpPr>
                <a:cxnSpLocks noChangeShapeType="1"/>
              </p:cNvCxnSpPr>
              <p:nvPr/>
            </p:nvCxnSpPr>
            <p:spPr bwMode="auto">
              <a:xfrm>
                <a:off x="4605657" y="1611621"/>
                <a:ext cx="1194201" cy="560739"/>
              </a:xfrm>
              <a:prstGeom prst="line">
                <a:avLst/>
              </a:prstGeom>
              <a:noFill/>
              <a:ln w="28575" algn="ctr">
                <a:solidFill>
                  <a:schemeClr val="accent1">
                    <a:lumMod val="75000"/>
                  </a:schemeClr>
                </a:solidFill>
                <a:round/>
                <a:headEnd/>
                <a:tailEnd/>
              </a:ln>
            </p:spPr>
          </p:cxnSp>
          <p:cxnSp>
            <p:nvCxnSpPr>
              <p:cNvPr id="38" name="Straight Connector 37"/>
              <p:cNvCxnSpPr>
                <a:cxnSpLocks noChangeShapeType="1"/>
              </p:cNvCxnSpPr>
              <p:nvPr/>
            </p:nvCxnSpPr>
            <p:spPr bwMode="auto">
              <a:xfrm flipH="1">
                <a:off x="3415967" y="1611621"/>
                <a:ext cx="1194201" cy="560739"/>
              </a:xfrm>
              <a:prstGeom prst="line">
                <a:avLst/>
              </a:prstGeom>
              <a:noFill/>
              <a:ln w="28575" algn="ctr">
                <a:solidFill>
                  <a:schemeClr val="accent1">
                    <a:lumMod val="75000"/>
                  </a:schemeClr>
                </a:solidFill>
                <a:round/>
                <a:headEnd/>
                <a:tailEnd/>
              </a:ln>
            </p:spPr>
          </p:cxnSp>
          <p:sp>
            <p:nvSpPr>
              <p:cNvPr id="39" name="Oval 38"/>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nvGrpSpPr>
            <p:cNvPr id="16" name="Group 30"/>
            <p:cNvGrpSpPr>
              <a:grpSpLocks/>
            </p:cNvGrpSpPr>
            <p:nvPr/>
          </p:nvGrpSpPr>
          <p:grpSpPr bwMode="auto">
            <a:xfrm>
              <a:off x="1423458" y="2631382"/>
              <a:ext cx="6485683" cy="3075072"/>
              <a:chOff x="905025" y="906061"/>
              <a:chExt cx="7451425" cy="3531965"/>
            </a:xfrm>
          </p:grpSpPr>
          <p:pic>
            <p:nvPicPr>
              <p:cNvPr id="29714" name="Picture 345" descr="shadow_1_m"/>
              <p:cNvPicPr>
                <a:picLocks noChangeAspect="1" noChangeArrowheads="1"/>
              </p:cNvPicPr>
              <p:nvPr/>
            </p:nvPicPr>
            <p:blipFill>
              <a:blip r:embed="rId3"/>
              <a:srcRect t="61411"/>
              <a:stretch>
                <a:fillRect/>
              </a:stretch>
            </p:blipFill>
            <p:spPr bwMode="gray">
              <a:xfrm>
                <a:off x="905025" y="4332913"/>
                <a:ext cx="7451425" cy="105113"/>
              </a:xfrm>
              <a:prstGeom prst="rect">
                <a:avLst/>
              </a:prstGeom>
              <a:noFill/>
              <a:ln w="9525">
                <a:noFill/>
                <a:miter lim="800000"/>
                <a:headEnd/>
                <a:tailEnd/>
              </a:ln>
            </p:spPr>
          </p:pic>
          <p:sp>
            <p:nvSpPr>
              <p:cNvPr id="33" name="Rounded Rectangle 32"/>
              <p:cNvSpPr/>
              <p:nvPr/>
            </p:nvSpPr>
            <p:spPr>
              <a:xfrm>
                <a:off x="1161719" y="905885"/>
                <a:ext cx="6898541" cy="3412314"/>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sp>
        <p:nvSpPr>
          <p:cNvPr id="29701" name="TextBox 2"/>
          <p:cNvSpPr txBox="1">
            <a:spLocks noChangeArrowheads="1"/>
          </p:cNvSpPr>
          <p:nvPr/>
        </p:nvSpPr>
        <p:spPr bwMode="auto">
          <a:xfrm>
            <a:off x="721520" y="2483645"/>
            <a:ext cx="4105275" cy="969168"/>
          </a:xfrm>
          <a:prstGeom prst="rect">
            <a:avLst/>
          </a:prstGeom>
          <a:noFill/>
          <a:ln w="9525">
            <a:noFill/>
            <a:miter lim="800000"/>
            <a:headEnd/>
            <a:tailEnd/>
          </a:ln>
        </p:spPr>
        <p:txBody>
          <a:bodyPr wrap="none" lIns="137160" tIns="68580" rIns="137160" bIns="68580" anchor="ctr">
            <a:spAutoFit/>
          </a:bodyPr>
          <a:lstStyle/>
          <a:p>
            <a:pPr algn="ctr" eaLnBrk="1" hangingPunct="1">
              <a:lnSpc>
                <a:spcPct val="90000"/>
              </a:lnSpc>
            </a:pPr>
            <a:r>
              <a:rPr lang="en-US" altLang="en-US" sz="6000" b="1" dirty="0" err="1">
                <a:solidFill>
                  <a:srgbClr val="002060"/>
                </a:solidFill>
                <a:latin typeface="Times New Roman" pitchFamily="18" charset="0"/>
                <a:cs typeface="Times New Roman" pitchFamily="18" charset="0"/>
                <a:sym typeface="Calibri" pitchFamily="34" charset="0"/>
              </a:rPr>
              <a:t>Tình</a:t>
            </a:r>
            <a:r>
              <a:rPr lang="en-US" altLang="en-US" sz="6000" b="1" dirty="0">
                <a:solidFill>
                  <a:srgbClr val="002060"/>
                </a:solidFill>
                <a:latin typeface="Times New Roman" pitchFamily="18" charset="0"/>
                <a:cs typeface="Times New Roman" pitchFamily="18" charset="0"/>
                <a:sym typeface="Calibri" pitchFamily="34" charset="0"/>
              </a:rPr>
              <a:t> </a:t>
            </a:r>
            <a:r>
              <a:rPr lang="en-US" altLang="en-US" sz="6000" b="1" dirty="0" err="1">
                <a:solidFill>
                  <a:srgbClr val="002060"/>
                </a:solidFill>
                <a:latin typeface="Times New Roman" pitchFamily="18" charset="0"/>
                <a:cs typeface="Times New Roman" pitchFamily="18" charset="0"/>
                <a:sym typeface="Calibri" pitchFamily="34" charset="0"/>
              </a:rPr>
              <a:t>huống</a:t>
            </a:r>
            <a:endParaRPr lang="en-US" altLang="en-US" sz="6000" b="1" dirty="0">
              <a:solidFill>
                <a:srgbClr val="002060"/>
              </a:solidFill>
              <a:latin typeface="Times New Roman" pitchFamily="18" charset="0"/>
              <a:cs typeface="Times New Roman" pitchFamily="18" charset="0"/>
              <a:sym typeface="Calibri" pitchFamily="34" charset="0"/>
            </a:endParaRPr>
          </a:p>
        </p:txBody>
      </p:sp>
      <p:sp>
        <p:nvSpPr>
          <p:cNvPr id="188467" name="Rectangle 51"/>
          <p:cNvSpPr>
            <a:spLocks noChangeArrowheads="1"/>
          </p:cNvSpPr>
          <p:nvPr/>
        </p:nvSpPr>
        <p:spPr bwMode="auto">
          <a:xfrm>
            <a:off x="11251408" y="4622007"/>
            <a:ext cx="5957888" cy="4569618"/>
          </a:xfrm>
          <a:prstGeom prst="rect">
            <a:avLst/>
          </a:prstGeom>
          <a:noFill/>
          <a:ln w="9525">
            <a:noFill/>
            <a:miter lim="800000"/>
            <a:headEnd/>
            <a:tailEnd/>
          </a:ln>
          <a:effectLst/>
        </p:spPr>
        <p:txBody>
          <a:bodyPr lIns="137160" tIns="68580" rIns="137160" bIns="68580">
            <a:spAutoFit/>
          </a:bodyPr>
          <a:lstStyle/>
          <a:p>
            <a:pPr algn="just"/>
            <a:r>
              <a:rPr lang="vi-VN" altLang="en-US" sz="4800" dirty="0">
                <a:solidFill>
                  <a:srgbClr val="0000CC"/>
                </a:solidFill>
                <a:latin typeface="Times New Roman" pitchFamily="18" charset="0"/>
                <a:ea typeface="Arial Unicode MS" pitchFamily="34" charset="-128"/>
                <a:cs typeface="Times New Roman" pitchFamily="18" charset="0"/>
                <a:sym typeface="Calibri" pitchFamily="34" charset="0"/>
              </a:rPr>
              <a:t>Việc làm giả sản phẩm một số thương hiệu nổi tiếng là vi phạm pháp luật về cạnh tranh nên chị H không nên làm như vậy </a:t>
            </a:r>
            <a:endParaRPr lang="en-US" altLang="en-US" sz="4800" dirty="0">
              <a:solidFill>
                <a:srgbClr val="0000CC"/>
              </a:solidFill>
              <a:latin typeface="Times New Roman" pitchFamily="18" charset="0"/>
              <a:ea typeface="Arial Unicode MS" pitchFamily="34" charset="-128"/>
              <a:cs typeface="Times New Roman" pitchFamily="18" charset="0"/>
              <a:sym typeface="Calibri" pitchFamily="34" charset="0"/>
            </a:endParaRPr>
          </a:p>
        </p:txBody>
      </p:sp>
      <p:sp>
        <p:nvSpPr>
          <p:cNvPr id="29703" name="Rectangle 52"/>
          <p:cNvSpPr>
            <a:spLocks noChangeArrowheads="1"/>
          </p:cNvSpPr>
          <p:nvPr/>
        </p:nvSpPr>
        <p:spPr bwMode="auto">
          <a:xfrm>
            <a:off x="1071563" y="4712495"/>
            <a:ext cx="8291513" cy="4500563"/>
          </a:xfrm>
          <a:prstGeom prst="rect">
            <a:avLst/>
          </a:prstGeom>
          <a:noFill/>
          <a:ln w="9525">
            <a:noFill/>
            <a:miter lim="800000"/>
            <a:headEnd/>
            <a:tailEnd/>
          </a:ln>
          <a:effectLst/>
        </p:spPr>
        <p:txBody>
          <a:bodyPr lIns="137160" tIns="68580" rIns="137160" bIns="68580" anchor="ctr">
            <a:spAutoFit/>
          </a:bodyPr>
          <a:lstStyle/>
          <a:p>
            <a:pPr algn="just">
              <a:lnSpc>
                <a:spcPct val="90000"/>
              </a:lnSpc>
              <a:spcBef>
                <a:spcPts val="1500"/>
              </a:spcBef>
            </a:pPr>
            <a:r>
              <a:rPr lang="en-US" altLang="en-US" sz="4500" dirty="0">
                <a:latin typeface="Times New Roman" pitchFamily="18" charset="0"/>
                <a:cs typeface="Times New Roman" pitchFamily="18" charset="0"/>
                <a:sym typeface="Calibri" pitchFamily="34" charset="0"/>
              </a:rPr>
              <a:t>a. </a:t>
            </a:r>
            <a:r>
              <a:rPr lang="en-US" altLang="en-US" sz="4500" dirty="0" err="1">
                <a:latin typeface="Times New Roman" pitchFamily="18" charset="0"/>
                <a:cs typeface="Times New Roman" pitchFamily="18" charset="0"/>
                <a:sym typeface="Calibri" pitchFamily="34" charset="0"/>
              </a:rPr>
              <a:t>Chị</a:t>
            </a:r>
            <a:r>
              <a:rPr lang="en-US" altLang="en-US" sz="4500" dirty="0">
                <a:latin typeface="Times New Roman" pitchFamily="18" charset="0"/>
                <a:cs typeface="Times New Roman" pitchFamily="18" charset="0"/>
                <a:sym typeface="Calibri" pitchFamily="34" charset="0"/>
              </a:rPr>
              <a:t> H </a:t>
            </a:r>
            <a:r>
              <a:rPr lang="en-US" altLang="en-US" sz="4500" dirty="0" err="1">
                <a:latin typeface="Times New Roman" pitchFamily="18" charset="0"/>
                <a:cs typeface="Times New Roman" pitchFamily="18" charset="0"/>
                <a:sym typeface="Calibri" pitchFamily="34" charset="0"/>
              </a:rPr>
              <a:t>có</a:t>
            </a:r>
            <a:r>
              <a:rPr lang="en-US" altLang="en-US" sz="4500" dirty="0">
                <a:latin typeface="Times New Roman" pitchFamily="18" charset="0"/>
                <a:cs typeface="Times New Roman" pitchFamily="18" charset="0"/>
                <a:sym typeface="Calibri" pitchFamily="34" charset="0"/>
              </a:rPr>
              <a:t> ý </a:t>
            </a:r>
            <a:r>
              <a:rPr lang="en-US" altLang="en-US" sz="4500" dirty="0" err="1">
                <a:latin typeface="Times New Roman" pitchFamily="18" charset="0"/>
                <a:cs typeface="Times New Roman" pitchFamily="18" charset="0"/>
                <a:sym typeface="Calibri" pitchFamily="34" charset="0"/>
              </a:rPr>
              <a:t>định</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sẽ</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mở</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một</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xưởng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sản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xuất</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quần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áo</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thời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trang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làm</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giả</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sản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phẩm</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của</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một</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số</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thương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hiệu</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nổi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tiếng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đang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được</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người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tiêu</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dùng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ưa</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chuộng</a:t>
            </a:r>
            <a:r>
              <a:rPr lang="en-US" altLang="en-US" sz="4500" dirty="0">
                <a:latin typeface="Times New Roman" pitchFamily="18" charset="0"/>
                <a:cs typeface="Times New Roman" pitchFamily="18" charset="0"/>
                <a:sym typeface="Calibri" pitchFamily="34" charset="0"/>
              </a:rPr>
              <a:t>. Theo </a:t>
            </a:r>
            <a:r>
              <a:rPr lang="en-US" altLang="en-US" sz="4500" dirty="0" err="1">
                <a:latin typeface="Times New Roman" pitchFamily="18" charset="0"/>
                <a:cs typeface="Times New Roman" pitchFamily="18" charset="0"/>
                <a:sym typeface="Calibri" pitchFamily="34" charset="0"/>
              </a:rPr>
              <a:t>em</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chị</a:t>
            </a:r>
            <a:r>
              <a:rPr lang="en-US" altLang="en-US" sz="4500" dirty="0">
                <a:latin typeface="Times New Roman" pitchFamily="18" charset="0"/>
                <a:cs typeface="Times New Roman" pitchFamily="18" charset="0"/>
                <a:sym typeface="Calibri" pitchFamily="34" charset="0"/>
              </a:rPr>
              <a:t> H </a:t>
            </a:r>
            <a:r>
              <a:rPr lang="en-US" altLang="en-US" sz="4500" dirty="0" err="1">
                <a:latin typeface="Times New Roman" pitchFamily="18" charset="0"/>
                <a:cs typeface="Times New Roman" pitchFamily="18" charset="0"/>
                <a:sym typeface="Calibri" pitchFamily="34" charset="0"/>
              </a:rPr>
              <a:t>có</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nên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thực</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hiện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dự</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định</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này</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không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Vì</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sao</a:t>
            </a:r>
            <a:r>
              <a:rPr lang="en-US" altLang="en-US" sz="4500" dirty="0">
                <a:latin typeface="Times New Roman" pitchFamily="18" charset="0"/>
                <a:cs typeface="Times New Roman" pitchFamily="18" charset="0"/>
                <a:sym typeface="Calibri" pitchFamily="34" charset="0"/>
              </a:rPr>
              <a:t>?</a:t>
            </a:r>
          </a:p>
        </p:txBody>
      </p:sp>
      <p:pic>
        <p:nvPicPr>
          <p:cNvPr id="29704" name="Picture 34"/>
          <p:cNvPicPr>
            <a:picLocks noChangeAspect="1" noChangeArrowheads="1"/>
          </p:cNvPicPr>
          <p:nvPr/>
        </p:nvPicPr>
        <p:blipFill>
          <a:blip r:embed="rId4"/>
          <a:srcRect/>
          <a:stretch>
            <a:fillRect/>
          </a:stretch>
        </p:blipFill>
        <p:spPr bwMode="auto">
          <a:xfrm>
            <a:off x="488157" y="154782"/>
            <a:ext cx="4572000" cy="1543050"/>
          </a:xfrm>
          <a:prstGeom prst="rect">
            <a:avLst/>
          </a:prstGeom>
          <a:noFill/>
          <a:ln w="9525">
            <a:noFill/>
            <a:miter lim="800000"/>
            <a:headEnd/>
            <a:tailEnd/>
          </a:ln>
        </p:spPr>
      </p:pic>
      <p:sp>
        <p:nvSpPr>
          <p:cNvPr id="29705" name="TextBox 14"/>
          <p:cNvSpPr txBox="1">
            <a:spLocks noChangeArrowheads="1"/>
          </p:cNvSpPr>
          <p:nvPr/>
        </p:nvSpPr>
        <p:spPr bwMode="auto">
          <a:xfrm>
            <a:off x="5267326" y="340520"/>
            <a:ext cx="12580145" cy="1614488"/>
          </a:xfrm>
          <a:prstGeom prst="rect">
            <a:avLst/>
          </a:prstGeom>
          <a:noFill/>
          <a:ln w="9525">
            <a:noFill/>
            <a:miter lim="800000"/>
            <a:headEnd/>
            <a:tailEnd/>
          </a:ln>
        </p:spPr>
        <p:txBody>
          <a:bodyPr lIns="137160" tIns="68580" rIns="137160" bIns="68580">
            <a:spAutoFit/>
          </a:bodyPr>
          <a:lstStyle/>
          <a:p>
            <a:pPr algn="just"/>
            <a:r>
              <a:rPr lang="en-US" altLang="en-US" sz="4800" b="1" dirty="0" err="1">
                <a:latin typeface="Times New Roman" pitchFamily="18" charset="0"/>
                <a:cs typeface="Times New Roman" pitchFamily="18" charset="0"/>
                <a:sym typeface="Calibri" pitchFamily="34" charset="0"/>
              </a:rPr>
              <a:t>Bài</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tập</a:t>
            </a:r>
            <a:r>
              <a:rPr lang="en-US" altLang="en-US" sz="4800" b="1" dirty="0">
                <a:latin typeface="Times New Roman" pitchFamily="18" charset="0"/>
                <a:cs typeface="Times New Roman" pitchFamily="18" charset="0"/>
                <a:sym typeface="Calibri" pitchFamily="34" charset="0"/>
              </a:rPr>
              <a:t> 2. </a:t>
            </a:r>
            <a:r>
              <a:rPr lang="en-US" altLang="en-US" sz="4800" b="1" dirty="0" err="1">
                <a:latin typeface="Times New Roman" pitchFamily="18" charset="0"/>
                <a:cs typeface="Times New Roman" pitchFamily="18" charset="0"/>
                <a:sym typeface="Calibri" pitchFamily="34" charset="0"/>
              </a:rPr>
              <a:t>Em</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hãy</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đưa</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ra</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lời</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khuyên</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cho</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các</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nhân</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vật</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trong</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những</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tình</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huống</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sau</a:t>
            </a:r>
            <a:r>
              <a:rPr lang="en-US" altLang="en-US" sz="4800" b="1" dirty="0">
                <a:latin typeface="Times New Roman" pitchFamily="18" charset="0"/>
                <a:cs typeface="Times New Roman" pitchFamily="18" charset="0"/>
                <a:sym typeface="Calibri"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88467"/>
                                        </p:tgtEl>
                                        <p:attrNameLst>
                                          <p:attrName>style.visibility</p:attrName>
                                        </p:attrNameLst>
                                      </p:cBhvr>
                                      <p:to>
                                        <p:strVal val="visible"/>
                                      </p:to>
                                    </p:set>
                                    <p:animEffect transition="in" filter="wipe(down)">
                                      <p:cBhvr>
                                        <p:cTn id="7" dur="500"/>
                                        <p:tgtEl>
                                          <p:spTgt spid="1884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67"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1746" name="矩形 1"/>
          <p:cNvSpPr>
            <a:spLocks noChangeArrowheads="1"/>
          </p:cNvSpPr>
          <p:nvPr/>
        </p:nvSpPr>
        <p:spPr bwMode="auto">
          <a:xfrm>
            <a:off x="16530638" y="0"/>
            <a:ext cx="1757363" cy="876300"/>
          </a:xfrm>
          <a:prstGeom prst="rect">
            <a:avLst/>
          </a:prstGeom>
          <a:solidFill>
            <a:srgbClr val="F8B193"/>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31747" name="矩形 2"/>
          <p:cNvSpPr>
            <a:spLocks noChangeArrowheads="1"/>
          </p:cNvSpPr>
          <p:nvPr/>
        </p:nvSpPr>
        <p:spPr bwMode="auto">
          <a:xfrm>
            <a:off x="0" y="0"/>
            <a:ext cx="1371600" cy="876300"/>
          </a:xfrm>
          <a:prstGeom prst="rect">
            <a:avLst/>
          </a:prstGeom>
          <a:solidFill>
            <a:srgbClr val="6C5B7B"/>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31748" name="矩形 3"/>
          <p:cNvSpPr>
            <a:spLocks noChangeArrowheads="1"/>
          </p:cNvSpPr>
          <p:nvPr/>
        </p:nvSpPr>
        <p:spPr bwMode="auto">
          <a:xfrm>
            <a:off x="1443038" y="0"/>
            <a:ext cx="564357" cy="876300"/>
          </a:xfrm>
          <a:prstGeom prst="rect">
            <a:avLst/>
          </a:prstGeom>
          <a:solidFill>
            <a:srgbClr val="C06C84"/>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31749" name="矩形 4"/>
          <p:cNvSpPr>
            <a:spLocks noChangeArrowheads="1"/>
          </p:cNvSpPr>
          <p:nvPr/>
        </p:nvSpPr>
        <p:spPr bwMode="auto">
          <a:xfrm>
            <a:off x="2076450" y="0"/>
            <a:ext cx="219075" cy="876300"/>
          </a:xfrm>
          <a:prstGeom prst="rect">
            <a:avLst/>
          </a:prstGeom>
          <a:solidFill>
            <a:srgbClr val="F67280"/>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pic>
        <p:nvPicPr>
          <p:cNvPr id="161802" name="Picture 10"/>
          <p:cNvPicPr>
            <a:picLocks noChangeAspect="1" noChangeArrowheads="1"/>
          </p:cNvPicPr>
          <p:nvPr/>
        </p:nvPicPr>
        <p:blipFill>
          <a:blip r:embed="rId2"/>
          <a:srcRect/>
          <a:stretch>
            <a:fillRect/>
          </a:stretch>
        </p:blipFill>
        <p:spPr bwMode="auto">
          <a:xfrm>
            <a:off x="290513" y="1652588"/>
            <a:ext cx="9113045" cy="5000625"/>
          </a:xfrm>
          <a:prstGeom prst="rect">
            <a:avLst/>
          </a:prstGeom>
          <a:noFill/>
          <a:ln w="9525">
            <a:noFill/>
            <a:miter lim="800000"/>
            <a:headEnd/>
            <a:tailEnd/>
          </a:ln>
        </p:spPr>
      </p:pic>
      <p:pic>
        <p:nvPicPr>
          <p:cNvPr id="161803" name="Picture 11"/>
          <p:cNvPicPr>
            <a:picLocks noChangeAspect="1" noChangeArrowheads="1"/>
          </p:cNvPicPr>
          <p:nvPr/>
        </p:nvPicPr>
        <p:blipFill>
          <a:blip r:embed="rId3"/>
          <a:srcRect/>
          <a:stretch>
            <a:fillRect/>
          </a:stretch>
        </p:blipFill>
        <p:spPr bwMode="auto">
          <a:xfrm>
            <a:off x="9582150" y="1697833"/>
            <a:ext cx="8705850" cy="4974431"/>
          </a:xfrm>
          <a:prstGeom prst="rect">
            <a:avLst/>
          </a:prstGeom>
          <a:noFill/>
          <a:ln w="9525">
            <a:noFill/>
            <a:miter lim="800000"/>
            <a:headEnd/>
            <a:tailEnd/>
          </a:ln>
        </p:spPr>
      </p:pic>
      <p:sp>
        <p:nvSpPr>
          <p:cNvPr id="161804" name="Rectangle 12"/>
          <p:cNvSpPr>
            <a:spLocks noChangeArrowheads="1"/>
          </p:cNvSpPr>
          <p:nvPr/>
        </p:nvSpPr>
        <p:spPr bwMode="auto">
          <a:xfrm>
            <a:off x="723901" y="7827170"/>
            <a:ext cx="16997363" cy="1769715"/>
          </a:xfrm>
          <a:prstGeom prst="rect">
            <a:avLst/>
          </a:prstGeom>
          <a:noFill/>
          <a:ln w="9525">
            <a:noFill/>
            <a:miter lim="800000"/>
            <a:headEnd/>
            <a:tailEnd/>
          </a:ln>
          <a:effectLst/>
        </p:spPr>
        <p:txBody>
          <a:bodyPr lIns="137160" tIns="68580" rIns="137160" bIns="68580" anchor="ctr">
            <a:spAutoFit/>
          </a:bodyPr>
          <a:lstStyle/>
          <a:p>
            <a:pPr algn="ctr">
              <a:buClr>
                <a:srgbClr val="000000"/>
              </a:buClr>
              <a:tabLst>
                <a:tab pos="330995" algn="l"/>
              </a:tabLst>
            </a:pPr>
            <a:r>
              <a:rPr lang="en-US" altLang="zh-CN" sz="5300" i="1" dirty="0">
                <a:latin typeface="Times New Roman" pitchFamily="18" charset="0"/>
                <a:sym typeface="Calibri" pitchFamily="34" charset="0"/>
              </a:rPr>
              <a:t> </a:t>
            </a:r>
            <a:r>
              <a:rPr lang="vi-VN" altLang="zh-CN" sz="5300" i="1" dirty="0">
                <a:latin typeface="Times New Roman" pitchFamily="18" charset="0"/>
                <a:sym typeface="Calibri" pitchFamily="34" charset="0"/>
              </a:rPr>
              <a:t>Em hãy cùng các bạn trong nhóm xây dựng ý tưởng kinh doanh trực tuyến một mặt hàng nào đó?</a:t>
            </a:r>
          </a:p>
        </p:txBody>
      </p:sp>
      <p:pic>
        <p:nvPicPr>
          <p:cNvPr id="31753" name="Picture 14"/>
          <p:cNvPicPr>
            <a:picLocks noChangeAspect="1" noChangeArrowheads="1"/>
          </p:cNvPicPr>
          <p:nvPr/>
        </p:nvPicPr>
        <p:blipFill>
          <a:blip r:embed="rId4"/>
          <a:srcRect/>
          <a:stretch>
            <a:fillRect/>
          </a:stretch>
        </p:blipFill>
        <p:spPr bwMode="auto">
          <a:xfrm>
            <a:off x="1" y="0"/>
            <a:ext cx="7017545" cy="1619250"/>
          </a:xfrm>
          <a:prstGeom prst="rect">
            <a:avLst/>
          </a:prstGeom>
          <a:noFill/>
          <a:ln w="9525">
            <a:noFill/>
            <a:miter lim="800000"/>
            <a:headEnd/>
            <a:tailEnd/>
          </a:ln>
        </p:spPr>
      </p:pic>
      <p:sp>
        <p:nvSpPr>
          <p:cNvPr id="31754" name="矩形 9"/>
          <p:cNvSpPr>
            <a:spLocks noChangeArrowheads="1"/>
          </p:cNvSpPr>
          <p:nvPr/>
        </p:nvSpPr>
        <p:spPr bwMode="auto">
          <a:xfrm>
            <a:off x="8655845" y="304801"/>
            <a:ext cx="7231856" cy="778670"/>
          </a:xfrm>
          <a:prstGeom prst="rect">
            <a:avLst/>
          </a:prstGeom>
          <a:noFill/>
          <a:ln w="9525">
            <a:noFill/>
            <a:miter lim="800000"/>
            <a:headEnd/>
            <a:tailEnd/>
          </a:ln>
        </p:spPr>
        <p:txBody>
          <a:bodyPr lIns="137160" tIns="68580" rIns="137160" bIns="68580">
            <a:spAutoFit/>
          </a:bodyPr>
          <a:lstStyle/>
          <a:p>
            <a:pPr algn="ctr" eaLnBrk="1" hangingPunct="1">
              <a:buFont typeface="Arial" charset="0"/>
              <a:buNone/>
            </a:pPr>
            <a:r>
              <a:rPr lang="en-US" altLang="vi-VN" sz="4200" b="1" dirty="0">
                <a:solidFill>
                  <a:srgbClr val="FF0000"/>
                </a:solidFill>
                <a:latin typeface="Microsoft YaHei" pitchFamily="34" charset="-122"/>
                <a:ea typeface="Microsoft YaHei" pitchFamily="34" charset="-122"/>
                <a:sym typeface="Microsoft YaHei" pitchFamily="34" charset="-122"/>
              </a:rPr>
              <a:t>TẬP KHỞI NGHIỆP</a:t>
            </a:r>
            <a:endParaRPr lang="zh-CN" altLang="en-US" sz="4200" b="1" dirty="0">
              <a:solidFill>
                <a:srgbClr val="FF0000"/>
              </a:solidFill>
              <a:latin typeface="Microsoft YaHei" pitchFamily="34" charset="-122"/>
              <a:ea typeface="Microsoft YaHei" pitchFamily="34" charset="-122"/>
              <a:sym typeface="Microsoft YaHei" pitchFamily="34"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61802"/>
                                        </p:tgtEl>
                                        <p:attrNameLst>
                                          <p:attrName>style.visibility</p:attrName>
                                        </p:attrNameLst>
                                      </p:cBhvr>
                                      <p:to>
                                        <p:strVal val="visible"/>
                                      </p:to>
                                    </p:set>
                                    <p:animEffect transition="in" filter="wipe(down)">
                                      <p:cBhvr>
                                        <p:cTn id="7" dur="500"/>
                                        <p:tgtEl>
                                          <p:spTgt spid="161802"/>
                                        </p:tgtEl>
                                      </p:cBhvr>
                                    </p:animEffect>
                                  </p:childTnLst>
                                </p:cTn>
                              </p:par>
                              <p:par>
                                <p:cTn id="8" presetID="22" presetClass="entr" presetSubtype="4" fill="hold" nodeType="withEffect">
                                  <p:stCondLst>
                                    <p:cond delay="0"/>
                                  </p:stCondLst>
                                  <p:childTnLst>
                                    <p:set>
                                      <p:cBhvr>
                                        <p:cTn id="9" dur="1" fill="hold">
                                          <p:stCondLst>
                                            <p:cond delay="0"/>
                                          </p:stCondLst>
                                        </p:cTn>
                                        <p:tgtEl>
                                          <p:spTgt spid="161803"/>
                                        </p:tgtEl>
                                        <p:attrNameLst>
                                          <p:attrName>style.visibility</p:attrName>
                                        </p:attrNameLst>
                                      </p:cBhvr>
                                      <p:to>
                                        <p:strVal val="visible"/>
                                      </p:to>
                                    </p:set>
                                    <p:animEffect transition="in" filter="wipe(down)">
                                      <p:cBhvr>
                                        <p:cTn id="10" dur="500"/>
                                        <p:tgtEl>
                                          <p:spTgt spid="161803"/>
                                        </p:tgtEl>
                                      </p:cBhvr>
                                    </p:animEffect>
                                  </p:childTnLst>
                                </p:cTn>
                              </p:par>
                              <p:par>
                                <p:cTn id="11" presetID="22" presetClass="entr" presetSubtype="4" fill="hold" nodeType="withEffect">
                                  <p:stCondLst>
                                    <p:cond delay="0"/>
                                  </p:stCondLst>
                                  <p:childTnLst>
                                    <p:set>
                                      <p:cBhvr>
                                        <p:cTn id="12" dur="1" fill="hold">
                                          <p:stCondLst>
                                            <p:cond delay="0"/>
                                          </p:stCondLst>
                                        </p:cTn>
                                        <p:tgtEl>
                                          <p:spTgt spid="161804"/>
                                        </p:tgtEl>
                                        <p:attrNameLst>
                                          <p:attrName>style.visibility</p:attrName>
                                        </p:attrNameLst>
                                      </p:cBhvr>
                                      <p:to>
                                        <p:strVal val="visible"/>
                                      </p:to>
                                    </p:set>
                                    <p:animEffect transition="in" filter="wipe(down)">
                                      <p:cBhvr>
                                        <p:cTn id="13" dur="500"/>
                                        <p:tgtEl>
                                          <p:spTgt spid="1618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80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930641" y="757183"/>
            <a:ext cx="13614079" cy="7466371"/>
            <a:chOff x="0" y="0"/>
            <a:chExt cx="18152105" cy="9955162"/>
          </a:xfrm>
        </p:grpSpPr>
        <p:sp>
          <p:nvSpPr>
            <p:cNvPr id="4" name="Freeform 4"/>
            <p:cNvSpPr/>
            <p:nvPr/>
          </p:nvSpPr>
          <p:spPr>
            <a:xfrm>
              <a:off x="0" y="0"/>
              <a:ext cx="12101404" cy="9955162"/>
            </a:xfrm>
            <a:custGeom>
              <a:avLst/>
              <a:gdLst/>
              <a:ahLst/>
              <a:cxnLst/>
              <a:rect l="l" t="t" r="r" b="b"/>
              <a:pathLst>
                <a:path w="12101404" h="9955162">
                  <a:moveTo>
                    <a:pt x="0" y="0"/>
                  </a:moveTo>
                  <a:lnTo>
                    <a:pt x="12101404" y="0"/>
                  </a:lnTo>
                  <a:lnTo>
                    <a:pt x="12101404" y="9955162"/>
                  </a:lnTo>
                  <a:lnTo>
                    <a:pt x="0" y="9955162"/>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sp>
        <p:sp>
          <p:nvSpPr>
            <p:cNvPr id="5" name="Freeform 5"/>
            <p:cNvSpPr/>
            <p:nvPr/>
          </p:nvSpPr>
          <p:spPr>
            <a:xfrm>
              <a:off x="6050702" y="0"/>
              <a:ext cx="12101404" cy="9955162"/>
            </a:xfrm>
            <a:custGeom>
              <a:avLst/>
              <a:gdLst/>
              <a:ahLst/>
              <a:cxnLst/>
              <a:rect l="l" t="t" r="r" b="b"/>
              <a:pathLst>
                <a:path w="12101404" h="9955162">
                  <a:moveTo>
                    <a:pt x="0" y="0"/>
                  </a:moveTo>
                  <a:lnTo>
                    <a:pt x="12101403" y="0"/>
                  </a:lnTo>
                  <a:lnTo>
                    <a:pt x="12101403" y="9955162"/>
                  </a:lnTo>
                  <a:lnTo>
                    <a:pt x="0" y="9955162"/>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sp>
      </p:grpSp>
      <p:sp>
        <p:nvSpPr>
          <p:cNvPr id="6" name="TextBox 6"/>
          <p:cNvSpPr txBox="1"/>
          <p:nvPr/>
        </p:nvSpPr>
        <p:spPr>
          <a:xfrm>
            <a:off x="3698700" y="1662585"/>
            <a:ext cx="11536789" cy="4616648"/>
          </a:xfrm>
          <a:prstGeom prst="rect">
            <a:avLst/>
          </a:prstGeom>
        </p:spPr>
        <p:txBody>
          <a:bodyPr lIns="0" tIns="0" rIns="0" bIns="0" rtlCol="0" anchor="t">
            <a:spAutoFit/>
          </a:bodyPr>
          <a:lstStyle/>
          <a:p>
            <a:pPr algn="ctr">
              <a:lnSpc>
                <a:spcPts val="8974"/>
              </a:lnSpc>
            </a:pPr>
            <a:r>
              <a:rPr lang="en-US" sz="8084" spc="-161" dirty="0" err="1">
                <a:solidFill>
                  <a:srgbClr val="FFFFFF"/>
                </a:solidFill>
                <a:latin typeface="Cabin"/>
                <a:ea typeface="Cabin"/>
                <a:cs typeface="Cabin"/>
                <a:sym typeface="Cabin"/>
              </a:rPr>
              <a:t>Bài</a:t>
            </a:r>
            <a:r>
              <a:rPr lang="en-US" sz="8084" spc="-161" dirty="0">
                <a:solidFill>
                  <a:srgbClr val="FFFFFF"/>
                </a:solidFill>
                <a:latin typeface="Cabin"/>
                <a:ea typeface="Cabin"/>
                <a:cs typeface="Cabin"/>
                <a:sym typeface="Cabin"/>
              </a:rPr>
              <a:t> 1:</a:t>
            </a:r>
          </a:p>
          <a:p>
            <a:pPr algn="ctr">
              <a:lnSpc>
                <a:spcPts val="8974"/>
              </a:lnSpc>
            </a:pPr>
            <a:r>
              <a:rPr lang="en-US" sz="8084" spc="-161" dirty="0">
                <a:solidFill>
                  <a:srgbClr val="FFFFFF"/>
                </a:solidFill>
                <a:latin typeface="Cabin"/>
                <a:ea typeface="Cabin"/>
                <a:cs typeface="Cabin"/>
                <a:sym typeface="Cabin"/>
              </a:rPr>
              <a:t>CÁC HOẠT ĐỘNG KINH TẾ</a:t>
            </a:r>
          </a:p>
          <a:p>
            <a:pPr algn="ctr">
              <a:lnSpc>
                <a:spcPts val="8974"/>
              </a:lnSpc>
            </a:pPr>
            <a:r>
              <a:rPr lang="en-US" sz="8084" spc="-161" dirty="0">
                <a:solidFill>
                  <a:srgbClr val="FFFFFF"/>
                </a:solidFill>
                <a:latin typeface="Cabin"/>
                <a:ea typeface="Cabin"/>
                <a:cs typeface="Cabin"/>
                <a:sym typeface="Cabin"/>
              </a:rPr>
              <a:t> CƠ BẢN TRONG</a:t>
            </a:r>
          </a:p>
          <a:p>
            <a:pPr algn="ctr">
              <a:lnSpc>
                <a:spcPts val="8974"/>
              </a:lnSpc>
            </a:pPr>
            <a:r>
              <a:rPr lang="en-US" sz="8084" spc="-161" dirty="0">
                <a:solidFill>
                  <a:srgbClr val="FFFFFF"/>
                </a:solidFill>
                <a:latin typeface="Cabin"/>
                <a:ea typeface="Cabin"/>
                <a:cs typeface="Cabin"/>
                <a:sym typeface="Cabin"/>
              </a:rPr>
              <a:t> ĐỜI SỐNG XÃ </a:t>
            </a:r>
            <a:r>
              <a:rPr lang="en-US" sz="8084" spc="-161" dirty="0" smtClean="0">
                <a:solidFill>
                  <a:srgbClr val="FFFFFF"/>
                </a:solidFill>
                <a:latin typeface="Cabin"/>
                <a:ea typeface="Cabin"/>
                <a:cs typeface="Cabin"/>
                <a:sym typeface="Cabin"/>
              </a:rPr>
              <a:t>HỘI</a:t>
            </a:r>
            <a:r>
              <a:rPr lang="vi-VN" sz="8084" spc="-161" dirty="0" smtClean="0">
                <a:solidFill>
                  <a:srgbClr val="FFFFFF"/>
                </a:solidFill>
                <a:latin typeface="Cabin"/>
                <a:ea typeface="Cabin"/>
                <a:cs typeface="Cabin"/>
                <a:sym typeface="Cabin"/>
              </a:rPr>
              <a:t> (tiết 2)</a:t>
            </a:r>
            <a:endParaRPr lang="en-US" sz="8084" spc="-161" dirty="0">
              <a:solidFill>
                <a:srgbClr val="FFFFFF"/>
              </a:solidFill>
              <a:latin typeface="Cabin"/>
              <a:ea typeface="Cabin"/>
              <a:cs typeface="Cabin"/>
              <a:sym typeface="Cabin"/>
            </a:endParaRPr>
          </a:p>
        </p:txBody>
      </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5900976"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80896" y="-23241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0" y="5143500"/>
            <a:ext cx="6074611" cy="4682973"/>
          </a:xfrm>
          <a:custGeom>
            <a:avLst/>
            <a:gdLst/>
            <a:ahLst/>
            <a:cxnLst/>
            <a:rect l="l" t="t" r="r" b="b"/>
            <a:pathLst>
              <a:path w="6074611" h="4682973">
                <a:moveTo>
                  <a:pt x="0" y="0"/>
                </a:moveTo>
                <a:lnTo>
                  <a:pt x="6074611" y="0"/>
                </a:lnTo>
                <a:lnTo>
                  <a:pt x="6074611" y="4682973"/>
                </a:lnTo>
                <a:lnTo>
                  <a:pt x="0" y="4682973"/>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446464" y="2252766"/>
            <a:ext cx="5191436" cy="2821285"/>
          </a:xfrm>
          <a:prstGeom prst="rect">
            <a:avLst/>
          </a:prstGeom>
        </p:spPr>
        <p:txBody>
          <a:bodyPr lIns="0" tIns="0" rIns="0" bIns="0" rtlCol="0" anchor="t">
            <a:spAutoFit/>
          </a:bodyPr>
          <a:lstStyle/>
          <a:p>
            <a:pPr algn="just">
              <a:lnSpc>
                <a:spcPts val="5460"/>
              </a:lnSpc>
            </a:pPr>
            <a:r>
              <a:rPr lang="en-US" sz="4200" b="1" spc="-84" dirty="0">
                <a:solidFill>
                  <a:srgbClr val="FF3131"/>
                </a:solidFill>
                <a:latin typeface="Cabin Bold"/>
                <a:ea typeface="Cabin Bold"/>
                <a:cs typeface="Cabin Bold"/>
                <a:sym typeface="Cabin Bold"/>
              </a:rPr>
              <a:t>HS </a:t>
            </a:r>
            <a:r>
              <a:rPr lang="en-US" sz="4200" b="1" spc="-84" dirty="0" err="1">
                <a:solidFill>
                  <a:srgbClr val="FF3131"/>
                </a:solidFill>
                <a:latin typeface="Cabin Bold"/>
                <a:ea typeface="Cabin Bold"/>
                <a:cs typeface="Cabin Bold"/>
                <a:sym typeface="Cabin Bold"/>
              </a:rPr>
              <a:t>thảo</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luận</a:t>
            </a:r>
            <a:r>
              <a:rPr lang="en-US" sz="4200" b="1" spc="-84" dirty="0">
                <a:solidFill>
                  <a:srgbClr val="FF3131"/>
                </a:solidFill>
                <a:latin typeface="Cabin Bold"/>
                <a:ea typeface="Cabin Bold"/>
                <a:cs typeface="Cabin Bold"/>
                <a:sym typeface="Cabin Bold"/>
              </a:rPr>
              <a:t> </a:t>
            </a:r>
            <a:r>
              <a:rPr lang="vi-VN" sz="4200" b="1" spc="-84" dirty="0" smtClean="0">
                <a:solidFill>
                  <a:srgbClr val="FF3131"/>
                </a:solidFill>
                <a:latin typeface="Cabin Bold"/>
                <a:ea typeface="Cabin Bold"/>
                <a:cs typeface="Cabin Bold"/>
                <a:sym typeface="Cabin Bold"/>
              </a:rPr>
              <a:t>nhóm</a:t>
            </a:r>
            <a:r>
              <a:rPr lang="en-US" sz="4200" b="1" spc="-84" dirty="0" smtClean="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đọc</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thông</a:t>
            </a:r>
            <a:r>
              <a:rPr lang="en-US" sz="4200" b="1" spc="-84" dirty="0">
                <a:solidFill>
                  <a:srgbClr val="FF3131"/>
                </a:solidFill>
                <a:latin typeface="Cabin Bold"/>
                <a:ea typeface="Cabin Bold"/>
                <a:cs typeface="Cabin Bold"/>
                <a:sym typeface="Cabin Bold"/>
              </a:rPr>
              <a:t> tin </a:t>
            </a:r>
            <a:r>
              <a:rPr lang="en-US" sz="4200" b="1" spc="-84" dirty="0" err="1">
                <a:solidFill>
                  <a:srgbClr val="FF3131"/>
                </a:solidFill>
                <a:latin typeface="Cabin Bold"/>
                <a:ea typeface="Cabin Bold"/>
                <a:cs typeface="Cabin Bold"/>
                <a:sym typeface="Cabin Bold"/>
              </a:rPr>
              <a:t>trong</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trường</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hợp</a:t>
            </a:r>
            <a:r>
              <a:rPr lang="en-US" sz="4200" b="1" spc="-84" dirty="0">
                <a:solidFill>
                  <a:srgbClr val="FF3131"/>
                </a:solidFill>
                <a:latin typeface="Cabin Bold"/>
                <a:ea typeface="Cabin Bold"/>
                <a:cs typeface="Cabin Bold"/>
                <a:sym typeface="Cabin Bold"/>
              </a:rPr>
              <a:t> </a:t>
            </a:r>
            <a:r>
              <a:rPr lang="en-US" sz="4200" b="1" spc="-84" dirty="0" smtClean="0">
                <a:solidFill>
                  <a:srgbClr val="FF3131"/>
                </a:solidFill>
                <a:latin typeface="Cabin Bold"/>
                <a:ea typeface="Cabin Bold"/>
                <a:cs typeface="Cabin Bold"/>
                <a:sym typeface="Cabin Bold"/>
              </a:rPr>
              <a:t>1</a:t>
            </a:r>
            <a:r>
              <a:rPr lang="vi-VN" sz="4200" b="1" spc="-84" dirty="0" smtClean="0">
                <a:solidFill>
                  <a:srgbClr val="FF3131"/>
                </a:solidFill>
                <a:latin typeface="Cabin Bold"/>
                <a:ea typeface="Cabin Bold"/>
                <a:cs typeface="Cabin Bold"/>
                <a:sym typeface="Cabin Bold"/>
              </a:rPr>
              <a:t>, 2</a:t>
            </a:r>
            <a:r>
              <a:rPr lang="en-US" sz="4200" b="1" spc="-84" dirty="0" smtClean="0">
                <a:solidFill>
                  <a:srgbClr val="FF3131"/>
                </a:solidFill>
                <a:latin typeface="Cabin Bold"/>
                <a:ea typeface="Cabin Bold"/>
                <a:cs typeface="Cabin Bold"/>
                <a:sym typeface="Cabin Bold"/>
              </a:rPr>
              <a:t> </a:t>
            </a:r>
            <a:r>
              <a:rPr lang="en-US" sz="4200" b="1" spc="-84" dirty="0">
                <a:solidFill>
                  <a:srgbClr val="FF3131"/>
                </a:solidFill>
                <a:latin typeface="Cabin Bold"/>
                <a:ea typeface="Cabin Bold"/>
                <a:cs typeface="Cabin Bold"/>
                <a:sym typeface="Cabin Bold"/>
              </a:rPr>
              <a:t>SGK </a:t>
            </a:r>
            <a:r>
              <a:rPr lang="en-US" sz="4200" b="1" spc="-84" dirty="0" smtClean="0">
                <a:solidFill>
                  <a:srgbClr val="FF3131"/>
                </a:solidFill>
                <a:latin typeface="Cabin Bold"/>
                <a:ea typeface="Cabin Bold"/>
                <a:cs typeface="Cabin Bold"/>
                <a:sym typeface="Cabin Bold"/>
              </a:rPr>
              <a:t>tr.7</a:t>
            </a:r>
            <a:r>
              <a:rPr lang="vi-VN" sz="4200" b="1" spc="-84" dirty="0" smtClean="0">
                <a:solidFill>
                  <a:srgbClr val="FF3131"/>
                </a:solidFill>
                <a:latin typeface="Cabin Bold"/>
                <a:ea typeface="Cabin Bold"/>
                <a:cs typeface="Cabin Bold"/>
                <a:sym typeface="Cabin Bold"/>
              </a:rPr>
              <a:t>, 8</a:t>
            </a:r>
            <a:r>
              <a:rPr lang="en-US" sz="4200" b="1" spc="-84" dirty="0" smtClean="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và</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trả</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lời</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câu</a:t>
            </a:r>
            <a:r>
              <a:rPr lang="en-US" sz="4200" b="1" spc="-84" dirty="0">
                <a:solidFill>
                  <a:srgbClr val="FF3131"/>
                </a:solidFill>
                <a:latin typeface="Cabin Bold"/>
                <a:ea typeface="Cabin Bold"/>
                <a:cs typeface="Cabin Bold"/>
                <a:sym typeface="Cabin Bold"/>
              </a:rPr>
              <a:t> </a:t>
            </a:r>
            <a:r>
              <a:rPr lang="en-US" sz="4200" b="1" spc="-84" dirty="0" err="1">
                <a:solidFill>
                  <a:srgbClr val="FF3131"/>
                </a:solidFill>
                <a:latin typeface="Cabin Bold"/>
                <a:ea typeface="Cabin Bold"/>
                <a:cs typeface="Cabin Bold"/>
                <a:sym typeface="Cabin Bold"/>
              </a:rPr>
              <a:t>hỏi</a:t>
            </a:r>
            <a:r>
              <a:rPr lang="en-US" sz="4200" b="1" spc="-84" dirty="0">
                <a:solidFill>
                  <a:srgbClr val="FF3131"/>
                </a:solidFill>
                <a:latin typeface="Cabin Bold"/>
                <a:ea typeface="Cabin Bold"/>
                <a:cs typeface="Cabin Bold"/>
                <a:sym typeface="Cabin Bold"/>
              </a:rPr>
              <a:t>:</a:t>
            </a:r>
          </a:p>
        </p:txBody>
      </p:sp>
      <p:grpSp>
        <p:nvGrpSpPr>
          <p:cNvPr id="8" name="Group 5"/>
          <p:cNvGrpSpPr/>
          <p:nvPr/>
        </p:nvGrpSpPr>
        <p:grpSpPr>
          <a:xfrm>
            <a:off x="6553200" y="1790700"/>
            <a:ext cx="12039600" cy="9448800"/>
            <a:chOff x="0" y="0"/>
            <a:chExt cx="5906727" cy="7422159"/>
          </a:xfrm>
        </p:grpSpPr>
        <p:sp>
          <p:nvSpPr>
            <p:cNvPr id="9" name="Freeform 6"/>
            <p:cNvSpPr/>
            <p:nvPr/>
          </p:nvSpPr>
          <p:spPr>
            <a:xfrm>
              <a:off x="0" y="0"/>
              <a:ext cx="5823742" cy="5888390"/>
            </a:xfrm>
            <a:custGeom>
              <a:avLst/>
              <a:gdLst/>
              <a:ahLst/>
              <a:cxnLst/>
              <a:rect l="l" t="t" r="r" b="b"/>
              <a:pathLst>
                <a:path w="5823742" h="5888390">
                  <a:moveTo>
                    <a:pt x="0" y="0"/>
                  </a:moveTo>
                  <a:lnTo>
                    <a:pt x="5823742" y="0"/>
                  </a:lnTo>
                  <a:lnTo>
                    <a:pt x="5823742" y="5888390"/>
                  </a:lnTo>
                  <a:lnTo>
                    <a:pt x="0" y="5888390"/>
                  </a:lnTo>
                  <a:lnTo>
                    <a:pt x="0" y="0"/>
                  </a:lnTo>
                  <a:close/>
                </a:path>
              </a:pathLst>
            </a:custGeom>
            <a:blipFill>
              <a:blip r:embed="rId8">
                <a:extLst>
                  <a:ext uri="{96DAC541-7B7A-43D3-8B79-37D633B846F1}">
                    <asvg:svgBlip xmlns="" xmlns:asvg="http://schemas.microsoft.com/office/drawing/2016/SVG/main" r:embed="rId9"/>
                  </a:ext>
                </a:extLst>
              </a:blip>
              <a:stretch>
                <a:fillRect r="-1424" b="-12365"/>
              </a:stretch>
            </a:blipFill>
          </p:spPr>
        </p:sp>
        <p:sp>
          <p:nvSpPr>
            <p:cNvPr id="10" name="Freeform 7"/>
            <p:cNvSpPr/>
            <p:nvPr/>
          </p:nvSpPr>
          <p:spPr>
            <a:xfrm>
              <a:off x="0" y="4871901"/>
              <a:ext cx="5906727" cy="2550258"/>
            </a:xfrm>
            <a:custGeom>
              <a:avLst/>
              <a:gdLst/>
              <a:ahLst/>
              <a:cxnLst/>
              <a:rect l="l" t="t" r="r" b="b"/>
              <a:pathLst>
                <a:path w="5906727" h="2550258">
                  <a:moveTo>
                    <a:pt x="0" y="0"/>
                  </a:moveTo>
                  <a:lnTo>
                    <a:pt x="5906727" y="0"/>
                  </a:lnTo>
                  <a:lnTo>
                    <a:pt x="5906727" y="2550258"/>
                  </a:lnTo>
                  <a:lnTo>
                    <a:pt x="0" y="2550258"/>
                  </a:lnTo>
                  <a:lnTo>
                    <a:pt x="0" y="0"/>
                  </a:lnTo>
                  <a:close/>
                </a:path>
              </a:pathLst>
            </a:custGeom>
            <a:blipFill>
              <a:blip r:embed="rId10">
                <a:extLst>
                  <a:ext uri="{96DAC541-7B7A-43D3-8B79-37D633B846F1}">
                    <asvg:svgBlip xmlns="" xmlns:asvg="http://schemas.microsoft.com/office/drawing/2016/SVG/main" r:embed="rId11"/>
                  </a:ext>
                </a:extLst>
              </a:blip>
              <a:stretch>
                <a:fillRect t="-159444"/>
              </a:stretch>
            </a:blipFill>
          </p:spPr>
        </p:sp>
      </p:grpSp>
      <p:sp>
        <p:nvSpPr>
          <p:cNvPr id="11" name="Rectangle 10"/>
          <p:cNvSpPr/>
          <p:nvPr/>
        </p:nvSpPr>
        <p:spPr>
          <a:xfrm>
            <a:off x="6477000" y="3385111"/>
            <a:ext cx="11582400" cy="6901889"/>
          </a:xfrm>
          <a:prstGeom prst="rect">
            <a:avLst/>
          </a:prstGeom>
        </p:spPr>
        <p:txBody>
          <a:bodyPr wrap="square">
            <a:spAutoFit/>
          </a:bodyPr>
          <a:lstStyle/>
          <a:p>
            <a:pPr marL="949962" lvl="1" indent="-474981" algn="just">
              <a:lnSpc>
                <a:spcPts val="5940"/>
              </a:lnSpc>
              <a:buFont typeface="Arial"/>
              <a:buChar char="•"/>
            </a:pPr>
            <a:r>
              <a:rPr lang="vi-VN" sz="4000" b="1" dirty="0" smtClean="0">
                <a:solidFill>
                  <a:srgbClr val="FFFFFF"/>
                </a:solidFill>
                <a:ea typeface="Cabin"/>
                <a:cs typeface="Cabin"/>
                <a:sym typeface="Cabin"/>
              </a:rPr>
              <a:t>Nhóm 1-2: </a:t>
            </a:r>
            <a:r>
              <a:rPr lang="vi-VN" sz="4000" dirty="0" smtClean="0">
                <a:solidFill>
                  <a:srgbClr val="FFFFFF"/>
                </a:solidFill>
                <a:ea typeface="Cabin"/>
                <a:cs typeface="Cabin"/>
                <a:sym typeface="Cabin"/>
              </a:rPr>
              <a:t>trường hợp 1 và trả lời câu hỏi:</a:t>
            </a:r>
          </a:p>
          <a:p>
            <a:pPr marL="949962" lvl="1" indent="-474981" algn="just">
              <a:lnSpc>
                <a:spcPts val="5940"/>
              </a:lnSpc>
            </a:pPr>
            <a:r>
              <a:rPr lang="vi-VN" sz="4000" dirty="0" smtClean="0">
                <a:solidFill>
                  <a:srgbClr val="FFFFFF"/>
                </a:solidFill>
                <a:ea typeface="Cabin"/>
                <a:cs typeface="Cabin"/>
                <a:sym typeface="Cabin"/>
              </a:rPr>
              <a:t>+ </a:t>
            </a:r>
            <a:r>
              <a:rPr lang="vi-VN" sz="4000" i="1" dirty="0" smtClean="0">
                <a:solidFill>
                  <a:srgbClr val="FFFFFF"/>
                </a:solidFill>
                <a:latin typeface="+mj-lt"/>
                <a:ea typeface="Cabin"/>
                <a:cs typeface="Cabin"/>
                <a:sym typeface="Cabin"/>
              </a:rPr>
              <a:t>Ban Giám đốc Công ty X đã có quyết định phân bổ nguồn lực sản xuất và phân chia kết quả sản xuất như thế nào? Quyết định này mang lại kết quả gì cho doanh nghiệp và người lao động?</a:t>
            </a:r>
          </a:p>
          <a:p>
            <a:pPr marL="949962" lvl="1" indent="-474981" algn="just">
              <a:lnSpc>
                <a:spcPts val="5940"/>
              </a:lnSpc>
              <a:buFont typeface="Arial" pitchFamily="34" charset="0"/>
              <a:buChar char="•"/>
            </a:pPr>
            <a:r>
              <a:rPr lang="vi-VN" sz="4000" b="1" dirty="0" smtClean="0">
                <a:solidFill>
                  <a:srgbClr val="FFFFFF"/>
                </a:solidFill>
                <a:ea typeface="Cabin"/>
                <a:cs typeface="Cabin"/>
                <a:sym typeface="Cabin"/>
              </a:rPr>
              <a:t>Nhóm 3-4: </a:t>
            </a:r>
            <a:r>
              <a:rPr lang="vi-VN" sz="4000" dirty="0" smtClean="0">
                <a:solidFill>
                  <a:srgbClr val="FFFFFF"/>
                </a:solidFill>
                <a:ea typeface="Cabin"/>
                <a:cs typeface="Cabin"/>
                <a:sym typeface="Cabin"/>
              </a:rPr>
              <a:t>trường hợp 2 và trả lời câu hỏi:</a:t>
            </a:r>
          </a:p>
          <a:p>
            <a:pPr marL="949962" lvl="1" indent="-474981" algn="just">
              <a:lnSpc>
                <a:spcPts val="5940"/>
              </a:lnSpc>
            </a:pPr>
            <a:r>
              <a:rPr lang="vi-VN" sz="4000" i="1" dirty="0" smtClean="0">
                <a:solidFill>
                  <a:srgbClr val="FFFFFF"/>
                </a:solidFill>
                <a:ea typeface="Cabin"/>
                <a:cs typeface="Cabin"/>
                <a:sym typeface="Cabin"/>
              </a:rPr>
              <a:t>+ </a:t>
            </a:r>
            <a:r>
              <a:rPr lang="vi-VN" sz="4000" i="1" dirty="0" smtClean="0">
                <a:solidFill>
                  <a:srgbClr val="FFFFFF"/>
                </a:solidFill>
                <a:latin typeface="+mj-lt"/>
                <a:ea typeface="Cabin"/>
                <a:cs typeface="Cabin"/>
                <a:sym typeface="Cabin"/>
              </a:rPr>
              <a:t>Người dân xã Cán Cấu đến chợ để làm gì? Việc duy trì trao đổi ở chợ Cán Cấu có vai trò gì đối với đời sống của người dân nơi đây?</a:t>
            </a:r>
            <a:endParaRPr lang="en-US" sz="4000" i="1" dirty="0" smtClean="0">
              <a:solidFill>
                <a:srgbClr val="FFFFFF"/>
              </a:solidFill>
              <a:latin typeface="+mj-lt"/>
              <a:ea typeface="Cabin"/>
              <a:cs typeface="Cabin"/>
              <a:sym typeface="Cabin"/>
            </a:endParaRPr>
          </a:p>
        </p:txBody>
      </p:sp>
      <p:sp>
        <p:nvSpPr>
          <p:cNvPr id="12" name="TextBox 12"/>
          <p:cNvSpPr txBox="1"/>
          <p:nvPr/>
        </p:nvSpPr>
        <p:spPr>
          <a:xfrm>
            <a:off x="1371600" y="647700"/>
            <a:ext cx="15316200" cy="728597"/>
          </a:xfrm>
          <a:prstGeom prst="rect">
            <a:avLst/>
          </a:prstGeom>
        </p:spPr>
        <p:txBody>
          <a:bodyPr wrap="square" lIns="0" tIns="0" rIns="0" bIns="0" rtlCol="0" anchor="t">
            <a:spAutoFit/>
          </a:bodyPr>
          <a:lstStyle/>
          <a:p>
            <a:pPr algn="ctr">
              <a:lnSpc>
                <a:spcPts val="5640"/>
              </a:lnSpc>
            </a:pPr>
            <a:r>
              <a:rPr lang="en-US" sz="6000" b="1" spc="-94" dirty="0">
                <a:solidFill>
                  <a:srgbClr val="FF0000"/>
                </a:solidFill>
                <a:latin typeface="Cabin Bold"/>
                <a:ea typeface="Cabin Bold"/>
                <a:cs typeface="Cabin Bold"/>
                <a:sym typeface="Cabin Bold"/>
              </a:rPr>
              <a:t>2. </a:t>
            </a:r>
            <a:r>
              <a:rPr lang="vi-VN" sz="6000" b="1" spc="-94" dirty="0" smtClean="0">
                <a:solidFill>
                  <a:srgbClr val="FF0000"/>
                </a:solidFill>
                <a:latin typeface="Cabin Bold"/>
                <a:ea typeface="Cabin Bold"/>
                <a:cs typeface="Cabin Bold"/>
                <a:sym typeface="Cabin Bold"/>
              </a:rPr>
              <a:t>H</a:t>
            </a:r>
            <a:r>
              <a:rPr lang="en-US" sz="6000" b="1" spc="-94" dirty="0" err="1" smtClean="0">
                <a:solidFill>
                  <a:srgbClr val="FF0000"/>
                </a:solidFill>
                <a:latin typeface="Cabin Bold"/>
                <a:ea typeface="Cabin Bold"/>
                <a:cs typeface="Cabin Bold"/>
                <a:sym typeface="Cabin Bold"/>
              </a:rPr>
              <a:t>oạt</a:t>
            </a:r>
            <a:r>
              <a:rPr lang="en-US" sz="6000" b="1" spc="-94" dirty="0" smtClean="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động</a:t>
            </a:r>
            <a:r>
              <a:rPr lang="en-US" sz="6000" b="1" spc="-94" dirty="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phân</a:t>
            </a:r>
            <a:r>
              <a:rPr lang="en-US" sz="6000" b="1" spc="-94" dirty="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phối</a:t>
            </a:r>
            <a:r>
              <a:rPr lang="en-US" sz="6000" b="1" spc="-94" dirty="0">
                <a:solidFill>
                  <a:srgbClr val="FF0000"/>
                </a:solidFill>
                <a:latin typeface="Cabin Bold"/>
                <a:ea typeface="Cabin Bold"/>
                <a:cs typeface="Cabin Bold"/>
                <a:sym typeface="Cabin Bold"/>
              </a:rPr>
              <a:t> - </a:t>
            </a:r>
            <a:r>
              <a:rPr lang="en-US" sz="6000" b="1" spc="-94" dirty="0" err="1">
                <a:solidFill>
                  <a:srgbClr val="FF0000"/>
                </a:solidFill>
                <a:latin typeface="Cabin Bold"/>
                <a:ea typeface="Cabin Bold"/>
                <a:cs typeface="Cabin Bold"/>
                <a:sym typeface="Cabin Bold"/>
              </a:rPr>
              <a:t>trao</a:t>
            </a:r>
            <a:r>
              <a:rPr lang="en-US" sz="6000" b="1" spc="-94" dirty="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đổi</a:t>
            </a:r>
            <a:r>
              <a:rPr lang="en-US" sz="6000" b="1" spc="-94" dirty="0">
                <a:solidFill>
                  <a:srgbClr val="FF0000"/>
                </a:solidFill>
                <a:latin typeface="Cabin Bold"/>
                <a:ea typeface="Cabin Bold"/>
                <a:cs typeface="Cabin Bold"/>
                <a:sym typeface="Cabin Bold"/>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0" y="1463887"/>
            <a:ext cx="15386768" cy="7951540"/>
            <a:chOff x="0" y="0"/>
            <a:chExt cx="20515691" cy="10602053"/>
          </a:xfrm>
        </p:grpSpPr>
        <p:sp>
          <p:nvSpPr>
            <p:cNvPr id="4" name="Freeform 4"/>
            <p:cNvSpPr/>
            <p:nvPr/>
          </p:nvSpPr>
          <p:spPr>
            <a:xfrm>
              <a:off x="0" y="0"/>
              <a:ext cx="15888636" cy="10602053"/>
            </a:xfrm>
            <a:custGeom>
              <a:avLst/>
              <a:gdLst/>
              <a:ahLst/>
              <a:cxnLst/>
              <a:rect l="l" t="t" r="r" b="b"/>
              <a:pathLst>
                <a:path w="15888636" h="10602053">
                  <a:moveTo>
                    <a:pt x="0" y="0"/>
                  </a:moveTo>
                  <a:lnTo>
                    <a:pt x="15888636" y="0"/>
                  </a:lnTo>
                  <a:lnTo>
                    <a:pt x="15888636" y="10602053"/>
                  </a:lnTo>
                  <a:lnTo>
                    <a:pt x="0" y="106020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7574628" y="0"/>
              <a:ext cx="12941063" cy="10602053"/>
            </a:xfrm>
            <a:custGeom>
              <a:avLst/>
              <a:gdLst/>
              <a:ahLst/>
              <a:cxnLst/>
              <a:rect l="l" t="t" r="r" b="b"/>
              <a:pathLst>
                <a:path w="12941063" h="10602053">
                  <a:moveTo>
                    <a:pt x="0" y="0"/>
                  </a:moveTo>
                  <a:lnTo>
                    <a:pt x="12941063" y="0"/>
                  </a:lnTo>
                  <a:lnTo>
                    <a:pt x="12941063" y="10602053"/>
                  </a:lnTo>
                  <a:lnTo>
                    <a:pt x="0" y="10602053"/>
                  </a:lnTo>
                  <a:lnTo>
                    <a:pt x="0" y="0"/>
                  </a:lnTo>
                  <a:close/>
                </a:path>
              </a:pathLst>
            </a:custGeom>
            <a:blipFill>
              <a:blip r:embed="rId4">
                <a:extLst>
                  <a:ext uri="{96DAC541-7B7A-43D3-8B79-37D633B846F1}">
                    <asvg:svgBlip xmlns="" xmlns:asvg="http://schemas.microsoft.com/office/drawing/2016/SVG/main" r:embed="rId5"/>
                  </a:ext>
                </a:extLst>
              </a:blip>
              <a:stretch>
                <a:fillRect l="-22776"/>
              </a:stretch>
            </a:blipFill>
          </p:spPr>
        </p:sp>
      </p:grpSp>
      <p:sp>
        <p:nvSpPr>
          <p:cNvPr id="6" name="Freeform 6"/>
          <p:cNvSpPr/>
          <p:nvPr/>
        </p:nvSpPr>
        <p:spPr>
          <a:xfrm>
            <a:off x="15806741"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TextBox 7"/>
          <p:cNvSpPr txBox="1"/>
          <p:nvPr/>
        </p:nvSpPr>
        <p:spPr>
          <a:xfrm>
            <a:off x="1028700" y="2192736"/>
            <a:ext cx="13506637" cy="759460"/>
          </a:xfrm>
          <a:prstGeom prst="rect">
            <a:avLst/>
          </a:prstGeom>
        </p:spPr>
        <p:txBody>
          <a:bodyPr lIns="0" tIns="0" rIns="0" bIns="0" rtlCol="0" anchor="t">
            <a:spAutoFit/>
          </a:bodyPr>
          <a:lstStyle/>
          <a:p>
            <a:pPr algn="ctr">
              <a:lnSpc>
                <a:spcPts val="6110"/>
              </a:lnSpc>
            </a:pPr>
            <a:r>
              <a:rPr lang="en-US" sz="4700" b="1" spc="-94" dirty="0">
                <a:solidFill>
                  <a:srgbClr val="FCB762"/>
                </a:solidFill>
                <a:latin typeface="Cabin Bold"/>
                <a:ea typeface="Cabin Bold"/>
                <a:cs typeface="Cabin Bold"/>
                <a:sym typeface="Cabin Bold"/>
              </a:rPr>
              <a:t>Ban </a:t>
            </a:r>
            <a:r>
              <a:rPr lang="en-US" sz="4700" b="1" spc="-94" dirty="0" err="1">
                <a:solidFill>
                  <a:srgbClr val="FCB762"/>
                </a:solidFill>
                <a:latin typeface="Cabin Bold"/>
                <a:ea typeface="Cabin Bold"/>
                <a:cs typeface="Cabin Bold"/>
                <a:sym typeface="Cabin Bold"/>
              </a:rPr>
              <a:t>Giám</a:t>
            </a:r>
            <a:r>
              <a:rPr lang="en-US" sz="4700" b="1" spc="-94" dirty="0">
                <a:solidFill>
                  <a:srgbClr val="FCB762"/>
                </a:solidFill>
                <a:latin typeface="Cabin Bold"/>
                <a:ea typeface="Cabin Bold"/>
                <a:cs typeface="Cabin Bold"/>
                <a:sym typeface="Cabin Bold"/>
              </a:rPr>
              <a:t> </a:t>
            </a:r>
            <a:r>
              <a:rPr lang="en-US" sz="4700" b="1" spc="-94" dirty="0" err="1">
                <a:solidFill>
                  <a:srgbClr val="FCB762"/>
                </a:solidFill>
                <a:latin typeface="Cabin Bold"/>
                <a:ea typeface="Cabin Bold"/>
                <a:cs typeface="Cabin Bold"/>
                <a:sym typeface="Cabin Bold"/>
              </a:rPr>
              <a:t>đốc</a:t>
            </a:r>
            <a:r>
              <a:rPr lang="en-US" sz="4700" b="1" spc="-94" dirty="0">
                <a:solidFill>
                  <a:srgbClr val="FCB762"/>
                </a:solidFill>
                <a:latin typeface="Cabin Bold"/>
                <a:ea typeface="Cabin Bold"/>
                <a:cs typeface="Cabin Bold"/>
                <a:sym typeface="Cabin Bold"/>
              </a:rPr>
              <a:t> </a:t>
            </a:r>
            <a:r>
              <a:rPr lang="en-US" sz="4700" b="1" spc="-94" dirty="0" err="1">
                <a:solidFill>
                  <a:srgbClr val="FCB762"/>
                </a:solidFill>
                <a:latin typeface="Cabin Bold"/>
                <a:ea typeface="Cabin Bold"/>
                <a:cs typeface="Cabin Bold"/>
                <a:sym typeface="Cabin Bold"/>
              </a:rPr>
              <a:t>công</a:t>
            </a:r>
            <a:r>
              <a:rPr lang="en-US" sz="4700" b="1" spc="-94" dirty="0">
                <a:solidFill>
                  <a:srgbClr val="FCB762"/>
                </a:solidFill>
                <a:latin typeface="Cabin Bold"/>
                <a:ea typeface="Cabin Bold"/>
                <a:cs typeface="Cabin Bold"/>
                <a:sym typeface="Cabin Bold"/>
              </a:rPr>
              <a:t> </a:t>
            </a:r>
            <a:r>
              <a:rPr lang="en-US" sz="4700" b="1" spc="-94" dirty="0" err="1">
                <a:solidFill>
                  <a:srgbClr val="FCB762"/>
                </a:solidFill>
                <a:latin typeface="Cabin Bold"/>
                <a:ea typeface="Cabin Bold"/>
                <a:cs typeface="Cabin Bold"/>
                <a:sym typeface="Cabin Bold"/>
              </a:rPr>
              <a:t>ty</a:t>
            </a:r>
            <a:r>
              <a:rPr lang="en-US" sz="4700" b="1" spc="-94" dirty="0">
                <a:solidFill>
                  <a:srgbClr val="FCB762"/>
                </a:solidFill>
                <a:latin typeface="Cabin Bold"/>
                <a:ea typeface="Cabin Bold"/>
                <a:cs typeface="Cabin Bold"/>
                <a:sym typeface="Cabin Bold"/>
              </a:rPr>
              <a:t> X </a:t>
            </a:r>
            <a:r>
              <a:rPr lang="en-US" sz="4700" b="1" spc="-94" dirty="0" err="1">
                <a:solidFill>
                  <a:srgbClr val="FCB762"/>
                </a:solidFill>
                <a:latin typeface="Cabin Bold"/>
                <a:ea typeface="Cabin Bold"/>
                <a:cs typeface="Cabin Bold"/>
                <a:sym typeface="Cabin Bold"/>
              </a:rPr>
              <a:t>đã</a:t>
            </a:r>
            <a:r>
              <a:rPr lang="en-US" sz="4700" b="1" spc="-94" dirty="0">
                <a:solidFill>
                  <a:srgbClr val="FCB762"/>
                </a:solidFill>
                <a:latin typeface="Cabin Bold"/>
                <a:ea typeface="Cabin Bold"/>
                <a:cs typeface="Cabin Bold"/>
                <a:sym typeface="Cabin Bold"/>
              </a:rPr>
              <a:t> </a:t>
            </a:r>
            <a:r>
              <a:rPr lang="en-US" sz="4700" b="1" spc="-94" dirty="0" err="1">
                <a:solidFill>
                  <a:srgbClr val="FCB762"/>
                </a:solidFill>
                <a:latin typeface="Cabin Bold"/>
                <a:ea typeface="Cabin Bold"/>
                <a:cs typeface="Cabin Bold"/>
                <a:sym typeface="Cabin Bold"/>
              </a:rPr>
              <a:t>có</a:t>
            </a:r>
            <a:r>
              <a:rPr lang="en-US" sz="4700" b="1" spc="-94" dirty="0">
                <a:solidFill>
                  <a:srgbClr val="FCB762"/>
                </a:solidFill>
                <a:latin typeface="Cabin Bold"/>
                <a:ea typeface="Cabin Bold"/>
                <a:cs typeface="Cabin Bold"/>
                <a:sym typeface="Cabin Bold"/>
              </a:rPr>
              <a:t> </a:t>
            </a:r>
            <a:r>
              <a:rPr lang="en-US" sz="4700" b="1" spc="-94" dirty="0" err="1">
                <a:solidFill>
                  <a:srgbClr val="FCB762"/>
                </a:solidFill>
                <a:latin typeface="Cabin Bold"/>
                <a:ea typeface="Cabin Bold"/>
                <a:cs typeface="Cabin Bold"/>
                <a:sym typeface="Cabin Bold"/>
              </a:rPr>
              <a:t>những</a:t>
            </a:r>
            <a:r>
              <a:rPr lang="en-US" sz="4700" b="1" spc="-94" dirty="0">
                <a:solidFill>
                  <a:srgbClr val="FCB762"/>
                </a:solidFill>
                <a:latin typeface="Cabin Bold"/>
                <a:ea typeface="Cabin Bold"/>
                <a:cs typeface="Cabin Bold"/>
                <a:sym typeface="Cabin Bold"/>
              </a:rPr>
              <a:t> </a:t>
            </a:r>
            <a:r>
              <a:rPr lang="en-US" sz="4700" b="1" spc="-94" dirty="0" err="1">
                <a:solidFill>
                  <a:srgbClr val="FCB762"/>
                </a:solidFill>
                <a:latin typeface="Cabin Bold"/>
                <a:ea typeface="Cabin Bold"/>
                <a:cs typeface="Cabin Bold"/>
                <a:sym typeface="Cabin Bold"/>
              </a:rPr>
              <a:t>quyết</a:t>
            </a:r>
            <a:r>
              <a:rPr lang="en-US" sz="4700" b="1" spc="-94" dirty="0">
                <a:solidFill>
                  <a:srgbClr val="FCB762"/>
                </a:solidFill>
                <a:latin typeface="Cabin Bold"/>
                <a:ea typeface="Cabin Bold"/>
                <a:cs typeface="Cabin Bold"/>
                <a:sym typeface="Cabin Bold"/>
              </a:rPr>
              <a:t> </a:t>
            </a:r>
            <a:r>
              <a:rPr lang="en-US" sz="4700" b="1" spc="-94" dirty="0" err="1">
                <a:solidFill>
                  <a:srgbClr val="FCB762"/>
                </a:solidFill>
                <a:latin typeface="Cabin Bold"/>
                <a:ea typeface="Cabin Bold"/>
                <a:cs typeface="Cabin Bold"/>
                <a:sym typeface="Cabin Bold"/>
              </a:rPr>
              <a:t>định</a:t>
            </a:r>
            <a:r>
              <a:rPr lang="en-US" sz="4700" b="1" spc="-94" dirty="0">
                <a:solidFill>
                  <a:srgbClr val="FCB762"/>
                </a:solidFill>
                <a:latin typeface="Cabin Bold"/>
                <a:ea typeface="Cabin Bold"/>
                <a:cs typeface="Cabin Bold"/>
                <a:sym typeface="Cabin Bold"/>
              </a:rPr>
              <a:t>:</a:t>
            </a:r>
          </a:p>
        </p:txBody>
      </p:sp>
      <p:sp>
        <p:nvSpPr>
          <p:cNvPr id="8" name="TextBox 8"/>
          <p:cNvSpPr txBox="1"/>
          <p:nvPr/>
        </p:nvSpPr>
        <p:spPr>
          <a:xfrm>
            <a:off x="741873" y="3261462"/>
            <a:ext cx="13793464" cy="4665345"/>
          </a:xfrm>
          <a:prstGeom prst="rect">
            <a:avLst/>
          </a:prstGeom>
        </p:spPr>
        <p:txBody>
          <a:bodyPr lIns="0" tIns="0" rIns="0" bIns="0" rtlCol="0" anchor="t">
            <a:spAutoFit/>
          </a:bodyPr>
          <a:lstStyle/>
          <a:p>
            <a:pPr marL="993135" lvl="1" indent="-496567" algn="just">
              <a:lnSpc>
                <a:spcPts val="6209"/>
              </a:lnSpc>
              <a:buFont typeface="Arial"/>
              <a:buChar char="•"/>
            </a:pPr>
            <a:r>
              <a:rPr lang="en-US" sz="4599">
                <a:solidFill>
                  <a:srgbClr val="FFFFFF"/>
                </a:solidFill>
                <a:latin typeface="Cabin"/>
                <a:ea typeface="Cabin"/>
                <a:cs typeface="Cabin"/>
                <a:sym typeface="Cabin"/>
              </a:rPr>
              <a:t>Phân bổ các nguồn lực máy móc, nguyên vật liệu và nhân công vào sản xuất áo sơ mi nam để xuất khẩu.</a:t>
            </a:r>
          </a:p>
          <a:p>
            <a:pPr marL="993135" lvl="1" indent="-496567" algn="just">
              <a:lnSpc>
                <a:spcPts val="6209"/>
              </a:lnSpc>
              <a:buFont typeface="Arial"/>
              <a:buChar char="•"/>
            </a:pPr>
            <a:r>
              <a:rPr lang="en-US" sz="4599">
                <a:solidFill>
                  <a:srgbClr val="FFFFFF"/>
                </a:solidFill>
                <a:latin typeface="Cabin"/>
                <a:ea typeface="Cabin"/>
                <a:cs typeface="Cabin"/>
                <a:sym typeface="Cabin"/>
              </a:rPr>
              <a:t>Quyết định phân chia thu nhập theo hướng tăng lương, thưởng cho người lao động, khuyến khích người có đóng góp nhiều cho công ty giúp mọi người phấn khởi, thi đua lao động sản xuất.</a:t>
            </a:r>
          </a:p>
        </p:txBody>
      </p:sp>
      <p:sp>
        <p:nvSpPr>
          <p:cNvPr id="9" name="Freeform 9"/>
          <p:cNvSpPr/>
          <p:nvPr/>
        </p:nvSpPr>
        <p:spPr>
          <a:xfrm>
            <a:off x="16585853" y="5162550"/>
            <a:ext cx="1102262" cy="1893276"/>
          </a:xfrm>
          <a:custGeom>
            <a:avLst/>
            <a:gdLst/>
            <a:ahLst/>
            <a:cxnLst/>
            <a:rect l="l" t="t" r="r" b="b"/>
            <a:pathLst>
              <a:path w="1102262" h="1893276">
                <a:moveTo>
                  <a:pt x="0" y="0"/>
                </a:moveTo>
                <a:lnTo>
                  <a:pt x="1102262" y="0"/>
                </a:lnTo>
                <a:lnTo>
                  <a:pt x="1102262" y="1893276"/>
                </a:lnTo>
                <a:lnTo>
                  <a:pt x="0" y="1893276"/>
                </a:lnTo>
                <a:lnTo>
                  <a:pt x="0" y="0"/>
                </a:lnTo>
                <a:close/>
              </a:path>
            </a:pathLst>
          </a:custGeom>
          <a:blipFill>
            <a:blip r:embed="rId8">
              <a:extLst>
                <a:ext uri="{96DAC541-7B7A-43D3-8B79-37D633B846F1}">
                  <asvg:svgBlip xmlns="" xmlns:asvg="http://schemas.microsoft.com/office/drawing/2016/SVG/main" r:embed="rId9"/>
                </a:ext>
              </a:extLst>
            </a:blip>
            <a:stretch>
              <a:fillRect l="-144107"/>
            </a:stretch>
          </a:blipFill>
        </p:spPr>
      </p:sp>
      <p:sp>
        <p:nvSpPr>
          <p:cNvPr id="10" name="Freeform 10"/>
          <p:cNvSpPr/>
          <p:nvPr/>
        </p:nvSpPr>
        <p:spPr>
          <a:xfrm rot="2022845" flipH="1">
            <a:off x="14638305" y="792159"/>
            <a:ext cx="4169757" cy="902184"/>
          </a:xfrm>
          <a:custGeom>
            <a:avLst/>
            <a:gdLst/>
            <a:ahLst/>
            <a:cxnLst/>
            <a:rect l="l" t="t" r="r" b="b"/>
            <a:pathLst>
              <a:path w="4169757" h="902184">
                <a:moveTo>
                  <a:pt x="4169757" y="0"/>
                </a:moveTo>
                <a:lnTo>
                  <a:pt x="0" y="0"/>
                </a:lnTo>
                <a:lnTo>
                  <a:pt x="0" y="902184"/>
                </a:lnTo>
                <a:lnTo>
                  <a:pt x="4169757" y="902184"/>
                </a:lnTo>
                <a:lnTo>
                  <a:pt x="416975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flipH="1">
            <a:off x="0" y="7814412"/>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TextBox 12"/>
          <p:cNvSpPr txBox="1"/>
          <p:nvPr/>
        </p:nvSpPr>
        <p:spPr>
          <a:xfrm>
            <a:off x="0" y="495300"/>
            <a:ext cx="15316200" cy="728597"/>
          </a:xfrm>
          <a:prstGeom prst="rect">
            <a:avLst/>
          </a:prstGeom>
        </p:spPr>
        <p:txBody>
          <a:bodyPr wrap="square" lIns="0" tIns="0" rIns="0" bIns="0" rtlCol="0" anchor="t">
            <a:spAutoFit/>
          </a:bodyPr>
          <a:lstStyle/>
          <a:p>
            <a:pPr algn="ctr">
              <a:lnSpc>
                <a:spcPts val="5640"/>
              </a:lnSpc>
            </a:pPr>
            <a:r>
              <a:rPr lang="en-US" sz="6000" b="1" spc="-94" dirty="0">
                <a:solidFill>
                  <a:srgbClr val="FF0000"/>
                </a:solidFill>
                <a:latin typeface="Cabin Bold"/>
                <a:ea typeface="Cabin Bold"/>
                <a:cs typeface="Cabin Bold"/>
                <a:sym typeface="Cabin Bold"/>
              </a:rPr>
              <a:t>2. </a:t>
            </a:r>
            <a:r>
              <a:rPr lang="vi-VN" sz="6000" b="1" spc="-94" dirty="0" smtClean="0">
                <a:solidFill>
                  <a:srgbClr val="FF0000"/>
                </a:solidFill>
                <a:latin typeface="Cabin Bold"/>
                <a:ea typeface="Cabin Bold"/>
                <a:cs typeface="Cabin Bold"/>
                <a:sym typeface="Cabin Bold"/>
              </a:rPr>
              <a:t>H</a:t>
            </a:r>
            <a:r>
              <a:rPr lang="en-US" sz="6000" b="1" spc="-94" dirty="0" err="1" smtClean="0">
                <a:solidFill>
                  <a:srgbClr val="FF0000"/>
                </a:solidFill>
                <a:latin typeface="Cabin Bold"/>
                <a:ea typeface="Cabin Bold"/>
                <a:cs typeface="Cabin Bold"/>
                <a:sym typeface="Cabin Bold"/>
              </a:rPr>
              <a:t>oạt</a:t>
            </a:r>
            <a:r>
              <a:rPr lang="en-US" sz="6000" b="1" spc="-94" dirty="0" smtClean="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động</a:t>
            </a:r>
            <a:r>
              <a:rPr lang="en-US" sz="6000" b="1" spc="-94" dirty="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phân</a:t>
            </a:r>
            <a:r>
              <a:rPr lang="en-US" sz="6000" b="1" spc="-94" dirty="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phối</a:t>
            </a:r>
            <a:r>
              <a:rPr lang="en-US" sz="6000" b="1" spc="-94" dirty="0">
                <a:solidFill>
                  <a:srgbClr val="FF0000"/>
                </a:solidFill>
                <a:latin typeface="Cabin Bold"/>
                <a:ea typeface="Cabin Bold"/>
                <a:cs typeface="Cabin Bold"/>
                <a:sym typeface="Cabin Bold"/>
              </a:rPr>
              <a:t> - </a:t>
            </a:r>
            <a:r>
              <a:rPr lang="en-US" sz="6000" b="1" spc="-94" dirty="0" err="1">
                <a:solidFill>
                  <a:srgbClr val="FF0000"/>
                </a:solidFill>
                <a:latin typeface="Cabin Bold"/>
                <a:ea typeface="Cabin Bold"/>
                <a:cs typeface="Cabin Bold"/>
                <a:sym typeface="Cabin Bold"/>
              </a:rPr>
              <a:t>trao</a:t>
            </a:r>
            <a:r>
              <a:rPr lang="en-US" sz="6000" b="1" spc="-94" dirty="0">
                <a:solidFill>
                  <a:srgbClr val="FF0000"/>
                </a:solidFill>
                <a:latin typeface="Cabin Bold"/>
                <a:ea typeface="Cabin Bold"/>
                <a:cs typeface="Cabin Bold"/>
                <a:sym typeface="Cabin Bold"/>
              </a:rPr>
              <a:t> </a:t>
            </a:r>
            <a:r>
              <a:rPr lang="en-US" sz="6000" b="1" spc="-94" dirty="0" err="1">
                <a:solidFill>
                  <a:srgbClr val="FF0000"/>
                </a:solidFill>
                <a:latin typeface="Cabin Bold"/>
                <a:ea typeface="Cabin Bold"/>
                <a:cs typeface="Cabin Bold"/>
                <a:sym typeface="Cabin Bold"/>
              </a:rPr>
              <a:t>đổi</a:t>
            </a:r>
            <a:r>
              <a:rPr lang="en-US" sz="6000" b="1" spc="-94" dirty="0">
                <a:solidFill>
                  <a:srgbClr val="FF0000"/>
                </a:solidFill>
                <a:latin typeface="Cabin Bold"/>
                <a:ea typeface="Cabin Bold"/>
                <a:cs typeface="Cabin Bold"/>
                <a:sym typeface="Cabin Bold"/>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661028" y="1629026"/>
            <a:ext cx="10425501" cy="7641923"/>
            <a:chOff x="0" y="0"/>
            <a:chExt cx="14804387" cy="10851659"/>
          </a:xfrm>
        </p:grpSpPr>
        <p:sp>
          <p:nvSpPr>
            <p:cNvPr id="4" name="Freeform 4"/>
            <p:cNvSpPr/>
            <p:nvPr/>
          </p:nvSpPr>
          <p:spPr>
            <a:xfrm>
              <a:off x="-127" y="127"/>
              <a:ext cx="14804261" cy="10858644"/>
            </a:xfrm>
            <a:custGeom>
              <a:avLst/>
              <a:gdLst/>
              <a:ahLst/>
              <a:cxnLst/>
              <a:rect l="l" t="t" r="r" b="b"/>
              <a:pathLst>
                <a:path w="14804261" h="10858644">
                  <a:moveTo>
                    <a:pt x="14403194" y="10845944"/>
                  </a:moveTo>
                  <a:cubicBezTo>
                    <a:pt x="14347315" y="10858644"/>
                    <a:pt x="14321915" y="10845944"/>
                    <a:pt x="14264765" y="10845944"/>
                  </a:cubicBezTo>
                  <a:cubicBezTo>
                    <a:pt x="14207615" y="10845944"/>
                    <a:pt x="14116555" y="10833244"/>
                    <a:pt x="14116555"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285212" y="0"/>
                  </a:lnTo>
                  <a:cubicBezTo>
                    <a:pt x="14385288" y="0"/>
                    <a:pt x="14453741" y="12700"/>
                    <a:pt x="14453741" y="12700"/>
                  </a:cubicBezTo>
                  <a:cubicBezTo>
                    <a:pt x="14517875" y="12700"/>
                    <a:pt x="14606648" y="36322"/>
                    <a:pt x="14664561" y="50800"/>
                  </a:cubicBezTo>
                  <a:cubicBezTo>
                    <a:pt x="14766161" y="76200"/>
                    <a:pt x="14791561" y="254000"/>
                    <a:pt x="14791561" y="350520"/>
                  </a:cubicBezTo>
                  <a:lnTo>
                    <a:pt x="14791561" y="9979550"/>
                  </a:lnTo>
                  <a:cubicBezTo>
                    <a:pt x="14791561" y="9979550"/>
                    <a:pt x="14804261" y="10348231"/>
                    <a:pt x="14804261" y="10381251"/>
                  </a:cubicBezTo>
                  <a:cubicBezTo>
                    <a:pt x="14804261" y="10414271"/>
                    <a:pt x="14781781" y="10522221"/>
                    <a:pt x="14763874" y="10568449"/>
                  </a:cubicBezTo>
                  <a:cubicBezTo>
                    <a:pt x="14738855" y="10633092"/>
                    <a:pt x="14749016" y="10689988"/>
                    <a:pt x="14697199" y="10734184"/>
                  </a:cubicBezTo>
                  <a:cubicBezTo>
                    <a:pt x="14661131" y="10765045"/>
                    <a:pt x="14607029" y="10802383"/>
                    <a:pt x="14561818" y="10819528"/>
                  </a:cubicBezTo>
                  <a:cubicBezTo>
                    <a:pt x="14516605" y="10836673"/>
                    <a:pt x="14458820" y="10833371"/>
                    <a:pt x="14402941" y="10846071"/>
                  </a:cubicBezTo>
                  <a:close/>
                </a:path>
              </a:pathLst>
            </a:custGeom>
            <a:solidFill>
              <a:srgbClr val="EAEAEA"/>
            </a:solidFill>
          </p:spPr>
        </p:sp>
      </p:grpSp>
      <p:grpSp>
        <p:nvGrpSpPr>
          <p:cNvPr id="5" name="Group 5"/>
          <p:cNvGrpSpPr/>
          <p:nvPr/>
        </p:nvGrpSpPr>
        <p:grpSpPr>
          <a:xfrm>
            <a:off x="2011558" y="2146590"/>
            <a:ext cx="9785032" cy="6520589"/>
            <a:chOff x="0" y="0"/>
            <a:chExt cx="16284392" cy="10851659"/>
          </a:xfrm>
        </p:grpSpPr>
        <p:sp>
          <p:nvSpPr>
            <p:cNvPr id="6" name="Freeform 6"/>
            <p:cNvSpPr/>
            <p:nvPr/>
          </p:nvSpPr>
          <p:spPr>
            <a:xfrm>
              <a:off x="-127" y="127"/>
              <a:ext cx="16284265" cy="10858644"/>
            </a:xfrm>
            <a:custGeom>
              <a:avLst/>
              <a:gdLst/>
              <a:ahLst/>
              <a:cxnLst/>
              <a:rect l="l" t="t" r="r" b="b"/>
              <a:pathLst>
                <a:path w="16284265" h="10858644">
                  <a:moveTo>
                    <a:pt x="15883199" y="10845944"/>
                  </a:moveTo>
                  <a:cubicBezTo>
                    <a:pt x="15827319" y="10858644"/>
                    <a:pt x="15801919" y="10845944"/>
                    <a:pt x="15744769" y="10845944"/>
                  </a:cubicBezTo>
                  <a:cubicBezTo>
                    <a:pt x="15687619" y="10845944"/>
                    <a:pt x="15596561" y="10833244"/>
                    <a:pt x="1559656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765216" y="0"/>
                  </a:lnTo>
                  <a:cubicBezTo>
                    <a:pt x="15865292" y="0"/>
                    <a:pt x="15933745" y="12700"/>
                    <a:pt x="15933745" y="12700"/>
                  </a:cubicBezTo>
                  <a:cubicBezTo>
                    <a:pt x="15997881" y="12700"/>
                    <a:pt x="16086654" y="36322"/>
                    <a:pt x="16144565" y="50800"/>
                  </a:cubicBezTo>
                  <a:cubicBezTo>
                    <a:pt x="16246165" y="76200"/>
                    <a:pt x="16271565" y="254000"/>
                    <a:pt x="16271565" y="350520"/>
                  </a:cubicBezTo>
                  <a:lnTo>
                    <a:pt x="16271565" y="9979550"/>
                  </a:lnTo>
                  <a:cubicBezTo>
                    <a:pt x="16271565" y="9979550"/>
                    <a:pt x="16284265" y="10348231"/>
                    <a:pt x="16284265" y="10381251"/>
                  </a:cubicBezTo>
                  <a:cubicBezTo>
                    <a:pt x="16284265" y="10414271"/>
                    <a:pt x="16261787" y="10522221"/>
                    <a:pt x="16243880" y="10568449"/>
                  </a:cubicBezTo>
                  <a:cubicBezTo>
                    <a:pt x="16218861" y="10633092"/>
                    <a:pt x="16229020" y="10689988"/>
                    <a:pt x="16177205" y="10734184"/>
                  </a:cubicBezTo>
                  <a:cubicBezTo>
                    <a:pt x="16141137" y="10765045"/>
                    <a:pt x="16087035" y="10802383"/>
                    <a:pt x="16041822" y="10819528"/>
                  </a:cubicBezTo>
                  <a:cubicBezTo>
                    <a:pt x="15996611" y="10836673"/>
                    <a:pt x="15938825" y="10833371"/>
                    <a:pt x="15882945" y="10846071"/>
                  </a:cubicBezTo>
                  <a:close/>
                </a:path>
              </a:pathLst>
            </a:custGeom>
            <a:solidFill>
              <a:srgbClr val="FFFFFF"/>
            </a:solidFill>
          </p:spPr>
        </p:sp>
      </p:grpSp>
      <p:sp>
        <p:nvSpPr>
          <p:cNvPr id="7" name="Freeform 7"/>
          <p:cNvSpPr/>
          <p:nvPr/>
        </p:nvSpPr>
        <p:spPr>
          <a:xfrm>
            <a:off x="3733925"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sp>
      <p:sp>
        <p:nvSpPr>
          <p:cNvPr id="8" name="Freeform 8"/>
          <p:cNvSpPr/>
          <p:nvPr/>
        </p:nvSpPr>
        <p:spPr>
          <a:xfrm>
            <a:off x="1461056"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sp>
      <p:sp>
        <p:nvSpPr>
          <p:cNvPr id="9" name="Freeform 9"/>
          <p:cNvSpPr/>
          <p:nvPr/>
        </p:nvSpPr>
        <p:spPr>
          <a:xfrm>
            <a:off x="5729395"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1" name="Freeform 11"/>
          <p:cNvSpPr/>
          <p:nvPr/>
        </p:nvSpPr>
        <p:spPr>
          <a:xfrm flipV="1">
            <a:off x="1449938"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2" name="Freeform 12"/>
          <p:cNvSpPr/>
          <p:nvPr/>
        </p:nvSpPr>
        <p:spPr>
          <a:xfrm flipV="1">
            <a:off x="5729395"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3" name="Freeform 13"/>
          <p:cNvSpPr/>
          <p:nvPr/>
        </p:nvSpPr>
        <p:spPr>
          <a:xfrm>
            <a:off x="6853056"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cstate="print">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495168">
            <a:off x="3663103"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5" name="Freeform 15"/>
          <p:cNvSpPr/>
          <p:nvPr/>
        </p:nvSpPr>
        <p:spPr>
          <a:xfrm rot="574972">
            <a:off x="6830680"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TextBox 16"/>
          <p:cNvSpPr txBox="1"/>
          <p:nvPr/>
        </p:nvSpPr>
        <p:spPr>
          <a:xfrm>
            <a:off x="2514600" y="2552700"/>
            <a:ext cx="8712812" cy="6093976"/>
          </a:xfrm>
          <a:prstGeom prst="rect">
            <a:avLst/>
          </a:prstGeom>
        </p:spPr>
        <p:txBody>
          <a:bodyPr lIns="0" tIns="0" rIns="0" bIns="0" rtlCol="0" anchor="t">
            <a:spAutoFit/>
          </a:bodyPr>
          <a:lstStyle/>
          <a:p>
            <a:pPr algn="just"/>
            <a:r>
              <a:rPr lang="vi-VN" sz="4400" dirty="0" smtClean="0"/>
              <a:t>- </a:t>
            </a:r>
            <a:r>
              <a:rPr lang="fr-FR" sz="4400" dirty="0" err="1" smtClean="0"/>
              <a:t>Bà</a:t>
            </a:r>
            <a:r>
              <a:rPr lang="fr-FR" sz="4400" dirty="0" smtClean="0"/>
              <a:t> con </a:t>
            </a:r>
            <a:r>
              <a:rPr lang="fr-FR" sz="4400" dirty="0" err="1" smtClean="0"/>
              <a:t>xã</a:t>
            </a:r>
            <a:r>
              <a:rPr lang="fr-FR" sz="4400" dirty="0" smtClean="0"/>
              <a:t> </a:t>
            </a:r>
            <a:r>
              <a:rPr lang="fr-FR" sz="4400" dirty="0" err="1" smtClean="0"/>
              <a:t>Cán</a:t>
            </a:r>
            <a:r>
              <a:rPr lang="fr-FR" sz="4400" dirty="0" smtClean="0"/>
              <a:t> </a:t>
            </a:r>
            <a:r>
              <a:rPr lang="fr-FR" sz="4400" dirty="0" err="1" smtClean="0"/>
              <a:t>Cấu</a:t>
            </a:r>
            <a:r>
              <a:rPr lang="fr-FR" sz="4400" dirty="0" smtClean="0"/>
              <a:t> </a:t>
            </a:r>
            <a:r>
              <a:rPr lang="fr-FR" sz="4400" dirty="0" err="1" smtClean="0"/>
              <a:t>thường</a:t>
            </a:r>
            <a:r>
              <a:rPr lang="fr-FR" sz="4400" dirty="0" smtClean="0"/>
              <a:t> </a:t>
            </a:r>
            <a:r>
              <a:rPr lang="fr-FR" sz="4400" dirty="0" err="1" smtClean="0"/>
              <a:t>đến</a:t>
            </a:r>
            <a:r>
              <a:rPr lang="fr-FR" sz="4400" dirty="0" smtClean="0"/>
              <a:t> </a:t>
            </a:r>
            <a:r>
              <a:rPr lang="fr-FR" sz="4400" dirty="0" err="1" smtClean="0"/>
              <a:t>chợ</a:t>
            </a:r>
            <a:r>
              <a:rPr lang="fr-FR" sz="4400" dirty="0" smtClean="0"/>
              <a:t> </a:t>
            </a:r>
            <a:r>
              <a:rPr lang="fr-FR" sz="4400" dirty="0" err="1" smtClean="0"/>
              <a:t>để</a:t>
            </a:r>
            <a:r>
              <a:rPr lang="fr-FR" sz="4400" dirty="0" smtClean="0"/>
              <a:t> </a:t>
            </a:r>
            <a:r>
              <a:rPr lang="fr-FR" sz="4400" dirty="0" err="1" smtClean="0"/>
              <a:t>trao</a:t>
            </a:r>
            <a:r>
              <a:rPr lang="fr-FR" sz="4400" dirty="0" smtClean="0"/>
              <a:t> </a:t>
            </a:r>
            <a:r>
              <a:rPr lang="fr-FR" sz="4400" dirty="0" err="1" smtClean="0"/>
              <a:t>đổi</a:t>
            </a:r>
            <a:r>
              <a:rPr lang="fr-FR" sz="4400" dirty="0" smtClean="0"/>
              <a:t> </a:t>
            </a:r>
            <a:r>
              <a:rPr lang="fr-FR" sz="4400" dirty="0" err="1" smtClean="0"/>
              <a:t>hàng</a:t>
            </a:r>
            <a:r>
              <a:rPr lang="fr-FR" sz="4400" dirty="0" smtClean="0"/>
              <a:t> </a:t>
            </a:r>
            <a:r>
              <a:rPr lang="fr-FR" sz="4400" dirty="0" err="1" smtClean="0"/>
              <a:t>hóa</a:t>
            </a:r>
            <a:r>
              <a:rPr lang="fr-FR" sz="4400" dirty="0" smtClean="0"/>
              <a:t>, mua </a:t>
            </a:r>
            <a:r>
              <a:rPr lang="fr-FR" sz="4400" dirty="0" err="1" smtClean="0"/>
              <a:t>sắm</a:t>
            </a:r>
            <a:r>
              <a:rPr lang="fr-FR" sz="4400" dirty="0" smtClean="0"/>
              <a:t> </a:t>
            </a:r>
            <a:r>
              <a:rPr lang="fr-FR" sz="4400" dirty="0" err="1" smtClean="0"/>
              <a:t>vật</a:t>
            </a:r>
            <a:r>
              <a:rPr lang="fr-FR" sz="4400" dirty="0" smtClean="0"/>
              <a:t> </a:t>
            </a:r>
            <a:r>
              <a:rPr lang="fr-FR" sz="4400" dirty="0" err="1" smtClean="0"/>
              <a:t>dụng</a:t>
            </a:r>
            <a:r>
              <a:rPr lang="fr-FR" sz="4400" dirty="0" smtClean="0"/>
              <a:t> </a:t>
            </a:r>
            <a:r>
              <a:rPr lang="fr-FR" sz="4400" dirty="0" err="1" smtClean="0"/>
              <a:t>cho</a:t>
            </a:r>
            <a:r>
              <a:rPr lang="fr-FR" sz="4400" dirty="0" smtClean="0"/>
              <a:t> </a:t>
            </a:r>
            <a:r>
              <a:rPr lang="fr-FR" sz="4400" dirty="0" err="1" smtClean="0"/>
              <a:t>sinh</a:t>
            </a:r>
            <a:r>
              <a:rPr lang="fr-FR" sz="4400" dirty="0" smtClean="0"/>
              <a:t> </a:t>
            </a:r>
            <a:r>
              <a:rPr lang="fr-FR" sz="4400" dirty="0" err="1" smtClean="0"/>
              <a:t>hoạt</a:t>
            </a:r>
            <a:r>
              <a:rPr lang="fr-FR" sz="4400" dirty="0" smtClean="0"/>
              <a:t> </a:t>
            </a:r>
            <a:r>
              <a:rPr lang="fr-FR" sz="4400" dirty="0" err="1" smtClean="0"/>
              <a:t>và</a:t>
            </a:r>
            <a:r>
              <a:rPr lang="fr-FR" sz="4400" dirty="0" smtClean="0"/>
              <a:t> </a:t>
            </a:r>
            <a:r>
              <a:rPr lang="fr-FR" sz="4400" dirty="0" err="1" smtClean="0"/>
              <a:t>sản</a:t>
            </a:r>
            <a:r>
              <a:rPr lang="fr-FR" sz="4400" dirty="0" smtClean="0"/>
              <a:t> </a:t>
            </a:r>
            <a:r>
              <a:rPr lang="fr-FR" sz="4400" dirty="0" err="1" smtClean="0"/>
              <a:t>xuất</a:t>
            </a:r>
            <a:r>
              <a:rPr lang="fr-FR" sz="4400" dirty="0" smtClean="0"/>
              <a:t>. </a:t>
            </a:r>
            <a:endParaRPr lang="vi-VN" sz="4400" dirty="0" smtClean="0"/>
          </a:p>
          <a:p>
            <a:pPr algn="just"/>
            <a:r>
              <a:rPr lang="vi-VN" sz="4400" dirty="0" smtClean="0"/>
              <a:t>- </a:t>
            </a:r>
            <a:r>
              <a:rPr lang="fr-FR" sz="4400" dirty="0" err="1" smtClean="0"/>
              <a:t>Việc</a:t>
            </a:r>
            <a:r>
              <a:rPr lang="fr-FR" sz="4400" dirty="0" smtClean="0"/>
              <a:t> </a:t>
            </a:r>
            <a:r>
              <a:rPr lang="fr-FR" sz="4400" dirty="0" err="1" smtClean="0"/>
              <a:t>duy</a:t>
            </a:r>
            <a:r>
              <a:rPr lang="fr-FR" sz="4400" dirty="0" smtClean="0"/>
              <a:t> </a:t>
            </a:r>
            <a:r>
              <a:rPr lang="fr-FR" sz="4400" dirty="0" err="1" smtClean="0"/>
              <a:t>trì</a:t>
            </a:r>
            <a:r>
              <a:rPr lang="fr-FR" sz="4400" dirty="0" smtClean="0"/>
              <a:t> </a:t>
            </a:r>
            <a:r>
              <a:rPr lang="fr-FR" sz="4400" dirty="0" err="1" smtClean="0"/>
              <a:t>chợ</a:t>
            </a:r>
            <a:r>
              <a:rPr lang="fr-FR" sz="4400" dirty="0" smtClean="0"/>
              <a:t> </a:t>
            </a:r>
            <a:r>
              <a:rPr lang="fr-FR" sz="4400" dirty="0" err="1" smtClean="0"/>
              <a:t>phiên</a:t>
            </a:r>
            <a:r>
              <a:rPr lang="fr-FR" sz="4400" dirty="0" smtClean="0"/>
              <a:t> là </a:t>
            </a:r>
            <a:r>
              <a:rPr lang="fr-FR" sz="4400" dirty="0" err="1" smtClean="0"/>
              <a:t>một</a:t>
            </a:r>
            <a:r>
              <a:rPr lang="fr-FR" sz="4400" dirty="0" smtClean="0"/>
              <a:t> </a:t>
            </a:r>
            <a:r>
              <a:rPr lang="fr-FR" sz="4400" dirty="0" err="1" smtClean="0"/>
              <a:t>nét</a:t>
            </a:r>
            <a:r>
              <a:rPr lang="fr-FR" sz="4400" dirty="0" smtClean="0"/>
              <a:t> </a:t>
            </a:r>
            <a:r>
              <a:rPr lang="fr-FR" sz="4400" dirty="0" err="1" smtClean="0"/>
              <a:t>đẹp</a:t>
            </a:r>
            <a:r>
              <a:rPr lang="fr-FR" sz="4400" dirty="0" smtClean="0"/>
              <a:t> </a:t>
            </a:r>
            <a:r>
              <a:rPr lang="fr-FR" sz="4400" dirty="0" err="1" smtClean="0"/>
              <a:t>văn</a:t>
            </a:r>
            <a:r>
              <a:rPr lang="fr-FR" sz="4400" dirty="0" smtClean="0"/>
              <a:t> </a:t>
            </a:r>
            <a:r>
              <a:rPr lang="fr-FR" sz="4400" dirty="0" err="1" smtClean="0"/>
              <a:t>hóa</a:t>
            </a:r>
            <a:r>
              <a:rPr lang="fr-FR" sz="4400" dirty="0" smtClean="0"/>
              <a:t>, </a:t>
            </a:r>
            <a:r>
              <a:rPr lang="fr-FR" sz="4400" dirty="0" err="1" smtClean="0"/>
              <a:t>nơi</a:t>
            </a:r>
            <a:r>
              <a:rPr lang="vi-VN" sz="4400" dirty="0" smtClean="0"/>
              <a:t> </a:t>
            </a:r>
            <a:r>
              <a:rPr lang="fr-FR" sz="4400" dirty="0" err="1" smtClean="0"/>
              <a:t>giao</a:t>
            </a:r>
            <a:r>
              <a:rPr lang="vi-VN" sz="4400" dirty="0" smtClean="0"/>
              <a:t> </a:t>
            </a:r>
            <a:r>
              <a:rPr lang="fr-FR" sz="4400" dirty="0" err="1" smtClean="0"/>
              <a:t>thương</a:t>
            </a:r>
            <a:r>
              <a:rPr lang="fr-FR" sz="4400" dirty="0" smtClean="0"/>
              <a:t> mua </a:t>
            </a:r>
            <a:r>
              <a:rPr lang="fr-FR" sz="4400" dirty="0" err="1" smtClean="0"/>
              <a:t>bán</a:t>
            </a:r>
            <a:r>
              <a:rPr lang="fr-FR" sz="4400" dirty="0" smtClean="0"/>
              <a:t> </a:t>
            </a:r>
            <a:r>
              <a:rPr lang="fr-FR" sz="4400" dirty="0" err="1" smtClean="0"/>
              <a:t>của</a:t>
            </a:r>
            <a:r>
              <a:rPr lang="fr-FR" sz="4400" dirty="0" smtClean="0"/>
              <a:t> </a:t>
            </a:r>
            <a:r>
              <a:rPr lang="fr-FR" sz="4400" dirty="0" err="1" smtClean="0"/>
              <a:t>người</a:t>
            </a:r>
            <a:r>
              <a:rPr lang="fr-FR" sz="4400" dirty="0" smtClean="0"/>
              <a:t> </a:t>
            </a:r>
            <a:r>
              <a:rPr lang="fr-FR" sz="4400" dirty="0" err="1" smtClean="0"/>
              <a:t>dân</a:t>
            </a:r>
            <a:r>
              <a:rPr lang="fr-FR" sz="4400" dirty="0" smtClean="0"/>
              <a:t> </a:t>
            </a:r>
            <a:r>
              <a:rPr lang="fr-FR" sz="4400" dirty="0" err="1" smtClean="0"/>
              <a:t>nơi</a:t>
            </a:r>
            <a:r>
              <a:rPr lang="fr-FR" sz="4400" dirty="0" smtClean="0"/>
              <a:t> </a:t>
            </a:r>
            <a:r>
              <a:rPr lang="fr-FR" sz="4400" dirty="0" err="1" smtClean="0"/>
              <a:t>đây</a:t>
            </a:r>
            <a:r>
              <a:rPr lang="fr-FR" sz="4400" dirty="0" smtClean="0"/>
              <a:t> (</a:t>
            </a:r>
            <a:r>
              <a:rPr lang="fr-FR" sz="4400" dirty="0" err="1" smtClean="0"/>
              <a:t>người</a:t>
            </a:r>
            <a:r>
              <a:rPr lang="fr-FR" sz="4400" dirty="0" smtClean="0"/>
              <a:t> </a:t>
            </a:r>
            <a:r>
              <a:rPr lang="fr-FR" sz="4400" dirty="0" err="1" smtClean="0"/>
              <a:t>sản</a:t>
            </a:r>
            <a:r>
              <a:rPr lang="fr-FR" sz="4400" dirty="0" smtClean="0"/>
              <a:t> </a:t>
            </a:r>
            <a:r>
              <a:rPr lang="fr-FR" sz="4400" dirty="0" err="1" smtClean="0"/>
              <a:t>xuất</a:t>
            </a:r>
            <a:r>
              <a:rPr lang="fr-FR" sz="4400" dirty="0" smtClean="0"/>
              <a:t> </a:t>
            </a:r>
            <a:r>
              <a:rPr lang="fr-FR" sz="4400" dirty="0" err="1" smtClean="0"/>
              <a:t>bán</a:t>
            </a:r>
            <a:r>
              <a:rPr lang="fr-FR" sz="4400" dirty="0" smtClean="0"/>
              <a:t> </a:t>
            </a:r>
            <a:r>
              <a:rPr lang="fr-FR" sz="4400" dirty="0" err="1" smtClean="0"/>
              <a:t>được</a:t>
            </a:r>
            <a:r>
              <a:rPr lang="fr-FR" sz="4400" dirty="0" smtClean="0"/>
              <a:t> </a:t>
            </a:r>
            <a:r>
              <a:rPr lang="fr-FR" sz="4400" dirty="0" err="1" smtClean="0"/>
              <a:t>sản</a:t>
            </a:r>
            <a:r>
              <a:rPr lang="fr-FR" sz="4400" dirty="0" smtClean="0"/>
              <a:t> </a:t>
            </a:r>
            <a:r>
              <a:rPr lang="fr-FR" sz="4400" dirty="0" err="1" smtClean="0"/>
              <a:t>phẩm</a:t>
            </a:r>
            <a:r>
              <a:rPr lang="fr-FR" sz="4400" dirty="0" smtClean="0"/>
              <a:t> </a:t>
            </a:r>
            <a:r>
              <a:rPr lang="fr-FR" sz="4400" dirty="0" err="1" smtClean="0"/>
              <a:t>làm</a:t>
            </a:r>
            <a:r>
              <a:rPr lang="fr-FR" sz="4400" dirty="0" smtClean="0"/>
              <a:t> ra, </a:t>
            </a:r>
            <a:r>
              <a:rPr lang="fr-FR" sz="4400" dirty="0" err="1" smtClean="0"/>
              <a:t>người</a:t>
            </a:r>
            <a:r>
              <a:rPr lang="fr-FR" sz="4400" dirty="0" smtClean="0"/>
              <a:t> </a:t>
            </a:r>
            <a:r>
              <a:rPr lang="fr-FR" sz="4400" dirty="0" err="1" smtClean="0"/>
              <a:t>tiêu</a:t>
            </a:r>
            <a:r>
              <a:rPr lang="fr-FR" sz="4400" dirty="0" smtClean="0"/>
              <a:t> </a:t>
            </a:r>
            <a:r>
              <a:rPr lang="fr-FR" sz="4400" dirty="0" err="1" smtClean="0"/>
              <a:t>dùng</a:t>
            </a:r>
            <a:r>
              <a:rPr lang="fr-FR" sz="4400" dirty="0" smtClean="0"/>
              <a:t> mua </a:t>
            </a:r>
            <a:r>
              <a:rPr lang="fr-FR" sz="4400" dirty="0" err="1" smtClean="0"/>
              <a:t>được</a:t>
            </a:r>
            <a:r>
              <a:rPr lang="fr-FR" sz="4400" dirty="0" smtClean="0"/>
              <a:t> </a:t>
            </a:r>
            <a:r>
              <a:rPr lang="fr-FR" sz="4400" dirty="0" err="1" smtClean="0"/>
              <a:t>những</a:t>
            </a:r>
            <a:r>
              <a:rPr lang="fr-FR" sz="4400" dirty="0" smtClean="0"/>
              <a:t> </a:t>
            </a:r>
            <a:r>
              <a:rPr lang="fr-FR" sz="4400" dirty="0" err="1" smtClean="0"/>
              <a:t>thứ</a:t>
            </a:r>
            <a:r>
              <a:rPr lang="fr-FR" sz="4400" dirty="0" smtClean="0"/>
              <a:t> </a:t>
            </a:r>
            <a:r>
              <a:rPr lang="fr-FR" sz="4400" dirty="0" err="1" smtClean="0"/>
              <a:t>mình</a:t>
            </a:r>
            <a:r>
              <a:rPr lang="fr-FR" sz="4400" dirty="0" smtClean="0"/>
              <a:t> </a:t>
            </a:r>
            <a:r>
              <a:rPr lang="fr-FR" sz="4400" dirty="0" err="1" smtClean="0"/>
              <a:t>cần</a:t>
            </a:r>
            <a:r>
              <a:rPr lang="fr-FR" sz="4400" dirty="0" smtClean="0"/>
              <a:t>).</a:t>
            </a:r>
            <a:endParaRPr lang="en-US" sz="4400" dirty="0"/>
          </a:p>
        </p:txBody>
      </p:sp>
      <p:pic>
        <p:nvPicPr>
          <p:cNvPr id="13314" name="Picture 2" descr="SẮC MÀU NƠI CHỢ PHIÊN VÙNG CAO"/>
          <p:cNvPicPr>
            <a:picLocks noChangeAspect="1" noChangeArrowheads="1"/>
          </p:cNvPicPr>
          <p:nvPr/>
        </p:nvPicPr>
        <p:blipFill>
          <a:blip r:embed="rId16"/>
          <a:srcRect b="4321"/>
          <a:stretch>
            <a:fillRect/>
          </a:stretch>
        </p:blipFill>
        <p:spPr bwMode="auto">
          <a:xfrm>
            <a:off x="12115800" y="4686300"/>
            <a:ext cx="6172200" cy="4326294"/>
          </a:xfrm>
          <a:prstGeom prst="rect">
            <a:avLst/>
          </a:prstGeom>
          <a:noFill/>
        </p:spPr>
      </p:pic>
      <p:pic>
        <p:nvPicPr>
          <p:cNvPr id="13316" name="Picture 4" descr="Những hình ảnh độc đáo ở phiên chợ vùng cao"/>
          <p:cNvPicPr>
            <a:picLocks noChangeAspect="1" noChangeArrowheads="1"/>
          </p:cNvPicPr>
          <p:nvPr/>
        </p:nvPicPr>
        <p:blipFill>
          <a:blip r:embed="rId17"/>
          <a:srcRect/>
          <a:stretch>
            <a:fillRect/>
          </a:stretch>
        </p:blipFill>
        <p:spPr bwMode="auto">
          <a:xfrm>
            <a:off x="12039600" y="342900"/>
            <a:ext cx="6248400" cy="4343400"/>
          </a:xfrm>
          <a:prstGeom prst="rect">
            <a:avLst/>
          </a:prstGeom>
          <a:noFill/>
        </p:spPr>
      </p:pic>
      <p:sp>
        <p:nvSpPr>
          <p:cNvPr id="18" name="Freeform 18"/>
          <p:cNvSpPr/>
          <p:nvPr/>
        </p:nvSpPr>
        <p:spPr>
          <a:xfrm>
            <a:off x="-685800" y="0"/>
            <a:ext cx="2334214" cy="41148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9" name="Rectangle 18"/>
          <p:cNvSpPr/>
          <p:nvPr/>
        </p:nvSpPr>
        <p:spPr>
          <a:xfrm>
            <a:off x="12192000" y="9332893"/>
            <a:ext cx="5867400"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800" b="1" dirty="0" err="1" smtClean="0">
                <a:latin typeface="Times New Roman" panose="02020603050405020304" pitchFamily="18" charset="0"/>
                <a:cs typeface="Times New Roman" panose="02020603050405020304" pitchFamily="18" charset="0"/>
              </a:rPr>
              <a:t>Chợ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phiên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Cấu</a:t>
            </a:r>
            <a:r>
              <a:rPr lang="en-US" sz="2800" b="1" dirty="0" smtClean="0">
                <a:latin typeface="Times New Roman" panose="02020603050405020304" pitchFamily="18" charset="0"/>
                <a:cs typeface="Times New Roman" panose="02020603050405020304" pitchFamily="18" charset="0"/>
              </a:rPr>
              <a:t> – Si Ma </a:t>
            </a:r>
            <a:r>
              <a:rPr lang="en-US" sz="2800" b="1" dirty="0" err="1" smtClean="0">
                <a:latin typeface="Times New Roman" panose="02020603050405020304" pitchFamily="18" charset="0"/>
                <a:cs typeface="Times New Roman" panose="02020603050405020304" pitchFamily="18" charset="0"/>
              </a:rPr>
              <a:t>Cai</a:t>
            </a:r>
            <a:r>
              <a:rPr lang="en-US" sz="2800" b="1" dirty="0" smtClean="0">
                <a:latin typeface="Times New Roman" panose="02020603050405020304" pitchFamily="18" charset="0"/>
                <a:cs typeface="Times New Roman" panose="02020603050405020304" pitchFamily="18" charset="0"/>
              </a:rPr>
              <a:t> – </a:t>
            </a:r>
            <a:r>
              <a:rPr lang="en-US" sz="2800" b="1" dirty="0" err="1" smtClean="0">
                <a:latin typeface="Times New Roman" panose="02020603050405020304" pitchFamily="18" charset="0"/>
                <a:cs typeface="Times New Roman" panose="02020603050405020304" pitchFamily="18" charset="0"/>
              </a:rPr>
              <a:t>Lào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Cai</a:t>
            </a:r>
            <a:endParaRPr lang="en-US" sz="28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59908" y="185738"/>
            <a:ext cx="3993356" cy="876300"/>
          </a:xfrm>
          <a:prstGeom prst="rect">
            <a:avLst/>
          </a:prstGeom>
        </p:spPr>
        <p:style>
          <a:lnRef idx="2">
            <a:schemeClr val="accent2"/>
          </a:lnRef>
          <a:fillRef idx="1">
            <a:schemeClr val="lt1"/>
          </a:fillRef>
          <a:effectRef idx="0">
            <a:schemeClr val="accent2"/>
          </a:effectRef>
          <a:fontRef idx="minor">
            <a:schemeClr val="dk1"/>
          </a:fontRef>
        </p:style>
        <p:txBody>
          <a:bodyPr lIns="137160" tIns="68580" rIns="137160" bIns="6858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lnSpc>
                <a:spcPct val="100000"/>
              </a:lnSpc>
              <a:spcBef>
                <a:spcPct val="0"/>
              </a:spcBef>
              <a:buFontTx/>
              <a:buNone/>
              <a:defRPr/>
            </a:pPr>
            <a:r>
              <a:rPr lang="en-US" altLang="en-US" sz="4800" b="1" dirty="0">
                <a:solidFill>
                  <a:srgbClr val="C00000"/>
                </a:solidFill>
                <a:latin typeface="Times New Roman" panose="02020603050405020304" pitchFamily="18" charset="0"/>
                <a:cs typeface="Times New Roman" panose="02020603050405020304" pitchFamily="18" charset="0"/>
              </a:rPr>
              <a:t>PHÂN PHỐI</a:t>
            </a:r>
          </a:p>
        </p:txBody>
      </p:sp>
      <p:sp>
        <p:nvSpPr>
          <p:cNvPr id="10" name="Rectangle 9"/>
          <p:cNvSpPr/>
          <p:nvPr/>
        </p:nvSpPr>
        <p:spPr>
          <a:xfrm>
            <a:off x="12087225" y="185738"/>
            <a:ext cx="4267200" cy="838200"/>
          </a:xfrm>
          <a:prstGeom prst="rect">
            <a:avLst/>
          </a:prstGeom>
        </p:spPr>
        <p:style>
          <a:lnRef idx="2">
            <a:schemeClr val="accent2"/>
          </a:lnRef>
          <a:fillRef idx="1">
            <a:schemeClr val="lt1"/>
          </a:fillRef>
          <a:effectRef idx="0">
            <a:schemeClr val="accent2"/>
          </a:effectRef>
          <a:fontRef idx="minor">
            <a:schemeClr val="dk1"/>
          </a:fontRef>
        </p:style>
        <p:txBody>
          <a:bodyPr lIns="137160" tIns="68580" rIns="137160" bIns="6858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ctr">
              <a:lnSpc>
                <a:spcPct val="100000"/>
              </a:lnSpc>
              <a:spcBef>
                <a:spcPct val="0"/>
              </a:spcBef>
              <a:buFontTx/>
              <a:buNone/>
              <a:defRPr/>
            </a:pPr>
            <a:r>
              <a:rPr lang="en-US" altLang="en-US" sz="4800" b="1" dirty="0">
                <a:solidFill>
                  <a:srgbClr val="C00000"/>
                </a:solidFill>
                <a:latin typeface="Times New Roman" panose="02020603050405020304" pitchFamily="18" charset="0"/>
                <a:cs typeface="Times New Roman" panose="02020603050405020304" pitchFamily="18" charset="0"/>
              </a:rPr>
              <a:t>TRAO ĐỔI</a:t>
            </a:r>
          </a:p>
        </p:txBody>
      </p:sp>
      <p:sp>
        <p:nvSpPr>
          <p:cNvPr id="11" name="Right Arrow 10"/>
          <p:cNvSpPr>
            <a:spLocks noChangeArrowheads="1"/>
          </p:cNvSpPr>
          <p:nvPr/>
        </p:nvSpPr>
        <p:spPr bwMode="auto">
          <a:xfrm flipV="1">
            <a:off x="8753476" y="207170"/>
            <a:ext cx="1804988" cy="385763"/>
          </a:xfrm>
          <a:prstGeom prst="rightArrow">
            <a:avLst>
              <a:gd name="adj1" fmla="val 50000"/>
              <a:gd name="adj2" fmla="val 58596"/>
            </a:avLst>
          </a:prstGeom>
          <a:solidFill>
            <a:srgbClr val="D28E8C"/>
          </a:solidFill>
          <a:ln>
            <a:noFill/>
          </a:ln>
        </p:spPr>
        <p:txBody>
          <a:bodyPr rot="10800000" lIns="137160" tIns="68580" rIns="137160" bIns="68580" anchor="ctr"/>
          <a:lstStyle/>
          <a:p>
            <a:pPr algn="ctr">
              <a:defRPr/>
            </a:pPr>
            <a:endParaRPr lang="en-US">
              <a:solidFill>
                <a:schemeClr val="lt1"/>
              </a:solidFill>
              <a:latin typeface="Times New Roman" panose="02020603050405020304" pitchFamily="18" charset="0"/>
              <a:ea typeface="+mn-ea"/>
              <a:cs typeface="Times New Roman" panose="02020603050405020304" pitchFamily="18" charset="0"/>
            </a:endParaRPr>
          </a:p>
        </p:txBody>
      </p:sp>
      <p:sp>
        <p:nvSpPr>
          <p:cNvPr id="12" name="Right Arrow 11"/>
          <p:cNvSpPr>
            <a:spLocks noChangeArrowheads="1"/>
          </p:cNvSpPr>
          <p:nvPr/>
        </p:nvSpPr>
        <p:spPr bwMode="auto">
          <a:xfrm rot="10800000" flipV="1">
            <a:off x="8667751" y="788195"/>
            <a:ext cx="1804988" cy="385763"/>
          </a:xfrm>
          <a:prstGeom prst="rightArrow">
            <a:avLst>
              <a:gd name="adj1" fmla="val 50000"/>
              <a:gd name="adj2" fmla="val 58596"/>
            </a:avLst>
          </a:prstGeom>
          <a:solidFill>
            <a:srgbClr val="D28E8C"/>
          </a:solidFill>
          <a:ln>
            <a:noFill/>
          </a:ln>
        </p:spPr>
        <p:txBody>
          <a:bodyPr lIns="137160" tIns="68580" rIns="137160" bIns="68580" anchor="ctr"/>
          <a:lstStyle/>
          <a:p>
            <a:pPr algn="ctr">
              <a:defRPr/>
            </a:pPr>
            <a:endParaRPr lang="en-US">
              <a:solidFill>
                <a:schemeClr val="lt1"/>
              </a:solidFill>
              <a:latin typeface="Times New Roman" panose="02020603050405020304" pitchFamily="18" charset="0"/>
              <a:ea typeface="+mn-ea"/>
              <a:cs typeface="Times New Roman" panose="02020603050405020304" pitchFamily="18" charset="0"/>
            </a:endParaRPr>
          </a:p>
        </p:txBody>
      </p:sp>
      <p:sp>
        <p:nvSpPr>
          <p:cNvPr id="156686" name="Rectangle 14"/>
          <p:cNvSpPr>
            <a:spLocks noChangeArrowheads="1"/>
          </p:cNvSpPr>
          <p:nvPr/>
        </p:nvSpPr>
        <p:spPr bwMode="auto">
          <a:xfrm>
            <a:off x="1745458" y="1462088"/>
            <a:ext cx="6091238" cy="569387"/>
          </a:xfrm>
          <a:prstGeom prst="rect">
            <a:avLst/>
          </a:prstGeom>
          <a:ln/>
        </p:spPr>
        <p:style>
          <a:lnRef idx="1">
            <a:schemeClr val="accent6"/>
          </a:lnRef>
          <a:fillRef idx="2">
            <a:schemeClr val="accent6"/>
          </a:fillRef>
          <a:effectRef idx="1">
            <a:schemeClr val="accent6"/>
          </a:effectRef>
          <a:fontRef idx="minor">
            <a:schemeClr val="dk1"/>
          </a:fontRef>
        </p:style>
        <p:txBody>
          <a:bodyPr lIns="137160" tIns="68580" rIns="137160" bIns="68580" anchor="ctr">
            <a:spAutoFit/>
          </a:bodyPr>
          <a:lstStyle>
            <a:lvl1pPr>
              <a:lnSpc>
                <a:spcPct val="90000"/>
              </a:lnSpc>
              <a:spcBef>
                <a:spcPts val="1000"/>
              </a:spcBef>
              <a:buFont typeface="Arial" panose="020B0604020202020204" pitchFamily="34" charset="0"/>
              <a:buChar char="•"/>
              <a:tabLst>
                <a:tab pos="225425" algn="l"/>
              </a:tabLst>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25425" algn="l"/>
              </a:tabLst>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25425"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Clr>
                <a:srgbClr val="000000"/>
              </a:buClr>
              <a:buFontTx/>
              <a:buChar char="-"/>
              <a:defRPr/>
            </a:pPr>
            <a:r>
              <a:rPr lang="en-US" altLang="zh-CN" b="1" dirty="0">
                <a:latin typeface="Times New Roman" panose="02020603050405020304" pitchFamily="18" charset="0"/>
                <a:ea typeface="Arial Unicode MS" panose="020B0600070205080204" pitchFamily="34" charset="-128"/>
                <a:cs typeface="Times New Roman" panose="02020603050405020304" pitchFamily="18" charset="0"/>
              </a:rPr>
              <a:t> </a:t>
            </a:r>
            <a:r>
              <a:rPr lang="vi-VN" altLang="zh-CN" b="1" dirty="0">
                <a:latin typeface="Times New Roman" panose="02020603050405020304" pitchFamily="18" charset="0"/>
                <a:ea typeface="Arial Unicode MS" panose="020B0600070205080204" pitchFamily="34" charset="-128"/>
                <a:cs typeface="Times New Roman" panose="02020603050405020304" pitchFamily="18" charset="0"/>
              </a:rPr>
              <a:t>Phân phối là hoạt động</a:t>
            </a:r>
            <a:r>
              <a:rPr lang="en-US" altLang="zh-CN" b="1" dirty="0">
                <a:latin typeface="Times New Roman" panose="02020603050405020304" pitchFamily="18" charset="0"/>
                <a:ea typeface="Arial Unicode MS" panose="020B0600070205080204" pitchFamily="34" charset="-128"/>
                <a:cs typeface="Times New Roman" panose="02020603050405020304" pitchFamily="18" charset="0"/>
              </a:rPr>
              <a:t>: </a:t>
            </a:r>
            <a:r>
              <a:rPr lang="vi-VN" altLang="zh-CN" b="1" dirty="0">
                <a:latin typeface="Times New Roman" panose="02020603050405020304" pitchFamily="18" charset="0"/>
                <a:ea typeface="Arial Unicode MS" panose="020B0600070205080204" pitchFamily="34" charset="-128"/>
                <a:cs typeface="Times New Roman" panose="02020603050405020304" pitchFamily="18" charset="0"/>
              </a:rPr>
              <a:t> </a:t>
            </a:r>
          </a:p>
        </p:txBody>
      </p:sp>
      <p:sp>
        <p:nvSpPr>
          <p:cNvPr id="15" name="TextBox 14"/>
          <p:cNvSpPr txBox="1"/>
          <p:nvPr/>
        </p:nvSpPr>
        <p:spPr>
          <a:xfrm>
            <a:off x="97633" y="2645570"/>
            <a:ext cx="5843588" cy="3462486"/>
          </a:xfrm>
          <a:prstGeom prst="rect">
            <a:avLst/>
          </a:prstGeom>
        </p:spPr>
        <p:style>
          <a:lnRef idx="1">
            <a:schemeClr val="accent1"/>
          </a:lnRef>
          <a:fillRef idx="2">
            <a:schemeClr val="accent1"/>
          </a:fillRef>
          <a:effectRef idx="1">
            <a:schemeClr val="accent1"/>
          </a:effectRef>
          <a:fontRef idx="minor">
            <a:schemeClr val="dk1"/>
          </a:fontRef>
        </p:style>
        <p:txBody>
          <a:bodyPr lIns="137160" tIns="68580" rIns="137160" bIns="68580">
            <a:spAutoFit/>
          </a:bodyPr>
          <a:lstStyle/>
          <a:p>
            <a:pPr algn="ctr">
              <a:defRPr/>
            </a:pPr>
            <a:r>
              <a:rPr lang="vi-VN" altLang="zh-CN" sz="3600" b="1" u="sng" dirty="0" smtClean="0">
                <a:latin typeface="Times New Roman" panose="02020603050405020304" pitchFamily="18" charset="0"/>
                <a:ea typeface="Arial Unicode MS" pitchFamily="34" charset="-128"/>
                <a:cs typeface="Times New Roman" panose="02020603050405020304" pitchFamily="18" charset="0"/>
              </a:rPr>
              <a:t>Phân </a:t>
            </a:r>
            <a:r>
              <a:rPr lang="vi-VN" altLang="zh-CN" sz="3600" b="1" u="sng" dirty="0">
                <a:latin typeface="Times New Roman" panose="02020603050405020304" pitchFamily="18" charset="0"/>
                <a:ea typeface="Arial Unicode MS" pitchFamily="34" charset="-128"/>
                <a:cs typeface="Times New Roman" panose="02020603050405020304" pitchFamily="18" charset="0"/>
              </a:rPr>
              <a:t>phối cho sản xuất</a:t>
            </a:r>
            <a:endParaRPr lang="en-US" altLang="zh-CN" sz="3600" b="1" u="sng" dirty="0">
              <a:latin typeface="Times New Roman" panose="02020603050405020304" pitchFamily="18" charset="0"/>
              <a:ea typeface="Arial Unicode MS" pitchFamily="34" charset="-128"/>
              <a:cs typeface="Times New Roman" panose="02020603050405020304" pitchFamily="18" charset="0"/>
            </a:endParaRPr>
          </a:p>
          <a:p>
            <a:pPr algn="ctr">
              <a:defRPr/>
            </a:pPr>
            <a:r>
              <a:rPr lang="vi-VN" altLang="zh-CN" sz="3600" b="1" dirty="0">
                <a:latin typeface="Times New Roman" panose="02020603050405020304" pitchFamily="18" charset="0"/>
                <a:ea typeface="Arial Unicode MS" pitchFamily="34" charset="-128"/>
                <a:cs typeface="Times New Roman" panose="02020603050405020304" pitchFamily="18" charset="0"/>
              </a:rPr>
              <a:t> </a:t>
            </a:r>
            <a:r>
              <a:rPr lang="en-US" altLang="zh-CN" sz="3600" dirty="0">
                <a:latin typeface="Times New Roman" panose="02020603050405020304" pitchFamily="18" charset="0"/>
                <a:ea typeface="Arial Unicode MS" pitchFamily="34" charset="-128"/>
                <a:cs typeface="Times New Roman" panose="02020603050405020304" pitchFamily="18" charset="0"/>
              </a:rPr>
              <a:t>P</a:t>
            </a:r>
            <a:r>
              <a:rPr lang="vi-VN" altLang="zh-CN" sz="3600" dirty="0">
                <a:latin typeface="Times New Roman" panose="02020603050405020304" pitchFamily="18" charset="0"/>
                <a:ea typeface="Arial Unicode MS" pitchFamily="34" charset="-128"/>
                <a:cs typeface="Times New Roman" panose="02020603050405020304" pitchFamily="18" charset="0"/>
              </a:rPr>
              <a:t>hân chia các y</a:t>
            </a:r>
            <a:r>
              <a:rPr lang="en-US" altLang="zh-CN" sz="3600" dirty="0">
                <a:latin typeface="Times New Roman" panose="02020603050405020304" pitchFamily="18" charset="0"/>
                <a:ea typeface="Arial Unicode MS" pitchFamily="34" charset="-128"/>
                <a:cs typeface="Times New Roman" panose="02020603050405020304" pitchFamily="18" charset="0"/>
              </a:rPr>
              <a:t>ế</a:t>
            </a:r>
            <a:r>
              <a:rPr lang="vi-VN" altLang="zh-CN" sz="3600" dirty="0">
                <a:latin typeface="Times New Roman" panose="02020603050405020304" pitchFamily="18" charset="0"/>
                <a:ea typeface="Arial Unicode MS" pitchFamily="34" charset="-128"/>
                <a:cs typeface="Times New Roman" panose="02020603050405020304" pitchFamily="18" charset="0"/>
              </a:rPr>
              <a:t>u t</a:t>
            </a:r>
            <a:r>
              <a:rPr lang="en-US" altLang="zh-CN" sz="3600" dirty="0">
                <a:latin typeface="Times New Roman" panose="02020603050405020304" pitchFamily="18" charset="0"/>
                <a:ea typeface="Arial Unicode MS" pitchFamily="34" charset="-128"/>
                <a:cs typeface="Times New Roman" panose="02020603050405020304" pitchFamily="18" charset="0"/>
              </a:rPr>
              <a:t>ố</a:t>
            </a:r>
            <a:r>
              <a:rPr lang="vi-VN" altLang="zh-CN" sz="3600" dirty="0">
                <a:latin typeface="Times New Roman" panose="02020603050405020304" pitchFamily="18" charset="0"/>
                <a:ea typeface="Arial Unicode MS" pitchFamily="34" charset="-128"/>
                <a:cs typeface="Times New Roman" panose="02020603050405020304" pitchFamily="18" charset="0"/>
              </a:rPr>
              <a:t> sản xu</a:t>
            </a:r>
            <a:r>
              <a:rPr lang="en-US" altLang="zh-CN" sz="3600" dirty="0">
                <a:latin typeface="Times New Roman" panose="02020603050405020304" pitchFamily="18" charset="0"/>
                <a:ea typeface="Arial Unicode MS" pitchFamily="34" charset="-128"/>
                <a:cs typeface="Times New Roman" panose="02020603050405020304" pitchFamily="18" charset="0"/>
              </a:rPr>
              <a:t>ấ</a:t>
            </a:r>
            <a:r>
              <a:rPr lang="vi-VN" altLang="zh-CN" sz="3600" dirty="0">
                <a:latin typeface="Times New Roman" panose="02020603050405020304" pitchFamily="18" charset="0"/>
                <a:ea typeface="Arial Unicode MS" pitchFamily="34" charset="-128"/>
                <a:cs typeface="Times New Roman" panose="02020603050405020304" pitchFamily="18" charset="0"/>
              </a:rPr>
              <a:t>t</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như</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lao</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động</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tiền</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vốn</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tư</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liệu</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sản</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xuất</a:t>
            </a:r>
            <a:r>
              <a:rPr lang="vi-VN" altLang="zh-CN" sz="3600" dirty="0">
                <a:latin typeface="Times New Roman" panose="02020603050405020304" pitchFamily="18" charset="0"/>
                <a:ea typeface="Arial Unicode MS" pitchFamily="34" charset="-128"/>
                <a:cs typeface="Times New Roman" panose="02020603050405020304" pitchFamily="18" charset="0"/>
              </a:rPr>
              <a:t> cho các ngành sản xu</a:t>
            </a:r>
            <a:r>
              <a:rPr lang="en-US" altLang="zh-CN" sz="3600" dirty="0">
                <a:latin typeface="Times New Roman" panose="02020603050405020304" pitchFamily="18" charset="0"/>
                <a:ea typeface="Arial Unicode MS" pitchFamily="34" charset="-128"/>
                <a:cs typeface="Times New Roman" panose="02020603050405020304" pitchFamily="18" charset="0"/>
              </a:rPr>
              <a:t>ấ</a:t>
            </a:r>
            <a:r>
              <a:rPr lang="vi-VN" altLang="zh-CN" sz="3600" dirty="0">
                <a:latin typeface="Times New Roman" panose="02020603050405020304" pitchFamily="18" charset="0"/>
                <a:ea typeface="Arial Unicode MS" pitchFamily="34" charset="-128"/>
                <a:cs typeface="Times New Roman" panose="02020603050405020304" pitchFamily="18" charset="0"/>
              </a:rPr>
              <a:t>t, các đơn vị sản xuất khác nhau để tạo ra sản phầm</a:t>
            </a:r>
            <a:endParaRPr lang="en-US" sz="3600" b="1"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6193633" y="3164683"/>
            <a:ext cx="5205413" cy="2354491"/>
          </a:xfrm>
          <a:prstGeom prst="rect">
            <a:avLst/>
          </a:prstGeom>
        </p:spPr>
        <p:style>
          <a:lnRef idx="1">
            <a:schemeClr val="accent1"/>
          </a:lnRef>
          <a:fillRef idx="2">
            <a:schemeClr val="accent1"/>
          </a:fillRef>
          <a:effectRef idx="1">
            <a:schemeClr val="accent1"/>
          </a:effectRef>
          <a:fontRef idx="minor">
            <a:schemeClr val="dk1"/>
          </a:fontRef>
        </p:style>
        <p:txBody>
          <a:bodyPr lIns="137160" tIns="68580" rIns="137160" bIns="68580">
            <a:spAutoFit/>
          </a:bodyPr>
          <a:lstStyle/>
          <a:p>
            <a:pPr algn="ctr">
              <a:defRPr/>
            </a:pPr>
            <a:r>
              <a:rPr lang="vi-VN" altLang="zh-CN" sz="3600" b="1" u="sng" dirty="0" smtClean="0">
                <a:latin typeface="Times New Roman" panose="02020603050405020304" pitchFamily="18" charset="0"/>
                <a:ea typeface="Arial Unicode MS" pitchFamily="34" charset="-128"/>
                <a:cs typeface="Times New Roman" panose="02020603050405020304" pitchFamily="18" charset="0"/>
              </a:rPr>
              <a:t>Phân </a:t>
            </a:r>
            <a:r>
              <a:rPr lang="vi-VN" altLang="zh-CN" sz="3600" b="1" u="sng" dirty="0">
                <a:latin typeface="Times New Roman" panose="02020603050405020304" pitchFamily="18" charset="0"/>
                <a:ea typeface="Arial Unicode MS" pitchFamily="34" charset="-128"/>
                <a:cs typeface="Times New Roman" panose="02020603050405020304" pitchFamily="18" charset="0"/>
              </a:rPr>
              <a:t>phối cho tiêu dùng.</a:t>
            </a:r>
            <a:endParaRPr lang="en-US" altLang="zh-CN" sz="3600" b="1" u="sng" dirty="0">
              <a:latin typeface="Times New Roman" panose="02020603050405020304" pitchFamily="18" charset="0"/>
              <a:ea typeface="Arial Unicode MS" pitchFamily="34" charset="-128"/>
              <a:cs typeface="Times New Roman" panose="02020603050405020304" pitchFamily="18" charset="0"/>
            </a:endParaRPr>
          </a:p>
          <a:p>
            <a:pPr algn="ctr">
              <a:defRPr/>
            </a:pPr>
            <a:r>
              <a:rPr lang="en-US" altLang="zh-CN" sz="3600" dirty="0">
                <a:latin typeface="Times New Roman" panose="02020603050405020304" pitchFamily="18" charset="0"/>
                <a:ea typeface="Arial Unicode MS" pitchFamily="34" charset="-128"/>
                <a:cs typeface="Times New Roman" panose="02020603050405020304" pitchFamily="18" charset="0"/>
              </a:rPr>
              <a:t>P</a:t>
            </a:r>
            <a:r>
              <a:rPr lang="vi-VN" altLang="zh-CN" sz="3600" dirty="0">
                <a:latin typeface="Times New Roman" panose="02020603050405020304" pitchFamily="18" charset="0"/>
                <a:ea typeface="Arial Unicode MS" pitchFamily="34" charset="-128"/>
                <a:cs typeface="Times New Roman" panose="02020603050405020304" pitchFamily="18" charset="0"/>
              </a:rPr>
              <a:t>hân chia kết quả sản xuất cho tiêu dùng </a:t>
            </a:r>
            <a:r>
              <a:rPr lang="en-US" altLang="zh-CN" sz="3600" dirty="0" err="1">
                <a:latin typeface="Times New Roman" panose="02020603050405020304" pitchFamily="18" charset="0"/>
                <a:ea typeface="Arial Unicode MS" pitchFamily="34" charset="-128"/>
                <a:cs typeface="Times New Roman" panose="02020603050405020304" pitchFamily="18" charset="0"/>
              </a:rPr>
              <a:t>theo</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tỉ</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lệ</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đóng</a:t>
            </a:r>
            <a:r>
              <a:rPr lang="en-US" altLang="zh-CN" sz="3600" dirty="0">
                <a:latin typeface="Times New Roman" panose="02020603050405020304" pitchFamily="18" charset="0"/>
                <a:ea typeface="Arial Unicode MS" pitchFamily="34" charset="-128"/>
                <a:cs typeface="Times New Roman" panose="02020603050405020304" pitchFamily="18" charset="0"/>
              </a:rPr>
              <a:t> </a:t>
            </a:r>
            <a:r>
              <a:rPr lang="en-US" altLang="zh-CN" sz="3600" dirty="0" err="1">
                <a:latin typeface="Times New Roman" panose="02020603050405020304" pitchFamily="18" charset="0"/>
                <a:ea typeface="Arial Unicode MS" pitchFamily="34" charset="-128"/>
                <a:cs typeface="Times New Roman" panose="02020603050405020304" pitchFamily="18" charset="0"/>
              </a:rPr>
              <a:t>góp</a:t>
            </a:r>
            <a:endParaRPr lang="en-US" sz="3600" b="1" dirty="0">
              <a:latin typeface="Times New Roman" panose="02020603050405020304" pitchFamily="18" charset="0"/>
              <a:cs typeface="Times New Roman" panose="02020603050405020304" pitchFamily="18" charset="0"/>
            </a:endParaRPr>
          </a:p>
        </p:txBody>
      </p:sp>
      <p:sp>
        <p:nvSpPr>
          <p:cNvPr id="18" name="Rectangle 15"/>
          <p:cNvSpPr>
            <a:spLocks noChangeArrowheads="1"/>
          </p:cNvSpPr>
          <p:nvPr/>
        </p:nvSpPr>
        <p:spPr bwMode="auto">
          <a:xfrm>
            <a:off x="11551445" y="1378745"/>
            <a:ext cx="6091238" cy="1000274"/>
          </a:xfrm>
          <a:prstGeom prst="rect">
            <a:avLst/>
          </a:prstGeom>
          <a:ln/>
        </p:spPr>
        <p:style>
          <a:lnRef idx="1">
            <a:schemeClr val="accent6"/>
          </a:lnRef>
          <a:fillRef idx="2">
            <a:schemeClr val="accent6"/>
          </a:fillRef>
          <a:effectRef idx="1">
            <a:schemeClr val="accent6"/>
          </a:effectRef>
          <a:fontRef idx="minor">
            <a:schemeClr val="dk1"/>
          </a:fontRef>
        </p:style>
        <p:txBody>
          <a:bodyPr lIns="137160" tIns="68580" rIns="137160" bIns="68580" anchor="ctr">
            <a:spAutoFit/>
          </a:bodyPr>
          <a:lstStyle>
            <a:lvl1pPr>
              <a:lnSpc>
                <a:spcPct val="90000"/>
              </a:lnSpc>
              <a:spcBef>
                <a:spcPts val="1000"/>
              </a:spcBef>
              <a:buFont typeface="Arial" panose="020B0604020202020204" pitchFamily="34" charset="0"/>
              <a:buChar char="•"/>
              <a:tabLst>
                <a:tab pos="225425" algn="l"/>
              </a:tabLst>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25425" algn="l"/>
              </a:tabLst>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25425"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Clr>
                <a:srgbClr val="000000"/>
              </a:buClr>
              <a:buFontTx/>
              <a:buChar char="-"/>
              <a:defRPr/>
            </a:pPr>
            <a:r>
              <a:rPr lang="en-US" altLang="zh-CN" b="1" dirty="0">
                <a:latin typeface="Times New Roman" panose="02020603050405020304" pitchFamily="18" charset="0"/>
                <a:ea typeface="Arial Unicode MS" panose="020B0600070205080204" pitchFamily="34" charset="-128"/>
                <a:cs typeface="Times New Roman" panose="02020603050405020304" pitchFamily="18" charset="0"/>
              </a:rPr>
              <a:t> </a:t>
            </a:r>
            <a:r>
              <a:rPr lang="vi-VN" altLang="zh-CN" b="1" dirty="0">
                <a:latin typeface="Times New Roman" panose="02020603050405020304" pitchFamily="18" charset="0"/>
                <a:ea typeface="Arial Unicode MS" panose="020B0600070205080204" pitchFamily="34" charset="-128"/>
                <a:cs typeface="Times New Roman" panose="02020603050405020304" pitchFamily="18" charset="0"/>
              </a:rPr>
              <a:t>Trao đổi là hoạt động đưa sản phẩm đến tay người tiêu dùng </a:t>
            </a:r>
          </a:p>
        </p:txBody>
      </p:sp>
      <p:sp>
        <p:nvSpPr>
          <p:cNvPr id="20" name="TextBox 19"/>
          <p:cNvSpPr txBox="1"/>
          <p:nvPr/>
        </p:nvSpPr>
        <p:spPr>
          <a:xfrm>
            <a:off x="14913770" y="3819525"/>
            <a:ext cx="2728913" cy="2077492"/>
          </a:xfrm>
          <a:prstGeom prst="rect">
            <a:avLst/>
          </a:prstGeom>
        </p:spPr>
        <p:style>
          <a:lnRef idx="1">
            <a:schemeClr val="accent1"/>
          </a:lnRef>
          <a:fillRef idx="2">
            <a:schemeClr val="accent1"/>
          </a:fillRef>
          <a:effectRef idx="1">
            <a:schemeClr val="accent1"/>
          </a:effectRef>
          <a:fontRef idx="minor">
            <a:schemeClr val="dk1"/>
          </a:fontRef>
        </p:style>
        <p:txBody>
          <a:bodyPr lIns="137160" tIns="68580" rIns="137160" bIns="68580">
            <a:spAutoFit/>
          </a:bodyPr>
          <a:lstStyle/>
          <a:p>
            <a:pPr algn="ctr">
              <a:defRPr/>
            </a:pPr>
            <a:r>
              <a:rPr lang="en-US" altLang="zh-CN" sz="4200" dirty="0">
                <a:latin typeface="Times New Roman" panose="02020603050405020304" pitchFamily="18" charset="0"/>
                <a:ea typeface="Arial Unicode MS" pitchFamily="34" charset="-128"/>
                <a:cs typeface="Times New Roman" panose="02020603050405020304" pitchFamily="18" charset="0"/>
              </a:rPr>
              <a:t>T</a:t>
            </a:r>
            <a:r>
              <a:rPr lang="vi-VN" altLang="zh-CN" sz="4200" dirty="0">
                <a:latin typeface="Times New Roman" panose="02020603050405020304" pitchFamily="18" charset="0"/>
                <a:ea typeface="Arial Unicode MS" pitchFamily="34" charset="-128"/>
                <a:cs typeface="Times New Roman" panose="02020603050405020304" pitchFamily="18" charset="0"/>
              </a:rPr>
              <a:t>iêu dùng cho sinh hoạt</a:t>
            </a:r>
            <a:endParaRPr lang="en-US" sz="4200" dirty="0">
              <a:latin typeface="Times New Roman" panose="02020603050405020304" pitchFamily="18" charset="0"/>
              <a:cs typeface="Times New Roman" panose="02020603050405020304" pitchFamily="18" charset="0"/>
            </a:endParaRPr>
          </a:p>
        </p:txBody>
      </p:sp>
      <p:sp>
        <p:nvSpPr>
          <p:cNvPr id="21" name="TextBox 20"/>
          <p:cNvSpPr txBox="1"/>
          <p:nvPr/>
        </p:nvSpPr>
        <p:spPr>
          <a:xfrm>
            <a:off x="11682413" y="3819525"/>
            <a:ext cx="2726532" cy="2077492"/>
          </a:xfrm>
          <a:prstGeom prst="rect">
            <a:avLst/>
          </a:prstGeom>
        </p:spPr>
        <p:style>
          <a:lnRef idx="1">
            <a:schemeClr val="accent1"/>
          </a:lnRef>
          <a:fillRef idx="2">
            <a:schemeClr val="accent1"/>
          </a:fillRef>
          <a:effectRef idx="1">
            <a:schemeClr val="accent1"/>
          </a:effectRef>
          <a:fontRef idx="minor">
            <a:schemeClr val="dk1"/>
          </a:fontRef>
        </p:style>
        <p:txBody>
          <a:bodyPr lIns="137160" tIns="68580" rIns="137160" bIns="68580">
            <a:spAutoFit/>
          </a:bodyPr>
          <a:lstStyle/>
          <a:p>
            <a:pPr algn="ctr">
              <a:defRPr/>
            </a:pPr>
            <a:r>
              <a:rPr lang="en-US" altLang="zh-CN" sz="4200" dirty="0">
                <a:latin typeface="Times New Roman" panose="02020603050405020304" pitchFamily="18" charset="0"/>
                <a:ea typeface="Arial Unicode MS" pitchFamily="34" charset="-128"/>
                <a:cs typeface="Times New Roman" panose="02020603050405020304" pitchFamily="18" charset="0"/>
              </a:rPr>
              <a:t>T</a:t>
            </a:r>
            <a:r>
              <a:rPr lang="vi-VN" altLang="zh-CN" sz="4200" dirty="0">
                <a:latin typeface="Times New Roman" panose="02020603050405020304" pitchFamily="18" charset="0"/>
                <a:ea typeface="Arial Unicode MS" pitchFamily="34" charset="-128"/>
                <a:cs typeface="Times New Roman" panose="02020603050405020304" pitchFamily="18" charset="0"/>
              </a:rPr>
              <a:t>iêu dùng cho sản xuất</a:t>
            </a:r>
            <a:endParaRPr lang="en-US" sz="4200" dirty="0">
              <a:latin typeface="Times New Roman" panose="02020603050405020304" pitchFamily="18" charset="0"/>
              <a:cs typeface="Times New Roman" panose="02020603050405020304" pitchFamily="18" charset="0"/>
            </a:endParaRPr>
          </a:p>
        </p:txBody>
      </p:sp>
      <p:sp>
        <p:nvSpPr>
          <p:cNvPr id="25" name="TextBox 24"/>
          <p:cNvSpPr txBox="1"/>
          <p:nvPr/>
        </p:nvSpPr>
        <p:spPr>
          <a:xfrm>
            <a:off x="416720" y="7786688"/>
            <a:ext cx="7896225" cy="2354491"/>
          </a:xfrm>
          <a:prstGeom prst="rect">
            <a:avLst/>
          </a:prstGeom>
        </p:spPr>
        <p:style>
          <a:lnRef idx="2">
            <a:schemeClr val="accent2"/>
          </a:lnRef>
          <a:fillRef idx="1">
            <a:schemeClr val="lt1"/>
          </a:fillRef>
          <a:effectRef idx="0">
            <a:schemeClr val="accent2"/>
          </a:effectRef>
          <a:fontRef idx="minor">
            <a:schemeClr val="dk1"/>
          </a:fontRef>
        </p:style>
        <p:txBody>
          <a:bodyPr lIns="137160" tIns="68580" rIns="137160" bIns="6858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lnSpc>
                <a:spcPct val="100000"/>
              </a:lnSpc>
              <a:spcBef>
                <a:spcPct val="0"/>
              </a:spcBef>
              <a:buFontTx/>
              <a:buNone/>
              <a:defRPr/>
            </a:pP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Phân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phối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phù</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hợp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thúc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đẩy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sản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xuất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triển</a:t>
            </a:r>
            <a:r>
              <a:rPr lang="en-US" altLang="en-US" sz="3600" dirty="0">
                <a:solidFill>
                  <a:srgbClr val="000000"/>
                </a:solidFill>
                <a:latin typeface="Times New Roman" panose="02020603050405020304" pitchFamily="18" charset="0"/>
                <a:cs typeface="Times New Roman" panose="02020603050405020304" pitchFamily="18" charset="0"/>
              </a:rPr>
              <a:t>. </a:t>
            </a:r>
          </a:p>
          <a:p>
            <a:pPr algn="just">
              <a:lnSpc>
                <a:spcPct val="100000"/>
              </a:lnSpc>
              <a:spcBef>
                <a:spcPct val="0"/>
              </a:spcBef>
              <a:buFontTx/>
              <a:buNone/>
              <a:defRPr/>
            </a:pP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Phân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phối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không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phù</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hợp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sẽ</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kìm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hãm</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sản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xuất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tiêu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dùng</a:t>
            </a:r>
            <a:r>
              <a:rPr lang="en-US" altLang="en-US" sz="3600" dirty="0">
                <a:solidFill>
                  <a:srgbClr val="000000"/>
                </a:solidFill>
                <a:latin typeface="Times New Roman" panose="02020603050405020304" pitchFamily="18" charset="0"/>
                <a:cs typeface="Times New Roman" panose="02020603050405020304" pitchFamily="18" charset="0"/>
              </a:rPr>
              <a:t>. </a:t>
            </a:r>
          </a:p>
        </p:txBody>
      </p:sp>
      <p:sp>
        <p:nvSpPr>
          <p:cNvPr id="27" name="TextBox 26"/>
          <p:cNvSpPr txBox="1"/>
          <p:nvPr/>
        </p:nvSpPr>
        <p:spPr>
          <a:xfrm>
            <a:off x="9041607" y="7822408"/>
            <a:ext cx="9067800" cy="2354491"/>
          </a:xfrm>
          <a:prstGeom prst="rect">
            <a:avLst/>
          </a:prstGeom>
        </p:spPr>
        <p:style>
          <a:lnRef idx="2">
            <a:schemeClr val="accent2"/>
          </a:lnRef>
          <a:fillRef idx="1">
            <a:schemeClr val="lt1"/>
          </a:fillRef>
          <a:effectRef idx="0">
            <a:schemeClr val="accent2"/>
          </a:effectRef>
          <a:fontRef idx="minor">
            <a:schemeClr val="dk1"/>
          </a:fontRef>
        </p:style>
        <p:txBody>
          <a:bodyPr lIns="137160" tIns="68580" rIns="137160" bIns="6858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lnSpc>
                <a:spcPct val="100000"/>
              </a:lnSpc>
              <a:spcBef>
                <a:spcPct val="0"/>
              </a:spcBef>
              <a:buFontTx/>
              <a:buNone/>
              <a:defRPr/>
            </a:pP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Trao</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đổi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giúp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người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sản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xuất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bán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được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hàng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duy</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trì</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và</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phát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triển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được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hoạt</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động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sản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xuất</a:t>
            </a:r>
            <a:r>
              <a:rPr lang="en-US" altLang="en-US" sz="3600" dirty="0">
                <a:solidFill>
                  <a:srgbClr val="000000"/>
                </a:solidFill>
                <a:latin typeface="Times New Roman" panose="02020603050405020304" pitchFamily="18" charset="0"/>
                <a:cs typeface="Times New Roman" panose="02020603050405020304" pitchFamily="18" charset="0"/>
              </a:rPr>
              <a:t>.</a:t>
            </a:r>
          </a:p>
          <a:p>
            <a:pPr algn="just">
              <a:lnSpc>
                <a:spcPct val="100000"/>
              </a:lnSpc>
              <a:spcBef>
                <a:spcPct val="0"/>
              </a:spcBef>
              <a:buFontTx/>
              <a:buNone/>
              <a:defRPr/>
            </a:pPr>
            <a:r>
              <a:rPr lang="en-US" altLang="en-US" sz="3600" dirty="0">
                <a:solidFill>
                  <a:srgbClr val="000000"/>
                </a:solidFill>
                <a:latin typeface="Times New Roman" panose="02020603050405020304" pitchFamily="18" charset="0"/>
                <a:cs typeface="Times New Roman" panose="02020603050405020304" pitchFamily="18" charset="0"/>
              </a:rPr>
              <a:t> + </a:t>
            </a:r>
            <a:r>
              <a:rPr lang="en-US" altLang="en-US" sz="3600" dirty="0" err="1">
                <a:solidFill>
                  <a:srgbClr val="000000"/>
                </a:solidFill>
                <a:latin typeface="Times New Roman" panose="02020603050405020304" pitchFamily="18" charset="0"/>
                <a:cs typeface="Times New Roman" panose="02020603050405020304" pitchFamily="18" charset="0"/>
              </a:rPr>
              <a:t>Trao</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đổi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giúp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người</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tiêu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dùng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mua</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được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thứ</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mình</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cần</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đáp</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ứng</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được</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nhu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cầu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tiêu</a:t>
            </a:r>
            <a:r>
              <a:rPr lang="en-US" altLang="en-US" sz="3600" dirty="0">
                <a:solidFill>
                  <a:srgbClr val="000000"/>
                </a:solidFill>
                <a:latin typeface="Times New Roman" panose="02020603050405020304" pitchFamily="18" charset="0"/>
                <a:cs typeface="Times New Roman" panose="02020603050405020304" pitchFamily="18" charset="0"/>
              </a:rPr>
              <a:t> </a:t>
            </a:r>
            <a:r>
              <a:rPr lang="en-US" altLang="en-US" sz="3600" dirty="0" err="1">
                <a:solidFill>
                  <a:srgbClr val="000000"/>
                </a:solidFill>
                <a:latin typeface="Times New Roman" panose="02020603050405020304" pitchFamily="18" charset="0"/>
                <a:cs typeface="Times New Roman" panose="02020603050405020304" pitchFamily="18" charset="0"/>
              </a:rPr>
              <a:t>dùng</a:t>
            </a:r>
            <a:r>
              <a:rPr lang="en-US" altLang="en-US" sz="3600" dirty="0">
                <a:solidFill>
                  <a:srgbClr val="000000"/>
                </a:solidFill>
                <a:latin typeface="Times New Roman" panose="02020603050405020304" pitchFamily="18" charset="0"/>
                <a:cs typeface="Times New Roman" panose="02020603050405020304" pitchFamily="18" charset="0"/>
              </a:rPr>
              <a:t>.</a:t>
            </a:r>
          </a:p>
        </p:txBody>
      </p:sp>
      <p:sp>
        <p:nvSpPr>
          <p:cNvPr id="28" name="Rectangle 14"/>
          <p:cNvSpPr>
            <a:spLocks noChangeArrowheads="1"/>
          </p:cNvSpPr>
          <p:nvPr/>
        </p:nvSpPr>
        <p:spPr bwMode="auto">
          <a:xfrm>
            <a:off x="416720" y="6396038"/>
            <a:ext cx="17249775" cy="740570"/>
          </a:xfrm>
          <a:prstGeom prst="rect">
            <a:avLst/>
          </a:prstGeom>
          <a:ln/>
        </p:spPr>
        <p:style>
          <a:lnRef idx="1">
            <a:schemeClr val="accent6"/>
          </a:lnRef>
          <a:fillRef idx="2">
            <a:schemeClr val="accent6"/>
          </a:fillRef>
          <a:effectRef idx="1">
            <a:schemeClr val="accent6"/>
          </a:effectRef>
          <a:fontRef idx="minor">
            <a:schemeClr val="dk1"/>
          </a:fontRef>
        </p:style>
        <p:txBody>
          <a:bodyPr lIns="137160" tIns="68580" rIns="137160" bIns="68580" anchor="ctr">
            <a:spAutoFit/>
          </a:bodyPr>
          <a:lstStyle>
            <a:lvl1pPr>
              <a:lnSpc>
                <a:spcPct val="90000"/>
              </a:lnSpc>
              <a:spcBef>
                <a:spcPts val="1000"/>
              </a:spcBef>
              <a:buFont typeface="Arial" panose="020B0604020202020204" pitchFamily="34" charset="0"/>
              <a:buChar char="•"/>
              <a:tabLst>
                <a:tab pos="225425" algn="l"/>
              </a:tabLst>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tabLst>
                <a:tab pos="225425" algn="l"/>
              </a:tabLst>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tabLst>
                <a:tab pos="225425" algn="l"/>
              </a:tabLst>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tabLst>
                <a:tab pos="225425" algn="l"/>
              </a:tabLst>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nSpc>
                <a:spcPct val="100000"/>
              </a:lnSpc>
              <a:spcBef>
                <a:spcPct val="0"/>
              </a:spcBef>
              <a:buClr>
                <a:srgbClr val="000000"/>
              </a:buClr>
              <a:buFontTx/>
              <a:buChar char="-"/>
              <a:defRPr/>
            </a:pPr>
            <a:r>
              <a:rPr lang="en-US" altLang="zh-CN"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Phân</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phối</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trao</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đổi</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đóng</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vai</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trò</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trung</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gian</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là</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cầu</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nối</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sản</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xuất</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với</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tiêu</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3900" b="1" dirty="0" err="1">
                <a:latin typeface="Times New Roman" panose="02020603050405020304" pitchFamily="18" charset="0"/>
                <a:ea typeface="Arial Unicode MS" panose="020B0600070205080204" pitchFamily="34" charset="-128"/>
                <a:cs typeface="Times New Roman" panose="02020603050405020304" pitchFamily="18" charset="0"/>
              </a:rPr>
              <a:t>dùng</a:t>
            </a:r>
            <a:r>
              <a:rPr lang="en-US" altLang="en-US" sz="3900" b="1" dirty="0">
                <a:latin typeface="Times New Roman" panose="02020603050405020304" pitchFamily="18" charset="0"/>
                <a:ea typeface="Arial Unicode MS" panose="020B0600070205080204" pitchFamily="34" charset="-128"/>
                <a:cs typeface="Times New Roman" panose="02020603050405020304" pitchFamily="18" charset="0"/>
              </a:rPr>
              <a:t>:</a:t>
            </a:r>
          </a:p>
        </p:txBody>
      </p:sp>
      <p:cxnSp>
        <p:nvCxnSpPr>
          <p:cNvPr id="13" name="Straight Arrow Connector 12"/>
          <p:cNvCxnSpPr>
            <a:stCxn id="156686" idx="2"/>
            <a:endCxn id="15" idx="0"/>
          </p:cNvCxnSpPr>
          <p:nvPr/>
        </p:nvCxnSpPr>
        <p:spPr bwMode="auto">
          <a:xfrm rot="5400000">
            <a:off x="3598205" y="1452697"/>
            <a:ext cx="614095" cy="1771650"/>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16" name="Straight Arrow Connector 15"/>
          <p:cNvCxnSpPr>
            <a:cxnSpLocks/>
            <a:stCxn id="156686" idx="2"/>
            <a:endCxn id="17" idx="0"/>
          </p:cNvCxnSpPr>
          <p:nvPr/>
        </p:nvCxnSpPr>
        <p:spPr bwMode="auto">
          <a:xfrm rot="16200000" flipH="1">
            <a:off x="6227104" y="595447"/>
            <a:ext cx="1133208" cy="4005263"/>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22" name="Straight Arrow Connector 21"/>
          <p:cNvCxnSpPr>
            <a:stCxn id="18" idx="2"/>
            <a:endCxn id="21" idx="0"/>
          </p:cNvCxnSpPr>
          <p:nvPr/>
        </p:nvCxnSpPr>
        <p:spPr bwMode="auto">
          <a:xfrm rot="5400000">
            <a:off x="13101119" y="2323580"/>
            <a:ext cx="1440506" cy="1551385"/>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26" name="Straight Arrow Connector 25"/>
          <p:cNvCxnSpPr>
            <a:stCxn id="18" idx="2"/>
            <a:endCxn id="20" idx="0"/>
          </p:cNvCxnSpPr>
          <p:nvPr/>
        </p:nvCxnSpPr>
        <p:spPr bwMode="auto">
          <a:xfrm rot="16200000" flipH="1">
            <a:off x="14717392" y="2258690"/>
            <a:ext cx="1440506" cy="1681163"/>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30" name="Straight Arrow Connector 29"/>
          <p:cNvCxnSpPr>
            <a:stCxn id="28" idx="2"/>
            <a:endCxn id="25" idx="0"/>
          </p:cNvCxnSpPr>
          <p:nvPr/>
        </p:nvCxnSpPr>
        <p:spPr bwMode="auto">
          <a:xfrm rot="5400000">
            <a:off x="6378181" y="5123261"/>
            <a:ext cx="650080" cy="4676775"/>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cxnSp>
        <p:nvCxnSpPr>
          <p:cNvPr id="32" name="Straight Arrow Connector 31"/>
          <p:cNvCxnSpPr>
            <a:cxnSpLocks/>
            <a:stCxn id="28" idx="2"/>
            <a:endCxn id="27" idx="0"/>
          </p:cNvCxnSpPr>
          <p:nvPr/>
        </p:nvCxnSpPr>
        <p:spPr bwMode="auto">
          <a:xfrm rot="16200000" flipH="1">
            <a:off x="10965657" y="5212558"/>
            <a:ext cx="685800" cy="4533899"/>
          </a:xfrm>
          <a:prstGeom prst="straightConnector1">
            <a:avLst/>
          </a:prstGeom>
          <a:ln>
            <a:headEnd type="none" w="med" len="med"/>
            <a:tailEnd type="triangle"/>
          </a:ln>
        </p:spPr>
        <p:style>
          <a:lnRef idx="3">
            <a:schemeClr val="accent4"/>
          </a:lnRef>
          <a:fillRef idx="0">
            <a:schemeClr val="accent4"/>
          </a:fillRef>
          <a:effectRef idx="2">
            <a:schemeClr val="accent4"/>
          </a:effectRef>
          <a:fontRef idx="minor">
            <a:schemeClr val="tx1"/>
          </a:fontRef>
        </p:style>
      </p:cxnSp>
      <p:sp>
        <p:nvSpPr>
          <p:cNvPr id="36" name="Rectangle 13"/>
          <p:cNvSpPr>
            <a:spLocks noChangeArrowheads="1"/>
          </p:cNvSpPr>
          <p:nvPr/>
        </p:nvSpPr>
        <p:spPr bwMode="auto">
          <a:xfrm>
            <a:off x="354808" y="111920"/>
            <a:ext cx="1004888" cy="1062038"/>
          </a:xfrm>
          <a:prstGeom prst="rect">
            <a:avLst/>
          </a:prstGeom>
          <a:ln/>
        </p:spPr>
        <p:style>
          <a:lnRef idx="2">
            <a:schemeClr val="accent6"/>
          </a:lnRef>
          <a:fillRef idx="1">
            <a:schemeClr val="lt1"/>
          </a:fillRef>
          <a:effectRef idx="0">
            <a:schemeClr val="accent6"/>
          </a:effectRef>
          <a:fontRef idx="minor">
            <a:schemeClr val="dk1"/>
          </a:fontRef>
        </p:style>
        <p:txBody>
          <a:bodyPr lIns="137160" tIns="68580" rIns="137160" bIns="68580">
            <a:spAutoFit/>
          </a:bodyPr>
          <a:lstStyle>
            <a:lvl1pPr>
              <a:defRPr>
                <a:solidFill>
                  <a:schemeClr val="tx1"/>
                </a:solidFill>
                <a:latin typeface="等线" panose="02010600030101010101" pitchFamily="2" charset="-122"/>
                <a:ea typeface="等线" panose="02010600030101010101" pitchFamily="2" charset="-122"/>
                <a:cs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cs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cs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cs typeface="等线" panose="02010600030101010101" pitchFamily="2" charset="-122"/>
              </a:defRPr>
            </a:lvl9pPr>
          </a:lstStyle>
          <a:p>
            <a:pPr algn="ctr">
              <a:defRPr/>
            </a:pPr>
            <a:r>
              <a:rPr lang="en-US" altLang="en-US" sz="60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6000" b="1" dirty="0">
              <a:solidFill>
                <a:srgbClr val="C0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56686"/>
                                        </p:tgtEl>
                                        <p:attrNameLst>
                                          <p:attrName>style.visibility</p:attrName>
                                        </p:attrNameLst>
                                      </p:cBhvr>
                                      <p:to>
                                        <p:strVal val="visible"/>
                                      </p:to>
                                    </p:set>
                                    <p:animEffect transition="in" filter="wipe(down)">
                                      <p:cBhvr>
                                        <p:cTn id="7" dur="500"/>
                                        <p:tgtEl>
                                          <p:spTgt spid="15668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par>
                                <p:cTn id="13" presetID="22" presetClass="entr" presetSubtype="4"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par>
                                <p:cTn id="19" presetID="22" presetClass="entr" presetSubtype="4"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down)">
                                      <p:cBhvr>
                                        <p:cTn id="31" dur="500"/>
                                        <p:tgtEl>
                                          <p:spTgt spid="22"/>
                                        </p:tgtEl>
                                      </p:cBhvr>
                                    </p:animEffect>
                                  </p:childTnLst>
                                </p:cTn>
                              </p:par>
                              <p:par>
                                <p:cTn id="32" presetID="22" presetClass="entr" presetSubtype="4"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par>
                                <p:cTn id="35" presetID="22" presetClass="entr" presetSubtype="4"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par>
                                <p:cTn id="38" presetID="22" presetClass="entr" presetSubtype="4"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wipe(down)">
                                      <p:cBhvr>
                                        <p:cTn id="40" dur="500"/>
                                        <p:tgtEl>
                                          <p:spTgt spid="2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down)">
                                      <p:cBhvr>
                                        <p:cTn id="53" dur="500"/>
                                        <p:tgtEl>
                                          <p:spTgt spid="30"/>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4" fill="hold"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par>
                                <p:cTn id="59" presetID="22" presetClass="entr" presetSubtype="4" fill="hold" nodeType="with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down)">
                                      <p:cBhvr>
                                        <p:cTn id="6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6" grpId="0" animBg="1"/>
      <p:bldP spid="15" grpId="0" animBg="1"/>
      <p:bldP spid="17" grpId="0" animBg="1"/>
      <p:bldP spid="18" grpId="0" animBg="1"/>
      <p:bldP spid="20" grpId="0" animBg="1"/>
      <p:bldP spid="21" grpId="0" animBg="1"/>
      <p:bldP spid="25" grpId="0" animBg="1"/>
      <p:bldP spid="27" grpId="0" animBg="1"/>
      <p:bldP spid="27" grpId="1" animBg="1"/>
      <p:bldP spid="2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351539" y="1782953"/>
            <a:ext cx="8243954" cy="9050249"/>
          </a:xfrm>
          <a:custGeom>
            <a:avLst/>
            <a:gdLst/>
            <a:ahLst/>
            <a:cxnLst/>
            <a:rect l="l" t="t" r="r" b="b"/>
            <a:pathLst>
              <a:path w="8243954" h="9050249">
                <a:moveTo>
                  <a:pt x="0" y="0"/>
                </a:moveTo>
                <a:lnTo>
                  <a:pt x="8243954" y="0"/>
                </a:lnTo>
                <a:lnTo>
                  <a:pt x="8243954" y="9050249"/>
                </a:lnTo>
                <a:lnTo>
                  <a:pt x="0" y="905024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5088460" y="6308078"/>
            <a:ext cx="2502541" cy="1856430"/>
          </a:xfrm>
          <a:custGeom>
            <a:avLst/>
            <a:gdLst/>
            <a:ahLst/>
            <a:cxnLst/>
            <a:rect l="l" t="t" r="r" b="b"/>
            <a:pathLst>
              <a:path w="2502541" h="1856430">
                <a:moveTo>
                  <a:pt x="2502541" y="0"/>
                </a:moveTo>
                <a:lnTo>
                  <a:pt x="0" y="0"/>
                </a:lnTo>
                <a:lnTo>
                  <a:pt x="0" y="1856430"/>
                </a:lnTo>
                <a:lnTo>
                  <a:pt x="2502541" y="1856430"/>
                </a:lnTo>
                <a:lnTo>
                  <a:pt x="2502541"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5117758" y="8002620"/>
            <a:ext cx="3170242" cy="3927102"/>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8455629" y="2547633"/>
            <a:ext cx="3168396" cy="4114800"/>
          </a:xfrm>
          <a:custGeom>
            <a:avLst/>
            <a:gdLst/>
            <a:ahLst/>
            <a:cxnLst/>
            <a:rect l="l" t="t" r="r" b="b"/>
            <a:pathLst>
              <a:path w="3168396" h="4114800">
                <a:moveTo>
                  <a:pt x="0" y="0"/>
                </a:moveTo>
                <a:lnTo>
                  <a:pt x="3168396" y="0"/>
                </a:lnTo>
                <a:lnTo>
                  <a:pt x="3168396" y="4114800"/>
                </a:lnTo>
                <a:lnTo>
                  <a:pt x="0" y="4114800"/>
                </a:lnTo>
                <a:lnTo>
                  <a:pt x="0" y="0"/>
                </a:lnTo>
                <a:close/>
              </a:path>
            </a:pathLst>
          </a:custGeom>
          <a:blipFill>
            <a:blip r:embed="rId8"/>
            <a:stretch>
              <a:fillRect/>
            </a:stretch>
          </a:blipFill>
        </p:spPr>
      </p:sp>
      <p:sp>
        <p:nvSpPr>
          <p:cNvPr id="6" name="TextBox 6"/>
          <p:cNvSpPr txBox="1"/>
          <p:nvPr/>
        </p:nvSpPr>
        <p:spPr>
          <a:xfrm>
            <a:off x="11925433" y="1792478"/>
            <a:ext cx="5940467" cy="5791200"/>
          </a:xfrm>
          <a:prstGeom prst="rect">
            <a:avLst/>
          </a:prstGeom>
        </p:spPr>
        <p:txBody>
          <a:bodyPr lIns="0" tIns="0" rIns="0" bIns="0" rtlCol="0" anchor="t">
            <a:spAutoFit/>
          </a:bodyPr>
          <a:lstStyle/>
          <a:p>
            <a:pPr algn="just">
              <a:lnSpc>
                <a:spcPts val="6599"/>
              </a:lnSpc>
            </a:pPr>
            <a:r>
              <a:rPr lang="en-US" sz="5499">
                <a:solidFill>
                  <a:srgbClr val="372929"/>
                </a:solidFill>
                <a:latin typeface="Cabin"/>
                <a:ea typeface="Cabin"/>
                <a:cs typeface="Cabin"/>
                <a:sym typeface="Cabin"/>
              </a:rPr>
              <a:t>Em hãy kể tên một số hoạt động kinh tế đang diễn ra trong đời sống hằng ngày và chia sẻ vai trò của hoạt động này đối với xã hội</a:t>
            </a:r>
          </a:p>
        </p:txBody>
      </p:sp>
      <p:sp>
        <p:nvSpPr>
          <p:cNvPr id="7" name="TextBox 7"/>
          <p:cNvSpPr txBox="1"/>
          <p:nvPr/>
        </p:nvSpPr>
        <p:spPr>
          <a:xfrm>
            <a:off x="1445782" y="3814826"/>
            <a:ext cx="6145219" cy="1328674"/>
          </a:xfrm>
          <a:prstGeom prst="rect">
            <a:avLst/>
          </a:prstGeom>
        </p:spPr>
        <p:txBody>
          <a:bodyPr lIns="0" tIns="0" rIns="0" bIns="0" rtlCol="0" anchor="t">
            <a:spAutoFit/>
          </a:bodyPr>
          <a:lstStyle/>
          <a:p>
            <a:pPr algn="ctr">
              <a:lnSpc>
                <a:spcPts val="10283"/>
              </a:lnSpc>
            </a:pPr>
            <a:r>
              <a:rPr lang="en-US" sz="9100" spc="-182">
                <a:solidFill>
                  <a:srgbClr val="FFFFFF"/>
                </a:solidFill>
                <a:latin typeface="Cabin"/>
                <a:ea typeface="Cabin"/>
                <a:cs typeface="Cabin"/>
                <a:sym typeface="Cabin"/>
              </a:rPr>
              <a:t>KHỞI ĐỘNG</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80896" y="-1673926"/>
            <a:ext cx="18768896" cy="13035852"/>
          </a:xfrm>
          <a:custGeom>
            <a:avLst/>
            <a:gdLst/>
            <a:ahLst/>
            <a:cxnLst/>
            <a:rect l="l" t="t" r="r" b="b"/>
            <a:pathLst>
              <a:path w="18768896" h="13035852">
                <a:moveTo>
                  <a:pt x="0" y="0"/>
                </a:moveTo>
                <a:lnTo>
                  <a:pt x="18768896" y="0"/>
                </a:lnTo>
                <a:lnTo>
                  <a:pt x="18768896" y="13035852"/>
                </a:lnTo>
                <a:lnTo>
                  <a:pt x="0" y="130358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066800" y="2732208"/>
            <a:ext cx="10729790" cy="7059492"/>
            <a:chOff x="0" y="0"/>
            <a:chExt cx="14392669" cy="9285122"/>
          </a:xfrm>
        </p:grpSpPr>
        <p:sp>
          <p:nvSpPr>
            <p:cNvPr id="4" name="Freeform 4"/>
            <p:cNvSpPr/>
            <p:nvPr/>
          </p:nvSpPr>
          <p:spPr>
            <a:xfrm>
              <a:off x="-127" y="127"/>
              <a:ext cx="14392542" cy="9292107"/>
            </a:xfrm>
            <a:custGeom>
              <a:avLst/>
              <a:gdLst/>
              <a:ahLst/>
              <a:cxnLst/>
              <a:rect l="l" t="t" r="r" b="b"/>
              <a:pathLst>
                <a:path w="14392542" h="9292107">
                  <a:moveTo>
                    <a:pt x="13991476" y="9279407"/>
                  </a:moveTo>
                  <a:cubicBezTo>
                    <a:pt x="13935596" y="9292107"/>
                    <a:pt x="13910196" y="9279407"/>
                    <a:pt x="13853046" y="9279407"/>
                  </a:cubicBezTo>
                  <a:cubicBezTo>
                    <a:pt x="13795896" y="9279407"/>
                    <a:pt x="13704836" y="9266707"/>
                    <a:pt x="13704836" y="9266707"/>
                  </a:cubicBezTo>
                  <a:lnTo>
                    <a:pt x="707771" y="9266707"/>
                  </a:lnTo>
                  <a:lnTo>
                    <a:pt x="631063" y="9254007"/>
                  </a:lnTo>
                  <a:cubicBezTo>
                    <a:pt x="631063" y="9254007"/>
                    <a:pt x="533400" y="9266707"/>
                    <a:pt x="457581" y="9254007"/>
                  </a:cubicBezTo>
                  <a:cubicBezTo>
                    <a:pt x="381762" y="9241307"/>
                    <a:pt x="296418" y="9254007"/>
                    <a:pt x="296418" y="9254007"/>
                  </a:cubicBezTo>
                  <a:cubicBezTo>
                    <a:pt x="240284" y="9254007"/>
                    <a:pt x="162814" y="9249689"/>
                    <a:pt x="119507" y="9220479"/>
                  </a:cubicBezTo>
                  <a:cubicBezTo>
                    <a:pt x="47371" y="9171838"/>
                    <a:pt x="25400" y="9101607"/>
                    <a:pt x="0" y="8995816"/>
                  </a:cubicBezTo>
                  <a:lnTo>
                    <a:pt x="0" y="8795283"/>
                  </a:lnTo>
                  <a:cubicBezTo>
                    <a:pt x="0" y="8795283"/>
                    <a:pt x="12700" y="8710320"/>
                    <a:pt x="12700" y="8652027"/>
                  </a:cubicBezTo>
                  <a:cubicBezTo>
                    <a:pt x="12700" y="8593734"/>
                    <a:pt x="0" y="8503818"/>
                    <a:pt x="0" y="8503818"/>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873493" y="0"/>
                  </a:lnTo>
                  <a:cubicBezTo>
                    <a:pt x="13973569" y="0"/>
                    <a:pt x="14042022" y="12700"/>
                    <a:pt x="14042022" y="12700"/>
                  </a:cubicBezTo>
                  <a:cubicBezTo>
                    <a:pt x="14106156" y="12700"/>
                    <a:pt x="14194930" y="36322"/>
                    <a:pt x="14252842" y="50800"/>
                  </a:cubicBezTo>
                  <a:cubicBezTo>
                    <a:pt x="14354442" y="76200"/>
                    <a:pt x="14379842" y="254000"/>
                    <a:pt x="14379842" y="350520"/>
                  </a:cubicBezTo>
                  <a:lnTo>
                    <a:pt x="14379842" y="8413013"/>
                  </a:lnTo>
                  <a:cubicBezTo>
                    <a:pt x="14379842" y="8413013"/>
                    <a:pt x="14392542" y="8781694"/>
                    <a:pt x="14392542" y="8814714"/>
                  </a:cubicBezTo>
                  <a:cubicBezTo>
                    <a:pt x="14392542" y="8847734"/>
                    <a:pt x="14370062" y="8955684"/>
                    <a:pt x="14352156" y="9001912"/>
                  </a:cubicBezTo>
                  <a:cubicBezTo>
                    <a:pt x="14327136" y="9066555"/>
                    <a:pt x="14337297" y="9123451"/>
                    <a:pt x="14285481" y="9167647"/>
                  </a:cubicBezTo>
                  <a:cubicBezTo>
                    <a:pt x="14249412" y="9198508"/>
                    <a:pt x="14195310" y="9235846"/>
                    <a:pt x="14150099" y="9252991"/>
                  </a:cubicBezTo>
                  <a:cubicBezTo>
                    <a:pt x="14104886" y="9270136"/>
                    <a:pt x="14047102" y="9266834"/>
                    <a:pt x="13991222" y="9279534"/>
                  </a:cubicBezTo>
                  <a:close/>
                </a:path>
              </a:pathLst>
            </a:custGeom>
            <a:solidFill>
              <a:srgbClr val="EAEAEA"/>
            </a:solidFill>
          </p:spPr>
        </p:sp>
      </p:grpSp>
      <p:grpSp>
        <p:nvGrpSpPr>
          <p:cNvPr id="5" name="Group 5"/>
          <p:cNvGrpSpPr/>
          <p:nvPr/>
        </p:nvGrpSpPr>
        <p:grpSpPr>
          <a:xfrm>
            <a:off x="1371600" y="3078263"/>
            <a:ext cx="10073211" cy="6180037"/>
            <a:chOff x="0" y="0"/>
            <a:chExt cx="15698956" cy="9301156"/>
          </a:xfrm>
        </p:grpSpPr>
        <p:sp>
          <p:nvSpPr>
            <p:cNvPr id="6" name="Freeform 6"/>
            <p:cNvSpPr/>
            <p:nvPr/>
          </p:nvSpPr>
          <p:spPr>
            <a:xfrm>
              <a:off x="-127" y="127"/>
              <a:ext cx="15698829" cy="9308141"/>
            </a:xfrm>
            <a:custGeom>
              <a:avLst/>
              <a:gdLst/>
              <a:ahLst/>
              <a:cxnLst/>
              <a:rect l="l" t="t" r="r" b="b"/>
              <a:pathLst>
                <a:path w="15698829" h="9308141">
                  <a:moveTo>
                    <a:pt x="15297764" y="9295441"/>
                  </a:moveTo>
                  <a:cubicBezTo>
                    <a:pt x="15241883" y="9308141"/>
                    <a:pt x="15216483" y="9295441"/>
                    <a:pt x="15159333" y="9295441"/>
                  </a:cubicBezTo>
                  <a:cubicBezTo>
                    <a:pt x="15102183" y="9295441"/>
                    <a:pt x="15011124" y="9282741"/>
                    <a:pt x="15011124" y="9282741"/>
                  </a:cubicBezTo>
                  <a:lnTo>
                    <a:pt x="707771" y="9282741"/>
                  </a:lnTo>
                  <a:lnTo>
                    <a:pt x="631063" y="9270041"/>
                  </a:lnTo>
                  <a:cubicBezTo>
                    <a:pt x="631063" y="9270041"/>
                    <a:pt x="533400" y="9282741"/>
                    <a:pt x="457581" y="9270041"/>
                  </a:cubicBezTo>
                  <a:cubicBezTo>
                    <a:pt x="381762" y="9257341"/>
                    <a:pt x="296418" y="9270041"/>
                    <a:pt x="296418" y="9270041"/>
                  </a:cubicBezTo>
                  <a:cubicBezTo>
                    <a:pt x="240284" y="9270041"/>
                    <a:pt x="162814" y="9265724"/>
                    <a:pt x="119507" y="9236513"/>
                  </a:cubicBezTo>
                  <a:cubicBezTo>
                    <a:pt x="47371" y="9187873"/>
                    <a:pt x="25400" y="9117641"/>
                    <a:pt x="0" y="9011850"/>
                  </a:cubicBezTo>
                  <a:lnTo>
                    <a:pt x="0" y="8811317"/>
                  </a:lnTo>
                  <a:cubicBezTo>
                    <a:pt x="0" y="8811317"/>
                    <a:pt x="12700" y="8726354"/>
                    <a:pt x="12700" y="8668061"/>
                  </a:cubicBezTo>
                  <a:cubicBezTo>
                    <a:pt x="12700" y="8609768"/>
                    <a:pt x="0" y="8519852"/>
                    <a:pt x="0" y="85198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179780" y="0"/>
                  </a:lnTo>
                  <a:cubicBezTo>
                    <a:pt x="15279856" y="0"/>
                    <a:pt x="15348310" y="12700"/>
                    <a:pt x="15348310" y="12700"/>
                  </a:cubicBezTo>
                  <a:cubicBezTo>
                    <a:pt x="15412444" y="12700"/>
                    <a:pt x="15501218" y="36322"/>
                    <a:pt x="15559129" y="50800"/>
                  </a:cubicBezTo>
                  <a:cubicBezTo>
                    <a:pt x="15660729" y="76200"/>
                    <a:pt x="15686129" y="254000"/>
                    <a:pt x="15686129" y="350520"/>
                  </a:cubicBezTo>
                  <a:lnTo>
                    <a:pt x="15686129" y="8429048"/>
                  </a:lnTo>
                  <a:cubicBezTo>
                    <a:pt x="15686129" y="8429048"/>
                    <a:pt x="15698829" y="8797728"/>
                    <a:pt x="15698829" y="8830749"/>
                  </a:cubicBezTo>
                  <a:cubicBezTo>
                    <a:pt x="15698829" y="8863768"/>
                    <a:pt x="15676350" y="8971718"/>
                    <a:pt x="15658443" y="9017947"/>
                  </a:cubicBezTo>
                  <a:cubicBezTo>
                    <a:pt x="15633424" y="9082589"/>
                    <a:pt x="15643585" y="9139486"/>
                    <a:pt x="15591768" y="9183681"/>
                  </a:cubicBezTo>
                  <a:cubicBezTo>
                    <a:pt x="15555700" y="9214542"/>
                    <a:pt x="15501598" y="9251880"/>
                    <a:pt x="15456387" y="9269025"/>
                  </a:cubicBezTo>
                  <a:cubicBezTo>
                    <a:pt x="15411174" y="9286171"/>
                    <a:pt x="15353390" y="9282868"/>
                    <a:pt x="15297510" y="9295568"/>
                  </a:cubicBezTo>
                  <a:close/>
                </a:path>
              </a:pathLst>
            </a:custGeom>
            <a:solidFill>
              <a:srgbClr val="FFFFFF"/>
            </a:solidFill>
          </p:spPr>
        </p:sp>
      </p:grpSp>
      <p:sp>
        <p:nvSpPr>
          <p:cNvPr id="7" name="Freeform 7"/>
          <p:cNvSpPr/>
          <p:nvPr/>
        </p:nvSpPr>
        <p:spPr>
          <a:xfrm>
            <a:off x="3352800" y="9715500"/>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sp>
      <p:sp>
        <p:nvSpPr>
          <p:cNvPr id="8" name="Freeform 8"/>
          <p:cNvSpPr/>
          <p:nvPr/>
        </p:nvSpPr>
        <p:spPr>
          <a:xfrm>
            <a:off x="838200" y="9486900"/>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sp>
      <p:sp>
        <p:nvSpPr>
          <p:cNvPr id="9" name="Freeform 9"/>
          <p:cNvSpPr/>
          <p:nvPr/>
        </p:nvSpPr>
        <p:spPr>
          <a:xfrm>
            <a:off x="5638800" y="9486900"/>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0" name="Freeform 10"/>
          <p:cNvSpPr/>
          <p:nvPr/>
        </p:nvSpPr>
        <p:spPr>
          <a:xfrm flipV="1">
            <a:off x="914400" y="2476500"/>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1" name="Freeform 11"/>
          <p:cNvSpPr/>
          <p:nvPr/>
        </p:nvSpPr>
        <p:spPr>
          <a:xfrm flipV="1">
            <a:off x="5729395" y="2471760"/>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2" name="Freeform 12"/>
          <p:cNvSpPr/>
          <p:nvPr/>
        </p:nvSpPr>
        <p:spPr>
          <a:xfrm>
            <a:off x="6853056" y="1915558"/>
            <a:ext cx="166080" cy="158191"/>
          </a:xfrm>
          <a:custGeom>
            <a:avLst/>
            <a:gdLst/>
            <a:ahLst/>
            <a:cxnLst/>
            <a:rect l="l" t="t" r="r" b="b"/>
            <a:pathLst>
              <a:path w="166080" h="158191">
                <a:moveTo>
                  <a:pt x="0" y="0"/>
                </a:moveTo>
                <a:lnTo>
                  <a:pt x="166080" y="0"/>
                </a:lnTo>
                <a:lnTo>
                  <a:pt x="166080" y="158191"/>
                </a:lnTo>
                <a:lnTo>
                  <a:pt x="0" y="158191"/>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495168">
            <a:off x="3663103" y="2156915"/>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574972">
            <a:off x="6835673" y="2195404"/>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4517962" y="8097339"/>
            <a:ext cx="3170242" cy="3927102"/>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18" name="Freeform 18"/>
          <p:cNvSpPr/>
          <p:nvPr/>
        </p:nvSpPr>
        <p:spPr>
          <a:xfrm>
            <a:off x="15468600" y="0"/>
            <a:ext cx="2334214" cy="41148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20" name="Picture 34"/>
          <p:cNvPicPr>
            <a:picLocks noChangeAspect="1" noChangeArrowheads="1"/>
          </p:cNvPicPr>
          <p:nvPr/>
        </p:nvPicPr>
        <p:blipFill>
          <a:blip r:embed="rId20"/>
          <a:srcRect/>
          <a:stretch>
            <a:fillRect/>
          </a:stretch>
        </p:blipFill>
        <p:spPr bwMode="auto">
          <a:xfrm>
            <a:off x="-304800" y="0"/>
            <a:ext cx="3657600" cy="1333500"/>
          </a:xfrm>
          <a:prstGeom prst="rect">
            <a:avLst/>
          </a:prstGeom>
          <a:noFill/>
          <a:ln w="9525">
            <a:noFill/>
            <a:miter lim="800000"/>
            <a:headEnd/>
            <a:tailEnd/>
          </a:ln>
        </p:spPr>
      </p:pic>
      <p:sp>
        <p:nvSpPr>
          <p:cNvPr id="21" name="Rectangle 7"/>
          <p:cNvSpPr>
            <a:spLocks noChangeArrowheads="1"/>
          </p:cNvSpPr>
          <p:nvPr/>
        </p:nvSpPr>
        <p:spPr bwMode="auto">
          <a:xfrm>
            <a:off x="3429000" y="266700"/>
            <a:ext cx="12370694" cy="769441"/>
          </a:xfrm>
          <a:prstGeom prst="rect">
            <a:avLst/>
          </a:prstGeom>
          <a:noFill/>
          <a:ln w="9525">
            <a:noFill/>
            <a:miter lim="800000"/>
            <a:headEnd/>
            <a:tailEnd/>
          </a:ln>
          <a:effectLst/>
        </p:spPr>
        <p:txBody>
          <a:bodyPr wrap="none" anchor="ctr">
            <a:spAutoFit/>
          </a:bodyPr>
          <a:lstStyle/>
          <a:p>
            <a:r>
              <a:rPr lang="vi-VN" altLang="en-US" sz="4400" b="1" dirty="0">
                <a:solidFill>
                  <a:srgbClr val="C00000"/>
                </a:solidFill>
                <a:latin typeface="Times New Roman" pitchFamily="18" charset="0"/>
                <a:sym typeface="Calibri" pitchFamily="34" charset="0"/>
              </a:rPr>
              <a:t>Em hãy đọc các trường hợp sau để trả lời câu </a:t>
            </a:r>
            <a:r>
              <a:rPr lang="vi-VN" altLang="en-US" sz="4400" b="1" dirty="0" smtClean="0">
                <a:solidFill>
                  <a:srgbClr val="C00000"/>
                </a:solidFill>
                <a:latin typeface="Times New Roman" pitchFamily="18" charset="0"/>
                <a:sym typeface="Calibri" pitchFamily="34" charset="0"/>
              </a:rPr>
              <a:t>hỏi:</a:t>
            </a:r>
            <a:r>
              <a:rPr lang="vi-VN" altLang="zh-CN" sz="4400" dirty="0" smtClean="0">
                <a:solidFill>
                  <a:srgbClr val="C00000"/>
                </a:solidFill>
                <a:latin typeface="Times New Roman" pitchFamily="18" charset="0"/>
                <a:sym typeface="Calibri" pitchFamily="34" charset="0"/>
              </a:rPr>
              <a:t> </a:t>
            </a:r>
            <a:endParaRPr lang="vi-VN" altLang="zh-CN" sz="4400" dirty="0">
              <a:solidFill>
                <a:srgbClr val="C00000"/>
              </a:solidFill>
              <a:latin typeface="Times New Roman" pitchFamily="18" charset="0"/>
              <a:sym typeface="Calibri" pitchFamily="34" charset="0"/>
            </a:endParaRPr>
          </a:p>
        </p:txBody>
      </p:sp>
      <p:sp>
        <p:nvSpPr>
          <p:cNvPr id="22" name="Rectangle 21"/>
          <p:cNvSpPr/>
          <p:nvPr/>
        </p:nvSpPr>
        <p:spPr>
          <a:xfrm>
            <a:off x="1600200" y="3086100"/>
            <a:ext cx="9601200" cy="6247864"/>
          </a:xfrm>
          <a:prstGeom prst="rect">
            <a:avLst/>
          </a:prstGeom>
        </p:spPr>
        <p:txBody>
          <a:bodyPr wrap="square">
            <a:spAutoFit/>
          </a:bodyPr>
          <a:lstStyle/>
          <a:p>
            <a:pPr algn="just"/>
            <a:r>
              <a:rPr lang="vi-VN" altLang="zh-CN" sz="4000" b="1" dirty="0" smtClean="0"/>
              <a:t>b) </a:t>
            </a:r>
            <a:r>
              <a:rPr lang="vi-VN" altLang="zh-CN" sz="4000" dirty="0" smtClean="0"/>
              <a:t>Do ảnh hưởng của dịch bệnh, nhiều doanh nghiệp gặp khó khăn nên phải thu hẹp sản xuất, kéo theo nhiều lao động mất việc làm. Doanh nghiệp Y chọn giải pháp thương lượng với người lao động cùng chia sẻ khó khăn với doanh nghiệp, mỗi người chỉ đi làm nửa thời gian và hưởng mức lương bán thời gian, sau khi sản xuất ổn định sẽ được hưởng đầy đủ mức lương. </a:t>
            </a:r>
            <a:endParaRPr lang="en-US" sz="4000" dirty="0"/>
          </a:p>
        </p:txBody>
      </p:sp>
      <p:sp>
        <p:nvSpPr>
          <p:cNvPr id="23" name="Freeform 12"/>
          <p:cNvSpPr/>
          <p:nvPr/>
        </p:nvSpPr>
        <p:spPr>
          <a:xfrm>
            <a:off x="11811000" y="2857500"/>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80896" y="-1673926"/>
            <a:ext cx="18768896" cy="13035852"/>
          </a:xfrm>
          <a:custGeom>
            <a:avLst/>
            <a:gdLst/>
            <a:ahLst/>
            <a:cxnLst/>
            <a:rect l="l" t="t" r="r" b="b"/>
            <a:pathLst>
              <a:path w="18768896" h="13035852">
                <a:moveTo>
                  <a:pt x="0" y="0"/>
                </a:moveTo>
                <a:lnTo>
                  <a:pt x="18768896" y="0"/>
                </a:lnTo>
                <a:lnTo>
                  <a:pt x="18768896" y="13035852"/>
                </a:lnTo>
                <a:lnTo>
                  <a:pt x="0" y="13035852"/>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066800" y="2732208"/>
            <a:ext cx="10729790" cy="7059492"/>
            <a:chOff x="0" y="0"/>
            <a:chExt cx="14392669" cy="9285122"/>
          </a:xfrm>
        </p:grpSpPr>
        <p:sp>
          <p:nvSpPr>
            <p:cNvPr id="4" name="Freeform 4"/>
            <p:cNvSpPr/>
            <p:nvPr/>
          </p:nvSpPr>
          <p:spPr>
            <a:xfrm>
              <a:off x="-127" y="127"/>
              <a:ext cx="14392542" cy="9292107"/>
            </a:xfrm>
            <a:custGeom>
              <a:avLst/>
              <a:gdLst/>
              <a:ahLst/>
              <a:cxnLst/>
              <a:rect l="l" t="t" r="r" b="b"/>
              <a:pathLst>
                <a:path w="14392542" h="9292107">
                  <a:moveTo>
                    <a:pt x="13991476" y="9279407"/>
                  </a:moveTo>
                  <a:cubicBezTo>
                    <a:pt x="13935596" y="9292107"/>
                    <a:pt x="13910196" y="9279407"/>
                    <a:pt x="13853046" y="9279407"/>
                  </a:cubicBezTo>
                  <a:cubicBezTo>
                    <a:pt x="13795896" y="9279407"/>
                    <a:pt x="13704836" y="9266707"/>
                    <a:pt x="13704836" y="9266707"/>
                  </a:cubicBezTo>
                  <a:lnTo>
                    <a:pt x="707771" y="9266707"/>
                  </a:lnTo>
                  <a:lnTo>
                    <a:pt x="631063" y="9254007"/>
                  </a:lnTo>
                  <a:cubicBezTo>
                    <a:pt x="631063" y="9254007"/>
                    <a:pt x="533400" y="9266707"/>
                    <a:pt x="457581" y="9254007"/>
                  </a:cubicBezTo>
                  <a:cubicBezTo>
                    <a:pt x="381762" y="9241307"/>
                    <a:pt x="296418" y="9254007"/>
                    <a:pt x="296418" y="9254007"/>
                  </a:cubicBezTo>
                  <a:cubicBezTo>
                    <a:pt x="240284" y="9254007"/>
                    <a:pt x="162814" y="9249689"/>
                    <a:pt x="119507" y="9220479"/>
                  </a:cubicBezTo>
                  <a:cubicBezTo>
                    <a:pt x="47371" y="9171838"/>
                    <a:pt x="25400" y="9101607"/>
                    <a:pt x="0" y="8995816"/>
                  </a:cubicBezTo>
                  <a:lnTo>
                    <a:pt x="0" y="8795283"/>
                  </a:lnTo>
                  <a:cubicBezTo>
                    <a:pt x="0" y="8795283"/>
                    <a:pt x="12700" y="8710320"/>
                    <a:pt x="12700" y="8652027"/>
                  </a:cubicBezTo>
                  <a:cubicBezTo>
                    <a:pt x="12700" y="8593734"/>
                    <a:pt x="0" y="8503818"/>
                    <a:pt x="0" y="8503818"/>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873493" y="0"/>
                  </a:lnTo>
                  <a:cubicBezTo>
                    <a:pt x="13973569" y="0"/>
                    <a:pt x="14042022" y="12700"/>
                    <a:pt x="14042022" y="12700"/>
                  </a:cubicBezTo>
                  <a:cubicBezTo>
                    <a:pt x="14106156" y="12700"/>
                    <a:pt x="14194930" y="36322"/>
                    <a:pt x="14252842" y="50800"/>
                  </a:cubicBezTo>
                  <a:cubicBezTo>
                    <a:pt x="14354442" y="76200"/>
                    <a:pt x="14379842" y="254000"/>
                    <a:pt x="14379842" y="350520"/>
                  </a:cubicBezTo>
                  <a:lnTo>
                    <a:pt x="14379842" y="8413013"/>
                  </a:lnTo>
                  <a:cubicBezTo>
                    <a:pt x="14379842" y="8413013"/>
                    <a:pt x="14392542" y="8781694"/>
                    <a:pt x="14392542" y="8814714"/>
                  </a:cubicBezTo>
                  <a:cubicBezTo>
                    <a:pt x="14392542" y="8847734"/>
                    <a:pt x="14370062" y="8955684"/>
                    <a:pt x="14352156" y="9001912"/>
                  </a:cubicBezTo>
                  <a:cubicBezTo>
                    <a:pt x="14327136" y="9066555"/>
                    <a:pt x="14337297" y="9123451"/>
                    <a:pt x="14285481" y="9167647"/>
                  </a:cubicBezTo>
                  <a:cubicBezTo>
                    <a:pt x="14249412" y="9198508"/>
                    <a:pt x="14195310" y="9235846"/>
                    <a:pt x="14150099" y="9252991"/>
                  </a:cubicBezTo>
                  <a:cubicBezTo>
                    <a:pt x="14104886" y="9270136"/>
                    <a:pt x="14047102" y="9266834"/>
                    <a:pt x="13991222" y="9279534"/>
                  </a:cubicBezTo>
                  <a:close/>
                </a:path>
              </a:pathLst>
            </a:custGeom>
            <a:solidFill>
              <a:srgbClr val="EAEAEA"/>
            </a:solidFill>
          </p:spPr>
        </p:sp>
      </p:grpSp>
      <p:grpSp>
        <p:nvGrpSpPr>
          <p:cNvPr id="5" name="Group 5"/>
          <p:cNvGrpSpPr/>
          <p:nvPr/>
        </p:nvGrpSpPr>
        <p:grpSpPr>
          <a:xfrm>
            <a:off x="1371600" y="3078263"/>
            <a:ext cx="10073211" cy="6180037"/>
            <a:chOff x="0" y="0"/>
            <a:chExt cx="15698956" cy="9301156"/>
          </a:xfrm>
        </p:grpSpPr>
        <p:sp>
          <p:nvSpPr>
            <p:cNvPr id="6" name="Freeform 6"/>
            <p:cNvSpPr/>
            <p:nvPr/>
          </p:nvSpPr>
          <p:spPr>
            <a:xfrm>
              <a:off x="-127" y="127"/>
              <a:ext cx="15698829" cy="9308141"/>
            </a:xfrm>
            <a:custGeom>
              <a:avLst/>
              <a:gdLst/>
              <a:ahLst/>
              <a:cxnLst/>
              <a:rect l="l" t="t" r="r" b="b"/>
              <a:pathLst>
                <a:path w="15698829" h="9308141">
                  <a:moveTo>
                    <a:pt x="15297764" y="9295441"/>
                  </a:moveTo>
                  <a:cubicBezTo>
                    <a:pt x="15241883" y="9308141"/>
                    <a:pt x="15216483" y="9295441"/>
                    <a:pt x="15159333" y="9295441"/>
                  </a:cubicBezTo>
                  <a:cubicBezTo>
                    <a:pt x="15102183" y="9295441"/>
                    <a:pt x="15011124" y="9282741"/>
                    <a:pt x="15011124" y="9282741"/>
                  </a:cubicBezTo>
                  <a:lnTo>
                    <a:pt x="707771" y="9282741"/>
                  </a:lnTo>
                  <a:lnTo>
                    <a:pt x="631063" y="9270041"/>
                  </a:lnTo>
                  <a:cubicBezTo>
                    <a:pt x="631063" y="9270041"/>
                    <a:pt x="533400" y="9282741"/>
                    <a:pt x="457581" y="9270041"/>
                  </a:cubicBezTo>
                  <a:cubicBezTo>
                    <a:pt x="381762" y="9257341"/>
                    <a:pt x="296418" y="9270041"/>
                    <a:pt x="296418" y="9270041"/>
                  </a:cubicBezTo>
                  <a:cubicBezTo>
                    <a:pt x="240284" y="9270041"/>
                    <a:pt x="162814" y="9265724"/>
                    <a:pt x="119507" y="9236513"/>
                  </a:cubicBezTo>
                  <a:cubicBezTo>
                    <a:pt x="47371" y="9187873"/>
                    <a:pt x="25400" y="9117641"/>
                    <a:pt x="0" y="9011850"/>
                  </a:cubicBezTo>
                  <a:lnTo>
                    <a:pt x="0" y="8811317"/>
                  </a:lnTo>
                  <a:cubicBezTo>
                    <a:pt x="0" y="8811317"/>
                    <a:pt x="12700" y="8726354"/>
                    <a:pt x="12700" y="8668061"/>
                  </a:cubicBezTo>
                  <a:cubicBezTo>
                    <a:pt x="12700" y="8609768"/>
                    <a:pt x="0" y="8519852"/>
                    <a:pt x="0" y="851985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5179780" y="0"/>
                  </a:lnTo>
                  <a:cubicBezTo>
                    <a:pt x="15279856" y="0"/>
                    <a:pt x="15348310" y="12700"/>
                    <a:pt x="15348310" y="12700"/>
                  </a:cubicBezTo>
                  <a:cubicBezTo>
                    <a:pt x="15412444" y="12700"/>
                    <a:pt x="15501218" y="36322"/>
                    <a:pt x="15559129" y="50800"/>
                  </a:cubicBezTo>
                  <a:cubicBezTo>
                    <a:pt x="15660729" y="76200"/>
                    <a:pt x="15686129" y="254000"/>
                    <a:pt x="15686129" y="350520"/>
                  </a:cubicBezTo>
                  <a:lnTo>
                    <a:pt x="15686129" y="8429048"/>
                  </a:lnTo>
                  <a:cubicBezTo>
                    <a:pt x="15686129" y="8429048"/>
                    <a:pt x="15698829" y="8797728"/>
                    <a:pt x="15698829" y="8830749"/>
                  </a:cubicBezTo>
                  <a:cubicBezTo>
                    <a:pt x="15698829" y="8863768"/>
                    <a:pt x="15676350" y="8971718"/>
                    <a:pt x="15658443" y="9017947"/>
                  </a:cubicBezTo>
                  <a:cubicBezTo>
                    <a:pt x="15633424" y="9082589"/>
                    <a:pt x="15643585" y="9139486"/>
                    <a:pt x="15591768" y="9183681"/>
                  </a:cubicBezTo>
                  <a:cubicBezTo>
                    <a:pt x="15555700" y="9214542"/>
                    <a:pt x="15501598" y="9251880"/>
                    <a:pt x="15456387" y="9269025"/>
                  </a:cubicBezTo>
                  <a:cubicBezTo>
                    <a:pt x="15411174" y="9286171"/>
                    <a:pt x="15353390" y="9282868"/>
                    <a:pt x="15297510" y="9295568"/>
                  </a:cubicBezTo>
                  <a:close/>
                </a:path>
              </a:pathLst>
            </a:custGeom>
            <a:solidFill>
              <a:srgbClr val="FFFFFF"/>
            </a:solidFill>
          </p:spPr>
        </p:sp>
      </p:grpSp>
      <p:sp>
        <p:nvSpPr>
          <p:cNvPr id="7" name="Freeform 7"/>
          <p:cNvSpPr/>
          <p:nvPr/>
        </p:nvSpPr>
        <p:spPr>
          <a:xfrm>
            <a:off x="3352800" y="9715500"/>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sp>
      <p:sp>
        <p:nvSpPr>
          <p:cNvPr id="8" name="Freeform 8"/>
          <p:cNvSpPr/>
          <p:nvPr/>
        </p:nvSpPr>
        <p:spPr>
          <a:xfrm>
            <a:off x="838200" y="9486900"/>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sp>
      <p:sp>
        <p:nvSpPr>
          <p:cNvPr id="9" name="Freeform 9"/>
          <p:cNvSpPr/>
          <p:nvPr/>
        </p:nvSpPr>
        <p:spPr>
          <a:xfrm>
            <a:off x="5638800" y="9486900"/>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0" name="Freeform 10"/>
          <p:cNvSpPr/>
          <p:nvPr/>
        </p:nvSpPr>
        <p:spPr>
          <a:xfrm flipV="1">
            <a:off x="914400" y="2476500"/>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1" name="Freeform 11"/>
          <p:cNvSpPr/>
          <p:nvPr/>
        </p:nvSpPr>
        <p:spPr>
          <a:xfrm flipV="1">
            <a:off x="5729395" y="2471760"/>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2" name="Freeform 12"/>
          <p:cNvSpPr/>
          <p:nvPr/>
        </p:nvSpPr>
        <p:spPr>
          <a:xfrm>
            <a:off x="6853056" y="1915558"/>
            <a:ext cx="166080" cy="158191"/>
          </a:xfrm>
          <a:custGeom>
            <a:avLst/>
            <a:gdLst/>
            <a:ahLst/>
            <a:cxnLst/>
            <a:rect l="l" t="t" r="r" b="b"/>
            <a:pathLst>
              <a:path w="166080" h="158191">
                <a:moveTo>
                  <a:pt x="0" y="0"/>
                </a:moveTo>
                <a:lnTo>
                  <a:pt x="166080" y="0"/>
                </a:lnTo>
                <a:lnTo>
                  <a:pt x="166080" y="158191"/>
                </a:lnTo>
                <a:lnTo>
                  <a:pt x="0" y="158191"/>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495168">
            <a:off x="3663103" y="2156915"/>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574972">
            <a:off x="6835673" y="2195404"/>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7" name="Freeform 17"/>
          <p:cNvSpPr/>
          <p:nvPr/>
        </p:nvSpPr>
        <p:spPr>
          <a:xfrm>
            <a:off x="14517962" y="8097339"/>
            <a:ext cx="3170242" cy="3927102"/>
          </a:xfrm>
          <a:custGeom>
            <a:avLst/>
            <a:gdLst/>
            <a:ahLst/>
            <a:cxnLst/>
            <a:rect l="l" t="t" r="r" b="b"/>
            <a:pathLst>
              <a:path w="3170242" h="3927102">
                <a:moveTo>
                  <a:pt x="0" y="0"/>
                </a:moveTo>
                <a:lnTo>
                  <a:pt x="3170242" y="0"/>
                </a:lnTo>
                <a:lnTo>
                  <a:pt x="3170242" y="3927102"/>
                </a:lnTo>
                <a:lnTo>
                  <a:pt x="0" y="3927102"/>
                </a:lnTo>
                <a:lnTo>
                  <a:pt x="0" y="0"/>
                </a:lnTo>
                <a:close/>
              </a:path>
            </a:pathLst>
          </a:custGeom>
          <a:blipFill>
            <a:blip r:embed="rId14">
              <a:extLst>
                <a:ext uri="{96DAC541-7B7A-43D3-8B79-37D633B846F1}">
                  <asvg:svgBlip xmlns="" xmlns:asvg="http://schemas.microsoft.com/office/drawing/2016/SVG/main" r:embed="rId17"/>
                </a:ext>
              </a:extLst>
            </a:blip>
            <a:stretch>
              <a:fillRect/>
            </a:stretch>
          </a:blipFill>
        </p:spPr>
      </p:sp>
      <p:sp>
        <p:nvSpPr>
          <p:cNvPr id="18" name="Freeform 18"/>
          <p:cNvSpPr/>
          <p:nvPr/>
        </p:nvSpPr>
        <p:spPr>
          <a:xfrm>
            <a:off x="15468600" y="0"/>
            <a:ext cx="2334214" cy="4114800"/>
          </a:xfrm>
          <a:custGeom>
            <a:avLst/>
            <a:gdLst/>
            <a:ahLst/>
            <a:cxnLst/>
            <a:rect l="l" t="t" r="r" b="b"/>
            <a:pathLst>
              <a:path w="2334214" h="4114800">
                <a:moveTo>
                  <a:pt x="0" y="0"/>
                </a:moveTo>
                <a:lnTo>
                  <a:pt x="2334213" y="0"/>
                </a:lnTo>
                <a:lnTo>
                  <a:pt x="2334213" y="4114800"/>
                </a:lnTo>
                <a:lnTo>
                  <a:pt x="0" y="4114800"/>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pic>
        <p:nvPicPr>
          <p:cNvPr id="20" name="Picture 34"/>
          <p:cNvPicPr>
            <a:picLocks noChangeAspect="1" noChangeArrowheads="1"/>
          </p:cNvPicPr>
          <p:nvPr/>
        </p:nvPicPr>
        <p:blipFill>
          <a:blip r:embed="rId20"/>
          <a:srcRect/>
          <a:stretch>
            <a:fillRect/>
          </a:stretch>
        </p:blipFill>
        <p:spPr bwMode="auto">
          <a:xfrm>
            <a:off x="-304800" y="0"/>
            <a:ext cx="3657600" cy="1333500"/>
          </a:xfrm>
          <a:prstGeom prst="rect">
            <a:avLst/>
          </a:prstGeom>
          <a:noFill/>
          <a:ln w="9525">
            <a:noFill/>
            <a:miter lim="800000"/>
            <a:headEnd/>
            <a:tailEnd/>
          </a:ln>
        </p:spPr>
      </p:pic>
      <p:sp>
        <p:nvSpPr>
          <p:cNvPr id="21" name="Rectangle 7"/>
          <p:cNvSpPr>
            <a:spLocks noChangeArrowheads="1"/>
          </p:cNvSpPr>
          <p:nvPr/>
        </p:nvSpPr>
        <p:spPr bwMode="auto">
          <a:xfrm>
            <a:off x="3429000" y="266700"/>
            <a:ext cx="12370694" cy="769441"/>
          </a:xfrm>
          <a:prstGeom prst="rect">
            <a:avLst/>
          </a:prstGeom>
          <a:noFill/>
          <a:ln w="9525">
            <a:noFill/>
            <a:miter lim="800000"/>
            <a:headEnd/>
            <a:tailEnd/>
          </a:ln>
          <a:effectLst/>
        </p:spPr>
        <p:txBody>
          <a:bodyPr wrap="none" anchor="ctr">
            <a:spAutoFit/>
          </a:bodyPr>
          <a:lstStyle/>
          <a:p>
            <a:r>
              <a:rPr lang="vi-VN" altLang="en-US" sz="4400" b="1" dirty="0">
                <a:solidFill>
                  <a:srgbClr val="C00000"/>
                </a:solidFill>
                <a:latin typeface="Times New Roman" pitchFamily="18" charset="0"/>
                <a:sym typeface="Calibri" pitchFamily="34" charset="0"/>
              </a:rPr>
              <a:t>Em hãy đọc các trường hợp sau để trả lời câu </a:t>
            </a:r>
            <a:r>
              <a:rPr lang="vi-VN" altLang="en-US" sz="4400" b="1" dirty="0" smtClean="0">
                <a:solidFill>
                  <a:srgbClr val="C00000"/>
                </a:solidFill>
                <a:latin typeface="Times New Roman" pitchFamily="18" charset="0"/>
                <a:sym typeface="Calibri" pitchFamily="34" charset="0"/>
              </a:rPr>
              <a:t>hỏi:</a:t>
            </a:r>
            <a:r>
              <a:rPr lang="vi-VN" altLang="zh-CN" sz="4400" dirty="0" smtClean="0">
                <a:solidFill>
                  <a:srgbClr val="C00000"/>
                </a:solidFill>
                <a:latin typeface="Times New Roman" pitchFamily="18" charset="0"/>
                <a:sym typeface="Calibri" pitchFamily="34" charset="0"/>
              </a:rPr>
              <a:t> </a:t>
            </a:r>
            <a:endParaRPr lang="vi-VN" altLang="zh-CN" sz="4400" dirty="0">
              <a:solidFill>
                <a:srgbClr val="C00000"/>
              </a:solidFill>
              <a:latin typeface="Times New Roman" pitchFamily="18" charset="0"/>
              <a:sym typeface="Calibri" pitchFamily="34" charset="0"/>
            </a:endParaRPr>
          </a:p>
        </p:txBody>
      </p:sp>
      <p:sp>
        <p:nvSpPr>
          <p:cNvPr id="22" name="Rectangle 21"/>
          <p:cNvSpPr/>
          <p:nvPr/>
        </p:nvSpPr>
        <p:spPr>
          <a:xfrm>
            <a:off x="1600200" y="3086100"/>
            <a:ext cx="9601200" cy="6001643"/>
          </a:xfrm>
          <a:prstGeom prst="rect">
            <a:avLst/>
          </a:prstGeom>
        </p:spPr>
        <p:txBody>
          <a:bodyPr wrap="square">
            <a:spAutoFit/>
          </a:bodyPr>
          <a:lstStyle/>
          <a:p>
            <a:pPr algn="just">
              <a:defRPr/>
            </a:pPr>
            <a:r>
              <a:rPr lang="vi-VN" altLang="en-US" sz="4800" dirty="0" smtClean="0">
                <a:solidFill>
                  <a:srgbClr val="0000CC"/>
                </a:solidFill>
                <a:latin typeface="Times New Roman" panose="02020603050405020304" pitchFamily="18" charset="0"/>
                <a:ea typeface="Arial Unicode MS" panose="020B0600070205080204" pitchFamily="34" charset="-128"/>
                <a:cs typeface="Times New Roman" panose="02020603050405020304" pitchFamily="18" charset="0"/>
              </a:rPr>
              <a:t>=&gt; Giải pháp điều chỉnh hoạt động phân phối thu nhập của doanh nghiệp Y giúp doanh nghiệp tiếp tục duy trì được hoạt động sản xuất, giữ chân được người lao động. Người lao động sẽ tiếp tục có việc làm, có thu nhập tuy thấp nhưng vẫn duy trì được cuộc sống, giữ được việc làm ổn định.</a:t>
            </a:r>
            <a:endParaRPr lang="vi-VN" altLang="en-US" sz="4800" dirty="0">
              <a:solidFill>
                <a:srgbClr val="0000CC"/>
              </a:solidFill>
              <a:latin typeface="Times New Roman" panose="02020603050405020304" pitchFamily="18" charset="0"/>
              <a:ea typeface="Arial Unicode MS" panose="020B0600070205080204" pitchFamily="34" charset="-128"/>
              <a:cs typeface="Times New Roman" panose="02020603050405020304" pitchFamily="18" charset="0"/>
            </a:endParaRPr>
          </a:p>
        </p:txBody>
      </p:sp>
      <p:sp>
        <p:nvSpPr>
          <p:cNvPr id="23" name="Freeform 12"/>
          <p:cNvSpPr/>
          <p:nvPr/>
        </p:nvSpPr>
        <p:spPr>
          <a:xfrm>
            <a:off x="11811000" y="2857500"/>
            <a:ext cx="3054179" cy="8398991"/>
          </a:xfrm>
          <a:custGeom>
            <a:avLst/>
            <a:gdLst/>
            <a:ahLst/>
            <a:cxnLst/>
            <a:rect l="l" t="t" r="r" b="b"/>
            <a:pathLst>
              <a:path w="3054179" h="8398991">
                <a:moveTo>
                  <a:pt x="0" y="0"/>
                </a:moveTo>
                <a:lnTo>
                  <a:pt x="3054178" y="0"/>
                </a:lnTo>
                <a:lnTo>
                  <a:pt x="3054178" y="8398991"/>
                </a:lnTo>
                <a:lnTo>
                  <a:pt x="0" y="8398991"/>
                </a:lnTo>
                <a:lnTo>
                  <a:pt x="0" y="0"/>
                </a:lnTo>
                <a:close/>
              </a:path>
            </a:pathLst>
          </a:custGeom>
          <a:blipFill>
            <a:blip r:embed="rId21">
              <a:extLst>
                <a:ext uri="{96DAC541-7B7A-43D3-8B79-37D633B846F1}">
                  <asvg:svgBlip xmlns="" xmlns:asvg="http://schemas.microsoft.com/office/drawing/2016/SVG/main" r:embed="rId22"/>
                </a:ext>
              </a:extLst>
            </a:blip>
            <a:stretch>
              <a:fillRect/>
            </a:stretch>
          </a:blipFill>
        </p:spPr>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1" name="Group 26"/>
          <p:cNvGrpSpPr>
            <a:grpSpLocks/>
          </p:cNvGrpSpPr>
          <p:nvPr/>
        </p:nvGrpSpPr>
        <p:grpSpPr bwMode="auto">
          <a:xfrm>
            <a:off x="350045" y="2474120"/>
            <a:ext cx="9805988" cy="7629525"/>
            <a:chOff x="1219200" y="1433286"/>
            <a:chExt cx="6853058" cy="4710912"/>
          </a:xfrm>
        </p:grpSpPr>
        <p:sp>
          <p:nvSpPr>
            <p:cNvPr id="2" name="Rounded Rectangle 27"/>
            <p:cNvSpPr/>
            <p:nvPr/>
          </p:nvSpPr>
          <p:spPr>
            <a:xfrm>
              <a:off x="1219200" y="2103987"/>
              <a:ext cx="6853058" cy="404021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 name="Rounded Rectangle 28"/>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nvGrpSpPr>
            <p:cNvPr id="12" name="Group 7177"/>
            <p:cNvGrpSpPr>
              <a:grpSpLocks/>
            </p:cNvGrpSpPr>
            <p:nvPr/>
          </p:nvGrpSpPr>
          <p:grpSpPr bwMode="auto">
            <a:xfrm>
              <a:off x="2892533" y="1433286"/>
              <a:ext cx="3717799" cy="1092200"/>
              <a:chOff x="3371850" y="1509486"/>
              <a:chExt cx="2480086" cy="730346"/>
            </a:xfrm>
          </p:grpSpPr>
          <p:sp>
            <p:nvSpPr>
              <p:cNvPr id="4" name="Oval 33"/>
              <p:cNvSpPr/>
              <p:nvPr/>
            </p:nvSpPr>
            <p:spPr>
              <a:xfrm>
                <a:off x="5750326" y="2135780"/>
                <a:ext cx="102133" cy="10323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5" name="Oval 34"/>
              <p:cNvSpPr/>
              <p:nvPr/>
            </p:nvSpPr>
            <p:spPr>
              <a:xfrm>
                <a:off x="3372400" y="2135780"/>
                <a:ext cx="103243" cy="103236"/>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6" name="Oval 35"/>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cxnSp>
            <p:nvCxnSpPr>
              <p:cNvPr id="7" name="Straight Connector 36"/>
              <p:cNvCxnSpPr>
                <a:cxnSpLocks noChangeShapeType="1"/>
              </p:cNvCxnSpPr>
              <p:nvPr/>
            </p:nvCxnSpPr>
            <p:spPr bwMode="auto">
              <a:xfrm>
                <a:off x="4604658" y="1611738"/>
                <a:ext cx="1195624" cy="560420"/>
              </a:xfrm>
              <a:prstGeom prst="line">
                <a:avLst/>
              </a:prstGeom>
              <a:noFill/>
              <a:ln w="28575" algn="ctr">
                <a:solidFill>
                  <a:schemeClr val="accent1">
                    <a:lumMod val="75000"/>
                  </a:schemeClr>
                </a:solidFill>
                <a:round/>
                <a:headEnd/>
                <a:tailEnd/>
              </a:ln>
            </p:spPr>
          </p:cxnSp>
          <p:cxnSp>
            <p:nvCxnSpPr>
              <p:cNvPr id="8" name="Straight Connector 37"/>
              <p:cNvCxnSpPr>
                <a:cxnSpLocks noChangeShapeType="1"/>
              </p:cNvCxnSpPr>
              <p:nvPr/>
            </p:nvCxnSpPr>
            <p:spPr bwMode="auto">
              <a:xfrm flipH="1">
                <a:off x="3414585" y="1611738"/>
                <a:ext cx="1195624" cy="560420"/>
              </a:xfrm>
              <a:prstGeom prst="line">
                <a:avLst/>
              </a:prstGeom>
              <a:noFill/>
              <a:ln w="28575" algn="ctr">
                <a:solidFill>
                  <a:schemeClr val="accent1">
                    <a:lumMod val="75000"/>
                  </a:schemeClr>
                </a:solidFill>
                <a:round/>
                <a:headEnd/>
                <a:tailEnd/>
              </a:ln>
            </p:spPr>
          </p:cxnSp>
          <p:sp>
            <p:nvSpPr>
              <p:cNvPr id="9" name="Oval 38"/>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nvGrpSpPr>
            <p:cNvPr id="13" name="Group 30"/>
            <p:cNvGrpSpPr>
              <a:grpSpLocks/>
            </p:cNvGrpSpPr>
            <p:nvPr/>
          </p:nvGrpSpPr>
          <p:grpSpPr bwMode="auto">
            <a:xfrm>
              <a:off x="1423458" y="2531946"/>
              <a:ext cx="6485683" cy="3272952"/>
              <a:chOff x="905025" y="791850"/>
              <a:chExt cx="7451425" cy="3759246"/>
            </a:xfrm>
          </p:grpSpPr>
          <p:pic>
            <p:nvPicPr>
              <p:cNvPr id="40998" name="Picture 345" descr="shadow_1_m"/>
              <p:cNvPicPr>
                <a:picLocks noChangeAspect="1" noChangeArrowheads="1"/>
              </p:cNvPicPr>
              <p:nvPr/>
            </p:nvPicPr>
            <p:blipFill>
              <a:blip r:embed="rId3"/>
              <a:srcRect t="61411"/>
              <a:stretch>
                <a:fillRect/>
              </a:stretch>
            </p:blipFill>
            <p:spPr bwMode="gray">
              <a:xfrm>
                <a:off x="905025" y="4332913"/>
                <a:ext cx="7451425" cy="105113"/>
              </a:xfrm>
              <a:prstGeom prst="rect">
                <a:avLst/>
              </a:prstGeom>
              <a:noFill/>
              <a:ln w="9525">
                <a:noFill/>
                <a:miter lim="800000"/>
                <a:headEnd/>
                <a:tailEnd/>
              </a:ln>
            </p:spPr>
          </p:pic>
          <p:sp>
            <p:nvSpPr>
              <p:cNvPr id="10" name="Rounded Rectangle 32"/>
              <p:cNvSpPr/>
              <p:nvPr/>
            </p:nvSpPr>
            <p:spPr>
              <a:xfrm>
                <a:off x="1148346" y="791471"/>
                <a:ext cx="6896484" cy="3759229"/>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sp>
        <p:nvSpPr>
          <p:cNvPr id="40963" name="TextBox 2"/>
          <p:cNvSpPr txBox="1">
            <a:spLocks noChangeArrowheads="1"/>
          </p:cNvSpPr>
          <p:nvPr/>
        </p:nvSpPr>
        <p:spPr bwMode="auto">
          <a:xfrm>
            <a:off x="114301" y="2366963"/>
            <a:ext cx="4102895" cy="969170"/>
          </a:xfrm>
          <a:prstGeom prst="rect">
            <a:avLst/>
          </a:prstGeom>
          <a:noFill/>
          <a:ln w="9525">
            <a:noFill/>
            <a:miter lim="800000"/>
            <a:headEnd/>
            <a:tailEnd/>
          </a:ln>
        </p:spPr>
        <p:txBody>
          <a:bodyPr wrap="none" lIns="137160" tIns="68580" rIns="137160" bIns="68580" anchor="ctr">
            <a:spAutoFit/>
          </a:bodyPr>
          <a:lstStyle/>
          <a:p>
            <a:pPr algn="ctr" eaLnBrk="1" hangingPunct="1">
              <a:lnSpc>
                <a:spcPct val="90000"/>
              </a:lnSpc>
            </a:pPr>
            <a:r>
              <a:rPr lang="en-US" altLang="en-US" sz="6000" b="1" dirty="0" err="1">
                <a:latin typeface="Times New Roman" pitchFamily="18" charset="0"/>
                <a:cs typeface="Times New Roman" pitchFamily="18" charset="0"/>
                <a:sym typeface="Calibri" pitchFamily="34" charset="0"/>
              </a:rPr>
              <a:t>Tình</a:t>
            </a:r>
            <a:r>
              <a:rPr lang="en-US" altLang="en-US" sz="6000" b="1" dirty="0">
                <a:latin typeface="Times New Roman" pitchFamily="18" charset="0"/>
                <a:cs typeface="Times New Roman" pitchFamily="18" charset="0"/>
                <a:sym typeface="Calibri" pitchFamily="34" charset="0"/>
              </a:rPr>
              <a:t> </a:t>
            </a:r>
            <a:r>
              <a:rPr lang="en-US" altLang="en-US" sz="6000" b="1" dirty="0" err="1">
                <a:latin typeface="Times New Roman" pitchFamily="18" charset="0"/>
                <a:cs typeface="Times New Roman" pitchFamily="18" charset="0"/>
                <a:sym typeface="Calibri" pitchFamily="34" charset="0"/>
              </a:rPr>
              <a:t>huống</a:t>
            </a:r>
            <a:endParaRPr lang="en-US" altLang="en-US" sz="6000" b="1" dirty="0">
              <a:latin typeface="Times New Roman" pitchFamily="18" charset="0"/>
              <a:cs typeface="Times New Roman" pitchFamily="18" charset="0"/>
              <a:sym typeface="Calibri" pitchFamily="34" charset="0"/>
            </a:endParaRPr>
          </a:p>
        </p:txBody>
      </p:sp>
      <p:grpSp>
        <p:nvGrpSpPr>
          <p:cNvPr id="14" name="Group 26"/>
          <p:cNvGrpSpPr>
            <a:grpSpLocks/>
          </p:cNvGrpSpPr>
          <p:nvPr/>
        </p:nvGrpSpPr>
        <p:grpSpPr bwMode="auto">
          <a:xfrm>
            <a:off x="10451307" y="2921795"/>
            <a:ext cx="7486650" cy="7134225"/>
            <a:chOff x="1219200" y="1433286"/>
            <a:chExt cx="6853058" cy="4710912"/>
          </a:xfrm>
        </p:grpSpPr>
        <p:sp>
          <p:nvSpPr>
            <p:cNvPr id="28" name="Rounded Rectangle 27"/>
            <p:cNvSpPr/>
            <p:nvPr/>
          </p:nvSpPr>
          <p:spPr>
            <a:xfrm>
              <a:off x="1219200" y="2081907"/>
              <a:ext cx="6853058" cy="4062291"/>
            </a:xfrm>
            <a:prstGeom prst="roundRect">
              <a:avLst>
                <a:gd name="adj" fmla="val 6629"/>
              </a:avLst>
            </a:prstGeom>
            <a:solidFill>
              <a:schemeClr val="accent1"/>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29" name="Rounded Rectangle 28"/>
            <p:cNvSpPr/>
            <p:nvPr/>
          </p:nvSpPr>
          <p:spPr>
            <a:xfrm>
              <a:off x="1395034" y="2245168"/>
              <a:ext cx="6501390" cy="3725739"/>
            </a:xfrm>
            <a:prstGeom prst="roundRect">
              <a:avLst>
                <a:gd name="adj" fmla="val 5426"/>
              </a:avLst>
            </a:prstGeom>
            <a:solidFill>
              <a:srgbClr val="FFFFFF">
                <a:lumMod val="95000"/>
              </a:srgbClr>
            </a:solidFill>
            <a:ln w="25400" cap="flat" cmpd="sng" algn="ctr">
              <a:noFill/>
              <a:prstDash val="solid"/>
            </a:ln>
            <a:effectLst>
              <a:innerShdw blurRad="101600">
                <a:prstClr val="black"/>
              </a:inn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nvGrpSpPr>
            <p:cNvPr id="15" name="Group 7177"/>
            <p:cNvGrpSpPr>
              <a:grpSpLocks/>
            </p:cNvGrpSpPr>
            <p:nvPr/>
          </p:nvGrpSpPr>
          <p:grpSpPr bwMode="auto">
            <a:xfrm>
              <a:off x="2892533" y="1433286"/>
              <a:ext cx="3717799" cy="1092200"/>
              <a:chOff x="3371850" y="1509486"/>
              <a:chExt cx="2480086" cy="730346"/>
            </a:xfrm>
          </p:grpSpPr>
          <p:sp>
            <p:nvSpPr>
              <p:cNvPr id="34" name="Oval 33"/>
              <p:cNvSpPr/>
              <p:nvPr/>
            </p:nvSpPr>
            <p:spPr>
              <a:xfrm>
                <a:off x="5749704" y="2137203"/>
                <a:ext cx="101784" cy="103042"/>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5" name="Oval 34"/>
              <p:cNvSpPr/>
              <p:nvPr/>
            </p:nvSpPr>
            <p:spPr>
              <a:xfrm>
                <a:off x="3372314" y="2137203"/>
                <a:ext cx="100330" cy="103042"/>
              </a:xfrm>
              <a:prstGeom prst="ellipse">
                <a:avLst/>
              </a:prstGeom>
              <a:solidFill>
                <a:schemeClr val="accent1">
                  <a:lumMod val="50000"/>
                </a:schemeClr>
              </a:solidFill>
              <a:ln w="25400" cap="flat" cmpd="sng" algn="ctr">
                <a:noFill/>
                <a:prstDash val="solid"/>
              </a:ln>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sp>
            <p:nvSpPr>
              <p:cNvPr id="36" name="Oval 35"/>
              <p:cNvSpPr/>
              <p:nvPr/>
            </p:nvSpPr>
            <p:spPr>
              <a:xfrm>
                <a:off x="4466997" y="1509486"/>
                <a:ext cx="276225" cy="276225"/>
              </a:xfrm>
              <a:prstGeom prst="ellipse">
                <a:avLst/>
              </a:prstGeom>
              <a:gradFill flip="none" rotWithShape="1">
                <a:gsLst>
                  <a:gs pos="0">
                    <a:srgbClr val="FFFFFF">
                      <a:lumMod val="95000"/>
                      <a:shade val="30000"/>
                      <a:satMod val="115000"/>
                    </a:srgbClr>
                  </a:gs>
                  <a:gs pos="50000">
                    <a:srgbClr val="FFFFFF">
                      <a:lumMod val="95000"/>
                      <a:shade val="67500"/>
                      <a:satMod val="115000"/>
                    </a:srgbClr>
                  </a:gs>
                  <a:gs pos="100000">
                    <a:srgbClr val="FFFFFF">
                      <a:lumMod val="95000"/>
                      <a:shade val="100000"/>
                      <a:satMod val="115000"/>
                    </a:srgbClr>
                  </a:gs>
                </a:gsLst>
                <a:lin ang="16200000" scaled="1"/>
                <a:tileRect/>
              </a:gradFill>
              <a:ln w="25400" cap="flat" cmpd="sng" algn="ctr">
                <a:noFill/>
                <a:prstDash val="solid"/>
              </a:ln>
              <a:effectLst>
                <a:glow rad="25400">
                  <a:srgbClr val="DADADA">
                    <a:lumMod val="50000"/>
                    <a:alpha val="64000"/>
                  </a:srgbClr>
                </a:glo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cxnSp>
            <p:nvCxnSpPr>
              <p:cNvPr id="37" name="Straight Connector 36"/>
              <p:cNvCxnSpPr>
                <a:cxnSpLocks noChangeShapeType="1"/>
              </p:cNvCxnSpPr>
              <p:nvPr/>
            </p:nvCxnSpPr>
            <p:spPr bwMode="auto">
              <a:xfrm>
                <a:off x="4605358" y="1612528"/>
                <a:ext cx="1193784" cy="560424"/>
              </a:xfrm>
              <a:prstGeom prst="line">
                <a:avLst/>
              </a:prstGeom>
              <a:noFill/>
              <a:ln w="28575" algn="ctr">
                <a:solidFill>
                  <a:schemeClr val="accent1">
                    <a:lumMod val="75000"/>
                  </a:schemeClr>
                </a:solidFill>
                <a:round/>
                <a:headEnd/>
                <a:tailEnd/>
              </a:ln>
            </p:spPr>
          </p:cxnSp>
          <p:cxnSp>
            <p:nvCxnSpPr>
              <p:cNvPr id="38" name="Straight Connector 37"/>
              <p:cNvCxnSpPr>
                <a:cxnSpLocks noChangeShapeType="1"/>
              </p:cNvCxnSpPr>
              <p:nvPr/>
            </p:nvCxnSpPr>
            <p:spPr bwMode="auto">
              <a:xfrm flipH="1">
                <a:off x="3414482" y="1612528"/>
                <a:ext cx="1195238" cy="560424"/>
              </a:xfrm>
              <a:prstGeom prst="line">
                <a:avLst/>
              </a:prstGeom>
              <a:noFill/>
              <a:ln w="28575" algn="ctr">
                <a:solidFill>
                  <a:schemeClr val="accent1">
                    <a:lumMod val="75000"/>
                  </a:schemeClr>
                </a:solidFill>
                <a:round/>
                <a:headEnd/>
                <a:tailEnd/>
              </a:ln>
            </p:spPr>
          </p:cxnSp>
          <p:sp>
            <p:nvSpPr>
              <p:cNvPr id="39" name="Oval 38"/>
              <p:cNvSpPr/>
              <p:nvPr/>
            </p:nvSpPr>
            <p:spPr>
              <a:xfrm>
                <a:off x="4551283" y="1585985"/>
                <a:ext cx="107651" cy="107651"/>
              </a:xfrm>
              <a:prstGeom prst="ellipse">
                <a:avLst/>
              </a:prstGeom>
              <a:solidFill>
                <a:srgbClr val="FFFFFF">
                  <a:lumMod val="85000"/>
                  <a:alpha val="85000"/>
                </a:srgbClr>
              </a:solidFill>
              <a:ln w="9525" cap="flat" cmpd="sng" algn="ctr">
                <a:solidFill>
                  <a:srgbClr val="DADADA">
                    <a:lumMod val="25000"/>
                    <a:alpha val="64000"/>
                  </a:srgbClr>
                </a:solidFill>
                <a:prstDash val="solid"/>
              </a:ln>
              <a:effectLst/>
              <a:scene3d>
                <a:camera prst="orthographicFront"/>
                <a:lightRig rig="threePt" dir="t"/>
              </a:scene3d>
              <a:sp3d>
                <a:bevelT w="114300" prst="hardEdge"/>
              </a:sp3d>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nvGrpSpPr>
            <p:cNvPr id="16" name="Group 30"/>
            <p:cNvGrpSpPr>
              <a:grpSpLocks/>
            </p:cNvGrpSpPr>
            <p:nvPr/>
          </p:nvGrpSpPr>
          <p:grpSpPr bwMode="auto">
            <a:xfrm>
              <a:off x="1423458" y="2642241"/>
              <a:ext cx="6485683" cy="3191677"/>
              <a:chOff x="905025" y="918533"/>
              <a:chExt cx="7451425" cy="3665896"/>
            </a:xfrm>
          </p:grpSpPr>
          <p:pic>
            <p:nvPicPr>
              <p:cNvPr id="40978" name="Picture 345" descr="shadow_1_m"/>
              <p:cNvPicPr>
                <a:picLocks noChangeAspect="1" noChangeArrowheads="1"/>
              </p:cNvPicPr>
              <p:nvPr/>
            </p:nvPicPr>
            <p:blipFill>
              <a:blip r:embed="rId3"/>
              <a:srcRect t="61411"/>
              <a:stretch>
                <a:fillRect/>
              </a:stretch>
            </p:blipFill>
            <p:spPr bwMode="gray">
              <a:xfrm>
                <a:off x="905025" y="4332913"/>
                <a:ext cx="7451425" cy="105113"/>
              </a:xfrm>
              <a:prstGeom prst="rect">
                <a:avLst/>
              </a:prstGeom>
              <a:noFill/>
              <a:ln w="9525">
                <a:noFill/>
                <a:miter lim="800000"/>
                <a:headEnd/>
                <a:tailEnd/>
              </a:ln>
            </p:spPr>
          </p:pic>
          <p:sp>
            <p:nvSpPr>
              <p:cNvPr id="33" name="Rounded Rectangle 32"/>
              <p:cNvSpPr/>
              <p:nvPr/>
            </p:nvSpPr>
            <p:spPr>
              <a:xfrm>
                <a:off x="1161193" y="918787"/>
                <a:ext cx="6899332" cy="3666236"/>
              </a:xfrm>
              <a:prstGeom prst="roundRect">
                <a:avLst>
                  <a:gd name="adj" fmla="val 6758"/>
                </a:avLst>
              </a:prstGeom>
              <a:solidFill>
                <a:srgbClr val="FFFFFF"/>
              </a:solidFill>
              <a:ln w="25400" cap="flat" cmpd="sng" algn="ctr">
                <a:noFill/>
                <a:prstDash val="solid"/>
              </a:ln>
              <a:effectLst>
                <a:outerShdw blurRad="63500" sx="102000" sy="102000" algn="ctr" rotWithShape="0">
                  <a:prstClr val="black">
                    <a:alpha val="7000"/>
                  </a:prstClr>
                </a:outerShdw>
              </a:effectLst>
            </p:spPr>
            <p:txBody>
              <a:bodyPr anchor="ctr"/>
              <a:lstStyle/>
              <a:p>
                <a:pPr algn="ctr">
                  <a:defRPr/>
                </a:pPr>
                <a:endParaRPr lang="en-US" kern="0" dirty="0">
                  <a:solidFill>
                    <a:srgbClr val="000000">
                      <a:lumMod val="75000"/>
                      <a:lumOff val="25000"/>
                    </a:srgbClr>
                  </a:solidFill>
                  <a:latin typeface="Times New Roman" panose="02020603050405020304" pitchFamily="18" charset="0"/>
                  <a:ea typeface="+mn-ea"/>
                  <a:cs typeface="Times New Roman" panose="02020603050405020304" pitchFamily="18" charset="0"/>
                </a:endParaRPr>
              </a:p>
            </p:txBody>
          </p:sp>
        </p:grpSp>
      </p:grpSp>
      <p:sp>
        <p:nvSpPr>
          <p:cNvPr id="40965" name="TextBox 2"/>
          <p:cNvSpPr txBox="1">
            <a:spLocks noChangeArrowheads="1"/>
          </p:cNvSpPr>
          <p:nvPr/>
        </p:nvSpPr>
        <p:spPr bwMode="auto">
          <a:xfrm>
            <a:off x="11846720" y="2869407"/>
            <a:ext cx="1914525" cy="971550"/>
          </a:xfrm>
          <a:prstGeom prst="rect">
            <a:avLst/>
          </a:prstGeom>
          <a:noFill/>
          <a:ln w="9525">
            <a:noFill/>
            <a:miter lim="800000"/>
            <a:headEnd/>
            <a:tailEnd/>
          </a:ln>
        </p:spPr>
        <p:txBody>
          <a:bodyPr wrap="none" lIns="137160" tIns="68580" rIns="137160" bIns="68580" anchor="ctr">
            <a:spAutoFit/>
          </a:bodyPr>
          <a:lstStyle/>
          <a:p>
            <a:pPr algn="ctr" eaLnBrk="1" hangingPunct="1">
              <a:lnSpc>
                <a:spcPct val="90000"/>
              </a:lnSpc>
            </a:pPr>
            <a:r>
              <a:rPr lang="en-US" altLang="en-US" sz="6000" b="1" dirty="0" err="1">
                <a:latin typeface="Times New Roman" pitchFamily="18" charset="0"/>
                <a:cs typeface="Times New Roman" pitchFamily="18" charset="0"/>
                <a:sym typeface="Calibri" pitchFamily="34" charset="0"/>
              </a:rPr>
              <a:t>Xử</a:t>
            </a:r>
            <a:r>
              <a:rPr lang="en-US" altLang="en-US" sz="6000" b="1" dirty="0">
                <a:latin typeface="Times New Roman" pitchFamily="18" charset="0"/>
                <a:cs typeface="Times New Roman" pitchFamily="18" charset="0"/>
                <a:sym typeface="Calibri" pitchFamily="34" charset="0"/>
              </a:rPr>
              <a:t> </a:t>
            </a:r>
            <a:r>
              <a:rPr lang="en-US" altLang="en-US" sz="6000" b="1" dirty="0" err="1">
                <a:latin typeface="Times New Roman" pitchFamily="18" charset="0"/>
                <a:cs typeface="Times New Roman" pitchFamily="18" charset="0"/>
                <a:sym typeface="Calibri" pitchFamily="34" charset="0"/>
              </a:rPr>
              <a:t>lí</a:t>
            </a:r>
            <a:endParaRPr lang="en-US" altLang="en-US" sz="6000" b="1" dirty="0">
              <a:latin typeface="Times New Roman" pitchFamily="18" charset="0"/>
              <a:cs typeface="Times New Roman" pitchFamily="18" charset="0"/>
              <a:sym typeface="Calibri" pitchFamily="34" charset="0"/>
            </a:endParaRPr>
          </a:p>
        </p:txBody>
      </p:sp>
      <p:sp>
        <p:nvSpPr>
          <p:cNvPr id="40966" name="Rectangle 51"/>
          <p:cNvSpPr>
            <a:spLocks noChangeArrowheads="1"/>
          </p:cNvSpPr>
          <p:nvPr/>
        </p:nvSpPr>
        <p:spPr bwMode="auto">
          <a:xfrm>
            <a:off x="683420" y="4341020"/>
            <a:ext cx="8979693" cy="4985980"/>
          </a:xfrm>
          <a:prstGeom prst="rect">
            <a:avLst/>
          </a:prstGeom>
          <a:noFill/>
          <a:ln w="9525">
            <a:noFill/>
            <a:miter lim="800000"/>
            <a:headEnd/>
            <a:tailEnd/>
          </a:ln>
          <a:effectLst/>
        </p:spPr>
        <p:txBody>
          <a:bodyPr lIns="137160" tIns="68580" rIns="137160" bIns="68580">
            <a:spAutoFit/>
          </a:bodyPr>
          <a:lstStyle/>
          <a:p>
            <a:pPr algn="ctr"/>
            <a:r>
              <a:rPr lang="en-US" altLang="en-US" sz="4500" b="1" dirty="0">
                <a:latin typeface="Times New Roman" pitchFamily="18" charset="0"/>
                <a:cs typeface="Times New Roman" pitchFamily="18" charset="0"/>
                <a:sym typeface="Calibri" pitchFamily="34" charset="0"/>
              </a:rPr>
              <a:t>b. </a:t>
            </a:r>
            <a:r>
              <a:rPr lang="en-US" altLang="en-US" sz="4500" dirty="0" err="1">
                <a:latin typeface="Times New Roman" pitchFamily="18" charset="0"/>
                <a:cs typeface="Times New Roman" pitchFamily="18" charset="0"/>
                <a:sym typeface="Calibri" pitchFamily="34" charset="0"/>
              </a:rPr>
              <a:t>Bố</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mẹ</a:t>
            </a:r>
            <a:r>
              <a:rPr lang="en-US" altLang="en-US" sz="4500" dirty="0">
                <a:latin typeface="Times New Roman" pitchFamily="18" charset="0"/>
                <a:cs typeface="Times New Roman" pitchFamily="18" charset="0"/>
                <a:sym typeface="Calibri" pitchFamily="34" charset="0"/>
              </a:rPr>
              <a:t> N </a:t>
            </a:r>
            <a:r>
              <a:rPr lang="en-US" altLang="en-US" sz="4500" dirty="0" err="1">
                <a:latin typeface="Times New Roman" pitchFamily="18" charset="0"/>
                <a:cs typeface="Times New Roman" pitchFamily="18" charset="0"/>
                <a:sym typeface="Calibri" pitchFamily="34" charset="0"/>
              </a:rPr>
              <a:t>có</a:t>
            </a:r>
            <a:r>
              <a:rPr lang="en-US" altLang="en-US" sz="4500" dirty="0">
                <a:latin typeface="Times New Roman" pitchFamily="18" charset="0"/>
                <a:cs typeface="Times New Roman" pitchFamily="18" charset="0"/>
                <a:sym typeface="Calibri" pitchFamily="34" charset="0"/>
              </a:rPr>
              <a:t> ý </a:t>
            </a:r>
            <a:r>
              <a:rPr lang="en-US" altLang="en-US" sz="4500" dirty="0" err="1">
                <a:latin typeface="Times New Roman" pitchFamily="18" charset="0"/>
                <a:cs typeface="Times New Roman" pitchFamily="18" charset="0"/>
                <a:sym typeface="Calibri" pitchFamily="34" charset="0"/>
              </a:rPr>
              <a:t>định</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mở</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một</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quán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trò</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chơi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điện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tử</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trực</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tuyến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ngay</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gần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cổng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một</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trường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trung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học</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phổ</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thông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với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mong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muốn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sẽ</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thu</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hút</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được</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đối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tượng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khách</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hàng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là</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các</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bạn</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học</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sinh</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Nếu</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là</a:t>
            </a:r>
            <a:r>
              <a:rPr lang="en-US" altLang="en-US" sz="4500" dirty="0">
                <a:latin typeface="Times New Roman" pitchFamily="18" charset="0"/>
                <a:cs typeface="Times New Roman" pitchFamily="18" charset="0"/>
                <a:sym typeface="Calibri" pitchFamily="34" charset="0"/>
              </a:rPr>
              <a:t> N, </a:t>
            </a:r>
            <a:r>
              <a:rPr lang="en-US" altLang="en-US" sz="4500" dirty="0" err="1">
                <a:latin typeface="Times New Roman" pitchFamily="18" charset="0"/>
                <a:cs typeface="Times New Roman" pitchFamily="18" charset="0"/>
                <a:sym typeface="Calibri" pitchFamily="34" charset="0"/>
              </a:rPr>
              <a:t>em</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sẽ</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nói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gì</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với</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bố</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mẹ</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trong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hoạt</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động</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kinh</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doanh</a:t>
            </a:r>
            <a:r>
              <a:rPr lang="en-US" altLang="en-US" sz="4500" dirty="0">
                <a:latin typeface="Times New Roman" pitchFamily="18" charset="0"/>
                <a:cs typeface="Times New Roman" pitchFamily="18" charset="0"/>
                <a:sym typeface="Calibri" pitchFamily="34" charset="0"/>
              </a:rPr>
              <a:t> </a:t>
            </a:r>
            <a:r>
              <a:rPr lang="en-US" altLang="en-US" sz="4500" dirty="0" err="1">
                <a:latin typeface="Times New Roman" pitchFamily="18" charset="0"/>
                <a:cs typeface="Times New Roman" pitchFamily="18" charset="0"/>
                <a:sym typeface="Calibri" pitchFamily="34" charset="0"/>
              </a:rPr>
              <a:t>này</a:t>
            </a:r>
            <a:r>
              <a:rPr lang="en-US" altLang="en-US" sz="4500" dirty="0">
                <a:latin typeface="Times New Roman" pitchFamily="18" charset="0"/>
                <a:cs typeface="Times New Roman" pitchFamily="18" charset="0"/>
                <a:sym typeface="Calibri" pitchFamily="34" charset="0"/>
              </a:rPr>
              <a:t>?</a:t>
            </a:r>
            <a:endParaRPr lang="en-US" altLang="en-US" sz="4500" dirty="0">
              <a:solidFill>
                <a:srgbClr val="0000CC"/>
              </a:solidFill>
              <a:latin typeface="Times New Roman" pitchFamily="18" charset="0"/>
              <a:ea typeface="Arial Unicode MS" pitchFamily="34" charset="-128"/>
              <a:cs typeface="Times New Roman" pitchFamily="18" charset="0"/>
              <a:sym typeface="Calibri" pitchFamily="34" charset="0"/>
            </a:endParaRPr>
          </a:p>
        </p:txBody>
      </p:sp>
      <p:sp>
        <p:nvSpPr>
          <p:cNvPr id="188468" name="Rectangle 52"/>
          <p:cNvSpPr>
            <a:spLocks noChangeArrowheads="1"/>
          </p:cNvSpPr>
          <p:nvPr/>
        </p:nvSpPr>
        <p:spPr bwMode="auto">
          <a:xfrm>
            <a:off x="10989470" y="4726783"/>
            <a:ext cx="6593681" cy="4878259"/>
          </a:xfrm>
          <a:prstGeom prst="rect">
            <a:avLst/>
          </a:prstGeom>
          <a:noFill/>
          <a:ln w="9525">
            <a:noFill/>
            <a:miter lim="800000"/>
            <a:headEnd/>
            <a:tailEnd/>
          </a:ln>
          <a:effectLst/>
        </p:spPr>
        <p:txBody>
          <a:bodyPr lIns="137160" tIns="68580" rIns="137160" bIns="68580" anchor="ctr">
            <a:spAutoFit/>
          </a:bodyPr>
          <a:lstStyle/>
          <a:p>
            <a:pPr algn="ctr"/>
            <a:r>
              <a:rPr lang="vi-VN" altLang="en-US" sz="4400" dirty="0">
                <a:solidFill>
                  <a:srgbClr val="0000CC"/>
                </a:solidFill>
                <a:latin typeface="Times New Roman" pitchFamily="18" charset="0"/>
                <a:ea typeface="Arial Unicode MS" pitchFamily="34" charset="-128"/>
                <a:cs typeface="Times New Roman" pitchFamily="18" charset="0"/>
                <a:sym typeface="Calibri" pitchFamily="34" charset="0"/>
              </a:rPr>
              <a:t>Nếu là N, em sẽ nói với bố mẹ rằng các bạn HS rất ham chơi trò chơi điện tử, bố mẹ kinh doanh vì muốn thu được nhiều tiền từ HS trốn học, bỏ tiết đ</a:t>
            </a:r>
            <a:r>
              <a:rPr lang="en-US" altLang="en-US" sz="4400" dirty="0">
                <a:solidFill>
                  <a:srgbClr val="0000CC"/>
                </a:solidFill>
                <a:latin typeface="Times New Roman" pitchFamily="18" charset="0"/>
                <a:ea typeface="Arial Unicode MS" pitchFamily="34" charset="-128"/>
                <a:cs typeface="Times New Roman" pitchFamily="18" charset="0"/>
                <a:sym typeface="Calibri" pitchFamily="34" charset="0"/>
              </a:rPr>
              <a:t>ể</a:t>
            </a:r>
            <a:r>
              <a:rPr lang="vi-VN" altLang="en-US" sz="4400" dirty="0">
                <a:solidFill>
                  <a:srgbClr val="0000CC"/>
                </a:solidFill>
                <a:latin typeface="Times New Roman" pitchFamily="18" charset="0"/>
                <a:ea typeface="Arial Unicode MS" pitchFamily="34" charset="-128"/>
                <a:cs typeface="Times New Roman" pitchFamily="18" charset="0"/>
                <a:sym typeface="Calibri" pitchFamily="34" charset="0"/>
              </a:rPr>
              <a:t> chơi điện tử là không nên.</a:t>
            </a:r>
          </a:p>
        </p:txBody>
      </p:sp>
      <p:pic>
        <p:nvPicPr>
          <p:cNvPr id="40968" name="Picture 34"/>
          <p:cNvPicPr>
            <a:picLocks noChangeAspect="1" noChangeArrowheads="1"/>
          </p:cNvPicPr>
          <p:nvPr/>
        </p:nvPicPr>
        <p:blipFill>
          <a:blip r:embed="rId4"/>
          <a:srcRect/>
          <a:stretch>
            <a:fillRect/>
          </a:stretch>
        </p:blipFill>
        <p:spPr bwMode="auto">
          <a:xfrm>
            <a:off x="321470" y="69058"/>
            <a:ext cx="4572000" cy="1364456"/>
          </a:xfrm>
          <a:prstGeom prst="rect">
            <a:avLst/>
          </a:prstGeom>
          <a:noFill/>
          <a:ln w="9525">
            <a:noFill/>
            <a:miter lim="800000"/>
            <a:headEnd/>
            <a:tailEnd/>
          </a:ln>
        </p:spPr>
      </p:pic>
      <p:sp>
        <p:nvSpPr>
          <p:cNvPr id="40969" name="TextBox 11"/>
          <p:cNvSpPr txBox="1">
            <a:spLocks noChangeArrowheads="1"/>
          </p:cNvSpPr>
          <p:nvPr/>
        </p:nvSpPr>
        <p:spPr bwMode="auto">
          <a:xfrm>
            <a:off x="5241133" y="230983"/>
            <a:ext cx="12577763" cy="1614488"/>
          </a:xfrm>
          <a:prstGeom prst="rect">
            <a:avLst/>
          </a:prstGeom>
          <a:noFill/>
          <a:ln w="9525">
            <a:noFill/>
            <a:miter lim="800000"/>
            <a:headEnd/>
            <a:tailEnd/>
          </a:ln>
        </p:spPr>
        <p:txBody>
          <a:bodyPr lIns="137160" tIns="68580" rIns="137160" bIns="68580">
            <a:spAutoFit/>
          </a:bodyPr>
          <a:lstStyle/>
          <a:p>
            <a:pPr algn="just"/>
            <a:r>
              <a:rPr lang="en-US" altLang="en-US" sz="4800" b="1" dirty="0" err="1">
                <a:latin typeface="Times New Roman" pitchFamily="18" charset="0"/>
                <a:cs typeface="Times New Roman" pitchFamily="18" charset="0"/>
                <a:sym typeface="Calibri" pitchFamily="34" charset="0"/>
              </a:rPr>
              <a:t>Bài</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tập</a:t>
            </a:r>
            <a:r>
              <a:rPr lang="en-US" altLang="en-US" sz="4800" b="1" dirty="0">
                <a:latin typeface="Times New Roman" pitchFamily="18" charset="0"/>
                <a:cs typeface="Times New Roman" pitchFamily="18" charset="0"/>
                <a:sym typeface="Calibri" pitchFamily="34" charset="0"/>
              </a:rPr>
              <a:t> 2. </a:t>
            </a:r>
            <a:r>
              <a:rPr lang="en-US" altLang="en-US" sz="4800" b="1" dirty="0" err="1">
                <a:latin typeface="Times New Roman" pitchFamily="18" charset="0"/>
                <a:cs typeface="Times New Roman" pitchFamily="18" charset="0"/>
                <a:sym typeface="Calibri" pitchFamily="34" charset="0"/>
              </a:rPr>
              <a:t>Em</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hãy</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đưa</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ra</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lời</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khuyên</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cho</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các</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nhân</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vật</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trong</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những</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tình</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huống</a:t>
            </a:r>
            <a:r>
              <a:rPr lang="en-US" altLang="en-US" sz="4800" b="1" dirty="0">
                <a:latin typeface="Times New Roman" pitchFamily="18" charset="0"/>
                <a:cs typeface="Times New Roman" pitchFamily="18" charset="0"/>
                <a:sym typeface="Calibri" pitchFamily="34" charset="0"/>
              </a:rPr>
              <a:t> </a:t>
            </a:r>
            <a:r>
              <a:rPr lang="en-US" altLang="en-US" sz="4800" b="1" dirty="0" err="1">
                <a:latin typeface="Times New Roman" pitchFamily="18" charset="0"/>
                <a:cs typeface="Times New Roman" pitchFamily="18" charset="0"/>
                <a:sym typeface="Calibri" pitchFamily="34" charset="0"/>
              </a:rPr>
              <a:t>sau</a:t>
            </a:r>
            <a:r>
              <a:rPr lang="en-US" altLang="en-US" sz="4800" b="1" dirty="0">
                <a:latin typeface="Times New Roman" pitchFamily="18" charset="0"/>
                <a:cs typeface="Times New Roman" pitchFamily="18" charset="0"/>
                <a:sym typeface="Calibri"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88468"/>
                                        </p:tgtEl>
                                        <p:attrNameLst>
                                          <p:attrName>style.visibility</p:attrName>
                                        </p:attrNameLst>
                                      </p:cBhvr>
                                      <p:to>
                                        <p:strVal val="visible"/>
                                      </p:to>
                                    </p:set>
                                    <p:animEffect transition="in" filter="wipe(down)">
                                      <p:cBhvr>
                                        <p:cTn id="7" dur="500"/>
                                        <p:tgtEl>
                                          <p:spTgt spid="188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68"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010" name="矩形 1"/>
          <p:cNvSpPr>
            <a:spLocks noChangeArrowheads="1"/>
          </p:cNvSpPr>
          <p:nvPr/>
        </p:nvSpPr>
        <p:spPr bwMode="auto">
          <a:xfrm>
            <a:off x="16530638" y="0"/>
            <a:ext cx="1757363" cy="876300"/>
          </a:xfrm>
          <a:prstGeom prst="rect">
            <a:avLst/>
          </a:prstGeom>
          <a:solidFill>
            <a:srgbClr val="F8B193"/>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43011" name="矩形 2"/>
          <p:cNvSpPr>
            <a:spLocks noChangeArrowheads="1"/>
          </p:cNvSpPr>
          <p:nvPr/>
        </p:nvSpPr>
        <p:spPr bwMode="auto">
          <a:xfrm>
            <a:off x="0" y="0"/>
            <a:ext cx="1371600" cy="876300"/>
          </a:xfrm>
          <a:prstGeom prst="rect">
            <a:avLst/>
          </a:prstGeom>
          <a:solidFill>
            <a:srgbClr val="6C5B7B"/>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43012" name="矩形 3"/>
          <p:cNvSpPr>
            <a:spLocks noChangeArrowheads="1"/>
          </p:cNvSpPr>
          <p:nvPr/>
        </p:nvSpPr>
        <p:spPr bwMode="auto">
          <a:xfrm>
            <a:off x="1443038" y="0"/>
            <a:ext cx="564357" cy="876300"/>
          </a:xfrm>
          <a:prstGeom prst="rect">
            <a:avLst/>
          </a:prstGeom>
          <a:solidFill>
            <a:srgbClr val="C06C84"/>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43013" name="矩形 4"/>
          <p:cNvSpPr>
            <a:spLocks noChangeArrowheads="1"/>
          </p:cNvSpPr>
          <p:nvPr/>
        </p:nvSpPr>
        <p:spPr bwMode="auto">
          <a:xfrm>
            <a:off x="2076450" y="0"/>
            <a:ext cx="219075" cy="876300"/>
          </a:xfrm>
          <a:prstGeom prst="rect">
            <a:avLst/>
          </a:prstGeom>
          <a:solidFill>
            <a:srgbClr val="F67280"/>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pic>
        <p:nvPicPr>
          <p:cNvPr id="43014" name="Picture 10"/>
          <p:cNvPicPr>
            <a:picLocks noChangeAspect="1" noChangeArrowheads="1"/>
          </p:cNvPicPr>
          <p:nvPr/>
        </p:nvPicPr>
        <p:blipFill>
          <a:blip r:embed="rId2"/>
          <a:srcRect/>
          <a:stretch>
            <a:fillRect/>
          </a:stretch>
        </p:blipFill>
        <p:spPr bwMode="auto">
          <a:xfrm>
            <a:off x="290513" y="1652588"/>
            <a:ext cx="9113045" cy="5000625"/>
          </a:xfrm>
          <a:prstGeom prst="rect">
            <a:avLst/>
          </a:prstGeom>
          <a:noFill/>
          <a:ln w="9525">
            <a:noFill/>
            <a:miter lim="800000"/>
            <a:headEnd/>
            <a:tailEnd/>
          </a:ln>
        </p:spPr>
      </p:pic>
      <p:pic>
        <p:nvPicPr>
          <p:cNvPr id="43015" name="Picture 11"/>
          <p:cNvPicPr>
            <a:picLocks noChangeAspect="1" noChangeArrowheads="1"/>
          </p:cNvPicPr>
          <p:nvPr/>
        </p:nvPicPr>
        <p:blipFill>
          <a:blip r:embed="rId3"/>
          <a:srcRect/>
          <a:stretch>
            <a:fillRect/>
          </a:stretch>
        </p:blipFill>
        <p:spPr bwMode="auto">
          <a:xfrm>
            <a:off x="9582150" y="1697833"/>
            <a:ext cx="8705850" cy="4974431"/>
          </a:xfrm>
          <a:prstGeom prst="rect">
            <a:avLst/>
          </a:prstGeom>
          <a:noFill/>
          <a:ln w="9525">
            <a:noFill/>
            <a:miter lim="800000"/>
            <a:headEnd/>
            <a:tailEnd/>
          </a:ln>
        </p:spPr>
      </p:pic>
      <p:sp>
        <p:nvSpPr>
          <p:cNvPr id="43016" name="Rectangle 12"/>
          <p:cNvSpPr>
            <a:spLocks noChangeArrowheads="1"/>
          </p:cNvSpPr>
          <p:nvPr/>
        </p:nvSpPr>
        <p:spPr bwMode="auto">
          <a:xfrm>
            <a:off x="723901" y="7820025"/>
            <a:ext cx="16997363" cy="1769715"/>
          </a:xfrm>
          <a:prstGeom prst="rect">
            <a:avLst/>
          </a:prstGeom>
          <a:noFill/>
          <a:ln w="9525">
            <a:noFill/>
            <a:miter lim="800000"/>
            <a:headEnd/>
            <a:tailEnd/>
          </a:ln>
          <a:effectLst/>
        </p:spPr>
        <p:txBody>
          <a:bodyPr lIns="137160" tIns="68580" rIns="137160" bIns="68580" anchor="ctr">
            <a:spAutoFit/>
          </a:bodyPr>
          <a:lstStyle/>
          <a:p>
            <a:pPr algn="ctr">
              <a:buClr>
                <a:srgbClr val="000000"/>
              </a:buClr>
              <a:tabLst>
                <a:tab pos="330995" algn="l"/>
              </a:tabLst>
            </a:pPr>
            <a:r>
              <a:rPr lang="en-US" altLang="zh-CN" sz="5300" i="1" dirty="0" err="1">
                <a:latin typeface="Times New Roman" pitchFamily="18" charset="0"/>
                <a:sym typeface="Calibri" pitchFamily="34" charset="0"/>
              </a:rPr>
              <a:t>Em</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hãy</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cùng</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các</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bạn</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trong</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nhóm</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trình</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bày</a:t>
            </a:r>
            <a:r>
              <a:rPr lang="en-US" altLang="zh-CN" sz="5300" i="1" dirty="0">
                <a:latin typeface="Times New Roman" pitchFamily="18" charset="0"/>
                <a:sym typeface="Calibri" pitchFamily="34" charset="0"/>
              </a:rPr>
              <a:t> ý </a:t>
            </a:r>
            <a:r>
              <a:rPr lang="en-US" altLang="zh-CN" sz="5300" i="1" dirty="0" err="1">
                <a:latin typeface="Times New Roman" pitchFamily="18" charset="0"/>
                <a:sym typeface="Calibri" pitchFamily="34" charset="0"/>
              </a:rPr>
              <a:t>tưởng</a:t>
            </a:r>
            <a:r>
              <a:rPr lang="en-US" altLang="zh-CN" sz="5300" i="1" dirty="0">
                <a:latin typeface="Times New Roman" pitchFamily="18" charset="0"/>
                <a:sym typeface="Calibri" pitchFamily="34" charset="0"/>
              </a:rPr>
              <a:t> </a:t>
            </a:r>
            <a:r>
              <a:rPr lang="vi-VN" altLang="zh-CN" sz="5300" i="1" dirty="0">
                <a:latin typeface="Times New Roman" pitchFamily="18" charset="0"/>
                <a:sym typeface="Calibri" pitchFamily="34" charset="0"/>
              </a:rPr>
              <a:t>kinh doanh trực tuyến</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đã</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chuẩn</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bị</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trong</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giờ</a:t>
            </a:r>
            <a:r>
              <a:rPr lang="en-US" altLang="zh-CN" sz="5300" i="1" dirty="0">
                <a:latin typeface="Times New Roman" pitchFamily="18" charset="0"/>
                <a:sym typeface="Calibri" pitchFamily="34" charset="0"/>
              </a:rPr>
              <a:t> </a:t>
            </a:r>
            <a:r>
              <a:rPr lang="en-US" altLang="zh-CN" sz="5300" i="1" dirty="0" err="1">
                <a:latin typeface="Times New Roman" pitchFamily="18" charset="0"/>
                <a:sym typeface="Calibri" pitchFamily="34" charset="0"/>
              </a:rPr>
              <a:t>trước</a:t>
            </a:r>
            <a:endParaRPr lang="vi-VN" altLang="zh-CN" sz="5300" i="1" dirty="0">
              <a:latin typeface="Times New Roman" pitchFamily="18" charset="0"/>
              <a:sym typeface="Calibri" pitchFamily="34" charset="0"/>
            </a:endParaRPr>
          </a:p>
        </p:txBody>
      </p:sp>
      <p:pic>
        <p:nvPicPr>
          <p:cNvPr id="43017" name="Picture 14"/>
          <p:cNvPicPr>
            <a:picLocks noChangeAspect="1" noChangeArrowheads="1"/>
          </p:cNvPicPr>
          <p:nvPr/>
        </p:nvPicPr>
        <p:blipFill>
          <a:blip r:embed="rId4"/>
          <a:srcRect/>
          <a:stretch>
            <a:fillRect/>
          </a:stretch>
        </p:blipFill>
        <p:spPr bwMode="auto">
          <a:xfrm>
            <a:off x="1" y="0"/>
            <a:ext cx="7017545" cy="1619250"/>
          </a:xfrm>
          <a:prstGeom prst="rect">
            <a:avLst/>
          </a:prstGeom>
          <a:noFill/>
          <a:ln w="9525">
            <a:noFill/>
            <a:miter lim="800000"/>
            <a:headEnd/>
            <a:tailEnd/>
          </a:ln>
        </p:spPr>
      </p:pic>
      <p:sp>
        <p:nvSpPr>
          <p:cNvPr id="43018" name="矩形 9"/>
          <p:cNvSpPr>
            <a:spLocks noChangeArrowheads="1"/>
          </p:cNvSpPr>
          <p:nvPr/>
        </p:nvSpPr>
        <p:spPr bwMode="auto">
          <a:xfrm>
            <a:off x="8655845" y="304801"/>
            <a:ext cx="7231856" cy="778670"/>
          </a:xfrm>
          <a:prstGeom prst="rect">
            <a:avLst/>
          </a:prstGeom>
          <a:noFill/>
          <a:ln w="9525">
            <a:noFill/>
            <a:miter lim="800000"/>
            <a:headEnd/>
            <a:tailEnd/>
          </a:ln>
        </p:spPr>
        <p:txBody>
          <a:bodyPr lIns="137160" tIns="68580" rIns="137160" bIns="68580">
            <a:spAutoFit/>
          </a:bodyPr>
          <a:lstStyle/>
          <a:p>
            <a:pPr algn="ctr" eaLnBrk="1" hangingPunct="1">
              <a:buFont typeface="Arial" charset="0"/>
              <a:buNone/>
            </a:pPr>
            <a:r>
              <a:rPr lang="vi-VN" altLang="zh-CN" sz="4200" b="1" dirty="0" smtClean="0">
                <a:solidFill>
                  <a:srgbClr val="FF0000"/>
                </a:solidFill>
                <a:ea typeface="Microsoft YaHei" pitchFamily="34" charset="-122"/>
                <a:sym typeface="Microsoft YaHei" pitchFamily="34" charset="-122"/>
              </a:rPr>
              <a:t>TẬP KHỞI NGHIỆP</a:t>
            </a:r>
            <a:endParaRPr lang="zh-CN" altLang="en-US" sz="4200" b="1" dirty="0">
              <a:solidFill>
                <a:srgbClr val="FF0000"/>
              </a:solidFill>
              <a:ea typeface="Microsoft YaHei" pitchFamily="34" charset="-122"/>
              <a:sym typeface="Microsoft YaHei" pitchFamily="34" charset="-122"/>
            </a:endParaRPr>
          </a:p>
        </p:txBody>
      </p:sp>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sp>
      </p:grpSp>
      <p:sp>
        <p:nvSpPr>
          <p:cNvPr id="6" name="TextBox 6"/>
          <p:cNvSpPr txBox="1"/>
          <p:nvPr/>
        </p:nvSpPr>
        <p:spPr>
          <a:xfrm>
            <a:off x="4560009" y="2467899"/>
            <a:ext cx="9167982" cy="3668949"/>
          </a:xfrm>
          <a:prstGeom prst="rect">
            <a:avLst/>
          </a:prstGeom>
        </p:spPr>
        <p:txBody>
          <a:bodyPr lIns="0" tIns="0" rIns="0" bIns="0" rtlCol="0" anchor="t">
            <a:spAutoFit/>
          </a:bodyPr>
          <a:lstStyle/>
          <a:p>
            <a:pPr algn="ctr">
              <a:lnSpc>
                <a:spcPts val="9585"/>
              </a:lnSpc>
            </a:pPr>
            <a:r>
              <a:rPr lang="en-US" sz="8635" spc="-172" dirty="0" smtClean="0">
                <a:solidFill>
                  <a:srgbClr val="FFFFFF"/>
                </a:solidFill>
                <a:latin typeface="Cabin"/>
                <a:ea typeface="Cabin"/>
                <a:cs typeface="Cabin"/>
                <a:sym typeface="Cabin"/>
              </a:rPr>
              <a:t>Ch</a:t>
            </a:r>
            <a:r>
              <a:rPr lang="vi-VN" sz="8635" spc="-172" dirty="0" smtClean="0">
                <a:solidFill>
                  <a:srgbClr val="FFFFFF"/>
                </a:solidFill>
                <a:latin typeface="Cabin"/>
                <a:ea typeface="Cabin"/>
                <a:cs typeface="Cabin"/>
                <a:sym typeface="Cabin"/>
              </a:rPr>
              <a:t>à</a:t>
            </a:r>
            <a:r>
              <a:rPr lang="en-US" sz="8635" spc="-172" dirty="0" smtClean="0">
                <a:solidFill>
                  <a:srgbClr val="FFFFFF"/>
                </a:solidFill>
                <a:latin typeface="Cabin"/>
                <a:ea typeface="Cabin"/>
                <a:cs typeface="Cabin"/>
                <a:sym typeface="Cabin"/>
              </a:rPr>
              <a:t>o </a:t>
            </a:r>
            <a:r>
              <a:rPr lang="en-US" sz="8635" spc="-172" dirty="0" err="1">
                <a:solidFill>
                  <a:srgbClr val="FFFFFF"/>
                </a:solidFill>
                <a:latin typeface="Cabin"/>
                <a:ea typeface="Cabin"/>
                <a:cs typeface="Cabin"/>
                <a:sym typeface="Cabin"/>
              </a:rPr>
              <a:t>mừng</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các</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em</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đến</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với</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bài</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học</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ngày</a:t>
            </a:r>
            <a:r>
              <a:rPr lang="en-US" sz="8635" spc="-172" dirty="0">
                <a:solidFill>
                  <a:srgbClr val="FFFFFF"/>
                </a:solidFill>
                <a:latin typeface="Cabin"/>
                <a:ea typeface="Cabin"/>
                <a:cs typeface="Cabin"/>
                <a:sym typeface="Cabin"/>
              </a:rPr>
              <a:t> </a:t>
            </a:r>
            <a:r>
              <a:rPr lang="en-US" sz="8635" spc="-172" dirty="0" err="1">
                <a:solidFill>
                  <a:srgbClr val="FFFFFF"/>
                </a:solidFill>
                <a:latin typeface="Cabin"/>
                <a:ea typeface="Cabin"/>
                <a:cs typeface="Cabin"/>
                <a:sym typeface="Cabin"/>
              </a:rPr>
              <a:t>hôm</a:t>
            </a:r>
            <a:r>
              <a:rPr lang="en-US" sz="8635" spc="-172" dirty="0">
                <a:solidFill>
                  <a:srgbClr val="FFFFFF"/>
                </a:solidFill>
                <a:latin typeface="Cabin"/>
                <a:ea typeface="Cabin"/>
                <a:cs typeface="Cabin"/>
                <a:sym typeface="Cabin"/>
              </a:rPr>
              <a:t> nay</a:t>
            </a:r>
          </a:p>
        </p:txBody>
      </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181029"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844778041147.mp4">
            <a:hlinkClick r:id="" action="ppaction://media"/>
          </p:cNvPr>
          <p:cNvPicPr>
            <a:picLocks noRot="1" noChangeAspect="1"/>
          </p:cNvPicPr>
          <p:nvPr>
            <a:videoFile r:link="rId1"/>
          </p:nvPr>
        </p:nvPicPr>
        <p:blipFill>
          <a:blip r:embed="rId3"/>
          <a:stretch>
            <a:fillRect/>
          </a:stretch>
        </p:blipFill>
        <p:spPr>
          <a:xfrm>
            <a:off x="838200" y="0"/>
            <a:ext cx="16687800" cy="10287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930641" y="757183"/>
            <a:ext cx="13614079" cy="7466371"/>
            <a:chOff x="0" y="0"/>
            <a:chExt cx="18152105" cy="9955162"/>
          </a:xfrm>
        </p:grpSpPr>
        <p:sp>
          <p:nvSpPr>
            <p:cNvPr id="4" name="Freeform 4"/>
            <p:cNvSpPr/>
            <p:nvPr/>
          </p:nvSpPr>
          <p:spPr>
            <a:xfrm>
              <a:off x="0" y="0"/>
              <a:ext cx="12101404" cy="9955162"/>
            </a:xfrm>
            <a:custGeom>
              <a:avLst/>
              <a:gdLst/>
              <a:ahLst/>
              <a:cxnLst/>
              <a:rect l="l" t="t" r="r" b="b"/>
              <a:pathLst>
                <a:path w="12101404" h="9955162">
                  <a:moveTo>
                    <a:pt x="0" y="0"/>
                  </a:moveTo>
                  <a:lnTo>
                    <a:pt x="12101404" y="0"/>
                  </a:lnTo>
                  <a:lnTo>
                    <a:pt x="12101404" y="9955162"/>
                  </a:lnTo>
                  <a:lnTo>
                    <a:pt x="0" y="9955162"/>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sp>
        <p:sp>
          <p:nvSpPr>
            <p:cNvPr id="5" name="Freeform 5"/>
            <p:cNvSpPr/>
            <p:nvPr/>
          </p:nvSpPr>
          <p:spPr>
            <a:xfrm>
              <a:off x="6050702" y="0"/>
              <a:ext cx="12101404" cy="9955162"/>
            </a:xfrm>
            <a:custGeom>
              <a:avLst/>
              <a:gdLst/>
              <a:ahLst/>
              <a:cxnLst/>
              <a:rect l="l" t="t" r="r" b="b"/>
              <a:pathLst>
                <a:path w="12101404" h="9955162">
                  <a:moveTo>
                    <a:pt x="0" y="0"/>
                  </a:moveTo>
                  <a:lnTo>
                    <a:pt x="12101403" y="0"/>
                  </a:lnTo>
                  <a:lnTo>
                    <a:pt x="12101403" y="9955162"/>
                  </a:lnTo>
                  <a:lnTo>
                    <a:pt x="0" y="9955162"/>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sp>
      </p:grpSp>
      <p:sp>
        <p:nvSpPr>
          <p:cNvPr id="6" name="TextBox 6"/>
          <p:cNvSpPr txBox="1"/>
          <p:nvPr/>
        </p:nvSpPr>
        <p:spPr>
          <a:xfrm>
            <a:off x="3698700" y="1662585"/>
            <a:ext cx="11536789" cy="4616648"/>
          </a:xfrm>
          <a:prstGeom prst="rect">
            <a:avLst/>
          </a:prstGeom>
        </p:spPr>
        <p:txBody>
          <a:bodyPr lIns="0" tIns="0" rIns="0" bIns="0" rtlCol="0" anchor="t">
            <a:spAutoFit/>
          </a:bodyPr>
          <a:lstStyle/>
          <a:p>
            <a:pPr algn="ctr">
              <a:lnSpc>
                <a:spcPts val="8974"/>
              </a:lnSpc>
            </a:pPr>
            <a:r>
              <a:rPr lang="en-US" sz="8084" spc="-161" dirty="0" err="1">
                <a:solidFill>
                  <a:srgbClr val="FFFFFF"/>
                </a:solidFill>
                <a:latin typeface="Cabin"/>
                <a:ea typeface="Cabin"/>
                <a:cs typeface="Cabin"/>
                <a:sym typeface="Cabin"/>
              </a:rPr>
              <a:t>Bài</a:t>
            </a:r>
            <a:r>
              <a:rPr lang="en-US" sz="8084" spc="-161" dirty="0">
                <a:solidFill>
                  <a:srgbClr val="FFFFFF"/>
                </a:solidFill>
                <a:latin typeface="Cabin"/>
                <a:ea typeface="Cabin"/>
                <a:cs typeface="Cabin"/>
                <a:sym typeface="Cabin"/>
              </a:rPr>
              <a:t> 1:</a:t>
            </a:r>
          </a:p>
          <a:p>
            <a:pPr algn="ctr">
              <a:lnSpc>
                <a:spcPts val="8974"/>
              </a:lnSpc>
            </a:pPr>
            <a:r>
              <a:rPr lang="en-US" sz="8084" spc="-161" dirty="0">
                <a:solidFill>
                  <a:srgbClr val="FFFFFF"/>
                </a:solidFill>
                <a:latin typeface="Cabin"/>
                <a:ea typeface="Cabin"/>
                <a:cs typeface="Cabin"/>
                <a:sym typeface="Cabin"/>
              </a:rPr>
              <a:t>CÁC HOẠT ĐỘNG KINH TẾ</a:t>
            </a:r>
          </a:p>
          <a:p>
            <a:pPr algn="ctr">
              <a:lnSpc>
                <a:spcPts val="8974"/>
              </a:lnSpc>
            </a:pPr>
            <a:r>
              <a:rPr lang="en-US" sz="8084" spc="-161" dirty="0">
                <a:solidFill>
                  <a:srgbClr val="FFFFFF"/>
                </a:solidFill>
                <a:latin typeface="Cabin"/>
                <a:ea typeface="Cabin"/>
                <a:cs typeface="Cabin"/>
                <a:sym typeface="Cabin"/>
              </a:rPr>
              <a:t> CƠ BẢN TRONG</a:t>
            </a:r>
          </a:p>
          <a:p>
            <a:pPr algn="ctr">
              <a:lnSpc>
                <a:spcPts val="8974"/>
              </a:lnSpc>
            </a:pPr>
            <a:r>
              <a:rPr lang="en-US" sz="8084" spc="-161" dirty="0">
                <a:solidFill>
                  <a:srgbClr val="FFFFFF"/>
                </a:solidFill>
                <a:latin typeface="Cabin"/>
                <a:ea typeface="Cabin"/>
                <a:cs typeface="Cabin"/>
                <a:sym typeface="Cabin"/>
              </a:rPr>
              <a:t> ĐỜI SỐNG XÃ </a:t>
            </a:r>
            <a:r>
              <a:rPr lang="en-US" sz="8084" spc="-161" dirty="0" smtClean="0">
                <a:solidFill>
                  <a:srgbClr val="FFFFFF"/>
                </a:solidFill>
                <a:latin typeface="Cabin"/>
                <a:ea typeface="Cabin"/>
                <a:cs typeface="Cabin"/>
                <a:sym typeface="Cabin"/>
              </a:rPr>
              <a:t>HỘI</a:t>
            </a:r>
            <a:r>
              <a:rPr lang="vi-VN" sz="8084" spc="-161" dirty="0" smtClean="0">
                <a:solidFill>
                  <a:srgbClr val="FFFFFF"/>
                </a:solidFill>
                <a:latin typeface="Cabin"/>
                <a:ea typeface="Cabin"/>
                <a:cs typeface="Cabin"/>
                <a:sym typeface="Cabin"/>
              </a:rPr>
              <a:t> (tiết 3)</a:t>
            </a:r>
            <a:endParaRPr lang="en-US" sz="8084" spc="-161" dirty="0">
              <a:solidFill>
                <a:srgbClr val="FFFFFF"/>
              </a:solidFill>
              <a:latin typeface="Cabin"/>
              <a:ea typeface="Cabin"/>
              <a:cs typeface="Cabin"/>
              <a:sym typeface="Cabin"/>
            </a:endParaRPr>
          </a:p>
        </p:txBody>
      </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5900976"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1" name="Freeform 6"/>
          <p:cNvSpPr/>
          <p:nvPr/>
        </p:nvSpPr>
        <p:spPr>
          <a:xfrm>
            <a:off x="2057400" y="3962400"/>
            <a:ext cx="6248400" cy="6324600"/>
          </a:xfrm>
          <a:custGeom>
            <a:avLst/>
            <a:gdLst/>
            <a:ahLst/>
            <a:cxnLst/>
            <a:rect l="l" t="t" r="r" b="b"/>
            <a:pathLst>
              <a:path w="6495114" h="6653126">
                <a:moveTo>
                  <a:pt x="0" y="0"/>
                </a:moveTo>
                <a:lnTo>
                  <a:pt x="6495114" y="0"/>
                </a:lnTo>
                <a:lnTo>
                  <a:pt x="6495114" y="6653126"/>
                </a:lnTo>
                <a:lnTo>
                  <a:pt x="0" y="6653126"/>
                </a:lnTo>
                <a:lnTo>
                  <a:pt x="0" y="0"/>
                </a:lnTo>
                <a:close/>
              </a:path>
            </a:pathLst>
          </a:custGeom>
          <a:blipFill>
            <a:blip r:embed="rId2"/>
            <a:stretch>
              <a:fillRect/>
            </a:stretch>
          </a:blipFill>
        </p:spPr>
      </p:sp>
      <p:sp>
        <p:nvSpPr>
          <p:cNvPr id="9" name="Cloud Callout 8"/>
          <p:cNvSpPr/>
          <p:nvPr/>
        </p:nvSpPr>
        <p:spPr>
          <a:xfrm>
            <a:off x="9829800" y="342900"/>
            <a:ext cx="7010400" cy="6248400"/>
          </a:xfrm>
          <a:prstGeom prst="cloudCallout">
            <a:avLst>
              <a:gd name="adj1" fmla="val -61767"/>
              <a:gd name="adj2" fmla="val 46214"/>
            </a:avLst>
          </a:prstGeom>
          <a:ln w="57150"/>
        </p:spPr>
        <p:style>
          <a:lnRef idx="2">
            <a:schemeClr val="accent3"/>
          </a:lnRef>
          <a:fillRef idx="1">
            <a:schemeClr val="lt1"/>
          </a:fillRef>
          <a:effectRef idx="0">
            <a:schemeClr val="accent3"/>
          </a:effectRef>
          <a:fontRef idx="minor">
            <a:schemeClr val="dk1"/>
          </a:fontRef>
        </p:style>
        <p:txBody>
          <a:bodyPr rtlCol="0" anchor="ctr"/>
          <a:lstStyle/>
          <a:p>
            <a:pPr algn="ctr"/>
            <a:r>
              <a:rPr lang="vi-VN" sz="4800" dirty="0" smtClean="0"/>
              <a:t>Nội dung của video trên là gì?</a:t>
            </a:r>
            <a:endParaRPr lang="en-US" sz="4800" dirty="0"/>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304800" y="-2705100"/>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2">
              <a:extLst>
                <a:ext uri="{96DAC541-7B7A-43D3-8B79-37D633B846F1}">
                  <asvg:svgBlip xmlns="" xmlns:asvg="http://schemas.microsoft.com/office/drawing/2016/SVG/main" r:embed="rId3"/>
                </a:ext>
              </a:extLst>
            </a:blip>
            <a:stretch>
              <a:fillRect b="-9038"/>
            </a:stretch>
          </a:blipFill>
        </p:spPr>
      </p:sp>
      <p:sp>
        <p:nvSpPr>
          <p:cNvPr id="25" name="TextBox 25"/>
          <p:cNvSpPr txBox="1"/>
          <p:nvPr/>
        </p:nvSpPr>
        <p:spPr>
          <a:xfrm>
            <a:off x="8018341" y="5578941"/>
            <a:ext cx="361192" cy="534352"/>
          </a:xfrm>
          <a:prstGeom prst="rect">
            <a:avLst/>
          </a:prstGeom>
        </p:spPr>
        <p:txBody>
          <a:bodyPr lIns="0" tIns="0" rIns="0" bIns="0" rtlCol="0" anchor="t">
            <a:spAutoFit/>
          </a:bodyPr>
          <a:lstStyle/>
          <a:p>
            <a:pPr marL="0" lvl="1" indent="0" algn="ctr">
              <a:lnSpc>
                <a:spcPts val="3989"/>
              </a:lnSpc>
              <a:spcBef>
                <a:spcPct val="0"/>
              </a:spcBef>
            </a:pPr>
            <a:r>
              <a:rPr lang="en-US" sz="3799" b="1" u="none" strike="noStrike" spc="-113" dirty="0">
                <a:solidFill>
                  <a:srgbClr val="FFFFFF"/>
                </a:solidFill>
                <a:latin typeface="Cabin Bold"/>
                <a:ea typeface="Cabin Bold"/>
                <a:cs typeface="Cabin Bold"/>
                <a:sym typeface="Cabin Bold"/>
              </a:rPr>
              <a:t>O</a:t>
            </a:r>
          </a:p>
        </p:txBody>
      </p:sp>
      <p:pic>
        <p:nvPicPr>
          <p:cNvPr id="39" name="Picture 22"/>
          <p:cNvPicPr>
            <a:picLocks noChangeAspect="1" noChangeArrowheads="1"/>
          </p:cNvPicPr>
          <p:nvPr/>
        </p:nvPicPr>
        <p:blipFill>
          <a:blip r:embed="rId4"/>
          <a:srcRect/>
          <a:stretch>
            <a:fillRect/>
          </a:stretch>
        </p:blipFill>
        <p:spPr bwMode="auto">
          <a:xfrm>
            <a:off x="0" y="4610100"/>
            <a:ext cx="14325600" cy="5676900"/>
          </a:xfrm>
          <a:prstGeom prst="rect">
            <a:avLst/>
          </a:prstGeom>
          <a:noFill/>
          <a:ln w="9525">
            <a:noFill/>
            <a:miter lim="800000"/>
            <a:headEnd/>
            <a:tailEnd/>
          </a:ln>
        </p:spPr>
      </p:pic>
      <p:sp>
        <p:nvSpPr>
          <p:cNvPr id="40" name="TextBox 39"/>
          <p:cNvSpPr txBox="1">
            <a:spLocks noChangeArrowheads="1"/>
          </p:cNvSpPr>
          <p:nvPr/>
        </p:nvSpPr>
        <p:spPr bwMode="auto">
          <a:xfrm>
            <a:off x="1905000" y="2095500"/>
            <a:ext cx="14706599" cy="1754326"/>
          </a:xfrm>
          <a:prstGeom prst="rect">
            <a:avLst/>
          </a:prstGeom>
          <a:noFill/>
          <a:ln w="9525">
            <a:noFill/>
            <a:miter lim="800000"/>
            <a:headEnd/>
            <a:tailEnd/>
          </a:ln>
        </p:spPr>
        <p:txBody>
          <a:bodyPr wrap="square">
            <a:spAutoFit/>
          </a:bodyPr>
          <a:lstStyle/>
          <a:p>
            <a:pPr algn="ct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Các</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nhân</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vật</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trong</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hai</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bức</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tranh</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trên</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sử</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dụng</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sản</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phẩm</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gạo</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với</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mục</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đích</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 </a:t>
            </a:r>
            <a:r>
              <a:rPr lang="en-US" altLang="en-US" sz="5400" b="1" dirty="0" err="1">
                <a:solidFill>
                  <a:schemeClr val="tx2"/>
                </a:solidFill>
                <a:latin typeface="Times New Roman" pitchFamily="18" charset="0"/>
                <a:ea typeface="Calibri" pitchFamily="34" charset="0"/>
                <a:cs typeface="Times New Roman" pitchFamily="18" charset="0"/>
                <a:sym typeface="Calibri" pitchFamily="34" charset="0"/>
              </a:rPr>
              <a:t>gì</a:t>
            </a:r>
            <a:r>
              <a:rPr lang="en-US" altLang="en-US" sz="5400" b="1" dirty="0">
                <a:solidFill>
                  <a:schemeClr val="tx2"/>
                </a:solidFill>
                <a:latin typeface="Times New Roman" pitchFamily="18" charset="0"/>
                <a:ea typeface="Calibri" pitchFamily="34" charset="0"/>
                <a:cs typeface="Times New Roman" pitchFamily="18" charset="0"/>
                <a:sym typeface="Calibri" pitchFamily="34" charset="0"/>
              </a:rPr>
              <a:t>?</a:t>
            </a:r>
          </a:p>
        </p:txBody>
      </p:sp>
      <p:sp>
        <p:nvSpPr>
          <p:cNvPr id="46" name="Freeform 12"/>
          <p:cNvSpPr/>
          <p:nvPr/>
        </p:nvSpPr>
        <p:spPr>
          <a:xfrm>
            <a:off x="14706600" y="4610099"/>
            <a:ext cx="3810000" cy="5676901"/>
          </a:xfrm>
          <a:custGeom>
            <a:avLst/>
            <a:gdLst/>
            <a:ahLst/>
            <a:cxnLst/>
            <a:rect l="l" t="t" r="r" b="b"/>
            <a:pathLst>
              <a:path w="3396365" h="4741119">
                <a:moveTo>
                  <a:pt x="0" y="0"/>
                </a:moveTo>
                <a:lnTo>
                  <a:pt x="3396365" y="0"/>
                </a:lnTo>
                <a:lnTo>
                  <a:pt x="3396365" y="4741118"/>
                </a:lnTo>
                <a:lnTo>
                  <a:pt x="0" y="4741118"/>
                </a:lnTo>
                <a:lnTo>
                  <a:pt x="0" y="0"/>
                </a:lnTo>
                <a:close/>
              </a:path>
            </a:pathLst>
          </a:custGeom>
          <a:blipFill>
            <a:blip r:embed="rId5">
              <a:extLst>
                <a:ext uri="{96DAC541-7B7A-43D3-8B79-37D633B846F1}">
                  <asvg:svgBlip xmlns="" xmlns:asvg="http://schemas.microsoft.com/office/drawing/2016/SVG/main" r:embed="rId13"/>
                </a:ext>
              </a:extLst>
            </a:blip>
            <a:stretch>
              <a:fillRect/>
            </a:stretch>
          </a:blipFill>
        </p:spPr>
      </p:sp>
      <p:sp>
        <p:nvSpPr>
          <p:cNvPr id="47" name="TextBox 8"/>
          <p:cNvSpPr txBox="1"/>
          <p:nvPr/>
        </p:nvSpPr>
        <p:spPr>
          <a:xfrm>
            <a:off x="428042" y="250967"/>
            <a:ext cx="17055737" cy="948978"/>
          </a:xfrm>
          <a:prstGeom prst="rect">
            <a:avLst/>
          </a:prstGeom>
        </p:spPr>
        <p:txBody>
          <a:bodyPr lIns="0" tIns="0" rIns="0" bIns="0" rtlCol="0" anchor="t">
            <a:spAutoFit/>
          </a:bodyPr>
          <a:lstStyle/>
          <a:p>
            <a:pPr marL="1338603" lvl="1" indent="-669302" algn="ctr">
              <a:lnSpc>
                <a:spcPts val="7440"/>
              </a:lnSpc>
            </a:pPr>
            <a:r>
              <a:rPr lang="vi-VN" sz="6200" b="1" spc="-124" dirty="0" smtClean="0">
                <a:solidFill>
                  <a:srgbClr val="FF0000"/>
                </a:solidFill>
                <a:latin typeface="Cabin Bold"/>
                <a:ea typeface="Cabin Bold"/>
                <a:cs typeface="Cabin Bold"/>
                <a:sym typeface="Cabin Bold"/>
              </a:rPr>
              <a:t>3. Hoạt động tiêu dùng </a:t>
            </a:r>
            <a:endParaRPr lang="en-US" sz="6200" b="1" spc="-124" dirty="0">
              <a:solidFill>
                <a:srgbClr val="FF0000"/>
              </a:solidFill>
              <a:latin typeface="Cabin Bold"/>
              <a:ea typeface="Cabin Bold"/>
              <a:cs typeface="Cabin Bold"/>
              <a:sym typeface="Cabin Bold"/>
            </a:endParaRPr>
          </a:p>
        </p:txBody>
      </p:sp>
      <p:sp>
        <p:nvSpPr>
          <p:cNvPr id="48" name="Rounded Rectangle 47"/>
          <p:cNvSpPr/>
          <p:nvPr/>
        </p:nvSpPr>
        <p:spPr>
          <a:xfrm>
            <a:off x="685800" y="1333500"/>
            <a:ext cx="7772400" cy="2819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4400" b="1" dirty="0" smtClean="0">
                <a:solidFill>
                  <a:schemeClr val="tx2"/>
                </a:solidFill>
                <a:latin typeface="Times New Roman" panose="02020603050405020304" pitchFamily="18" charset="0"/>
                <a:ea typeface="Arial Unicode MS" panose="020B0600070205080204" pitchFamily="34" charset="-128"/>
                <a:cs typeface="Dubai" panose="020B0503030403030204" pitchFamily="34" charset="-78"/>
              </a:rPr>
              <a:t>G</a:t>
            </a:r>
            <a:r>
              <a:rPr lang="vi-VN" altLang="zh-CN" sz="4400" b="1" dirty="0" smtClean="0">
                <a:solidFill>
                  <a:schemeClr val="tx2"/>
                </a:solidFill>
                <a:latin typeface="Times New Roman" panose="02020603050405020304" pitchFamily="18" charset="0"/>
                <a:ea typeface="Arial Unicode MS" panose="020B0600070205080204" pitchFamily="34" charset="-128"/>
                <a:cs typeface="Dubai" panose="020B0503030403030204" pitchFamily="34" charset="-78"/>
              </a:rPr>
              <a:t>ạo được sử dụng với mục đích để con người tiêu dùng trực tiếp</a:t>
            </a:r>
            <a:endParaRPr lang="en-US" altLang="zh-CN" sz="4400" b="1" dirty="0" smtClean="0">
              <a:solidFill>
                <a:schemeClr val="tx2"/>
              </a:solidFill>
              <a:latin typeface="Dubai" panose="020B0503030403030204" pitchFamily="34" charset="-78"/>
              <a:ea typeface="Arial Unicode MS" panose="020B0600070205080204" pitchFamily="34" charset="-128"/>
              <a:cs typeface="Dubai" panose="020B0503030403030204" pitchFamily="34" charset="-78"/>
            </a:endParaRPr>
          </a:p>
        </p:txBody>
      </p:sp>
      <p:sp>
        <p:nvSpPr>
          <p:cNvPr id="49" name="Rounded Rectangle 48"/>
          <p:cNvSpPr/>
          <p:nvPr/>
        </p:nvSpPr>
        <p:spPr>
          <a:xfrm>
            <a:off x="9601200" y="1409700"/>
            <a:ext cx="8001000" cy="27432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4400" b="1" dirty="0" err="1"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Gạo</a:t>
            </a:r>
            <a:r>
              <a:rPr lang="en-US" altLang="zh-CN" sz="4400" b="1" dirty="0"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 </a:t>
            </a:r>
            <a:r>
              <a:rPr lang="vi-VN" altLang="zh-CN" sz="4400" b="1" dirty="0" smtClean="0">
                <a:solidFill>
                  <a:schemeClr val="tx2"/>
                </a:solidFill>
                <a:latin typeface="Times New Roman" panose="02020603050405020304" pitchFamily="18" charset="0"/>
                <a:ea typeface="Arial Unicode MS" panose="020B0600070205080204" pitchFamily="34" charset="-128"/>
                <a:cs typeface="Dubai" panose="020B0503030403030204" pitchFamily="34" charset="-78"/>
              </a:rPr>
              <a:t>được sử dụng làm đầu vào của một hoạt động </a:t>
            </a:r>
            <a:r>
              <a:rPr lang="en-US" altLang="zh-CN" sz="4400" b="1" dirty="0" err="1"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sản</a:t>
            </a:r>
            <a:r>
              <a:rPr lang="en-US" altLang="zh-CN" sz="4400" b="1" dirty="0"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zh-CN" sz="4400" b="1" dirty="0" err="1"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xuất</a:t>
            </a:r>
            <a:r>
              <a:rPr lang="en-US" altLang="zh-CN" sz="4400" b="1" dirty="0"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zh-CN" sz="4400" b="1" dirty="0" err="1"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kinh</a:t>
            </a:r>
            <a:r>
              <a:rPr lang="en-US" altLang="zh-CN" sz="4400" b="1" dirty="0"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zh-CN" sz="4400" b="1" dirty="0" err="1" smtClean="0">
                <a:solidFill>
                  <a:schemeClr val="tx2"/>
                </a:solidFill>
                <a:latin typeface="Times New Roman" panose="02020603050405020304" pitchFamily="18" charset="0"/>
                <a:ea typeface="Arial Unicode MS" panose="020B0600070205080204" pitchFamily="34" charset="-128"/>
                <a:cs typeface="Times New Roman" panose="02020603050405020304" pitchFamily="18" charset="0"/>
              </a:rPr>
              <a:t>doanh</a:t>
            </a:r>
            <a:r>
              <a:rPr lang="vi-VN" altLang="zh-CN" sz="4400" b="1" dirty="0" smtClean="0">
                <a:solidFill>
                  <a:schemeClr val="tx2"/>
                </a:solidFill>
                <a:latin typeface="Times New Roman" panose="02020603050405020304" pitchFamily="18" charset="0"/>
                <a:ea typeface="Arial Unicode MS" panose="020B0600070205080204" pitchFamily="34" charset="-128"/>
                <a:cs typeface="Dubai" panose="020B0503030403030204" pitchFamily="34" charset="-78"/>
              </a:rPr>
              <a:t> </a:t>
            </a:r>
            <a:r>
              <a:rPr lang="vi-VN" altLang="zh-CN" sz="4400" dirty="0" smtClean="0">
                <a:solidFill>
                  <a:schemeClr val="tx2"/>
                </a:solidFill>
                <a:latin typeface="Times New Roman" panose="02020603050405020304" pitchFamily="18" charset="0"/>
                <a:ea typeface="Arial Unicode MS" panose="020B0600070205080204" pitchFamily="34" charset="-128"/>
                <a:cs typeface="Dubai" panose="020B0503030403030204" pitchFamily="34" charset="-78"/>
              </a:rPr>
              <a:t>(kinh doanh quán cơm bình dân).</a:t>
            </a:r>
          </a:p>
          <a:p>
            <a:pPr algn="ct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2"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slide(fromBottom)">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3" nodeType="clickEffect">
                                  <p:stCondLst>
                                    <p:cond delay="0"/>
                                  </p:stCondLst>
                                  <p:childTnLst>
                                    <p:animEffect transition="out" filter="box(in)">
                                      <p:cBhvr>
                                        <p:cTn id="11" dur="500"/>
                                        <p:tgtEl>
                                          <p:spTgt spid="40"/>
                                        </p:tgtEl>
                                      </p:cBhvr>
                                    </p:animEffect>
                                    <p:set>
                                      <p:cBhvr>
                                        <p:cTn id="12" dur="1" fill="hold">
                                          <p:stCondLst>
                                            <p:cond delay="499"/>
                                          </p:stCondLst>
                                        </p:cTn>
                                        <p:tgtEl>
                                          <p:spTgt spid="4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slide(fromBottom)">
                                      <p:cBhvr>
                                        <p:cTn id="17" dur="500"/>
                                        <p:tgtEl>
                                          <p:spTgt spid="48"/>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slide(fromBottom)">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0" grpId="1"/>
      <p:bldP spid="40" grpId="2"/>
      <p:bldP spid="40" grpId="3"/>
      <p:bldP spid="48" grpId="0" animBg="1"/>
      <p:bldP spid="4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15" name="TextBox 8"/>
          <p:cNvSpPr txBox="1"/>
          <p:nvPr/>
        </p:nvSpPr>
        <p:spPr>
          <a:xfrm>
            <a:off x="428042" y="250967"/>
            <a:ext cx="17055737" cy="948978"/>
          </a:xfrm>
          <a:prstGeom prst="rect">
            <a:avLst/>
          </a:prstGeom>
        </p:spPr>
        <p:txBody>
          <a:bodyPr lIns="0" tIns="0" rIns="0" bIns="0" rtlCol="0" anchor="t">
            <a:spAutoFit/>
          </a:bodyPr>
          <a:lstStyle/>
          <a:p>
            <a:pPr marL="1338603" lvl="1" indent="-669302" algn="ctr">
              <a:lnSpc>
                <a:spcPts val="7440"/>
              </a:lnSpc>
            </a:pPr>
            <a:r>
              <a:rPr lang="vi-VN" sz="6200" b="1" spc="-124" dirty="0" smtClean="0">
                <a:solidFill>
                  <a:srgbClr val="FF0000"/>
                </a:solidFill>
                <a:latin typeface="Cabin Bold"/>
                <a:ea typeface="Cabin Bold"/>
                <a:cs typeface="Cabin Bold"/>
                <a:sym typeface="Cabin Bold"/>
              </a:rPr>
              <a:t>3. Hoạt động tiêu dùng </a:t>
            </a:r>
            <a:endParaRPr lang="en-US" sz="6200" b="1" spc="-124" dirty="0">
              <a:solidFill>
                <a:srgbClr val="FF0000"/>
              </a:solidFill>
              <a:latin typeface="Cabin Bold"/>
              <a:ea typeface="Cabin Bold"/>
              <a:cs typeface="Cabin Bold"/>
              <a:sym typeface="Cabin Bold"/>
            </a:endParaRPr>
          </a:p>
        </p:txBody>
      </p:sp>
      <p:grpSp>
        <p:nvGrpSpPr>
          <p:cNvPr id="17" name="Group 8"/>
          <p:cNvGrpSpPr/>
          <p:nvPr/>
        </p:nvGrpSpPr>
        <p:grpSpPr>
          <a:xfrm>
            <a:off x="457201" y="1409700"/>
            <a:ext cx="4648199" cy="6019800"/>
            <a:chOff x="0" y="0"/>
            <a:chExt cx="7992460" cy="8764522"/>
          </a:xfrm>
        </p:grpSpPr>
        <p:sp>
          <p:nvSpPr>
            <p:cNvPr id="18" name="Freeform 9"/>
            <p:cNvSpPr/>
            <p:nvPr/>
          </p:nvSpPr>
          <p:spPr>
            <a:xfrm>
              <a:off x="0" y="0"/>
              <a:ext cx="3922822" cy="8764522"/>
            </a:xfrm>
            <a:custGeom>
              <a:avLst/>
              <a:gdLst/>
              <a:ahLst/>
              <a:cxnLst/>
              <a:rect l="l" t="t" r="r" b="b"/>
              <a:pathLst>
                <a:path w="3922822" h="8764522">
                  <a:moveTo>
                    <a:pt x="0" y="0"/>
                  </a:moveTo>
                  <a:lnTo>
                    <a:pt x="3922822" y="0"/>
                  </a:lnTo>
                  <a:lnTo>
                    <a:pt x="3922822" y="8764522"/>
                  </a:lnTo>
                  <a:lnTo>
                    <a:pt x="0" y="8764522"/>
                  </a:lnTo>
                  <a:lnTo>
                    <a:pt x="0" y="0"/>
                  </a:lnTo>
                  <a:close/>
                </a:path>
              </a:pathLst>
            </a:custGeom>
            <a:blipFill>
              <a:blip r:embed="rId2">
                <a:extLst>
                  <a:ext uri="{96DAC541-7B7A-43D3-8B79-37D633B846F1}">
                    <asvg:svgBlip xmlns="" xmlns:asvg="http://schemas.microsoft.com/office/drawing/2016/SVG/main" r:embed="rId5"/>
                  </a:ext>
                </a:extLst>
              </a:blip>
              <a:stretch>
                <a:fillRect r="-99456"/>
              </a:stretch>
            </a:blipFill>
          </p:spPr>
        </p:sp>
        <p:sp>
          <p:nvSpPr>
            <p:cNvPr id="19" name="Freeform 10"/>
            <p:cNvSpPr/>
            <p:nvPr/>
          </p:nvSpPr>
          <p:spPr>
            <a:xfrm>
              <a:off x="3912164" y="0"/>
              <a:ext cx="4080297" cy="8764522"/>
            </a:xfrm>
            <a:custGeom>
              <a:avLst/>
              <a:gdLst/>
              <a:ahLst/>
              <a:cxnLst/>
              <a:rect l="l" t="t" r="r" b="b"/>
              <a:pathLst>
                <a:path w="4080297" h="8764522">
                  <a:moveTo>
                    <a:pt x="0" y="0"/>
                  </a:moveTo>
                  <a:lnTo>
                    <a:pt x="4080296" y="0"/>
                  </a:lnTo>
                  <a:lnTo>
                    <a:pt x="4080296" y="8764522"/>
                  </a:lnTo>
                  <a:lnTo>
                    <a:pt x="0" y="8764522"/>
                  </a:lnTo>
                  <a:lnTo>
                    <a:pt x="0" y="0"/>
                  </a:lnTo>
                  <a:close/>
                </a:path>
              </a:pathLst>
            </a:custGeom>
            <a:blipFill>
              <a:blip r:embed="rId2">
                <a:extLst>
                  <a:ext uri="{96DAC541-7B7A-43D3-8B79-37D633B846F1}">
                    <asvg:svgBlip xmlns="" xmlns:asvg="http://schemas.microsoft.com/office/drawing/2016/SVG/main" r:embed="rId5"/>
                  </a:ext>
                </a:extLst>
              </a:blip>
              <a:stretch>
                <a:fillRect l="-91758"/>
              </a:stretch>
            </a:blipFill>
          </p:spPr>
        </p:sp>
      </p:grpSp>
      <p:sp>
        <p:nvSpPr>
          <p:cNvPr id="20" name="Rectangle 19"/>
          <p:cNvSpPr/>
          <p:nvPr/>
        </p:nvSpPr>
        <p:spPr>
          <a:xfrm>
            <a:off x="685800" y="3086100"/>
            <a:ext cx="4038600" cy="3416320"/>
          </a:xfrm>
          <a:prstGeom prst="rect">
            <a:avLst/>
          </a:prstGeom>
        </p:spPr>
        <p:txBody>
          <a:bodyPr wrap="square">
            <a:spAutoFit/>
          </a:bodyPr>
          <a:lstStyle/>
          <a:p>
            <a:pPr algn="ctr"/>
            <a:r>
              <a:rPr lang="vi-VN" sz="5400" dirty="0" smtClean="0">
                <a:solidFill>
                  <a:schemeClr val="bg1"/>
                </a:solidFill>
              </a:rPr>
              <a:t>Đọc thông tin SGK tr.8 và trả lời câu hỏi:</a:t>
            </a:r>
          </a:p>
        </p:txBody>
      </p:sp>
      <p:sp>
        <p:nvSpPr>
          <p:cNvPr id="21" name="Freeform 6"/>
          <p:cNvSpPr/>
          <p:nvPr/>
        </p:nvSpPr>
        <p:spPr>
          <a:xfrm>
            <a:off x="5257800" y="5524500"/>
            <a:ext cx="4572000" cy="4533900"/>
          </a:xfrm>
          <a:custGeom>
            <a:avLst/>
            <a:gdLst/>
            <a:ahLst/>
            <a:cxnLst/>
            <a:rect l="l" t="t" r="r" b="b"/>
            <a:pathLst>
              <a:path w="6495114" h="6653126">
                <a:moveTo>
                  <a:pt x="0" y="0"/>
                </a:moveTo>
                <a:lnTo>
                  <a:pt x="6495114" y="0"/>
                </a:lnTo>
                <a:lnTo>
                  <a:pt x="6495114" y="6653126"/>
                </a:lnTo>
                <a:lnTo>
                  <a:pt x="0" y="6653126"/>
                </a:lnTo>
                <a:lnTo>
                  <a:pt x="0" y="0"/>
                </a:lnTo>
                <a:close/>
              </a:path>
            </a:pathLst>
          </a:custGeom>
          <a:blipFill>
            <a:blip r:embed="rId6"/>
            <a:stretch>
              <a:fillRect/>
            </a:stretch>
          </a:blipFill>
        </p:spPr>
      </p:sp>
      <p:sp>
        <p:nvSpPr>
          <p:cNvPr id="22" name="Rounded Rectangular Callout 21"/>
          <p:cNvSpPr/>
          <p:nvPr/>
        </p:nvSpPr>
        <p:spPr>
          <a:xfrm>
            <a:off x="9372600" y="1562100"/>
            <a:ext cx="8458200" cy="5029200"/>
          </a:xfrm>
          <a:prstGeom prst="wedgeRoundRectCallout">
            <a:avLst>
              <a:gd name="adj1" fmla="val -41503"/>
              <a:gd name="adj2" fmla="val 63124"/>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marL="514350" indent="-514350" algn="just">
              <a:buAutoNum type="arabicParenR"/>
            </a:pPr>
            <a:r>
              <a:rPr lang="vi-VN" sz="3600" dirty="0" smtClean="0"/>
              <a:t>Các nhân vật trong hai bức tranh trên sử dụng sản phẩm gạo với mục đích gì?</a:t>
            </a:r>
          </a:p>
          <a:p>
            <a:pPr marL="514350" indent="-514350" algn="just">
              <a:buAutoNum type="arabicParenR"/>
            </a:pPr>
            <a:r>
              <a:rPr lang="vi-VN" sz="3600" dirty="0" smtClean="0"/>
              <a:t>Dịch bệnh COVID-19 khiến hoạt động tiêu dùng thay đổi như thế nào? Những thay đổi của hoạt động tiêu dùng có tác động gì đến đời sống xã hội?</a:t>
            </a:r>
            <a:endParaRPr lang="en-US"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slide(fromBottom)">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930641" y="757183"/>
            <a:ext cx="13614079" cy="7466371"/>
            <a:chOff x="0" y="0"/>
            <a:chExt cx="18152105" cy="9955162"/>
          </a:xfrm>
        </p:grpSpPr>
        <p:sp>
          <p:nvSpPr>
            <p:cNvPr id="4" name="Freeform 4"/>
            <p:cNvSpPr/>
            <p:nvPr/>
          </p:nvSpPr>
          <p:spPr>
            <a:xfrm>
              <a:off x="0" y="0"/>
              <a:ext cx="12101404" cy="9955162"/>
            </a:xfrm>
            <a:custGeom>
              <a:avLst/>
              <a:gdLst/>
              <a:ahLst/>
              <a:cxnLst/>
              <a:rect l="l" t="t" r="r" b="b"/>
              <a:pathLst>
                <a:path w="12101404" h="9955162">
                  <a:moveTo>
                    <a:pt x="0" y="0"/>
                  </a:moveTo>
                  <a:lnTo>
                    <a:pt x="12101404" y="0"/>
                  </a:lnTo>
                  <a:lnTo>
                    <a:pt x="12101404" y="9955162"/>
                  </a:lnTo>
                  <a:lnTo>
                    <a:pt x="0" y="9955162"/>
                  </a:lnTo>
                  <a:lnTo>
                    <a:pt x="0" y="0"/>
                  </a:lnTo>
                  <a:close/>
                </a:path>
              </a:pathLst>
            </a:custGeom>
            <a:blipFill>
              <a:blip r:embed="rId4">
                <a:extLst>
                  <a:ext uri="{96DAC541-7B7A-43D3-8B79-37D633B846F1}">
                    <asvg:svgBlip xmlns="" xmlns:asvg="http://schemas.microsoft.com/office/drawing/2016/SVG/main" r:embed="rId5"/>
                  </a:ext>
                </a:extLst>
              </a:blip>
              <a:stretch>
                <a:fillRect r="-30390"/>
              </a:stretch>
            </a:blipFill>
          </p:spPr>
        </p:sp>
        <p:sp>
          <p:nvSpPr>
            <p:cNvPr id="5" name="Freeform 5"/>
            <p:cNvSpPr/>
            <p:nvPr/>
          </p:nvSpPr>
          <p:spPr>
            <a:xfrm>
              <a:off x="6050702" y="0"/>
              <a:ext cx="12101404" cy="9955162"/>
            </a:xfrm>
            <a:custGeom>
              <a:avLst/>
              <a:gdLst/>
              <a:ahLst/>
              <a:cxnLst/>
              <a:rect l="l" t="t" r="r" b="b"/>
              <a:pathLst>
                <a:path w="12101404" h="9955162">
                  <a:moveTo>
                    <a:pt x="0" y="0"/>
                  </a:moveTo>
                  <a:lnTo>
                    <a:pt x="12101403" y="0"/>
                  </a:lnTo>
                  <a:lnTo>
                    <a:pt x="12101403" y="9955162"/>
                  </a:lnTo>
                  <a:lnTo>
                    <a:pt x="0" y="9955162"/>
                  </a:lnTo>
                  <a:lnTo>
                    <a:pt x="0" y="0"/>
                  </a:lnTo>
                  <a:close/>
                </a:path>
              </a:pathLst>
            </a:custGeom>
            <a:blipFill>
              <a:blip r:embed="rId4">
                <a:extLst>
                  <a:ext uri="{96DAC541-7B7A-43D3-8B79-37D633B846F1}">
                    <asvg:svgBlip xmlns="" xmlns:asvg="http://schemas.microsoft.com/office/drawing/2016/SVG/main" r:embed="rId5"/>
                  </a:ext>
                </a:extLst>
              </a:blip>
              <a:stretch>
                <a:fillRect l="-30390"/>
              </a:stretch>
            </a:blipFill>
          </p:spPr>
        </p:sp>
      </p:grpSp>
      <p:sp>
        <p:nvSpPr>
          <p:cNvPr id="6" name="TextBox 6"/>
          <p:cNvSpPr txBox="1"/>
          <p:nvPr/>
        </p:nvSpPr>
        <p:spPr>
          <a:xfrm>
            <a:off x="3698700" y="1662585"/>
            <a:ext cx="11536789" cy="4616648"/>
          </a:xfrm>
          <a:prstGeom prst="rect">
            <a:avLst/>
          </a:prstGeom>
        </p:spPr>
        <p:txBody>
          <a:bodyPr lIns="0" tIns="0" rIns="0" bIns="0" rtlCol="0" anchor="t">
            <a:spAutoFit/>
          </a:bodyPr>
          <a:lstStyle/>
          <a:p>
            <a:pPr algn="ctr">
              <a:lnSpc>
                <a:spcPts val="8974"/>
              </a:lnSpc>
            </a:pPr>
            <a:r>
              <a:rPr lang="en-US" sz="8084" spc="-161" dirty="0" err="1">
                <a:solidFill>
                  <a:srgbClr val="FFFFFF"/>
                </a:solidFill>
                <a:latin typeface="Cabin"/>
                <a:ea typeface="Cabin"/>
                <a:cs typeface="Cabin"/>
                <a:sym typeface="Cabin"/>
              </a:rPr>
              <a:t>Bài</a:t>
            </a:r>
            <a:r>
              <a:rPr lang="en-US" sz="8084" spc="-161" dirty="0">
                <a:solidFill>
                  <a:srgbClr val="FFFFFF"/>
                </a:solidFill>
                <a:latin typeface="Cabin"/>
                <a:ea typeface="Cabin"/>
                <a:cs typeface="Cabin"/>
                <a:sym typeface="Cabin"/>
              </a:rPr>
              <a:t> 1:</a:t>
            </a:r>
          </a:p>
          <a:p>
            <a:pPr algn="ctr">
              <a:lnSpc>
                <a:spcPts val="8974"/>
              </a:lnSpc>
            </a:pPr>
            <a:r>
              <a:rPr lang="en-US" sz="8084" spc="-161" dirty="0">
                <a:solidFill>
                  <a:srgbClr val="FFFFFF"/>
                </a:solidFill>
                <a:latin typeface="Cabin"/>
                <a:ea typeface="Cabin"/>
                <a:cs typeface="Cabin"/>
                <a:sym typeface="Cabin"/>
              </a:rPr>
              <a:t>CÁC HOẠT ĐỘNG KINH TẾ</a:t>
            </a:r>
          </a:p>
          <a:p>
            <a:pPr algn="ctr">
              <a:lnSpc>
                <a:spcPts val="8974"/>
              </a:lnSpc>
            </a:pPr>
            <a:r>
              <a:rPr lang="en-US" sz="8084" spc="-161" dirty="0">
                <a:solidFill>
                  <a:srgbClr val="FFFFFF"/>
                </a:solidFill>
                <a:latin typeface="Cabin"/>
                <a:ea typeface="Cabin"/>
                <a:cs typeface="Cabin"/>
                <a:sym typeface="Cabin"/>
              </a:rPr>
              <a:t> CƠ BẢN TRONG</a:t>
            </a:r>
          </a:p>
          <a:p>
            <a:pPr algn="ctr">
              <a:lnSpc>
                <a:spcPts val="8974"/>
              </a:lnSpc>
            </a:pPr>
            <a:r>
              <a:rPr lang="en-US" sz="8084" spc="-161" dirty="0">
                <a:solidFill>
                  <a:srgbClr val="FFFFFF"/>
                </a:solidFill>
                <a:latin typeface="Cabin"/>
                <a:ea typeface="Cabin"/>
                <a:cs typeface="Cabin"/>
                <a:sym typeface="Cabin"/>
              </a:rPr>
              <a:t> ĐỜI SỐNG XÃ </a:t>
            </a:r>
            <a:r>
              <a:rPr lang="en-US" sz="8084" spc="-161" dirty="0" smtClean="0">
                <a:solidFill>
                  <a:srgbClr val="FFFFFF"/>
                </a:solidFill>
                <a:latin typeface="Cabin"/>
                <a:ea typeface="Cabin"/>
                <a:cs typeface="Cabin"/>
                <a:sym typeface="Cabin"/>
              </a:rPr>
              <a:t>HỘI</a:t>
            </a:r>
            <a:r>
              <a:rPr lang="vi-VN" sz="8084" spc="-161" dirty="0" smtClean="0">
                <a:solidFill>
                  <a:srgbClr val="FFFFFF"/>
                </a:solidFill>
                <a:latin typeface="Cabin"/>
                <a:ea typeface="Cabin"/>
                <a:cs typeface="Cabin"/>
                <a:sym typeface="Cabin"/>
              </a:rPr>
              <a:t> (tiết 1)</a:t>
            </a:r>
            <a:endParaRPr lang="en-US" sz="8084" spc="-161" dirty="0">
              <a:solidFill>
                <a:srgbClr val="FFFFFF"/>
              </a:solidFill>
              <a:latin typeface="Cabin"/>
              <a:ea typeface="Cabin"/>
              <a:cs typeface="Cabin"/>
              <a:sym typeface="Cabin"/>
            </a:endParaRPr>
          </a:p>
        </p:txBody>
      </p:sp>
      <p:sp>
        <p:nvSpPr>
          <p:cNvPr id="7" name="Freeform 7"/>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8" name="Freeform 8"/>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9" name="Freeform 9"/>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0" name="Freeform 10"/>
          <p:cNvSpPr/>
          <p:nvPr/>
        </p:nvSpPr>
        <p:spPr>
          <a:xfrm flipH="1">
            <a:off x="-228600" y="2552700"/>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1" name="Freeform 11"/>
          <p:cNvSpPr/>
          <p:nvPr/>
        </p:nvSpPr>
        <p:spPr>
          <a:xfrm>
            <a:off x="15900976"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2" name="Freeform 12"/>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3" name="Freeform 13"/>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4" name="Picture 2" descr="Nhu cầu nhập khẩu khẩu trang và các trang thiết bị bảo hộ y tế từ thị  trường nước Anh"/>
          <p:cNvPicPr>
            <a:picLocks noChangeAspect="1" noChangeArrowheads="1"/>
          </p:cNvPicPr>
          <p:nvPr/>
        </p:nvPicPr>
        <p:blipFill>
          <a:blip r:embed="rId2"/>
          <a:srcRect/>
          <a:stretch>
            <a:fillRect/>
          </a:stretch>
        </p:blipFill>
        <p:spPr bwMode="auto">
          <a:xfrm>
            <a:off x="352426" y="6484145"/>
            <a:ext cx="3433763" cy="2409825"/>
          </a:xfrm>
          <a:prstGeom prst="rect">
            <a:avLst/>
          </a:prstGeom>
          <a:noFill/>
          <a:ln w="9525">
            <a:noFill/>
            <a:miter lim="800000"/>
            <a:headEnd/>
            <a:tailEnd/>
          </a:ln>
        </p:spPr>
      </p:pic>
      <p:pic>
        <p:nvPicPr>
          <p:cNvPr id="325640" name="Picture 8" descr="Chung tay chống dịch Covid-19: Các điểm kinh doanh ủng hộ quyết định tạm  dừng hoạt động"/>
          <p:cNvPicPr>
            <a:picLocks noChangeAspect="1" noChangeArrowheads="1"/>
          </p:cNvPicPr>
          <p:nvPr/>
        </p:nvPicPr>
        <p:blipFill>
          <a:blip r:embed="rId3"/>
          <a:srcRect/>
          <a:stretch>
            <a:fillRect/>
          </a:stretch>
        </p:blipFill>
        <p:spPr bwMode="auto">
          <a:xfrm>
            <a:off x="14218445" y="3867150"/>
            <a:ext cx="3829050" cy="2552700"/>
          </a:xfrm>
          <a:prstGeom prst="rect">
            <a:avLst/>
          </a:prstGeom>
          <a:noFill/>
          <a:ln w="9525">
            <a:noFill/>
            <a:miter lim="800000"/>
            <a:headEnd/>
            <a:tailEnd/>
          </a:ln>
        </p:spPr>
      </p:pic>
      <p:pic>
        <p:nvPicPr>
          <p:cNvPr id="325642" name="Picture 10" descr="Đẩy mạnh thương mại điện tử trong tiêu thụ nông sản"/>
          <p:cNvPicPr>
            <a:picLocks noChangeAspect="1" noChangeArrowheads="1"/>
          </p:cNvPicPr>
          <p:nvPr/>
        </p:nvPicPr>
        <p:blipFill>
          <a:blip r:embed="rId4"/>
          <a:srcRect/>
          <a:stretch>
            <a:fillRect/>
          </a:stretch>
        </p:blipFill>
        <p:spPr bwMode="auto">
          <a:xfrm>
            <a:off x="319088" y="3807620"/>
            <a:ext cx="3495675" cy="2195513"/>
          </a:xfrm>
          <a:prstGeom prst="rect">
            <a:avLst/>
          </a:prstGeom>
          <a:noFill/>
          <a:ln w="9525">
            <a:noFill/>
            <a:miter lim="800000"/>
            <a:headEnd/>
            <a:tailEnd/>
          </a:ln>
        </p:spPr>
      </p:pic>
      <p:sp>
        <p:nvSpPr>
          <p:cNvPr id="6" name="TextBox 5"/>
          <p:cNvSpPr txBox="1">
            <a:spLocks noChangeArrowheads="1"/>
          </p:cNvSpPr>
          <p:nvPr/>
        </p:nvSpPr>
        <p:spPr bwMode="auto">
          <a:xfrm>
            <a:off x="-90487" y="9020176"/>
            <a:ext cx="3988595" cy="692497"/>
          </a:xfrm>
          <a:prstGeom prst="rect">
            <a:avLst/>
          </a:prstGeom>
          <a:noFill/>
          <a:ln w="9525">
            <a:noFill/>
            <a:miter lim="800000"/>
            <a:headEnd/>
            <a:tailEnd/>
          </a:ln>
        </p:spPr>
        <p:txBody>
          <a:bodyPr lIns="137160" tIns="68580" rIns="137160" bIns="68580">
            <a:spAutoFit/>
          </a:bodyPr>
          <a:lstStyle/>
          <a:p>
            <a:pPr algn="ctr"/>
            <a:r>
              <a:rPr lang="en-US" altLang="en-US">
                <a:solidFill>
                  <a:srgbClr val="333333"/>
                </a:solidFill>
                <a:latin typeface="Times New Roman" pitchFamily="18" charset="0"/>
                <a:cs typeface="Times New Roman" pitchFamily="18" charset="0"/>
                <a:sym typeface="Calibri" pitchFamily="34" charset="0"/>
              </a:rPr>
              <a:t>Tạo cơ hội cho s</a:t>
            </a:r>
            <a:r>
              <a:rPr lang="vi-VN" altLang="en-US">
                <a:solidFill>
                  <a:srgbClr val="333333"/>
                </a:solidFill>
                <a:latin typeface="Times New Roman" pitchFamily="18" charset="0"/>
                <a:cs typeface="Times New Roman" pitchFamily="18" charset="0"/>
                <a:sym typeface="Calibri" pitchFamily="34" charset="0"/>
              </a:rPr>
              <a:t>ản xuất khẩu trang</a:t>
            </a:r>
            <a:r>
              <a:rPr lang="en-US" altLang="en-US">
                <a:solidFill>
                  <a:srgbClr val="333333"/>
                </a:solidFill>
                <a:latin typeface="Times New Roman" pitchFamily="18" charset="0"/>
                <a:cs typeface="Times New Roman" pitchFamily="18" charset="0"/>
                <a:sym typeface="Calibri" pitchFamily="34" charset="0"/>
              </a:rPr>
              <a:t> phát triển</a:t>
            </a:r>
            <a:endParaRPr lang="en-US" altLang="en-US">
              <a:latin typeface="Times New Roman" pitchFamily="18" charset="0"/>
              <a:cs typeface="Times New Roman" pitchFamily="18" charset="0"/>
              <a:sym typeface="Calibri" pitchFamily="34" charset="0"/>
            </a:endParaRPr>
          </a:p>
        </p:txBody>
      </p:sp>
      <p:sp>
        <p:nvSpPr>
          <p:cNvPr id="8" name="TextBox 7"/>
          <p:cNvSpPr txBox="1">
            <a:spLocks noChangeArrowheads="1"/>
          </p:cNvSpPr>
          <p:nvPr/>
        </p:nvSpPr>
        <p:spPr bwMode="auto">
          <a:xfrm>
            <a:off x="14606588" y="6600826"/>
            <a:ext cx="3407570" cy="692497"/>
          </a:xfrm>
          <a:prstGeom prst="rect">
            <a:avLst/>
          </a:prstGeom>
          <a:noFill/>
          <a:ln w="9525">
            <a:noFill/>
            <a:miter lim="800000"/>
            <a:headEnd/>
            <a:tailEnd/>
          </a:ln>
        </p:spPr>
        <p:txBody>
          <a:bodyPr lIns="137160" tIns="68580" rIns="137160" bIns="68580">
            <a:spAutoFit/>
          </a:bodyPr>
          <a:lstStyle/>
          <a:p>
            <a:pPr algn="ctr"/>
            <a:r>
              <a:rPr lang="en-US" altLang="en-US">
                <a:solidFill>
                  <a:srgbClr val="333333"/>
                </a:solidFill>
                <a:latin typeface="Times New Roman" pitchFamily="18" charset="0"/>
                <a:cs typeface="Times New Roman" pitchFamily="18" charset="0"/>
                <a:sym typeface="Calibri" pitchFamily="34" charset="0"/>
              </a:rPr>
              <a:t>N</a:t>
            </a:r>
            <a:r>
              <a:rPr lang="vi-VN" altLang="en-US">
                <a:solidFill>
                  <a:srgbClr val="333333"/>
                </a:solidFill>
                <a:latin typeface="Times New Roman" pitchFamily="18" charset="0"/>
                <a:cs typeface="Times New Roman" pitchFamily="18" charset="0"/>
                <a:sym typeface="Calibri" pitchFamily="34" charset="0"/>
              </a:rPr>
              <a:t>hiều cửa hàng dịch vụ</a:t>
            </a:r>
            <a:r>
              <a:rPr lang="en-US" altLang="en-US">
                <a:solidFill>
                  <a:srgbClr val="333333"/>
                </a:solidFill>
                <a:latin typeface="Times New Roman" pitchFamily="18" charset="0"/>
                <a:cs typeface="Times New Roman" pitchFamily="18" charset="0"/>
                <a:sym typeface="Calibri" pitchFamily="34" charset="0"/>
              </a:rPr>
              <a:t>, doanh nghiệp </a:t>
            </a:r>
            <a:r>
              <a:rPr lang="vi-VN" altLang="en-US">
                <a:solidFill>
                  <a:srgbClr val="333333"/>
                </a:solidFill>
                <a:latin typeface="Times New Roman" pitchFamily="18" charset="0"/>
                <a:cs typeface="Times New Roman" pitchFamily="18" charset="0"/>
                <a:sym typeface="Calibri" pitchFamily="34" charset="0"/>
              </a:rPr>
              <a:t>phải đóng cửa</a:t>
            </a:r>
            <a:endParaRPr lang="en-US" altLang="en-US">
              <a:latin typeface="Times New Roman" pitchFamily="18" charset="0"/>
              <a:cs typeface="Times New Roman" pitchFamily="18" charset="0"/>
              <a:sym typeface="Calibri" pitchFamily="34" charset="0"/>
            </a:endParaRPr>
          </a:p>
        </p:txBody>
      </p:sp>
      <p:sp>
        <p:nvSpPr>
          <p:cNvPr id="11" name="TextBox 10"/>
          <p:cNvSpPr txBox="1"/>
          <p:nvPr/>
        </p:nvSpPr>
        <p:spPr>
          <a:xfrm>
            <a:off x="3898108" y="2195513"/>
            <a:ext cx="10491788" cy="692945"/>
          </a:xfrm>
          <a:prstGeom prst="rect">
            <a:avLst/>
          </a:prstGeom>
        </p:spPr>
        <p:style>
          <a:lnRef idx="3">
            <a:schemeClr val="lt1"/>
          </a:lnRef>
          <a:fillRef idx="1">
            <a:schemeClr val="accent2"/>
          </a:fillRef>
          <a:effectRef idx="1">
            <a:schemeClr val="accent2"/>
          </a:effectRef>
          <a:fontRef idx="minor">
            <a:schemeClr val="lt1"/>
          </a:fontRef>
        </p:style>
        <p:txBody>
          <a:bodyPr wrap="none" lIns="137160" tIns="68580" rIns="137160" bIns="68580">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defRPr/>
            </a:pPr>
            <a:r>
              <a:rPr lang="en-US" altLang="en-US" sz="3600" b="1" dirty="0" err="1">
                <a:solidFill>
                  <a:srgbClr val="FFFFFF"/>
                </a:solidFill>
                <a:latin typeface="Times New Roman" panose="02020603050405020304" pitchFamily="18" charset="0"/>
                <a:cs typeface="Times New Roman" panose="02020603050405020304" pitchFamily="18" charset="0"/>
              </a:rPr>
              <a:t>Thay</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đổi</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hoạt</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động</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tiêu</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dùng</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tác</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động</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đến</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đời</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sống</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4088608" y="3867150"/>
            <a:ext cx="5993606" cy="6232475"/>
          </a:xfrm>
          <a:prstGeom prst="rect">
            <a:avLst/>
          </a:prstGeom>
        </p:spPr>
        <p:style>
          <a:lnRef idx="1">
            <a:schemeClr val="accent5"/>
          </a:lnRef>
          <a:fillRef idx="2">
            <a:schemeClr val="accent5"/>
          </a:fillRef>
          <a:effectRef idx="1">
            <a:schemeClr val="accent5"/>
          </a:effectRef>
          <a:fontRef idx="minor">
            <a:schemeClr val="dk1"/>
          </a:fontRef>
        </p:style>
        <p:txBody>
          <a:bodyPr lIns="137160" tIns="68580" rIns="137160" bIns="6858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r>
              <a:rPr lang="vi-VN"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Nhu cầu về các mặt hàng thiết yếu để chăm sóc sức khoẻ, chăm sóc cá nhân, ăn uống, vui chơi tại nhà,... tăng cao, tạo cơ hội phát triển cho một số ngành sản xuất như: sản xuất khẩu trang, dung dịch sát khuẩn, máy trợ thở, vắc xin ph</a:t>
            </a:r>
            <a:r>
              <a:rPr lang="en-US"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ò</a:t>
            </a:r>
            <a:r>
              <a:rPr lang="vi-VN"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ng dịch, m</a:t>
            </a:r>
            <a:r>
              <a:rPr lang="en-US"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ì</a:t>
            </a:r>
            <a:r>
              <a:rPr lang="vi-VN"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 ăn li</a:t>
            </a:r>
            <a:r>
              <a:rPr lang="en-US"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ề</a:t>
            </a:r>
            <a:r>
              <a:rPr lang="vi-VN"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n, thực phẩm đông lạnh, vận chuy</a:t>
            </a:r>
            <a:r>
              <a:rPr lang="en-US"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ể</a:t>
            </a:r>
            <a:r>
              <a:rPr lang="vi-VN"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n giao nhận hàng hoá tại nhà</a:t>
            </a:r>
            <a:r>
              <a:rPr lang="en-US"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 …</a:t>
            </a:r>
            <a:endParaRPr lang="vi-VN"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endParaRPr>
          </a:p>
        </p:txBody>
      </p:sp>
      <p:sp>
        <p:nvSpPr>
          <p:cNvPr id="14" name="TextBox 13"/>
          <p:cNvSpPr txBox="1"/>
          <p:nvPr/>
        </p:nvSpPr>
        <p:spPr>
          <a:xfrm>
            <a:off x="10517983" y="3888583"/>
            <a:ext cx="3507581" cy="6231731"/>
          </a:xfrm>
          <a:prstGeom prst="rect">
            <a:avLst/>
          </a:prstGeom>
        </p:spPr>
        <p:style>
          <a:lnRef idx="1">
            <a:schemeClr val="accent5"/>
          </a:lnRef>
          <a:fillRef idx="2">
            <a:schemeClr val="accent5"/>
          </a:fillRef>
          <a:effectRef idx="1">
            <a:schemeClr val="accent5"/>
          </a:effectRef>
          <a:fontRef idx="minor">
            <a:schemeClr val="dk1"/>
          </a:fontRef>
        </p:style>
        <p:txBody>
          <a:bodyPr lIns="137160" tIns="68580" rIns="137160" bIns="68580">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just">
              <a:defRPr/>
            </a:pPr>
            <a:r>
              <a:rPr lang="vi-VN" altLang="en-US" sz="3600" dirty="0">
                <a:solidFill>
                  <a:srgbClr val="333333"/>
                </a:solidFill>
                <a:latin typeface="Times New Roman" panose="02020603050405020304" pitchFamily="18" charset="0"/>
                <a:ea typeface="Arial Unicode MS" panose="020B0600070205080204" pitchFamily="34" charset="-128"/>
                <a:cs typeface="Times New Roman" panose="02020603050405020304" pitchFamily="18" charset="0"/>
              </a:rPr>
              <a:t>Một số doanh nghiệp sản xuất không bán được hàng hoá, nhiều cửa hàng dịch vụ ăn uống phải đóng cửa, các công ty du lịch phải tạm dừng hoạt động vì không có khách.</a:t>
            </a:r>
          </a:p>
        </p:txBody>
      </p:sp>
      <p:pic>
        <p:nvPicPr>
          <p:cNvPr id="325646" name="Picture 14" descr="CLIP: Hàng loạt cửa hàng kinh doanh ở Hà Nội &quot;đóng băng&quot; do dịch Covid-19 -  Báo Người lao động"/>
          <p:cNvPicPr>
            <a:picLocks noChangeAspect="1" noChangeArrowheads="1"/>
          </p:cNvPicPr>
          <p:nvPr/>
        </p:nvPicPr>
        <p:blipFill>
          <a:blip r:embed="rId5" cstate="print"/>
          <a:srcRect/>
          <a:stretch>
            <a:fillRect/>
          </a:stretch>
        </p:blipFill>
        <p:spPr bwMode="auto">
          <a:xfrm>
            <a:off x="14506575" y="7977188"/>
            <a:ext cx="3507582" cy="2309813"/>
          </a:xfrm>
          <a:prstGeom prst="rect">
            <a:avLst/>
          </a:prstGeom>
          <a:noFill/>
          <a:ln w="9525">
            <a:noFill/>
            <a:miter lim="800000"/>
            <a:headEnd/>
            <a:tailEnd/>
          </a:ln>
        </p:spPr>
      </p:pic>
      <p:sp>
        <p:nvSpPr>
          <p:cNvPr id="15" name="TextBox 14"/>
          <p:cNvSpPr txBox="1"/>
          <p:nvPr/>
        </p:nvSpPr>
        <p:spPr>
          <a:xfrm>
            <a:off x="752475" y="223838"/>
            <a:ext cx="17295020" cy="1800493"/>
          </a:xfrm>
          <a:prstGeom prst="rect">
            <a:avLst/>
          </a:prstGeom>
        </p:spPr>
        <p:style>
          <a:lnRef idx="2">
            <a:schemeClr val="accent2"/>
          </a:lnRef>
          <a:fillRef idx="1">
            <a:schemeClr val="lt1"/>
          </a:fillRef>
          <a:effectRef idx="0">
            <a:schemeClr val="accent2"/>
          </a:effectRef>
          <a:fontRef idx="minor">
            <a:schemeClr val="dk1"/>
          </a:fontRef>
        </p:style>
        <p:txBody>
          <a:bodyPr lIns="137160" tIns="68580" rIns="137160" bIns="68580">
            <a:spAutoFit/>
          </a:bodyPr>
          <a:lstStyle/>
          <a:p>
            <a:pPr indent="685800" algn="just">
              <a:defRPr/>
            </a:pP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Dịch</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bệnh</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COVID -19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tiêu</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trệ</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mua</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khó</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tiếp</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cận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nơi</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thực</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hiện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hoạt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mua</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bán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trao</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đổi</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khiến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cho</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khó</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tiêu</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thụ</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Khi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tiêu</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dùng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bị</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đình</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trệ</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ảnh</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hưởng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tới</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việc</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sản</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xuất</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hàng</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hóa</a:t>
            </a:r>
            <a:r>
              <a:rPr lang="en-US" sz="36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47116" name="TextBox 2"/>
          <p:cNvSpPr txBox="1">
            <a:spLocks noChangeArrowheads="1"/>
          </p:cNvSpPr>
          <p:nvPr/>
        </p:nvSpPr>
        <p:spPr bwMode="auto">
          <a:xfrm>
            <a:off x="10401300" y="3009900"/>
            <a:ext cx="7886700" cy="692945"/>
          </a:xfrm>
          <a:prstGeom prst="rect">
            <a:avLst/>
          </a:prstGeom>
          <a:noFill/>
          <a:ln w="9525">
            <a:noFill/>
            <a:miter lim="800000"/>
            <a:headEnd/>
            <a:tailEnd/>
          </a:ln>
        </p:spPr>
        <p:txBody>
          <a:bodyPr lIns="137160" tIns="68580" rIns="137160" bIns="68580">
            <a:spAutoFit/>
          </a:bodyPr>
          <a:lstStyle/>
          <a:p>
            <a:pPr algn="ctr"/>
            <a:r>
              <a:rPr lang="vi-VN" altLang="en-US" sz="3600" b="1" u="sng" dirty="0">
                <a:solidFill>
                  <a:srgbClr val="C00000"/>
                </a:solidFill>
                <a:latin typeface="Times New Roman" pitchFamily="18" charset="0"/>
                <a:ea typeface="Arial Unicode MS" pitchFamily="34" charset="-128"/>
                <a:cs typeface="Times New Roman" pitchFamily="18" charset="0"/>
                <a:sym typeface="Calibri" pitchFamily="34" charset="0"/>
              </a:rPr>
              <a:t>Những thay đổi </a:t>
            </a:r>
            <a:r>
              <a:rPr lang="en-US" altLang="en-US" sz="3600" b="1" u="sng" dirty="0" err="1">
                <a:solidFill>
                  <a:srgbClr val="C00000"/>
                </a:solidFill>
                <a:latin typeface="Times New Roman" pitchFamily="18" charset="0"/>
                <a:ea typeface="Arial Unicode MS" pitchFamily="34" charset="-128"/>
                <a:cs typeface="Times New Roman" pitchFamily="18" charset="0"/>
                <a:sym typeface="Calibri" pitchFamily="34" charset="0"/>
              </a:rPr>
              <a:t>có</a:t>
            </a:r>
            <a:r>
              <a:rPr lang="vi-VN" altLang="en-US" sz="3600" b="1" u="sng" dirty="0">
                <a:solidFill>
                  <a:srgbClr val="C00000"/>
                </a:solidFill>
                <a:latin typeface="Times New Roman" pitchFamily="18" charset="0"/>
                <a:ea typeface="Arial Unicode MS" pitchFamily="34" charset="-128"/>
                <a:cs typeface="Times New Roman" pitchFamily="18" charset="0"/>
                <a:sym typeface="Calibri" pitchFamily="34" charset="0"/>
              </a:rPr>
              <a:t> tác động</a:t>
            </a:r>
            <a:r>
              <a:rPr lang="en-US" altLang="en-US" sz="3600" b="1" u="sng" dirty="0">
                <a:solidFill>
                  <a:srgbClr val="C00000"/>
                </a:solidFill>
                <a:latin typeface="Times New Roman" pitchFamily="18" charset="0"/>
                <a:ea typeface="Arial Unicode MS" pitchFamily="34" charset="-128"/>
                <a:cs typeface="Times New Roman" pitchFamily="18" charset="0"/>
                <a:sym typeface="Calibri" pitchFamily="34" charset="0"/>
              </a:rPr>
              <a:t> </a:t>
            </a:r>
            <a:r>
              <a:rPr lang="en-US" altLang="en-US" sz="3600" b="1" u="sng" dirty="0" err="1">
                <a:solidFill>
                  <a:srgbClr val="C00000"/>
                </a:solidFill>
                <a:latin typeface="Times New Roman" pitchFamily="18" charset="0"/>
                <a:ea typeface="Arial Unicode MS" pitchFamily="34" charset="-128"/>
                <a:cs typeface="Times New Roman" pitchFamily="18" charset="0"/>
                <a:sym typeface="Calibri" pitchFamily="34" charset="0"/>
              </a:rPr>
              <a:t>tiêu</a:t>
            </a:r>
            <a:r>
              <a:rPr lang="en-US" altLang="en-US" sz="3600" b="1" u="sng" dirty="0">
                <a:solidFill>
                  <a:srgbClr val="C00000"/>
                </a:solidFill>
                <a:latin typeface="Times New Roman" pitchFamily="18" charset="0"/>
                <a:ea typeface="Arial Unicode MS" pitchFamily="34" charset="-128"/>
                <a:cs typeface="Times New Roman" pitchFamily="18" charset="0"/>
                <a:sym typeface="Calibri" pitchFamily="34" charset="0"/>
              </a:rPr>
              <a:t> </a:t>
            </a:r>
            <a:r>
              <a:rPr lang="vi-VN" altLang="en-US" sz="3600" b="1" u="sng" dirty="0">
                <a:solidFill>
                  <a:srgbClr val="C00000"/>
                </a:solidFill>
                <a:latin typeface="Times New Roman" pitchFamily="18" charset="0"/>
                <a:ea typeface="Arial Unicode MS" pitchFamily="34" charset="-128"/>
                <a:cs typeface="Times New Roman" pitchFamily="18" charset="0"/>
                <a:sym typeface="Calibri" pitchFamily="34" charset="0"/>
              </a:rPr>
              <a:t>cực</a:t>
            </a:r>
            <a:r>
              <a:rPr lang="en-US" altLang="en-US" sz="3600" u="sng" dirty="0">
                <a:solidFill>
                  <a:srgbClr val="C00000"/>
                </a:solidFill>
                <a:latin typeface="Times New Roman" pitchFamily="18" charset="0"/>
                <a:ea typeface="Arial Unicode MS" pitchFamily="34" charset="-128"/>
                <a:cs typeface="Times New Roman" pitchFamily="18" charset="0"/>
                <a:sym typeface="Calibri" pitchFamily="34" charset="0"/>
              </a:rPr>
              <a:t>: </a:t>
            </a:r>
            <a:endParaRPr lang="en-US" altLang="en-US" sz="3600" dirty="0">
              <a:ea typeface="Arial Unicode MS" pitchFamily="34" charset="-128"/>
              <a:cs typeface="Times New Roman" pitchFamily="18" charset="0"/>
              <a:sym typeface="Calibri" pitchFamily="34" charset="0"/>
            </a:endParaRPr>
          </a:p>
        </p:txBody>
      </p:sp>
      <p:sp>
        <p:nvSpPr>
          <p:cNvPr id="47117" name="TextBox 4"/>
          <p:cNvSpPr txBox="1">
            <a:spLocks noChangeArrowheads="1"/>
          </p:cNvSpPr>
          <p:nvPr/>
        </p:nvSpPr>
        <p:spPr bwMode="auto">
          <a:xfrm>
            <a:off x="1285875" y="2986088"/>
            <a:ext cx="7858125" cy="692945"/>
          </a:xfrm>
          <a:prstGeom prst="rect">
            <a:avLst/>
          </a:prstGeom>
          <a:noFill/>
          <a:ln w="9525">
            <a:noFill/>
            <a:miter lim="800000"/>
            <a:headEnd/>
            <a:tailEnd/>
          </a:ln>
        </p:spPr>
        <p:txBody>
          <a:bodyPr lIns="137160" tIns="68580" rIns="137160" bIns="68580">
            <a:spAutoFit/>
          </a:bodyPr>
          <a:lstStyle/>
          <a:p>
            <a:r>
              <a:rPr lang="vi-VN" altLang="en-US" sz="3600" b="1" u="sng" dirty="0">
                <a:solidFill>
                  <a:srgbClr val="C00000"/>
                </a:solidFill>
                <a:latin typeface="Times New Roman" pitchFamily="18" charset="0"/>
                <a:ea typeface="Arial Unicode MS" pitchFamily="34" charset="-128"/>
                <a:cs typeface="Times New Roman" pitchFamily="18" charset="0"/>
                <a:sym typeface="Calibri" pitchFamily="34" charset="0"/>
              </a:rPr>
              <a:t>Những thay đổi </a:t>
            </a:r>
            <a:r>
              <a:rPr lang="en-US" altLang="en-US" sz="3600" b="1" u="sng" dirty="0" err="1">
                <a:solidFill>
                  <a:srgbClr val="C00000"/>
                </a:solidFill>
                <a:latin typeface="Times New Roman" pitchFamily="18" charset="0"/>
                <a:ea typeface="Arial Unicode MS" pitchFamily="34" charset="-128"/>
                <a:cs typeface="Times New Roman" pitchFamily="18" charset="0"/>
                <a:sym typeface="Calibri" pitchFamily="34" charset="0"/>
              </a:rPr>
              <a:t>có</a:t>
            </a:r>
            <a:r>
              <a:rPr lang="vi-VN" altLang="en-US" sz="3600" b="1" u="sng" dirty="0">
                <a:solidFill>
                  <a:srgbClr val="C00000"/>
                </a:solidFill>
                <a:latin typeface="Times New Roman" pitchFamily="18" charset="0"/>
                <a:ea typeface="Arial Unicode MS" pitchFamily="34" charset="-128"/>
                <a:cs typeface="Times New Roman" pitchFamily="18" charset="0"/>
                <a:sym typeface="Calibri" pitchFamily="34" charset="0"/>
              </a:rPr>
              <a:t> tác động tích cực</a:t>
            </a:r>
            <a:r>
              <a:rPr lang="en-US" altLang="en-US" sz="3600" b="1" dirty="0">
                <a:solidFill>
                  <a:srgbClr val="C00000"/>
                </a:solidFill>
                <a:latin typeface="Times New Roman" pitchFamily="18" charset="0"/>
                <a:ea typeface="Arial Unicode MS" pitchFamily="34" charset="-128"/>
                <a:cs typeface="Times New Roman" pitchFamily="18" charset="0"/>
                <a:sym typeface="Calibri" pitchFamily="34" charset="0"/>
              </a:rPr>
              <a:t>: </a:t>
            </a:r>
            <a:endParaRPr lang="en-US" altLang="en-US" sz="3600" dirty="0">
              <a:ea typeface="Arial Unicode MS" pitchFamily="34" charset="-128"/>
              <a:cs typeface="Times New Roman" pitchFamily="18" charset="0"/>
              <a:sym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325642"/>
                                        </p:tgtEl>
                                        <p:attrNameLst>
                                          <p:attrName>style.visibility</p:attrName>
                                        </p:attrNameLst>
                                      </p:cBhvr>
                                      <p:to>
                                        <p:strVal val="visible"/>
                                      </p:to>
                                    </p:set>
                                    <p:animEffect transition="in" filter="wipe(down)">
                                      <p:cBhvr>
                                        <p:cTn id="10" dur="500"/>
                                        <p:tgtEl>
                                          <p:spTgt spid="325642"/>
                                        </p:tgtEl>
                                      </p:cBhvr>
                                    </p:animEffect>
                                  </p:childTnLst>
                                </p:cTn>
                              </p:par>
                              <p:par>
                                <p:cTn id="11" presetID="22" presetClass="entr" presetSubtype="4" fill="hold" nodeType="withEffect">
                                  <p:stCondLst>
                                    <p:cond delay="0"/>
                                  </p:stCondLst>
                                  <p:childTnLst>
                                    <p:set>
                                      <p:cBhvr>
                                        <p:cTn id="12" dur="1" fill="hold">
                                          <p:stCondLst>
                                            <p:cond delay="0"/>
                                          </p:stCondLst>
                                        </p:cTn>
                                        <p:tgtEl>
                                          <p:spTgt spid="325634"/>
                                        </p:tgtEl>
                                        <p:attrNameLst>
                                          <p:attrName>style.visibility</p:attrName>
                                        </p:attrNameLst>
                                      </p:cBhvr>
                                      <p:to>
                                        <p:strVal val="visible"/>
                                      </p:to>
                                    </p:set>
                                    <p:animEffect transition="in" filter="wipe(down)">
                                      <p:cBhvr>
                                        <p:cTn id="13" dur="500"/>
                                        <p:tgtEl>
                                          <p:spTgt spid="325634"/>
                                        </p:tgtEl>
                                      </p:cBhvr>
                                    </p:animEffect>
                                  </p:childTnLst>
                                </p:cTn>
                              </p:par>
                              <p:par>
                                <p:cTn id="14" presetID="2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par>
                                <p:cTn id="22" presetID="22" presetClass="entr" presetSubtype="4" fill="hold" nodeType="withEffect">
                                  <p:stCondLst>
                                    <p:cond delay="0"/>
                                  </p:stCondLst>
                                  <p:childTnLst>
                                    <p:set>
                                      <p:cBhvr>
                                        <p:cTn id="23" dur="1" fill="hold">
                                          <p:stCondLst>
                                            <p:cond delay="0"/>
                                          </p:stCondLst>
                                        </p:cTn>
                                        <p:tgtEl>
                                          <p:spTgt spid="325640"/>
                                        </p:tgtEl>
                                        <p:attrNameLst>
                                          <p:attrName>style.visibility</p:attrName>
                                        </p:attrNameLst>
                                      </p:cBhvr>
                                      <p:to>
                                        <p:strVal val="visible"/>
                                      </p:to>
                                    </p:set>
                                    <p:animEffect transition="in" filter="wipe(down)">
                                      <p:cBhvr>
                                        <p:cTn id="24" dur="500"/>
                                        <p:tgtEl>
                                          <p:spTgt spid="325640"/>
                                        </p:tgtEl>
                                      </p:cBhvr>
                                    </p:animEffect>
                                  </p:childTnLst>
                                </p:cTn>
                              </p:par>
                              <p:par>
                                <p:cTn id="25" presetID="22" presetClass="entr" presetSubtype="4" fill="hold" nodeType="withEffect">
                                  <p:stCondLst>
                                    <p:cond delay="0"/>
                                  </p:stCondLst>
                                  <p:childTnLst>
                                    <p:set>
                                      <p:cBhvr>
                                        <p:cTn id="26" dur="1" fill="hold">
                                          <p:stCondLst>
                                            <p:cond delay="0"/>
                                          </p:stCondLst>
                                        </p:cTn>
                                        <p:tgtEl>
                                          <p:spTgt spid="325646"/>
                                        </p:tgtEl>
                                        <p:attrNameLst>
                                          <p:attrName>style.visibility</p:attrName>
                                        </p:attrNameLst>
                                      </p:cBhvr>
                                      <p:to>
                                        <p:strVal val="visible"/>
                                      </p:to>
                                    </p:set>
                                    <p:animEffect transition="in" filter="wipe(down)">
                                      <p:cBhvr>
                                        <p:cTn id="27" dur="500"/>
                                        <p:tgtEl>
                                          <p:spTgt spid="325646"/>
                                        </p:tgtEl>
                                      </p:cBhvr>
                                    </p:animEffect>
                                  </p:childTnLst>
                                </p:cTn>
                              </p:par>
                              <p:par>
                                <p:cTn id="28" presetID="22" presetClass="entr" presetSubtype="4"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5"/>
          <p:cNvPicPr>
            <a:picLocks noChangeAspect="1" noChangeArrowheads="1"/>
          </p:cNvPicPr>
          <p:nvPr/>
        </p:nvPicPr>
        <p:blipFill>
          <a:blip r:embed="rId2"/>
          <a:srcRect/>
          <a:stretch>
            <a:fillRect/>
          </a:stretch>
        </p:blipFill>
        <p:spPr bwMode="auto">
          <a:xfrm>
            <a:off x="990601" y="364333"/>
            <a:ext cx="7169945" cy="4374356"/>
          </a:xfrm>
          <a:prstGeom prst="rect">
            <a:avLst/>
          </a:prstGeom>
          <a:noFill/>
          <a:ln w="9525">
            <a:noFill/>
            <a:miter lim="800000"/>
            <a:headEnd/>
            <a:tailEnd/>
          </a:ln>
        </p:spPr>
      </p:pic>
      <p:sp>
        <p:nvSpPr>
          <p:cNvPr id="3" name="Rectangle 16"/>
          <p:cNvSpPr>
            <a:spLocks noChangeArrowheads="1"/>
          </p:cNvSpPr>
          <p:nvPr/>
        </p:nvSpPr>
        <p:spPr bwMode="auto">
          <a:xfrm>
            <a:off x="447675" y="6767513"/>
            <a:ext cx="17392650" cy="3093154"/>
          </a:xfrm>
          <a:prstGeom prst="rect">
            <a:avLst/>
          </a:prstGeom>
          <a:ln/>
        </p:spPr>
        <p:style>
          <a:lnRef idx="2">
            <a:schemeClr val="accent2"/>
          </a:lnRef>
          <a:fillRef idx="1">
            <a:schemeClr val="lt1"/>
          </a:fillRef>
          <a:effectRef idx="0">
            <a:schemeClr val="accent2"/>
          </a:effectRef>
          <a:fontRef idx="minor">
            <a:schemeClr val="dk1"/>
          </a:fontRef>
        </p:style>
        <p:txBody>
          <a:bodyPr lIns="137160" tIns="68580" rIns="137160" bIns="68580" anchor="ct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FontTx/>
              <a:buNone/>
              <a:defRPr/>
            </a:pP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 </a:t>
            </a:r>
            <a:r>
              <a:rPr lang="vi-VN"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Tiêu dùng là hoạt động con người sử dụng các sản phẩm hàng hoá, dịch vụ đ</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ể</a:t>
            </a:r>
            <a:r>
              <a:rPr lang="vi-VN"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thoả mãn nhu cầu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vật</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chất</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và</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tinh</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thần</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của</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mình</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p>
          <a:p>
            <a:pPr algn="just">
              <a:lnSpc>
                <a:spcPct val="100000"/>
              </a:lnSpc>
              <a:spcBef>
                <a:spcPct val="0"/>
              </a:spcBef>
              <a:buFontTx/>
              <a:buNone/>
              <a:defRPr/>
            </a:pP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Tiêu</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dùng</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bao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gồm</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vi-VN" altLang="en-US" sz="4800" b="1" dirty="0" smtClean="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smtClean="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Tiêu</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dùng</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cho</a:t>
            </a:r>
            <a:r>
              <a:rPr lang="vi-VN"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sinh hoạt</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p>
          <a:p>
            <a:pPr algn="just">
              <a:lnSpc>
                <a:spcPct val="100000"/>
              </a:lnSpc>
              <a:spcBef>
                <a:spcPct val="0"/>
              </a:spcBef>
              <a:buFontTx/>
              <a:buNone/>
              <a:defRPr/>
            </a:pP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vi-VN" altLang="en-US" sz="4800" b="1" dirty="0" smtClean="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smtClean="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Tiêu</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dùng</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en-US" altLang="en-US" sz="4800" b="1" dirty="0" err="1">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cho</a:t>
            </a:r>
            <a:r>
              <a:rPr lang="en-US"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 </a:t>
            </a:r>
            <a:r>
              <a:rPr lang="vi-VN" altLang="en-US" sz="4800" b="1" dirty="0">
                <a:solidFill>
                  <a:srgbClr val="002060"/>
                </a:solidFill>
                <a:latin typeface="Times New Roman" panose="02020603050405020304" pitchFamily="18" charset="0"/>
                <a:ea typeface="Arial Unicode MS" panose="020B0600070205080204" pitchFamily="34" charset="-128"/>
                <a:cs typeface="Times New Roman" panose="02020603050405020304" pitchFamily="18" charset="0"/>
              </a:rPr>
              <a:t>sản xuất </a:t>
            </a:r>
          </a:p>
        </p:txBody>
      </p:sp>
      <p:sp>
        <p:nvSpPr>
          <p:cNvPr id="48132" name="AutoShape 44" descr="Hình ảnh kinh doanh bền vững"/>
          <p:cNvSpPr>
            <a:spLocks noChangeAspect="1" noChangeArrowheads="1"/>
          </p:cNvSpPr>
          <p:nvPr/>
        </p:nvSpPr>
        <p:spPr bwMode="auto">
          <a:xfrm>
            <a:off x="8915400" y="4914900"/>
            <a:ext cx="457200" cy="457200"/>
          </a:xfrm>
          <a:prstGeom prst="rect">
            <a:avLst/>
          </a:prstGeom>
          <a:noFill/>
          <a:ln w="9525">
            <a:noFill/>
            <a:miter lim="800000"/>
            <a:headEnd/>
            <a:tailEnd/>
          </a:ln>
        </p:spPr>
        <p:txBody>
          <a:bodyPr lIns="137160" tIns="68580" rIns="137160" bIns="68580"/>
          <a:lstStyle/>
          <a:p>
            <a:endParaRPr lang="en-US" altLang="en-US">
              <a:sym typeface="Calibri" pitchFamily="34" charset="0"/>
            </a:endParaRPr>
          </a:p>
        </p:txBody>
      </p:sp>
      <p:sp>
        <p:nvSpPr>
          <p:cNvPr id="48133" name="AutoShape 46" descr="Hình ảnh kinh doanh bền vững"/>
          <p:cNvSpPr>
            <a:spLocks noChangeAspect="1" noChangeArrowheads="1"/>
          </p:cNvSpPr>
          <p:nvPr/>
        </p:nvSpPr>
        <p:spPr bwMode="auto">
          <a:xfrm>
            <a:off x="8915400" y="4914900"/>
            <a:ext cx="457200" cy="457200"/>
          </a:xfrm>
          <a:prstGeom prst="rect">
            <a:avLst/>
          </a:prstGeom>
          <a:noFill/>
          <a:ln w="9525">
            <a:noFill/>
            <a:miter lim="800000"/>
            <a:headEnd/>
            <a:tailEnd/>
          </a:ln>
        </p:spPr>
        <p:txBody>
          <a:bodyPr lIns="137160" tIns="68580" rIns="137160" bIns="68580"/>
          <a:lstStyle/>
          <a:p>
            <a:endParaRPr lang="en-US" altLang="en-US">
              <a:sym typeface="Calibri" pitchFamily="34" charset="0"/>
            </a:endParaRPr>
          </a:p>
        </p:txBody>
      </p:sp>
      <p:pic>
        <p:nvPicPr>
          <p:cNvPr id="48134" name="Picture 47"/>
          <p:cNvPicPr>
            <a:picLocks noChangeAspect="1" noChangeArrowheads="1"/>
          </p:cNvPicPr>
          <p:nvPr/>
        </p:nvPicPr>
        <p:blipFill>
          <a:blip r:embed="rId3"/>
          <a:srcRect/>
          <a:stretch>
            <a:fillRect/>
          </a:stretch>
        </p:blipFill>
        <p:spPr bwMode="auto">
          <a:xfrm>
            <a:off x="9432132" y="364332"/>
            <a:ext cx="7079456" cy="4360068"/>
          </a:xfrm>
          <a:prstGeom prst="rect">
            <a:avLst/>
          </a:prstGeom>
          <a:noFill/>
          <a:ln w="9525">
            <a:noFill/>
            <a:miter lim="800000"/>
            <a:headEnd/>
            <a:tailEnd/>
          </a:ln>
        </p:spPr>
      </p:pic>
      <p:sp>
        <p:nvSpPr>
          <p:cNvPr id="7" name="Flowchart: Punched Tape 6"/>
          <p:cNvSpPr/>
          <p:nvPr/>
        </p:nvSpPr>
        <p:spPr bwMode="auto">
          <a:xfrm>
            <a:off x="5765007" y="4669632"/>
            <a:ext cx="5724525" cy="1609725"/>
          </a:xfrm>
          <a:prstGeom prst="flowChartPunchedTape">
            <a:avLst/>
          </a:prstGeom>
          <a:ln>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lIns="137160" tIns="68580" rIns="137160" bIns="68580"/>
          <a:lstStyle/>
          <a:p>
            <a:pPr algn="ctr" eaLnBrk="1" hangingPunct="1">
              <a:buFont typeface="Arial" panose="020B0604020202020204" pitchFamily="34" charset="0"/>
              <a:buNone/>
              <a:defRPr/>
            </a:pPr>
            <a:r>
              <a:rPr lang="en-US" sz="5400" b="1" dirty="0" err="1">
                <a:solidFill>
                  <a:schemeClr val="bg1"/>
                </a:solidFill>
                <a:latin typeface="Times New Roman" panose="02020603050405020304" pitchFamily="18" charset="0"/>
                <a:cs typeface="Times New Roman" panose="02020603050405020304" pitchFamily="18" charset="0"/>
              </a:rPr>
              <a:t>Tiêu</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dùng</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là</a:t>
            </a:r>
            <a:r>
              <a:rPr lang="en-US" sz="5400" b="1" dirty="0">
                <a:solidFill>
                  <a:schemeClr val="bg1"/>
                </a:solidFill>
                <a:latin typeface="Times New Roman" panose="02020603050405020304" pitchFamily="18" charset="0"/>
                <a:cs typeface="Times New Roman" panose="02020603050405020304" pitchFamily="18" charset="0"/>
              </a:rPr>
              <a:t> </a:t>
            </a:r>
            <a:r>
              <a:rPr lang="en-US" sz="5400" b="1" dirty="0" err="1">
                <a:solidFill>
                  <a:schemeClr val="bg1"/>
                </a:solidFill>
                <a:latin typeface="Times New Roman" panose="02020603050405020304" pitchFamily="18" charset="0"/>
                <a:cs typeface="Times New Roman" panose="02020603050405020304" pitchFamily="18" charset="0"/>
              </a:rPr>
              <a:t>gì</a:t>
            </a:r>
            <a:r>
              <a:rPr lang="en-US" sz="5400" b="1" dirty="0">
                <a:solidFill>
                  <a:schemeClr val="bg1"/>
                </a:solidFill>
                <a:latin typeface="Times New Roman" panose="02020603050405020304" pitchFamily="18" charset="0"/>
                <a:cs typeface="Times New Roman" panose="02020603050405020304" pitchFamily="18" charset="0"/>
              </a:rPr>
              <a:t>?</a:t>
            </a:r>
          </a:p>
        </p:txBody>
      </p:sp>
      <p:sp>
        <p:nvSpPr>
          <p:cNvPr id="2" name="Rectangle 1"/>
          <p:cNvSpPr/>
          <p:nvPr/>
        </p:nvSpPr>
        <p:spPr>
          <a:xfrm>
            <a:off x="476251" y="5776913"/>
            <a:ext cx="1157288" cy="964407"/>
          </a:xfrm>
          <a:prstGeom prst="rect">
            <a:avLst/>
          </a:prstGeom>
          <a:ln/>
        </p:spPr>
        <p:style>
          <a:lnRef idx="2">
            <a:schemeClr val="accent2"/>
          </a:lnRef>
          <a:fillRef idx="1">
            <a:schemeClr val="lt1"/>
          </a:fillRef>
          <a:effectRef idx="0">
            <a:schemeClr val="accent2"/>
          </a:effectRef>
          <a:fontRef idx="minor">
            <a:schemeClr val="dk1"/>
          </a:fontRef>
        </p:style>
        <p:txBody>
          <a:bodyPr lIns="137160" tIns="68580" rIns="137160" bIns="68580" anchor="ctr"/>
          <a:lstStyle/>
          <a:p>
            <a:pPr algn="ctr" defTabSz="1828755">
              <a:defRPr/>
            </a:pPr>
            <a:r>
              <a:rPr lang="en-US" sz="10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10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6"/>
          <p:cNvSpPr>
            <a:spLocks noChangeArrowheads="1"/>
          </p:cNvSpPr>
          <p:nvPr/>
        </p:nvSpPr>
        <p:spPr bwMode="auto">
          <a:xfrm>
            <a:off x="721520" y="3352801"/>
            <a:ext cx="2862263" cy="2908489"/>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lIns="137160" tIns="68580" rIns="137160" bIns="68580" anchor="ctr">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a:defRPr/>
            </a:pPr>
            <a:r>
              <a:rPr lang="vi-VN" altLang="en-US" sz="6000" b="1" dirty="0">
                <a:solidFill>
                  <a:schemeClr val="bg1"/>
                </a:solidFill>
                <a:latin typeface="Times New Roman" panose="02020603050405020304" pitchFamily="18" charset="0"/>
                <a:ea typeface="Arial Unicode MS" panose="020B0600070205080204" pitchFamily="34" charset="-128"/>
                <a:cs typeface="Times New Roman" panose="02020603050405020304" pitchFamily="18" charset="0"/>
              </a:rPr>
              <a:t>Vai trò</a:t>
            </a:r>
          </a:p>
          <a:p>
            <a:pPr algn="ctr">
              <a:defRPr/>
            </a:pPr>
            <a:r>
              <a:rPr lang="en-US" altLang="en-US" sz="6000" b="1" dirty="0">
                <a:solidFill>
                  <a:schemeClr val="bg1"/>
                </a:solidFill>
                <a:latin typeface="Times New Roman" panose="02020603050405020304" pitchFamily="18" charset="0"/>
                <a:ea typeface="Arial Unicode MS" panose="020B0600070205080204" pitchFamily="34" charset="-128"/>
                <a:cs typeface="Times New Roman" panose="02020603050405020304" pitchFamily="18" charset="0"/>
              </a:rPr>
              <a:t>c</a:t>
            </a:r>
            <a:r>
              <a:rPr lang="vi-VN" altLang="en-US" sz="6000" b="1" dirty="0">
                <a:solidFill>
                  <a:schemeClr val="bg1"/>
                </a:solidFill>
                <a:latin typeface="Times New Roman" panose="02020603050405020304" pitchFamily="18" charset="0"/>
                <a:ea typeface="Arial Unicode MS" panose="020B0600070205080204" pitchFamily="34" charset="-128"/>
                <a:cs typeface="Times New Roman" panose="02020603050405020304" pitchFamily="18" charset="0"/>
              </a:rPr>
              <a:t>ủa tiêu</a:t>
            </a:r>
          </a:p>
          <a:p>
            <a:pPr algn="ctr">
              <a:defRPr/>
            </a:pPr>
            <a:r>
              <a:rPr lang="vi-VN" altLang="en-US" sz="6000" b="1" dirty="0">
                <a:solidFill>
                  <a:schemeClr val="bg1"/>
                </a:solidFill>
                <a:latin typeface="Times New Roman" panose="02020603050405020304" pitchFamily="18" charset="0"/>
                <a:ea typeface="Arial Unicode MS" panose="020B0600070205080204" pitchFamily="34" charset="-128"/>
                <a:cs typeface="Times New Roman" panose="02020603050405020304" pitchFamily="18" charset="0"/>
              </a:rPr>
              <a:t>dùng</a:t>
            </a:r>
          </a:p>
        </p:txBody>
      </p:sp>
      <p:grpSp>
        <p:nvGrpSpPr>
          <p:cNvPr id="3" name="Group 62"/>
          <p:cNvGrpSpPr>
            <a:grpSpLocks/>
          </p:cNvGrpSpPr>
          <p:nvPr/>
        </p:nvGrpSpPr>
        <p:grpSpPr bwMode="auto">
          <a:xfrm>
            <a:off x="3048000" y="647700"/>
            <a:ext cx="1066800" cy="675011"/>
            <a:chOff x="2078" y="1387"/>
            <a:chExt cx="1615" cy="1908"/>
          </a:xfrm>
        </p:grpSpPr>
        <p:sp>
          <p:nvSpPr>
            <p:cNvPr id="49190" name="Oval 6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49191" name="Oval 6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6" name="Oval 65"/>
            <p:cNvSpPr>
              <a:spLocks noChangeArrowheads="1"/>
            </p:cNvSpPr>
            <p:nvPr/>
          </p:nvSpPr>
          <p:spPr bwMode="gray">
            <a:xfrm>
              <a:off x="2255" y="1387"/>
              <a:ext cx="393" cy="146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93" name="Oval 66"/>
            <p:cNvSpPr>
              <a:spLocks noChangeArrowheads="1"/>
            </p:cNvSpPr>
            <p:nvPr/>
          </p:nvSpPr>
          <p:spPr bwMode="gray">
            <a:xfrm>
              <a:off x="2254" y="1552"/>
              <a:ext cx="393" cy="1688"/>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8" name="Oval 67"/>
            <p:cNvSpPr>
              <a:spLocks noChangeArrowheads="1"/>
            </p:cNvSpPr>
            <p:nvPr/>
          </p:nvSpPr>
          <p:spPr bwMode="gray">
            <a:xfrm>
              <a:off x="2334" y="1387"/>
              <a:ext cx="1096" cy="146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95" name="Oval 68"/>
            <p:cNvSpPr>
              <a:spLocks noChangeArrowheads="1"/>
            </p:cNvSpPr>
            <p:nvPr/>
          </p:nvSpPr>
          <p:spPr bwMode="gray">
            <a:xfrm>
              <a:off x="2337" y="1552"/>
              <a:ext cx="1096" cy="1688"/>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pPr eaLnBrk="1" hangingPunct="1">
                <a:lnSpc>
                  <a:spcPct val="90000"/>
                </a:lnSpc>
              </a:pPr>
              <a:r>
                <a:rPr lang="en-US" altLang="en-US" sz="2400" dirty="0">
                  <a:solidFill>
                    <a:schemeClr val="bg1"/>
                  </a:solidFill>
                  <a:latin typeface="Times New Roman" pitchFamily="18" charset="0"/>
                  <a:cs typeface="Times New Roman" pitchFamily="18" charset="0"/>
                  <a:sym typeface="Calibri" pitchFamily="34" charset="0"/>
                </a:rPr>
                <a:t>1</a:t>
              </a:r>
              <a:endParaRPr lang="vi-VN" altLang="en-US" sz="2400" dirty="0">
                <a:solidFill>
                  <a:schemeClr val="bg1"/>
                </a:solidFill>
                <a:latin typeface="Times New Roman" pitchFamily="18" charset="0"/>
                <a:cs typeface="Times New Roman" pitchFamily="18" charset="0"/>
                <a:sym typeface="Calibri" pitchFamily="34" charset="0"/>
              </a:endParaRPr>
            </a:p>
          </p:txBody>
        </p:sp>
      </p:grpSp>
      <p:sp>
        <p:nvSpPr>
          <p:cNvPr id="10" name="AutoShape 47"/>
          <p:cNvSpPr>
            <a:spLocks noChangeArrowheads="1"/>
          </p:cNvSpPr>
          <p:nvPr/>
        </p:nvSpPr>
        <p:spPr bwMode="gray">
          <a:xfrm>
            <a:off x="4495800" y="495300"/>
            <a:ext cx="13335000" cy="1000125"/>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lIns="137160" tIns="68580" rIns="137160" bIns="6858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defRPr/>
            </a:pPr>
            <a:r>
              <a:rPr lang="vi-VN" altLang="en-US" sz="4000" b="1" dirty="0">
                <a:latin typeface="Times New Roman" panose="02020603050405020304" pitchFamily="18" charset="0"/>
                <a:cs typeface="Times New Roman" panose="02020603050405020304" pitchFamily="18" charset="0"/>
              </a:rPr>
              <a:t>Tiêu dùng được coi là </a:t>
            </a:r>
            <a:r>
              <a:rPr lang="en-US" altLang="en-US" sz="4000" b="1" dirty="0" err="1">
                <a:latin typeface="Times New Roman" panose="02020603050405020304" pitchFamily="18" charset="0"/>
                <a:cs typeface="Times New Roman" panose="02020603050405020304" pitchFamily="18" charset="0"/>
              </a:rPr>
              <a:t>động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lực</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vi-VN" altLang="en-US" sz="4000" b="1" dirty="0">
                <a:latin typeface="Times New Roman" panose="02020603050405020304" pitchFamily="18" charset="0"/>
                <a:cs typeface="Times New Roman" panose="02020603050405020304" pitchFamily="18" charset="0"/>
              </a:rPr>
              <a:t>mục đích</a:t>
            </a:r>
            <a:r>
              <a:rPr lang="en-US" altLang="en-US" sz="4000" b="1" dirty="0">
                <a:latin typeface="Times New Roman" panose="02020603050405020304" pitchFamily="18" charset="0"/>
                <a:cs typeface="Times New Roman" panose="02020603050405020304" pitchFamily="18" charset="0"/>
              </a:rPr>
              <a:t> </a:t>
            </a:r>
            <a:r>
              <a:rPr lang="vi-VN" altLang="en-US" sz="4000" b="1" dirty="0">
                <a:latin typeface="Times New Roman" panose="02020603050405020304" pitchFamily="18" charset="0"/>
                <a:cs typeface="Times New Roman" panose="02020603050405020304" pitchFamily="18" charset="0"/>
              </a:rPr>
              <a:t>của sản xuất</a:t>
            </a:r>
            <a:r>
              <a:rPr lang="vi-VN" altLang="en-US" sz="40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sp>
        <p:nvSpPr>
          <p:cNvPr id="11" name="AutoShape 46"/>
          <p:cNvSpPr>
            <a:spLocks noChangeArrowheads="1"/>
          </p:cNvSpPr>
          <p:nvPr/>
        </p:nvSpPr>
        <p:spPr bwMode="gray">
          <a:xfrm>
            <a:off x="4876800" y="2171700"/>
            <a:ext cx="12954000" cy="990600"/>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lIns="137160" tIns="68580" rIns="137160" bIns="6858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defRPr/>
            </a:pPr>
            <a:r>
              <a:rPr lang="vi-VN" altLang="en-US" sz="4000" b="1" dirty="0">
                <a:latin typeface="Times New Roman" panose="02020603050405020304" pitchFamily="18" charset="0"/>
                <a:cs typeface="Times New Roman" panose="02020603050405020304" pitchFamily="18" charset="0"/>
              </a:rPr>
              <a:t>Là đơn đặt hàng của xã hội đối với sản xuất</a:t>
            </a:r>
            <a:r>
              <a:rPr lang="vi-VN" altLang="en-US" sz="4000" dirty="0">
                <a:latin typeface="Times New Roman" panose="02020603050405020304" pitchFamily="18" charset="0"/>
                <a:cs typeface="Times New Roman" panose="02020603050405020304" pitchFamily="18" charset="0"/>
              </a:rPr>
              <a:t> </a:t>
            </a:r>
            <a:endParaRPr lang="en-US" altLang="en-US" sz="4000" dirty="0">
              <a:latin typeface="Times New Roman" panose="02020603050405020304" pitchFamily="18" charset="0"/>
              <a:cs typeface="Times New Roman" panose="02020603050405020304" pitchFamily="18" charset="0"/>
            </a:endParaRPr>
          </a:p>
        </p:txBody>
      </p:sp>
      <p:grpSp>
        <p:nvGrpSpPr>
          <p:cNvPr id="5" name="Group 55"/>
          <p:cNvGrpSpPr>
            <a:grpSpLocks/>
          </p:cNvGrpSpPr>
          <p:nvPr/>
        </p:nvGrpSpPr>
        <p:grpSpPr bwMode="auto">
          <a:xfrm>
            <a:off x="3505200" y="2247900"/>
            <a:ext cx="1066800" cy="675011"/>
            <a:chOff x="2078" y="1387"/>
            <a:chExt cx="1615" cy="1908"/>
          </a:xfrm>
        </p:grpSpPr>
        <p:sp>
          <p:nvSpPr>
            <p:cNvPr id="49184" name="Oval 5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49185" name="Oval 5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15" name="Oval 58"/>
            <p:cNvSpPr>
              <a:spLocks noChangeArrowheads="1"/>
            </p:cNvSpPr>
            <p:nvPr/>
          </p:nvSpPr>
          <p:spPr bwMode="gray">
            <a:xfrm>
              <a:off x="2255" y="1387"/>
              <a:ext cx="393" cy="146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87" name="Oval 59"/>
            <p:cNvSpPr>
              <a:spLocks noChangeArrowheads="1"/>
            </p:cNvSpPr>
            <p:nvPr/>
          </p:nvSpPr>
          <p:spPr bwMode="gray">
            <a:xfrm>
              <a:off x="2254" y="1552"/>
              <a:ext cx="393" cy="1688"/>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17" name="Oval 60"/>
            <p:cNvSpPr>
              <a:spLocks noChangeArrowheads="1"/>
            </p:cNvSpPr>
            <p:nvPr/>
          </p:nvSpPr>
          <p:spPr bwMode="gray">
            <a:xfrm>
              <a:off x="2334" y="1387"/>
              <a:ext cx="1096" cy="146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89" name="Oval 61"/>
            <p:cNvSpPr>
              <a:spLocks noChangeArrowheads="1"/>
            </p:cNvSpPr>
            <p:nvPr/>
          </p:nvSpPr>
          <p:spPr bwMode="gray">
            <a:xfrm>
              <a:off x="2337" y="1552"/>
              <a:ext cx="1096" cy="1688"/>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pPr eaLnBrk="1" hangingPunct="1">
                <a:lnSpc>
                  <a:spcPct val="90000"/>
                </a:lnSpc>
              </a:pPr>
              <a:r>
                <a:rPr lang="en-US" altLang="en-US" sz="2400" dirty="0">
                  <a:solidFill>
                    <a:schemeClr val="bg1"/>
                  </a:solidFill>
                  <a:latin typeface="Times New Roman" pitchFamily="18" charset="0"/>
                  <a:cs typeface="Times New Roman" pitchFamily="18" charset="0"/>
                  <a:sym typeface="Calibri" pitchFamily="34" charset="0"/>
                </a:rPr>
                <a:t>2</a:t>
              </a:r>
              <a:endParaRPr lang="vi-VN" altLang="en-US" sz="2400" dirty="0">
                <a:solidFill>
                  <a:schemeClr val="bg1"/>
                </a:solidFill>
                <a:latin typeface="Times New Roman" pitchFamily="18" charset="0"/>
                <a:cs typeface="Times New Roman" pitchFamily="18" charset="0"/>
                <a:sym typeface="Calibri" pitchFamily="34" charset="0"/>
              </a:endParaRPr>
            </a:p>
          </p:txBody>
        </p:sp>
      </p:grpSp>
      <p:sp>
        <p:nvSpPr>
          <p:cNvPr id="19" name="AutoShape 47"/>
          <p:cNvSpPr>
            <a:spLocks noChangeArrowheads="1"/>
          </p:cNvSpPr>
          <p:nvPr/>
        </p:nvSpPr>
        <p:spPr bwMode="gray">
          <a:xfrm>
            <a:off x="5105400" y="4152900"/>
            <a:ext cx="12725400" cy="1271588"/>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lIns="137160" tIns="68580" rIns="137160" bIns="6858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defRPr/>
            </a:pPr>
            <a:r>
              <a:rPr lang="en-US" altLang="en-US" sz="4000" b="1" dirty="0" err="1">
                <a:latin typeface="Times New Roman" panose="02020603050405020304" pitchFamily="18" charset="0"/>
                <a:cs typeface="Times New Roman" panose="02020603050405020304" pitchFamily="18" charset="0"/>
              </a:rPr>
              <a:t>Là</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căn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cứ</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quan</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trọng</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để</a:t>
            </a:r>
            <a:r>
              <a:rPr lang="en-US" altLang="en-US" sz="4000" b="1" dirty="0">
                <a:latin typeface="Times New Roman" panose="02020603050405020304" pitchFamily="18" charset="0"/>
                <a:cs typeface="Times New Roman" panose="02020603050405020304" pitchFamily="18" charset="0"/>
              </a:rPr>
              <a:t> x</a:t>
            </a:r>
            <a:r>
              <a:rPr lang="vi-VN" altLang="en-US" sz="4000" b="1" dirty="0">
                <a:latin typeface="Times New Roman" panose="02020603050405020304" pitchFamily="18" charset="0"/>
                <a:cs typeface="Times New Roman" panose="02020603050405020304" pitchFamily="18" charset="0"/>
              </a:rPr>
              <a:t>ác định số lượng, cơ cấu</a:t>
            </a:r>
            <a:r>
              <a:rPr lang="en-US" altLang="en-US" sz="4000" b="1" dirty="0">
                <a:latin typeface="Times New Roman" panose="02020603050405020304" pitchFamily="18" charset="0"/>
                <a:cs typeface="Times New Roman" panose="02020603050405020304" pitchFamily="18" charset="0"/>
              </a:rPr>
              <a:t> </a:t>
            </a:r>
            <a:endParaRPr lang="vi-VN" altLang="en-US" sz="4000" b="1" dirty="0" smtClean="0">
              <a:latin typeface="Times New Roman" panose="02020603050405020304" pitchFamily="18" charset="0"/>
              <a:cs typeface="Times New Roman" panose="02020603050405020304" pitchFamily="18" charset="0"/>
            </a:endParaRPr>
          </a:p>
          <a:p>
            <a:pPr>
              <a:spcBef>
                <a:spcPct val="0"/>
              </a:spcBef>
              <a:buFontTx/>
              <a:buNone/>
              <a:defRPr/>
            </a:pPr>
            <a:r>
              <a:rPr lang="vi-VN" altLang="en-US" sz="4000" b="1" dirty="0" smtClean="0">
                <a:latin typeface="Times New Roman" panose="02020603050405020304" pitchFamily="18" charset="0"/>
                <a:cs typeface="Times New Roman" panose="02020603050405020304" pitchFamily="18" charset="0"/>
              </a:rPr>
              <a:t>sản </a:t>
            </a:r>
            <a:r>
              <a:rPr lang="vi-VN" altLang="en-US" sz="4000" b="1" dirty="0">
                <a:latin typeface="Times New Roman" panose="02020603050405020304" pitchFamily="18" charset="0"/>
                <a:cs typeface="Times New Roman" panose="02020603050405020304" pitchFamily="18" charset="0"/>
              </a:rPr>
              <a:t>phẩm</a:t>
            </a:r>
            <a:endParaRPr lang="en-US" altLang="en-US" sz="4000" b="1" dirty="0">
              <a:latin typeface="Times New Roman" panose="02020603050405020304" pitchFamily="18" charset="0"/>
              <a:cs typeface="Times New Roman" panose="02020603050405020304" pitchFamily="18" charset="0"/>
            </a:endParaRPr>
          </a:p>
        </p:txBody>
      </p:sp>
      <p:grpSp>
        <p:nvGrpSpPr>
          <p:cNvPr id="7" name="Group 48"/>
          <p:cNvGrpSpPr>
            <a:grpSpLocks/>
          </p:cNvGrpSpPr>
          <p:nvPr/>
        </p:nvGrpSpPr>
        <p:grpSpPr bwMode="auto">
          <a:xfrm>
            <a:off x="3886200" y="4381500"/>
            <a:ext cx="964406" cy="916529"/>
            <a:chOff x="2078" y="1387"/>
            <a:chExt cx="1615" cy="1908"/>
          </a:xfrm>
        </p:grpSpPr>
        <p:sp>
          <p:nvSpPr>
            <p:cNvPr id="49178" name="Oval 4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49179" name="Oval 5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23" name="Oval 51"/>
            <p:cNvSpPr>
              <a:spLocks noChangeArrowheads="1"/>
            </p:cNvSpPr>
            <p:nvPr/>
          </p:nvSpPr>
          <p:spPr bwMode="gray">
            <a:xfrm>
              <a:off x="2253" y="1387"/>
              <a:ext cx="435" cy="1081"/>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81" name="Oval 52"/>
            <p:cNvSpPr>
              <a:spLocks noChangeArrowheads="1"/>
            </p:cNvSpPr>
            <p:nvPr/>
          </p:nvSpPr>
          <p:spPr bwMode="gray">
            <a:xfrm>
              <a:off x="2254" y="1552"/>
              <a:ext cx="435" cy="1243"/>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25" name="Oval 53"/>
            <p:cNvSpPr>
              <a:spLocks noChangeArrowheads="1"/>
            </p:cNvSpPr>
            <p:nvPr/>
          </p:nvSpPr>
          <p:spPr bwMode="gray">
            <a:xfrm>
              <a:off x="2333" y="1387"/>
              <a:ext cx="1097" cy="108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83" name="Oval 54"/>
            <p:cNvSpPr>
              <a:spLocks noChangeArrowheads="1"/>
            </p:cNvSpPr>
            <p:nvPr/>
          </p:nvSpPr>
          <p:spPr bwMode="gray">
            <a:xfrm>
              <a:off x="2337" y="1798"/>
              <a:ext cx="1096" cy="1243"/>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pPr eaLnBrk="1" hangingPunct="1">
                <a:lnSpc>
                  <a:spcPct val="90000"/>
                </a:lnSpc>
              </a:pPr>
              <a:r>
                <a:rPr lang="en-US" altLang="en-US" sz="2400" dirty="0">
                  <a:solidFill>
                    <a:schemeClr val="bg1"/>
                  </a:solidFill>
                  <a:latin typeface="Times New Roman" pitchFamily="18" charset="0"/>
                  <a:cs typeface="Times New Roman" pitchFamily="18" charset="0"/>
                  <a:sym typeface="Calibri" pitchFamily="34" charset="0"/>
                </a:rPr>
                <a:t>3</a:t>
              </a:r>
              <a:endParaRPr lang="vi-VN" altLang="en-US" sz="2400" dirty="0">
                <a:solidFill>
                  <a:schemeClr val="bg1"/>
                </a:solidFill>
                <a:latin typeface="Times New Roman" pitchFamily="18" charset="0"/>
                <a:cs typeface="Times New Roman" pitchFamily="18" charset="0"/>
                <a:sym typeface="Calibri" pitchFamily="34" charset="0"/>
              </a:endParaRPr>
            </a:p>
          </p:txBody>
        </p:sp>
      </p:grpSp>
      <p:sp>
        <p:nvSpPr>
          <p:cNvPr id="27" name="AutoShape 43"/>
          <p:cNvSpPr>
            <a:spLocks noChangeArrowheads="1"/>
          </p:cNvSpPr>
          <p:nvPr/>
        </p:nvSpPr>
        <p:spPr bwMode="gray">
          <a:xfrm>
            <a:off x="4495800" y="8420100"/>
            <a:ext cx="13254038" cy="1143000"/>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lIns="137160" tIns="68580" rIns="137160" bIns="6858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defRPr/>
            </a:pPr>
            <a:r>
              <a:rPr lang="vi-VN" altLang="en-US" sz="4000" b="1" dirty="0">
                <a:latin typeface="Times New Roman" panose="02020603050405020304" pitchFamily="18" charset="0"/>
                <a:cs typeface="Times New Roman" panose="02020603050405020304" pitchFamily="18" charset="0"/>
              </a:rPr>
              <a:t>Kìm hãm sản xuất nếu sản phẩm</a:t>
            </a:r>
            <a:r>
              <a:rPr lang="en-US" altLang="en-US" sz="4000" b="1" dirty="0">
                <a:latin typeface="Times New Roman" panose="02020603050405020304" pitchFamily="18" charset="0"/>
                <a:cs typeface="Times New Roman" panose="02020603050405020304" pitchFamily="18" charset="0"/>
              </a:rPr>
              <a:t> </a:t>
            </a:r>
            <a:r>
              <a:rPr lang="en-US" altLang="en-US" sz="4000" b="1" dirty="0" err="1">
                <a:latin typeface="Times New Roman" panose="02020603050405020304" pitchFamily="18" charset="0"/>
                <a:cs typeface="Times New Roman" panose="02020603050405020304" pitchFamily="18" charset="0"/>
              </a:rPr>
              <a:t>không</a:t>
            </a:r>
            <a:r>
              <a:rPr lang="vi-VN" altLang="en-US" sz="4000" b="1" dirty="0">
                <a:latin typeface="Times New Roman" panose="02020603050405020304" pitchFamily="18" charset="0"/>
                <a:cs typeface="Times New Roman" panose="02020603050405020304" pitchFamily="18" charset="0"/>
              </a:rPr>
              <a:t> tiêu thụ được</a:t>
            </a:r>
            <a:endParaRPr lang="en-US" altLang="en-US" sz="4000" b="1" dirty="0">
              <a:latin typeface="Times New Roman" panose="02020603050405020304" pitchFamily="18" charset="0"/>
              <a:cs typeface="Times New Roman" panose="02020603050405020304" pitchFamily="18" charset="0"/>
            </a:endParaRPr>
          </a:p>
        </p:txBody>
      </p:sp>
      <p:sp>
        <p:nvSpPr>
          <p:cNvPr id="28" name="AutoShape 44"/>
          <p:cNvSpPr>
            <a:spLocks noChangeArrowheads="1"/>
          </p:cNvSpPr>
          <p:nvPr/>
        </p:nvSpPr>
        <p:spPr bwMode="gray">
          <a:xfrm>
            <a:off x="4953000" y="6438900"/>
            <a:ext cx="12901612" cy="1143000"/>
          </a:xfrm>
          <a:prstGeom prst="roundRect">
            <a:avLst>
              <a:gd name="adj" fmla="val 50000"/>
            </a:avLst>
          </a:prstGeom>
          <a:ln>
            <a:headEnd/>
            <a:tailEnd/>
          </a:ln>
        </p:spPr>
        <p:style>
          <a:lnRef idx="2">
            <a:schemeClr val="accent2"/>
          </a:lnRef>
          <a:fillRef idx="1">
            <a:schemeClr val="lt1"/>
          </a:fillRef>
          <a:effectRef idx="0">
            <a:schemeClr val="accent2"/>
          </a:effectRef>
          <a:fontRef idx="minor">
            <a:schemeClr val="dk1"/>
          </a:fontRef>
        </p:style>
        <p:txBody>
          <a:bodyPr wrap="none" lIns="137160" tIns="68580" rIns="137160" bIns="68580"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just">
              <a:spcBef>
                <a:spcPct val="0"/>
              </a:spcBef>
              <a:buFontTx/>
              <a:buNone/>
              <a:defRPr/>
            </a:pPr>
            <a:r>
              <a:rPr lang="vi-VN" altLang="en-US" sz="4000" b="1" dirty="0">
                <a:latin typeface="Times New Roman" panose="02020603050405020304" pitchFamily="18" charset="0"/>
                <a:cs typeface="Times New Roman" panose="02020603050405020304" pitchFamily="18" charset="0"/>
              </a:rPr>
              <a:t>Thúc đẩy mở rộng sản xuất nếu sản phẩm tiêu thụ được</a:t>
            </a:r>
            <a:endParaRPr lang="en-US" altLang="en-US" sz="4000" b="1" dirty="0">
              <a:latin typeface="Times New Roman" panose="02020603050405020304" pitchFamily="18" charset="0"/>
              <a:cs typeface="Times New Roman" panose="02020603050405020304" pitchFamily="18" charset="0"/>
            </a:endParaRPr>
          </a:p>
        </p:txBody>
      </p:sp>
      <p:grpSp>
        <p:nvGrpSpPr>
          <p:cNvPr id="9" name="Group 69"/>
          <p:cNvGrpSpPr>
            <a:grpSpLocks/>
          </p:cNvGrpSpPr>
          <p:nvPr/>
        </p:nvGrpSpPr>
        <p:grpSpPr bwMode="auto">
          <a:xfrm>
            <a:off x="3657600" y="6667500"/>
            <a:ext cx="1066800" cy="675012"/>
            <a:chOff x="2078" y="1387"/>
            <a:chExt cx="1615" cy="1908"/>
          </a:xfrm>
        </p:grpSpPr>
        <p:sp>
          <p:nvSpPr>
            <p:cNvPr id="49172" name="Oval 7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49173" name="Oval 7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32" name="Oval 72"/>
            <p:cNvSpPr>
              <a:spLocks noChangeArrowheads="1"/>
            </p:cNvSpPr>
            <p:nvPr/>
          </p:nvSpPr>
          <p:spPr bwMode="gray">
            <a:xfrm>
              <a:off x="2255" y="1387"/>
              <a:ext cx="393" cy="1468"/>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75" name="Oval 73"/>
            <p:cNvSpPr>
              <a:spLocks noChangeArrowheads="1"/>
            </p:cNvSpPr>
            <p:nvPr/>
          </p:nvSpPr>
          <p:spPr bwMode="gray">
            <a:xfrm>
              <a:off x="2254" y="1552"/>
              <a:ext cx="393" cy="1688"/>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34" name="Oval 74"/>
            <p:cNvSpPr>
              <a:spLocks noChangeArrowheads="1"/>
            </p:cNvSpPr>
            <p:nvPr/>
          </p:nvSpPr>
          <p:spPr bwMode="gray">
            <a:xfrm>
              <a:off x="2334" y="1387"/>
              <a:ext cx="1096" cy="1468"/>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77" name="Oval 75"/>
            <p:cNvSpPr>
              <a:spLocks noChangeArrowheads="1"/>
            </p:cNvSpPr>
            <p:nvPr/>
          </p:nvSpPr>
          <p:spPr bwMode="gray">
            <a:xfrm>
              <a:off x="2337" y="1552"/>
              <a:ext cx="1096" cy="1688"/>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pPr eaLnBrk="1" hangingPunct="1">
                <a:lnSpc>
                  <a:spcPct val="90000"/>
                </a:lnSpc>
              </a:pPr>
              <a:r>
                <a:rPr lang="en-US" altLang="en-US" sz="2400" dirty="0">
                  <a:solidFill>
                    <a:schemeClr val="bg1"/>
                  </a:solidFill>
                  <a:latin typeface="Times New Roman" pitchFamily="18" charset="0"/>
                  <a:cs typeface="Times New Roman" pitchFamily="18" charset="0"/>
                  <a:sym typeface="Calibri" pitchFamily="34" charset="0"/>
                </a:rPr>
                <a:t>4</a:t>
              </a:r>
              <a:endParaRPr lang="vi-VN" altLang="en-US" sz="2400" dirty="0">
                <a:solidFill>
                  <a:schemeClr val="bg1"/>
                </a:solidFill>
                <a:latin typeface="Times New Roman" pitchFamily="18" charset="0"/>
                <a:cs typeface="Times New Roman" pitchFamily="18" charset="0"/>
                <a:sym typeface="Calibri" pitchFamily="34" charset="0"/>
              </a:endParaRPr>
            </a:p>
          </p:txBody>
        </p:sp>
      </p:grpSp>
      <p:grpSp>
        <p:nvGrpSpPr>
          <p:cNvPr id="12" name="Group 76"/>
          <p:cNvGrpSpPr>
            <a:grpSpLocks/>
          </p:cNvGrpSpPr>
          <p:nvPr/>
        </p:nvGrpSpPr>
        <p:grpSpPr bwMode="auto">
          <a:xfrm>
            <a:off x="3200400" y="8724900"/>
            <a:ext cx="997745" cy="677076"/>
            <a:chOff x="2078" y="1387"/>
            <a:chExt cx="1615" cy="1908"/>
          </a:xfrm>
        </p:grpSpPr>
        <p:sp>
          <p:nvSpPr>
            <p:cNvPr id="49166" name="Oval 7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49167" name="Oval 7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39" name="Oval 79"/>
            <p:cNvSpPr>
              <a:spLocks noChangeArrowheads="1"/>
            </p:cNvSpPr>
            <p:nvPr/>
          </p:nvSpPr>
          <p:spPr bwMode="gray">
            <a:xfrm>
              <a:off x="2251" y="1387"/>
              <a:ext cx="420" cy="1464"/>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p:spPr>
          <p:txBody>
            <a:bodyPr wrap="none"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69" name="Oval 80"/>
            <p:cNvSpPr>
              <a:spLocks noChangeArrowheads="1"/>
            </p:cNvSpPr>
            <p:nvPr/>
          </p:nvSpPr>
          <p:spPr bwMode="gray">
            <a:xfrm>
              <a:off x="2254" y="1552"/>
              <a:ext cx="420" cy="1683"/>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41" name="Oval 81"/>
            <p:cNvSpPr>
              <a:spLocks noChangeArrowheads="1"/>
            </p:cNvSpPr>
            <p:nvPr/>
          </p:nvSpPr>
          <p:spPr bwMode="gray">
            <a:xfrm>
              <a:off x="2336" y="1387"/>
              <a:ext cx="1099" cy="1464"/>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49171" name="Oval 82"/>
            <p:cNvSpPr>
              <a:spLocks noChangeArrowheads="1"/>
            </p:cNvSpPr>
            <p:nvPr/>
          </p:nvSpPr>
          <p:spPr bwMode="gray">
            <a:xfrm>
              <a:off x="2337" y="1552"/>
              <a:ext cx="1096" cy="1683"/>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pPr eaLnBrk="1" hangingPunct="1">
                <a:lnSpc>
                  <a:spcPct val="90000"/>
                </a:lnSpc>
              </a:pPr>
              <a:r>
                <a:rPr lang="en-US" altLang="en-US" sz="2400" dirty="0">
                  <a:latin typeface="Times New Roman" pitchFamily="18" charset="0"/>
                  <a:cs typeface="Times New Roman" pitchFamily="18" charset="0"/>
                  <a:sym typeface="Calibri" pitchFamily="34" charset="0"/>
                </a:rPr>
                <a:t>5</a:t>
              </a:r>
              <a:endParaRPr lang="vi-VN" altLang="en-US" sz="2400" dirty="0">
                <a:latin typeface="Times New Roman" pitchFamily="18" charset="0"/>
                <a:cs typeface="Times New Roman" pitchFamily="18" charset="0"/>
                <a:sym typeface="Calibri" pitchFamily="34" charset="0"/>
              </a:endParaRPr>
            </a:p>
          </p:txBody>
        </p:sp>
      </p:grpSp>
      <p:sp>
        <p:nvSpPr>
          <p:cNvPr id="4" name="Rectangle 3"/>
          <p:cNvSpPr/>
          <p:nvPr/>
        </p:nvSpPr>
        <p:spPr>
          <a:xfrm>
            <a:off x="721520" y="2062163"/>
            <a:ext cx="1157288" cy="964407"/>
          </a:xfrm>
          <a:prstGeom prst="rect">
            <a:avLst/>
          </a:prstGeom>
          <a:ln/>
        </p:spPr>
        <p:style>
          <a:lnRef idx="2">
            <a:schemeClr val="accent2"/>
          </a:lnRef>
          <a:fillRef idx="1">
            <a:schemeClr val="lt1"/>
          </a:fillRef>
          <a:effectRef idx="0">
            <a:schemeClr val="accent2"/>
          </a:effectRef>
          <a:fontRef idx="minor">
            <a:schemeClr val="dk1"/>
          </a:fontRef>
        </p:style>
        <p:txBody>
          <a:bodyPr lIns="137160" tIns="68580" rIns="137160" bIns="68580" anchor="ctr"/>
          <a:lstStyle/>
          <a:p>
            <a:pPr algn="ctr" defTabSz="1828755">
              <a:defRPr/>
            </a:pPr>
            <a:r>
              <a:rPr lang="en-US" sz="10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10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00"/>
                                        <p:tgtEl>
                                          <p:spTgt spid="7"/>
                                        </p:tgtEl>
                                      </p:cBhvr>
                                    </p:animEffect>
                                  </p:childTnLst>
                                </p:cTn>
                              </p:par>
                              <p:par>
                                <p:cTn id="24" presetID="22" presetClass="entr" presetSubtype="4" fill="hold"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wipe(down)">
                                      <p:cBhvr>
                                        <p:cTn id="26" dur="500"/>
                                        <p:tgtEl>
                                          <p:spTgt spid="1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down)">
                                      <p:cBhvr>
                                        <p:cTn id="31" dur="500"/>
                                        <p:tgtEl>
                                          <p:spTgt spid="28"/>
                                        </p:tgtEl>
                                      </p:cBhvr>
                                    </p:animEffect>
                                  </p:childTnLst>
                                </p:cTn>
                              </p:par>
                              <p:par>
                                <p:cTn id="32" presetID="22" presetClass="entr" presetSubtype="4"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down)">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down)">
                                      <p:cBhvr>
                                        <p:cTn id="39" dur="500"/>
                                        <p:tgtEl>
                                          <p:spTgt spid="27"/>
                                        </p:tgtEl>
                                      </p:cBhvr>
                                    </p:animEffect>
                                  </p:childTnLst>
                                </p:cTn>
                              </p:par>
                              <p:par>
                                <p:cTn id="40" presetID="22" presetClass="entr" presetSubtype="4"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9" grpId="0" animBg="1"/>
      <p:bldP spid="27" grpId="0" animBg="1"/>
      <p:bldP spid="2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idx="4294967295"/>
          </p:nvPr>
        </p:nvSpPr>
        <p:spPr>
          <a:xfrm>
            <a:off x="2895600" y="952500"/>
            <a:ext cx="14554200" cy="1371600"/>
          </a:xfrm>
        </p:spPr>
        <p:txBody>
          <a:bodyPr>
            <a:normAutofit fontScale="90000"/>
          </a:bodyPr>
          <a:lstStyle/>
          <a:p>
            <a:pPr algn="ctr" eaLnBrk="1" hangingPunct="1"/>
            <a:r>
              <a:rPr lang="en-US" altLang="en-US" sz="5300" b="1" dirty="0" err="1" smtClean="0">
                <a:solidFill>
                  <a:srgbClr val="C00000"/>
                </a:solidFill>
                <a:latin typeface="Times New Roman" pitchFamily="18" charset="0"/>
                <a:cs typeface="Times New Roman" pitchFamily="18" charset="0"/>
              </a:rPr>
              <a:t>Mối</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quan</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hệ</a:t>
            </a:r>
            <a:r>
              <a:rPr lang="en-US" altLang="en-US" sz="5300" b="1" dirty="0" smtClean="0">
                <a:solidFill>
                  <a:srgbClr val="C00000"/>
                </a:solidFill>
                <a:latin typeface="Times New Roman" pitchFamily="18" charset="0"/>
                <a:cs typeface="Times New Roman" pitchFamily="18" charset="0"/>
              </a:rPr>
              <a:t> </a:t>
            </a:r>
            <a:br>
              <a:rPr lang="en-US" altLang="en-US" sz="5300" b="1" dirty="0" smtClean="0">
                <a:solidFill>
                  <a:srgbClr val="C00000"/>
                </a:solidFill>
                <a:latin typeface="Times New Roman" pitchFamily="18" charset="0"/>
                <a:cs typeface="Times New Roman" pitchFamily="18" charset="0"/>
              </a:rPr>
            </a:br>
            <a:r>
              <a:rPr lang="en-US" altLang="en-US" sz="5300" b="1" dirty="0" err="1" smtClean="0">
                <a:solidFill>
                  <a:srgbClr val="C00000"/>
                </a:solidFill>
                <a:latin typeface="Times New Roman" pitchFamily="18" charset="0"/>
                <a:cs typeface="Times New Roman" pitchFamily="18" charset="0"/>
              </a:rPr>
              <a:t>Sản</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xuất</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phân</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phối</a:t>
            </a:r>
            <a:r>
              <a:rPr lang="en-US" altLang="en-US" sz="5300" b="1" dirty="0" smtClean="0">
                <a:solidFill>
                  <a:srgbClr val="C00000"/>
                </a:solidFill>
                <a:latin typeface="Times New Roman" pitchFamily="18" charset="0"/>
                <a:cs typeface="Times New Roman" pitchFamily="18" charset="0"/>
              </a:rPr>
              <a:t>  - </a:t>
            </a:r>
            <a:r>
              <a:rPr lang="en-US" altLang="en-US" sz="5300" b="1" dirty="0" err="1" smtClean="0">
                <a:solidFill>
                  <a:srgbClr val="C00000"/>
                </a:solidFill>
                <a:latin typeface="Times New Roman" pitchFamily="18" charset="0"/>
                <a:cs typeface="Times New Roman" pitchFamily="18" charset="0"/>
              </a:rPr>
              <a:t>trao</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đổi</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tiêu</a:t>
            </a:r>
            <a:r>
              <a:rPr lang="en-US" altLang="en-US" sz="5300" b="1" dirty="0" smtClean="0">
                <a:solidFill>
                  <a:srgbClr val="C00000"/>
                </a:solidFill>
                <a:latin typeface="Times New Roman" pitchFamily="18" charset="0"/>
                <a:cs typeface="Times New Roman" pitchFamily="18" charset="0"/>
              </a:rPr>
              <a:t> </a:t>
            </a:r>
            <a:r>
              <a:rPr lang="en-US" altLang="en-US" sz="5300" b="1" dirty="0" err="1" smtClean="0">
                <a:solidFill>
                  <a:srgbClr val="C00000"/>
                </a:solidFill>
                <a:latin typeface="Times New Roman" pitchFamily="18" charset="0"/>
                <a:cs typeface="Times New Roman" pitchFamily="18" charset="0"/>
              </a:rPr>
              <a:t>dùng</a:t>
            </a:r>
            <a:endParaRPr lang="en-US" altLang="en-US" sz="5300" b="1" dirty="0" smtClean="0">
              <a:solidFill>
                <a:srgbClr val="C00000"/>
              </a:solidFill>
              <a:latin typeface="Times New Roman" pitchFamily="18" charset="0"/>
              <a:cs typeface="Times New Roman" pitchFamily="18" charset="0"/>
            </a:endParaRPr>
          </a:p>
        </p:txBody>
      </p:sp>
      <p:sp>
        <p:nvSpPr>
          <p:cNvPr id="184324" name="AutoShape 3"/>
          <p:cNvSpPr>
            <a:spLocks noChangeArrowheads="1"/>
          </p:cNvSpPr>
          <p:nvPr/>
        </p:nvSpPr>
        <p:spPr bwMode="auto">
          <a:xfrm>
            <a:off x="14020800" y="5219700"/>
            <a:ext cx="3240881" cy="4107656"/>
          </a:xfrm>
          <a:prstGeom prst="roundRect">
            <a:avLst>
              <a:gd name="adj" fmla="val 13745"/>
            </a:avLst>
          </a:prstGeom>
          <a:noFill/>
          <a:ln w="38100">
            <a:solidFill>
              <a:schemeClr val="bg2"/>
            </a:solidFill>
            <a:round/>
            <a:headEnd/>
            <a:tailEnd/>
          </a:ln>
          <a:effectLst/>
        </p:spPr>
        <p:txBody>
          <a:bodyPr wrap="none" lIns="137160" tIns="68580" rIns="137160" bIns="68580" anchor="ctr"/>
          <a:lstStyle/>
          <a:p>
            <a:pPr algn="ct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184325" name="AutoShape 4"/>
          <p:cNvSpPr>
            <a:spLocks noChangeArrowheads="1"/>
          </p:cNvSpPr>
          <p:nvPr/>
        </p:nvSpPr>
        <p:spPr bwMode="auto">
          <a:xfrm>
            <a:off x="7010400" y="5143500"/>
            <a:ext cx="4822031" cy="4107656"/>
          </a:xfrm>
          <a:prstGeom prst="roundRect">
            <a:avLst>
              <a:gd name="adj" fmla="val 13745"/>
            </a:avLst>
          </a:prstGeom>
          <a:noFill/>
          <a:ln w="38100">
            <a:solidFill>
              <a:schemeClr val="bg2"/>
            </a:solidFill>
            <a:round/>
            <a:headEnd/>
            <a:tailEnd/>
          </a:ln>
          <a:effectLst/>
        </p:spPr>
        <p:txBody>
          <a:bodyPr wrap="none" lIns="137160" tIns="68580" rIns="137160" bIns="68580"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184327" name="AutoShape 6"/>
          <p:cNvSpPr>
            <a:spLocks noChangeArrowheads="1"/>
          </p:cNvSpPr>
          <p:nvPr/>
        </p:nvSpPr>
        <p:spPr bwMode="auto">
          <a:xfrm>
            <a:off x="1181100" y="5226845"/>
            <a:ext cx="3240882" cy="4107656"/>
          </a:xfrm>
          <a:prstGeom prst="roundRect">
            <a:avLst>
              <a:gd name="adj" fmla="val 13745"/>
            </a:avLst>
          </a:prstGeom>
          <a:noFill/>
          <a:ln w="38100">
            <a:solidFill>
              <a:srgbClr val="CC9900"/>
            </a:solidFill>
            <a:round/>
            <a:headEnd/>
            <a:tailEnd/>
          </a:ln>
          <a:effectLst/>
        </p:spPr>
        <p:txBody>
          <a:bodyPr wrap="none" lIns="137160" tIns="68580" rIns="137160" bIns="68580"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grpSp>
        <p:nvGrpSpPr>
          <p:cNvPr id="3" name="Group 7"/>
          <p:cNvGrpSpPr>
            <a:grpSpLocks/>
          </p:cNvGrpSpPr>
          <p:nvPr/>
        </p:nvGrpSpPr>
        <p:grpSpPr bwMode="auto">
          <a:xfrm>
            <a:off x="3124200" y="3086100"/>
            <a:ext cx="12801600" cy="1526382"/>
            <a:chOff x="624" y="1152"/>
            <a:chExt cx="4080" cy="720"/>
          </a:xfrm>
        </p:grpSpPr>
        <p:sp>
          <p:nvSpPr>
            <p:cNvPr id="82952" name="Rectangle 8"/>
            <p:cNvSpPr>
              <a:spLocks noChangeArrowheads="1"/>
            </p:cNvSpPr>
            <p:nvPr/>
          </p:nvSpPr>
          <p:spPr bwMode="gray">
            <a:xfrm rot="3419336">
              <a:off x="624" y="1200"/>
              <a:ext cx="672" cy="672"/>
            </a:xfrm>
            <a:prstGeom prst="rect">
              <a:avLst/>
            </a:prstGeom>
            <a:gradFill rotWithShape="1">
              <a:gsLst>
                <a:gs pos="0">
                  <a:schemeClr val="hlink"/>
                </a:gs>
                <a:gs pos="100000">
                  <a:srgbClr val="284F4B"/>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p:spPr>
          <p:txBody>
            <a:bodyPr rot="10800000" vert="eaVert" wrap="none" anchor="ctr">
              <a:flatTx/>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grpSp>
          <p:nvGrpSpPr>
            <p:cNvPr id="4" name="Group 9"/>
            <p:cNvGrpSpPr>
              <a:grpSpLocks/>
            </p:cNvGrpSpPr>
            <p:nvPr/>
          </p:nvGrpSpPr>
          <p:grpSpPr bwMode="auto">
            <a:xfrm>
              <a:off x="1296" y="1296"/>
              <a:ext cx="624" cy="96"/>
              <a:chOff x="2003" y="3439"/>
              <a:chExt cx="468" cy="244"/>
            </a:xfrm>
          </p:grpSpPr>
          <p:sp>
            <p:nvSpPr>
              <p:cNvPr id="50206" name="Oval 10"/>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50207" name="Rectangle 11"/>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82956" name="Oval 12"/>
              <p:cNvSpPr>
                <a:spLocks noChangeArrowheads="1"/>
              </p:cNvSpPr>
              <p:nvPr/>
            </p:nvSpPr>
            <p:spPr bwMode="gray">
              <a:xfrm>
                <a:off x="2400" y="3441"/>
                <a:ext cx="71" cy="237"/>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82957" name="Oval 13"/>
              <p:cNvSpPr>
                <a:spLocks noChangeArrowheads="1"/>
              </p:cNvSpPr>
              <p:nvPr/>
            </p:nvSpPr>
            <p:spPr bwMode="gray">
              <a:xfrm>
                <a:off x="2438" y="3521"/>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grpSp>
        <p:sp>
          <p:nvSpPr>
            <p:cNvPr id="50193" name="Rectangle 14"/>
            <p:cNvSpPr>
              <a:spLocks noChangeArrowheads="1"/>
            </p:cNvSpPr>
            <p:nvPr/>
          </p:nvSpPr>
          <p:spPr bwMode="gray">
            <a:xfrm rot="3419336">
              <a:off x="1776" y="1152"/>
              <a:ext cx="672" cy="67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p:spPr>
          <p:txBody>
            <a:bodyPr rot="10800000" vert="eaVert" wrap="none" anchor="ctr">
              <a:flatTx/>
            </a:bodyP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grpSp>
          <p:nvGrpSpPr>
            <p:cNvPr id="5" name="Group 15"/>
            <p:cNvGrpSpPr>
              <a:grpSpLocks/>
            </p:cNvGrpSpPr>
            <p:nvPr/>
          </p:nvGrpSpPr>
          <p:grpSpPr bwMode="auto">
            <a:xfrm>
              <a:off x="2448" y="1296"/>
              <a:ext cx="624" cy="96"/>
              <a:chOff x="2003" y="3439"/>
              <a:chExt cx="468" cy="244"/>
            </a:xfrm>
          </p:grpSpPr>
          <p:sp>
            <p:nvSpPr>
              <p:cNvPr id="50202" name="Oval 16"/>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50203" name="Rectangle 17"/>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82962" name="Oval 18"/>
              <p:cNvSpPr>
                <a:spLocks noChangeArrowheads="1"/>
              </p:cNvSpPr>
              <p:nvPr/>
            </p:nvSpPr>
            <p:spPr bwMode="gray">
              <a:xfrm>
                <a:off x="2400" y="3441"/>
                <a:ext cx="71" cy="237"/>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82963" name="Oval 19"/>
              <p:cNvSpPr>
                <a:spLocks noChangeArrowheads="1"/>
              </p:cNvSpPr>
              <p:nvPr/>
            </p:nvSpPr>
            <p:spPr bwMode="gray">
              <a:xfrm>
                <a:off x="2438" y="3521"/>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grpSp>
        <p:sp>
          <p:nvSpPr>
            <p:cNvPr id="82964" name="Rectangle 20"/>
            <p:cNvSpPr>
              <a:spLocks noChangeArrowheads="1"/>
            </p:cNvSpPr>
            <p:nvPr/>
          </p:nvSpPr>
          <p:spPr bwMode="gray">
            <a:xfrm rot="3419336">
              <a:off x="2879" y="1157"/>
              <a:ext cx="673" cy="671"/>
            </a:xfrm>
            <a:prstGeom prst="rect">
              <a:avLst/>
            </a:prstGeom>
            <a:gradFill rotWithShape="1">
              <a:gsLst>
                <a:gs pos="0">
                  <a:schemeClr val="hlink"/>
                </a:gs>
                <a:gs pos="100000">
                  <a:srgbClr val="284F4B"/>
                </a:gs>
              </a:gsLst>
              <a:lin ang="5400000" scaled="1"/>
            </a:gra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hlink"/>
              </a:extrusionClr>
              <a:contourClr>
                <a:schemeClr val="hlink"/>
              </a:contourClr>
            </a:sp3d>
          </p:spPr>
          <p:txBody>
            <a:bodyPr rot="10800000" vert="eaVert" wrap="none" anchor="ctr">
              <a:flatTx/>
            </a:bodyP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grpSp>
          <p:nvGrpSpPr>
            <p:cNvPr id="6" name="Group 21"/>
            <p:cNvGrpSpPr>
              <a:grpSpLocks/>
            </p:cNvGrpSpPr>
            <p:nvPr/>
          </p:nvGrpSpPr>
          <p:grpSpPr bwMode="auto">
            <a:xfrm>
              <a:off x="3600" y="1296"/>
              <a:ext cx="816" cy="96"/>
              <a:chOff x="2003" y="3439"/>
              <a:chExt cx="468" cy="244"/>
            </a:xfrm>
          </p:grpSpPr>
          <p:sp>
            <p:nvSpPr>
              <p:cNvPr id="50198" name="Oval 22"/>
              <p:cNvSpPr>
                <a:spLocks noChangeArrowheads="1"/>
              </p:cNvSpPr>
              <p:nvPr/>
            </p:nvSpPr>
            <p:spPr bwMode="gray">
              <a:xfrm>
                <a:off x="2003" y="3439"/>
                <a:ext cx="79" cy="242"/>
              </a:xfrm>
              <a:prstGeom prst="ellipse">
                <a:avLst/>
              </a:prstGeom>
              <a:gradFill rotWithShape="0">
                <a:gsLst>
                  <a:gs pos="0">
                    <a:srgbClr val="767676"/>
                  </a:gs>
                  <a:gs pos="50000">
                    <a:srgbClr val="FFFFFF"/>
                  </a:gs>
                  <a:gs pos="100000">
                    <a:srgbClr val="767676"/>
                  </a:gs>
                </a:gsLst>
                <a:lin ang="5400000" scaled="1"/>
              </a:gradFill>
              <a:ln w="9525">
                <a:noFill/>
                <a:round/>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50199" name="Rectangle 23"/>
              <p:cNvSpPr>
                <a:spLocks noChangeArrowheads="1"/>
              </p:cNvSpPr>
              <p:nvPr/>
            </p:nvSpPr>
            <p:spPr bwMode="gray">
              <a:xfrm>
                <a:off x="2048" y="3441"/>
                <a:ext cx="388" cy="242"/>
              </a:xfrm>
              <a:prstGeom prst="rect">
                <a:avLst/>
              </a:prstGeom>
              <a:gradFill rotWithShape="0">
                <a:gsLst>
                  <a:gs pos="0">
                    <a:srgbClr val="767676"/>
                  </a:gs>
                  <a:gs pos="50000">
                    <a:srgbClr val="FFFFFF"/>
                  </a:gs>
                  <a:gs pos="100000">
                    <a:srgbClr val="767676"/>
                  </a:gs>
                </a:gsLst>
                <a:lin ang="5400000" scaled="1"/>
              </a:gradFill>
              <a:ln w="9525">
                <a:noFill/>
                <a:miter lim="800000"/>
                <a:headEnd/>
                <a:tailEnd/>
              </a:ln>
              <a:effectLst/>
            </p:spPr>
            <p:txBody>
              <a:bodyPr wrap="none" anchor="ct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sp>
            <p:nvSpPr>
              <p:cNvPr id="82968" name="Oval 24"/>
              <p:cNvSpPr>
                <a:spLocks noChangeArrowheads="1"/>
              </p:cNvSpPr>
              <p:nvPr/>
            </p:nvSpPr>
            <p:spPr bwMode="gray">
              <a:xfrm>
                <a:off x="2400" y="3441"/>
                <a:ext cx="71" cy="237"/>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w="12700">
                <a:solidFill>
                  <a:schemeClr val="bg1"/>
                </a:solidFill>
                <a:round/>
                <a:headEnd/>
                <a:tailEnd/>
              </a:ln>
              <a:effectLst/>
            </p:spPr>
            <p:txBody>
              <a:bodyPr wrap="none" anchor="ct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sp>
            <p:nvSpPr>
              <p:cNvPr id="82969" name="Oval 25"/>
              <p:cNvSpPr>
                <a:spLocks noChangeArrowheads="1"/>
              </p:cNvSpPr>
              <p:nvPr/>
            </p:nvSpPr>
            <p:spPr bwMode="gray">
              <a:xfrm>
                <a:off x="2438" y="3521"/>
                <a:ext cx="20" cy="69"/>
              </a:xfrm>
              <a:prstGeom prst="ellipse">
                <a:avLst/>
              </a:prstGeom>
              <a:gradFill rotWithShape="0">
                <a:gsLst>
                  <a:gs pos="0">
                    <a:schemeClr val="bg1">
                      <a:gamma/>
                      <a:shade val="46275"/>
                      <a:invGamma/>
                    </a:schemeClr>
                  </a:gs>
                  <a:gs pos="50000">
                    <a:schemeClr val="bg1"/>
                  </a:gs>
                  <a:gs pos="100000">
                    <a:schemeClr val="bg1">
                      <a:gamma/>
                      <a:shade val="46275"/>
                      <a:invGamma/>
                    </a:schemeClr>
                  </a:gs>
                </a:gsLst>
                <a:lin ang="5400000" scaled="1"/>
              </a:gradFill>
              <a:ln>
                <a:noFill/>
              </a:ln>
              <a:effectLst/>
            </p:spPr>
            <p:txBody>
              <a:bodyPr wrap="none" anchor="ctr"/>
              <a:lstStyle/>
              <a:p>
                <a:pPr eaLnBrk="1" hangingPunct="1">
                  <a:defRPr/>
                </a:pPr>
                <a:endParaRPr lang="en-US">
                  <a:latin typeface="Times New Roman" panose="02020603050405020304" pitchFamily="18" charset="0"/>
                  <a:ea typeface="+mn-ea"/>
                  <a:cs typeface="Times New Roman" panose="02020603050405020304" pitchFamily="18" charset="0"/>
                </a:endParaRPr>
              </a:p>
            </p:txBody>
          </p:sp>
        </p:grpSp>
        <p:sp>
          <p:nvSpPr>
            <p:cNvPr id="50197" name="Rectangle 26"/>
            <p:cNvSpPr>
              <a:spLocks noChangeArrowheads="1"/>
            </p:cNvSpPr>
            <p:nvPr/>
          </p:nvSpPr>
          <p:spPr bwMode="gray">
            <a:xfrm rot="3419336">
              <a:off x="4032" y="1152"/>
              <a:ext cx="672" cy="672"/>
            </a:xfrm>
            <a:prstGeom prst="rect">
              <a:avLst/>
            </a:prstGeom>
            <a:solidFill>
              <a:schemeClr val="accent1"/>
            </a:solidFill>
            <a:ln w="9525">
              <a:miter lim="800000"/>
              <a:headEnd/>
              <a:tailEnd/>
            </a:ln>
            <a:effectLst/>
            <a:scene3d>
              <a:camera prst="legacyPerspectiveFront">
                <a:rot lat="0" lon="1500000" rev="0"/>
              </a:camera>
              <a:lightRig rig="legacyFlat4" dir="b"/>
            </a:scene3d>
            <a:sp3d extrusionH="887400" prstMaterial="legacyMatte">
              <a:bevelT w="13500" h="13500" prst="angle"/>
              <a:bevelB w="13500" h="13500" prst="angle"/>
              <a:extrusionClr>
                <a:schemeClr val="accent1"/>
              </a:extrusionClr>
            </a:sp3d>
          </p:spPr>
          <p:txBody>
            <a:bodyPr rot="10800000" vert="eaVert" wrap="none" anchor="ctr">
              <a:flatTx/>
            </a:bodyPr>
            <a:lstStyle/>
            <a:p>
              <a:pPr eaLnBrk="1" hangingPunct="1">
                <a:lnSpc>
                  <a:spcPct val="90000"/>
                </a:lnSpc>
              </a:pPr>
              <a:endParaRPr lang="vi-VN" altLang="en-US" sz="2400" dirty="0">
                <a:latin typeface="Times New Roman" pitchFamily="18" charset="0"/>
                <a:cs typeface="Times New Roman" pitchFamily="18" charset="0"/>
                <a:sym typeface="Calibri" pitchFamily="34" charset="0"/>
              </a:endParaRPr>
            </a:p>
          </p:txBody>
        </p:sp>
      </p:grpSp>
      <p:sp>
        <p:nvSpPr>
          <p:cNvPr id="184348" name="Rectangle 27"/>
          <p:cNvSpPr>
            <a:spLocks noChangeArrowheads="1"/>
          </p:cNvSpPr>
          <p:nvPr/>
        </p:nvSpPr>
        <p:spPr bwMode="gray">
          <a:xfrm>
            <a:off x="3733800" y="3238500"/>
            <a:ext cx="1197123" cy="1191095"/>
          </a:xfrm>
          <a:prstGeom prst="rect">
            <a:avLst/>
          </a:prstGeom>
          <a:noFill/>
          <a:ln w="9525">
            <a:noFill/>
            <a:miter lim="800000"/>
            <a:headEnd/>
            <a:tailEnd/>
          </a:ln>
          <a:effectLst/>
        </p:spPr>
        <p:txBody>
          <a:bodyPr wrap="none" lIns="137160" tIns="68580" rIns="137160" bIns="68580">
            <a:spAutoFit/>
          </a:bodyPr>
          <a:lstStyle/>
          <a:p>
            <a:pPr eaLnBrk="1" hangingPunct="1">
              <a:lnSpc>
                <a:spcPct val="90000"/>
              </a:lnSpc>
            </a:pPr>
            <a:r>
              <a:rPr lang="en-US" altLang="en-US" sz="3800" b="1" dirty="0" err="1">
                <a:solidFill>
                  <a:srgbClr val="FF0000"/>
                </a:solidFill>
                <a:latin typeface="Times New Roman" pitchFamily="18" charset="0"/>
                <a:cs typeface="Times New Roman" pitchFamily="18" charset="0"/>
                <a:sym typeface="Calibri" pitchFamily="34" charset="0"/>
              </a:rPr>
              <a:t>Sản</a:t>
            </a:r>
            <a:r>
              <a:rPr lang="en-US" altLang="en-US" sz="3800" b="1" dirty="0">
                <a:solidFill>
                  <a:srgbClr val="FF0000"/>
                </a:solidFill>
                <a:latin typeface="Times New Roman" pitchFamily="18" charset="0"/>
                <a:cs typeface="Times New Roman" pitchFamily="18" charset="0"/>
                <a:sym typeface="Calibri" pitchFamily="34" charset="0"/>
              </a:rPr>
              <a:t> </a:t>
            </a:r>
          </a:p>
          <a:p>
            <a:pPr eaLnBrk="1" hangingPunct="1">
              <a:lnSpc>
                <a:spcPct val="90000"/>
              </a:lnSpc>
            </a:pPr>
            <a:r>
              <a:rPr lang="en-US" altLang="en-US" sz="3800" b="1" dirty="0" err="1">
                <a:solidFill>
                  <a:srgbClr val="FF0000"/>
                </a:solidFill>
                <a:latin typeface="Times New Roman" pitchFamily="18" charset="0"/>
                <a:cs typeface="Times New Roman" pitchFamily="18" charset="0"/>
                <a:sym typeface="Calibri" pitchFamily="34" charset="0"/>
              </a:rPr>
              <a:t>xuất</a:t>
            </a:r>
            <a:endParaRPr lang="en-US" altLang="en-US" sz="3800" b="1" dirty="0">
              <a:solidFill>
                <a:srgbClr val="FF0000"/>
              </a:solidFill>
              <a:latin typeface="Times New Roman" pitchFamily="18" charset="0"/>
              <a:cs typeface="Times New Roman" pitchFamily="18" charset="0"/>
              <a:sym typeface="Calibri" pitchFamily="34" charset="0"/>
            </a:endParaRPr>
          </a:p>
        </p:txBody>
      </p:sp>
      <p:sp>
        <p:nvSpPr>
          <p:cNvPr id="184349" name="Rectangle 28"/>
          <p:cNvSpPr>
            <a:spLocks noChangeArrowheads="1"/>
          </p:cNvSpPr>
          <p:nvPr/>
        </p:nvSpPr>
        <p:spPr bwMode="gray">
          <a:xfrm>
            <a:off x="7162800" y="3162300"/>
            <a:ext cx="1482457" cy="1191095"/>
          </a:xfrm>
          <a:prstGeom prst="rect">
            <a:avLst/>
          </a:prstGeom>
          <a:noFill/>
          <a:ln w="9525">
            <a:noFill/>
            <a:miter lim="800000"/>
            <a:headEnd/>
            <a:tailEnd/>
          </a:ln>
          <a:effectLst/>
        </p:spPr>
        <p:txBody>
          <a:bodyPr wrap="none" lIns="137160" tIns="68580" rIns="137160" bIns="68580">
            <a:spAutoFit/>
          </a:bodyPr>
          <a:lstStyle/>
          <a:p>
            <a:pPr eaLnBrk="1" hangingPunct="1">
              <a:lnSpc>
                <a:spcPct val="90000"/>
              </a:lnSpc>
            </a:pPr>
            <a:r>
              <a:rPr lang="en-US" altLang="en-US" sz="3800" b="1" dirty="0" err="1">
                <a:solidFill>
                  <a:schemeClr val="bg1"/>
                </a:solidFill>
                <a:latin typeface="Times New Roman" pitchFamily="18" charset="0"/>
                <a:cs typeface="Times New Roman" pitchFamily="18" charset="0"/>
                <a:sym typeface="Calibri" pitchFamily="34" charset="0"/>
              </a:rPr>
              <a:t>Phân</a:t>
            </a:r>
            <a:r>
              <a:rPr lang="en-US" altLang="en-US" sz="3800" b="1" dirty="0">
                <a:solidFill>
                  <a:schemeClr val="bg1"/>
                </a:solidFill>
                <a:latin typeface="Times New Roman" pitchFamily="18" charset="0"/>
                <a:cs typeface="Times New Roman" pitchFamily="18" charset="0"/>
                <a:sym typeface="Calibri" pitchFamily="34" charset="0"/>
              </a:rPr>
              <a:t> </a:t>
            </a:r>
          </a:p>
          <a:p>
            <a:pPr eaLnBrk="1" hangingPunct="1">
              <a:lnSpc>
                <a:spcPct val="90000"/>
              </a:lnSpc>
            </a:pPr>
            <a:r>
              <a:rPr lang="en-US" altLang="en-US" sz="3800" b="1" dirty="0" err="1">
                <a:solidFill>
                  <a:schemeClr val="bg1"/>
                </a:solidFill>
                <a:latin typeface="Times New Roman" pitchFamily="18" charset="0"/>
                <a:cs typeface="Times New Roman" pitchFamily="18" charset="0"/>
                <a:sym typeface="Calibri" pitchFamily="34" charset="0"/>
              </a:rPr>
              <a:t>phối</a:t>
            </a:r>
            <a:endParaRPr lang="en-US" altLang="en-US" sz="3800" b="1" dirty="0">
              <a:solidFill>
                <a:schemeClr val="bg1"/>
              </a:solidFill>
              <a:latin typeface="Times New Roman" pitchFamily="18" charset="0"/>
              <a:cs typeface="Times New Roman" pitchFamily="18" charset="0"/>
              <a:sym typeface="Calibri" pitchFamily="34" charset="0"/>
            </a:endParaRPr>
          </a:p>
        </p:txBody>
      </p:sp>
      <p:sp>
        <p:nvSpPr>
          <p:cNvPr id="184350" name="Rectangle 29"/>
          <p:cNvSpPr>
            <a:spLocks noChangeArrowheads="1"/>
          </p:cNvSpPr>
          <p:nvPr/>
        </p:nvSpPr>
        <p:spPr bwMode="gray">
          <a:xfrm>
            <a:off x="10744200" y="3238500"/>
            <a:ext cx="1269963" cy="1191095"/>
          </a:xfrm>
          <a:prstGeom prst="rect">
            <a:avLst/>
          </a:prstGeom>
          <a:noFill/>
          <a:ln w="9525">
            <a:noFill/>
            <a:miter lim="800000"/>
            <a:headEnd/>
            <a:tailEnd/>
          </a:ln>
          <a:effectLst/>
        </p:spPr>
        <p:txBody>
          <a:bodyPr wrap="none" lIns="137160" tIns="68580" rIns="137160" bIns="68580">
            <a:spAutoFit/>
          </a:bodyPr>
          <a:lstStyle/>
          <a:p>
            <a:pPr eaLnBrk="1" hangingPunct="1">
              <a:lnSpc>
                <a:spcPct val="90000"/>
              </a:lnSpc>
            </a:pPr>
            <a:r>
              <a:rPr lang="en-US" altLang="en-US" sz="3800" b="1" dirty="0" err="1">
                <a:solidFill>
                  <a:srgbClr val="FF0000"/>
                </a:solidFill>
                <a:latin typeface="Times New Roman" pitchFamily="18" charset="0"/>
                <a:cs typeface="Times New Roman" pitchFamily="18" charset="0"/>
                <a:sym typeface="Calibri" pitchFamily="34" charset="0"/>
              </a:rPr>
              <a:t>Trao</a:t>
            </a:r>
            <a:endParaRPr lang="en-US" altLang="en-US" sz="3800" b="1" dirty="0">
              <a:solidFill>
                <a:srgbClr val="FF0000"/>
              </a:solidFill>
              <a:latin typeface="Times New Roman" pitchFamily="18" charset="0"/>
              <a:cs typeface="Times New Roman" pitchFamily="18" charset="0"/>
              <a:sym typeface="Calibri" pitchFamily="34" charset="0"/>
            </a:endParaRPr>
          </a:p>
          <a:p>
            <a:pPr eaLnBrk="1" hangingPunct="1">
              <a:lnSpc>
                <a:spcPct val="90000"/>
              </a:lnSpc>
            </a:pPr>
            <a:r>
              <a:rPr lang="en-US" altLang="en-US" sz="3800" b="1" dirty="0">
                <a:solidFill>
                  <a:srgbClr val="FF0000"/>
                </a:solidFill>
                <a:latin typeface="Times New Roman" pitchFamily="18" charset="0"/>
                <a:cs typeface="Times New Roman" pitchFamily="18" charset="0"/>
                <a:sym typeface="Calibri" pitchFamily="34" charset="0"/>
              </a:rPr>
              <a:t> </a:t>
            </a:r>
            <a:r>
              <a:rPr lang="en-US" altLang="en-US" sz="3800" b="1" dirty="0" err="1">
                <a:solidFill>
                  <a:srgbClr val="FF0000"/>
                </a:solidFill>
                <a:latin typeface="Times New Roman" pitchFamily="18" charset="0"/>
                <a:cs typeface="Times New Roman" pitchFamily="18" charset="0"/>
                <a:sym typeface="Calibri" pitchFamily="34" charset="0"/>
              </a:rPr>
              <a:t>đổi</a:t>
            </a:r>
            <a:endParaRPr lang="en-US" altLang="en-US" sz="3800" b="1" dirty="0">
              <a:solidFill>
                <a:srgbClr val="FF0000"/>
              </a:solidFill>
              <a:latin typeface="Times New Roman" pitchFamily="18" charset="0"/>
              <a:cs typeface="Times New Roman" pitchFamily="18" charset="0"/>
              <a:sym typeface="Calibri" pitchFamily="34" charset="0"/>
            </a:endParaRPr>
          </a:p>
        </p:txBody>
      </p:sp>
      <p:sp>
        <p:nvSpPr>
          <p:cNvPr id="184351" name="Rectangle 30"/>
          <p:cNvSpPr>
            <a:spLocks noChangeArrowheads="1"/>
          </p:cNvSpPr>
          <p:nvPr/>
        </p:nvSpPr>
        <p:spPr bwMode="gray">
          <a:xfrm>
            <a:off x="14325600" y="3314700"/>
            <a:ext cx="1337417" cy="1191095"/>
          </a:xfrm>
          <a:prstGeom prst="rect">
            <a:avLst/>
          </a:prstGeom>
          <a:noFill/>
          <a:ln w="9525">
            <a:noFill/>
            <a:miter lim="800000"/>
            <a:headEnd/>
            <a:tailEnd/>
          </a:ln>
          <a:effectLst/>
        </p:spPr>
        <p:txBody>
          <a:bodyPr wrap="none" lIns="137160" tIns="68580" rIns="137160" bIns="68580">
            <a:spAutoFit/>
          </a:bodyPr>
          <a:lstStyle/>
          <a:p>
            <a:pPr eaLnBrk="1" hangingPunct="1">
              <a:lnSpc>
                <a:spcPct val="90000"/>
              </a:lnSpc>
            </a:pPr>
            <a:r>
              <a:rPr lang="en-US" altLang="en-US" sz="3800" b="1" dirty="0" err="1">
                <a:solidFill>
                  <a:schemeClr val="bg1"/>
                </a:solidFill>
                <a:latin typeface="Times New Roman" pitchFamily="18" charset="0"/>
                <a:cs typeface="Times New Roman" pitchFamily="18" charset="0"/>
                <a:sym typeface="Calibri" pitchFamily="34" charset="0"/>
              </a:rPr>
              <a:t>Tiêu</a:t>
            </a:r>
            <a:r>
              <a:rPr lang="en-US" altLang="en-US" sz="3800" b="1" dirty="0">
                <a:solidFill>
                  <a:schemeClr val="bg1"/>
                </a:solidFill>
                <a:latin typeface="Times New Roman" pitchFamily="18" charset="0"/>
                <a:cs typeface="Times New Roman" pitchFamily="18" charset="0"/>
                <a:sym typeface="Calibri" pitchFamily="34" charset="0"/>
              </a:rPr>
              <a:t> </a:t>
            </a:r>
          </a:p>
          <a:p>
            <a:pPr eaLnBrk="1" hangingPunct="1">
              <a:lnSpc>
                <a:spcPct val="90000"/>
              </a:lnSpc>
            </a:pPr>
            <a:r>
              <a:rPr lang="en-US" altLang="en-US" sz="3800" b="1" dirty="0" err="1">
                <a:solidFill>
                  <a:schemeClr val="bg1"/>
                </a:solidFill>
                <a:latin typeface="Times New Roman" pitchFamily="18" charset="0"/>
                <a:cs typeface="Times New Roman" pitchFamily="18" charset="0"/>
                <a:sym typeface="Calibri" pitchFamily="34" charset="0"/>
              </a:rPr>
              <a:t>dùng</a:t>
            </a:r>
            <a:endParaRPr lang="en-US" altLang="en-US" sz="3800" b="1" dirty="0">
              <a:solidFill>
                <a:schemeClr val="bg1"/>
              </a:solidFill>
              <a:latin typeface="Times New Roman" pitchFamily="18" charset="0"/>
              <a:cs typeface="Times New Roman" pitchFamily="18" charset="0"/>
              <a:sym typeface="Calibri" pitchFamily="34" charset="0"/>
            </a:endParaRPr>
          </a:p>
        </p:txBody>
      </p:sp>
      <p:sp>
        <p:nvSpPr>
          <p:cNvPr id="184352" name="Rectangle 31"/>
          <p:cNvSpPr>
            <a:spLocks noChangeArrowheads="1"/>
          </p:cNvSpPr>
          <p:nvPr/>
        </p:nvSpPr>
        <p:spPr bwMode="auto">
          <a:xfrm>
            <a:off x="1559720" y="5686425"/>
            <a:ext cx="2443163" cy="3046988"/>
          </a:xfrm>
          <a:prstGeom prst="rect">
            <a:avLst/>
          </a:prstGeom>
          <a:noFill/>
          <a:ln w="9525">
            <a:noFill/>
            <a:miter lim="800000"/>
            <a:headEnd/>
            <a:tailEnd/>
          </a:ln>
          <a:effectLst/>
        </p:spPr>
        <p:txBody>
          <a:bodyPr lIns="137160" tIns="68580" rIns="137160" bIns="68580">
            <a:spAutoFit/>
          </a:bodyPr>
          <a:lstStyle/>
          <a:p>
            <a:pPr algn="ctr" eaLnBrk="1" hangingPunct="1">
              <a:lnSpc>
                <a:spcPct val="90000"/>
              </a:lnSpc>
            </a:pPr>
            <a:r>
              <a:rPr lang="vi-VN" altLang="en-US" sz="4200" b="1" dirty="0" smtClean="0">
                <a:solidFill>
                  <a:srgbClr val="FF0000"/>
                </a:solidFill>
                <a:latin typeface="Times New Roman" pitchFamily="18" charset="0"/>
                <a:cs typeface="Times New Roman" pitchFamily="18" charset="0"/>
                <a:sym typeface="Calibri" pitchFamily="34" charset="0"/>
              </a:rPr>
              <a:t>Sản </a:t>
            </a:r>
            <a:r>
              <a:rPr lang="vi-VN" altLang="en-US" sz="4200" b="1" dirty="0">
                <a:solidFill>
                  <a:srgbClr val="FF0000"/>
                </a:solidFill>
                <a:latin typeface="Times New Roman" pitchFamily="18" charset="0"/>
                <a:cs typeface="Times New Roman" pitchFamily="18" charset="0"/>
                <a:sym typeface="Calibri" pitchFamily="34" charset="0"/>
              </a:rPr>
              <a:t>xuất là gốc,</a:t>
            </a:r>
            <a:endParaRPr lang="en-US" altLang="en-US" sz="4200" b="1" dirty="0">
              <a:solidFill>
                <a:srgbClr val="FF0000"/>
              </a:solidFill>
              <a:latin typeface="Times New Roman" pitchFamily="18" charset="0"/>
              <a:cs typeface="Times New Roman" pitchFamily="18" charset="0"/>
              <a:sym typeface="Calibri" pitchFamily="34" charset="0"/>
            </a:endParaRPr>
          </a:p>
          <a:p>
            <a:pPr algn="ctr" eaLnBrk="1" hangingPunct="1">
              <a:lnSpc>
                <a:spcPct val="90000"/>
              </a:lnSpc>
            </a:pPr>
            <a:r>
              <a:rPr lang="vi-VN" altLang="en-US" sz="4200" b="1" dirty="0">
                <a:solidFill>
                  <a:srgbClr val="FF0000"/>
                </a:solidFill>
                <a:latin typeface="Times New Roman" pitchFamily="18" charset="0"/>
                <a:cs typeface="Times New Roman" pitchFamily="18" charset="0"/>
                <a:sym typeface="Calibri" pitchFamily="34" charset="0"/>
              </a:rPr>
              <a:t> có vai trò </a:t>
            </a:r>
            <a:r>
              <a:rPr lang="vi-VN" altLang="en-US" sz="4200" b="1" u="sng" dirty="0">
                <a:solidFill>
                  <a:srgbClr val="FF0000"/>
                </a:solidFill>
                <a:latin typeface="Times New Roman" pitchFamily="18" charset="0"/>
                <a:cs typeface="Times New Roman" pitchFamily="18" charset="0"/>
                <a:sym typeface="Calibri" pitchFamily="34" charset="0"/>
              </a:rPr>
              <a:t>quyết định</a:t>
            </a:r>
            <a:r>
              <a:rPr lang="vi-VN" altLang="en-US" sz="4200" u="sng" dirty="0">
                <a:solidFill>
                  <a:srgbClr val="FF0000"/>
                </a:solidFill>
                <a:latin typeface="Times New Roman" pitchFamily="18" charset="0"/>
                <a:cs typeface="Times New Roman" pitchFamily="18" charset="0"/>
                <a:sym typeface="Calibri" pitchFamily="34" charset="0"/>
              </a:rPr>
              <a:t> </a:t>
            </a:r>
            <a:endParaRPr lang="en-US" altLang="en-US" sz="4200" u="sng" dirty="0">
              <a:solidFill>
                <a:srgbClr val="FF0000"/>
              </a:solidFill>
              <a:latin typeface="Times New Roman" pitchFamily="18" charset="0"/>
              <a:cs typeface="Times New Roman" pitchFamily="18" charset="0"/>
              <a:sym typeface="Calibri" pitchFamily="34" charset="0"/>
            </a:endParaRPr>
          </a:p>
        </p:txBody>
      </p:sp>
      <p:sp>
        <p:nvSpPr>
          <p:cNvPr id="184355" name="Rectangle 34"/>
          <p:cNvSpPr>
            <a:spLocks noChangeArrowheads="1"/>
          </p:cNvSpPr>
          <p:nvPr/>
        </p:nvSpPr>
        <p:spPr bwMode="auto">
          <a:xfrm>
            <a:off x="14249400" y="6134100"/>
            <a:ext cx="2895600" cy="2243691"/>
          </a:xfrm>
          <a:prstGeom prst="rect">
            <a:avLst/>
          </a:prstGeom>
          <a:noFill/>
          <a:ln w="9525">
            <a:noFill/>
            <a:miter lim="800000"/>
            <a:headEnd/>
            <a:tailEnd/>
          </a:ln>
          <a:effectLst/>
        </p:spPr>
        <p:txBody>
          <a:bodyPr wrap="square" lIns="137160" tIns="68580" rIns="137160" bIns="68580">
            <a:spAutoFit/>
          </a:bodyPr>
          <a:lstStyle/>
          <a:p>
            <a:pPr algn="ctr" eaLnBrk="1" hangingPunct="1">
              <a:lnSpc>
                <a:spcPct val="90000"/>
              </a:lnSpc>
            </a:pPr>
            <a:r>
              <a:rPr lang="vi-VN" altLang="en-US" sz="3800" b="1" dirty="0">
                <a:solidFill>
                  <a:srgbClr val="FF0000"/>
                </a:solidFill>
                <a:latin typeface="Times New Roman" pitchFamily="18" charset="0"/>
                <a:cs typeface="Times New Roman" pitchFamily="18" charset="0"/>
                <a:sym typeface="Calibri" pitchFamily="34" charset="0"/>
              </a:rPr>
              <a:t>Tiêu dùng là </a:t>
            </a:r>
            <a:r>
              <a:rPr lang="vi-VN" altLang="en-US" sz="3800" b="1" u="sng" dirty="0">
                <a:solidFill>
                  <a:srgbClr val="FF0000"/>
                </a:solidFill>
                <a:latin typeface="Times New Roman" pitchFamily="18" charset="0"/>
                <a:cs typeface="Times New Roman" pitchFamily="18" charset="0"/>
                <a:sym typeface="Calibri" pitchFamily="34" charset="0"/>
              </a:rPr>
              <a:t>mục đích, là động lực </a:t>
            </a:r>
            <a:r>
              <a:rPr lang="vi-VN" altLang="en-US" sz="3800" b="1" dirty="0">
                <a:solidFill>
                  <a:srgbClr val="FF0000"/>
                </a:solidFill>
                <a:latin typeface="Times New Roman" pitchFamily="18" charset="0"/>
                <a:cs typeface="Times New Roman" pitchFamily="18" charset="0"/>
                <a:sym typeface="Calibri" pitchFamily="34" charset="0"/>
              </a:rPr>
              <a:t>của sản xuất</a:t>
            </a:r>
            <a:r>
              <a:rPr lang="vi-VN" altLang="en-US" sz="3800" dirty="0">
                <a:latin typeface="Times New Roman" pitchFamily="18" charset="0"/>
                <a:cs typeface="Times New Roman" pitchFamily="18" charset="0"/>
                <a:sym typeface="Calibri" pitchFamily="34" charset="0"/>
              </a:rPr>
              <a:t> </a:t>
            </a:r>
            <a:endParaRPr lang="en-US" altLang="en-US" sz="3800" dirty="0">
              <a:latin typeface="Times New Roman" pitchFamily="18" charset="0"/>
              <a:cs typeface="Times New Roman" pitchFamily="18" charset="0"/>
              <a:sym typeface="Calibri" pitchFamily="34" charset="0"/>
            </a:endParaRPr>
          </a:p>
        </p:txBody>
      </p:sp>
      <p:sp>
        <p:nvSpPr>
          <p:cNvPr id="184356" name="Rectangle 36"/>
          <p:cNvSpPr>
            <a:spLocks noChangeArrowheads="1"/>
          </p:cNvSpPr>
          <p:nvPr/>
        </p:nvSpPr>
        <p:spPr bwMode="auto">
          <a:xfrm>
            <a:off x="7467600" y="5372100"/>
            <a:ext cx="4038600" cy="3647152"/>
          </a:xfrm>
          <a:prstGeom prst="rect">
            <a:avLst/>
          </a:prstGeom>
          <a:ln>
            <a:headEnd/>
            <a:tailEnd/>
          </a:ln>
        </p:spPr>
        <p:style>
          <a:lnRef idx="2">
            <a:schemeClr val="accent6"/>
          </a:lnRef>
          <a:fillRef idx="1">
            <a:schemeClr val="lt1"/>
          </a:fillRef>
          <a:effectRef idx="0">
            <a:schemeClr val="accent6"/>
          </a:effectRef>
          <a:fontRef idx="minor">
            <a:schemeClr val="dk1"/>
          </a:fontRef>
        </p:style>
        <p:txBody>
          <a:bodyPr lIns="137160" tIns="68580" rIns="137160" bIns="68580" anchor="ctr">
            <a:spAutoFit/>
          </a:bodyPr>
          <a:lstStyle/>
          <a:p>
            <a:pPr algn="ctr"/>
            <a:r>
              <a:rPr lang="vi-VN" altLang="en-US" sz="3800" b="1" dirty="0">
                <a:latin typeface="Times New Roman" pitchFamily="18" charset="0"/>
                <a:cs typeface="Times New Roman" pitchFamily="18" charset="0"/>
                <a:sym typeface="Calibri" pitchFamily="34" charset="0"/>
              </a:rPr>
              <a:t>Phân phối và trao đổi là </a:t>
            </a:r>
            <a:r>
              <a:rPr lang="vi-VN" altLang="en-US" sz="3800" b="1" u="sng" dirty="0">
                <a:latin typeface="Times New Roman" pitchFamily="18" charset="0"/>
                <a:cs typeface="Times New Roman" pitchFamily="18" charset="0"/>
                <a:sym typeface="Calibri" pitchFamily="34" charset="0"/>
              </a:rPr>
              <a:t>cầu nối </a:t>
            </a:r>
            <a:r>
              <a:rPr lang="vi-VN" altLang="en-US" sz="3800" b="1" dirty="0">
                <a:latin typeface="Times New Roman" pitchFamily="18" charset="0"/>
                <a:cs typeface="Times New Roman" pitchFamily="18" charset="0"/>
                <a:sym typeface="Calibri" pitchFamily="34" charset="0"/>
              </a:rPr>
              <a:t>sản xuất với tiêu dùng, có tác động đến cả sản xuất và tiêu dùng.</a:t>
            </a:r>
          </a:p>
        </p:txBody>
      </p:sp>
      <p:sp>
        <p:nvSpPr>
          <p:cNvPr id="2" name="Rectangle 1"/>
          <p:cNvSpPr/>
          <p:nvPr/>
        </p:nvSpPr>
        <p:spPr>
          <a:xfrm>
            <a:off x="1181101" y="1052513"/>
            <a:ext cx="1157288" cy="964407"/>
          </a:xfrm>
          <a:prstGeom prst="rect">
            <a:avLst/>
          </a:prstGeom>
          <a:ln/>
        </p:spPr>
        <p:style>
          <a:lnRef idx="2">
            <a:schemeClr val="accent2"/>
          </a:lnRef>
          <a:fillRef idx="1">
            <a:schemeClr val="lt1"/>
          </a:fillRef>
          <a:effectRef idx="0">
            <a:schemeClr val="accent2"/>
          </a:effectRef>
          <a:fontRef idx="minor">
            <a:schemeClr val="dk1"/>
          </a:fontRef>
        </p:style>
        <p:txBody>
          <a:bodyPr lIns="137160" tIns="68580" rIns="137160" bIns="68580" anchor="ctr"/>
          <a:lstStyle/>
          <a:p>
            <a:pPr algn="ctr" defTabSz="1828755">
              <a:defRPr/>
            </a:pPr>
            <a:r>
              <a:rPr lang="en-US" sz="10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100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par>
                                <p:cTn id="8" presetID="3" presetClass="entr" presetSubtype="10" fill="hold" nodeType="withEffect">
                                  <p:stCondLst>
                                    <p:cond delay="0"/>
                                  </p:stCondLst>
                                  <p:childTnLst>
                                    <p:set>
                                      <p:cBhvr>
                                        <p:cTn id="9" dur="1" fill="hold">
                                          <p:stCondLst>
                                            <p:cond delay="0"/>
                                          </p:stCondLst>
                                        </p:cTn>
                                        <p:tgtEl>
                                          <p:spTgt spid="184348"/>
                                        </p:tgtEl>
                                        <p:attrNameLst>
                                          <p:attrName>style.visibility</p:attrName>
                                        </p:attrNameLst>
                                      </p:cBhvr>
                                      <p:to>
                                        <p:strVal val="visible"/>
                                      </p:to>
                                    </p:set>
                                    <p:animEffect transition="in" filter="blinds(horizontal)">
                                      <p:cBhvr>
                                        <p:cTn id="10" dur="500"/>
                                        <p:tgtEl>
                                          <p:spTgt spid="184348"/>
                                        </p:tgtEl>
                                      </p:cBhvr>
                                    </p:animEffect>
                                  </p:childTnLst>
                                </p:cTn>
                              </p:par>
                              <p:par>
                                <p:cTn id="11" presetID="3" presetClass="entr" presetSubtype="10" fill="hold" nodeType="withEffect">
                                  <p:stCondLst>
                                    <p:cond delay="0"/>
                                  </p:stCondLst>
                                  <p:childTnLst>
                                    <p:set>
                                      <p:cBhvr>
                                        <p:cTn id="12" dur="1" fill="hold">
                                          <p:stCondLst>
                                            <p:cond delay="0"/>
                                          </p:stCondLst>
                                        </p:cTn>
                                        <p:tgtEl>
                                          <p:spTgt spid="184349"/>
                                        </p:tgtEl>
                                        <p:attrNameLst>
                                          <p:attrName>style.visibility</p:attrName>
                                        </p:attrNameLst>
                                      </p:cBhvr>
                                      <p:to>
                                        <p:strVal val="visible"/>
                                      </p:to>
                                    </p:set>
                                    <p:animEffect transition="in" filter="blinds(horizontal)">
                                      <p:cBhvr>
                                        <p:cTn id="13" dur="500"/>
                                        <p:tgtEl>
                                          <p:spTgt spid="184349"/>
                                        </p:tgtEl>
                                      </p:cBhvr>
                                    </p:animEffect>
                                  </p:childTnLst>
                                </p:cTn>
                              </p:par>
                              <p:par>
                                <p:cTn id="14" presetID="3" presetClass="entr" presetSubtype="10" fill="hold" nodeType="withEffect">
                                  <p:stCondLst>
                                    <p:cond delay="0"/>
                                  </p:stCondLst>
                                  <p:childTnLst>
                                    <p:set>
                                      <p:cBhvr>
                                        <p:cTn id="15" dur="1" fill="hold">
                                          <p:stCondLst>
                                            <p:cond delay="0"/>
                                          </p:stCondLst>
                                        </p:cTn>
                                        <p:tgtEl>
                                          <p:spTgt spid="184350"/>
                                        </p:tgtEl>
                                        <p:attrNameLst>
                                          <p:attrName>style.visibility</p:attrName>
                                        </p:attrNameLst>
                                      </p:cBhvr>
                                      <p:to>
                                        <p:strVal val="visible"/>
                                      </p:to>
                                    </p:set>
                                    <p:animEffect transition="in" filter="blinds(horizontal)">
                                      <p:cBhvr>
                                        <p:cTn id="16" dur="500"/>
                                        <p:tgtEl>
                                          <p:spTgt spid="184350"/>
                                        </p:tgtEl>
                                      </p:cBhvr>
                                    </p:animEffect>
                                  </p:childTnLst>
                                </p:cTn>
                              </p:par>
                              <p:par>
                                <p:cTn id="17" presetID="3" presetClass="entr" presetSubtype="10" fill="hold" nodeType="withEffect">
                                  <p:stCondLst>
                                    <p:cond delay="0"/>
                                  </p:stCondLst>
                                  <p:childTnLst>
                                    <p:set>
                                      <p:cBhvr>
                                        <p:cTn id="18" dur="1" fill="hold">
                                          <p:stCondLst>
                                            <p:cond delay="0"/>
                                          </p:stCondLst>
                                        </p:cTn>
                                        <p:tgtEl>
                                          <p:spTgt spid="184351"/>
                                        </p:tgtEl>
                                        <p:attrNameLst>
                                          <p:attrName>style.visibility</p:attrName>
                                        </p:attrNameLst>
                                      </p:cBhvr>
                                      <p:to>
                                        <p:strVal val="visible"/>
                                      </p:to>
                                    </p:set>
                                    <p:animEffect transition="in" filter="blinds(horizontal)">
                                      <p:cBhvr>
                                        <p:cTn id="19" dur="500"/>
                                        <p:tgtEl>
                                          <p:spTgt spid="18435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ntr" presetSubtype="10" fill="hold" nodeType="clickEffect">
                                  <p:stCondLst>
                                    <p:cond delay="0"/>
                                  </p:stCondLst>
                                  <p:childTnLst>
                                    <p:set>
                                      <p:cBhvr>
                                        <p:cTn id="23" dur="1" fill="hold">
                                          <p:stCondLst>
                                            <p:cond delay="0"/>
                                          </p:stCondLst>
                                        </p:cTn>
                                        <p:tgtEl>
                                          <p:spTgt spid="184327"/>
                                        </p:tgtEl>
                                        <p:attrNameLst>
                                          <p:attrName>style.visibility</p:attrName>
                                        </p:attrNameLst>
                                      </p:cBhvr>
                                      <p:to>
                                        <p:strVal val="visible"/>
                                      </p:to>
                                    </p:set>
                                    <p:animEffect transition="in" filter="blinds(horizontal)">
                                      <p:cBhvr>
                                        <p:cTn id="24" dur="500"/>
                                        <p:tgtEl>
                                          <p:spTgt spid="184327"/>
                                        </p:tgtEl>
                                      </p:cBhvr>
                                    </p:animEffect>
                                  </p:childTnLst>
                                </p:cTn>
                              </p:par>
                              <p:par>
                                <p:cTn id="25" presetID="3" presetClass="entr" presetSubtype="10" fill="hold" nodeType="withEffect">
                                  <p:stCondLst>
                                    <p:cond delay="0"/>
                                  </p:stCondLst>
                                  <p:childTnLst>
                                    <p:set>
                                      <p:cBhvr>
                                        <p:cTn id="26" dur="1" fill="hold">
                                          <p:stCondLst>
                                            <p:cond delay="0"/>
                                          </p:stCondLst>
                                        </p:cTn>
                                        <p:tgtEl>
                                          <p:spTgt spid="184352"/>
                                        </p:tgtEl>
                                        <p:attrNameLst>
                                          <p:attrName>style.visibility</p:attrName>
                                        </p:attrNameLst>
                                      </p:cBhvr>
                                      <p:to>
                                        <p:strVal val="visible"/>
                                      </p:to>
                                    </p:set>
                                    <p:animEffect transition="in" filter="blinds(horizontal)">
                                      <p:cBhvr>
                                        <p:cTn id="27" dur="500"/>
                                        <p:tgtEl>
                                          <p:spTgt spid="18435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184324"/>
                                        </p:tgtEl>
                                        <p:attrNameLst>
                                          <p:attrName>style.visibility</p:attrName>
                                        </p:attrNameLst>
                                      </p:cBhvr>
                                      <p:to>
                                        <p:strVal val="visible"/>
                                      </p:to>
                                    </p:set>
                                    <p:animEffect transition="in" filter="blinds(horizontal)">
                                      <p:cBhvr>
                                        <p:cTn id="32" dur="500"/>
                                        <p:tgtEl>
                                          <p:spTgt spid="184324"/>
                                        </p:tgtEl>
                                      </p:cBhvr>
                                    </p:animEffect>
                                  </p:childTnLst>
                                </p:cTn>
                              </p:par>
                              <p:par>
                                <p:cTn id="33" presetID="3" presetClass="entr" presetSubtype="10" fill="hold" nodeType="withEffect">
                                  <p:stCondLst>
                                    <p:cond delay="0"/>
                                  </p:stCondLst>
                                  <p:childTnLst>
                                    <p:set>
                                      <p:cBhvr>
                                        <p:cTn id="34" dur="1" fill="hold">
                                          <p:stCondLst>
                                            <p:cond delay="0"/>
                                          </p:stCondLst>
                                        </p:cTn>
                                        <p:tgtEl>
                                          <p:spTgt spid="184355"/>
                                        </p:tgtEl>
                                        <p:attrNameLst>
                                          <p:attrName>style.visibility</p:attrName>
                                        </p:attrNameLst>
                                      </p:cBhvr>
                                      <p:to>
                                        <p:strVal val="visible"/>
                                      </p:to>
                                    </p:set>
                                    <p:animEffect transition="in" filter="blinds(horizontal)">
                                      <p:cBhvr>
                                        <p:cTn id="35" dur="500"/>
                                        <p:tgtEl>
                                          <p:spTgt spid="18435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 presetClass="entr" presetSubtype="10" fill="hold" nodeType="clickEffect">
                                  <p:stCondLst>
                                    <p:cond delay="0"/>
                                  </p:stCondLst>
                                  <p:childTnLst>
                                    <p:set>
                                      <p:cBhvr>
                                        <p:cTn id="39" dur="1" fill="hold">
                                          <p:stCondLst>
                                            <p:cond delay="0"/>
                                          </p:stCondLst>
                                        </p:cTn>
                                        <p:tgtEl>
                                          <p:spTgt spid="184325"/>
                                        </p:tgtEl>
                                        <p:attrNameLst>
                                          <p:attrName>style.visibility</p:attrName>
                                        </p:attrNameLst>
                                      </p:cBhvr>
                                      <p:to>
                                        <p:strVal val="visible"/>
                                      </p:to>
                                    </p:set>
                                    <p:animEffect transition="in" filter="blinds(horizontal)">
                                      <p:cBhvr>
                                        <p:cTn id="40" dur="500"/>
                                        <p:tgtEl>
                                          <p:spTgt spid="184325"/>
                                        </p:tgtEl>
                                      </p:cBhvr>
                                    </p:animEffect>
                                  </p:childTnLst>
                                </p:cTn>
                              </p:par>
                              <p:par>
                                <p:cTn id="41" presetID="3" presetClass="entr" presetSubtype="10" fill="hold" nodeType="withEffect">
                                  <p:stCondLst>
                                    <p:cond delay="0"/>
                                  </p:stCondLst>
                                  <p:childTnLst>
                                    <p:set>
                                      <p:cBhvr>
                                        <p:cTn id="42" dur="1" fill="hold">
                                          <p:stCondLst>
                                            <p:cond delay="0"/>
                                          </p:stCondLst>
                                        </p:cTn>
                                        <p:tgtEl>
                                          <p:spTgt spid="184356"/>
                                        </p:tgtEl>
                                        <p:attrNameLst>
                                          <p:attrName>style.visibility</p:attrName>
                                        </p:attrNameLst>
                                      </p:cBhvr>
                                      <p:to>
                                        <p:strVal val="visible"/>
                                      </p:to>
                                    </p:set>
                                    <p:animEffect transition="in" filter="blinds(horizontal)">
                                      <p:cBhvr>
                                        <p:cTn id="43" dur="500"/>
                                        <p:tgtEl>
                                          <p:spTgt spid="184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4" grpId="0" animBg="1"/>
      <p:bldP spid="184325" grpId="0" animBg="1"/>
      <p:bldP spid="184327" grpId="0" animBg="1"/>
      <p:bldP spid="184348" grpId="0"/>
      <p:bldP spid="184349" grpId="0"/>
      <p:bldP spid="184350" grpId="0"/>
      <p:bldP spid="184351" grpId="0"/>
      <p:bldP spid="184352" grpId="0"/>
      <p:bldP spid="184355" grpId="0"/>
      <p:bldP spid="18435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13" name="Picture 1"/>
          <p:cNvPicPr>
            <a:picLocks noChangeAspect="1" noChangeArrowheads="1"/>
          </p:cNvPicPr>
          <p:nvPr/>
        </p:nvPicPr>
        <p:blipFill>
          <a:blip r:embed="rId2"/>
          <a:srcRect/>
          <a:stretch>
            <a:fillRect/>
          </a:stretch>
        </p:blipFill>
        <p:spPr bwMode="auto">
          <a:xfrm>
            <a:off x="3429000" y="0"/>
            <a:ext cx="11506200" cy="10287000"/>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12290" name="Picture 2" descr="Kệ mica trưng bày giày dép"/>
          <p:cNvPicPr>
            <a:picLocks noChangeAspect="1" noChangeArrowheads="1"/>
          </p:cNvPicPr>
          <p:nvPr/>
        </p:nvPicPr>
        <p:blipFill>
          <a:blip r:embed="rId3"/>
          <a:srcRect/>
          <a:stretch>
            <a:fillRect/>
          </a:stretch>
        </p:blipFill>
        <p:spPr bwMode="auto">
          <a:xfrm>
            <a:off x="685800" y="3238500"/>
            <a:ext cx="5486400" cy="3568390"/>
          </a:xfrm>
          <a:prstGeom prst="rect">
            <a:avLst/>
          </a:prstGeom>
          <a:noFill/>
        </p:spPr>
      </p:pic>
      <p:pic>
        <p:nvPicPr>
          <p:cNvPr id="12292" name="Picture 4" descr="10 cách buộc dây giày Adidas đơn giản mà cực &quot;chất&quot;"/>
          <p:cNvPicPr>
            <a:picLocks noChangeAspect="1" noChangeArrowheads="1"/>
          </p:cNvPicPr>
          <p:nvPr/>
        </p:nvPicPr>
        <p:blipFill>
          <a:blip r:embed="rId4"/>
          <a:srcRect/>
          <a:stretch>
            <a:fillRect/>
          </a:stretch>
        </p:blipFill>
        <p:spPr bwMode="auto">
          <a:xfrm>
            <a:off x="6400800" y="1104900"/>
            <a:ext cx="5638800" cy="3543300"/>
          </a:xfrm>
          <a:prstGeom prst="rect">
            <a:avLst/>
          </a:prstGeom>
          <a:noFill/>
        </p:spPr>
      </p:pic>
      <p:pic>
        <p:nvPicPr>
          <p:cNvPr id="16" name="Picture 4" descr="TOP 10+】Shop Giày Thể Thao Nổi Tiếng Nha Trang【MỚI 2022】"/>
          <p:cNvPicPr>
            <a:picLocks noChangeAspect="1" noChangeArrowheads="1"/>
          </p:cNvPicPr>
          <p:nvPr/>
        </p:nvPicPr>
        <p:blipFill>
          <a:blip r:embed="rId5"/>
          <a:srcRect/>
          <a:stretch>
            <a:fillRect/>
          </a:stretch>
        </p:blipFill>
        <p:spPr bwMode="auto">
          <a:xfrm>
            <a:off x="12192000" y="3162300"/>
            <a:ext cx="5460206" cy="3657600"/>
          </a:xfrm>
          <a:prstGeom prst="rect">
            <a:avLst/>
          </a:prstGeom>
          <a:noFill/>
          <a:ln w="9525">
            <a:noFill/>
            <a:miter lim="800000"/>
            <a:headEnd/>
            <a:tailEnd/>
          </a:ln>
        </p:spPr>
      </p:pic>
      <p:pic>
        <p:nvPicPr>
          <p:cNvPr id="17" name="Picture 2" descr="Doanh nghiệp sản xuất giày dép: Mất mối giữa chợ!"/>
          <p:cNvPicPr>
            <a:picLocks noChangeAspect="1" noChangeArrowheads="1"/>
          </p:cNvPicPr>
          <p:nvPr/>
        </p:nvPicPr>
        <p:blipFill>
          <a:blip r:embed="rId6"/>
          <a:srcRect/>
          <a:stretch>
            <a:fillRect/>
          </a:stretch>
        </p:blipFill>
        <p:spPr bwMode="auto">
          <a:xfrm>
            <a:off x="6400800" y="5524500"/>
            <a:ext cx="5622131" cy="3617120"/>
          </a:xfrm>
          <a:prstGeom prst="rect">
            <a:avLst/>
          </a:prstGeom>
          <a:noFill/>
          <a:ln w="9525">
            <a:noFill/>
            <a:miter lim="800000"/>
            <a:headEnd/>
            <a:tailEnd/>
          </a:ln>
        </p:spPr>
      </p:pic>
      <p:sp>
        <p:nvSpPr>
          <p:cNvPr id="18" name="Arrow: Curved Down 9"/>
          <p:cNvSpPr>
            <a:spLocks noChangeArrowheads="1"/>
          </p:cNvSpPr>
          <p:nvPr/>
        </p:nvSpPr>
        <p:spPr bwMode="auto">
          <a:xfrm rot="-4754390">
            <a:off x="4191000" y="1866900"/>
            <a:ext cx="2316957" cy="1688307"/>
          </a:xfrm>
          <a:prstGeom prst="curvedDownArrow">
            <a:avLst>
              <a:gd name="adj1" fmla="val 25014"/>
              <a:gd name="adj2" fmla="val 50021"/>
              <a:gd name="adj3" fmla="val 25000"/>
            </a:avLst>
          </a:prstGeom>
          <a:solidFill>
            <a:schemeClr val="accent1"/>
          </a:solidFill>
          <a:ln w="9525" algn="ctr">
            <a:solidFill>
              <a:schemeClr val="tx1"/>
            </a:solidFill>
            <a:round/>
            <a:headEnd/>
            <a:tailEnd/>
          </a:ln>
          <a:effectLst/>
        </p:spPr>
        <p:txBody>
          <a:bodyPr lIns="137160" tIns="68580" rIns="137160" bIns="68580"/>
          <a:lstStyle/>
          <a:p>
            <a:pPr eaLnBrk="1" hangingPunct="1">
              <a:buFont typeface="Arial" charset="0"/>
              <a:buNone/>
            </a:pPr>
            <a:endParaRPr lang="en-US" altLang="en-US">
              <a:sym typeface="Calibri" pitchFamily="34" charset="0"/>
            </a:endParaRPr>
          </a:p>
        </p:txBody>
      </p:sp>
      <p:sp>
        <p:nvSpPr>
          <p:cNvPr id="19" name="Arrow: Curved Up 8"/>
          <p:cNvSpPr>
            <a:spLocks noChangeArrowheads="1"/>
          </p:cNvSpPr>
          <p:nvPr/>
        </p:nvSpPr>
        <p:spPr bwMode="auto">
          <a:xfrm rot="-5628907">
            <a:off x="11870565" y="1941660"/>
            <a:ext cx="2490788" cy="1685925"/>
          </a:xfrm>
          <a:prstGeom prst="curvedUpArrow">
            <a:avLst>
              <a:gd name="adj1" fmla="val 25000"/>
              <a:gd name="adj2" fmla="val 49992"/>
              <a:gd name="adj3" fmla="val 25000"/>
            </a:avLst>
          </a:prstGeom>
          <a:solidFill>
            <a:schemeClr val="accent1"/>
          </a:solidFill>
          <a:ln w="9525" algn="ctr">
            <a:solidFill>
              <a:schemeClr val="tx1"/>
            </a:solidFill>
            <a:round/>
            <a:headEnd/>
            <a:tailEnd/>
          </a:ln>
          <a:effectLst/>
        </p:spPr>
        <p:txBody>
          <a:bodyPr lIns="137160" tIns="68580" rIns="137160" bIns="68580"/>
          <a:lstStyle/>
          <a:p>
            <a:pPr eaLnBrk="1" hangingPunct="1">
              <a:buFont typeface="Arial" charset="0"/>
              <a:buNone/>
            </a:pPr>
            <a:endParaRPr lang="en-US" altLang="en-US">
              <a:sym typeface="Calibri" pitchFamily="34" charset="0"/>
            </a:endParaRPr>
          </a:p>
        </p:txBody>
      </p:sp>
      <p:sp>
        <p:nvSpPr>
          <p:cNvPr id="20" name="Arrow: Curved Down 7"/>
          <p:cNvSpPr>
            <a:spLocks noChangeArrowheads="1"/>
          </p:cNvSpPr>
          <p:nvPr/>
        </p:nvSpPr>
        <p:spPr bwMode="auto">
          <a:xfrm rot="-9451299">
            <a:off x="4623814" y="8282445"/>
            <a:ext cx="1878806" cy="1042988"/>
          </a:xfrm>
          <a:prstGeom prst="curvedDownArrow">
            <a:avLst>
              <a:gd name="adj1" fmla="val 24986"/>
              <a:gd name="adj2" fmla="val 49988"/>
              <a:gd name="adj3" fmla="val 25000"/>
            </a:avLst>
          </a:prstGeom>
          <a:solidFill>
            <a:schemeClr val="accent1"/>
          </a:solidFill>
          <a:ln w="9525" algn="ctr">
            <a:solidFill>
              <a:schemeClr val="tx1"/>
            </a:solidFill>
            <a:round/>
            <a:headEnd/>
            <a:tailEnd/>
          </a:ln>
          <a:effectLst/>
        </p:spPr>
        <p:txBody>
          <a:bodyPr lIns="137160" tIns="68580" rIns="137160" bIns="68580"/>
          <a:lstStyle/>
          <a:p>
            <a:pPr eaLnBrk="1" hangingPunct="1">
              <a:buFont typeface="Arial" charset="0"/>
              <a:buNone/>
            </a:pPr>
            <a:endParaRPr lang="en-US" altLang="en-US">
              <a:sym typeface="Calibri" pitchFamily="34" charset="0"/>
            </a:endParaRPr>
          </a:p>
        </p:txBody>
      </p:sp>
      <p:sp>
        <p:nvSpPr>
          <p:cNvPr id="21" name="Arrow: Curved Up 6"/>
          <p:cNvSpPr>
            <a:spLocks noChangeArrowheads="1"/>
          </p:cNvSpPr>
          <p:nvPr/>
        </p:nvSpPr>
        <p:spPr bwMode="auto">
          <a:xfrm rot="-2384527">
            <a:off x="11803858" y="8253413"/>
            <a:ext cx="1840706" cy="1104900"/>
          </a:xfrm>
          <a:prstGeom prst="curvedUpArrow">
            <a:avLst>
              <a:gd name="adj1" fmla="val 24943"/>
              <a:gd name="adj2" fmla="val 49901"/>
              <a:gd name="adj3" fmla="val 25000"/>
            </a:avLst>
          </a:prstGeom>
          <a:solidFill>
            <a:schemeClr val="accent1"/>
          </a:solidFill>
          <a:ln w="9525" algn="ctr">
            <a:solidFill>
              <a:schemeClr val="tx1"/>
            </a:solidFill>
            <a:round/>
            <a:headEnd/>
            <a:tailEnd/>
          </a:ln>
          <a:effectLst/>
        </p:spPr>
        <p:txBody>
          <a:bodyPr lIns="137160" tIns="68580" rIns="137160" bIns="68580"/>
          <a:lstStyle/>
          <a:p>
            <a:pPr eaLnBrk="1" hangingPunct="1">
              <a:buFont typeface="Arial" charset="0"/>
              <a:buNone/>
            </a:pPr>
            <a:endParaRPr lang="en-US" altLang="en-US">
              <a:sym typeface="Calibri" pitchFamily="34" charset="0"/>
            </a:endParaRPr>
          </a:p>
        </p:txBody>
      </p:sp>
      <p:sp>
        <p:nvSpPr>
          <p:cNvPr id="22" name="TextBox 21"/>
          <p:cNvSpPr txBox="1"/>
          <p:nvPr/>
        </p:nvSpPr>
        <p:spPr>
          <a:xfrm>
            <a:off x="6984208" y="235745"/>
            <a:ext cx="4319588" cy="692943"/>
          </a:xfrm>
          <a:prstGeom prst="rect">
            <a:avLst/>
          </a:prstGeom>
        </p:spPr>
        <p:style>
          <a:lnRef idx="3">
            <a:schemeClr val="lt1"/>
          </a:lnRef>
          <a:fillRef idx="1">
            <a:schemeClr val="accent2"/>
          </a:fillRef>
          <a:effectRef idx="1">
            <a:schemeClr val="accent2"/>
          </a:effectRef>
          <a:fontRef idx="minor">
            <a:schemeClr val="lt1"/>
          </a:fontRef>
        </p:style>
        <p:txBody>
          <a:bodyPr wrap="none" lIns="137160" tIns="68580" rIns="137160" bIns="68580">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defRPr/>
            </a:pPr>
            <a:r>
              <a:rPr lang="en-US" altLang="en-US" sz="3600" b="1" dirty="0" err="1">
                <a:solidFill>
                  <a:srgbClr val="FFFFFF"/>
                </a:solidFill>
                <a:latin typeface="Times New Roman" panose="02020603050405020304" pitchFamily="18" charset="0"/>
                <a:cs typeface="Times New Roman" panose="02020603050405020304" pitchFamily="18" charset="0"/>
              </a:rPr>
              <a:t>Hoạt</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động</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tiêu</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dùng</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1143000" y="7048500"/>
            <a:ext cx="4667250" cy="692943"/>
          </a:xfrm>
          <a:prstGeom prst="rect">
            <a:avLst/>
          </a:prstGeom>
        </p:spPr>
        <p:style>
          <a:lnRef idx="3">
            <a:schemeClr val="lt1"/>
          </a:lnRef>
          <a:fillRef idx="1">
            <a:schemeClr val="accent2"/>
          </a:fillRef>
          <a:effectRef idx="1">
            <a:schemeClr val="accent2"/>
          </a:effectRef>
          <a:fontRef idx="minor">
            <a:schemeClr val="lt1"/>
          </a:fontRef>
        </p:style>
        <p:txBody>
          <a:bodyPr lIns="137160" tIns="68580" rIns="137160" bIns="68580">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a:defRPr/>
            </a:pPr>
            <a:r>
              <a:rPr lang="en-US" altLang="en-US" sz="3600" b="1" dirty="0" err="1">
                <a:solidFill>
                  <a:srgbClr val="FFFFFF"/>
                </a:solidFill>
                <a:latin typeface="Times New Roman" panose="02020603050405020304" pitchFamily="18" charset="0"/>
                <a:cs typeface="Times New Roman" panose="02020603050405020304" pitchFamily="18" charset="0"/>
              </a:rPr>
              <a:t>Hoạt</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động</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phân</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phối</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7162800" y="9334500"/>
            <a:ext cx="4114800" cy="692945"/>
          </a:xfrm>
          <a:prstGeom prst="rect">
            <a:avLst/>
          </a:prstGeom>
        </p:spPr>
        <p:style>
          <a:lnRef idx="3">
            <a:schemeClr val="lt1"/>
          </a:lnRef>
          <a:fillRef idx="1">
            <a:schemeClr val="accent2"/>
          </a:fillRef>
          <a:effectRef idx="1">
            <a:schemeClr val="accent2"/>
          </a:effectRef>
          <a:fontRef idx="minor">
            <a:schemeClr val="lt1"/>
          </a:fontRef>
        </p:style>
        <p:txBody>
          <a:bodyPr wrap="none" lIns="137160" tIns="68580" rIns="137160" bIns="68580">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defRPr/>
            </a:pPr>
            <a:r>
              <a:rPr lang="en-US" altLang="en-US" sz="3600" b="1" dirty="0" err="1">
                <a:solidFill>
                  <a:srgbClr val="FFFFFF"/>
                </a:solidFill>
                <a:latin typeface="Times New Roman" panose="02020603050405020304" pitchFamily="18" charset="0"/>
                <a:cs typeface="Times New Roman" panose="02020603050405020304" pitchFamily="18" charset="0"/>
              </a:rPr>
              <a:t>Hoạt</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động</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sản</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xuất</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12877800" y="7048500"/>
            <a:ext cx="4598195" cy="692943"/>
          </a:xfrm>
          <a:prstGeom prst="rect">
            <a:avLst/>
          </a:prstGeom>
        </p:spPr>
        <p:style>
          <a:lnRef idx="3">
            <a:schemeClr val="lt1"/>
          </a:lnRef>
          <a:fillRef idx="1">
            <a:schemeClr val="accent2"/>
          </a:fillRef>
          <a:effectRef idx="1">
            <a:schemeClr val="accent2"/>
          </a:effectRef>
          <a:fontRef idx="minor">
            <a:schemeClr val="lt1"/>
          </a:fontRef>
        </p:style>
        <p:txBody>
          <a:bodyPr lIns="137160" tIns="68580" rIns="137160" bIns="68580">
            <a:spAutoFit/>
          </a:bodyPr>
          <a:lstStyle>
            <a:lvl1pPr>
              <a:defRPr>
                <a:solidFill>
                  <a:schemeClr val="tx1"/>
                </a:solidFill>
                <a:latin typeface="Arial" panose="020B0604020202020204" pitchFamily="34" charset="0"/>
                <a:ea typeface="SimSun" panose="02010600030101010101" pitchFamily="2" charset="-122"/>
              </a:defRPr>
            </a:lvl1pPr>
            <a:lvl2pPr marL="742950" indent="-285750">
              <a:defRPr>
                <a:solidFill>
                  <a:schemeClr val="tx1"/>
                </a:solidFill>
                <a:latin typeface="Arial" panose="020B0604020202020204" pitchFamily="34" charset="0"/>
                <a:ea typeface="SimSun" panose="02010600030101010101" pitchFamily="2" charset="-122"/>
              </a:defRPr>
            </a:lvl2pPr>
            <a:lvl3pPr marL="1143000" indent="-228600">
              <a:defRPr>
                <a:solidFill>
                  <a:schemeClr val="tx1"/>
                </a:solidFill>
                <a:latin typeface="Arial" panose="020B0604020202020204" pitchFamily="34" charset="0"/>
                <a:ea typeface="SimSun" panose="02010600030101010101" pitchFamily="2" charset="-122"/>
              </a:defRPr>
            </a:lvl3pPr>
            <a:lvl4pPr marL="1600200" indent="-228600">
              <a:defRPr>
                <a:solidFill>
                  <a:schemeClr val="tx1"/>
                </a:solidFill>
                <a:latin typeface="Arial" panose="020B0604020202020204" pitchFamily="34" charset="0"/>
                <a:ea typeface="SimSun" panose="02010600030101010101" pitchFamily="2" charset="-122"/>
              </a:defRPr>
            </a:lvl4pPr>
            <a:lvl5pPr marL="2057400" indent="-22860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SimSun" panose="02010600030101010101" pitchFamily="2" charset="-122"/>
              </a:defRPr>
            </a:lvl9pPr>
          </a:lstStyle>
          <a:p>
            <a:pPr algn="ctr">
              <a:defRPr/>
            </a:pPr>
            <a:r>
              <a:rPr lang="en-US" altLang="en-US" sz="3600" b="1" dirty="0" err="1">
                <a:solidFill>
                  <a:srgbClr val="FFFFFF"/>
                </a:solidFill>
                <a:latin typeface="Times New Roman" panose="02020603050405020304" pitchFamily="18" charset="0"/>
                <a:cs typeface="Times New Roman" panose="02020603050405020304" pitchFamily="18" charset="0"/>
              </a:rPr>
              <a:t>Hoạt</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động</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trao</a:t>
            </a:r>
            <a:r>
              <a:rPr lang="en-US" altLang="en-US" sz="3600" b="1" dirty="0">
                <a:solidFill>
                  <a:srgbClr val="FFFFFF"/>
                </a:solidFill>
                <a:latin typeface="Times New Roman" panose="02020603050405020304" pitchFamily="18" charset="0"/>
                <a:cs typeface="Times New Roman" panose="02020603050405020304" pitchFamily="18" charset="0"/>
              </a:rPr>
              <a:t> </a:t>
            </a:r>
            <a:r>
              <a:rPr lang="en-US" altLang="en-US" sz="3600" b="1" dirty="0" err="1">
                <a:solidFill>
                  <a:srgbClr val="FFFFFF"/>
                </a:solidFill>
                <a:latin typeface="Times New Roman" panose="02020603050405020304" pitchFamily="18" charset="0"/>
                <a:cs typeface="Times New Roman" panose="02020603050405020304" pitchFamily="18" charset="0"/>
              </a:rPr>
              <a:t>đổi</a:t>
            </a:r>
            <a:endParaRPr lang="en-US" altLang="en-US" sz="3600" b="1" dirty="0">
              <a:solidFill>
                <a:srgbClr val="FFFFFF"/>
              </a:solidFill>
              <a:latin typeface="Times New Roman" panose="02020603050405020304" pitchFamily="18" charset="0"/>
              <a:cs typeface="Times New Roman" panose="02020603050405020304" pitchFamily="18" charset="0"/>
            </a:endParaRPr>
          </a:p>
        </p:txBody>
      </p:sp>
    </p:spTree>
  </p:cSld>
  <p:clrMapOvr>
    <a:masterClrMapping/>
  </p:clrMapOvr>
  <p:transition>
    <p:wedg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1143000" y="342900"/>
            <a:ext cx="6400800" cy="5905500"/>
            <a:chOff x="0" y="0"/>
            <a:chExt cx="10516800" cy="8799448"/>
          </a:xfrm>
        </p:grpSpPr>
        <p:sp>
          <p:nvSpPr>
            <p:cNvPr id="3" name="Freeform 3"/>
            <p:cNvSpPr/>
            <p:nvPr/>
          </p:nvSpPr>
          <p:spPr>
            <a:xfrm>
              <a:off x="0" y="0"/>
              <a:ext cx="8751451" cy="8799448"/>
            </a:xfrm>
            <a:custGeom>
              <a:avLst/>
              <a:gdLst/>
              <a:ahLst/>
              <a:cxnLst/>
              <a:rect l="l" t="t" r="r" b="b"/>
              <a:pathLst>
                <a:path w="8751451" h="8799448">
                  <a:moveTo>
                    <a:pt x="0" y="0"/>
                  </a:moveTo>
                  <a:lnTo>
                    <a:pt x="8751451" y="0"/>
                  </a:lnTo>
                  <a:lnTo>
                    <a:pt x="8751451" y="8799448"/>
                  </a:lnTo>
                  <a:lnTo>
                    <a:pt x="0" y="8799448"/>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3900538" y="0"/>
              <a:ext cx="6616262" cy="8799448"/>
            </a:xfrm>
            <a:custGeom>
              <a:avLst/>
              <a:gdLst/>
              <a:ahLst/>
              <a:cxnLst/>
              <a:rect l="l" t="t" r="r" b="b"/>
              <a:pathLst>
                <a:path w="6616262" h="8799448">
                  <a:moveTo>
                    <a:pt x="0" y="0"/>
                  </a:moveTo>
                  <a:lnTo>
                    <a:pt x="6616262" y="0"/>
                  </a:lnTo>
                  <a:lnTo>
                    <a:pt x="6616262" y="8799448"/>
                  </a:lnTo>
                  <a:lnTo>
                    <a:pt x="0" y="8799448"/>
                  </a:lnTo>
                  <a:lnTo>
                    <a:pt x="0" y="0"/>
                  </a:lnTo>
                  <a:close/>
                </a:path>
              </a:pathLst>
            </a:custGeom>
            <a:blipFill>
              <a:blip r:embed="rId2">
                <a:extLst>
                  <a:ext uri="{96DAC541-7B7A-43D3-8B79-37D633B846F1}">
                    <asvg:svgBlip xmlns="" xmlns:asvg="http://schemas.microsoft.com/office/drawing/2016/SVG/main" r:embed="rId3"/>
                  </a:ext>
                </a:extLst>
              </a:blip>
              <a:stretch>
                <a:fillRect l="-32271"/>
              </a:stretch>
            </a:blipFill>
          </p:spPr>
        </p:sp>
      </p:grpSp>
      <p:grpSp>
        <p:nvGrpSpPr>
          <p:cNvPr id="5" name="Group 5"/>
          <p:cNvGrpSpPr/>
          <p:nvPr/>
        </p:nvGrpSpPr>
        <p:grpSpPr>
          <a:xfrm>
            <a:off x="9067800" y="0"/>
            <a:ext cx="8382000" cy="6286500"/>
            <a:chOff x="0" y="0"/>
            <a:chExt cx="8796672" cy="9646419"/>
          </a:xfrm>
        </p:grpSpPr>
        <p:sp>
          <p:nvSpPr>
            <p:cNvPr id="6" name="Freeform 6"/>
            <p:cNvSpPr/>
            <p:nvPr/>
          </p:nvSpPr>
          <p:spPr>
            <a:xfrm>
              <a:off x="0" y="0"/>
              <a:ext cx="4317542" cy="9646419"/>
            </a:xfrm>
            <a:custGeom>
              <a:avLst/>
              <a:gdLst/>
              <a:ahLst/>
              <a:cxnLst/>
              <a:rect l="l" t="t" r="r" b="b"/>
              <a:pathLst>
                <a:path w="4317542" h="9646419">
                  <a:moveTo>
                    <a:pt x="0" y="0"/>
                  </a:moveTo>
                  <a:lnTo>
                    <a:pt x="4317542" y="0"/>
                  </a:lnTo>
                  <a:lnTo>
                    <a:pt x="4317542" y="9646419"/>
                  </a:lnTo>
                  <a:lnTo>
                    <a:pt x="0" y="9646419"/>
                  </a:lnTo>
                  <a:lnTo>
                    <a:pt x="0" y="0"/>
                  </a:lnTo>
                  <a:close/>
                </a:path>
              </a:pathLst>
            </a:custGeom>
            <a:blipFill>
              <a:blip r:embed="rId4">
                <a:extLst>
                  <a:ext uri="{96DAC541-7B7A-43D3-8B79-37D633B846F1}">
                    <asvg:svgBlip xmlns="" xmlns:asvg="http://schemas.microsoft.com/office/drawing/2016/SVG/main" r:embed="rId5"/>
                  </a:ext>
                </a:extLst>
              </a:blip>
              <a:stretch>
                <a:fillRect r="-99456"/>
              </a:stretch>
            </a:blipFill>
          </p:spPr>
        </p:sp>
        <p:sp>
          <p:nvSpPr>
            <p:cNvPr id="7" name="Freeform 7"/>
            <p:cNvSpPr/>
            <p:nvPr/>
          </p:nvSpPr>
          <p:spPr>
            <a:xfrm>
              <a:off x="4305811" y="0"/>
              <a:ext cx="4490861" cy="9646419"/>
            </a:xfrm>
            <a:custGeom>
              <a:avLst/>
              <a:gdLst/>
              <a:ahLst/>
              <a:cxnLst/>
              <a:rect l="l" t="t" r="r" b="b"/>
              <a:pathLst>
                <a:path w="4490861" h="9646419">
                  <a:moveTo>
                    <a:pt x="0" y="0"/>
                  </a:moveTo>
                  <a:lnTo>
                    <a:pt x="4490861" y="0"/>
                  </a:lnTo>
                  <a:lnTo>
                    <a:pt x="4490861" y="9646419"/>
                  </a:lnTo>
                  <a:lnTo>
                    <a:pt x="0" y="9646419"/>
                  </a:lnTo>
                  <a:lnTo>
                    <a:pt x="0" y="0"/>
                  </a:lnTo>
                  <a:close/>
                </a:path>
              </a:pathLst>
            </a:custGeom>
            <a:blipFill>
              <a:blip r:embed="rId4">
                <a:extLst>
                  <a:ext uri="{96DAC541-7B7A-43D3-8B79-37D633B846F1}">
                    <asvg:svgBlip xmlns="" xmlns:asvg="http://schemas.microsoft.com/office/drawing/2016/SVG/main" r:embed="rId5"/>
                  </a:ext>
                </a:extLst>
              </a:blip>
              <a:stretch>
                <a:fillRect l="-91758"/>
              </a:stretch>
            </a:blipFill>
          </p:spPr>
        </p:sp>
      </p:grpSp>
      <p:sp>
        <p:nvSpPr>
          <p:cNvPr id="10" name="TextBox 10"/>
          <p:cNvSpPr txBox="1"/>
          <p:nvPr/>
        </p:nvSpPr>
        <p:spPr>
          <a:xfrm>
            <a:off x="9601200" y="1485900"/>
            <a:ext cx="7289298" cy="4062651"/>
          </a:xfrm>
          <a:prstGeom prst="rect">
            <a:avLst/>
          </a:prstGeom>
        </p:spPr>
        <p:txBody>
          <a:bodyPr wrap="square" lIns="0" tIns="0" rIns="0" bIns="0" rtlCol="0" anchor="t">
            <a:spAutoFit/>
          </a:bodyPr>
          <a:lstStyle/>
          <a:p>
            <a:pPr algn="just">
              <a:lnSpc>
                <a:spcPct val="100000"/>
              </a:lnSpc>
              <a:spcBef>
                <a:spcPct val="0"/>
              </a:spcBef>
              <a:buFontTx/>
              <a:buNone/>
              <a:defRPr/>
            </a:pPr>
            <a:r>
              <a:rPr lang="vi-VN" altLang="en-US" sz="4400" b="1" dirty="0" smtClean="0">
                <a:solidFill>
                  <a:schemeClr val="bg1"/>
                </a:solidFill>
                <a:latin typeface="Times New Roman" panose="02020603050405020304" pitchFamily="18" charset="0"/>
                <a:cs typeface="Times New Roman" panose="02020603050405020304" pitchFamily="18" charset="0"/>
              </a:rPr>
              <a:t>Mối quan hệ: </a:t>
            </a:r>
            <a:r>
              <a:rPr lang="vi-VN" altLang="en-US" sz="4400" dirty="0" smtClean="0">
                <a:solidFill>
                  <a:schemeClr val="bg1"/>
                </a:solidFill>
                <a:latin typeface="Times New Roman" panose="02020603050405020304" pitchFamily="18" charset="0"/>
                <a:cs typeface="Times New Roman" panose="02020603050405020304" pitchFamily="18" charset="0"/>
              </a:rPr>
              <a:t>giữa hoạt động sản xuất, hoạt động phân phối, trao đổi và hoạt động tiêu dùng có một mối quan hệ khép kín, tuần hoàn liên tục. Hoạt động này thúc đẩy cho hoạt động kia</a:t>
            </a:r>
            <a:r>
              <a:rPr lang="vi-VN" altLang="en-US" sz="4400" dirty="0" smtClean="0">
                <a:solidFill>
                  <a:srgbClr val="000000"/>
                </a:solidFill>
                <a:latin typeface="Times New Roman" panose="02020603050405020304" pitchFamily="18" charset="0"/>
                <a:cs typeface="Times New Roman" panose="02020603050405020304" pitchFamily="18" charset="0"/>
              </a:rPr>
              <a:t>.</a:t>
            </a:r>
            <a:endParaRPr lang="vi-VN" altLang="en-US" sz="4400" dirty="0">
              <a:solidFill>
                <a:srgbClr val="000000"/>
              </a:solidFill>
              <a:latin typeface="Times New Roman" panose="02020603050405020304" pitchFamily="18" charset="0"/>
              <a:cs typeface="Times New Roman" panose="02020603050405020304" pitchFamily="18" charset="0"/>
            </a:endParaRPr>
          </a:p>
        </p:txBody>
      </p:sp>
      <p:pic>
        <p:nvPicPr>
          <p:cNvPr id="14" name="Picture 2"/>
          <p:cNvPicPr>
            <a:picLocks noChangeAspect="1" noChangeArrowheads="1"/>
          </p:cNvPicPr>
          <p:nvPr/>
        </p:nvPicPr>
        <p:blipFill>
          <a:blip r:embed="rId6"/>
          <a:srcRect/>
          <a:stretch>
            <a:fillRect/>
          </a:stretch>
        </p:blipFill>
        <p:spPr bwMode="auto">
          <a:xfrm>
            <a:off x="1600200" y="723900"/>
            <a:ext cx="5486400" cy="50342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5" name="Rectangle 14"/>
          <p:cNvSpPr/>
          <p:nvPr/>
        </p:nvSpPr>
        <p:spPr>
          <a:xfrm>
            <a:off x="381000" y="6515100"/>
            <a:ext cx="10972800" cy="3477875"/>
          </a:xfrm>
          <a:prstGeom prst="rect">
            <a:avLst/>
          </a:prstGeom>
        </p:spPr>
        <p:txBody>
          <a:bodyPr wrap="square">
            <a:spAutoFit/>
          </a:bodyPr>
          <a:lstStyle/>
          <a:p>
            <a:pPr algn="just"/>
            <a:r>
              <a:rPr lang="vi-VN" altLang="en-US" sz="4400" b="1" dirty="0" smtClean="0">
                <a:latin typeface="Times New Roman" pitchFamily="18" charset="0"/>
                <a:cs typeface="Times New Roman" pitchFamily="18" charset="0"/>
                <a:sym typeface="Calibri" pitchFamily="34" charset="0"/>
              </a:rPr>
              <a:t>- Ví dụ:</a:t>
            </a:r>
            <a:r>
              <a:rPr lang="en-US" altLang="en-US" sz="4400" b="1" dirty="0" smtClean="0">
                <a:latin typeface="Times New Roman" pitchFamily="18" charset="0"/>
                <a:cs typeface="Times New Roman" pitchFamily="18" charset="0"/>
                <a:sym typeface="Calibri" pitchFamily="34" charset="0"/>
              </a:rPr>
              <a:t> </a:t>
            </a:r>
            <a:r>
              <a:rPr lang="vi-VN" altLang="en-US" sz="4400" b="1" dirty="0" smtClean="0">
                <a:latin typeface="Times New Roman" pitchFamily="18" charset="0"/>
                <a:cs typeface="Times New Roman" pitchFamily="18" charset="0"/>
                <a:sym typeface="Calibri" pitchFamily="34" charset="0"/>
              </a:rPr>
              <a:t>Quá trình sản xuất lúa gạo:</a:t>
            </a:r>
          </a:p>
          <a:p>
            <a:pPr algn="just"/>
            <a:r>
              <a:rPr lang="en-US" altLang="en-US" sz="4400" dirty="0" smtClean="0">
                <a:latin typeface="Times New Roman" pitchFamily="18" charset="0"/>
                <a:cs typeface="Times New Roman" pitchFamily="18" charset="0"/>
                <a:sym typeface="Calibri" pitchFamily="34" charset="0"/>
              </a:rPr>
              <a:t>       </a:t>
            </a:r>
            <a:r>
              <a:rPr lang="vi-VN" altLang="en-US" sz="4400" dirty="0" smtClean="0">
                <a:latin typeface="Times New Roman" pitchFamily="18" charset="0"/>
                <a:cs typeface="Times New Roman" pitchFamily="18" charset="0"/>
                <a:sym typeface="Calibri" pitchFamily="34" charset="0"/>
              </a:rPr>
              <a:t>Chăm sóc, cấy lúa (sản xuất) -&gt; phân bón, thuốc trừ sâu (trao đổi) để thúc đẩy cây lúa phát triển tươi tốt -&gt; thu hoạch lúa, bán gạo ra thị trường (tiêu dùng).</a:t>
            </a:r>
            <a:endParaRPr lang="vi-VN" altLang="en-US" sz="4400" dirty="0">
              <a:latin typeface="Times New Roman" pitchFamily="18" charset="0"/>
              <a:cs typeface="Times New Roman" pitchFamily="18" charset="0"/>
              <a:sym typeface="Calibri" pitchFamily="34" charset="0"/>
            </a:endParaRPr>
          </a:p>
        </p:txBody>
      </p:sp>
      <p:pic>
        <p:nvPicPr>
          <p:cNvPr id="2050" name="Picture 2" descr="Quy trình chuẩn để cho ra gạo sạch"/>
          <p:cNvPicPr>
            <a:picLocks noChangeAspect="1" noChangeArrowheads="1"/>
          </p:cNvPicPr>
          <p:nvPr/>
        </p:nvPicPr>
        <p:blipFill>
          <a:blip r:embed="rId7"/>
          <a:srcRect/>
          <a:stretch>
            <a:fillRect/>
          </a:stretch>
        </p:blipFill>
        <p:spPr bwMode="auto">
          <a:xfrm>
            <a:off x="11734800" y="6362700"/>
            <a:ext cx="5669280" cy="3543300"/>
          </a:xfrm>
          <a:prstGeom prst="rect">
            <a:avLst/>
          </a:prstGeom>
          <a:noFill/>
        </p:spPr>
      </p:pic>
    </p:spTree>
  </p:cSld>
  <p:clrMapOvr>
    <a:masterClrMapping/>
  </p:clrMapOvr>
  <p:transition>
    <p:wedg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txBody>
          <a:bodyPr/>
          <a:lstStyle/>
          <a:p>
            <a:endParaRPr lang="vi-VN"/>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vi-VN"/>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762000" y="2933700"/>
            <a:ext cx="16002000" cy="707886"/>
          </a:xfrm>
          <a:prstGeom prst="rect">
            <a:avLst/>
          </a:prstGeom>
        </p:spPr>
        <p:txBody>
          <a:bodyPr wrap="square">
            <a:spAutoFit/>
          </a:bodyPr>
          <a:lstStyle/>
          <a:p>
            <a:r>
              <a:rPr lang="vi-VN" sz="4000" b="1" dirty="0">
                <a:solidFill>
                  <a:srgbClr val="C00000"/>
                </a:solidFill>
                <a:latin typeface="Arial" panose="020B0604020202020204" pitchFamily="34" charset="0"/>
                <a:cs typeface="Arial" panose="020B0604020202020204" pitchFamily="34" charset="0"/>
              </a:rPr>
              <a:t>Câu </a:t>
            </a:r>
            <a:r>
              <a:rPr lang="vi-VN" sz="4000" b="1" dirty="0" smtClean="0">
                <a:solidFill>
                  <a:srgbClr val="C00000"/>
                </a:solidFill>
                <a:latin typeface="Arial" panose="020B0604020202020204" pitchFamily="34" charset="0"/>
                <a:cs typeface="Arial" panose="020B0604020202020204" pitchFamily="34" charset="0"/>
              </a:rPr>
              <a:t>1. </a:t>
            </a:r>
            <a:r>
              <a:rPr lang="vi-VN" sz="4000" dirty="0" smtClean="0"/>
              <a:t>Mục đích cuối cùng của hoạt động kinh tế là tạo </a:t>
            </a:r>
            <a:r>
              <a:rPr lang="vi-VN" sz="4000" dirty="0" smtClean="0"/>
              <a:t>ra</a:t>
            </a:r>
            <a:endParaRPr lang="en-US" sz="4000" dirty="0" smtClean="0">
              <a:latin typeface="Arial" panose="020B0604020202020204" pitchFamily="34" charset="0"/>
              <a:cs typeface="Arial" panose="020B0604020202020204" pitchFamily="34" charset="0"/>
            </a:endParaRPr>
          </a:p>
        </p:txBody>
      </p:sp>
      <p:sp>
        <p:nvSpPr>
          <p:cNvPr id="26" name="Plaque 25"/>
          <p:cNvSpPr/>
          <p:nvPr/>
        </p:nvSpPr>
        <p:spPr>
          <a:xfrm>
            <a:off x="930937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a:t>
            </a:r>
            <a:r>
              <a:rPr lang="vi-VN" sz="4000" dirty="0" smtClean="0">
                <a:solidFill>
                  <a:schemeClr val="tx1"/>
                </a:solidFill>
                <a:latin typeface="Arial" panose="020B0604020202020204" pitchFamily="34" charset="0"/>
                <a:cs typeface="Arial" panose="020B0604020202020204" pitchFamily="34" charset="0"/>
              </a:rPr>
              <a:t>. Các giá trị về mặt tinh thần và vật chất </a:t>
            </a:r>
            <a:endParaRPr lang="en-US" sz="4000" dirty="0">
              <a:solidFill>
                <a:schemeClr val="tx1"/>
              </a:solidFill>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a:t>
            </a:r>
            <a:r>
              <a:rPr lang="vi-VN" sz="4000" dirty="0" smtClean="0">
                <a:solidFill>
                  <a:schemeClr val="tx1"/>
                </a:solidFill>
                <a:latin typeface="Arial" panose="020B0604020202020204" pitchFamily="34" charset="0"/>
                <a:cs typeface="Arial" panose="020B0604020202020204" pitchFamily="34" charset="0"/>
              </a:rPr>
              <a:t>. C</a:t>
            </a:r>
            <a:r>
              <a:rPr lang="vi-VN" sz="4000" dirty="0" smtClean="0">
                <a:solidFill>
                  <a:schemeClr val="tx1"/>
                </a:solidFill>
              </a:rPr>
              <a:t>ác sản phẩm vô hình phục vụ con người</a:t>
            </a:r>
            <a:r>
              <a:rPr lang="vi-VN" sz="4000" dirty="0" smtClean="0">
                <a:solidFill>
                  <a:schemeClr val="tx1"/>
                </a:solidFill>
              </a:rPr>
              <a:t>.</a:t>
            </a:r>
            <a:r>
              <a:rPr lang="vi-VN"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a:t>
            </a:r>
            <a:r>
              <a:rPr lang="vi-VN" sz="4000" dirty="0" smtClean="0">
                <a:solidFill>
                  <a:schemeClr val="tx1"/>
                </a:solidFill>
                <a:latin typeface="Arial" panose="020B0604020202020204" pitchFamily="34" charset="0"/>
                <a:cs typeface="Arial" panose="020B0604020202020204" pitchFamily="34" charset="0"/>
              </a:rPr>
              <a:t>. C</a:t>
            </a:r>
            <a:r>
              <a:rPr lang="vi-VN" sz="4000" dirty="0" smtClean="0">
                <a:solidFill>
                  <a:schemeClr val="tx1"/>
                </a:solidFill>
              </a:rPr>
              <a:t>ác sản phẩm hữu hình phục vụ con người.</a:t>
            </a:r>
            <a:r>
              <a:rPr lang="vi-VN"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777240"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a:t>
            </a:r>
            <a:r>
              <a:rPr lang="vi-VN" sz="4000" dirty="0" smtClean="0">
                <a:solidFill>
                  <a:schemeClr val="tx1"/>
                </a:solidFill>
                <a:latin typeface="Arial" panose="020B0604020202020204" pitchFamily="34" charset="0"/>
                <a:cs typeface="Arial" panose="020B0604020202020204" pitchFamily="34" charset="0"/>
              </a:rPr>
              <a:t>. S</a:t>
            </a:r>
            <a:r>
              <a:rPr lang="vi-VN" sz="4000" dirty="0" smtClean="0">
                <a:solidFill>
                  <a:schemeClr val="tx1"/>
                </a:solidFill>
              </a:rPr>
              <a:t>ản </a:t>
            </a:r>
            <a:r>
              <a:rPr lang="vi-VN" sz="4000" dirty="0" smtClean="0">
                <a:solidFill>
                  <a:schemeClr val="tx1"/>
                </a:solidFill>
              </a:rPr>
              <a:t>phẩm thỏa mãn nhu cầu của con người.</a:t>
            </a:r>
            <a:r>
              <a:rPr lang="vi-VN" sz="4000" dirty="0" smtClean="0">
                <a:solidFill>
                  <a:schemeClr val="tx1"/>
                </a:solidFill>
                <a:latin typeface="Arial" panose="020B0604020202020204" pitchFamily="34" charset="0"/>
                <a:cs typeface="Arial" panose="020B0604020202020204" pitchFamily="34" charset="0"/>
              </a:rPr>
              <a:t> </a:t>
            </a:r>
            <a:endParaRPr lang="en-US" sz="40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644499" y="5059452"/>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012221" y="7653603"/>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8549212" y="-637266"/>
            <a:ext cx="487363" cy="487363"/>
          </a:xfrm>
          <a:prstGeom prst="rect">
            <a:avLst/>
          </a:prstGeom>
        </p:spPr>
      </p:pic>
    </p:spTree>
    <p:extLst>
      <p:ext uri="{BB962C8B-B14F-4D97-AF65-F5344CB8AC3E}">
        <p14:creationId xmlns="" xmlns:p14="http://schemas.microsoft.com/office/powerpoint/2010/main" val="232790112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9"/>
                                        </p:tgtEl>
                                        <p:attrNameLst>
                                          <p:attrName>style.visibility</p:attrName>
                                        </p:attrNameLst>
                                      </p:cBhvr>
                                      <p:to>
                                        <p:strVal val="visible"/>
                                      </p:to>
                                    </p:set>
                                    <p:animEffect transition="in" filter="fade">
                                      <p:cBhvr>
                                        <p:cTn id="11" dur="500"/>
                                        <p:tgtEl>
                                          <p:spTgt spid="29"/>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6"/>
                                        </p:tgtEl>
                                        <p:attrNameLst>
                                          <p:attrName>style.visibility</p:attrName>
                                        </p:attrNameLst>
                                      </p:cBhvr>
                                      <p:to>
                                        <p:strVal val="visible"/>
                                      </p:to>
                                    </p:set>
                                    <p:animEffect transition="in" filter="fade">
                                      <p:cBhvr>
                                        <p:cTn id="2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0"/>
                </p:tgtEl>
              </p:cMediaNode>
            </p:video>
            <p:video>
              <p:cMediaNode vol="80000">
                <p:cTn id="25" fill="hold" display="0">
                  <p:stCondLst>
                    <p:cond delay="indefinite"/>
                  </p:stCondLst>
                  <p:endCondLst>
                    <p:cond evt="onStopAudio" delay="0">
                      <p:tgtEl>
                        <p:sldTgt/>
                      </p:tgtEl>
                    </p:cond>
                  </p:endCondLst>
                </p:cTn>
                <p:tgtEl>
                  <p:spTgt spid="35"/>
                </p:tgtEl>
              </p:cMediaNode>
            </p:vide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txBody>
          <a:bodyPr/>
          <a:lstStyle/>
          <a:p>
            <a:endParaRPr lang="vi-VN"/>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vi-VN"/>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990600" y="2933700"/>
            <a:ext cx="16078200" cy="1323439"/>
          </a:xfrm>
          <a:prstGeom prst="rect">
            <a:avLst/>
          </a:prstGeom>
        </p:spPr>
        <p:txBody>
          <a:bodyPr wrap="square">
            <a:spAutoFit/>
          </a:bodyPr>
          <a:lstStyle/>
          <a:p>
            <a:r>
              <a:rPr lang="vi-VN" sz="4000" b="1" dirty="0">
                <a:solidFill>
                  <a:srgbClr val="C00000"/>
                </a:solidFill>
                <a:latin typeface="Arial" panose="020B0604020202020204" pitchFamily="34" charset="0"/>
                <a:cs typeface="Arial" panose="020B0604020202020204" pitchFamily="34" charset="0"/>
              </a:rPr>
              <a:t>Câu </a:t>
            </a:r>
            <a:r>
              <a:rPr lang="vi-VN" sz="4000" b="1" dirty="0" smtClean="0">
                <a:solidFill>
                  <a:srgbClr val="C00000"/>
                </a:solidFill>
                <a:latin typeface="Arial" panose="020B0604020202020204" pitchFamily="34" charset="0"/>
                <a:cs typeface="Arial" panose="020B0604020202020204" pitchFamily="34" charset="0"/>
              </a:rPr>
              <a:t>2. </a:t>
            </a:r>
            <a:r>
              <a:rPr lang="vi-VN" sz="4000" dirty="0" smtClean="0"/>
              <a:t>Trong các hoạt động kinh tế cơ bản không bao gồm hoạt động nào sau đây?</a:t>
            </a:r>
            <a:endParaRPr lang="en-US" sz="4000" dirty="0">
              <a:latin typeface="Arial" panose="020B0604020202020204" pitchFamily="34" charset="0"/>
              <a:cs typeface="Arial" panose="020B0604020202020204" pitchFamily="34" charset="0"/>
            </a:endParaRPr>
          </a:p>
        </p:txBody>
      </p:sp>
      <p:sp>
        <p:nvSpPr>
          <p:cNvPr id="26" name="Plaque 25"/>
          <p:cNvSpPr/>
          <p:nvPr/>
        </p:nvSpPr>
        <p:spPr>
          <a:xfrm>
            <a:off x="777240" y="450734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 </a:t>
            </a:r>
            <a:r>
              <a:rPr lang="vi-VN" sz="4000" dirty="0" smtClean="0">
                <a:solidFill>
                  <a:schemeClr val="tx1"/>
                </a:solidFill>
                <a:latin typeface="Arial" panose="020B0604020202020204" pitchFamily="34" charset="0"/>
                <a:cs typeface="Arial" panose="020B0604020202020204" pitchFamily="34" charset="0"/>
              </a:rPr>
              <a:t>Hoạt động sản xuất</a:t>
            </a:r>
            <a:endParaRPr lang="en-US" sz="40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 </a:t>
            </a:r>
            <a:r>
              <a:rPr lang="vi-VN" sz="4000" dirty="0" smtClean="0">
                <a:solidFill>
                  <a:schemeClr val="tx1"/>
                </a:solidFill>
                <a:latin typeface="Arial" panose="020B0604020202020204" pitchFamily="34" charset="0"/>
                <a:cs typeface="Arial" panose="020B0604020202020204" pitchFamily="34" charset="0"/>
              </a:rPr>
              <a:t>Hoạt động t</a:t>
            </a:r>
            <a:r>
              <a:rPr lang="vi-VN" sz="4000" dirty="0" smtClean="0">
                <a:solidFill>
                  <a:schemeClr val="tx1"/>
                </a:solidFill>
                <a:latin typeface="Arial" panose="020B0604020202020204" pitchFamily="34" charset="0"/>
                <a:cs typeface="Arial" panose="020B0604020202020204" pitchFamily="34" charset="0"/>
              </a:rPr>
              <a:t>iêu dùng</a:t>
            </a:r>
            <a:endParaRPr lang="en-US" sz="40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a:t>
            </a:r>
            <a:r>
              <a:rPr lang="vi-VN" sz="4000" dirty="0" smtClean="0">
                <a:solidFill>
                  <a:schemeClr val="tx1"/>
                </a:solidFill>
                <a:latin typeface="Arial" panose="020B0604020202020204" pitchFamily="34" charset="0"/>
                <a:cs typeface="Arial" panose="020B0604020202020204" pitchFamily="34" charset="0"/>
              </a:rPr>
              <a:t>Hoạt động p</a:t>
            </a:r>
            <a:r>
              <a:rPr lang="vi-VN" sz="4000" dirty="0" smtClean="0">
                <a:solidFill>
                  <a:schemeClr val="tx1"/>
                </a:solidFill>
                <a:latin typeface="Arial" panose="020B0604020202020204" pitchFamily="34" charset="0"/>
                <a:cs typeface="Arial" panose="020B0604020202020204" pitchFamily="34" charset="0"/>
              </a:rPr>
              <a:t>hân phối – trao đổi</a:t>
            </a:r>
            <a:endParaRPr lang="en-US" sz="40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9299218" y="71247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 </a:t>
            </a:r>
            <a:r>
              <a:rPr lang="vi-VN" sz="4000" dirty="0" smtClean="0">
                <a:solidFill>
                  <a:schemeClr val="tx1"/>
                </a:solidFill>
                <a:latin typeface="Arial" panose="020B0604020202020204" pitchFamily="34" charset="0"/>
                <a:cs typeface="Arial" panose="020B0604020202020204" pitchFamily="34" charset="0"/>
              </a:rPr>
              <a:t>Hoạt động nghiên cứu</a:t>
            </a:r>
            <a:endParaRPr lang="en-US" sz="40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166477" y="7626922"/>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480083" y="5036248"/>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8549212" y="-637266"/>
            <a:ext cx="487363" cy="487363"/>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0"/>
                </p:tgtEl>
              </p:cMediaNode>
            </p:video>
            <p:video>
              <p:cMediaNode vol="80000">
                <p:cTn id="25" fill="hold" display="0">
                  <p:stCondLst>
                    <p:cond delay="indefinite"/>
                  </p:stCondLst>
                  <p:endCondLst>
                    <p:cond evt="onStopAudio" delay="0">
                      <p:tgtEl>
                        <p:sldTgt/>
                      </p:tgtEl>
                    </p:cond>
                  </p:endCondLst>
                </p:cTn>
                <p:tgtEl>
                  <p:spTgt spid="35"/>
                </p:tgtEl>
              </p:cMediaNode>
            </p:vide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txBody>
          <a:bodyPr/>
          <a:lstStyle/>
          <a:p>
            <a:endParaRPr lang="vi-VN"/>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vi-VN"/>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990600" y="2933700"/>
            <a:ext cx="16078200" cy="1323439"/>
          </a:xfrm>
          <a:prstGeom prst="rect">
            <a:avLst/>
          </a:prstGeom>
        </p:spPr>
        <p:txBody>
          <a:bodyPr wrap="square">
            <a:spAutoFit/>
          </a:bodyPr>
          <a:lstStyle/>
          <a:p>
            <a:r>
              <a:rPr lang="vi-VN" sz="4000" b="1" dirty="0">
                <a:solidFill>
                  <a:srgbClr val="C00000"/>
                </a:solidFill>
                <a:latin typeface="Arial" panose="020B0604020202020204" pitchFamily="34" charset="0"/>
                <a:cs typeface="Arial" panose="020B0604020202020204" pitchFamily="34" charset="0"/>
              </a:rPr>
              <a:t>Câu </a:t>
            </a:r>
            <a:r>
              <a:rPr lang="vi-VN" sz="4000" b="1" dirty="0" smtClean="0">
                <a:solidFill>
                  <a:srgbClr val="C00000"/>
                </a:solidFill>
                <a:latin typeface="Arial" panose="020B0604020202020204" pitchFamily="34" charset="0"/>
                <a:cs typeface="Arial" panose="020B0604020202020204" pitchFamily="34" charset="0"/>
              </a:rPr>
              <a:t>3</a:t>
            </a:r>
            <a:r>
              <a:rPr lang="vi-VN" sz="4000" b="1" dirty="0" smtClean="0">
                <a:solidFill>
                  <a:srgbClr val="C00000"/>
                </a:solidFill>
                <a:latin typeface="Arial" panose="020B0604020202020204" pitchFamily="34" charset="0"/>
                <a:cs typeface="Arial" panose="020B0604020202020204" pitchFamily="34" charset="0"/>
              </a:rPr>
              <a:t>. </a:t>
            </a:r>
            <a:r>
              <a:rPr lang="vi-VN" sz="4000" dirty="0" smtClean="0"/>
              <a:t>Nhận </a:t>
            </a:r>
            <a:r>
              <a:rPr lang="vi-VN" sz="4000" dirty="0" smtClean="0"/>
              <a:t>định nào sau đây đúng khi bàn về vai trò của hoạt động sản xuất?</a:t>
            </a:r>
            <a:endParaRPr lang="en-US" sz="4000" dirty="0">
              <a:latin typeface="Arial" panose="020B0604020202020204" pitchFamily="34" charset="0"/>
              <a:cs typeface="Arial" panose="020B0604020202020204" pitchFamily="34" charset="0"/>
            </a:endParaRPr>
          </a:p>
        </p:txBody>
      </p:sp>
      <p:sp>
        <p:nvSpPr>
          <p:cNvPr id="26" name="Plaque 25"/>
          <p:cNvSpPr/>
          <p:nvPr/>
        </p:nvSpPr>
        <p:spPr>
          <a:xfrm>
            <a:off x="777240" y="4507344"/>
            <a:ext cx="8165822" cy="2388755"/>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dirty="0">
                <a:solidFill>
                  <a:schemeClr val="tx1"/>
                </a:solidFill>
                <a:latin typeface="Arial" panose="020B0604020202020204" pitchFamily="34" charset="0"/>
                <a:cs typeface="Arial" panose="020B0604020202020204" pitchFamily="34" charset="0"/>
              </a:rPr>
              <a:t>A. </a:t>
            </a:r>
            <a:r>
              <a:rPr lang="vi-VN" sz="3400" dirty="0" smtClean="0">
                <a:solidFill>
                  <a:schemeClr val="tx1"/>
                </a:solidFill>
              </a:rPr>
              <a:t>Là hoạt động không quan trọng, có cũng được mà không có cũng không ảnh hưởng.</a:t>
            </a:r>
            <a:endParaRPr lang="en-US" sz="34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62000" y="7505700"/>
            <a:ext cx="8165822" cy="2438400"/>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dirty="0">
                <a:solidFill>
                  <a:schemeClr val="tx1"/>
                </a:solidFill>
                <a:latin typeface="Arial" panose="020B0604020202020204" pitchFamily="34" charset="0"/>
                <a:cs typeface="Arial" panose="020B0604020202020204" pitchFamily="34" charset="0"/>
              </a:rPr>
              <a:t>C. </a:t>
            </a:r>
            <a:r>
              <a:rPr lang="vi-VN" sz="3400" dirty="0" smtClean="0">
                <a:solidFill>
                  <a:schemeClr val="tx1"/>
                </a:solidFill>
              </a:rPr>
              <a:t>Là hoạt động cơ bản của con người nhưng không nhất thiết phải có.</a:t>
            </a:r>
            <a:endParaRPr lang="en-US" sz="34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372600" y="7505700"/>
            <a:ext cx="8165822" cy="2438400"/>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dirty="0">
                <a:solidFill>
                  <a:schemeClr val="tx1"/>
                </a:solidFill>
                <a:latin typeface="Arial" panose="020B0604020202020204" pitchFamily="34" charset="0"/>
                <a:cs typeface="Arial" panose="020B0604020202020204" pitchFamily="34" charset="0"/>
              </a:rPr>
              <a:t>D</a:t>
            </a:r>
            <a:r>
              <a:rPr lang="vi-VN" sz="3400" dirty="0" smtClean="0">
                <a:solidFill>
                  <a:schemeClr val="tx1"/>
                </a:solidFill>
                <a:latin typeface="Arial" panose="020B0604020202020204" pitchFamily="34" charset="0"/>
                <a:cs typeface="Arial" panose="020B0604020202020204" pitchFamily="34" charset="0"/>
              </a:rPr>
              <a:t>. </a:t>
            </a:r>
            <a:r>
              <a:rPr lang="vi-VN" sz="3400" dirty="0" smtClean="0">
                <a:solidFill>
                  <a:schemeClr val="tx1"/>
                </a:solidFill>
              </a:rPr>
              <a:t>Là hoạt động quan trọng nhưng không ảnh hưởng đến các hoạt động kinh tế khác.</a:t>
            </a:r>
            <a:endParaRPr lang="en-US" sz="34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9372600" y="4533900"/>
            <a:ext cx="8165822" cy="2362200"/>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3400" dirty="0" smtClean="0">
                <a:solidFill>
                  <a:schemeClr val="tx1"/>
                </a:solidFill>
                <a:latin typeface="Arial" panose="020B0604020202020204" pitchFamily="34" charset="0"/>
                <a:cs typeface="Arial" panose="020B0604020202020204" pitchFamily="34" charset="0"/>
              </a:rPr>
              <a:t>B.</a:t>
            </a:r>
            <a:r>
              <a:rPr lang="vi-VN" sz="3400" dirty="0" smtClean="0">
                <a:solidFill>
                  <a:schemeClr val="tx1"/>
                </a:solidFill>
                <a:latin typeface="Arial" panose="020B0604020202020204" pitchFamily="34" charset="0"/>
                <a:cs typeface="Arial" panose="020B0604020202020204" pitchFamily="34" charset="0"/>
              </a:rPr>
              <a:t> </a:t>
            </a:r>
            <a:r>
              <a:rPr lang="vi-VN" sz="3400" dirty="0" smtClean="0">
                <a:solidFill>
                  <a:schemeClr val="tx1"/>
                </a:solidFill>
              </a:rPr>
              <a:t>Là </a:t>
            </a:r>
            <a:r>
              <a:rPr lang="vi-VN" sz="3400" dirty="0" smtClean="0">
                <a:solidFill>
                  <a:schemeClr val="tx1"/>
                </a:solidFill>
              </a:rPr>
              <a:t>hoạt động cơ bản nhất, quyết định đến các hoạt động phân phối – trao đổi, tiêu dùng.</a:t>
            </a:r>
            <a:endParaRPr lang="en-US" sz="34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154400" y="5219700"/>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230600" y="7581900"/>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480083" y="5036248"/>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8549212" y="-637266"/>
            <a:ext cx="487363" cy="487363"/>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0"/>
                </p:tgtEl>
              </p:cMediaNode>
            </p:video>
            <p:video>
              <p:cMediaNode vol="80000">
                <p:cTn id="25" fill="hold" display="0">
                  <p:stCondLst>
                    <p:cond delay="indefinite"/>
                  </p:stCondLst>
                  <p:endCondLst>
                    <p:cond evt="onStopAudio" delay="0">
                      <p:tgtEl>
                        <p:sldTgt/>
                      </p:tgtEl>
                    </p:cond>
                  </p:endCondLst>
                </p:cTn>
                <p:tgtEl>
                  <p:spTgt spid="35"/>
                </p:tgtEl>
              </p:cMediaNode>
            </p:vide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2355449" y="2136917"/>
            <a:ext cx="14076823" cy="7274589"/>
            <a:chOff x="0" y="0"/>
            <a:chExt cx="18769097" cy="9699453"/>
          </a:xfrm>
        </p:grpSpPr>
        <p:sp>
          <p:nvSpPr>
            <p:cNvPr id="4" name="Freeform 4"/>
            <p:cNvSpPr/>
            <p:nvPr/>
          </p:nvSpPr>
          <p:spPr>
            <a:xfrm>
              <a:off x="0" y="0"/>
              <a:ext cx="14535964" cy="9699453"/>
            </a:xfrm>
            <a:custGeom>
              <a:avLst/>
              <a:gdLst/>
              <a:ahLst/>
              <a:cxnLst/>
              <a:rect l="l" t="t" r="r" b="b"/>
              <a:pathLst>
                <a:path w="14535964" h="9699453">
                  <a:moveTo>
                    <a:pt x="0" y="0"/>
                  </a:moveTo>
                  <a:lnTo>
                    <a:pt x="14535964" y="0"/>
                  </a:lnTo>
                  <a:lnTo>
                    <a:pt x="14535964" y="9699453"/>
                  </a:lnTo>
                  <a:lnTo>
                    <a:pt x="0" y="969945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Freeform 5"/>
            <p:cNvSpPr/>
            <p:nvPr/>
          </p:nvSpPr>
          <p:spPr>
            <a:xfrm>
              <a:off x="6929766" y="0"/>
              <a:ext cx="11839331" cy="9699453"/>
            </a:xfrm>
            <a:custGeom>
              <a:avLst/>
              <a:gdLst/>
              <a:ahLst/>
              <a:cxnLst/>
              <a:rect l="l" t="t" r="r" b="b"/>
              <a:pathLst>
                <a:path w="11839331" h="9699453">
                  <a:moveTo>
                    <a:pt x="0" y="0"/>
                  </a:moveTo>
                  <a:lnTo>
                    <a:pt x="11839331" y="0"/>
                  </a:lnTo>
                  <a:lnTo>
                    <a:pt x="11839331" y="9699453"/>
                  </a:lnTo>
                  <a:lnTo>
                    <a:pt x="0" y="9699453"/>
                  </a:lnTo>
                  <a:lnTo>
                    <a:pt x="0" y="0"/>
                  </a:lnTo>
                  <a:close/>
                </a:path>
              </a:pathLst>
            </a:custGeom>
            <a:blipFill>
              <a:blip r:embed="rId4">
                <a:extLst>
                  <a:ext uri="{96DAC541-7B7A-43D3-8B79-37D633B846F1}">
                    <asvg:svgBlip xmlns="" xmlns:asvg="http://schemas.microsoft.com/office/drawing/2016/SVG/main" r:embed="rId5"/>
                  </a:ext>
                </a:extLst>
              </a:blip>
              <a:stretch>
                <a:fillRect l="-22776"/>
              </a:stretch>
            </a:blipFill>
          </p:spPr>
        </p:sp>
      </p:grpSp>
      <p:sp>
        <p:nvSpPr>
          <p:cNvPr id="6" name="Freeform 6"/>
          <p:cNvSpPr/>
          <p:nvPr/>
        </p:nvSpPr>
        <p:spPr>
          <a:xfrm>
            <a:off x="-428538" y="5533643"/>
            <a:ext cx="2654664" cy="7449313"/>
          </a:xfrm>
          <a:custGeom>
            <a:avLst/>
            <a:gdLst/>
            <a:ahLst/>
            <a:cxnLst/>
            <a:rect l="l" t="t" r="r" b="b"/>
            <a:pathLst>
              <a:path w="2654664" h="7449313">
                <a:moveTo>
                  <a:pt x="0" y="0"/>
                </a:moveTo>
                <a:lnTo>
                  <a:pt x="2654665" y="0"/>
                </a:lnTo>
                <a:lnTo>
                  <a:pt x="2654665" y="7449314"/>
                </a:lnTo>
                <a:lnTo>
                  <a:pt x="0" y="744931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623556" y="3250364"/>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8" name="TextBox 8"/>
          <p:cNvSpPr txBox="1"/>
          <p:nvPr/>
        </p:nvSpPr>
        <p:spPr>
          <a:xfrm>
            <a:off x="428042" y="250967"/>
            <a:ext cx="17055737" cy="948978"/>
          </a:xfrm>
          <a:prstGeom prst="rect">
            <a:avLst/>
          </a:prstGeom>
        </p:spPr>
        <p:txBody>
          <a:bodyPr lIns="0" tIns="0" rIns="0" bIns="0" rtlCol="0" anchor="t">
            <a:spAutoFit/>
          </a:bodyPr>
          <a:lstStyle/>
          <a:p>
            <a:pPr marL="1338603" lvl="1" indent="-669302" algn="ctr">
              <a:lnSpc>
                <a:spcPts val="7440"/>
              </a:lnSpc>
              <a:buAutoNum type="arabicPeriod"/>
            </a:pPr>
            <a:r>
              <a:rPr lang="vi-VN" sz="6200" b="1" spc="-124" dirty="0" smtClean="0">
                <a:solidFill>
                  <a:srgbClr val="FF0000"/>
                </a:solidFill>
                <a:latin typeface="Cabin Bold"/>
                <a:ea typeface="Cabin Bold"/>
                <a:cs typeface="Cabin Bold"/>
                <a:sym typeface="Cabin Bold"/>
              </a:rPr>
              <a:t>Hoạt động sản xuất </a:t>
            </a:r>
            <a:endParaRPr lang="en-US" sz="6200" b="1" spc="-124" dirty="0">
              <a:solidFill>
                <a:srgbClr val="FF0000"/>
              </a:solidFill>
              <a:latin typeface="Cabin Bold"/>
              <a:ea typeface="Cabin Bold"/>
              <a:cs typeface="Cabin Bold"/>
              <a:sym typeface="Cabin Bold"/>
            </a:endParaRPr>
          </a:p>
        </p:txBody>
      </p:sp>
      <p:sp>
        <p:nvSpPr>
          <p:cNvPr id="9" name="TextBox 9"/>
          <p:cNvSpPr txBox="1"/>
          <p:nvPr/>
        </p:nvSpPr>
        <p:spPr>
          <a:xfrm>
            <a:off x="3127401" y="2903373"/>
            <a:ext cx="12430887" cy="1576070"/>
          </a:xfrm>
          <a:prstGeom prst="rect">
            <a:avLst/>
          </a:prstGeom>
        </p:spPr>
        <p:txBody>
          <a:bodyPr lIns="0" tIns="0" rIns="0" bIns="0" rtlCol="0" anchor="t">
            <a:spAutoFit/>
          </a:bodyPr>
          <a:lstStyle/>
          <a:p>
            <a:pPr algn="ctr">
              <a:lnSpc>
                <a:spcPts val="6369"/>
              </a:lnSpc>
            </a:pPr>
            <a:r>
              <a:rPr lang="en-US" sz="4899" b="1" spc="-97">
                <a:solidFill>
                  <a:srgbClr val="FCB762"/>
                </a:solidFill>
                <a:latin typeface="Cabin Bold"/>
                <a:ea typeface="Cabin Bold"/>
                <a:cs typeface="Cabin Bold"/>
                <a:sym typeface="Cabin Bold"/>
              </a:rPr>
              <a:t>HS quan sát Hình 1, 2 SGK tr.7, thảo luận cập đôi và trả lời câu hỏi:</a:t>
            </a:r>
          </a:p>
        </p:txBody>
      </p:sp>
      <p:sp>
        <p:nvSpPr>
          <p:cNvPr id="10" name="TextBox 10"/>
          <p:cNvSpPr txBox="1"/>
          <p:nvPr/>
        </p:nvSpPr>
        <p:spPr>
          <a:xfrm>
            <a:off x="3057393" y="4909087"/>
            <a:ext cx="8146983" cy="3898773"/>
          </a:xfrm>
          <a:prstGeom prst="rect">
            <a:avLst/>
          </a:prstGeom>
        </p:spPr>
        <p:txBody>
          <a:bodyPr lIns="0" tIns="0" rIns="0" bIns="0" rtlCol="0" anchor="t">
            <a:spAutoFit/>
          </a:bodyPr>
          <a:lstStyle/>
          <a:p>
            <a:pPr algn="just">
              <a:lnSpc>
                <a:spcPts val="6171"/>
              </a:lnSpc>
            </a:pPr>
            <a:r>
              <a:rPr lang="en-US" sz="5100">
                <a:solidFill>
                  <a:srgbClr val="FFFFFF"/>
                </a:solidFill>
                <a:latin typeface="Cabin"/>
                <a:ea typeface="Cabin"/>
                <a:cs typeface="Cabin"/>
                <a:sym typeface="Cabin"/>
              </a:rPr>
              <a:t>Em hãy mô tả nội dung hoạt đọng sản xuất trong các hình dưới đây và cho biết hoạt động đó có đóng góp gì cho đời sống xã hội.</a:t>
            </a:r>
          </a:p>
        </p:txBody>
      </p:sp>
      <p:sp>
        <p:nvSpPr>
          <p:cNvPr id="11" name="Freeform 11"/>
          <p:cNvSpPr/>
          <p:nvPr/>
        </p:nvSpPr>
        <p:spPr>
          <a:xfrm flipH="1">
            <a:off x="15817163" y="7739352"/>
            <a:ext cx="2470837" cy="3440406"/>
          </a:xfrm>
          <a:custGeom>
            <a:avLst/>
            <a:gdLst/>
            <a:ahLst/>
            <a:cxnLst/>
            <a:rect l="l" t="t" r="r" b="b"/>
            <a:pathLst>
              <a:path w="2470837" h="3440406">
                <a:moveTo>
                  <a:pt x="2470837" y="0"/>
                </a:moveTo>
                <a:lnTo>
                  <a:pt x="0" y="0"/>
                </a:lnTo>
                <a:lnTo>
                  <a:pt x="0" y="3440406"/>
                </a:lnTo>
                <a:lnTo>
                  <a:pt x="2470837" y="3440406"/>
                </a:lnTo>
                <a:lnTo>
                  <a:pt x="2470837"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2" name="Freeform 12"/>
          <p:cNvSpPr/>
          <p:nvPr/>
        </p:nvSpPr>
        <p:spPr>
          <a:xfrm>
            <a:off x="12420798" y="4264274"/>
            <a:ext cx="3396365" cy="4741119"/>
          </a:xfrm>
          <a:custGeom>
            <a:avLst/>
            <a:gdLst/>
            <a:ahLst/>
            <a:cxnLst/>
            <a:rect l="l" t="t" r="r" b="b"/>
            <a:pathLst>
              <a:path w="3396365" h="4741119">
                <a:moveTo>
                  <a:pt x="0" y="0"/>
                </a:moveTo>
                <a:lnTo>
                  <a:pt x="3396365" y="0"/>
                </a:lnTo>
                <a:lnTo>
                  <a:pt x="3396365" y="4741118"/>
                </a:lnTo>
                <a:lnTo>
                  <a:pt x="0" y="474111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txBody>
          <a:bodyPr/>
          <a:lstStyle/>
          <a:p>
            <a:endParaRPr lang="vi-VN"/>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vi-VN"/>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990600" y="2933700"/>
            <a:ext cx="16078200" cy="707886"/>
          </a:xfrm>
          <a:prstGeom prst="rect">
            <a:avLst/>
          </a:prstGeom>
        </p:spPr>
        <p:txBody>
          <a:bodyPr wrap="square">
            <a:spAutoFit/>
          </a:bodyPr>
          <a:lstStyle/>
          <a:p>
            <a:r>
              <a:rPr lang="vi-VN" sz="4000" b="1" dirty="0">
                <a:solidFill>
                  <a:srgbClr val="C00000"/>
                </a:solidFill>
                <a:latin typeface="Arial" panose="020B0604020202020204" pitchFamily="34" charset="0"/>
                <a:cs typeface="Arial" panose="020B0604020202020204" pitchFamily="34" charset="0"/>
              </a:rPr>
              <a:t>Câu </a:t>
            </a:r>
            <a:r>
              <a:rPr lang="vi-VN" sz="4000" b="1" dirty="0" smtClean="0">
                <a:solidFill>
                  <a:srgbClr val="C00000"/>
                </a:solidFill>
                <a:latin typeface="Arial" panose="020B0604020202020204" pitchFamily="34" charset="0"/>
                <a:cs typeface="Arial" panose="020B0604020202020204" pitchFamily="34" charset="0"/>
              </a:rPr>
              <a:t>4</a:t>
            </a:r>
            <a:r>
              <a:rPr lang="vi-VN" sz="4000" b="1" dirty="0" smtClean="0">
                <a:solidFill>
                  <a:srgbClr val="C00000"/>
                </a:solidFill>
                <a:latin typeface="Arial" panose="020B0604020202020204" pitchFamily="34" charset="0"/>
                <a:cs typeface="Arial" panose="020B0604020202020204" pitchFamily="34" charset="0"/>
              </a:rPr>
              <a:t>. </a:t>
            </a:r>
            <a:r>
              <a:rPr lang="vi-VN" sz="4000" dirty="0" smtClean="0"/>
              <a:t>Hoạt động nào sau đây không phải hoạt động sản xuất?</a:t>
            </a:r>
            <a:endParaRPr lang="en-US" sz="4000" dirty="0">
              <a:latin typeface="Arial" panose="020B0604020202020204" pitchFamily="34" charset="0"/>
              <a:cs typeface="Arial" panose="020B0604020202020204" pitchFamily="34" charset="0"/>
            </a:endParaRPr>
          </a:p>
        </p:txBody>
      </p:sp>
      <p:sp>
        <p:nvSpPr>
          <p:cNvPr id="26" name="Plaque 25"/>
          <p:cNvSpPr/>
          <p:nvPr/>
        </p:nvSpPr>
        <p:spPr>
          <a:xfrm>
            <a:off x="9601200" y="70485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a:t>
            </a:r>
            <a:r>
              <a:rPr lang="vi-VN" sz="4000" dirty="0" smtClean="0">
                <a:solidFill>
                  <a:schemeClr val="tx1"/>
                </a:solidFill>
                <a:latin typeface="Arial" panose="020B0604020202020204" pitchFamily="34" charset="0"/>
                <a:cs typeface="Arial" panose="020B0604020202020204" pitchFamily="34" charset="0"/>
              </a:rPr>
              <a:t>. May quần áo</a:t>
            </a:r>
            <a:endParaRPr lang="en-US" sz="40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 </a:t>
            </a:r>
            <a:r>
              <a:rPr lang="vi-VN" sz="4000" dirty="0" smtClean="0">
                <a:solidFill>
                  <a:schemeClr val="tx1"/>
                </a:solidFill>
                <a:latin typeface="Arial" panose="020B0604020202020204" pitchFamily="34" charset="0"/>
                <a:cs typeface="Arial" panose="020B0604020202020204" pitchFamily="34" charset="0"/>
              </a:rPr>
              <a:t>Cày bừa</a:t>
            </a:r>
            <a:endParaRPr lang="en-US" sz="40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9299218" y="455723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a:t>
            </a:r>
            <a:r>
              <a:rPr lang="vi-VN" sz="4000" dirty="0" smtClean="0">
                <a:solidFill>
                  <a:schemeClr val="tx1"/>
                </a:solidFill>
                <a:latin typeface="Arial" panose="020B0604020202020204" pitchFamily="34" charset="0"/>
                <a:cs typeface="Arial" panose="020B0604020202020204" pitchFamily="34" charset="0"/>
              </a:rPr>
              <a:t>Trồng cây cao su</a:t>
            </a:r>
            <a:endParaRPr lang="en-US" sz="40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91440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a:t>
            </a:r>
            <a:r>
              <a:rPr lang="vi-VN" sz="4000" dirty="0" smtClean="0">
                <a:solidFill>
                  <a:schemeClr val="tx1"/>
                </a:solidFill>
                <a:latin typeface="Arial" panose="020B0604020202020204" pitchFamily="34" charset="0"/>
                <a:cs typeface="Arial" panose="020B0604020202020204" pitchFamily="34" charset="0"/>
              </a:rPr>
              <a:t>. Biếu quà tết</a:t>
            </a:r>
            <a:endParaRPr lang="en-US" sz="40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620000" y="5067300"/>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170822" y="4999804"/>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535400" y="7658100"/>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8549212" y="-637266"/>
            <a:ext cx="487363" cy="487363"/>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0"/>
                </p:tgtEl>
              </p:cMediaNode>
            </p:video>
            <p:video>
              <p:cMediaNode vol="80000">
                <p:cTn id="25" fill="hold" display="0">
                  <p:stCondLst>
                    <p:cond delay="indefinite"/>
                  </p:stCondLst>
                  <p:endCondLst>
                    <p:cond evt="onStopAudio" delay="0">
                      <p:tgtEl>
                        <p:sldTgt/>
                      </p:tgtEl>
                    </p:cond>
                  </p:endCondLst>
                </p:cTn>
                <p:tgtEl>
                  <p:spTgt spid="35"/>
                </p:tgtEl>
              </p:cMediaNode>
            </p:vide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64000"/>
            </a:blip>
            <a:stretch>
              <a:fillRect t="-9222" b="-9222"/>
            </a:stretch>
          </a:blipFill>
        </p:spPr>
        <p:txBody>
          <a:bodyPr/>
          <a:lstStyle/>
          <a:p>
            <a:endParaRPr lang="vi-VN"/>
          </a:p>
        </p:txBody>
      </p:sp>
      <p:grpSp>
        <p:nvGrpSpPr>
          <p:cNvPr id="3" name="Group 3"/>
          <p:cNvGrpSpPr/>
          <p:nvPr/>
        </p:nvGrpSpPr>
        <p:grpSpPr>
          <a:xfrm>
            <a:off x="609600" y="495300"/>
            <a:ext cx="17002907" cy="1718239"/>
            <a:chOff x="0" y="0"/>
            <a:chExt cx="4478132" cy="474202"/>
          </a:xfrm>
        </p:grpSpPr>
        <p:sp>
          <p:nvSpPr>
            <p:cNvPr id="4" name="Freeform 4"/>
            <p:cNvSpPr/>
            <p:nvPr/>
          </p:nvSpPr>
          <p:spPr>
            <a:xfrm>
              <a:off x="0" y="0"/>
              <a:ext cx="4478132" cy="474202"/>
            </a:xfrm>
            <a:custGeom>
              <a:avLst/>
              <a:gdLst/>
              <a:ahLst/>
              <a:cxnLst/>
              <a:rect l="l" t="t" r="r" b="b"/>
              <a:pathLst>
                <a:path w="4478132" h="474202">
                  <a:moveTo>
                    <a:pt x="4478132" y="0"/>
                  </a:moveTo>
                  <a:lnTo>
                    <a:pt x="0" y="0"/>
                  </a:lnTo>
                  <a:lnTo>
                    <a:pt x="101600" y="237101"/>
                  </a:lnTo>
                  <a:lnTo>
                    <a:pt x="0" y="474202"/>
                  </a:lnTo>
                  <a:lnTo>
                    <a:pt x="4478132" y="474202"/>
                  </a:lnTo>
                  <a:lnTo>
                    <a:pt x="4376532" y="237101"/>
                  </a:lnTo>
                  <a:lnTo>
                    <a:pt x="4478132" y="0"/>
                  </a:lnTo>
                  <a:close/>
                </a:path>
              </a:pathLst>
            </a:custGeom>
            <a:solidFill>
              <a:srgbClr val="3D4984"/>
            </a:solidFill>
          </p:spPr>
          <p:txBody>
            <a:bodyPr/>
            <a:lstStyle/>
            <a:p>
              <a:endParaRPr lang="vi-VN"/>
            </a:p>
          </p:txBody>
        </p:sp>
        <p:sp>
          <p:nvSpPr>
            <p:cNvPr id="5" name="TextBox 5"/>
            <p:cNvSpPr txBox="1"/>
            <p:nvPr/>
          </p:nvSpPr>
          <p:spPr>
            <a:xfrm>
              <a:off x="88900" y="-38100"/>
              <a:ext cx="635000" cy="444500"/>
            </a:xfrm>
            <a:prstGeom prst="rect">
              <a:avLst/>
            </a:prstGeom>
          </p:spPr>
          <p:txBody>
            <a:bodyPr lIns="50800" tIns="50800" rIns="50800" bIns="50800" rtlCol="0" anchor="ctr"/>
            <a:lstStyle/>
            <a:p>
              <a:pPr algn="ctr">
                <a:lnSpc>
                  <a:spcPts val="2748"/>
                </a:lnSpc>
              </a:pPr>
              <a:endParaRPr/>
            </a:p>
          </p:txBody>
        </p:sp>
      </p:grpSp>
      <p:sp>
        <p:nvSpPr>
          <p:cNvPr id="24" name="TextBox 23"/>
          <p:cNvSpPr txBox="1"/>
          <p:nvPr/>
        </p:nvSpPr>
        <p:spPr>
          <a:xfrm>
            <a:off x="3586553" y="518160"/>
            <a:ext cx="11049000" cy="1427570"/>
          </a:xfrm>
          <a:prstGeom prst="rect">
            <a:avLst/>
          </a:prstGeom>
          <a:noFill/>
        </p:spPr>
        <p:txBody>
          <a:bodyPr wrap="square" rtlCol="0">
            <a:spAutoFit/>
          </a:bodyPr>
          <a:lstStyle/>
          <a:p>
            <a:pPr algn="ctr">
              <a:lnSpc>
                <a:spcPct val="150000"/>
              </a:lnSpc>
            </a:pPr>
            <a:r>
              <a:rPr lang="vi-VN" sz="6600" b="1" dirty="0">
                <a:solidFill>
                  <a:schemeClr val="bg1"/>
                </a:solidFill>
                <a:latin typeface="Arial" panose="020B0604020202020204" pitchFamily="34" charset="0"/>
                <a:cs typeface="Arial" panose="020B0604020202020204" pitchFamily="34" charset="0"/>
              </a:rPr>
              <a:t>LUYỆN TẬP</a:t>
            </a:r>
            <a:endParaRPr lang="en-US" sz="6600" b="1" dirty="0">
              <a:solidFill>
                <a:schemeClr val="bg1"/>
              </a:solidFill>
              <a:latin typeface="Arial" panose="020B0604020202020204" pitchFamily="34" charset="0"/>
              <a:cs typeface="Arial" panose="020B0604020202020204" pitchFamily="34" charset="0"/>
            </a:endParaRPr>
          </a:p>
        </p:txBody>
      </p:sp>
      <p:sp>
        <p:nvSpPr>
          <p:cNvPr id="25" name="Rectangle 24"/>
          <p:cNvSpPr/>
          <p:nvPr/>
        </p:nvSpPr>
        <p:spPr>
          <a:xfrm>
            <a:off x="990600" y="2933700"/>
            <a:ext cx="16078200" cy="707886"/>
          </a:xfrm>
          <a:prstGeom prst="rect">
            <a:avLst/>
          </a:prstGeom>
        </p:spPr>
        <p:txBody>
          <a:bodyPr wrap="square">
            <a:spAutoFit/>
          </a:bodyPr>
          <a:lstStyle/>
          <a:p>
            <a:r>
              <a:rPr lang="vi-VN" sz="4000" b="1" dirty="0">
                <a:solidFill>
                  <a:srgbClr val="C00000"/>
                </a:solidFill>
                <a:latin typeface="Arial" panose="020B0604020202020204" pitchFamily="34" charset="0"/>
                <a:cs typeface="Arial" panose="020B0604020202020204" pitchFamily="34" charset="0"/>
              </a:rPr>
              <a:t>Câu </a:t>
            </a:r>
            <a:r>
              <a:rPr lang="vi-VN" sz="4000" b="1" dirty="0" smtClean="0">
                <a:solidFill>
                  <a:srgbClr val="C00000"/>
                </a:solidFill>
                <a:latin typeface="Arial" panose="020B0604020202020204" pitchFamily="34" charset="0"/>
                <a:cs typeface="Arial" panose="020B0604020202020204" pitchFamily="34" charset="0"/>
              </a:rPr>
              <a:t>5. </a:t>
            </a:r>
            <a:r>
              <a:rPr lang="vi-VN" sz="4000" dirty="0" smtClean="0"/>
              <a:t>Tiêu dùng tác động đến sản xuất theo mấy hướng?</a:t>
            </a:r>
            <a:endParaRPr lang="en-US" sz="4000" dirty="0">
              <a:latin typeface="Arial" panose="020B0604020202020204" pitchFamily="34" charset="0"/>
              <a:cs typeface="Arial" panose="020B0604020202020204" pitchFamily="34" charset="0"/>
            </a:endParaRPr>
          </a:p>
        </p:txBody>
      </p:sp>
      <p:sp>
        <p:nvSpPr>
          <p:cNvPr id="26" name="Plaque 25"/>
          <p:cNvSpPr/>
          <p:nvPr/>
        </p:nvSpPr>
        <p:spPr>
          <a:xfrm>
            <a:off x="9601200" y="70485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D</a:t>
            </a:r>
            <a:r>
              <a:rPr lang="vi-VN" sz="4000" dirty="0" smtClean="0">
                <a:solidFill>
                  <a:schemeClr val="tx1"/>
                </a:solidFill>
                <a:latin typeface="Arial" panose="020B0604020202020204" pitchFamily="34" charset="0"/>
                <a:cs typeface="Arial" panose="020B0604020202020204" pitchFamily="34" charset="0"/>
              </a:rPr>
              <a:t>. Bốn</a:t>
            </a:r>
            <a:endParaRPr lang="en-US" sz="4000" dirty="0">
              <a:solidFill>
                <a:schemeClr val="tx1"/>
              </a:solidFill>
              <a:latin typeface="Arial" panose="020B0604020202020204" pitchFamily="34" charset="0"/>
              <a:cs typeface="Arial" panose="020B0604020202020204" pitchFamily="34" charset="0"/>
            </a:endParaRPr>
          </a:p>
        </p:txBody>
      </p:sp>
      <p:sp>
        <p:nvSpPr>
          <p:cNvPr id="27" name="Plaque 26"/>
          <p:cNvSpPr/>
          <p:nvPr/>
        </p:nvSpPr>
        <p:spPr>
          <a:xfrm>
            <a:off x="777240" y="7074815"/>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C. </a:t>
            </a:r>
            <a:r>
              <a:rPr lang="vi-VN" sz="4000" dirty="0" smtClean="0">
                <a:solidFill>
                  <a:schemeClr val="tx1"/>
                </a:solidFill>
                <a:latin typeface="Arial" panose="020B0604020202020204" pitchFamily="34" charset="0"/>
                <a:cs typeface="Arial" panose="020B0604020202020204" pitchFamily="34" charset="0"/>
              </a:rPr>
              <a:t>Ba</a:t>
            </a:r>
            <a:endParaRPr lang="en-US" sz="4000" dirty="0">
              <a:solidFill>
                <a:schemeClr val="tx1"/>
              </a:solidFill>
              <a:latin typeface="Arial" panose="020B0604020202020204" pitchFamily="34" charset="0"/>
              <a:cs typeface="Arial" panose="020B0604020202020204" pitchFamily="34" charset="0"/>
            </a:endParaRPr>
          </a:p>
        </p:txBody>
      </p:sp>
      <p:sp>
        <p:nvSpPr>
          <p:cNvPr id="28" name="Plaque 27"/>
          <p:cNvSpPr/>
          <p:nvPr/>
        </p:nvSpPr>
        <p:spPr>
          <a:xfrm>
            <a:off x="76200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B. </a:t>
            </a:r>
            <a:r>
              <a:rPr lang="vi-VN" sz="4000" dirty="0" smtClean="0">
                <a:solidFill>
                  <a:schemeClr val="tx1"/>
                </a:solidFill>
                <a:latin typeface="Arial" panose="020B0604020202020204" pitchFamily="34" charset="0"/>
                <a:cs typeface="Arial" panose="020B0604020202020204" pitchFamily="34" charset="0"/>
              </a:rPr>
              <a:t>Một</a:t>
            </a:r>
            <a:endParaRPr lang="en-US" sz="4000" dirty="0">
              <a:solidFill>
                <a:schemeClr val="tx1"/>
              </a:solidFill>
              <a:latin typeface="Arial" panose="020B0604020202020204" pitchFamily="34" charset="0"/>
              <a:cs typeface="Arial" panose="020B0604020202020204" pitchFamily="34" charset="0"/>
            </a:endParaRPr>
          </a:p>
        </p:txBody>
      </p:sp>
      <p:sp>
        <p:nvSpPr>
          <p:cNvPr id="29" name="Plaque 28"/>
          <p:cNvSpPr/>
          <p:nvPr/>
        </p:nvSpPr>
        <p:spPr>
          <a:xfrm>
            <a:off x="9601200" y="4533900"/>
            <a:ext cx="8165822" cy="2010532"/>
          </a:xfrm>
          <a:prstGeom prst="plaque">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4000" dirty="0">
                <a:solidFill>
                  <a:schemeClr val="tx1"/>
                </a:solidFill>
                <a:latin typeface="Arial" panose="020B0604020202020204" pitchFamily="34" charset="0"/>
                <a:cs typeface="Arial" panose="020B0604020202020204" pitchFamily="34" charset="0"/>
              </a:rPr>
              <a:t>A</a:t>
            </a:r>
            <a:r>
              <a:rPr lang="vi-VN" sz="4000" dirty="0" smtClean="0">
                <a:solidFill>
                  <a:schemeClr val="tx1"/>
                </a:solidFill>
                <a:latin typeface="Arial" panose="020B0604020202020204" pitchFamily="34" charset="0"/>
                <a:cs typeface="Arial" panose="020B0604020202020204" pitchFamily="34" charset="0"/>
              </a:rPr>
              <a:t>. Hai</a:t>
            </a:r>
            <a:endParaRPr lang="en-US" sz="4000" dirty="0">
              <a:solidFill>
                <a:schemeClr val="tx1"/>
              </a:solidFill>
              <a:latin typeface="Arial" panose="020B0604020202020204" pitchFamily="34" charset="0"/>
              <a:cs typeface="Arial" panose="020B0604020202020204" pitchFamily="34" charset="0"/>
            </a:endParaRPr>
          </a:p>
        </p:txBody>
      </p:sp>
      <p:pic>
        <p:nvPicPr>
          <p:cNvPr id="30" name="Correct sound effect and wrong sound effect (mp3cut.net)">
            <a:hlinkClick r:id="" action="ppaction://media"/>
            <a:extLst>
              <a:ext uri="{FF2B5EF4-FFF2-40B4-BE49-F238E27FC236}">
                <a16:creationId xmlns="" xmlns:a16="http://schemas.microsoft.com/office/drawing/2014/main" id="{AC8476BF-CFEA-75C6-A99E-DFEBA0615956}"/>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6442362" y="-637266"/>
            <a:ext cx="487363" cy="487363"/>
          </a:xfrm>
          <a:prstGeom prst="rect">
            <a:avLst/>
          </a:prstGeom>
        </p:spPr>
      </p:pic>
      <p:pic>
        <p:nvPicPr>
          <p:cNvPr id="31" name="Picture 5">
            <a:extLst>
              <a:ext uri="{FF2B5EF4-FFF2-40B4-BE49-F238E27FC236}">
                <a16:creationId xmlns="" xmlns:a16="http://schemas.microsoft.com/office/drawing/2014/main" id="{6ED69A8E-3629-71D5-BBA5-B0D841236B4C}"/>
              </a:ext>
            </a:extLst>
          </p:cNvPr>
          <p:cNvPicPr>
            <a:picLocks noChangeAspect="1"/>
          </p:cNvPicPr>
          <p:nvPr/>
        </p:nvPicPr>
        <p:blipFill>
          <a:blip r:embed="rId5" cstate="print">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154400" y="5219700"/>
            <a:ext cx="1267531" cy="1103263"/>
          </a:xfrm>
          <a:prstGeom prst="rect">
            <a:avLst/>
          </a:prstGeom>
        </p:spPr>
      </p:pic>
      <p:pic>
        <p:nvPicPr>
          <p:cNvPr id="32" name="Picture 10">
            <a:extLst>
              <a:ext uri="{FF2B5EF4-FFF2-40B4-BE49-F238E27FC236}">
                <a16:creationId xmlns="" xmlns:a16="http://schemas.microsoft.com/office/drawing/2014/main" id="{93F2F73B-7500-D6CF-7EC0-81FB44633811}"/>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480083" y="7567274"/>
            <a:ext cx="1263186" cy="1125383"/>
          </a:xfrm>
          <a:prstGeom prst="rect">
            <a:avLst/>
          </a:prstGeom>
        </p:spPr>
      </p:pic>
      <p:pic>
        <p:nvPicPr>
          <p:cNvPr id="33" name="Picture 10">
            <a:extLst>
              <a:ext uri="{FF2B5EF4-FFF2-40B4-BE49-F238E27FC236}">
                <a16:creationId xmlns="" xmlns:a16="http://schemas.microsoft.com/office/drawing/2014/main" id="{FBEB367B-911F-64C4-9BB5-C939C681C389}"/>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7391400" y="5067300"/>
            <a:ext cx="1263186" cy="1125383"/>
          </a:xfrm>
          <a:prstGeom prst="rect">
            <a:avLst/>
          </a:prstGeom>
        </p:spPr>
      </p:pic>
      <p:pic>
        <p:nvPicPr>
          <p:cNvPr id="34" name="Picture 10">
            <a:extLst>
              <a:ext uri="{FF2B5EF4-FFF2-40B4-BE49-F238E27FC236}">
                <a16:creationId xmlns="" xmlns:a16="http://schemas.microsoft.com/office/drawing/2014/main" id="{2968104A-E55D-7895-FFF7-2F96E1FA4E15}"/>
              </a:ext>
            </a:extLst>
          </p:cNvPr>
          <p:cNvPicPr>
            <a:picLocks noChangeAspect="1"/>
          </p:cNvPicPr>
          <p:nvPr/>
        </p:nvPicPr>
        <p:blipFill>
          <a:blip r:embed="rId6">
            <a:extLst>
              <a:ext uri="{28A0092B-C50C-407E-A947-70E740481C1C}">
                <a14:useLocalDpi xmlns="" xmlns:a14="http://schemas.microsoft.com/office/drawing/2010/main" val="0"/>
              </a:ext>
              <a:ext uri="{96DAC541-7B7A-43D3-8B79-37D633B846F1}">
                <asvg:svgBlip xmlns="" xmlns:asvg="http://schemas.microsoft.com/office/drawing/2016/SVG/main" r:embed=""/>
              </a:ext>
            </a:extLst>
          </a:blip>
          <a:srcRect/>
          <a:stretch>
            <a:fillRect/>
          </a:stretch>
        </p:blipFill>
        <p:spPr>
          <a:xfrm>
            <a:off x="16535400" y="7658100"/>
            <a:ext cx="1263186" cy="1125383"/>
          </a:xfrm>
          <a:prstGeom prst="rect">
            <a:avLst/>
          </a:prstGeom>
        </p:spPr>
      </p:pic>
      <p:pic>
        <p:nvPicPr>
          <p:cNvPr id="35" name="Correct sound effect and wrong sound effect (mp3cut.net) (1)">
            <a:hlinkClick r:id="" action="ppaction://media"/>
            <a:extLst>
              <a:ext uri="{FF2B5EF4-FFF2-40B4-BE49-F238E27FC236}">
                <a16:creationId xmlns="" xmlns:a16="http://schemas.microsoft.com/office/drawing/2014/main" id="{7B0910DA-DC4C-E019-946C-6E0766739CA0}"/>
              </a:ext>
            </a:extLst>
          </p:cNvPr>
          <p:cNvPicPr>
            <a:picLocks noChangeAspect="1"/>
          </p:cNvPicPr>
          <p:nvPr>
            <a:videoFile r:link="rId1"/>
            <p:extLst>
              <p:ext uri="{DAA4B4D4-6D71-4841-9C94-3DE7FCFB9230}">
                <p14:media xmlns="" xmlns:p14="http://schemas.microsoft.com/office/powerpoint/2010/main" r:embed=""/>
              </p:ext>
            </p:extLst>
          </p:nvPr>
        </p:nvPicPr>
        <p:blipFill>
          <a:blip r:embed="rId4" cstate="print"/>
          <a:stretch>
            <a:fillRect/>
          </a:stretch>
        </p:blipFill>
        <p:spPr>
          <a:xfrm>
            <a:off x="8549212" y="-637266"/>
            <a:ext cx="487363" cy="487363"/>
          </a:xfrm>
          <a:prstGeom prst="rect">
            <a:avLst/>
          </a:prstGeom>
        </p:spPr>
      </p:pic>
    </p:spTree>
  </p:cSld>
  <p:clrMapOvr>
    <a:masterClrMapping/>
  </p:clrMapOvr>
  <p:transition spd="med">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grpId="0" nodeType="afterEffect">
                                  <p:stCondLst>
                                    <p:cond delay="0"/>
                                  </p:stCondLst>
                                  <p:iterate type="lt">
                                    <p:tmPct val="0"/>
                                  </p:iterate>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par>
                          <p:cTn id="20" fill="hold">
                            <p:stCondLst>
                              <p:cond delay="200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29"/>
                                        </p:tgtEl>
                                        <p:attrNameLst>
                                          <p:attrName>style.visibility</p:attrName>
                                        </p:attrNameLst>
                                      </p:cBhvr>
                                      <p:to>
                                        <p:strVal val="visible"/>
                                      </p:to>
                                    </p:set>
                                    <p:animEffect transition="in" filter="fade">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endCondLst>
                    <p:cond evt="onStopAudio" delay="0">
                      <p:tgtEl>
                        <p:sldTgt/>
                      </p:tgtEl>
                    </p:cond>
                  </p:endCondLst>
                </p:cTn>
                <p:tgtEl>
                  <p:spTgt spid="30"/>
                </p:tgtEl>
              </p:cMediaNode>
            </p:video>
            <p:video>
              <p:cMediaNode vol="80000">
                <p:cTn id="25" fill="hold" display="0">
                  <p:stCondLst>
                    <p:cond delay="indefinite"/>
                  </p:stCondLst>
                  <p:endCondLst>
                    <p:cond evt="onStopAudio" delay="0">
                      <p:tgtEl>
                        <p:sldTgt/>
                      </p:tgtEl>
                    </p:cond>
                  </p:endCondLst>
                </p:cTn>
                <p:tgtEl>
                  <p:spTgt spid="35"/>
                </p:tgtEl>
              </p:cMediaNode>
            </p:video>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mediacall" presetSubtype="0" fill="hold" nodeType="withEffect">
                                  <p:stCondLst>
                                    <p:cond delay="0"/>
                                  </p:stCondLst>
                                  <p:childTnLst>
                                    <p:cmd type="call" cmd="playFrom(0.0)">
                                      <p:cBhvr>
                                        <p:cTn id="32" dur="862" fill="hold"/>
                                        <p:tgtEl>
                                          <p:spTgt spid="35"/>
                                        </p:tgtEl>
                                      </p:cBhvr>
                                    </p:cmd>
                                  </p:childTnLst>
                                </p:cTn>
                              </p:par>
                              <p:par>
                                <p:cTn id="33" presetID="26" presetClass="emph" presetSubtype="0" repeatCount="4000" fill="hold" grpId="1" nodeType="withEffect">
                                  <p:stCondLst>
                                    <p:cond delay="0"/>
                                  </p:stCondLst>
                                  <p:iterate type="lt">
                                    <p:tmPct val="0"/>
                                  </p:iterate>
                                  <p:childTnLst>
                                    <p:animEffect transition="out" filter="fade">
                                      <p:cBhvr>
                                        <p:cTn id="34" dur="500" tmFilter="0, 0; .2, .5; .8, .5; 1, 0"/>
                                        <p:tgtEl>
                                          <p:spTgt spid="26"/>
                                        </p:tgtEl>
                                      </p:cBhvr>
                                    </p:animEffect>
                                    <p:animScale>
                                      <p:cBhvr>
                                        <p:cTn id="35" dur="250" autoRev="1" fill="hold"/>
                                        <p:tgtEl>
                                          <p:spTgt spid="26"/>
                                        </p:tgtEl>
                                      </p:cBhvr>
                                      <p:by x="105000" y="105000"/>
                                    </p:animScale>
                                  </p:childTnLst>
                                </p:cTn>
                              </p:par>
                              <p:par>
                                <p:cTn id="36" presetID="1" presetClass="emph" presetSubtype="2" fill="hold" grpId="2" nodeType="withEffect">
                                  <p:stCondLst>
                                    <p:cond delay="0"/>
                                  </p:stCondLst>
                                  <p:childTnLst>
                                    <p:animClr clrSpc="rgb" dir="cw">
                                      <p:cBhvr>
                                        <p:cTn id="37" dur="500" fill="hold"/>
                                        <p:tgtEl>
                                          <p:spTgt spid="26"/>
                                        </p:tgtEl>
                                        <p:attrNameLst>
                                          <p:attrName>fillcolor</p:attrName>
                                        </p:attrNameLst>
                                      </p:cBhvr>
                                      <p:to>
                                        <a:srgbClr val="E5B9B7"/>
                                      </p:to>
                                    </p:animClr>
                                    <p:set>
                                      <p:cBhvr>
                                        <p:cTn id="38" dur="500" fill="hold"/>
                                        <p:tgtEl>
                                          <p:spTgt spid="26"/>
                                        </p:tgtEl>
                                        <p:attrNameLst>
                                          <p:attrName>fill.type</p:attrName>
                                        </p:attrNameLst>
                                      </p:cBhvr>
                                      <p:to>
                                        <p:strVal val="solid"/>
                                      </p:to>
                                    </p:set>
                                    <p:set>
                                      <p:cBhvr>
                                        <p:cTn id="39"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40" restart="whenNotActive" fill="hold" evtFilter="cancelBubble" nodeType="interactiveSeq">
                <p:stCondLst>
                  <p:cond evt="onClick" delay="0">
                    <p:tgtEl>
                      <p:spTgt spid="28"/>
                    </p:tgtEl>
                  </p:cond>
                </p:stCondLst>
                <p:endSync evt="end" delay="0">
                  <p:rtn val="all"/>
                </p:endSync>
                <p:childTnLst>
                  <p:par>
                    <p:cTn id="41" fill="hold">
                      <p:stCondLst>
                        <p:cond delay="0"/>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mediacall" presetSubtype="0" fill="hold" nodeType="withEffect">
                                  <p:stCondLst>
                                    <p:cond delay="0"/>
                                  </p:stCondLst>
                                  <p:childTnLst>
                                    <p:cmd type="call" cmd="playFrom(0.0)">
                                      <p:cBhvr>
                                        <p:cTn id="46" dur="862" fill="hold"/>
                                        <p:tgtEl>
                                          <p:spTgt spid="35"/>
                                        </p:tgtEl>
                                      </p:cBhvr>
                                    </p:cmd>
                                  </p:childTnLst>
                                </p:cTn>
                              </p:par>
                              <p:par>
                                <p:cTn id="47" presetID="26" presetClass="emph" presetSubtype="0" repeatCount="4000" fill="hold" grpId="1" nodeType="withEffect">
                                  <p:stCondLst>
                                    <p:cond delay="0"/>
                                  </p:stCondLst>
                                  <p:iterate type="lt">
                                    <p:tmPct val="0"/>
                                  </p:iterate>
                                  <p:childTnLst>
                                    <p:animEffect transition="out" filter="fade">
                                      <p:cBhvr>
                                        <p:cTn id="48" dur="500" tmFilter="0, 0; .2, .5; .8, .5; 1, 0"/>
                                        <p:tgtEl>
                                          <p:spTgt spid="28"/>
                                        </p:tgtEl>
                                      </p:cBhvr>
                                    </p:animEffect>
                                    <p:animScale>
                                      <p:cBhvr>
                                        <p:cTn id="49" dur="250" autoRev="1" fill="hold"/>
                                        <p:tgtEl>
                                          <p:spTgt spid="28"/>
                                        </p:tgtEl>
                                      </p:cBhvr>
                                      <p:by x="105000" y="105000"/>
                                    </p:animScale>
                                  </p:childTnLst>
                                </p:cTn>
                              </p:par>
                              <p:par>
                                <p:cTn id="50" presetID="1" presetClass="emph" presetSubtype="2" fill="hold" grpId="2" nodeType="withEffect">
                                  <p:stCondLst>
                                    <p:cond delay="0"/>
                                  </p:stCondLst>
                                  <p:childTnLst>
                                    <p:animClr clrSpc="rgb" dir="cw">
                                      <p:cBhvr>
                                        <p:cTn id="51" dur="500" fill="hold"/>
                                        <p:tgtEl>
                                          <p:spTgt spid="28"/>
                                        </p:tgtEl>
                                        <p:attrNameLst>
                                          <p:attrName>fillcolor</p:attrName>
                                        </p:attrNameLst>
                                      </p:cBhvr>
                                      <p:to>
                                        <a:srgbClr val="E5B9B7"/>
                                      </p:to>
                                    </p:animClr>
                                    <p:set>
                                      <p:cBhvr>
                                        <p:cTn id="52" dur="500" fill="hold"/>
                                        <p:tgtEl>
                                          <p:spTgt spid="28"/>
                                        </p:tgtEl>
                                        <p:attrNameLst>
                                          <p:attrName>fill.type</p:attrName>
                                        </p:attrNameLst>
                                      </p:cBhvr>
                                      <p:to>
                                        <p:strVal val="solid"/>
                                      </p:to>
                                    </p:set>
                                    <p:set>
                                      <p:cBhvr>
                                        <p:cTn id="53"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54" restart="whenNotActive" fill="hold" evtFilter="cancelBubble" nodeType="interactiveSeq">
                <p:stCondLst>
                  <p:cond evt="onClick" delay="0">
                    <p:tgtEl>
                      <p:spTgt spid="2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par>
                                <p:cTn id="59" presetID="1" presetClass="mediacall" presetSubtype="0" fill="hold" nodeType="withEffect">
                                  <p:stCondLst>
                                    <p:cond delay="0"/>
                                  </p:stCondLst>
                                  <p:childTnLst>
                                    <p:cmd type="call" cmd="playFrom(0.0)">
                                      <p:cBhvr>
                                        <p:cTn id="60" dur="835" fill="hold"/>
                                        <p:tgtEl>
                                          <p:spTgt spid="30"/>
                                        </p:tgtEl>
                                      </p:cBhvr>
                                    </p:cmd>
                                  </p:childTnLst>
                                </p:cTn>
                              </p:par>
                              <p:par>
                                <p:cTn id="61" presetID="26" presetClass="emph" presetSubtype="0" repeatCount="4000" fill="hold" grpId="1" nodeType="withEffect">
                                  <p:stCondLst>
                                    <p:cond delay="0"/>
                                  </p:stCondLst>
                                  <p:iterate type="lt">
                                    <p:tmPct val="0"/>
                                  </p:iterate>
                                  <p:childTnLst>
                                    <p:animEffect transition="out" filter="fade">
                                      <p:cBhvr>
                                        <p:cTn id="62" dur="500" tmFilter="0, 0; .2, .5; .8, .5; 1, 0"/>
                                        <p:tgtEl>
                                          <p:spTgt spid="29"/>
                                        </p:tgtEl>
                                      </p:cBhvr>
                                    </p:animEffect>
                                    <p:animScale>
                                      <p:cBhvr>
                                        <p:cTn id="63" dur="250" autoRev="1" fill="hold"/>
                                        <p:tgtEl>
                                          <p:spTgt spid="29"/>
                                        </p:tgtEl>
                                      </p:cBhvr>
                                      <p:by x="105000" y="105000"/>
                                    </p:animScale>
                                  </p:childTnLst>
                                </p:cTn>
                              </p:par>
                              <p:par>
                                <p:cTn id="64" presetID="1" presetClass="emph" presetSubtype="2" fill="hold" grpId="2" nodeType="withEffect">
                                  <p:stCondLst>
                                    <p:cond delay="0"/>
                                  </p:stCondLst>
                                  <p:childTnLst>
                                    <p:animClr clrSpc="rgb" dir="cw">
                                      <p:cBhvr>
                                        <p:cTn id="65" dur="500" fill="hold"/>
                                        <p:tgtEl>
                                          <p:spTgt spid="29"/>
                                        </p:tgtEl>
                                        <p:attrNameLst>
                                          <p:attrName>fillcolor</p:attrName>
                                        </p:attrNameLst>
                                      </p:cBhvr>
                                      <p:to>
                                        <a:srgbClr val="C3D69B"/>
                                      </p:to>
                                    </p:animClr>
                                    <p:set>
                                      <p:cBhvr>
                                        <p:cTn id="66" dur="500" fill="hold"/>
                                        <p:tgtEl>
                                          <p:spTgt spid="29"/>
                                        </p:tgtEl>
                                        <p:attrNameLst>
                                          <p:attrName>fill.type</p:attrName>
                                        </p:attrNameLst>
                                      </p:cBhvr>
                                      <p:to>
                                        <p:strVal val="solid"/>
                                      </p:to>
                                    </p:set>
                                    <p:set>
                                      <p:cBhvr>
                                        <p:cTn id="67" dur="500" fill="hold"/>
                                        <p:tgtEl>
                                          <p:spTgt spid="29"/>
                                        </p:tgtEl>
                                        <p:attrNameLst>
                                          <p:attrName>fill.on</p:attrName>
                                        </p:attrNameLst>
                                      </p:cBhvr>
                                      <p:to>
                                        <p:strVal val="true"/>
                                      </p:to>
                                    </p:set>
                                  </p:childTnLst>
                                </p:cTn>
                              </p:par>
                            </p:childTnLst>
                          </p:cTn>
                        </p:par>
                      </p:childTnLst>
                    </p:cTn>
                  </p:par>
                </p:childTnLst>
              </p:cTn>
              <p:nextCondLst>
                <p:cond evt="onClick" delay="0">
                  <p:tgtEl>
                    <p:spTgt spid="29"/>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mediacall" presetSubtype="0" fill="hold" nodeType="withEffect">
                                  <p:stCondLst>
                                    <p:cond delay="0"/>
                                  </p:stCondLst>
                                  <p:childTnLst>
                                    <p:cmd type="call" cmd="playFrom(0.0)">
                                      <p:cBhvr>
                                        <p:cTn id="74" dur="862" fill="hold"/>
                                        <p:tgtEl>
                                          <p:spTgt spid="35"/>
                                        </p:tgtEl>
                                      </p:cBhvr>
                                    </p:cmd>
                                  </p:childTnLst>
                                </p:cTn>
                              </p:par>
                              <p:par>
                                <p:cTn id="75" presetID="26" presetClass="emph" presetSubtype="0" repeatCount="4000" fill="hold" grpId="1" nodeType="withEffect">
                                  <p:stCondLst>
                                    <p:cond delay="0"/>
                                  </p:stCondLst>
                                  <p:iterate type="lt">
                                    <p:tmPct val="0"/>
                                  </p:iterate>
                                  <p:childTnLst>
                                    <p:animEffect transition="out" filter="fade">
                                      <p:cBhvr>
                                        <p:cTn id="76" dur="500" tmFilter="0, 0; .2, .5; .8, .5; 1, 0"/>
                                        <p:tgtEl>
                                          <p:spTgt spid="27"/>
                                        </p:tgtEl>
                                      </p:cBhvr>
                                    </p:animEffect>
                                    <p:animScale>
                                      <p:cBhvr>
                                        <p:cTn id="77" dur="250" autoRev="1" fill="hold"/>
                                        <p:tgtEl>
                                          <p:spTgt spid="27"/>
                                        </p:tgtEl>
                                      </p:cBhvr>
                                      <p:by x="105000" y="105000"/>
                                    </p:animScale>
                                  </p:childTnLst>
                                </p:cTn>
                              </p:par>
                              <p:par>
                                <p:cTn id="78" presetID="1" presetClass="emph" presetSubtype="2" fill="hold" grpId="2" nodeType="withEffect">
                                  <p:stCondLst>
                                    <p:cond delay="0"/>
                                  </p:stCondLst>
                                  <p:childTnLst>
                                    <p:animClr clrSpc="rgb" dir="cw">
                                      <p:cBhvr>
                                        <p:cTn id="79" dur="500" fill="hold"/>
                                        <p:tgtEl>
                                          <p:spTgt spid="27"/>
                                        </p:tgtEl>
                                        <p:attrNameLst>
                                          <p:attrName>fillcolor</p:attrName>
                                        </p:attrNameLst>
                                      </p:cBhvr>
                                      <p:to>
                                        <a:srgbClr val="E5B9B7"/>
                                      </p:to>
                                    </p:animClr>
                                    <p:set>
                                      <p:cBhvr>
                                        <p:cTn id="80" dur="500" fill="hold"/>
                                        <p:tgtEl>
                                          <p:spTgt spid="27"/>
                                        </p:tgtEl>
                                        <p:attrNameLst>
                                          <p:attrName>fill.type</p:attrName>
                                        </p:attrNameLst>
                                      </p:cBhvr>
                                      <p:to>
                                        <p:strVal val="solid"/>
                                      </p:to>
                                    </p:set>
                                    <p:set>
                                      <p:cBhvr>
                                        <p:cTn id="8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childTnLst>
        </p:cTn>
      </p:par>
    </p:tnLst>
    <p:bldLst>
      <p:bldP spid="25" grpId="0"/>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2"/>
          <p:cNvSpPr txBox="1">
            <a:spLocks noChangeArrowheads="1"/>
          </p:cNvSpPr>
          <p:nvPr/>
        </p:nvSpPr>
        <p:spPr bwMode="auto">
          <a:xfrm>
            <a:off x="683420" y="1133476"/>
            <a:ext cx="17175956" cy="8633133"/>
          </a:xfrm>
          <a:prstGeom prst="rect">
            <a:avLst/>
          </a:prstGeom>
          <a:noFill/>
          <a:ln w="9525">
            <a:noFill/>
            <a:miter lim="800000"/>
            <a:headEnd/>
            <a:tailEnd/>
          </a:ln>
        </p:spPr>
        <p:txBody>
          <a:bodyPr lIns="137160" tIns="68580" rIns="137160" bIns="68580">
            <a:spAutoFit/>
          </a:bodyPr>
          <a:lstStyle/>
          <a:p>
            <a:pPr algn="just"/>
            <a:r>
              <a:rPr lang="en-US" altLang="en-US" sz="4200" b="1" dirty="0">
                <a:latin typeface="Times New Roman" pitchFamily="18" charset="0"/>
                <a:cs typeface="Times New Roman" pitchFamily="18" charset="0"/>
                <a:sym typeface="Calibri" pitchFamily="34" charset="0"/>
              </a:rPr>
              <a:t>    c. </a:t>
            </a:r>
            <a:r>
              <a:rPr lang="en-US" altLang="en-US" sz="4200" dirty="0" err="1">
                <a:latin typeface="Times New Roman" pitchFamily="18" charset="0"/>
                <a:cs typeface="Times New Roman" pitchFamily="18" charset="0"/>
                <a:sym typeface="Calibri" pitchFamily="34" charset="0"/>
              </a:rPr>
              <a:t>Bán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hàng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trực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tuyến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là</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một</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hình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thức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kinh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doanh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được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nhiều</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bạn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trẻ</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thử</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sức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vì</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không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tốn</a:t>
            </a:r>
            <a:r>
              <a:rPr lang="en-US" altLang="en-US" sz="4200" dirty="0">
                <a:latin typeface="Times New Roman" pitchFamily="18" charset="0"/>
                <a:cs typeface="Times New Roman" pitchFamily="18" charset="0"/>
                <a:sym typeface="Calibri" pitchFamily="34" charset="0"/>
              </a:rPr>
              <a:t> chi </a:t>
            </a:r>
            <a:r>
              <a:rPr lang="en-US" altLang="en-US" sz="4200" dirty="0" err="1">
                <a:latin typeface="Times New Roman" pitchFamily="18" charset="0"/>
                <a:cs typeface="Times New Roman" pitchFamily="18" charset="0"/>
                <a:sym typeface="Calibri" pitchFamily="34" charset="0"/>
              </a:rPr>
              <a:t>phí</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thuê</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mặt</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bằng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nguồn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nhân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lực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có</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thể</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cạnh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tranh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với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các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cửa</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hàng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khác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mang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lại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nguồn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thu</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nhập</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hàng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tháng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thông</a:t>
            </a:r>
            <a:r>
              <a:rPr lang="en-US" altLang="en-US" sz="4200" dirty="0">
                <a:latin typeface="Times New Roman" pitchFamily="18" charset="0"/>
                <a:cs typeface="Times New Roman" pitchFamily="18" charset="0"/>
                <a:sym typeface="Calibri" pitchFamily="34" charset="0"/>
              </a:rPr>
              <a:t> qua </a:t>
            </a:r>
            <a:r>
              <a:rPr lang="en-US" altLang="en-US" sz="4200" dirty="0" err="1">
                <a:latin typeface="Times New Roman" pitchFamily="18" charset="0"/>
                <a:cs typeface="Times New Roman" pitchFamily="18" charset="0"/>
                <a:sym typeface="Calibri" pitchFamily="34" charset="0"/>
              </a:rPr>
              <a:t>sử</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dụng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các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công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cụ</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truyền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thông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để</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quảng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cáo</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các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sản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phẩm</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của</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mình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Người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tiêu</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dùng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ngày</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càng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thích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sử</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dụng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hình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thức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mua</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sắm</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trực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tuyến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này</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vì</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có</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nhiều</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tiện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lợi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Tuy</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nhiên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hình</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thức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bán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hàng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này</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cũng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tiềm</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ẩn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một</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vài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nhược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điểm</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như</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mất</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thời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gian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chờ</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đợi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hàng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hoá</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đến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tay</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sản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phẩm</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nhận</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được</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nhiều</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khi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không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đúng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với</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quảng</a:t>
            </a:r>
            <a:r>
              <a:rPr lang="en-US" altLang="en-US" sz="4200" dirty="0">
                <a:latin typeface="Times New Roman" pitchFamily="18" charset="0"/>
                <a:cs typeface="Times New Roman" pitchFamily="18" charset="0"/>
                <a:sym typeface="Calibri" pitchFamily="34" charset="0"/>
              </a:rPr>
              <a:t> </a:t>
            </a:r>
            <a:r>
              <a:rPr lang="en-US" altLang="en-US" sz="4200" dirty="0" err="1">
                <a:latin typeface="Times New Roman" pitchFamily="18" charset="0"/>
                <a:cs typeface="Times New Roman" pitchFamily="18" charset="0"/>
                <a:sym typeface="Calibri" pitchFamily="34" charset="0"/>
              </a:rPr>
              <a:t>cáo</a:t>
            </a:r>
            <a:r>
              <a:rPr lang="en-US" altLang="en-US" sz="4200" dirty="0">
                <a:latin typeface="Times New Roman" pitchFamily="18" charset="0"/>
                <a:cs typeface="Times New Roman" pitchFamily="18" charset="0"/>
                <a:sym typeface="Calibri" pitchFamily="34" charset="0"/>
              </a:rPr>
              <a:t>...</a:t>
            </a:r>
          </a:p>
          <a:p>
            <a:pPr algn="just"/>
            <a:endParaRPr lang="en-US" altLang="en-US" dirty="0">
              <a:latin typeface="Times New Roman" pitchFamily="18" charset="0"/>
              <a:cs typeface="Times New Roman" pitchFamily="18" charset="0"/>
              <a:sym typeface="Calibri" pitchFamily="34" charset="0"/>
            </a:endParaRPr>
          </a:p>
          <a:p>
            <a:pPr algn="just"/>
            <a:r>
              <a:rPr lang="en-US" altLang="en-US" sz="4200" b="1" dirty="0">
                <a:latin typeface="Times New Roman" pitchFamily="18" charset="0"/>
                <a:cs typeface="Times New Roman" pitchFamily="18" charset="0"/>
                <a:sym typeface="Calibri" pitchFamily="34" charset="0"/>
              </a:rPr>
              <a:t>    </a:t>
            </a:r>
            <a:r>
              <a:rPr lang="en-US" altLang="en-US" sz="3900" b="1" dirty="0">
                <a:latin typeface="Times New Roman" pitchFamily="18" charset="0"/>
                <a:cs typeface="Times New Roman" pitchFamily="18" charset="0"/>
                <a:sym typeface="Calibri" pitchFamily="34" charset="0"/>
              </a:rPr>
              <a:t>1/ </a:t>
            </a:r>
            <a:r>
              <a:rPr lang="en-US" altLang="en-US" sz="3900" b="1" dirty="0" err="1">
                <a:latin typeface="Times New Roman" pitchFamily="18" charset="0"/>
                <a:cs typeface="Times New Roman" pitchFamily="18" charset="0"/>
                <a:sym typeface="Calibri" pitchFamily="34" charset="0"/>
              </a:rPr>
              <a:t>Em</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hãy</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cho</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biết</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bán</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hàng</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trực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tuyến</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thuộc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hoạt</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động</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kinh</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tế</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nào</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Hình</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thức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bán</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hàng</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này</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có</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tác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động</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tích</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cực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tiêu</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cực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đến</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đời</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sống</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xã</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hội</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như</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thế</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nào</a:t>
            </a:r>
            <a:r>
              <a:rPr lang="en-US" altLang="en-US" sz="3900" b="1" dirty="0">
                <a:latin typeface="Times New Roman" pitchFamily="18" charset="0"/>
                <a:cs typeface="Times New Roman" pitchFamily="18" charset="0"/>
                <a:sym typeface="Calibri" pitchFamily="34" charset="0"/>
              </a:rPr>
              <a:t>?</a:t>
            </a:r>
          </a:p>
          <a:p>
            <a:pPr algn="just"/>
            <a:r>
              <a:rPr lang="en-US" altLang="en-US" sz="3900" b="1" dirty="0">
                <a:latin typeface="Times New Roman" pitchFamily="18" charset="0"/>
                <a:cs typeface="Times New Roman" pitchFamily="18" charset="0"/>
                <a:sym typeface="Calibri" pitchFamily="34" charset="0"/>
              </a:rPr>
              <a:t>     2/ Theo </a:t>
            </a:r>
            <a:r>
              <a:rPr lang="en-US" altLang="en-US" sz="3900" b="1" dirty="0" err="1">
                <a:latin typeface="Times New Roman" pitchFamily="18" charset="0"/>
                <a:cs typeface="Times New Roman" pitchFamily="18" charset="0"/>
                <a:sym typeface="Calibri" pitchFamily="34" charset="0"/>
              </a:rPr>
              <a:t>em</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có</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biện</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pháp</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nào</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để</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hạn</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chế</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tác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động</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tiêu</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cực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của</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hình</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thức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bán</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hàng</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trực</a:t>
            </a:r>
            <a:r>
              <a:rPr lang="en-US" altLang="en-US" sz="3900" b="1" dirty="0">
                <a:latin typeface="Times New Roman" pitchFamily="18" charset="0"/>
                <a:cs typeface="Times New Roman" pitchFamily="18" charset="0"/>
                <a:sym typeface="Calibri" pitchFamily="34" charset="0"/>
              </a:rPr>
              <a:t> </a:t>
            </a:r>
            <a:r>
              <a:rPr lang="en-US" altLang="en-US" sz="3900" b="1" dirty="0" err="1">
                <a:latin typeface="Times New Roman" pitchFamily="18" charset="0"/>
                <a:cs typeface="Times New Roman" pitchFamily="18" charset="0"/>
                <a:sym typeface="Calibri" pitchFamily="34" charset="0"/>
              </a:rPr>
              <a:t>tuyến</a:t>
            </a:r>
            <a:r>
              <a:rPr lang="en-US" altLang="en-US" sz="3900" b="1" dirty="0">
                <a:latin typeface="Times New Roman" pitchFamily="18" charset="0"/>
                <a:cs typeface="Times New Roman" pitchFamily="18" charset="0"/>
                <a:sym typeface="Calibri" pitchFamily="34" charset="0"/>
              </a:rPr>
              <a:t>?</a:t>
            </a:r>
          </a:p>
        </p:txBody>
      </p:sp>
      <p:sp>
        <p:nvSpPr>
          <p:cNvPr id="54275" name="Rectangle 7"/>
          <p:cNvSpPr>
            <a:spLocks noChangeArrowheads="1"/>
          </p:cNvSpPr>
          <p:nvPr/>
        </p:nvSpPr>
        <p:spPr bwMode="auto">
          <a:xfrm>
            <a:off x="4922045" y="80963"/>
            <a:ext cx="13365956" cy="876300"/>
          </a:xfrm>
          <a:prstGeom prst="rect">
            <a:avLst/>
          </a:prstGeom>
          <a:noFill/>
          <a:ln w="9525">
            <a:noFill/>
            <a:miter lim="800000"/>
            <a:headEnd/>
            <a:tailEnd/>
          </a:ln>
          <a:effectLst/>
        </p:spPr>
        <p:txBody>
          <a:bodyPr wrap="none" lIns="137160" tIns="68580" rIns="137160" bIns="68580" anchor="ctr">
            <a:spAutoFit/>
          </a:bodyPr>
          <a:lstStyle/>
          <a:p>
            <a:r>
              <a:rPr lang="vi-VN" altLang="en-US" sz="4800" b="1" dirty="0">
                <a:solidFill>
                  <a:srgbClr val="C00000"/>
                </a:solidFill>
                <a:latin typeface="Times New Roman" pitchFamily="18" charset="0"/>
                <a:sym typeface="Calibri" pitchFamily="34" charset="0"/>
              </a:rPr>
              <a:t>Em hãy đọc các trường hợp sau để trả lời câu hỏi</a:t>
            </a:r>
            <a:r>
              <a:rPr lang="vi-VN" altLang="zh-CN" sz="4800" dirty="0">
                <a:solidFill>
                  <a:srgbClr val="C00000"/>
                </a:solidFill>
                <a:latin typeface="Times New Roman" pitchFamily="18" charset="0"/>
                <a:sym typeface="Calibri" pitchFamily="34" charset="0"/>
              </a:rPr>
              <a:t> </a:t>
            </a:r>
          </a:p>
        </p:txBody>
      </p:sp>
      <p:pic>
        <p:nvPicPr>
          <p:cNvPr id="54276" name="Picture 34"/>
          <p:cNvPicPr>
            <a:picLocks noChangeAspect="1" noChangeArrowheads="1"/>
          </p:cNvPicPr>
          <p:nvPr/>
        </p:nvPicPr>
        <p:blipFill>
          <a:blip r:embed="rId2"/>
          <a:srcRect/>
          <a:stretch>
            <a:fillRect/>
          </a:stretch>
        </p:blipFill>
        <p:spPr bwMode="auto">
          <a:xfrm>
            <a:off x="1" y="1"/>
            <a:ext cx="3921920" cy="1169195"/>
          </a:xfrm>
          <a:prstGeom prst="rect">
            <a:avLst/>
          </a:prstGeom>
          <a:noFill/>
          <a:ln w="9525">
            <a:noFill/>
            <a:miter lim="800000"/>
            <a:headEnd/>
            <a:tailEnd/>
          </a:ln>
        </p:spPr>
      </p:pic>
    </p:spTree>
  </p:cSld>
  <p:clrMapOvr>
    <a:masterClrMapping/>
  </p:clrMapOvr>
  <p:transition>
    <p:wedg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5" name="Freeform 5"/>
          <p:cNvSpPr/>
          <p:nvPr/>
        </p:nvSpPr>
        <p:spPr>
          <a:xfrm>
            <a:off x="-228600" y="876300"/>
            <a:ext cx="8001000" cy="8839200"/>
          </a:xfrm>
          <a:custGeom>
            <a:avLst/>
            <a:gdLst/>
            <a:ahLst/>
            <a:cxnLst/>
            <a:rect l="l" t="t" r="r" b="b"/>
            <a:pathLst>
              <a:path w="4908646" h="4935567">
                <a:moveTo>
                  <a:pt x="0" y="0"/>
                </a:moveTo>
                <a:lnTo>
                  <a:pt x="4908646" y="0"/>
                </a:lnTo>
                <a:lnTo>
                  <a:pt x="4908646" y="4935567"/>
                </a:lnTo>
                <a:lnTo>
                  <a:pt x="0" y="4935567"/>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6" name="TextBox 6"/>
          <p:cNvSpPr txBox="1"/>
          <p:nvPr/>
        </p:nvSpPr>
        <p:spPr>
          <a:xfrm>
            <a:off x="457200" y="1562100"/>
            <a:ext cx="6553200" cy="7448193"/>
          </a:xfrm>
          <a:prstGeom prst="rect">
            <a:avLst/>
          </a:prstGeom>
        </p:spPr>
        <p:txBody>
          <a:bodyPr wrap="square" lIns="0" tIns="0" rIns="0" bIns="0" rtlCol="0" anchor="t">
            <a:spAutoFit/>
          </a:bodyPr>
          <a:lstStyle/>
          <a:p>
            <a:pPr indent="685800" algn="just"/>
            <a:r>
              <a:rPr lang="vi-VN" altLang="en-US" sz="4400" b="1" dirty="0" smtClean="0">
                <a:solidFill>
                  <a:schemeClr val="bg1"/>
                </a:solidFill>
                <a:latin typeface="Times New Roman" pitchFamily="18" charset="0"/>
                <a:ea typeface="Calibri" pitchFamily="34" charset="0"/>
                <a:cs typeface="Times New Roman" pitchFamily="18" charset="0"/>
                <a:sym typeface="Calibri" pitchFamily="34" charset="0"/>
              </a:rPr>
              <a:t>1)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Bán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hàng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trực</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tuyến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là</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loại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hoạt</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động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phân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phối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trao</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đổi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a:t>
            </a:r>
            <a:endParaRPr lang="vi-VN" altLang="en-US" sz="4400" i="1" u="sng" dirty="0" smtClean="0">
              <a:solidFill>
                <a:schemeClr val="bg1"/>
              </a:solidFill>
              <a:latin typeface="Times New Roman" pitchFamily="18" charset="0"/>
              <a:ea typeface="Calibri" pitchFamily="34" charset="0"/>
              <a:cs typeface="Times New Roman" pitchFamily="18" charset="0"/>
              <a:sym typeface="Calibri" pitchFamily="34" charset="0"/>
            </a:endParaRPr>
          </a:p>
          <a:p>
            <a:pPr indent="685800" algn="just"/>
            <a:r>
              <a:rPr lang="en-US" altLang="en-US" sz="4400" i="1" u="sng" dirty="0" err="1" smtClean="0">
                <a:solidFill>
                  <a:schemeClr val="bg1"/>
                </a:solidFill>
                <a:latin typeface="Times New Roman" pitchFamily="18" charset="0"/>
                <a:ea typeface="Calibri" pitchFamily="34" charset="0"/>
                <a:cs typeface="Times New Roman" pitchFamily="18" charset="0"/>
                <a:sym typeface="Calibri" pitchFamily="34" charset="0"/>
              </a:rPr>
              <a:t>Ưu</a:t>
            </a:r>
            <a:r>
              <a:rPr lang="en-US" altLang="en-US" sz="4400" i="1" u="sng"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i="1" u="sng" dirty="0" err="1" smtClean="0">
                <a:solidFill>
                  <a:schemeClr val="bg1"/>
                </a:solidFill>
                <a:latin typeface="Times New Roman" pitchFamily="18" charset="0"/>
                <a:ea typeface="Calibri" pitchFamily="34" charset="0"/>
                <a:cs typeface="Times New Roman" pitchFamily="18" charset="0"/>
                <a:sym typeface="Calibri" pitchFamily="34" charset="0"/>
              </a:rPr>
              <a:t>điểm</a:t>
            </a:r>
            <a:r>
              <a:rPr lang="en-US" altLang="en-US" sz="4400" i="1" u="sng"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không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tốn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thời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gian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đi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lại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dễ</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dàng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tiếp</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cận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nhiều</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cửa</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hàng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cơ</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hội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lựa</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chọn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nhiều</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p>
          <a:p>
            <a:pPr indent="685800" algn="just"/>
            <a:r>
              <a:rPr lang="en-US" altLang="en-US" sz="4400" i="1" u="sng" dirty="0" err="1" smtClean="0">
                <a:solidFill>
                  <a:schemeClr val="bg1"/>
                </a:solidFill>
                <a:latin typeface="Times New Roman" pitchFamily="18" charset="0"/>
                <a:ea typeface="Calibri" pitchFamily="34" charset="0"/>
                <a:cs typeface="Times New Roman" pitchFamily="18" charset="0"/>
                <a:sym typeface="Calibri" pitchFamily="34" charset="0"/>
              </a:rPr>
              <a:t>Hạn</a:t>
            </a:r>
            <a:r>
              <a:rPr lang="en-US" altLang="en-US" sz="4400" i="1" u="sng"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i="1" u="sng" dirty="0" err="1" smtClean="0">
                <a:solidFill>
                  <a:schemeClr val="bg1"/>
                </a:solidFill>
                <a:latin typeface="Times New Roman" pitchFamily="18" charset="0"/>
                <a:ea typeface="Calibri" pitchFamily="34" charset="0"/>
                <a:cs typeface="Times New Roman" pitchFamily="18" charset="0"/>
                <a:sym typeface="Calibri" pitchFamily="34" charset="0"/>
              </a:rPr>
              <a:t>chế</a:t>
            </a:r>
            <a:r>
              <a:rPr lang="en-US" altLang="en-US" sz="4400" i="1" u="sng"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mất</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thời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gian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chờ</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đợi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sản</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phẩm</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nhiều</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khi</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kém</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chất</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lượng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không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đúng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quảng</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cáo</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dễ</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bị</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lừa</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 </a:t>
            </a:r>
            <a:r>
              <a:rPr lang="en-US" altLang="en-US" sz="4400" dirty="0" err="1" smtClean="0">
                <a:solidFill>
                  <a:schemeClr val="bg1"/>
                </a:solidFill>
                <a:latin typeface="Times New Roman" pitchFamily="18" charset="0"/>
                <a:ea typeface="Calibri" pitchFamily="34" charset="0"/>
                <a:cs typeface="Times New Roman" pitchFamily="18" charset="0"/>
                <a:sym typeface="Calibri" pitchFamily="34" charset="0"/>
              </a:rPr>
              <a:t>đảo</a:t>
            </a:r>
            <a:r>
              <a:rPr lang="en-US" altLang="en-US" sz="4400" dirty="0" smtClean="0">
                <a:solidFill>
                  <a:schemeClr val="bg1"/>
                </a:solidFill>
                <a:latin typeface="Times New Roman" pitchFamily="18" charset="0"/>
                <a:ea typeface="Calibri" pitchFamily="34" charset="0"/>
                <a:cs typeface="Times New Roman" pitchFamily="18" charset="0"/>
                <a:sym typeface="Calibri" pitchFamily="34" charset="0"/>
              </a:rPr>
              <a:t>,…</a:t>
            </a:r>
            <a:endParaRPr lang="en-US" altLang="en-US" sz="4400" dirty="0">
              <a:solidFill>
                <a:schemeClr val="bg1"/>
              </a:solidFill>
              <a:latin typeface="Times New Roman" pitchFamily="18" charset="0"/>
              <a:ea typeface="Calibri" pitchFamily="34" charset="0"/>
              <a:cs typeface="Times New Roman" pitchFamily="18" charset="0"/>
              <a:sym typeface="Calibri" pitchFamily="34" charset="0"/>
            </a:endParaRPr>
          </a:p>
        </p:txBody>
      </p:sp>
      <p:sp>
        <p:nvSpPr>
          <p:cNvPr id="14" name="TextBox 14"/>
          <p:cNvSpPr txBox="1"/>
          <p:nvPr/>
        </p:nvSpPr>
        <p:spPr>
          <a:xfrm>
            <a:off x="2667000" y="0"/>
            <a:ext cx="12114091" cy="984308"/>
          </a:xfrm>
          <a:prstGeom prst="rect">
            <a:avLst/>
          </a:prstGeom>
        </p:spPr>
        <p:txBody>
          <a:bodyPr lIns="0" tIns="0" rIns="0" bIns="0" rtlCol="0" anchor="t">
            <a:spAutoFit/>
          </a:bodyPr>
          <a:lstStyle/>
          <a:p>
            <a:pPr algn="ctr">
              <a:lnSpc>
                <a:spcPts val="7618"/>
              </a:lnSpc>
            </a:pPr>
            <a:r>
              <a:rPr lang="en-US" sz="8000" b="1" spc="-126" dirty="0" err="1" smtClean="0">
                <a:solidFill>
                  <a:srgbClr val="372929"/>
                </a:solidFill>
                <a:latin typeface="Cabin Bold"/>
                <a:ea typeface="Cabin Bold"/>
                <a:cs typeface="Cabin Bold"/>
                <a:sym typeface="Cabin Bold"/>
              </a:rPr>
              <a:t>Th</a:t>
            </a:r>
            <a:r>
              <a:rPr lang="vi-VN" sz="8000" b="1" spc="-126" dirty="0" smtClean="0">
                <a:solidFill>
                  <a:srgbClr val="372929"/>
                </a:solidFill>
                <a:latin typeface="Cabin Bold"/>
                <a:ea typeface="Cabin Bold"/>
                <a:cs typeface="Cabin Bold"/>
                <a:sym typeface="Cabin Bold"/>
              </a:rPr>
              <a:t>ông tin C</a:t>
            </a:r>
            <a:endParaRPr lang="en-US" sz="8000" b="1" spc="-126" dirty="0">
              <a:solidFill>
                <a:srgbClr val="372929"/>
              </a:solidFill>
              <a:latin typeface="Cabin Bold"/>
              <a:ea typeface="Cabin Bold"/>
              <a:cs typeface="Cabin Bold"/>
              <a:sym typeface="Cabin Bold"/>
            </a:endParaRPr>
          </a:p>
        </p:txBody>
      </p:sp>
      <p:sp>
        <p:nvSpPr>
          <p:cNvPr id="15" name="TextBox 14"/>
          <p:cNvSpPr txBox="1"/>
          <p:nvPr/>
        </p:nvSpPr>
        <p:spPr>
          <a:xfrm>
            <a:off x="8001000" y="952500"/>
            <a:ext cx="9601200" cy="4832092"/>
          </a:xfrm>
          <a:prstGeom prst="rect">
            <a:avLst/>
          </a:prstGeom>
          <a:noFill/>
        </p:spPr>
        <p:txBody>
          <a:bodyPr wrap="square" rtlCol="0">
            <a:spAutoFit/>
          </a:bodyPr>
          <a:lstStyle/>
          <a:p>
            <a:pPr algn="just"/>
            <a:r>
              <a:rPr lang="vi-VN" altLang="en-US" sz="4400" b="1" dirty="0" smtClean="0">
                <a:latin typeface="Times New Roman" pitchFamily="18" charset="0"/>
                <a:ea typeface="Arial Unicode MS" pitchFamily="34" charset="-128"/>
                <a:cs typeface="Times New Roman" pitchFamily="18" charset="0"/>
                <a:sym typeface="Calibri" pitchFamily="34" charset="0"/>
              </a:rPr>
              <a:t>2) </a:t>
            </a:r>
            <a:r>
              <a:rPr lang="vi-VN" altLang="en-US" sz="4400" dirty="0" smtClean="0">
                <a:latin typeface="Times New Roman" pitchFamily="18" charset="0"/>
                <a:ea typeface="Arial Unicode MS" pitchFamily="34" charset="-128"/>
                <a:cs typeface="Times New Roman" pitchFamily="18" charset="0"/>
                <a:sym typeface="Calibri" pitchFamily="34" charset="0"/>
              </a:rPr>
              <a:t>Để hạn chế những tiêu cực của hoạt động này, Nhà nước tăng cường quản lí các trang thương mại điện tử, tăng cường chế tài xử phạt các vụ việc ảnh hưởng xấu đến quyền lợi người tiêu dùng, còn người tiêu dùng cũng cần tìm những nơi bán hàng có uy tín để mua sản phẩm,...</a:t>
            </a:r>
            <a:endParaRPr lang="en-US" sz="4400" dirty="0"/>
          </a:p>
        </p:txBody>
      </p:sp>
      <p:pic>
        <p:nvPicPr>
          <p:cNvPr id="16" name="Picture 11" descr="Ưu và nhược điểm của kinh doanh bán hàng Online"/>
          <p:cNvPicPr>
            <a:picLocks noChangeAspect="1" noChangeArrowheads="1"/>
          </p:cNvPicPr>
          <p:nvPr/>
        </p:nvPicPr>
        <p:blipFill>
          <a:blip r:embed="rId8"/>
          <a:srcRect/>
          <a:stretch>
            <a:fillRect/>
          </a:stretch>
        </p:blipFill>
        <p:spPr bwMode="auto">
          <a:xfrm>
            <a:off x="7772400" y="7410437"/>
            <a:ext cx="4248150" cy="2876563"/>
          </a:xfrm>
          <a:prstGeom prst="rect">
            <a:avLst/>
          </a:prstGeom>
          <a:noFill/>
          <a:ln w="9525">
            <a:noFill/>
            <a:miter lim="800000"/>
            <a:headEnd/>
            <a:tailEnd/>
          </a:ln>
        </p:spPr>
      </p:pic>
      <p:pic>
        <p:nvPicPr>
          <p:cNvPr id="17" name="Content Placeholder 4" descr="A picture containing text&#10;&#10;Description automatically generated"/>
          <p:cNvPicPr>
            <a:picLocks noChangeAspect="1" noChangeArrowheads="1"/>
          </p:cNvPicPr>
          <p:nvPr/>
        </p:nvPicPr>
        <p:blipFill>
          <a:blip r:embed="rId9"/>
          <a:srcRect b="12541"/>
          <a:stretch>
            <a:fillRect/>
          </a:stretch>
        </p:blipFill>
        <p:spPr bwMode="auto">
          <a:xfrm>
            <a:off x="12268200" y="8115300"/>
            <a:ext cx="6019800" cy="2426493"/>
          </a:xfrm>
          <a:prstGeom prst="rect">
            <a:avLst/>
          </a:prstGeom>
          <a:noFill/>
          <a:ln w="9525">
            <a:noFill/>
            <a:miter lim="800000"/>
            <a:headEnd/>
            <a:tailEnd/>
          </a:ln>
        </p:spPr>
      </p:pic>
      <p:pic>
        <p:nvPicPr>
          <p:cNvPr id="18" name="Content Placeholder 4" descr="Graphical user interface&#10;&#10;Description automatically generated"/>
          <p:cNvPicPr>
            <a:picLocks noChangeAspect="1" noChangeArrowheads="1"/>
          </p:cNvPicPr>
          <p:nvPr/>
        </p:nvPicPr>
        <p:blipFill>
          <a:blip r:embed="rId10" cstate="print"/>
          <a:srcRect l="11980" r="9856" b="3"/>
          <a:stretch>
            <a:fillRect/>
          </a:stretch>
        </p:blipFill>
        <p:spPr bwMode="auto">
          <a:xfrm>
            <a:off x="10972800" y="5600700"/>
            <a:ext cx="4255293" cy="2702720"/>
          </a:xfrm>
          <a:prstGeom prst="rect">
            <a:avLst/>
          </a:prstGeom>
          <a:noFill/>
          <a:ln w="9525">
            <a:noFill/>
            <a:miter lim="800000"/>
            <a:headEnd/>
            <a:tailEnd/>
          </a:ln>
        </p:spPr>
      </p:pic>
    </p:spTree>
  </p:cSld>
  <p:clrMapOvr>
    <a:masterClrMapping/>
  </p:clrMapOvr>
  <p:transition>
    <p:pull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80896" y="-16383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9220200" y="1943100"/>
            <a:ext cx="8799859" cy="5029200"/>
          </a:xfrm>
          <a:custGeom>
            <a:avLst/>
            <a:gdLst/>
            <a:ahLst/>
            <a:cxnLst/>
            <a:rect l="l" t="t" r="r" b="b"/>
            <a:pathLst>
              <a:path w="10400059" h="6939676">
                <a:moveTo>
                  <a:pt x="0" y="0"/>
                </a:moveTo>
                <a:lnTo>
                  <a:pt x="10400059" y="0"/>
                </a:lnTo>
                <a:lnTo>
                  <a:pt x="10400059" y="6939676"/>
                </a:lnTo>
                <a:lnTo>
                  <a:pt x="0" y="6939676"/>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1" name="TextBox 11"/>
          <p:cNvSpPr txBox="1"/>
          <p:nvPr/>
        </p:nvSpPr>
        <p:spPr>
          <a:xfrm>
            <a:off x="5181600" y="0"/>
            <a:ext cx="12837092" cy="738664"/>
          </a:xfrm>
          <a:prstGeom prst="rect">
            <a:avLst/>
          </a:prstGeom>
        </p:spPr>
        <p:txBody>
          <a:bodyPr lIns="0" tIns="0" rIns="0" bIns="0" rtlCol="0" anchor="t">
            <a:spAutoFit/>
          </a:bodyPr>
          <a:lstStyle/>
          <a:p>
            <a:pPr algn="ctr">
              <a:lnSpc>
                <a:spcPct val="100000"/>
              </a:lnSpc>
              <a:spcBef>
                <a:spcPct val="0"/>
              </a:spcBef>
              <a:buFontTx/>
              <a:buNone/>
              <a:defRPr/>
            </a:pPr>
            <a:r>
              <a:rPr lang="vi-VN" altLang="en-US" sz="4800" b="1" dirty="0" smtClean="0">
                <a:solidFill>
                  <a:srgbClr val="C00000"/>
                </a:solidFill>
                <a:latin typeface="Times New Roman" panose="02020603050405020304" pitchFamily="18" charset="0"/>
              </a:rPr>
              <a:t>Em hãy đọc các trường hợp sau để trả lời câu hỏi</a:t>
            </a:r>
            <a:r>
              <a:rPr lang="vi-VN" altLang="zh-CN" sz="4800" dirty="0" smtClean="0">
                <a:solidFill>
                  <a:srgbClr val="C00000"/>
                </a:solidFill>
                <a:latin typeface="Times New Roman" panose="02020603050405020304" pitchFamily="18" charset="0"/>
              </a:rPr>
              <a:t> </a:t>
            </a:r>
            <a:endParaRPr lang="vi-VN" altLang="zh-CN" sz="4800" dirty="0">
              <a:solidFill>
                <a:srgbClr val="C00000"/>
              </a:solidFill>
              <a:latin typeface="Times New Roman" panose="02020603050405020304" pitchFamily="18" charset="0"/>
            </a:endParaRPr>
          </a:p>
        </p:txBody>
      </p:sp>
      <p:pic>
        <p:nvPicPr>
          <p:cNvPr id="17" name="Picture 6" descr="A picture containing wall, person, indoor, hand&#10;&#10;Description automatically generated"/>
          <p:cNvPicPr>
            <a:picLocks noChangeAspect="1" noChangeArrowheads="1"/>
          </p:cNvPicPr>
          <p:nvPr/>
        </p:nvPicPr>
        <p:blipFill>
          <a:blip r:embed="rId6"/>
          <a:srcRect t="22171"/>
          <a:stretch>
            <a:fillRect/>
          </a:stretch>
        </p:blipFill>
        <p:spPr bwMode="auto">
          <a:xfrm>
            <a:off x="10058400" y="6972300"/>
            <a:ext cx="7548631" cy="3314700"/>
          </a:xfrm>
          <a:prstGeom prst="rect">
            <a:avLst/>
          </a:prstGeom>
          <a:noFill/>
          <a:ln w="9525">
            <a:noFill/>
            <a:miter lim="800000"/>
            <a:headEnd/>
            <a:tailEnd/>
          </a:ln>
        </p:spPr>
      </p:pic>
      <p:sp>
        <p:nvSpPr>
          <p:cNvPr id="18" name="TextBox 17"/>
          <p:cNvSpPr txBox="1"/>
          <p:nvPr/>
        </p:nvSpPr>
        <p:spPr>
          <a:xfrm>
            <a:off x="9906000" y="2552700"/>
            <a:ext cx="7467600" cy="3970318"/>
          </a:xfrm>
          <a:prstGeom prst="rect">
            <a:avLst/>
          </a:prstGeom>
          <a:noFill/>
        </p:spPr>
        <p:txBody>
          <a:bodyPr wrap="square" rtlCol="0">
            <a:spAutoFit/>
          </a:bodyPr>
          <a:lstStyle/>
          <a:p>
            <a:pPr algn="just"/>
            <a:r>
              <a:rPr lang="vi-VN" sz="3600" dirty="0" smtClean="0">
                <a:solidFill>
                  <a:schemeClr val="bg1"/>
                </a:solidFill>
              </a:rPr>
              <a:t>Hiện nay, việc tiêu dùng các sản phẩm được sản xuất từ nhựa trở lên phổ biến. Số lượng bao bì nhựa, túi lilon, ống hút nhựa,...được sử dụng ngày càng gia tăng dẫn đến lượng rác thải cũng tăng dần theo từng năm.</a:t>
            </a:r>
            <a:endParaRPr lang="en-US" sz="3600" dirty="0">
              <a:solidFill>
                <a:schemeClr val="bg1"/>
              </a:solidFill>
            </a:endParaRPr>
          </a:p>
        </p:txBody>
      </p:sp>
      <p:sp>
        <p:nvSpPr>
          <p:cNvPr id="19" name="Rounded Rectangle 18"/>
          <p:cNvSpPr/>
          <p:nvPr/>
        </p:nvSpPr>
        <p:spPr>
          <a:xfrm>
            <a:off x="11049000" y="1104900"/>
            <a:ext cx="4724400" cy="7620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4800" b="1" dirty="0" smtClean="0"/>
              <a:t>Thông tin D</a:t>
            </a:r>
            <a:endParaRPr lang="en-US" sz="4800" b="1" dirty="0"/>
          </a:p>
        </p:txBody>
      </p:sp>
      <p:pic>
        <p:nvPicPr>
          <p:cNvPr id="20" name="Content Placeholder 4" descr="A picture containing indoor, items, different, various&#10;&#10;Description automatically generated"/>
          <p:cNvPicPr>
            <a:picLocks noChangeAspect="1" noChangeArrowheads="1"/>
          </p:cNvPicPr>
          <p:nvPr/>
        </p:nvPicPr>
        <p:blipFill>
          <a:blip r:embed="rId7"/>
          <a:srcRect/>
          <a:stretch>
            <a:fillRect/>
          </a:stretch>
        </p:blipFill>
        <p:spPr bwMode="auto">
          <a:xfrm>
            <a:off x="0" y="952500"/>
            <a:ext cx="8610600" cy="5953125"/>
          </a:xfrm>
          <a:prstGeom prst="rect">
            <a:avLst/>
          </a:prstGeom>
          <a:noFill/>
          <a:ln w="9525">
            <a:noFill/>
            <a:miter lim="800000"/>
            <a:headEnd/>
            <a:tailEnd/>
          </a:ln>
        </p:spPr>
      </p:pic>
      <p:sp>
        <p:nvSpPr>
          <p:cNvPr id="21" name="TextBox 20"/>
          <p:cNvSpPr txBox="1"/>
          <p:nvPr/>
        </p:nvSpPr>
        <p:spPr>
          <a:xfrm>
            <a:off x="0" y="7486233"/>
            <a:ext cx="9906000" cy="2800767"/>
          </a:xfrm>
          <a:prstGeom prst="rect">
            <a:avLst/>
          </a:prstGeom>
          <a:noFill/>
        </p:spPr>
        <p:txBody>
          <a:bodyPr wrap="square" rtlCol="0">
            <a:spAutoFit/>
          </a:bodyPr>
          <a:lstStyle/>
          <a:p>
            <a:pPr marL="342900" indent="-342900" algn="just">
              <a:buAutoNum type="arabicParenR"/>
            </a:pPr>
            <a:r>
              <a:rPr lang="vi-VN" sz="4400" b="1" i="1" dirty="0" smtClean="0">
                <a:solidFill>
                  <a:schemeClr val="accent1">
                    <a:lumMod val="50000"/>
                  </a:schemeClr>
                </a:solidFill>
                <a:latin typeface="+mj-lt"/>
              </a:rPr>
              <a:t> Theo em, hoạt động tiêu dùng nêu trên có ảnh hưởng gì đến đời sống xã hội?</a:t>
            </a:r>
          </a:p>
          <a:p>
            <a:pPr marL="342900" indent="-342900" algn="just">
              <a:buAutoNum type="arabicParenR"/>
            </a:pPr>
            <a:r>
              <a:rPr lang="vi-VN" sz="4400" b="1" i="1" dirty="0" smtClean="0">
                <a:solidFill>
                  <a:schemeClr val="accent1">
                    <a:lumMod val="50000"/>
                  </a:schemeClr>
                </a:solidFill>
                <a:latin typeface="+mj-lt"/>
              </a:rPr>
              <a:t> Hãy đề xuất biện pháp để khắc phục hạn chế của hoạt động tiêu dùng này</a:t>
            </a:r>
            <a:endParaRPr lang="en-US" sz="4400" b="1" i="1" dirty="0">
              <a:solidFill>
                <a:schemeClr val="accent1">
                  <a:lumMod val="50000"/>
                </a:schemeClr>
              </a:solidFill>
              <a:latin typeface="+mj-lt"/>
            </a:endParaRPr>
          </a:p>
        </p:txBody>
      </p:sp>
    </p:spTree>
  </p:cSld>
  <p:clrMapOvr>
    <a:masterClrMapping/>
  </p:clrMapOvr>
  <p:transition>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5562600" y="1562100"/>
            <a:ext cx="12496713" cy="7500757"/>
            <a:chOff x="892327" y="0"/>
            <a:chExt cx="18292578" cy="9163165"/>
          </a:xfrm>
        </p:grpSpPr>
        <p:sp>
          <p:nvSpPr>
            <p:cNvPr id="3" name="Freeform 3"/>
            <p:cNvSpPr/>
            <p:nvPr/>
          </p:nvSpPr>
          <p:spPr>
            <a:xfrm>
              <a:off x="892327" y="0"/>
              <a:ext cx="18292578" cy="9163165"/>
            </a:xfrm>
            <a:custGeom>
              <a:avLst/>
              <a:gdLst/>
              <a:ahLst/>
              <a:cxnLst/>
              <a:rect l="l" t="t" r="r" b="b"/>
              <a:pathLst>
                <a:path w="18292578" h="9163165">
                  <a:moveTo>
                    <a:pt x="17891512" y="9150465"/>
                  </a:moveTo>
                  <a:cubicBezTo>
                    <a:pt x="17835632" y="9163165"/>
                    <a:pt x="17810232" y="9150465"/>
                    <a:pt x="17753082" y="9150465"/>
                  </a:cubicBezTo>
                  <a:cubicBezTo>
                    <a:pt x="17695932" y="9150465"/>
                    <a:pt x="17604873" y="9137765"/>
                    <a:pt x="17604873" y="9137765"/>
                  </a:cubicBezTo>
                  <a:lnTo>
                    <a:pt x="707771" y="9137765"/>
                  </a:lnTo>
                  <a:lnTo>
                    <a:pt x="631063" y="9125065"/>
                  </a:lnTo>
                  <a:cubicBezTo>
                    <a:pt x="631063" y="9125065"/>
                    <a:pt x="533400" y="9137765"/>
                    <a:pt x="457581" y="9125065"/>
                  </a:cubicBezTo>
                  <a:cubicBezTo>
                    <a:pt x="381762" y="9112365"/>
                    <a:pt x="296418" y="9125065"/>
                    <a:pt x="296418" y="9125065"/>
                  </a:cubicBezTo>
                  <a:cubicBezTo>
                    <a:pt x="240284" y="9125065"/>
                    <a:pt x="162814" y="9120747"/>
                    <a:pt x="119507" y="9091537"/>
                  </a:cubicBezTo>
                  <a:cubicBezTo>
                    <a:pt x="47371" y="9042895"/>
                    <a:pt x="25400" y="8972665"/>
                    <a:pt x="0" y="8866874"/>
                  </a:cubicBezTo>
                  <a:lnTo>
                    <a:pt x="0" y="8666341"/>
                  </a:lnTo>
                  <a:cubicBezTo>
                    <a:pt x="0" y="8666341"/>
                    <a:pt x="12700" y="8581378"/>
                    <a:pt x="12700" y="8523085"/>
                  </a:cubicBezTo>
                  <a:cubicBezTo>
                    <a:pt x="12700" y="8464792"/>
                    <a:pt x="0" y="8374876"/>
                    <a:pt x="0" y="8374876"/>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773529" y="0"/>
                  </a:lnTo>
                  <a:cubicBezTo>
                    <a:pt x="17873605" y="0"/>
                    <a:pt x="17942058" y="12700"/>
                    <a:pt x="17942058" y="12700"/>
                  </a:cubicBezTo>
                  <a:cubicBezTo>
                    <a:pt x="18006192" y="12700"/>
                    <a:pt x="18094967" y="36322"/>
                    <a:pt x="18152878" y="50800"/>
                  </a:cubicBezTo>
                  <a:cubicBezTo>
                    <a:pt x="18254478" y="76200"/>
                    <a:pt x="18279878" y="254000"/>
                    <a:pt x="18279878" y="350520"/>
                  </a:cubicBezTo>
                  <a:lnTo>
                    <a:pt x="18279878" y="8284070"/>
                  </a:lnTo>
                  <a:cubicBezTo>
                    <a:pt x="18279878" y="8284070"/>
                    <a:pt x="18292578" y="8652752"/>
                    <a:pt x="18292578" y="8685772"/>
                  </a:cubicBezTo>
                  <a:cubicBezTo>
                    <a:pt x="18292578" y="8718791"/>
                    <a:pt x="18270099" y="8826741"/>
                    <a:pt x="18252191" y="8872969"/>
                  </a:cubicBezTo>
                  <a:cubicBezTo>
                    <a:pt x="18227173" y="8937613"/>
                    <a:pt x="18237333" y="8994508"/>
                    <a:pt x="18185516" y="9038704"/>
                  </a:cubicBezTo>
                  <a:cubicBezTo>
                    <a:pt x="18149449" y="9069566"/>
                    <a:pt x="18095347" y="9106903"/>
                    <a:pt x="18050135" y="9124049"/>
                  </a:cubicBezTo>
                  <a:cubicBezTo>
                    <a:pt x="18004923" y="9141193"/>
                    <a:pt x="17947139" y="9137891"/>
                    <a:pt x="17891258" y="9150591"/>
                  </a:cubicBezTo>
                  <a:close/>
                </a:path>
              </a:pathLst>
            </a:custGeom>
            <a:solidFill>
              <a:srgbClr val="133E3D"/>
            </a:solidFill>
          </p:spPr>
        </p:sp>
      </p:grpSp>
      <p:sp>
        <p:nvSpPr>
          <p:cNvPr id="4" name="Freeform 4"/>
          <p:cNvSpPr/>
          <p:nvPr/>
        </p:nvSpPr>
        <p:spPr>
          <a:xfrm>
            <a:off x="8915400" y="9105900"/>
            <a:ext cx="4858755" cy="1809988"/>
          </a:xfrm>
          <a:custGeom>
            <a:avLst/>
            <a:gdLst/>
            <a:ahLst/>
            <a:cxnLst/>
            <a:rect l="l" t="t" r="r" b="b"/>
            <a:pathLst>
              <a:path w="4858755" h="1809988">
                <a:moveTo>
                  <a:pt x="0" y="0"/>
                </a:moveTo>
                <a:lnTo>
                  <a:pt x="4858755" y="0"/>
                </a:lnTo>
                <a:lnTo>
                  <a:pt x="4858755" y="1809988"/>
                </a:lnTo>
                <a:lnTo>
                  <a:pt x="0" y="1809988"/>
                </a:lnTo>
                <a:lnTo>
                  <a:pt x="0" y="0"/>
                </a:lnTo>
                <a:close/>
              </a:path>
            </a:pathLst>
          </a:custGeom>
          <a:blipFill>
            <a:blip r:embed="rId2">
              <a:extLst>
                <a:ext uri="{96DAC541-7B7A-43D3-8B79-37D633B846F1}">
                  <asvg:svgBlip xmlns="" xmlns:asvg="http://schemas.microsoft.com/office/drawing/2016/SVG/main" r:embed="rId3"/>
                </a:ext>
              </a:extLst>
            </a:blip>
            <a:stretch>
              <a:fillRect t="-194695"/>
            </a:stretch>
          </a:blipFill>
        </p:spPr>
      </p:sp>
      <p:sp>
        <p:nvSpPr>
          <p:cNvPr id="6" name="Freeform 6"/>
          <p:cNvSpPr/>
          <p:nvPr/>
        </p:nvSpPr>
        <p:spPr>
          <a:xfrm>
            <a:off x="16840200" y="8246833"/>
            <a:ext cx="1447800" cy="4080334"/>
          </a:xfrm>
          <a:custGeom>
            <a:avLst/>
            <a:gdLst/>
            <a:ahLst/>
            <a:cxnLst/>
            <a:rect l="l" t="t" r="r" b="b"/>
            <a:pathLst>
              <a:path w="2174957" h="4689934">
                <a:moveTo>
                  <a:pt x="0" y="0"/>
                </a:moveTo>
                <a:lnTo>
                  <a:pt x="2174957" y="0"/>
                </a:lnTo>
                <a:lnTo>
                  <a:pt x="2174957" y="4689934"/>
                </a:lnTo>
                <a:lnTo>
                  <a:pt x="0" y="4689934"/>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8001000" y="571500"/>
            <a:ext cx="5963723" cy="974626"/>
          </a:xfrm>
          <a:prstGeom prst="rect">
            <a:avLst/>
          </a:prstGeom>
        </p:spPr>
        <p:txBody>
          <a:bodyPr lIns="0" tIns="0" rIns="0" bIns="0" rtlCol="0" anchor="t">
            <a:spAutoFit/>
          </a:bodyPr>
          <a:lstStyle/>
          <a:p>
            <a:pPr algn="ctr">
              <a:lnSpc>
                <a:spcPts val="7618"/>
              </a:lnSpc>
            </a:pPr>
            <a:r>
              <a:rPr lang="vi-VN" sz="6348" b="1" spc="-126" dirty="0" smtClean="0">
                <a:solidFill>
                  <a:srgbClr val="372929"/>
                </a:solidFill>
                <a:latin typeface="Cabin Bold"/>
                <a:ea typeface="Cabin Bold"/>
                <a:cs typeface="Cabin Bold"/>
                <a:sym typeface="Cabin Bold"/>
              </a:rPr>
              <a:t>Thông tin D</a:t>
            </a:r>
            <a:endParaRPr lang="en-US" sz="6348" b="1" spc="-126" dirty="0">
              <a:solidFill>
                <a:srgbClr val="372929"/>
              </a:solidFill>
              <a:latin typeface="Cabin Bold"/>
              <a:ea typeface="Cabin Bold"/>
              <a:cs typeface="Cabin Bold"/>
              <a:sym typeface="Cabin Bold"/>
            </a:endParaRPr>
          </a:p>
        </p:txBody>
      </p:sp>
      <p:sp>
        <p:nvSpPr>
          <p:cNvPr id="11" name="TextBox 10"/>
          <p:cNvSpPr txBox="1"/>
          <p:nvPr/>
        </p:nvSpPr>
        <p:spPr>
          <a:xfrm>
            <a:off x="5638800" y="1866900"/>
            <a:ext cx="12192000" cy="6894195"/>
          </a:xfrm>
          <a:prstGeom prst="rect">
            <a:avLst/>
          </a:prstGeom>
          <a:noFill/>
        </p:spPr>
        <p:txBody>
          <a:bodyPr wrap="square" rtlCol="0">
            <a:spAutoFit/>
          </a:bodyPr>
          <a:lstStyle/>
          <a:p>
            <a:pPr marL="514350" indent="-514350" algn="just">
              <a:buAutoNum type="arabicParenR"/>
            </a:pPr>
            <a:r>
              <a:rPr lang="vi-VN" sz="3400" dirty="0" smtClean="0">
                <a:solidFill>
                  <a:schemeClr val="bg1"/>
                </a:solidFill>
                <a:latin typeface="Arial" pitchFamily="34" charset="0"/>
                <a:cs typeface="Arial" pitchFamily="34" charset="0"/>
              </a:rPr>
              <a:t>Hoạt động tiêu dùng trên sẽ ảnh hưởng đến môi trường sống.</a:t>
            </a:r>
          </a:p>
          <a:p>
            <a:pPr marL="514350" indent="-514350" algn="just">
              <a:buFont typeface="Wingdings" pitchFamily="2" charset="2"/>
              <a:buChar char="q"/>
            </a:pPr>
            <a:r>
              <a:rPr lang="vi-VN" sz="3400" dirty="0" smtClean="0">
                <a:solidFill>
                  <a:schemeClr val="bg1"/>
                </a:solidFill>
                <a:latin typeface="Arial" pitchFamily="34" charset="0"/>
                <a:cs typeface="Arial" pitchFamily="34" charset="0"/>
              </a:rPr>
              <a:t>Đều là sản phẩm khó phân hủy, phải mất thời gian rất lâu mới có thể phân hủy được. </a:t>
            </a:r>
          </a:p>
          <a:p>
            <a:pPr marL="514350" indent="-514350" algn="just">
              <a:buFont typeface="Wingdings" pitchFamily="2" charset="2"/>
              <a:buChar char="q"/>
            </a:pPr>
            <a:r>
              <a:rPr lang="vi-VN" sz="3400" dirty="0" smtClean="0">
                <a:solidFill>
                  <a:schemeClr val="bg1"/>
                </a:solidFill>
                <a:latin typeface="Arial" pitchFamily="34" charset="0"/>
                <a:cs typeface="Arial" pitchFamily="34" charset="0"/>
              </a:rPr>
              <a:t>Nếu số lượng nilon, đồ nhựa lẫn vào trong đất sẽ dẫn tới hiện tượng xói mòn đất, gây sạt lở,...</a:t>
            </a:r>
          </a:p>
          <a:p>
            <a:pPr marL="514350" indent="-514350" algn="just"/>
            <a:r>
              <a:rPr lang="vi-VN" sz="3400" dirty="0" smtClean="0">
                <a:solidFill>
                  <a:schemeClr val="bg1"/>
                </a:solidFill>
                <a:latin typeface="Arial" pitchFamily="34" charset="0"/>
                <a:cs typeface="Arial" pitchFamily="34" charset="0"/>
              </a:rPr>
              <a:t>2) </a:t>
            </a:r>
            <a:r>
              <a:rPr lang="en-US" sz="3400" dirty="0" err="1" smtClean="0">
                <a:solidFill>
                  <a:schemeClr val="bg1"/>
                </a:solidFill>
                <a:latin typeface="Arial" pitchFamily="34" charset="0"/>
                <a:ea typeface="Calibri" panose="020F0502020204030204" pitchFamily="34" charset="0"/>
                <a:cs typeface="Arial" pitchFamily="34" charset="0"/>
              </a:rPr>
              <a:t>Chính</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phủ</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phải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có</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những</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chính</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sách</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tăng</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thuế</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mạnh</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tay</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đối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với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những</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cơ</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sở</a:t>
            </a:r>
            <a:r>
              <a:rPr lang="en-US" sz="3400" dirty="0" smtClean="0">
                <a:solidFill>
                  <a:schemeClr val="bg1"/>
                </a:solidFill>
                <a:latin typeface="Arial" pitchFamily="34" charset="0"/>
                <a:ea typeface="Calibri" panose="020F0502020204030204" pitchFamily="34" charset="0"/>
                <a:cs typeface="Arial" pitchFamily="34" charset="0"/>
              </a:rPr>
              <a:t> </a:t>
            </a:r>
            <a:r>
              <a:rPr lang="vi-VN" sz="3400" dirty="0" smtClean="0">
                <a:solidFill>
                  <a:schemeClr val="bg1"/>
                </a:solidFill>
                <a:latin typeface="Arial" pitchFamily="34" charset="0"/>
                <a:ea typeface="Calibri" panose="020F0502020204030204" pitchFamily="34" charset="0"/>
                <a:cs typeface="Arial" pitchFamily="34" charset="0"/>
              </a:rPr>
              <a:t>SX </a:t>
            </a:r>
            <a:r>
              <a:rPr lang="en-US" sz="3400" dirty="0" err="1" smtClean="0">
                <a:solidFill>
                  <a:schemeClr val="bg1"/>
                </a:solidFill>
                <a:latin typeface="Arial" pitchFamily="34" charset="0"/>
                <a:ea typeface="Calibri" panose="020F0502020204030204" pitchFamily="34" charset="0"/>
                <a:cs typeface="Arial" pitchFamily="34" charset="0"/>
              </a:rPr>
              <a:t>đồ</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nhựa</a:t>
            </a:r>
            <a:r>
              <a:rPr lang="vi-VN" sz="3400" dirty="0" smtClean="0">
                <a:solidFill>
                  <a:schemeClr val="bg1"/>
                </a:solidFill>
                <a:latin typeface="Arial" pitchFamily="34" charset="0"/>
                <a:ea typeface="Calibri" panose="020F0502020204030204" pitchFamily="34" charset="0"/>
                <a:cs typeface="Arial" pitchFamily="34" charset="0"/>
              </a:rPr>
              <a:t> =&gt; </a:t>
            </a:r>
            <a:r>
              <a:rPr lang="en-US" sz="3400" dirty="0" smtClean="0">
                <a:solidFill>
                  <a:schemeClr val="bg1"/>
                </a:solidFill>
                <a:latin typeface="Arial" pitchFamily="34" charset="0"/>
                <a:ea typeface="Calibri" panose="020F0502020204030204" pitchFamily="34" charset="0"/>
                <a:cs typeface="Arial" pitchFamily="34" charset="0"/>
              </a:rPr>
              <a:t>chi </a:t>
            </a:r>
            <a:r>
              <a:rPr lang="en-US" sz="3400" dirty="0" err="1" smtClean="0">
                <a:solidFill>
                  <a:schemeClr val="bg1"/>
                </a:solidFill>
                <a:latin typeface="Arial" pitchFamily="34" charset="0"/>
                <a:ea typeface="Calibri" panose="020F0502020204030204" pitchFamily="34" charset="0"/>
                <a:cs typeface="Arial" pitchFamily="34" charset="0"/>
              </a:rPr>
              <a:t>phí</a:t>
            </a:r>
            <a:r>
              <a:rPr lang="en-US" sz="3400" dirty="0" smtClean="0">
                <a:solidFill>
                  <a:schemeClr val="bg1"/>
                </a:solidFill>
                <a:latin typeface="Arial" pitchFamily="34" charset="0"/>
                <a:ea typeface="Calibri" panose="020F0502020204030204" pitchFamily="34" charset="0"/>
                <a:cs typeface="Arial" pitchFamily="34" charset="0"/>
              </a:rPr>
              <a:t> </a:t>
            </a:r>
            <a:r>
              <a:rPr lang="vi-VN" sz="3400" dirty="0" smtClean="0">
                <a:solidFill>
                  <a:schemeClr val="bg1"/>
                </a:solidFill>
                <a:latin typeface="Arial" pitchFamily="34" charset="0"/>
                <a:ea typeface="Calibri" panose="020F0502020204030204" pitchFamily="34" charset="0"/>
                <a:cs typeface="Arial" pitchFamily="34" charset="0"/>
              </a:rPr>
              <a:t>SX</a:t>
            </a:r>
            <a:r>
              <a:rPr lang="en-US" sz="3400" dirty="0" smtClean="0">
                <a:solidFill>
                  <a:schemeClr val="bg1"/>
                </a:solidFill>
                <a:latin typeface="Arial" pitchFamily="34" charset="0"/>
                <a:ea typeface="Calibri" panose="020F0502020204030204" pitchFamily="34" charset="0"/>
                <a:cs typeface="Arial" pitchFamily="34" charset="0"/>
              </a:rPr>
              <a:t> </a:t>
            </a:r>
            <a:r>
              <a:rPr lang="vi-VN" sz="3400" dirty="0" smtClean="0">
                <a:solidFill>
                  <a:schemeClr val="bg1"/>
                </a:solidFill>
                <a:latin typeface="Arial" pitchFamily="34" charset="0"/>
                <a:ea typeface="Calibri" panose="020F0502020204030204" pitchFamily="34" charset="0"/>
                <a:cs typeface="Arial" pitchFamily="34" charset="0"/>
              </a:rPr>
              <a:t>tăng -&gt;</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cung</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giảm</a:t>
            </a:r>
            <a:r>
              <a:rPr lang="en-US" sz="3400" dirty="0" smtClean="0">
                <a:solidFill>
                  <a:schemeClr val="bg1"/>
                </a:solidFill>
                <a:latin typeface="Arial" pitchFamily="34" charset="0"/>
                <a:ea typeface="Calibri" panose="020F0502020204030204" pitchFamily="34" charset="0"/>
                <a:cs typeface="Arial" pitchFamily="34" charset="0"/>
              </a:rPr>
              <a:t>. </a:t>
            </a:r>
            <a:endParaRPr lang="vi-VN" sz="3400" dirty="0" smtClean="0">
              <a:solidFill>
                <a:schemeClr val="bg1"/>
              </a:solidFill>
              <a:latin typeface="Arial" pitchFamily="34" charset="0"/>
              <a:ea typeface="Calibri" panose="020F0502020204030204" pitchFamily="34" charset="0"/>
              <a:cs typeface="Arial" pitchFamily="34" charset="0"/>
            </a:endParaRPr>
          </a:p>
          <a:p>
            <a:pPr marL="514350" indent="-514350" algn="just">
              <a:buFont typeface="Wingdings" pitchFamily="2" charset="2"/>
              <a:buChar char="ü"/>
            </a:pPr>
            <a:r>
              <a:rPr lang="en-US" sz="3400" dirty="0" err="1" smtClean="0">
                <a:solidFill>
                  <a:schemeClr val="bg1"/>
                </a:solidFill>
                <a:latin typeface="Arial" pitchFamily="34" charset="0"/>
                <a:ea typeface="Calibri" panose="020F0502020204030204" pitchFamily="34" charset="0"/>
                <a:cs typeface="Arial" pitchFamily="34" charset="0"/>
              </a:rPr>
              <a:t>Chính</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phủ</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nên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giảm</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thuế</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đối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với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những</a:t>
            </a:r>
            <a:r>
              <a:rPr lang="en-US" sz="3400" dirty="0" smtClean="0">
                <a:solidFill>
                  <a:schemeClr val="bg1"/>
                </a:solidFill>
                <a:latin typeface="Arial" pitchFamily="34" charset="0"/>
                <a:ea typeface="Calibri" panose="020F0502020204030204" pitchFamily="34" charset="0"/>
                <a:cs typeface="Arial" pitchFamily="34" charset="0"/>
              </a:rPr>
              <a:t> </a:t>
            </a:r>
            <a:r>
              <a:rPr lang="vi-VN" sz="3400" dirty="0" err="1" smtClean="0">
                <a:solidFill>
                  <a:schemeClr val="bg1"/>
                </a:solidFill>
                <a:latin typeface="Arial" pitchFamily="34" charset="0"/>
                <a:ea typeface="Calibri" panose="020F0502020204030204" pitchFamily="34" charset="0"/>
                <a:cs typeface="Arial" pitchFamily="34" charset="0"/>
              </a:rPr>
              <a:t>d</a:t>
            </a:r>
            <a:r>
              <a:rPr lang="en-US" sz="3400" dirty="0" err="1" smtClean="0">
                <a:solidFill>
                  <a:schemeClr val="bg1"/>
                </a:solidFill>
                <a:latin typeface="Arial" pitchFamily="34" charset="0"/>
                <a:ea typeface="Calibri" panose="020F0502020204030204" pitchFamily="34" charset="0"/>
                <a:cs typeface="Arial" pitchFamily="34" charset="0"/>
              </a:rPr>
              <a:t>oanh</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nghiệp</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sản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xuất</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các</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sản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phẩm</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thân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thiện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với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môi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trường</a:t>
            </a:r>
            <a:r>
              <a:rPr lang="en-US" sz="3400" dirty="0" smtClean="0">
                <a:solidFill>
                  <a:schemeClr val="bg1"/>
                </a:solidFill>
                <a:latin typeface="Arial" pitchFamily="34" charset="0"/>
                <a:ea typeface="Calibri" panose="020F0502020204030204" pitchFamily="34" charset="0"/>
                <a:cs typeface="Arial" pitchFamily="34" charset="0"/>
              </a:rPr>
              <a:t>. </a:t>
            </a:r>
            <a:endParaRPr lang="vi-VN" sz="3400" dirty="0" smtClean="0">
              <a:solidFill>
                <a:schemeClr val="bg1"/>
              </a:solidFill>
              <a:latin typeface="Arial" pitchFamily="34" charset="0"/>
              <a:ea typeface="Calibri" panose="020F0502020204030204" pitchFamily="34" charset="0"/>
              <a:cs typeface="Arial" pitchFamily="34" charset="0"/>
            </a:endParaRPr>
          </a:p>
          <a:p>
            <a:pPr marL="514350" indent="-514350" algn="just">
              <a:buFont typeface="Wingdings" pitchFamily="2" charset="2"/>
              <a:buChar char="ü"/>
            </a:pPr>
            <a:r>
              <a:rPr lang="en-US" sz="3400" dirty="0" err="1" smtClean="0">
                <a:solidFill>
                  <a:schemeClr val="bg1"/>
                </a:solidFill>
                <a:latin typeface="Arial" pitchFamily="34" charset="0"/>
                <a:ea typeface="Calibri" panose="020F0502020204030204" pitchFamily="34" charset="0"/>
                <a:cs typeface="Arial" pitchFamily="34" charset="0"/>
              </a:rPr>
              <a:t>Người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tiêu</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dùng</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nên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ưu</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tiên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sử</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dụng</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các</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loại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túi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giấy</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ống</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hút</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kim</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loại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thân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thiện</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với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môi</a:t>
            </a:r>
            <a:r>
              <a:rPr lang="en-US" sz="3400" dirty="0" smtClean="0">
                <a:solidFill>
                  <a:schemeClr val="bg1"/>
                </a:solidFill>
                <a:latin typeface="Arial" pitchFamily="34" charset="0"/>
                <a:ea typeface="Calibri" panose="020F0502020204030204" pitchFamily="34" charset="0"/>
                <a:cs typeface="Arial" pitchFamily="34" charset="0"/>
              </a:rPr>
              <a:t> </a:t>
            </a:r>
            <a:r>
              <a:rPr lang="en-US" sz="3400" dirty="0" err="1" smtClean="0">
                <a:solidFill>
                  <a:schemeClr val="bg1"/>
                </a:solidFill>
                <a:latin typeface="Arial" pitchFamily="34" charset="0"/>
                <a:ea typeface="Calibri" panose="020F0502020204030204" pitchFamily="34" charset="0"/>
                <a:cs typeface="Arial" pitchFamily="34" charset="0"/>
              </a:rPr>
              <a:t>trường</a:t>
            </a:r>
            <a:r>
              <a:rPr lang="en-US" sz="3400" dirty="0" smtClean="0">
                <a:solidFill>
                  <a:schemeClr val="bg1"/>
                </a:solidFill>
                <a:latin typeface="Arial" pitchFamily="34" charset="0"/>
                <a:ea typeface="Calibri" panose="020F0502020204030204" pitchFamily="34" charset="0"/>
                <a:cs typeface="Arial" pitchFamily="34" charset="0"/>
              </a:rPr>
              <a:t>,…</a:t>
            </a:r>
            <a:endParaRPr lang="en-US" sz="3400" dirty="0">
              <a:solidFill>
                <a:schemeClr val="bg1"/>
              </a:solidFill>
              <a:latin typeface="Arial" pitchFamily="34" charset="0"/>
              <a:cs typeface="Arial" pitchFamily="34" charset="0"/>
            </a:endParaRPr>
          </a:p>
        </p:txBody>
      </p:sp>
      <p:pic>
        <p:nvPicPr>
          <p:cNvPr id="12" name="Picture 5" descr="A picture containing plant, arranged&#10;&#10;Description automatically generated"/>
          <p:cNvPicPr>
            <a:picLocks noChangeAspect="1" noChangeArrowheads="1"/>
          </p:cNvPicPr>
          <p:nvPr/>
        </p:nvPicPr>
        <p:blipFill>
          <a:blip r:embed="rId8"/>
          <a:srcRect/>
          <a:stretch>
            <a:fillRect/>
          </a:stretch>
        </p:blipFill>
        <p:spPr bwMode="auto">
          <a:xfrm>
            <a:off x="0" y="1333500"/>
            <a:ext cx="5562600" cy="4114800"/>
          </a:xfrm>
          <a:prstGeom prst="rect">
            <a:avLst/>
          </a:prstGeom>
          <a:noFill/>
          <a:ln w="9525">
            <a:noFill/>
            <a:miter lim="800000"/>
            <a:headEnd/>
            <a:tailEnd/>
          </a:ln>
        </p:spPr>
      </p:pic>
      <p:sp>
        <p:nvSpPr>
          <p:cNvPr id="7170" name="AutoShape 2" descr="20 Sản phẩm Bảo Vệ Môi Trường HIỆU QUẢ nhất - Xử Lý Chất Thả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20 Sản phẩm Bảo Vệ Môi Trường HIỆU QUẢ nhất - Xử Lý Chất Thả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4" name="Picture 6" descr="Những loại túi thân thiện bảo vệ môi trường bạn nên biết"/>
          <p:cNvPicPr>
            <a:picLocks noChangeAspect="1" noChangeArrowheads="1"/>
          </p:cNvPicPr>
          <p:nvPr/>
        </p:nvPicPr>
        <p:blipFill>
          <a:blip r:embed="rId9"/>
          <a:srcRect/>
          <a:stretch>
            <a:fillRect/>
          </a:stretch>
        </p:blipFill>
        <p:spPr bwMode="auto">
          <a:xfrm>
            <a:off x="0" y="5905500"/>
            <a:ext cx="5486398" cy="3886200"/>
          </a:xfrm>
          <a:prstGeom prst="rect">
            <a:avLst/>
          </a:prstGeom>
          <a:noFill/>
        </p:spPr>
      </p:pic>
    </p:spTree>
  </p:cSld>
  <p:clrMapOvr>
    <a:masterClrMapping/>
  </p:clrMapOvr>
  <p:transition>
    <p:pull dir="u"/>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88145" y="7548563"/>
            <a:ext cx="17890331" cy="2677656"/>
          </a:xfrm>
          <a:prstGeom prst="rect">
            <a:avLst/>
          </a:prstGeom>
          <a:noFill/>
          <a:ln w="9525">
            <a:noFill/>
            <a:miter lim="800000"/>
            <a:headEnd/>
            <a:tailEnd/>
          </a:ln>
        </p:spPr>
        <p:txBody>
          <a:bodyPr lIns="137160" tIns="68580" rIns="137160" bIns="68580">
            <a:spAutoFit/>
          </a:bodyPr>
          <a:lstStyle/>
          <a:p>
            <a:r>
              <a:rPr lang="vi-VN" altLang="en-US" sz="4200" b="1" dirty="0">
                <a:latin typeface="Times New Roman" pitchFamily="18" charset="0"/>
                <a:cs typeface="Times New Roman" pitchFamily="18" charset="0"/>
                <a:sym typeface="Calibri" pitchFamily="34" charset="0"/>
              </a:rPr>
              <a:t>- Hoạt động có thể xếp được vào nhiều nhóm là hoạt động C. Bởi vì:</a:t>
            </a:r>
          </a:p>
          <a:p>
            <a:r>
              <a:rPr lang="vi-VN" altLang="en-US" sz="3900" dirty="0">
                <a:latin typeface="Times New Roman" pitchFamily="18" charset="0"/>
                <a:cs typeface="Times New Roman" pitchFamily="18" charset="0"/>
                <a:sym typeface="Calibri" pitchFamily="34" charset="0"/>
              </a:rPr>
              <a:t>+ Thả thức ăn cho tôm xuống đầm nuôi tôm chính là hoạt động sản xuất, nuôi tôm.</a:t>
            </a:r>
          </a:p>
          <a:p>
            <a:r>
              <a:rPr lang="vi-VN" altLang="en-US" sz="4200" dirty="0">
                <a:latin typeface="Times New Roman" pitchFamily="18" charset="0"/>
                <a:cs typeface="Times New Roman" pitchFamily="18" charset="0"/>
                <a:sym typeface="Calibri" pitchFamily="34" charset="0"/>
              </a:rPr>
              <a:t>+ Sử dụng thức ăn đóng bao có nhãn hiệu là hoạt động tiêu dùng, sử dụng thức ăn để nuôi tôm.</a:t>
            </a:r>
          </a:p>
        </p:txBody>
      </p:sp>
      <p:sp>
        <p:nvSpPr>
          <p:cNvPr id="59395" name="TextBox 4"/>
          <p:cNvSpPr txBox="1">
            <a:spLocks noChangeArrowheads="1"/>
          </p:cNvSpPr>
          <p:nvPr/>
        </p:nvSpPr>
        <p:spPr bwMode="auto">
          <a:xfrm>
            <a:off x="3936207" y="219075"/>
            <a:ext cx="13913643" cy="1431161"/>
          </a:xfrm>
          <a:prstGeom prst="rect">
            <a:avLst/>
          </a:prstGeom>
          <a:noFill/>
          <a:ln w="9525">
            <a:noFill/>
            <a:miter lim="800000"/>
            <a:headEnd/>
            <a:tailEnd/>
          </a:ln>
        </p:spPr>
        <p:txBody>
          <a:bodyPr lIns="137160" tIns="68580" rIns="137160" bIns="68580">
            <a:spAutoFit/>
          </a:bodyPr>
          <a:lstStyle/>
          <a:p>
            <a:pPr algn="ctr"/>
            <a:r>
              <a:rPr lang="vi-VN" altLang="en-US" sz="4200" b="1" dirty="0">
                <a:solidFill>
                  <a:srgbClr val="C00000"/>
                </a:solidFill>
                <a:latin typeface="Times New Roman" pitchFamily="18" charset="0"/>
                <a:cs typeface="Times New Roman" pitchFamily="18" charset="0"/>
                <a:sym typeface="Calibri" pitchFamily="34" charset="0"/>
              </a:rPr>
              <a:t>Em hãy phân loại các hoạt động kinh tế sau đây</a:t>
            </a:r>
            <a:r>
              <a:rPr lang="en-US" altLang="en-US" sz="4200" b="1" dirty="0">
                <a:solidFill>
                  <a:srgbClr val="C00000"/>
                </a:solidFill>
                <a:latin typeface="Times New Roman" pitchFamily="18" charset="0"/>
                <a:cs typeface="Times New Roman" pitchFamily="18" charset="0"/>
                <a:sym typeface="Calibri" pitchFamily="34" charset="0"/>
              </a:rPr>
              <a:t>? </a:t>
            </a:r>
            <a:r>
              <a:rPr lang="vi-VN" altLang="en-US" sz="4200" b="1" dirty="0">
                <a:solidFill>
                  <a:srgbClr val="C00000"/>
                </a:solidFill>
                <a:latin typeface="Times New Roman" pitchFamily="18" charset="0"/>
                <a:cs typeface="Times New Roman" pitchFamily="18" charset="0"/>
                <a:sym typeface="Calibri" pitchFamily="34" charset="0"/>
              </a:rPr>
              <a:t>Hoạt động nào có thể xếp được vào nhiều nhóm? Tại sao?</a:t>
            </a:r>
            <a:r>
              <a:rPr lang="en-US" altLang="en-US" sz="4200" b="1" dirty="0">
                <a:solidFill>
                  <a:srgbClr val="C00000"/>
                </a:solidFill>
                <a:latin typeface="Times New Roman" pitchFamily="18" charset="0"/>
                <a:cs typeface="Times New Roman" pitchFamily="18" charset="0"/>
                <a:sym typeface="Calibri" pitchFamily="34" charset="0"/>
              </a:rPr>
              <a:t> </a:t>
            </a:r>
          </a:p>
        </p:txBody>
      </p:sp>
      <p:sp>
        <p:nvSpPr>
          <p:cNvPr id="59396" name="TextBox 8"/>
          <p:cNvSpPr txBox="1">
            <a:spLocks noChangeArrowheads="1"/>
          </p:cNvSpPr>
          <p:nvPr/>
        </p:nvSpPr>
        <p:spPr bwMode="auto">
          <a:xfrm>
            <a:off x="804863" y="1921670"/>
            <a:ext cx="17056895" cy="3370153"/>
          </a:xfrm>
          <a:prstGeom prst="rect">
            <a:avLst/>
          </a:prstGeom>
          <a:noFill/>
          <a:ln w="9525">
            <a:noFill/>
            <a:miter lim="800000"/>
            <a:headEnd/>
            <a:tailEnd/>
          </a:ln>
        </p:spPr>
        <p:txBody>
          <a:bodyPr lIns="137160" tIns="68580" rIns="137160" bIns="68580">
            <a:spAutoFit/>
          </a:bodyPr>
          <a:lstStyle/>
          <a:p>
            <a:r>
              <a:rPr lang="vi-VN" altLang="en-US" sz="4200" dirty="0">
                <a:latin typeface="Times New Roman" pitchFamily="18" charset="0"/>
                <a:cs typeface="Times New Roman" pitchFamily="18" charset="0"/>
                <a:sym typeface="Calibri" pitchFamily="34" charset="0"/>
              </a:rPr>
              <a:t>A. Một thanh niên đang sử dụng máy tính cá nhân tại nhà.</a:t>
            </a:r>
          </a:p>
          <a:p>
            <a:r>
              <a:rPr lang="vi-VN" altLang="en-US" sz="4200" dirty="0">
                <a:latin typeface="Times New Roman" pitchFamily="18" charset="0"/>
                <a:cs typeface="Times New Roman" pitchFamily="18" charset="0"/>
                <a:sym typeface="Calibri" pitchFamily="34" charset="0"/>
              </a:rPr>
              <a:t>B. Nhóm bạn nhỏ đang xem phim tại rạp chiếu phim.</a:t>
            </a:r>
          </a:p>
          <a:p>
            <a:r>
              <a:rPr lang="vi-VN" altLang="en-US" sz="4200" dirty="0">
                <a:latin typeface="Times New Roman" pitchFamily="18" charset="0"/>
                <a:cs typeface="Times New Roman" pitchFamily="18" charset="0"/>
                <a:sym typeface="Calibri" pitchFamily="34" charset="0"/>
              </a:rPr>
              <a:t>C. Một người đang thả thức ăn cho tôm xuống đầm nuôi tôm, thức ăn đóng trong bao có nhãn hiệu nơi sản xuât.</a:t>
            </a:r>
          </a:p>
          <a:p>
            <a:r>
              <a:rPr lang="vi-VN" altLang="en-US" sz="4200" dirty="0">
                <a:latin typeface="Times New Roman" pitchFamily="18" charset="0"/>
                <a:cs typeface="Times New Roman" pitchFamily="18" charset="0"/>
                <a:sym typeface="Calibri" pitchFamily="34" charset="0"/>
              </a:rPr>
              <a:t>D. Một người đang trả tiền mua hoa tại cửa hàng hoa.</a:t>
            </a:r>
          </a:p>
        </p:txBody>
      </p:sp>
      <p:graphicFrame>
        <p:nvGraphicFramePr>
          <p:cNvPr id="14" name="Table 14"/>
          <p:cNvGraphicFramePr>
            <a:graphicFrameLocks noGrp="1"/>
          </p:cNvGraphicFramePr>
          <p:nvPr/>
        </p:nvGraphicFramePr>
        <p:xfrm>
          <a:off x="1524000" y="5372100"/>
          <a:ext cx="13716000" cy="2057400"/>
        </p:xfrm>
        <a:graphic>
          <a:graphicData uri="http://schemas.openxmlformats.org/drawingml/2006/table">
            <a:tbl>
              <a:tblPr/>
              <a:tblGrid>
                <a:gridCol w="4572000"/>
                <a:gridCol w="4572000"/>
                <a:gridCol w="4572000"/>
              </a:tblGrid>
              <a:tr h="685800">
                <a:tc gridSpan="3">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Phân loại các hoạt động kinh tế</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6858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Tiêu dùng</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Sản xuất</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600" b="1"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sym typeface="Calibri" panose="020F0502020204030204" pitchFamily="34" charset="0"/>
                        </a:rPr>
                        <a:t>Trao đổi</a:t>
                      </a: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85800">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dirty="0" smtClean="0">
                          <a:ln>
                            <a:noFill/>
                          </a:ln>
                          <a:solidFill>
                            <a:schemeClr val="tx1"/>
                          </a:solidFill>
                          <a:effectLst/>
                          <a:latin typeface="+mj-lt"/>
                          <a:ea typeface="SimSun" panose="02010600030101010101" pitchFamily="2" charset="-122"/>
                          <a:sym typeface="Calibri" panose="020F0502020204030204" pitchFamily="34" charset="0"/>
                        </a:rPr>
                        <a:t>A, B, C</a:t>
                      </a:r>
                      <a:endParaRPr kumimoji="0" lang="en-US" altLang="en-US" sz="3600" b="1" i="0" u="none" strike="noStrike" cap="none" normalizeH="0" baseline="0" dirty="0">
                        <a:ln>
                          <a:noFill/>
                        </a:ln>
                        <a:solidFill>
                          <a:schemeClr val="tx1"/>
                        </a:solidFill>
                        <a:effectLst/>
                        <a:latin typeface="+mj-lt"/>
                        <a:ea typeface="SimSun" panose="02010600030101010101" pitchFamily="2" charset="-122"/>
                        <a:sym typeface="Calibri" panose="020F050202020403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dirty="0" smtClean="0">
                          <a:ln>
                            <a:noFill/>
                          </a:ln>
                          <a:solidFill>
                            <a:schemeClr val="tx1"/>
                          </a:solidFill>
                          <a:effectLst/>
                          <a:latin typeface="+mj-lt"/>
                          <a:ea typeface="SimSun" panose="02010600030101010101" pitchFamily="2" charset="-122"/>
                          <a:sym typeface="Calibri" panose="020F0502020204030204" pitchFamily="34" charset="0"/>
                        </a:rPr>
                        <a:t>C</a:t>
                      </a:r>
                      <a:endParaRPr kumimoji="0" lang="en-US" altLang="en-US" sz="3600" b="1" i="0" u="none" strike="noStrike" cap="none" normalizeH="0" baseline="0" dirty="0">
                        <a:ln>
                          <a:noFill/>
                        </a:ln>
                        <a:solidFill>
                          <a:schemeClr val="tx1"/>
                        </a:solidFill>
                        <a:effectLst/>
                        <a:latin typeface="+mj-lt"/>
                        <a:ea typeface="SimSun" panose="02010600030101010101" pitchFamily="2" charset="-122"/>
                        <a:sym typeface="Calibri" panose="020F050202020403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nSpc>
                          <a:spcPct val="90000"/>
                        </a:lnSpc>
                        <a:spcBef>
                          <a:spcPts val="1000"/>
                        </a:spcBef>
                        <a:buFont typeface="Arial" panose="020B0604020202020204" pitchFamily="34" charset="0"/>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defRPr>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altLang="en-US" sz="3600" b="1" i="0" u="none" strike="noStrike" cap="none" normalizeH="0" baseline="0" dirty="0" smtClean="0">
                          <a:ln>
                            <a:noFill/>
                          </a:ln>
                          <a:solidFill>
                            <a:schemeClr val="tx1"/>
                          </a:solidFill>
                          <a:effectLst/>
                          <a:latin typeface="+mj-lt"/>
                          <a:ea typeface="SimSun" panose="02010600030101010101" pitchFamily="2" charset="-122"/>
                          <a:sym typeface="Calibri" panose="020F0502020204030204" pitchFamily="34" charset="0"/>
                        </a:rPr>
                        <a:t>D</a:t>
                      </a:r>
                      <a:endParaRPr kumimoji="0" lang="en-US" altLang="en-US" sz="3600" b="1" i="0" u="none" strike="noStrike" cap="none" normalizeH="0" baseline="0" dirty="0">
                        <a:ln>
                          <a:noFill/>
                        </a:ln>
                        <a:solidFill>
                          <a:schemeClr val="tx1"/>
                        </a:solidFill>
                        <a:effectLst/>
                        <a:latin typeface="+mj-lt"/>
                        <a:ea typeface="SimSun" panose="02010600030101010101" pitchFamily="2" charset="-122"/>
                        <a:sym typeface="Calibri" panose="020F0502020204030204" pitchFamily="34" charset="0"/>
                      </a:endParaRPr>
                    </a:p>
                  </a:txBody>
                  <a:tcPr marL="137160" marR="137160" marT="68580" marB="6858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9416" name="Picture 34"/>
          <p:cNvPicPr>
            <a:picLocks noChangeAspect="1" noChangeArrowheads="1"/>
          </p:cNvPicPr>
          <p:nvPr/>
        </p:nvPicPr>
        <p:blipFill>
          <a:blip r:embed="rId2"/>
          <a:srcRect/>
          <a:stretch>
            <a:fillRect/>
          </a:stretch>
        </p:blipFill>
        <p:spPr bwMode="auto">
          <a:xfrm>
            <a:off x="1" y="1"/>
            <a:ext cx="3921920" cy="1169195"/>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grpSp>
        <p:nvGrpSpPr>
          <p:cNvPr id="2" name="Group 2"/>
          <p:cNvGrpSpPr/>
          <p:nvPr/>
        </p:nvGrpSpPr>
        <p:grpSpPr>
          <a:xfrm>
            <a:off x="838200" y="2019300"/>
            <a:ext cx="16535508" cy="6890476"/>
            <a:chOff x="-127" y="128"/>
            <a:chExt cx="19501322" cy="9163166"/>
          </a:xfrm>
        </p:grpSpPr>
        <p:sp>
          <p:nvSpPr>
            <p:cNvPr id="3" name="Freeform 3"/>
            <p:cNvSpPr/>
            <p:nvPr/>
          </p:nvSpPr>
          <p:spPr>
            <a:xfrm>
              <a:off x="-127" y="128"/>
              <a:ext cx="19501322" cy="9163166"/>
            </a:xfrm>
            <a:custGeom>
              <a:avLst/>
              <a:gdLst/>
              <a:ahLst/>
              <a:cxnLst/>
              <a:rect l="l" t="t" r="r" b="b"/>
              <a:pathLst>
                <a:path w="18292578" h="9163165">
                  <a:moveTo>
                    <a:pt x="17891512" y="9150465"/>
                  </a:moveTo>
                  <a:cubicBezTo>
                    <a:pt x="17835632" y="9163165"/>
                    <a:pt x="17810232" y="9150465"/>
                    <a:pt x="17753082" y="9150465"/>
                  </a:cubicBezTo>
                  <a:cubicBezTo>
                    <a:pt x="17695932" y="9150465"/>
                    <a:pt x="17604873" y="9137765"/>
                    <a:pt x="17604873" y="9137765"/>
                  </a:cubicBezTo>
                  <a:lnTo>
                    <a:pt x="707771" y="9137765"/>
                  </a:lnTo>
                  <a:lnTo>
                    <a:pt x="631063" y="9125065"/>
                  </a:lnTo>
                  <a:cubicBezTo>
                    <a:pt x="631063" y="9125065"/>
                    <a:pt x="533400" y="9137765"/>
                    <a:pt x="457581" y="9125065"/>
                  </a:cubicBezTo>
                  <a:cubicBezTo>
                    <a:pt x="381762" y="9112365"/>
                    <a:pt x="296418" y="9125065"/>
                    <a:pt x="296418" y="9125065"/>
                  </a:cubicBezTo>
                  <a:cubicBezTo>
                    <a:pt x="240284" y="9125065"/>
                    <a:pt x="162814" y="9120747"/>
                    <a:pt x="119507" y="9091537"/>
                  </a:cubicBezTo>
                  <a:cubicBezTo>
                    <a:pt x="47371" y="9042895"/>
                    <a:pt x="25400" y="8972665"/>
                    <a:pt x="0" y="8866874"/>
                  </a:cubicBezTo>
                  <a:lnTo>
                    <a:pt x="0" y="8666341"/>
                  </a:lnTo>
                  <a:cubicBezTo>
                    <a:pt x="0" y="8666341"/>
                    <a:pt x="12700" y="8581378"/>
                    <a:pt x="12700" y="8523085"/>
                  </a:cubicBezTo>
                  <a:cubicBezTo>
                    <a:pt x="12700" y="8464792"/>
                    <a:pt x="0" y="8374876"/>
                    <a:pt x="0" y="8374876"/>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773529" y="0"/>
                  </a:lnTo>
                  <a:cubicBezTo>
                    <a:pt x="17873605" y="0"/>
                    <a:pt x="17942058" y="12700"/>
                    <a:pt x="17942058" y="12700"/>
                  </a:cubicBezTo>
                  <a:cubicBezTo>
                    <a:pt x="18006192" y="12700"/>
                    <a:pt x="18094967" y="36322"/>
                    <a:pt x="18152878" y="50800"/>
                  </a:cubicBezTo>
                  <a:cubicBezTo>
                    <a:pt x="18254478" y="76200"/>
                    <a:pt x="18279878" y="254000"/>
                    <a:pt x="18279878" y="350520"/>
                  </a:cubicBezTo>
                  <a:lnTo>
                    <a:pt x="18279878" y="8284070"/>
                  </a:lnTo>
                  <a:cubicBezTo>
                    <a:pt x="18279878" y="8284070"/>
                    <a:pt x="18292578" y="8652752"/>
                    <a:pt x="18292578" y="8685772"/>
                  </a:cubicBezTo>
                  <a:cubicBezTo>
                    <a:pt x="18292578" y="8718791"/>
                    <a:pt x="18270099" y="8826741"/>
                    <a:pt x="18252191" y="8872969"/>
                  </a:cubicBezTo>
                  <a:cubicBezTo>
                    <a:pt x="18227173" y="8937613"/>
                    <a:pt x="18237333" y="8994508"/>
                    <a:pt x="18185516" y="9038704"/>
                  </a:cubicBezTo>
                  <a:cubicBezTo>
                    <a:pt x="18149449" y="9069566"/>
                    <a:pt x="18095347" y="9106903"/>
                    <a:pt x="18050135" y="9124049"/>
                  </a:cubicBezTo>
                  <a:cubicBezTo>
                    <a:pt x="18004923" y="9141193"/>
                    <a:pt x="17947139" y="9137891"/>
                    <a:pt x="17891258" y="9150591"/>
                  </a:cubicBezTo>
                  <a:close/>
                </a:path>
              </a:pathLst>
            </a:custGeom>
            <a:solidFill>
              <a:srgbClr val="133E3D"/>
            </a:solidFill>
          </p:spPr>
        </p:sp>
      </p:grpSp>
      <p:sp>
        <p:nvSpPr>
          <p:cNvPr id="4" name="Freeform 4"/>
          <p:cNvSpPr/>
          <p:nvPr/>
        </p:nvSpPr>
        <p:spPr>
          <a:xfrm>
            <a:off x="6858000" y="8877300"/>
            <a:ext cx="4858755" cy="1809988"/>
          </a:xfrm>
          <a:custGeom>
            <a:avLst/>
            <a:gdLst/>
            <a:ahLst/>
            <a:cxnLst/>
            <a:rect l="l" t="t" r="r" b="b"/>
            <a:pathLst>
              <a:path w="4858755" h="1809988">
                <a:moveTo>
                  <a:pt x="0" y="0"/>
                </a:moveTo>
                <a:lnTo>
                  <a:pt x="4858755" y="0"/>
                </a:lnTo>
                <a:lnTo>
                  <a:pt x="4858755" y="1809988"/>
                </a:lnTo>
                <a:lnTo>
                  <a:pt x="0" y="1809988"/>
                </a:lnTo>
                <a:lnTo>
                  <a:pt x="0" y="0"/>
                </a:lnTo>
                <a:close/>
              </a:path>
            </a:pathLst>
          </a:custGeom>
          <a:blipFill>
            <a:blip r:embed="rId2">
              <a:extLst>
                <a:ext uri="{96DAC541-7B7A-43D3-8B79-37D633B846F1}">
                  <asvg:svgBlip xmlns="" xmlns:asvg="http://schemas.microsoft.com/office/drawing/2016/SVG/main" r:embed="rId3"/>
                </a:ext>
              </a:extLst>
            </a:blip>
            <a:stretch>
              <a:fillRect t="-194695"/>
            </a:stretch>
          </a:blipFill>
        </p:spPr>
      </p:sp>
      <p:sp>
        <p:nvSpPr>
          <p:cNvPr id="6" name="Freeform 6"/>
          <p:cNvSpPr/>
          <p:nvPr/>
        </p:nvSpPr>
        <p:spPr>
          <a:xfrm>
            <a:off x="15547533" y="6684025"/>
            <a:ext cx="2174957" cy="4689934"/>
          </a:xfrm>
          <a:custGeom>
            <a:avLst/>
            <a:gdLst/>
            <a:ahLst/>
            <a:cxnLst/>
            <a:rect l="l" t="t" r="r" b="b"/>
            <a:pathLst>
              <a:path w="2174957" h="4689934">
                <a:moveTo>
                  <a:pt x="0" y="0"/>
                </a:moveTo>
                <a:lnTo>
                  <a:pt x="2174957" y="0"/>
                </a:lnTo>
                <a:lnTo>
                  <a:pt x="2174957" y="4689934"/>
                </a:lnTo>
                <a:lnTo>
                  <a:pt x="0" y="4689934"/>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8" name="TextBox 8"/>
          <p:cNvSpPr txBox="1"/>
          <p:nvPr/>
        </p:nvSpPr>
        <p:spPr>
          <a:xfrm>
            <a:off x="6172200" y="647700"/>
            <a:ext cx="5963723" cy="974626"/>
          </a:xfrm>
          <a:prstGeom prst="rect">
            <a:avLst/>
          </a:prstGeom>
        </p:spPr>
        <p:txBody>
          <a:bodyPr lIns="0" tIns="0" rIns="0" bIns="0" rtlCol="0" anchor="t">
            <a:spAutoFit/>
          </a:bodyPr>
          <a:lstStyle/>
          <a:p>
            <a:pPr algn="ctr">
              <a:lnSpc>
                <a:spcPts val="7618"/>
              </a:lnSpc>
            </a:pPr>
            <a:r>
              <a:rPr lang="en-US" sz="6348" b="1" spc="-126" dirty="0" err="1">
                <a:solidFill>
                  <a:srgbClr val="372929"/>
                </a:solidFill>
                <a:latin typeface="Cabin Bold"/>
                <a:ea typeface="Cabin Bold"/>
                <a:cs typeface="Cabin Bold"/>
                <a:sym typeface="Cabin Bold"/>
              </a:rPr>
              <a:t>Bài</a:t>
            </a:r>
            <a:r>
              <a:rPr lang="en-US" sz="6348" b="1" spc="-126" dirty="0">
                <a:solidFill>
                  <a:srgbClr val="372929"/>
                </a:solidFill>
                <a:latin typeface="Cabin Bold"/>
                <a:ea typeface="Cabin Bold"/>
                <a:cs typeface="Cabin Bold"/>
                <a:sym typeface="Cabin Bold"/>
              </a:rPr>
              <a:t> </a:t>
            </a:r>
            <a:r>
              <a:rPr lang="en-US" sz="6348" b="1" spc="-126" dirty="0" err="1" smtClean="0">
                <a:solidFill>
                  <a:srgbClr val="372929"/>
                </a:solidFill>
                <a:latin typeface="Cabin Bold"/>
                <a:ea typeface="Cabin Bold"/>
                <a:cs typeface="Cabin Bold"/>
                <a:sym typeface="Cabin Bold"/>
              </a:rPr>
              <a:t>tập</a:t>
            </a:r>
            <a:r>
              <a:rPr lang="vi-VN" sz="6348" b="1" spc="-126" dirty="0" smtClean="0">
                <a:solidFill>
                  <a:srgbClr val="372929"/>
                </a:solidFill>
                <a:latin typeface="Cabin Bold"/>
                <a:ea typeface="Cabin Bold"/>
                <a:cs typeface="Cabin Bold"/>
                <a:sym typeface="Cabin Bold"/>
              </a:rPr>
              <a:t> 3</a:t>
            </a:r>
            <a:endParaRPr lang="en-US" sz="6348" b="1" spc="-126" dirty="0">
              <a:solidFill>
                <a:srgbClr val="372929"/>
              </a:solidFill>
              <a:latin typeface="Cabin Bold"/>
              <a:ea typeface="Cabin Bold"/>
              <a:cs typeface="Cabin Bold"/>
              <a:sym typeface="Cabin Bold"/>
            </a:endParaRPr>
          </a:p>
        </p:txBody>
      </p:sp>
      <p:sp>
        <p:nvSpPr>
          <p:cNvPr id="10" name="Freeform 10"/>
          <p:cNvSpPr/>
          <p:nvPr/>
        </p:nvSpPr>
        <p:spPr>
          <a:xfrm flipH="1">
            <a:off x="636873" y="7031955"/>
            <a:ext cx="3142166" cy="3892323"/>
          </a:xfrm>
          <a:custGeom>
            <a:avLst/>
            <a:gdLst/>
            <a:ahLst/>
            <a:cxnLst/>
            <a:rect l="l" t="t" r="r" b="b"/>
            <a:pathLst>
              <a:path w="3142166" h="3892323">
                <a:moveTo>
                  <a:pt x="3142166" y="0"/>
                </a:moveTo>
                <a:lnTo>
                  <a:pt x="0" y="0"/>
                </a:lnTo>
                <a:lnTo>
                  <a:pt x="0" y="3892322"/>
                </a:lnTo>
                <a:lnTo>
                  <a:pt x="3142166" y="3892322"/>
                </a:lnTo>
                <a:lnTo>
                  <a:pt x="3142166" y="0"/>
                </a:lnTo>
                <a:close/>
              </a:path>
            </a:pathLst>
          </a:custGeom>
          <a:blipFill>
            <a:blip r:embed="rId8">
              <a:extLst>
                <a:ext uri="{96DAC541-7B7A-43D3-8B79-37D633B846F1}">
                  <asvg:svgBlip xmlns="" xmlns:asvg="http://schemas.microsoft.com/office/drawing/2016/SVG/main" r:embed="rId9"/>
                </a:ext>
              </a:extLst>
            </a:blip>
            <a:stretch>
              <a:fillRect/>
            </a:stretch>
          </a:blipFill>
        </p:spPr>
      </p:sp>
      <p:pic>
        <p:nvPicPr>
          <p:cNvPr id="11" name="Picture 9"/>
          <p:cNvPicPr>
            <a:picLocks noChangeAspect="1" noChangeArrowheads="1"/>
          </p:cNvPicPr>
          <p:nvPr/>
        </p:nvPicPr>
        <p:blipFill>
          <a:blip r:embed="rId10"/>
          <a:srcRect/>
          <a:stretch>
            <a:fillRect/>
          </a:stretch>
        </p:blipFill>
        <p:spPr bwMode="auto">
          <a:xfrm>
            <a:off x="838200" y="3162300"/>
            <a:ext cx="16535400" cy="3505200"/>
          </a:xfrm>
          <a:prstGeom prst="rect">
            <a:avLst/>
          </a:prstGeom>
          <a:noFill/>
          <a:ln w="9525">
            <a:noFill/>
            <a:miter lim="800000"/>
            <a:headEnd/>
            <a:tailEnd/>
          </a:ln>
        </p:spPr>
      </p:pic>
      <p:pic>
        <p:nvPicPr>
          <p:cNvPr id="12" name="Picture 34"/>
          <p:cNvPicPr>
            <a:picLocks noChangeAspect="1" noChangeArrowheads="1"/>
          </p:cNvPicPr>
          <p:nvPr/>
        </p:nvPicPr>
        <p:blipFill>
          <a:blip r:embed="rId11"/>
          <a:srcRect/>
          <a:stretch>
            <a:fillRect/>
          </a:stretch>
        </p:blipFill>
        <p:spPr bwMode="auto">
          <a:xfrm>
            <a:off x="0" y="1"/>
            <a:ext cx="4435788" cy="1322388"/>
          </a:xfrm>
          <a:prstGeom prst="rect">
            <a:avLst/>
          </a:prstGeom>
          <a:noFill/>
          <a:ln w="9525">
            <a:noFill/>
            <a:miter lim="800000"/>
            <a:headEnd/>
            <a:tailEnd/>
          </a:ln>
        </p:spPr>
      </p:pic>
      <p:sp>
        <p:nvSpPr>
          <p:cNvPr id="13" name="TextBox 12"/>
          <p:cNvSpPr txBox="1"/>
          <p:nvPr/>
        </p:nvSpPr>
        <p:spPr>
          <a:xfrm>
            <a:off x="5105400" y="2324100"/>
            <a:ext cx="8001000" cy="830997"/>
          </a:xfrm>
          <a:prstGeom prst="rect">
            <a:avLst/>
          </a:prstGeom>
          <a:noFill/>
        </p:spPr>
        <p:txBody>
          <a:bodyPr wrap="square" rtlCol="0">
            <a:spAutoFit/>
          </a:bodyPr>
          <a:lstStyle/>
          <a:p>
            <a:pPr algn="ctr"/>
            <a:r>
              <a:rPr lang="vi-VN" sz="4800" dirty="0" smtClean="0">
                <a:solidFill>
                  <a:schemeClr val="bg1"/>
                </a:solidFill>
              </a:rPr>
              <a:t>ĐÓNG VAI TÁO QUÂN</a:t>
            </a:r>
            <a:endParaRPr lang="en-US" sz="4800" dirty="0">
              <a:solidFill>
                <a:schemeClr val="bg1"/>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矩形 1"/>
          <p:cNvSpPr>
            <a:spLocks noChangeArrowheads="1"/>
          </p:cNvSpPr>
          <p:nvPr/>
        </p:nvSpPr>
        <p:spPr bwMode="auto">
          <a:xfrm>
            <a:off x="16530638" y="0"/>
            <a:ext cx="1757363" cy="876300"/>
          </a:xfrm>
          <a:prstGeom prst="rect">
            <a:avLst/>
          </a:prstGeom>
          <a:solidFill>
            <a:srgbClr val="F8B193"/>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191491" name="矩形 2"/>
          <p:cNvSpPr>
            <a:spLocks noChangeArrowheads="1"/>
          </p:cNvSpPr>
          <p:nvPr/>
        </p:nvSpPr>
        <p:spPr bwMode="auto">
          <a:xfrm>
            <a:off x="0" y="0"/>
            <a:ext cx="1371600" cy="876300"/>
          </a:xfrm>
          <a:prstGeom prst="rect">
            <a:avLst/>
          </a:prstGeom>
          <a:solidFill>
            <a:srgbClr val="6C5B7B"/>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191492" name="矩形 3"/>
          <p:cNvSpPr>
            <a:spLocks noChangeArrowheads="1"/>
          </p:cNvSpPr>
          <p:nvPr/>
        </p:nvSpPr>
        <p:spPr bwMode="auto">
          <a:xfrm>
            <a:off x="1443038" y="0"/>
            <a:ext cx="564357" cy="876300"/>
          </a:xfrm>
          <a:prstGeom prst="rect">
            <a:avLst/>
          </a:prstGeom>
          <a:solidFill>
            <a:srgbClr val="C06C84"/>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sp>
        <p:nvSpPr>
          <p:cNvPr id="191493" name="矩形 4"/>
          <p:cNvSpPr>
            <a:spLocks noChangeArrowheads="1"/>
          </p:cNvSpPr>
          <p:nvPr/>
        </p:nvSpPr>
        <p:spPr bwMode="auto">
          <a:xfrm>
            <a:off x="2076450" y="0"/>
            <a:ext cx="219075" cy="876300"/>
          </a:xfrm>
          <a:prstGeom prst="rect">
            <a:avLst/>
          </a:prstGeom>
          <a:solidFill>
            <a:srgbClr val="F67280"/>
          </a:solidFill>
          <a:ln w="9525">
            <a:noFill/>
            <a:miter lim="800000"/>
            <a:headEnd/>
            <a:tailEnd/>
          </a:ln>
        </p:spPr>
        <p:txBody>
          <a:bodyPr lIns="137160" tIns="68580" rIns="137160" bIns="68580" anchor="ctr"/>
          <a:lstStyle/>
          <a:p>
            <a:pPr algn="ctr" eaLnBrk="1" hangingPunct="1">
              <a:buFont typeface="Arial" charset="0"/>
              <a:buNone/>
            </a:pPr>
            <a:endParaRPr lang="zh-CN" altLang="en-US">
              <a:solidFill>
                <a:srgbClr val="FFFFFF"/>
              </a:solidFill>
              <a:latin typeface="SimSun" pitchFamily="2" charset="-122"/>
              <a:sym typeface="SimSun" pitchFamily="2" charset="-122"/>
            </a:endParaRPr>
          </a:p>
        </p:txBody>
      </p:sp>
      <p:pic>
        <p:nvPicPr>
          <p:cNvPr id="191498" name="Picture 10"/>
          <p:cNvPicPr>
            <a:picLocks noChangeAspect="1" noChangeArrowheads="1"/>
          </p:cNvPicPr>
          <p:nvPr/>
        </p:nvPicPr>
        <p:blipFill>
          <a:blip r:embed="rId2"/>
          <a:srcRect/>
          <a:stretch>
            <a:fillRect/>
          </a:stretch>
        </p:blipFill>
        <p:spPr bwMode="auto">
          <a:xfrm>
            <a:off x="0" y="1171575"/>
            <a:ext cx="9115425" cy="9115425"/>
          </a:xfrm>
          <a:prstGeom prst="rect">
            <a:avLst/>
          </a:prstGeom>
          <a:noFill/>
          <a:ln w="9525">
            <a:noFill/>
            <a:miter lim="800000"/>
            <a:headEnd/>
            <a:tailEnd/>
          </a:ln>
        </p:spPr>
      </p:pic>
      <p:sp>
        <p:nvSpPr>
          <p:cNvPr id="191499" name="Rectangle 11"/>
          <p:cNvSpPr>
            <a:spLocks noChangeArrowheads="1"/>
          </p:cNvSpPr>
          <p:nvPr/>
        </p:nvSpPr>
        <p:spPr bwMode="auto">
          <a:xfrm>
            <a:off x="9374982" y="2314576"/>
            <a:ext cx="8027193" cy="4216539"/>
          </a:xfrm>
          <a:prstGeom prst="rect">
            <a:avLst/>
          </a:prstGeom>
          <a:noFill/>
          <a:ln w="9525">
            <a:noFill/>
            <a:miter lim="800000"/>
            <a:headEnd/>
            <a:tailEnd/>
          </a:ln>
          <a:effectLst/>
        </p:spPr>
        <p:txBody>
          <a:bodyPr lIns="137160" tIns="68580" rIns="137160" bIns="68580" anchor="ctr">
            <a:spAutoFit/>
          </a:bodyPr>
          <a:lstStyle/>
          <a:p>
            <a:pPr algn="ctr"/>
            <a:r>
              <a:rPr lang="vi-VN" altLang="en-US" sz="5300" b="1" i="1" dirty="0">
                <a:solidFill>
                  <a:srgbClr val="FF0000"/>
                </a:solidFill>
                <a:latin typeface="Times New Roman" pitchFamily="18" charset="0"/>
                <a:sym typeface="Calibri" pitchFamily="34" charset="0"/>
              </a:rPr>
              <a:t>Em h</a:t>
            </a:r>
            <a:r>
              <a:rPr lang="en-US" altLang="en-US" sz="5300" b="1" i="1" dirty="0">
                <a:solidFill>
                  <a:srgbClr val="FF0000"/>
                </a:solidFill>
                <a:latin typeface="Times New Roman" pitchFamily="18" charset="0"/>
                <a:sym typeface="Calibri" pitchFamily="34" charset="0"/>
              </a:rPr>
              <a:t>ã</a:t>
            </a:r>
            <a:r>
              <a:rPr lang="vi-VN" altLang="en-US" sz="5300" b="1" i="1" dirty="0">
                <a:solidFill>
                  <a:srgbClr val="FF0000"/>
                </a:solidFill>
                <a:latin typeface="Times New Roman" pitchFamily="18" charset="0"/>
                <a:sym typeface="Calibri" pitchFamily="34" charset="0"/>
              </a:rPr>
              <a:t>y vẽ tranh c</a:t>
            </a:r>
            <a:r>
              <a:rPr lang="en-US" altLang="en-US" sz="5300" b="1" i="1" dirty="0">
                <a:solidFill>
                  <a:srgbClr val="FF0000"/>
                </a:solidFill>
                <a:latin typeface="Times New Roman" pitchFamily="18" charset="0"/>
                <a:sym typeface="Calibri" pitchFamily="34" charset="0"/>
              </a:rPr>
              <a:t>ổ</a:t>
            </a:r>
            <a:r>
              <a:rPr lang="vi-VN" altLang="en-US" sz="5300" b="1" i="1" dirty="0">
                <a:solidFill>
                  <a:srgbClr val="FF0000"/>
                </a:solidFill>
                <a:latin typeface="Times New Roman" pitchFamily="18" charset="0"/>
                <a:sym typeface="Calibri" pitchFamily="34" charset="0"/>
              </a:rPr>
              <a:t> động cho hoạt động “tiêu dùng xanh” và chia sẻ nội dung, ý nghĩa của bức tranh với thầy cô và các bạn.</a:t>
            </a:r>
          </a:p>
        </p:txBody>
      </p:sp>
      <p:pic>
        <p:nvPicPr>
          <p:cNvPr id="191500" name="Picture 12"/>
          <p:cNvPicPr>
            <a:picLocks noChangeAspect="1" noChangeArrowheads="1"/>
          </p:cNvPicPr>
          <p:nvPr/>
        </p:nvPicPr>
        <p:blipFill>
          <a:blip r:embed="rId3"/>
          <a:srcRect/>
          <a:stretch>
            <a:fillRect/>
          </a:stretch>
        </p:blipFill>
        <p:spPr bwMode="auto">
          <a:xfrm>
            <a:off x="1" y="73820"/>
            <a:ext cx="7017545" cy="1619250"/>
          </a:xfrm>
          <a:prstGeom prst="rect">
            <a:avLst/>
          </a:prstGeom>
          <a:noFill/>
          <a:ln w="9525">
            <a:noFill/>
            <a:miter lim="800000"/>
            <a:headEnd/>
            <a:tailEnd/>
          </a:ln>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91491"/>
                                        </p:tgtEl>
                                        <p:attrNameLst>
                                          <p:attrName>style.visibility</p:attrName>
                                        </p:attrNameLst>
                                      </p:cBhvr>
                                      <p:to>
                                        <p:strVal val="visible"/>
                                      </p:to>
                                    </p:set>
                                    <p:animEffect transition="in" filter="blinds(horizontal)">
                                      <p:cBhvr>
                                        <p:cTn id="7" dur="500"/>
                                        <p:tgtEl>
                                          <p:spTgt spid="191491"/>
                                        </p:tgtEl>
                                      </p:cBhvr>
                                    </p:animEffect>
                                  </p:childTnLst>
                                </p:cTn>
                              </p:par>
                              <p:par>
                                <p:cTn id="8" presetID="3" presetClass="entr" presetSubtype="10" fill="hold" nodeType="withEffect">
                                  <p:stCondLst>
                                    <p:cond delay="0"/>
                                  </p:stCondLst>
                                  <p:childTnLst>
                                    <p:set>
                                      <p:cBhvr>
                                        <p:cTn id="9" dur="1" fill="hold">
                                          <p:stCondLst>
                                            <p:cond delay="0"/>
                                          </p:stCondLst>
                                        </p:cTn>
                                        <p:tgtEl>
                                          <p:spTgt spid="191492"/>
                                        </p:tgtEl>
                                        <p:attrNameLst>
                                          <p:attrName>style.visibility</p:attrName>
                                        </p:attrNameLst>
                                      </p:cBhvr>
                                      <p:to>
                                        <p:strVal val="visible"/>
                                      </p:to>
                                    </p:set>
                                    <p:animEffect transition="in" filter="blinds(horizontal)">
                                      <p:cBhvr>
                                        <p:cTn id="10" dur="500"/>
                                        <p:tgtEl>
                                          <p:spTgt spid="191492"/>
                                        </p:tgtEl>
                                      </p:cBhvr>
                                    </p:animEffect>
                                  </p:childTnLst>
                                </p:cTn>
                              </p:par>
                              <p:par>
                                <p:cTn id="11" presetID="3" presetClass="entr" presetSubtype="10" fill="hold" nodeType="withEffect">
                                  <p:stCondLst>
                                    <p:cond delay="0"/>
                                  </p:stCondLst>
                                  <p:childTnLst>
                                    <p:set>
                                      <p:cBhvr>
                                        <p:cTn id="12" dur="1" fill="hold">
                                          <p:stCondLst>
                                            <p:cond delay="0"/>
                                          </p:stCondLst>
                                        </p:cTn>
                                        <p:tgtEl>
                                          <p:spTgt spid="191493"/>
                                        </p:tgtEl>
                                        <p:attrNameLst>
                                          <p:attrName>style.visibility</p:attrName>
                                        </p:attrNameLst>
                                      </p:cBhvr>
                                      <p:to>
                                        <p:strVal val="visible"/>
                                      </p:to>
                                    </p:set>
                                    <p:animEffect transition="in" filter="blinds(horizontal)">
                                      <p:cBhvr>
                                        <p:cTn id="13" dur="500"/>
                                        <p:tgtEl>
                                          <p:spTgt spid="191493"/>
                                        </p:tgtEl>
                                      </p:cBhvr>
                                    </p:animEffect>
                                  </p:childTnLst>
                                </p:cTn>
                              </p:par>
                              <p:par>
                                <p:cTn id="14" presetID="3" presetClass="entr" presetSubtype="10" fill="hold" nodeType="withEffect">
                                  <p:stCondLst>
                                    <p:cond delay="0"/>
                                  </p:stCondLst>
                                  <p:childTnLst>
                                    <p:set>
                                      <p:cBhvr>
                                        <p:cTn id="15" dur="1" fill="hold">
                                          <p:stCondLst>
                                            <p:cond delay="0"/>
                                          </p:stCondLst>
                                        </p:cTn>
                                        <p:tgtEl>
                                          <p:spTgt spid="191500"/>
                                        </p:tgtEl>
                                        <p:attrNameLst>
                                          <p:attrName>style.visibility</p:attrName>
                                        </p:attrNameLst>
                                      </p:cBhvr>
                                      <p:to>
                                        <p:strVal val="visible"/>
                                      </p:to>
                                    </p:set>
                                    <p:animEffect transition="in" filter="blinds(horizontal)">
                                      <p:cBhvr>
                                        <p:cTn id="16" dur="500"/>
                                        <p:tgtEl>
                                          <p:spTgt spid="19150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nodeType="clickEffect">
                                  <p:stCondLst>
                                    <p:cond delay="0"/>
                                  </p:stCondLst>
                                  <p:childTnLst>
                                    <p:set>
                                      <p:cBhvr>
                                        <p:cTn id="20" dur="1" fill="hold">
                                          <p:stCondLst>
                                            <p:cond delay="0"/>
                                          </p:stCondLst>
                                        </p:cTn>
                                        <p:tgtEl>
                                          <p:spTgt spid="191498"/>
                                        </p:tgtEl>
                                        <p:attrNameLst>
                                          <p:attrName>style.visibility</p:attrName>
                                        </p:attrNameLst>
                                      </p:cBhvr>
                                      <p:to>
                                        <p:strVal val="visible"/>
                                      </p:to>
                                    </p:set>
                                    <p:animEffect transition="in" filter="blinds(horizontal)">
                                      <p:cBhvr>
                                        <p:cTn id="21" dur="500"/>
                                        <p:tgtEl>
                                          <p:spTgt spid="1914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nodeType="clickEffect">
                                  <p:stCondLst>
                                    <p:cond delay="0"/>
                                  </p:stCondLst>
                                  <p:childTnLst>
                                    <p:set>
                                      <p:cBhvr>
                                        <p:cTn id="25" dur="1" fill="hold">
                                          <p:stCondLst>
                                            <p:cond delay="0"/>
                                          </p:stCondLst>
                                        </p:cTn>
                                        <p:tgtEl>
                                          <p:spTgt spid="191499"/>
                                        </p:tgtEl>
                                        <p:attrNameLst>
                                          <p:attrName>style.visibility</p:attrName>
                                        </p:attrNameLst>
                                      </p:cBhvr>
                                      <p:to>
                                        <p:strVal val="visible"/>
                                      </p:to>
                                    </p:set>
                                    <p:animEffect transition="in" filter="blinds(horizontal)">
                                      <p:cBhvr>
                                        <p:cTn id="26" dur="500"/>
                                        <p:tgtEl>
                                          <p:spTgt spid="1914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animBg="1"/>
      <p:bldP spid="191492" grpId="0" animBg="1"/>
      <p:bldP spid="191493" grpId="0" animBg="1"/>
      <p:bldP spid="19149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sp>
        <p:nvSpPr>
          <p:cNvPr id="2" name="Freeform 2"/>
          <p:cNvSpPr/>
          <p:nvPr/>
        </p:nvSpPr>
        <p:spPr>
          <a:xfrm>
            <a:off x="-480896" y="-2400300"/>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7252695" y="675247"/>
            <a:ext cx="9225728" cy="9276326"/>
          </a:xfrm>
          <a:custGeom>
            <a:avLst/>
            <a:gdLst/>
            <a:ahLst/>
            <a:cxnLst/>
            <a:rect l="l" t="t" r="r" b="b"/>
            <a:pathLst>
              <a:path w="9225728" h="9276326">
                <a:moveTo>
                  <a:pt x="0" y="0"/>
                </a:moveTo>
                <a:lnTo>
                  <a:pt x="9225728" y="0"/>
                </a:lnTo>
                <a:lnTo>
                  <a:pt x="9225728" y="9276325"/>
                </a:lnTo>
                <a:lnTo>
                  <a:pt x="0" y="92763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5294882" y="3807570"/>
            <a:ext cx="3833749" cy="8606376"/>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154445" y="3485455"/>
            <a:ext cx="7098250" cy="4625304"/>
          </a:xfrm>
          <a:custGeom>
            <a:avLst/>
            <a:gdLst/>
            <a:ahLst/>
            <a:cxnLst/>
            <a:rect l="l" t="t" r="r" b="b"/>
            <a:pathLst>
              <a:path w="7098250" h="4625304">
                <a:moveTo>
                  <a:pt x="0" y="0"/>
                </a:moveTo>
                <a:lnTo>
                  <a:pt x="7098250" y="0"/>
                </a:lnTo>
                <a:lnTo>
                  <a:pt x="7098250" y="4625303"/>
                </a:lnTo>
                <a:lnTo>
                  <a:pt x="0" y="4625303"/>
                </a:lnTo>
                <a:lnTo>
                  <a:pt x="0" y="0"/>
                </a:lnTo>
                <a:close/>
              </a:path>
            </a:pathLst>
          </a:custGeom>
          <a:blipFill>
            <a:blip r:embed="rId8"/>
            <a:stretch>
              <a:fillRect r="-105612"/>
            </a:stretch>
          </a:blipFill>
        </p:spPr>
      </p:sp>
      <p:sp>
        <p:nvSpPr>
          <p:cNvPr id="6" name="TextBox 6"/>
          <p:cNvSpPr txBox="1"/>
          <p:nvPr/>
        </p:nvSpPr>
        <p:spPr>
          <a:xfrm>
            <a:off x="7593234" y="1541509"/>
            <a:ext cx="7701647" cy="7543800"/>
          </a:xfrm>
          <a:prstGeom prst="rect">
            <a:avLst/>
          </a:prstGeom>
        </p:spPr>
        <p:txBody>
          <a:bodyPr lIns="0" tIns="0" rIns="0" bIns="0" rtlCol="0" anchor="t">
            <a:spAutoFit/>
          </a:bodyPr>
          <a:lstStyle/>
          <a:p>
            <a:pPr marL="980822" lvl="1" indent="-490411" algn="just">
              <a:lnSpc>
                <a:spcPts val="5451"/>
              </a:lnSpc>
              <a:buFont typeface="Arial"/>
              <a:buChar char="•"/>
            </a:pPr>
            <a:r>
              <a:rPr lang="en-US" sz="4542">
                <a:solidFill>
                  <a:srgbClr val="FFFFFF"/>
                </a:solidFill>
                <a:latin typeface="Cabin"/>
                <a:ea typeface="Cabin"/>
                <a:cs typeface="Cabin"/>
                <a:sym typeface="Cabin"/>
              </a:rPr>
              <a:t>Thể hiện hoạt động người công nhân sử dụng tư liệu lao động sản xuất ô tô (trong lĩnh vực công nghiệp)</a:t>
            </a:r>
          </a:p>
          <a:p>
            <a:pPr marL="980822" lvl="1" indent="-490411" algn="just">
              <a:lnSpc>
                <a:spcPts val="5451"/>
              </a:lnSpc>
              <a:buFont typeface="Arial"/>
              <a:buChar char="•"/>
            </a:pPr>
            <a:r>
              <a:rPr lang="en-US" sz="4542">
                <a:solidFill>
                  <a:srgbClr val="FFFFFF"/>
                </a:solidFill>
                <a:latin typeface="Cabin"/>
                <a:ea typeface="Cabin"/>
                <a:cs typeface="Cabin"/>
                <a:sym typeface="Cabin"/>
              </a:rPr>
              <a:t>Góp phần tạo ra những chiếc ô tô cho con người sử dụng, tạo thu nhập cho người lao động trong nhà máy đó, đóng góp thuế phát triển kinh tế đất nước.</a:t>
            </a:r>
          </a:p>
        </p:txBody>
      </p:sp>
      <p:sp>
        <p:nvSpPr>
          <p:cNvPr id="8" name="TextBox 8"/>
          <p:cNvSpPr txBox="1"/>
          <p:nvPr/>
        </p:nvSpPr>
        <p:spPr>
          <a:xfrm>
            <a:off x="-762000" y="723900"/>
            <a:ext cx="7953958" cy="948978"/>
          </a:xfrm>
          <a:prstGeom prst="rect">
            <a:avLst/>
          </a:prstGeom>
        </p:spPr>
        <p:txBody>
          <a:bodyPr wrap="square" lIns="0" tIns="0" rIns="0" bIns="0" rtlCol="0" anchor="t">
            <a:spAutoFit/>
          </a:bodyPr>
          <a:lstStyle/>
          <a:p>
            <a:pPr marL="1338603" lvl="1" indent="-669302" algn="ctr">
              <a:lnSpc>
                <a:spcPts val="7440"/>
              </a:lnSpc>
              <a:buAutoNum type="arabicPeriod"/>
            </a:pPr>
            <a:r>
              <a:rPr lang="vi-VN" sz="6200" b="1" spc="-124" dirty="0" smtClean="0">
                <a:solidFill>
                  <a:srgbClr val="FF0000"/>
                </a:solidFill>
                <a:latin typeface="Cabin Bold"/>
                <a:ea typeface="Cabin Bold"/>
                <a:cs typeface="Cabin Bold"/>
                <a:sym typeface="Cabin Bold"/>
              </a:rPr>
              <a:t>Hoạt động sản xuất </a:t>
            </a:r>
            <a:endParaRPr lang="en-US" sz="6200" b="1" spc="-124" dirty="0">
              <a:solidFill>
                <a:srgbClr val="FF0000"/>
              </a:solidFill>
              <a:latin typeface="Cabin Bold"/>
              <a:ea typeface="Cabin Bold"/>
              <a:cs typeface="Cabin Bold"/>
              <a:sym typeface="Cabin Bo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6">
              <a:extLst>
                <a:ext uri="{96DAC541-7B7A-43D3-8B79-37D633B846F1}">
                  <asvg:svgBlip xmlns="" xmlns:asvg="http://schemas.microsoft.com/office/drawing/2016/SVG/main" r:embed="rId7"/>
                </a:ext>
              </a:extLst>
            </a:blip>
            <a:stretch>
              <a:fillRect l="-144107"/>
            </a:stretch>
          </a:blipFill>
        </p:spPr>
      </p:sp>
      <p:grpSp>
        <p:nvGrpSpPr>
          <p:cNvPr id="5" name="Group 5"/>
          <p:cNvGrpSpPr/>
          <p:nvPr/>
        </p:nvGrpSpPr>
        <p:grpSpPr>
          <a:xfrm>
            <a:off x="192354" y="2137793"/>
            <a:ext cx="10287508" cy="2691737"/>
            <a:chOff x="0" y="0"/>
            <a:chExt cx="18168082" cy="4753698"/>
          </a:xfrm>
        </p:grpSpPr>
        <p:sp>
          <p:nvSpPr>
            <p:cNvPr id="6" name="Freeform 6"/>
            <p:cNvSpPr/>
            <p:nvPr/>
          </p:nvSpPr>
          <p:spPr>
            <a:xfrm>
              <a:off x="-127" y="127"/>
              <a:ext cx="18167954" cy="4760682"/>
            </a:xfrm>
            <a:custGeom>
              <a:avLst/>
              <a:gdLst/>
              <a:ahLst/>
              <a:cxnLst/>
              <a:rect l="l" t="t" r="r" b="b"/>
              <a:pathLst>
                <a:path w="18167954" h="4760682">
                  <a:moveTo>
                    <a:pt x="17766889" y="4747982"/>
                  </a:moveTo>
                  <a:cubicBezTo>
                    <a:pt x="17711009" y="4760682"/>
                    <a:pt x="17685609" y="4747982"/>
                    <a:pt x="17628459" y="4747982"/>
                  </a:cubicBezTo>
                  <a:cubicBezTo>
                    <a:pt x="17571309" y="4747982"/>
                    <a:pt x="17480249" y="4735282"/>
                    <a:pt x="17480249" y="4735282"/>
                  </a:cubicBezTo>
                  <a:lnTo>
                    <a:pt x="707771" y="4735282"/>
                  </a:lnTo>
                  <a:lnTo>
                    <a:pt x="631063" y="4722582"/>
                  </a:lnTo>
                  <a:cubicBezTo>
                    <a:pt x="631063" y="4722582"/>
                    <a:pt x="533400" y="4735282"/>
                    <a:pt x="457581" y="4722582"/>
                  </a:cubicBezTo>
                  <a:cubicBezTo>
                    <a:pt x="381762" y="4709882"/>
                    <a:pt x="296418" y="4722582"/>
                    <a:pt x="296418" y="4722582"/>
                  </a:cubicBezTo>
                  <a:cubicBezTo>
                    <a:pt x="240284" y="4722582"/>
                    <a:pt x="162814" y="4718264"/>
                    <a:pt x="119507" y="4689055"/>
                  </a:cubicBezTo>
                  <a:cubicBezTo>
                    <a:pt x="47371" y="4640413"/>
                    <a:pt x="25400" y="4570182"/>
                    <a:pt x="0" y="4464392"/>
                  </a:cubicBezTo>
                  <a:lnTo>
                    <a:pt x="0" y="4263858"/>
                  </a:lnTo>
                  <a:cubicBezTo>
                    <a:pt x="0" y="4263858"/>
                    <a:pt x="12700" y="4178895"/>
                    <a:pt x="12700" y="4120602"/>
                  </a:cubicBezTo>
                  <a:cubicBezTo>
                    <a:pt x="12700" y="4062310"/>
                    <a:pt x="0" y="3972394"/>
                    <a:pt x="0" y="3972394"/>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3881588"/>
                  </a:lnTo>
                  <a:cubicBezTo>
                    <a:pt x="18155254" y="3881588"/>
                    <a:pt x="18167954" y="4250269"/>
                    <a:pt x="18167954" y="4283289"/>
                  </a:cubicBezTo>
                  <a:cubicBezTo>
                    <a:pt x="18167954" y="4316310"/>
                    <a:pt x="18145475" y="4424260"/>
                    <a:pt x="18127569" y="4470487"/>
                  </a:cubicBezTo>
                  <a:cubicBezTo>
                    <a:pt x="18102549" y="4535131"/>
                    <a:pt x="18112710" y="4592026"/>
                    <a:pt x="18060894" y="4636223"/>
                  </a:cubicBezTo>
                  <a:cubicBezTo>
                    <a:pt x="18024825" y="4667083"/>
                    <a:pt x="17970723" y="4704421"/>
                    <a:pt x="17925512" y="4721567"/>
                  </a:cubicBezTo>
                  <a:cubicBezTo>
                    <a:pt x="17880299" y="4738712"/>
                    <a:pt x="17822515" y="4735410"/>
                    <a:pt x="17766635" y="4748110"/>
                  </a:cubicBezTo>
                  <a:close/>
                </a:path>
              </a:pathLst>
            </a:custGeom>
            <a:solidFill>
              <a:srgbClr val="4A7168"/>
            </a:solidFill>
          </p:spPr>
        </p:sp>
      </p:grpSp>
      <p:grpSp>
        <p:nvGrpSpPr>
          <p:cNvPr id="7" name="Group 7"/>
          <p:cNvGrpSpPr/>
          <p:nvPr/>
        </p:nvGrpSpPr>
        <p:grpSpPr>
          <a:xfrm>
            <a:off x="3722220" y="6858828"/>
            <a:ext cx="13761559" cy="2586566"/>
            <a:chOff x="0" y="0"/>
            <a:chExt cx="24303372" cy="4567961"/>
          </a:xfrm>
        </p:grpSpPr>
        <p:sp>
          <p:nvSpPr>
            <p:cNvPr id="8" name="Freeform 8"/>
            <p:cNvSpPr/>
            <p:nvPr/>
          </p:nvSpPr>
          <p:spPr>
            <a:xfrm>
              <a:off x="-127" y="127"/>
              <a:ext cx="24303245" cy="4574946"/>
            </a:xfrm>
            <a:custGeom>
              <a:avLst/>
              <a:gdLst/>
              <a:ahLst/>
              <a:cxnLst/>
              <a:rect l="l" t="t" r="r" b="b"/>
              <a:pathLst>
                <a:path w="24303245" h="4574946">
                  <a:moveTo>
                    <a:pt x="23902178" y="4562246"/>
                  </a:moveTo>
                  <a:cubicBezTo>
                    <a:pt x="23846299" y="4574946"/>
                    <a:pt x="23820899" y="4562246"/>
                    <a:pt x="23763749" y="4562246"/>
                  </a:cubicBezTo>
                  <a:cubicBezTo>
                    <a:pt x="23706599" y="4562246"/>
                    <a:pt x="23615540" y="4549546"/>
                    <a:pt x="23615540" y="4549546"/>
                  </a:cubicBezTo>
                  <a:lnTo>
                    <a:pt x="707771" y="4549546"/>
                  </a:lnTo>
                  <a:lnTo>
                    <a:pt x="631063" y="4536846"/>
                  </a:lnTo>
                  <a:cubicBezTo>
                    <a:pt x="631063" y="4536846"/>
                    <a:pt x="533400" y="4549546"/>
                    <a:pt x="457581" y="4536846"/>
                  </a:cubicBezTo>
                  <a:cubicBezTo>
                    <a:pt x="381762" y="4524146"/>
                    <a:pt x="296418" y="4536846"/>
                    <a:pt x="296418" y="4536846"/>
                  </a:cubicBezTo>
                  <a:cubicBezTo>
                    <a:pt x="240284" y="4536846"/>
                    <a:pt x="162814" y="4532528"/>
                    <a:pt x="119507" y="4503318"/>
                  </a:cubicBezTo>
                  <a:cubicBezTo>
                    <a:pt x="47371" y="4454677"/>
                    <a:pt x="25400" y="4384446"/>
                    <a:pt x="0" y="4278655"/>
                  </a:cubicBezTo>
                  <a:lnTo>
                    <a:pt x="0" y="4078122"/>
                  </a:lnTo>
                  <a:cubicBezTo>
                    <a:pt x="0" y="4078122"/>
                    <a:pt x="12700" y="3993159"/>
                    <a:pt x="12700" y="3934866"/>
                  </a:cubicBezTo>
                  <a:cubicBezTo>
                    <a:pt x="12700" y="3876573"/>
                    <a:pt x="0" y="3786657"/>
                    <a:pt x="0" y="3786657"/>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23784196" y="0"/>
                  </a:lnTo>
                  <a:cubicBezTo>
                    <a:pt x="23884272" y="0"/>
                    <a:pt x="23952725" y="12700"/>
                    <a:pt x="23952725" y="12700"/>
                  </a:cubicBezTo>
                  <a:cubicBezTo>
                    <a:pt x="24016859" y="12700"/>
                    <a:pt x="24105632" y="36322"/>
                    <a:pt x="24163545" y="50800"/>
                  </a:cubicBezTo>
                  <a:cubicBezTo>
                    <a:pt x="24265145" y="76200"/>
                    <a:pt x="24290545" y="254000"/>
                    <a:pt x="24290545" y="350520"/>
                  </a:cubicBezTo>
                  <a:lnTo>
                    <a:pt x="24290545" y="3695852"/>
                  </a:lnTo>
                  <a:cubicBezTo>
                    <a:pt x="24290545" y="3695852"/>
                    <a:pt x="24303245" y="4064533"/>
                    <a:pt x="24303245" y="4097553"/>
                  </a:cubicBezTo>
                  <a:cubicBezTo>
                    <a:pt x="24303245" y="4130573"/>
                    <a:pt x="24280766" y="4238523"/>
                    <a:pt x="24262858" y="4284751"/>
                  </a:cubicBezTo>
                  <a:cubicBezTo>
                    <a:pt x="24237840" y="4349394"/>
                    <a:pt x="24248000" y="4406290"/>
                    <a:pt x="24196183" y="4450486"/>
                  </a:cubicBezTo>
                  <a:cubicBezTo>
                    <a:pt x="24160116" y="4481347"/>
                    <a:pt x="24106014" y="4518685"/>
                    <a:pt x="24060801" y="4535830"/>
                  </a:cubicBezTo>
                  <a:cubicBezTo>
                    <a:pt x="24015590" y="4552975"/>
                    <a:pt x="23957804" y="4549673"/>
                    <a:pt x="23901925" y="4562373"/>
                  </a:cubicBezTo>
                  <a:close/>
                </a:path>
              </a:pathLst>
            </a:custGeom>
            <a:solidFill>
              <a:srgbClr val="4A7168"/>
            </a:solidFill>
          </p:spPr>
        </p:sp>
      </p:grpSp>
      <p:sp>
        <p:nvSpPr>
          <p:cNvPr id="9" name="Freeform 9"/>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0479862" y="1622213"/>
            <a:ext cx="7808138" cy="5145852"/>
          </a:xfrm>
          <a:custGeom>
            <a:avLst/>
            <a:gdLst/>
            <a:ahLst/>
            <a:cxnLst/>
            <a:rect l="l" t="t" r="r" b="b"/>
            <a:pathLst>
              <a:path w="7808138" h="5145852">
                <a:moveTo>
                  <a:pt x="0" y="0"/>
                </a:moveTo>
                <a:lnTo>
                  <a:pt x="7808138" y="0"/>
                </a:lnTo>
                <a:lnTo>
                  <a:pt x="7808138" y="5145852"/>
                </a:lnTo>
                <a:lnTo>
                  <a:pt x="0" y="5145852"/>
                </a:lnTo>
                <a:lnTo>
                  <a:pt x="0" y="0"/>
                </a:lnTo>
                <a:close/>
              </a:path>
            </a:pathLst>
          </a:custGeom>
          <a:blipFill>
            <a:blip r:embed="rId10"/>
            <a:stretch>
              <a:fillRect l="-107955"/>
            </a:stretch>
          </a:blipFill>
        </p:spPr>
      </p:sp>
      <p:sp>
        <p:nvSpPr>
          <p:cNvPr id="11" name="TextBox 11"/>
          <p:cNvSpPr txBox="1"/>
          <p:nvPr/>
        </p:nvSpPr>
        <p:spPr>
          <a:xfrm>
            <a:off x="3963253" y="6974812"/>
            <a:ext cx="13296047" cy="2397252"/>
          </a:xfrm>
          <a:prstGeom prst="rect">
            <a:avLst/>
          </a:prstGeom>
        </p:spPr>
        <p:txBody>
          <a:bodyPr lIns="0" tIns="0" rIns="0" bIns="0" rtlCol="0" anchor="t">
            <a:spAutoFit/>
          </a:bodyPr>
          <a:lstStyle/>
          <a:p>
            <a:pPr algn="just">
              <a:lnSpc>
                <a:spcPts val="6384"/>
              </a:lnSpc>
            </a:pPr>
            <a:r>
              <a:rPr lang="en-US" sz="4800">
                <a:solidFill>
                  <a:srgbClr val="FFFFFF"/>
                </a:solidFill>
                <a:latin typeface="Cabin"/>
                <a:ea typeface="Cabin"/>
                <a:cs typeface="Cabin"/>
                <a:sym typeface="Cabin"/>
              </a:rPr>
              <a:t>Góp phần tạo ra lương thực cho con người, tạo thu nhập cho người nông dân, đóng góp thuế phát triển kinh tế đất nước.</a:t>
            </a:r>
          </a:p>
        </p:txBody>
      </p:sp>
      <p:sp>
        <p:nvSpPr>
          <p:cNvPr id="12" name="TextBox 12"/>
          <p:cNvSpPr txBox="1"/>
          <p:nvPr/>
        </p:nvSpPr>
        <p:spPr>
          <a:xfrm>
            <a:off x="466019" y="2251698"/>
            <a:ext cx="9766070" cy="2406778"/>
          </a:xfrm>
          <a:prstGeom prst="rect">
            <a:avLst/>
          </a:prstGeom>
        </p:spPr>
        <p:txBody>
          <a:bodyPr lIns="0" tIns="0" rIns="0" bIns="0" rtlCol="0" anchor="t">
            <a:spAutoFit/>
          </a:bodyPr>
          <a:lstStyle/>
          <a:p>
            <a:pPr algn="just">
              <a:lnSpc>
                <a:spcPts val="6383"/>
              </a:lnSpc>
            </a:pPr>
            <a:r>
              <a:rPr lang="en-US" sz="4799">
                <a:solidFill>
                  <a:srgbClr val="FFFFFF"/>
                </a:solidFill>
                <a:latin typeface="Cabin"/>
                <a:ea typeface="Cabin"/>
                <a:cs typeface="Cabin"/>
                <a:sym typeface="Cabin"/>
              </a:rPr>
              <a:t>Thể hiện hoạt động người nông dân sử dụng tư liệu lao động để sản xuất lúa gạo (trong lĩnh vực nông nghiệp)</a:t>
            </a:r>
          </a:p>
        </p:txBody>
      </p:sp>
      <p:sp>
        <p:nvSpPr>
          <p:cNvPr id="14" name="TextBox 8"/>
          <p:cNvSpPr txBox="1"/>
          <p:nvPr/>
        </p:nvSpPr>
        <p:spPr>
          <a:xfrm>
            <a:off x="428042" y="250967"/>
            <a:ext cx="17055737" cy="948978"/>
          </a:xfrm>
          <a:prstGeom prst="rect">
            <a:avLst/>
          </a:prstGeom>
        </p:spPr>
        <p:txBody>
          <a:bodyPr lIns="0" tIns="0" rIns="0" bIns="0" rtlCol="0" anchor="t">
            <a:spAutoFit/>
          </a:bodyPr>
          <a:lstStyle/>
          <a:p>
            <a:pPr marL="1338603" lvl="1" indent="-669302" algn="ctr">
              <a:lnSpc>
                <a:spcPts val="7440"/>
              </a:lnSpc>
              <a:buAutoNum type="arabicPeriod"/>
            </a:pPr>
            <a:r>
              <a:rPr lang="vi-VN" sz="6200" b="1" spc="-124" dirty="0" smtClean="0">
                <a:solidFill>
                  <a:srgbClr val="FF0000"/>
                </a:solidFill>
                <a:latin typeface="Cabin Bold"/>
                <a:ea typeface="Cabin Bold"/>
                <a:cs typeface="Cabin Bold"/>
                <a:sym typeface="Cabin Bold"/>
              </a:rPr>
              <a:t>Hoạt động sản xuất </a:t>
            </a:r>
            <a:endParaRPr lang="en-US" sz="6200" b="1" spc="-124" dirty="0">
              <a:solidFill>
                <a:srgbClr val="FF0000"/>
              </a:solidFill>
              <a:latin typeface="Cabin Bold"/>
              <a:ea typeface="Cabin Bold"/>
              <a:cs typeface="Cabin Bold"/>
              <a:sym typeface="Cabin 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3" name="Freeform 3"/>
          <p:cNvSpPr/>
          <p:nvPr/>
        </p:nvSpPr>
        <p:spPr>
          <a:xfrm flipH="1">
            <a:off x="15117758" y="7483864"/>
            <a:ext cx="3170242" cy="3927102"/>
          </a:xfrm>
          <a:custGeom>
            <a:avLst/>
            <a:gdLst/>
            <a:ahLst/>
            <a:cxnLst/>
            <a:rect l="l" t="t" r="r" b="b"/>
            <a:pathLst>
              <a:path w="3170242" h="3927102">
                <a:moveTo>
                  <a:pt x="3170242" y="0"/>
                </a:moveTo>
                <a:lnTo>
                  <a:pt x="0" y="0"/>
                </a:lnTo>
                <a:lnTo>
                  <a:pt x="0" y="3927101"/>
                </a:lnTo>
                <a:lnTo>
                  <a:pt x="3170242" y="3927101"/>
                </a:lnTo>
                <a:lnTo>
                  <a:pt x="3170242"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7821468" y="1982947"/>
            <a:ext cx="9437832" cy="7464467"/>
          </a:xfrm>
          <a:custGeom>
            <a:avLst/>
            <a:gdLst/>
            <a:ahLst/>
            <a:cxnLst/>
            <a:rect l="l" t="t" r="r" b="b"/>
            <a:pathLst>
              <a:path w="9437832" h="7464467">
                <a:moveTo>
                  <a:pt x="0" y="0"/>
                </a:moveTo>
                <a:lnTo>
                  <a:pt x="9437832" y="0"/>
                </a:lnTo>
                <a:lnTo>
                  <a:pt x="9437832" y="7464468"/>
                </a:lnTo>
                <a:lnTo>
                  <a:pt x="0" y="7464468"/>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287319" y="2809798"/>
            <a:ext cx="7264250" cy="6882877"/>
          </a:xfrm>
          <a:custGeom>
            <a:avLst/>
            <a:gdLst/>
            <a:ahLst/>
            <a:cxnLst/>
            <a:rect l="l" t="t" r="r" b="b"/>
            <a:pathLst>
              <a:path w="7264250" h="6882877">
                <a:moveTo>
                  <a:pt x="0" y="0"/>
                </a:moveTo>
                <a:lnTo>
                  <a:pt x="7264250" y="0"/>
                </a:lnTo>
                <a:lnTo>
                  <a:pt x="7264250" y="6882877"/>
                </a:lnTo>
                <a:lnTo>
                  <a:pt x="0" y="688287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6" name="TextBox 6"/>
          <p:cNvSpPr txBox="1"/>
          <p:nvPr/>
        </p:nvSpPr>
        <p:spPr>
          <a:xfrm>
            <a:off x="9144000" y="3540514"/>
            <a:ext cx="6146154" cy="3943350"/>
          </a:xfrm>
          <a:prstGeom prst="rect">
            <a:avLst/>
          </a:prstGeom>
        </p:spPr>
        <p:txBody>
          <a:bodyPr lIns="0" tIns="0" rIns="0" bIns="0" rtlCol="0" anchor="t">
            <a:spAutoFit/>
          </a:bodyPr>
          <a:lstStyle/>
          <a:p>
            <a:pPr algn="ctr">
              <a:lnSpc>
                <a:spcPts val="6240"/>
              </a:lnSpc>
            </a:pPr>
            <a:r>
              <a:rPr lang="en-US" sz="5200" b="1" spc="-104">
                <a:solidFill>
                  <a:srgbClr val="372929"/>
                </a:solidFill>
                <a:latin typeface="Cabin Bold"/>
                <a:ea typeface="Cabin Bold"/>
                <a:cs typeface="Cabin Bold"/>
                <a:sym typeface="Cabin Bold"/>
              </a:rPr>
              <a:t>Theo em, hoạt động sản xuất là gì? Hoạt động sản xuất có vai trò như thế nào trong đời sống xã hội?</a:t>
            </a:r>
          </a:p>
        </p:txBody>
      </p:sp>
      <p:sp>
        <p:nvSpPr>
          <p:cNvPr id="8" name="TextBox 8"/>
          <p:cNvSpPr txBox="1"/>
          <p:nvPr/>
        </p:nvSpPr>
        <p:spPr>
          <a:xfrm>
            <a:off x="428042" y="250967"/>
            <a:ext cx="17055737" cy="948978"/>
          </a:xfrm>
          <a:prstGeom prst="rect">
            <a:avLst/>
          </a:prstGeom>
        </p:spPr>
        <p:txBody>
          <a:bodyPr lIns="0" tIns="0" rIns="0" bIns="0" rtlCol="0" anchor="t">
            <a:spAutoFit/>
          </a:bodyPr>
          <a:lstStyle/>
          <a:p>
            <a:pPr marL="1338603" lvl="1" indent="-669302" algn="ctr">
              <a:lnSpc>
                <a:spcPts val="7440"/>
              </a:lnSpc>
              <a:buAutoNum type="arabicPeriod"/>
            </a:pPr>
            <a:r>
              <a:rPr lang="vi-VN" sz="6200" b="1" spc="-124" dirty="0" smtClean="0">
                <a:solidFill>
                  <a:srgbClr val="FF0000"/>
                </a:solidFill>
                <a:latin typeface="Cabin Bold"/>
                <a:ea typeface="Cabin Bold"/>
                <a:cs typeface="Cabin Bold"/>
                <a:sym typeface="Cabin Bold"/>
              </a:rPr>
              <a:t>Hoạt động sản xuất </a:t>
            </a:r>
            <a:endParaRPr lang="en-US" sz="6200" b="1" spc="-124" dirty="0">
              <a:solidFill>
                <a:srgbClr val="FF0000"/>
              </a:solidFill>
              <a:latin typeface="Cabin Bold"/>
              <a:ea typeface="Cabin Bold"/>
              <a:cs typeface="Cabin Bold"/>
              <a:sym typeface="Cabin Bo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1661028" y="1629026"/>
            <a:ext cx="9911413" cy="7641923"/>
            <a:chOff x="0" y="0"/>
            <a:chExt cx="14074373" cy="10851659"/>
          </a:xfrm>
        </p:grpSpPr>
        <p:sp>
          <p:nvSpPr>
            <p:cNvPr id="4" name="Freeform 4"/>
            <p:cNvSpPr/>
            <p:nvPr/>
          </p:nvSpPr>
          <p:spPr>
            <a:xfrm>
              <a:off x="-127" y="127"/>
              <a:ext cx="14074246" cy="10858644"/>
            </a:xfrm>
            <a:custGeom>
              <a:avLst/>
              <a:gdLst/>
              <a:ahLst/>
              <a:cxnLst/>
              <a:rect l="l" t="t" r="r" b="b"/>
              <a:pathLst>
                <a:path w="14074246" h="10858644">
                  <a:moveTo>
                    <a:pt x="13673179" y="10845944"/>
                  </a:moveTo>
                  <a:cubicBezTo>
                    <a:pt x="13617299" y="10858644"/>
                    <a:pt x="13591899" y="10845944"/>
                    <a:pt x="13534749" y="10845944"/>
                  </a:cubicBezTo>
                  <a:cubicBezTo>
                    <a:pt x="13477599" y="10845944"/>
                    <a:pt x="13386541" y="10833244"/>
                    <a:pt x="13386541"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3555197" y="0"/>
                  </a:lnTo>
                  <a:cubicBezTo>
                    <a:pt x="13655273" y="0"/>
                    <a:pt x="13723725" y="12700"/>
                    <a:pt x="13723725" y="12700"/>
                  </a:cubicBezTo>
                  <a:cubicBezTo>
                    <a:pt x="13787861" y="12700"/>
                    <a:pt x="13876633" y="36322"/>
                    <a:pt x="13934546" y="50800"/>
                  </a:cubicBezTo>
                  <a:cubicBezTo>
                    <a:pt x="14036146" y="76200"/>
                    <a:pt x="14061546" y="254000"/>
                    <a:pt x="14061546" y="350520"/>
                  </a:cubicBezTo>
                  <a:lnTo>
                    <a:pt x="14061546" y="9979550"/>
                  </a:lnTo>
                  <a:cubicBezTo>
                    <a:pt x="14061546" y="9979550"/>
                    <a:pt x="14074246" y="10348231"/>
                    <a:pt x="14074246" y="10381251"/>
                  </a:cubicBezTo>
                  <a:cubicBezTo>
                    <a:pt x="14074246" y="10414271"/>
                    <a:pt x="14051767" y="10522221"/>
                    <a:pt x="14033860" y="10568449"/>
                  </a:cubicBezTo>
                  <a:cubicBezTo>
                    <a:pt x="14008841" y="10633092"/>
                    <a:pt x="14019000" y="10689988"/>
                    <a:pt x="13967185" y="10734184"/>
                  </a:cubicBezTo>
                  <a:cubicBezTo>
                    <a:pt x="13931117" y="10765045"/>
                    <a:pt x="13877015" y="10802383"/>
                    <a:pt x="13831802" y="10819528"/>
                  </a:cubicBezTo>
                  <a:cubicBezTo>
                    <a:pt x="13786591" y="10836673"/>
                    <a:pt x="13728805" y="10833371"/>
                    <a:pt x="13672925" y="10846071"/>
                  </a:cubicBezTo>
                  <a:close/>
                </a:path>
              </a:pathLst>
            </a:custGeom>
            <a:solidFill>
              <a:srgbClr val="EAEAEA"/>
            </a:solidFill>
          </p:spPr>
        </p:sp>
      </p:grpSp>
      <p:grpSp>
        <p:nvGrpSpPr>
          <p:cNvPr id="5" name="Group 5"/>
          <p:cNvGrpSpPr/>
          <p:nvPr/>
        </p:nvGrpSpPr>
        <p:grpSpPr>
          <a:xfrm>
            <a:off x="2011558" y="2146590"/>
            <a:ext cx="9251547" cy="6520589"/>
            <a:chOff x="0" y="0"/>
            <a:chExt cx="15396559" cy="10851659"/>
          </a:xfrm>
        </p:grpSpPr>
        <p:sp>
          <p:nvSpPr>
            <p:cNvPr id="6" name="Freeform 6"/>
            <p:cNvSpPr/>
            <p:nvPr/>
          </p:nvSpPr>
          <p:spPr>
            <a:xfrm>
              <a:off x="-127" y="127"/>
              <a:ext cx="15396432" cy="10858644"/>
            </a:xfrm>
            <a:custGeom>
              <a:avLst/>
              <a:gdLst/>
              <a:ahLst/>
              <a:cxnLst/>
              <a:rect l="l" t="t" r="r" b="b"/>
              <a:pathLst>
                <a:path w="15396432" h="10858644">
                  <a:moveTo>
                    <a:pt x="14995367" y="10845944"/>
                  </a:moveTo>
                  <a:cubicBezTo>
                    <a:pt x="14939486" y="10858644"/>
                    <a:pt x="14914086" y="10845944"/>
                    <a:pt x="14856936" y="10845944"/>
                  </a:cubicBezTo>
                  <a:cubicBezTo>
                    <a:pt x="14799786" y="10845944"/>
                    <a:pt x="14708727" y="10833244"/>
                    <a:pt x="14708727"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877383" y="0"/>
                  </a:lnTo>
                  <a:cubicBezTo>
                    <a:pt x="14977459" y="0"/>
                    <a:pt x="15045912" y="12700"/>
                    <a:pt x="15045912" y="12700"/>
                  </a:cubicBezTo>
                  <a:cubicBezTo>
                    <a:pt x="15110047" y="12700"/>
                    <a:pt x="15198819" y="36322"/>
                    <a:pt x="15256732" y="50800"/>
                  </a:cubicBezTo>
                  <a:cubicBezTo>
                    <a:pt x="15358332" y="76200"/>
                    <a:pt x="15383732" y="254000"/>
                    <a:pt x="15383732" y="350520"/>
                  </a:cubicBezTo>
                  <a:lnTo>
                    <a:pt x="15383732" y="9979550"/>
                  </a:lnTo>
                  <a:cubicBezTo>
                    <a:pt x="15383732" y="9979550"/>
                    <a:pt x="15396432" y="10348231"/>
                    <a:pt x="15396432" y="10381251"/>
                  </a:cubicBezTo>
                  <a:cubicBezTo>
                    <a:pt x="15396432" y="10414271"/>
                    <a:pt x="15373953" y="10522221"/>
                    <a:pt x="15356046" y="10568449"/>
                  </a:cubicBezTo>
                  <a:cubicBezTo>
                    <a:pt x="15331027" y="10633092"/>
                    <a:pt x="15341187" y="10689988"/>
                    <a:pt x="15289371" y="10734184"/>
                  </a:cubicBezTo>
                  <a:cubicBezTo>
                    <a:pt x="15253303" y="10765045"/>
                    <a:pt x="15199201" y="10802383"/>
                    <a:pt x="15153990" y="10819528"/>
                  </a:cubicBezTo>
                  <a:cubicBezTo>
                    <a:pt x="15108777" y="10836673"/>
                    <a:pt x="15050993" y="10833371"/>
                    <a:pt x="14995112" y="10846071"/>
                  </a:cubicBezTo>
                  <a:close/>
                </a:path>
              </a:pathLst>
            </a:custGeom>
            <a:solidFill>
              <a:srgbClr val="FFFFFF"/>
            </a:solidFill>
          </p:spPr>
        </p:sp>
      </p:grpSp>
      <p:sp>
        <p:nvSpPr>
          <p:cNvPr id="7" name="Freeform 7"/>
          <p:cNvSpPr/>
          <p:nvPr/>
        </p:nvSpPr>
        <p:spPr>
          <a:xfrm>
            <a:off x="3565590"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sp>
      <p:sp>
        <p:nvSpPr>
          <p:cNvPr id="8" name="Freeform 8"/>
          <p:cNvSpPr/>
          <p:nvPr/>
        </p:nvSpPr>
        <p:spPr>
          <a:xfrm>
            <a:off x="1461056"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sp>
      <p:sp>
        <p:nvSpPr>
          <p:cNvPr id="9" name="Freeform 9"/>
          <p:cNvSpPr/>
          <p:nvPr/>
        </p:nvSpPr>
        <p:spPr>
          <a:xfrm>
            <a:off x="5556652"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0" name="Freeform 10"/>
          <p:cNvSpPr/>
          <p:nvPr/>
        </p:nvSpPr>
        <p:spPr>
          <a:xfrm flipV="1">
            <a:off x="1449938"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1" name="Freeform 11"/>
          <p:cNvSpPr/>
          <p:nvPr/>
        </p:nvSpPr>
        <p:spPr>
          <a:xfrm flipV="1">
            <a:off x="5506423"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2" name="Freeform 12"/>
          <p:cNvSpPr/>
          <p:nvPr/>
        </p:nvSpPr>
        <p:spPr>
          <a:xfrm>
            <a:off x="6541409"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495168">
            <a:off x="335145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574972">
            <a:off x="651903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Freeform 15"/>
          <p:cNvSpPr/>
          <p:nvPr/>
        </p:nvSpPr>
        <p:spPr>
          <a:xfrm>
            <a:off x="12183567" y="1952324"/>
            <a:ext cx="3456567" cy="10388588"/>
          </a:xfrm>
          <a:custGeom>
            <a:avLst/>
            <a:gdLst/>
            <a:ahLst/>
            <a:cxnLst/>
            <a:rect l="l" t="t" r="r" b="b"/>
            <a:pathLst>
              <a:path w="3456567" h="10388588">
                <a:moveTo>
                  <a:pt x="0" y="0"/>
                </a:moveTo>
                <a:lnTo>
                  <a:pt x="3456566" y="0"/>
                </a:lnTo>
                <a:lnTo>
                  <a:pt x="3456566" y="10388588"/>
                </a:lnTo>
                <a:lnTo>
                  <a:pt x="0" y="10388588"/>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6" name="Freeform 16"/>
          <p:cNvSpPr/>
          <p:nvPr/>
        </p:nvSpPr>
        <p:spPr>
          <a:xfrm rot="2022845" flipH="1">
            <a:off x="15322278" y="163063"/>
            <a:ext cx="4169757" cy="902184"/>
          </a:xfrm>
          <a:custGeom>
            <a:avLst/>
            <a:gdLst/>
            <a:ahLst/>
            <a:cxnLst/>
            <a:rect l="l" t="t" r="r" b="b"/>
            <a:pathLst>
              <a:path w="4169757" h="902184">
                <a:moveTo>
                  <a:pt x="4169756" y="0"/>
                </a:moveTo>
                <a:lnTo>
                  <a:pt x="0" y="0"/>
                </a:lnTo>
                <a:lnTo>
                  <a:pt x="0" y="902183"/>
                </a:lnTo>
                <a:lnTo>
                  <a:pt x="4169756" y="902183"/>
                </a:lnTo>
                <a:lnTo>
                  <a:pt x="4169756"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7" name="Freeform 17"/>
          <p:cNvSpPr/>
          <p:nvPr/>
        </p:nvSpPr>
        <p:spPr>
          <a:xfrm>
            <a:off x="15960142"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8" name="Freeform 18"/>
          <p:cNvSpPr/>
          <p:nvPr/>
        </p:nvSpPr>
        <p:spPr>
          <a:xfrm flipH="1">
            <a:off x="9677984"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19" name="TextBox 19"/>
          <p:cNvSpPr txBox="1"/>
          <p:nvPr/>
        </p:nvSpPr>
        <p:spPr>
          <a:xfrm>
            <a:off x="2301917" y="3216135"/>
            <a:ext cx="8811143" cy="4381500"/>
          </a:xfrm>
          <a:prstGeom prst="rect">
            <a:avLst/>
          </a:prstGeom>
        </p:spPr>
        <p:txBody>
          <a:bodyPr lIns="0" tIns="0" rIns="0" bIns="0" rtlCol="0" anchor="t">
            <a:spAutoFit/>
          </a:bodyPr>
          <a:lstStyle/>
          <a:p>
            <a:pPr algn="just">
              <a:lnSpc>
                <a:spcPts val="6960"/>
              </a:lnSpc>
            </a:pPr>
            <a:r>
              <a:rPr lang="en-US" sz="5800" b="1" spc="-116">
                <a:solidFill>
                  <a:srgbClr val="FF3131"/>
                </a:solidFill>
                <a:latin typeface="Cabin Bold"/>
                <a:ea typeface="Cabin Bold"/>
                <a:cs typeface="Cabin Bold"/>
                <a:sym typeface="Cabin Bold"/>
              </a:rPr>
              <a:t>Hoạt động sản xuất</a:t>
            </a:r>
            <a:r>
              <a:rPr lang="en-US" sz="5800" b="1" spc="-116">
                <a:solidFill>
                  <a:srgbClr val="372929"/>
                </a:solidFill>
                <a:latin typeface="Cabin Bold"/>
                <a:ea typeface="Cabin Bold"/>
                <a:cs typeface="Cabin Bold"/>
                <a:sym typeface="Cabin Bold"/>
              </a:rPr>
              <a:t> là hoạt động con người sử dụng các yếu tố sản xuất để tạo ra các sản phẩm để đáp ứng nhu cầu của đời sống xã hội</a:t>
            </a:r>
          </a:p>
        </p:txBody>
      </p:sp>
      <p:sp>
        <p:nvSpPr>
          <p:cNvPr id="21" name="TextBox 8"/>
          <p:cNvSpPr txBox="1"/>
          <p:nvPr/>
        </p:nvSpPr>
        <p:spPr>
          <a:xfrm>
            <a:off x="457200" y="0"/>
            <a:ext cx="17055737" cy="948978"/>
          </a:xfrm>
          <a:prstGeom prst="rect">
            <a:avLst/>
          </a:prstGeom>
        </p:spPr>
        <p:txBody>
          <a:bodyPr lIns="0" tIns="0" rIns="0" bIns="0" rtlCol="0" anchor="t">
            <a:spAutoFit/>
          </a:bodyPr>
          <a:lstStyle/>
          <a:p>
            <a:pPr marL="1338603" lvl="1" indent="-669302" algn="ctr">
              <a:lnSpc>
                <a:spcPts val="7440"/>
              </a:lnSpc>
              <a:buAutoNum type="arabicPeriod"/>
            </a:pPr>
            <a:r>
              <a:rPr lang="vi-VN" sz="6200" b="1" spc="-124" dirty="0" smtClean="0">
                <a:solidFill>
                  <a:srgbClr val="FF0000"/>
                </a:solidFill>
                <a:latin typeface="Cabin Bold"/>
                <a:ea typeface="Cabin Bold"/>
                <a:cs typeface="Cabin Bold"/>
                <a:sym typeface="Cabin Bold"/>
              </a:rPr>
              <a:t>Hoạt động sản xuất </a:t>
            </a:r>
            <a:endParaRPr lang="en-US" sz="6200" b="1" spc="-124" dirty="0">
              <a:solidFill>
                <a:srgbClr val="FF0000"/>
              </a:solidFill>
              <a:latin typeface="Cabin Bold"/>
              <a:ea typeface="Cabin Bold"/>
              <a:cs typeface="Cabin Bold"/>
              <a:sym typeface="Cabin 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3" name="Group 3"/>
          <p:cNvGrpSpPr/>
          <p:nvPr/>
        </p:nvGrpSpPr>
        <p:grpSpPr>
          <a:xfrm>
            <a:off x="6038482" y="1629026"/>
            <a:ext cx="10753866" cy="7641923"/>
            <a:chOff x="0" y="0"/>
            <a:chExt cx="15270671" cy="10851659"/>
          </a:xfrm>
        </p:grpSpPr>
        <p:sp>
          <p:nvSpPr>
            <p:cNvPr id="4" name="Freeform 4"/>
            <p:cNvSpPr/>
            <p:nvPr/>
          </p:nvSpPr>
          <p:spPr>
            <a:xfrm>
              <a:off x="-127" y="127"/>
              <a:ext cx="15270544" cy="10858644"/>
            </a:xfrm>
            <a:custGeom>
              <a:avLst/>
              <a:gdLst/>
              <a:ahLst/>
              <a:cxnLst/>
              <a:rect l="l" t="t" r="r" b="b"/>
              <a:pathLst>
                <a:path w="15270544" h="10858644">
                  <a:moveTo>
                    <a:pt x="14869478" y="10845944"/>
                  </a:moveTo>
                  <a:cubicBezTo>
                    <a:pt x="14813598" y="10858644"/>
                    <a:pt x="14788198" y="10845944"/>
                    <a:pt x="14731048" y="10845944"/>
                  </a:cubicBezTo>
                  <a:cubicBezTo>
                    <a:pt x="14673898" y="10845944"/>
                    <a:pt x="14582838" y="10833244"/>
                    <a:pt x="1458283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4751495" y="0"/>
                  </a:lnTo>
                  <a:cubicBezTo>
                    <a:pt x="14851571" y="0"/>
                    <a:pt x="14920024" y="12700"/>
                    <a:pt x="14920024" y="12700"/>
                  </a:cubicBezTo>
                  <a:cubicBezTo>
                    <a:pt x="14984158" y="12700"/>
                    <a:pt x="15072931" y="36322"/>
                    <a:pt x="15130844" y="50800"/>
                  </a:cubicBezTo>
                  <a:cubicBezTo>
                    <a:pt x="15232444" y="76200"/>
                    <a:pt x="15257844" y="254000"/>
                    <a:pt x="15257844" y="350520"/>
                  </a:cubicBezTo>
                  <a:lnTo>
                    <a:pt x="15257844" y="9979550"/>
                  </a:lnTo>
                  <a:cubicBezTo>
                    <a:pt x="15257844" y="9979550"/>
                    <a:pt x="15270544" y="10348231"/>
                    <a:pt x="15270544" y="10381251"/>
                  </a:cubicBezTo>
                  <a:cubicBezTo>
                    <a:pt x="15270544" y="10414271"/>
                    <a:pt x="15248065" y="10522221"/>
                    <a:pt x="15230157" y="10568449"/>
                  </a:cubicBezTo>
                  <a:cubicBezTo>
                    <a:pt x="15205138" y="10633092"/>
                    <a:pt x="15215299" y="10689988"/>
                    <a:pt x="15163482" y="10734184"/>
                  </a:cubicBezTo>
                  <a:cubicBezTo>
                    <a:pt x="15127415" y="10765045"/>
                    <a:pt x="15073312" y="10802383"/>
                    <a:pt x="15028101" y="10819528"/>
                  </a:cubicBezTo>
                  <a:cubicBezTo>
                    <a:pt x="14982888" y="10836673"/>
                    <a:pt x="14925104" y="10833371"/>
                    <a:pt x="14869224" y="10846071"/>
                  </a:cubicBezTo>
                  <a:close/>
                </a:path>
              </a:pathLst>
            </a:custGeom>
            <a:solidFill>
              <a:srgbClr val="EAEAEA"/>
            </a:solidFill>
          </p:spPr>
        </p:sp>
      </p:grpSp>
      <p:grpSp>
        <p:nvGrpSpPr>
          <p:cNvPr id="5" name="Group 5"/>
          <p:cNvGrpSpPr/>
          <p:nvPr/>
        </p:nvGrpSpPr>
        <p:grpSpPr>
          <a:xfrm>
            <a:off x="6389012" y="2146590"/>
            <a:ext cx="10083261" cy="6520589"/>
            <a:chOff x="0" y="0"/>
            <a:chExt cx="16780709" cy="10851659"/>
          </a:xfrm>
        </p:grpSpPr>
        <p:sp>
          <p:nvSpPr>
            <p:cNvPr id="6" name="Freeform 6"/>
            <p:cNvSpPr/>
            <p:nvPr/>
          </p:nvSpPr>
          <p:spPr>
            <a:xfrm>
              <a:off x="-127" y="127"/>
              <a:ext cx="16780582" cy="10858644"/>
            </a:xfrm>
            <a:custGeom>
              <a:avLst/>
              <a:gdLst/>
              <a:ahLst/>
              <a:cxnLst/>
              <a:rect l="l" t="t" r="r" b="b"/>
              <a:pathLst>
                <a:path w="16780582" h="10858644">
                  <a:moveTo>
                    <a:pt x="16379516" y="10845944"/>
                  </a:moveTo>
                  <a:cubicBezTo>
                    <a:pt x="16323636" y="10858644"/>
                    <a:pt x="16298236" y="10845944"/>
                    <a:pt x="16241086" y="10845944"/>
                  </a:cubicBezTo>
                  <a:cubicBezTo>
                    <a:pt x="16183936" y="10845944"/>
                    <a:pt x="16092878" y="10833244"/>
                    <a:pt x="1609287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6261533" y="0"/>
                  </a:lnTo>
                  <a:cubicBezTo>
                    <a:pt x="16361609" y="0"/>
                    <a:pt x="16430062" y="12700"/>
                    <a:pt x="16430062" y="12700"/>
                  </a:cubicBezTo>
                  <a:cubicBezTo>
                    <a:pt x="16494198" y="12700"/>
                    <a:pt x="16582971" y="36322"/>
                    <a:pt x="16640882" y="50800"/>
                  </a:cubicBezTo>
                  <a:cubicBezTo>
                    <a:pt x="16742482" y="76200"/>
                    <a:pt x="16767882" y="254000"/>
                    <a:pt x="16767882" y="350520"/>
                  </a:cubicBezTo>
                  <a:lnTo>
                    <a:pt x="16767882" y="9979550"/>
                  </a:lnTo>
                  <a:cubicBezTo>
                    <a:pt x="16767882" y="9979550"/>
                    <a:pt x="16780582" y="10348231"/>
                    <a:pt x="16780582" y="10381251"/>
                  </a:cubicBezTo>
                  <a:cubicBezTo>
                    <a:pt x="16780582" y="10414271"/>
                    <a:pt x="16758104" y="10522221"/>
                    <a:pt x="16740197" y="10568449"/>
                  </a:cubicBezTo>
                  <a:cubicBezTo>
                    <a:pt x="16715178" y="10633092"/>
                    <a:pt x="16725337" y="10689988"/>
                    <a:pt x="16673522" y="10734184"/>
                  </a:cubicBezTo>
                  <a:cubicBezTo>
                    <a:pt x="16637454" y="10765045"/>
                    <a:pt x="16583352" y="10802383"/>
                    <a:pt x="16538139" y="10819528"/>
                  </a:cubicBezTo>
                  <a:cubicBezTo>
                    <a:pt x="16492928" y="10836673"/>
                    <a:pt x="16435142" y="10833371"/>
                    <a:pt x="16379262" y="10846071"/>
                  </a:cubicBezTo>
                  <a:close/>
                </a:path>
              </a:pathLst>
            </a:custGeom>
            <a:solidFill>
              <a:srgbClr val="FFFFFF"/>
            </a:solidFill>
          </p:spPr>
        </p:sp>
      </p:grpSp>
      <p:sp>
        <p:nvSpPr>
          <p:cNvPr id="7" name="Freeform 7"/>
          <p:cNvSpPr/>
          <p:nvPr/>
        </p:nvSpPr>
        <p:spPr>
          <a:xfrm>
            <a:off x="8356011"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4">
              <a:extLst>
                <a:ext uri="{96DAC541-7B7A-43D3-8B79-37D633B846F1}">
                  <asvg:svgBlip xmlns="" xmlns:asvg="http://schemas.microsoft.com/office/drawing/2016/SVG/main" r:embed="rId5"/>
                </a:ext>
              </a:extLst>
            </a:blip>
            <a:stretch>
              <a:fillRect t="-61363"/>
            </a:stretch>
          </a:blipFill>
        </p:spPr>
      </p:sp>
      <p:sp>
        <p:nvSpPr>
          <p:cNvPr id="8" name="Freeform 8"/>
          <p:cNvSpPr/>
          <p:nvPr/>
        </p:nvSpPr>
        <p:spPr>
          <a:xfrm>
            <a:off x="5838509" y="8940671"/>
            <a:ext cx="6357135" cy="33027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6">
              <a:extLst>
                <a:ext uri="{96DAC541-7B7A-43D3-8B79-37D633B846F1}">
                  <asvg:svgBlip xmlns="" xmlns:asvg="http://schemas.microsoft.com/office/drawing/2016/SVG/main" r:embed="rId7"/>
                </a:ext>
              </a:extLst>
            </a:blip>
            <a:stretch>
              <a:fillRect t="-1145859"/>
            </a:stretch>
          </a:blipFill>
        </p:spPr>
      </p:sp>
      <p:sp>
        <p:nvSpPr>
          <p:cNvPr id="9" name="Freeform 9"/>
          <p:cNvSpPr/>
          <p:nvPr/>
        </p:nvSpPr>
        <p:spPr>
          <a:xfrm>
            <a:off x="10693293" y="8940671"/>
            <a:ext cx="6357135" cy="330278"/>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0" name="Freeform 10"/>
          <p:cNvSpPr/>
          <p:nvPr/>
        </p:nvSpPr>
        <p:spPr>
          <a:xfrm flipV="1">
            <a:off x="5827392" y="1463887"/>
            <a:ext cx="6357135" cy="330278"/>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1" name="Freeform 11"/>
          <p:cNvSpPr/>
          <p:nvPr/>
        </p:nvSpPr>
        <p:spPr>
          <a:xfrm flipV="1">
            <a:off x="10693293" y="1463887"/>
            <a:ext cx="6357135" cy="33027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8">
              <a:extLst>
                <a:ext uri="{96DAC541-7B7A-43D3-8B79-37D633B846F1}">
                  <asvg:svgBlip xmlns="" xmlns:asvg="http://schemas.microsoft.com/office/drawing/2016/SVG/main" r:embed="rId9"/>
                </a:ext>
              </a:extLst>
            </a:blip>
            <a:stretch>
              <a:fillRect t="-1145859"/>
            </a:stretch>
          </a:blipFill>
        </p:spPr>
      </p:sp>
      <p:sp>
        <p:nvSpPr>
          <p:cNvPr id="12" name="Freeform 12"/>
          <p:cNvSpPr/>
          <p:nvPr/>
        </p:nvSpPr>
        <p:spPr>
          <a:xfrm>
            <a:off x="11392353" y="949604"/>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10" cstate="print">
              <a:extLst>
                <a:ext uri="{96DAC541-7B7A-43D3-8B79-37D633B846F1}">
                  <asvg:svgBlip xmlns="" xmlns:asvg="http://schemas.microsoft.com/office/drawing/2016/SVG/main" r:embed="rId11"/>
                </a:ext>
              </a:extLst>
            </a:blip>
            <a:stretch>
              <a:fillRect/>
            </a:stretch>
          </a:blipFill>
        </p:spPr>
      </p:sp>
      <p:sp>
        <p:nvSpPr>
          <p:cNvPr id="13" name="Freeform 13"/>
          <p:cNvSpPr/>
          <p:nvPr/>
        </p:nvSpPr>
        <p:spPr>
          <a:xfrm rot="-495168">
            <a:off x="8202400"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4" name="Freeform 14"/>
          <p:cNvSpPr/>
          <p:nvPr/>
        </p:nvSpPr>
        <p:spPr>
          <a:xfrm rot="574972">
            <a:off x="11369977" y="1227922"/>
            <a:ext cx="3368198" cy="73488"/>
          </a:xfrm>
          <a:custGeom>
            <a:avLst/>
            <a:gdLst/>
            <a:ahLst/>
            <a:cxnLst/>
            <a:rect l="l" t="t" r="r" b="b"/>
            <a:pathLst>
              <a:path w="3368198" h="73488">
                <a:moveTo>
                  <a:pt x="0" y="0"/>
                </a:moveTo>
                <a:lnTo>
                  <a:pt x="3368198" y="0"/>
                </a:lnTo>
                <a:lnTo>
                  <a:pt x="3368198" y="73488"/>
                </a:lnTo>
                <a:lnTo>
                  <a:pt x="0" y="73488"/>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5" name="TextBox 15"/>
          <p:cNvSpPr txBox="1"/>
          <p:nvPr/>
        </p:nvSpPr>
        <p:spPr>
          <a:xfrm>
            <a:off x="6679773" y="3259238"/>
            <a:ext cx="9591239" cy="4381500"/>
          </a:xfrm>
          <a:prstGeom prst="rect">
            <a:avLst/>
          </a:prstGeom>
        </p:spPr>
        <p:txBody>
          <a:bodyPr lIns="0" tIns="0" rIns="0" bIns="0" rtlCol="0" anchor="t">
            <a:spAutoFit/>
          </a:bodyPr>
          <a:lstStyle/>
          <a:p>
            <a:pPr algn="just">
              <a:lnSpc>
                <a:spcPts val="6960"/>
              </a:lnSpc>
            </a:pPr>
            <a:r>
              <a:rPr lang="en-US" sz="5800" b="1" spc="-116">
                <a:solidFill>
                  <a:srgbClr val="FF3131"/>
                </a:solidFill>
                <a:latin typeface="Cabin Bold"/>
                <a:ea typeface="Cabin Bold"/>
                <a:cs typeface="Cabin Bold"/>
                <a:sym typeface="Cabin Bold"/>
              </a:rPr>
              <a:t>Vai trò của hoạt động sản xuất:</a:t>
            </a:r>
            <a:r>
              <a:rPr lang="en-US" sz="5800" b="1" spc="-116">
                <a:solidFill>
                  <a:srgbClr val="372929"/>
                </a:solidFill>
                <a:latin typeface="Cabin Bold"/>
                <a:ea typeface="Cabin Bold"/>
                <a:cs typeface="Cabin Bold"/>
                <a:sym typeface="Cabin Bold"/>
              </a:rPr>
              <a:t> hoạt động cơ bản nhất trong các hoạt động của con người, quyết định đến các hoạt động phân phối, trao đổi, tiêu dùng.</a:t>
            </a:r>
          </a:p>
        </p:txBody>
      </p:sp>
      <p:sp>
        <p:nvSpPr>
          <p:cNvPr id="16" name="Freeform 16"/>
          <p:cNvSpPr/>
          <p:nvPr/>
        </p:nvSpPr>
        <p:spPr>
          <a:xfrm>
            <a:off x="-2671921" y="7745216"/>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sp>
        <p:nvSpPr>
          <p:cNvPr id="17" name="Freeform 17"/>
          <p:cNvSpPr/>
          <p:nvPr/>
        </p:nvSpPr>
        <p:spPr>
          <a:xfrm>
            <a:off x="2342232" y="5523278"/>
            <a:ext cx="1767676" cy="2250514"/>
          </a:xfrm>
          <a:custGeom>
            <a:avLst/>
            <a:gdLst/>
            <a:ahLst/>
            <a:cxnLst/>
            <a:rect l="l" t="t" r="r" b="b"/>
            <a:pathLst>
              <a:path w="1767676" h="2250514">
                <a:moveTo>
                  <a:pt x="0" y="0"/>
                </a:moveTo>
                <a:lnTo>
                  <a:pt x="1767676" y="0"/>
                </a:lnTo>
                <a:lnTo>
                  <a:pt x="1767676" y="2250513"/>
                </a:lnTo>
                <a:lnTo>
                  <a:pt x="0" y="225051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sp>
      <p:sp>
        <p:nvSpPr>
          <p:cNvPr id="18" name="Freeform 18"/>
          <p:cNvSpPr/>
          <p:nvPr/>
        </p:nvSpPr>
        <p:spPr>
          <a:xfrm>
            <a:off x="893034" y="5123427"/>
            <a:ext cx="1217415" cy="2667642"/>
          </a:xfrm>
          <a:custGeom>
            <a:avLst/>
            <a:gdLst/>
            <a:ahLst/>
            <a:cxnLst/>
            <a:rect l="l" t="t" r="r" b="b"/>
            <a:pathLst>
              <a:path w="1217415" h="2667642">
                <a:moveTo>
                  <a:pt x="0" y="0"/>
                </a:moveTo>
                <a:lnTo>
                  <a:pt x="1217415" y="0"/>
                </a:lnTo>
                <a:lnTo>
                  <a:pt x="1217415" y="2667642"/>
                </a:lnTo>
                <a:lnTo>
                  <a:pt x="0" y="2667642"/>
                </a:lnTo>
                <a:lnTo>
                  <a:pt x="0" y="0"/>
                </a:lnTo>
                <a:close/>
              </a:path>
            </a:pathLst>
          </a:custGeom>
          <a:blipFill>
            <a:blip r:embed="rId18">
              <a:extLst>
                <a:ext uri="{96DAC541-7B7A-43D3-8B79-37D633B846F1}">
                  <asvg:svgBlip xmlns="" xmlns:asvg="http://schemas.microsoft.com/office/drawing/2016/SVG/main" r:embed="rId19"/>
                </a:ext>
              </a:extLst>
            </a:blip>
            <a:stretch>
              <a:fillRect/>
            </a:stretch>
          </a:blipFill>
        </p:spPr>
      </p:sp>
      <p:sp>
        <p:nvSpPr>
          <p:cNvPr id="19" name="Freeform 19"/>
          <p:cNvSpPr/>
          <p:nvPr/>
        </p:nvSpPr>
        <p:spPr>
          <a:xfrm>
            <a:off x="2342232" y="2249068"/>
            <a:ext cx="2081312" cy="2092727"/>
          </a:xfrm>
          <a:custGeom>
            <a:avLst/>
            <a:gdLst/>
            <a:ahLst/>
            <a:cxnLst/>
            <a:rect l="l" t="t" r="r" b="b"/>
            <a:pathLst>
              <a:path w="2081312" h="2092727">
                <a:moveTo>
                  <a:pt x="0" y="0"/>
                </a:moveTo>
                <a:lnTo>
                  <a:pt x="2081311" y="0"/>
                </a:lnTo>
                <a:lnTo>
                  <a:pt x="2081311" y="2092727"/>
                </a:lnTo>
                <a:lnTo>
                  <a:pt x="0" y="2092727"/>
                </a:lnTo>
                <a:lnTo>
                  <a:pt x="0" y="0"/>
                </a:lnTo>
                <a:close/>
              </a:path>
            </a:pathLst>
          </a:custGeom>
          <a:blipFill>
            <a:blip r:embed="rId20">
              <a:extLst>
                <a:ext uri="{96DAC541-7B7A-43D3-8B79-37D633B846F1}">
                  <asvg:svgBlip xmlns="" xmlns:asvg="http://schemas.microsoft.com/office/drawing/2016/SVG/main" r:embed="rId21"/>
                </a:ext>
              </a:extLst>
            </a:blip>
            <a:stretch>
              <a:fillRect/>
            </a:stretch>
          </a:blipFill>
        </p:spPr>
      </p:sp>
      <p:sp>
        <p:nvSpPr>
          <p:cNvPr id="21" name="TextBox 8"/>
          <p:cNvSpPr txBox="1"/>
          <p:nvPr/>
        </p:nvSpPr>
        <p:spPr>
          <a:xfrm>
            <a:off x="457200" y="0"/>
            <a:ext cx="17055737" cy="948978"/>
          </a:xfrm>
          <a:prstGeom prst="rect">
            <a:avLst/>
          </a:prstGeom>
        </p:spPr>
        <p:txBody>
          <a:bodyPr lIns="0" tIns="0" rIns="0" bIns="0" rtlCol="0" anchor="t">
            <a:spAutoFit/>
          </a:bodyPr>
          <a:lstStyle/>
          <a:p>
            <a:pPr marL="1338603" lvl="1" indent="-669302" algn="ctr">
              <a:lnSpc>
                <a:spcPts val="7440"/>
              </a:lnSpc>
              <a:buAutoNum type="arabicPeriod"/>
            </a:pPr>
            <a:r>
              <a:rPr lang="vi-VN" sz="6200" b="1" spc="-124" dirty="0" smtClean="0">
                <a:solidFill>
                  <a:srgbClr val="FF0000"/>
                </a:solidFill>
                <a:latin typeface="Cabin Bold"/>
                <a:ea typeface="Cabin Bold"/>
                <a:cs typeface="Cabin Bold"/>
                <a:sym typeface="Cabin Bold"/>
              </a:rPr>
              <a:t>Hoạt động sản xuất </a:t>
            </a:r>
            <a:endParaRPr lang="en-US" sz="6200" b="1" spc="-124" dirty="0">
              <a:solidFill>
                <a:srgbClr val="FF0000"/>
              </a:solidFill>
              <a:latin typeface="Cabin Bold"/>
              <a:ea typeface="Cabin Bold"/>
              <a:cs typeface="Cabin Bold"/>
              <a:sym typeface="Cabin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1937</TotalTime>
  <Words>3435</Words>
  <Application>Microsoft Office PowerPoint</Application>
  <PresentationFormat>Custom</PresentationFormat>
  <Paragraphs>222</Paragraphs>
  <Slides>48</Slides>
  <Notes>3</Notes>
  <HiddenSlides>4</HiddenSlides>
  <MMClips>11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48</vt:i4>
      </vt:variant>
    </vt:vector>
  </HeadingPairs>
  <TitlesOfParts>
    <vt:vector size="60" baseType="lpstr">
      <vt:lpstr>Arial</vt:lpstr>
      <vt:lpstr>Cabin</vt:lpstr>
      <vt:lpstr>Cabin Bold</vt:lpstr>
      <vt:lpstr>Calibri</vt:lpstr>
      <vt:lpstr>Times New Roman</vt:lpstr>
      <vt:lpstr>宋体</vt:lpstr>
      <vt:lpstr>Arial Unicode MS</vt:lpstr>
      <vt:lpstr>Microsoft YaHei</vt:lpstr>
      <vt:lpstr>等线</vt:lpstr>
      <vt:lpstr>Wingdings</vt:lpstr>
      <vt:lpstr>Dubai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Mối quan hệ  Sản xuất, phân phối  - trao đổi, tiêu dùng</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Cháo mừng các em đến với bài học ngày hôm nay</dc:title>
  <cp:lastModifiedBy>Admin</cp:lastModifiedBy>
  <cp:revision>21</cp:revision>
  <dcterms:created xsi:type="dcterms:W3CDTF">2006-08-16T00:00:00Z</dcterms:created>
  <dcterms:modified xsi:type="dcterms:W3CDTF">2024-09-19T01:59:53Z</dcterms:modified>
  <dc:identifier>DAGQdzOMHxk</dc:identifier>
</cp:coreProperties>
</file>