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9" r:id="rId3"/>
    <p:sldId id="258" r:id="rId4"/>
    <p:sldId id="259" r:id="rId5"/>
    <p:sldId id="260" r:id="rId6"/>
    <p:sldId id="261" r:id="rId7"/>
    <p:sldId id="262" r:id="rId8"/>
    <p:sldId id="280" r:id="rId9"/>
    <p:sldId id="263" r:id="rId10"/>
    <p:sldId id="281" r:id="rId11"/>
    <p:sldId id="283"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0901" autoAdjust="0"/>
  </p:normalViewPr>
  <p:slideViewPr>
    <p:cSldViewPr snapToGrid="0">
      <p:cViewPr varScale="1">
        <p:scale>
          <a:sx n="93" d="100"/>
          <a:sy n="93" d="100"/>
        </p:scale>
        <p:origin x="36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B54EDA-7D4C-4235-B67A-877DA3235AC9}"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B3FE3-FB90-405B-8192-D89E1C140405}" type="slidenum">
              <a:rPr lang="en-US" smtClean="0"/>
              <a:t>‹#›</a:t>
            </a:fld>
            <a:endParaRPr lang="en-US"/>
          </a:p>
        </p:txBody>
      </p:sp>
    </p:spTree>
    <p:extLst>
      <p:ext uri="{BB962C8B-B14F-4D97-AF65-F5344CB8AC3E}">
        <p14:creationId xmlns:p14="http://schemas.microsoft.com/office/powerpoint/2010/main" val="2209196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B54EDA-7D4C-4235-B67A-877DA3235AC9}"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B3FE3-FB90-405B-8192-D89E1C140405}" type="slidenum">
              <a:rPr lang="en-US" smtClean="0"/>
              <a:t>‹#›</a:t>
            </a:fld>
            <a:endParaRPr lang="en-US"/>
          </a:p>
        </p:txBody>
      </p:sp>
    </p:spTree>
    <p:extLst>
      <p:ext uri="{BB962C8B-B14F-4D97-AF65-F5344CB8AC3E}">
        <p14:creationId xmlns:p14="http://schemas.microsoft.com/office/powerpoint/2010/main" val="719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B54EDA-7D4C-4235-B67A-877DA3235AC9}"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B3FE3-FB90-405B-8192-D89E1C140405}" type="slidenum">
              <a:rPr lang="en-US" smtClean="0"/>
              <a:t>‹#›</a:t>
            </a:fld>
            <a:endParaRPr lang="en-US"/>
          </a:p>
        </p:txBody>
      </p:sp>
    </p:spTree>
    <p:extLst>
      <p:ext uri="{BB962C8B-B14F-4D97-AF65-F5344CB8AC3E}">
        <p14:creationId xmlns:p14="http://schemas.microsoft.com/office/powerpoint/2010/main" val="244446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B54EDA-7D4C-4235-B67A-877DA3235AC9}"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B3FE3-FB90-405B-8192-D89E1C140405}" type="slidenum">
              <a:rPr lang="en-US" smtClean="0"/>
              <a:t>‹#›</a:t>
            </a:fld>
            <a:endParaRPr lang="en-US"/>
          </a:p>
        </p:txBody>
      </p:sp>
    </p:spTree>
    <p:extLst>
      <p:ext uri="{BB962C8B-B14F-4D97-AF65-F5344CB8AC3E}">
        <p14:creationId xmlns:p14="http://schemas.microsoft.com/office/powerpoint/2010/main" val="1667004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B54EDA-7D4C-4235-B67A-877DA3235AC9}"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B3FE3-FB90-405B-8192-D89E1C140405}" type="slidenum">
              <a:rPr lang="en-US" smtClean="0"/>
              <a:t>‹#›</a:t>
            </a:fld>
            <a:endParaRPr lang="en-US"/>
          </a:p>
        </p:txBody>
      </p:sp>
    </p:spTree>
    <p:extLst>
      <p:ext uri="{BB962C8B-B14F-4D97-AF65-F5344CB8AC3E}">
        <p14:creationId xmlns:p14="http://schemas.microsoft.com/office/powerpoint/2010/main" val="557675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B54EDA-7D4C-4235-B67A-877DA3235AC9}"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B3FE3-FB90-405B-8192-D89E1C140405}" type="slidenum">
              <a:rPr lang="en-US" smtClean="0"/>
              <a:t>‹#›</a:t>
            </a:fld>
            <a:endParaRPr lang="en-US"/>
          </a:p>
        </p:txBody>
      </p:sp>
    </p:spTree>
    <p:extLst>
      <p:ext uri="{BB962C8B-B14F-4D97-AF65-F5344CB8AC3E}">
        <p14:creationId xmlns:p14="http://schemas.microsoft.com/office/powerpoint/2010/main" val="974977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B54EDA-7D4C-4235-B67A-877DA3235AC9}" type="datetimeFigureOut">
              <a:rPr lang="en-US" smtClean="0"/>
              <a:t>8/18/2022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4B3FE3-FB90-405B-8192-D89E1C140405}" type="slidenum">
              <a:rPr lang="en-US" smtClean="0"/>
              <a:t>‹#›</a:t>
            </a:fld>
            <a:endParaRPr lang="en-US"/>
          </a:p>
        </p:txBody>
      </p:sp>
    </p:spTree>
    <p:extLst>
      <p:ext uri="{BB962C8B-B14F-4D97-AF65-F5344CB8AC3E}">
        <p14:creationId xmlns:p14="http://schemas.microsoft.com/office/powerpoint/2010/main" val="127921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B54EDA-7D4C-4235-B67A-877DA3235AC9}" type="datetimeFigureOut">
              <a:rPr lang="en-US" smtClean="0"/>
              <a:t>8/18/2022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4B3FE3-FB90-405B-8192-D89E1C140405}" type="slidenum">
              <a:rPr lang="en-US" smtClean="0"/>
              <a:t>‹#›</a:t>
            </a:fld>
            <a:endParaRPr lang="en-US"/>
          </a:p>
        </p:txBody>
      </p:sp>
    </p:spTree>
    <p:extLst>
      <p:ext uri="{BB962C8B-B14F-4D97-AF65-F5344CB8AC3E}">
        <p14:creationId xmlns:p14="http://schemas.microsoft.com/office/powerpoint/2010/main" val="280068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54EDA-7D4C-4235-B67A-877DA3235AC9}" type="datetimeFigureOut">
              <a:rPr lang="en-US" smtClean="0"/>
              <a:t>8/18/2022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4B3FE3-FB90-405B-8192-D89E1C140405}" type="slidenum">
              <a:rPr lang="en-US" smtClean="0"/>
              <a:t>‹#›</a:t>
            </a:fld>
            <a:endParaRPr lang="en-US"/>
          </a:p>
        </p:txBody>
      </p:sp>
    </p:spTree>
    <p:extLst>
      <p:ext uri="{BB962C8B-B14F-4D97-AF65-F5344CB8AC3E}">
        <p14:creationId xmlns:p14="http://schemas.microsoft.com/office/powerpoint/2010/main" val="166743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B54EDA-7D4C-4235-B67A-877DA3235AC9}"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B3FE3-FB90-405B-8192-D89E1C140405}" type="slidenum">
              <a:rPr lang="en-US" smtClean="0"/>
              <a:t>‹#›</a:t>
            </a:fld>
            <a:endParaRPr lang="en-US"/>
          </a:p>
        </p:txBody>
      </p:sp>
    </p:spTree>
    <p:extLst>
      <p:ext uri="{BB962C8B-B14F-4D97-AF65-F5344CB8AC3E}">
        <p14:creationId xmlns:p14="http://schemas.microsoft.com/office/powerpoint/2010/main" val="194641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B54EDA-7D4C-4235-B67A-877DA3235AC9}"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B3FE3-FB90-405B-8192-D89E1C140405}" type="slidenum">
              <a:rPr lang="en-US" smtClean="0"/>
              <a:t>‹#›</a:t>
            </a:fld>
            <a:endParaRPr lang="en-US"/>
          </a:p>
        </p:txBody>
      </p:sp>
    </p:spTree>
    <p:extLst>
      <p:ext uri="{BB962C8B-B14F-4D97-AF65-F5344CB8AC3E}">
        <p14:creationId xmlns:p14="http://schemas.microsoft.com/office/powerpoint/2010/main" val="2266570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54EDA-7D4C-4235-B67A-877DA3235AC9}" type="datetimeFigureOut">
              <a:rPr lang="en-US" smtClean="0"/>
              <a:t>8/18/2022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B3FE3-FB90-405B-8192-D89E1C140405}" type="slidenum">
              <a:rPr lang="en-US" smtClean="0"/>
              <a:t>‹#›</a:t>
            </a:fld>
            <a:endParaRPr lang="en-US"/>
          </a:p>
        </p:txBody>
      </p:sp>
    </p:spTree>
    <p:extLst>
      <p:ext uri="{BB962C8B-B14F-4D97-AF65-F5344CB8AC3E}">
        <p14:creationId xmlns:p14="http://schemas.microsoft.com/office/powerpoint/2010/main" val="3653800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8309364"/>
              </p:ext>
            </p:extLst>
          </p:nvPr>
        </p:nvGraphicFramePr>
        <p:xfrm>
          <a:off x="0" y="-1"/>
          <a:ext cx="12192000" cy="68580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751095441"/>
                    </a:ext>
                  </a:extLst>
                </a:gridCol>
                <a:gridCol w="6096000">
                  <a:extLst>
                    <a:ext uri="{9D8B030D-6E8A-4147-A177-3AD203B41FA5}">
                      <a16:colId xmlns:a16="http://schemas.microsoft.com/office/drawing/2014/main" val="3349176826"/>
                    </a:ext>
                  </a:extLst>
                </a:gridCol>
              </a:tblGrid>
              <a:tr h="22860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8579496"/>
                  </a:ext>
                </a:extLst>
              </a:tr>
              <a:tr h="22860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68309087"/>
                  </a:ext>
                </a:extLst>
              </a:tr>
              <a:tr h="22860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77266920"/>
                  </a:ext>
                </a:extLst>
              </a:tr>
            </a:tbl>
          </a:graphicData>
        </a:graphic>
      </p:graphicFrame>
      <p:pic>
        <p:nvPicPr>
          <p:cNvPr id="5" name="Picture 4" descr="Bức “Cảnh thu” (1885) - danh họa người Hà Lan Vincent van Gogh."/>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76950" cy="2352676"/>
          </a:xfrm>
          <a:prstGeom prst="rect">
            <a:avLst/>
          </a:prstGeom>
          <a:noFill/>
          <a:ln>
            <a:noFill/>
          </a:ln>
        </p:spPr>
      </p:pic>
      <p:pic>
        <p:nvPicPr>
          <p:cNvPr id="6" name="Picture 5" descr="https://icdn.dantri.com.vn/k:7a7517334e/2015/11/01/1886-1446384662981/mua-thu-trong-nhung-buc-tranh-noi-tieng-cua-lich-su-hoi-hoa.jpg"/>
          <p:cNvPicPr/>
          <p:nvPr/>
        </p:nvPicPr>
        <p:blipFill>
          <a:blip r:embed="rId3">
            <a:extLst>
              <a:ext uri="{28A0092B-C50C-407E-A947-70E740481C1C}">
                <a14:useLocalDpi xmlns:a14="http://schemas.microsoft.com/office/drawing/2010/main" val="0"/>
              </a:ext>
            </a:extLst>
          </a:blip>
          <a:srcRect/>
          <a:stretch>
            <a:fillRect/>
          </a:stretch>
        </p:blipFill>
        <p:spPr bwMode="auto">
          <a:xfrm>
            <a:off x="6076950" y="-1"/>
            <a:ext cx="6115049" cy="2352677"/>
          </a:xfrm>
          <a:prstGeom prst="rect">
            <a:avLst/>
          </a:prstGeom>
          <a:noFill/>
          <a:ln>
            <a:noFill/>
          </a:ln>
        </p:spPr>
      </p:pic>
      <p:pic>
        <p:nvPicPr>
          <p:cNvPr id="7" name="Picture 6" descr="Bức “Mùa thu vàng” (1888) - danh họa người Nga Ivan Shishkin."/>
          <p:cNvPicPr/>
          <p:nvPr/>
        </p:nvPicPr>
        <p:blipFill>
          <a:blip r:embed="rId4">
            <a:extLst>
              <a:ext uri="{28A0092B-C50C-407E-A947-70E740481C1C}">
                <a14:useLocalDpi xmlns:a14="http://schemas.microsoft.com/office/drawing/2010/main" val="0"/>
              </a:ext>
            </a:extLst>
          </a:blip>
          <a:srcRect/>
          <a:stretch>
            <a:fillRect/>
          </a:stretch>
        </p:blipFill>
        <p:spPr bwMode="auto">
          <a:xfrm>
            <a:off x="0" y="2352676"/>
            <a:ext cx="6076949" cy="2219324"/>
          </a:xfrm>
          <a:prstGeom prst="rect">
            <a:avLst/>
          </a:prstGeom>
          <a:noFill/>
          <a:ln>
            <a:noFill/>
          </a:ln>
        </p:spPr>
      </p:pic>
      <p:pic>
        <p:nvPicPr>
          <p:cNvPr id="8" name="Picture 7" descr="Bức “Mùa thu vàng” (1893) - danh họa người Nga Vasily Polenov."/>
          <p:cNvPicPr/>
          <p:nvPr/>
        </p:nvPicPr>
        <p:blipFill>
          <a:blip r:embed="rId5">
            <a:extLst>
              <a:ext uri="{28A0092B-C50C-407E-A947-70E740481C1C}">
                <a14:useLocalDpi xmlns:a14="http://schemas.microsoft.com/office/drawing/2010/main" val="0"/>
              </a:ext>
            </a:extLst>
          </a:blip>
          <a:srcRect/>
          <a:stretch>
            <a:fillRect/>
          </a:stretch>
        </p:blipFill>
        <p:spPr bwMode="auto">
          <a:xfrm>
            <a:off x="6076950" y="2352676"/>
            <a:ext cx="6115050" cy="2219325"/>
          </a:xfrm>
          <a:prstGeom prst="rect">
            <a:avLst/>
          </a:prstGeom>
          <a:noFill/>
          <a:ln>
            <a:noFill/>
          </a:ln>
        </p:spPr>
      </p:pic>
      <p:pic>
        <p:nvPicPr>
          <p:cNvPr id="9" name="Picture 8" descr="Bức “Mùa thu vàng” (1895) - danh họa người Nga Isaac Levitan. Sinh thời, Levitan rất yêu thích việc khắc họa cảnh thu, ông đã thực hiện hơn 100 bức tranh xoay quanh đề tài này, trong đó bức “Mùa thu vàng” là nổi tiếng nhất."/>
          <p:cNvPicPr/>
          <p:nvPr/>
        </p:nvPicPr>
        <p:blipFill>
          <a:blip r:embed="rId6">
            <a:extLst>
              <a:ext uri="{28A0092B-C50C-407E-A947-70E740481C1C}">
                <a14:useLocalDpi xmlns:a14="http://schemas.microsoft.com/office/drawing/2010/main" val="0"/>
              </a:ext>
            </a:extLst>
          </a:blip>
          <a:srcRect/>
          <a:stretch>
            <a:fillRect/>
          </a:stretch>
        </p:blipFill>
        <p:spPr bwMode="auto">
          <a:xfrm>
            <a:off x="0" y="4572000"/>
            <a:ext cx="6076949" cy="2285999"/>
          </a:xfrm>
          <a:prstGeom prst="rect">
            <a:avLst/>
          </a:prstGeom>
          <a:noFill/>
          <a:ln>
            <a:noFill/>
          </a:ln>
        </p:spPr>
      </p:pic>
      <p:pic>
        <p:nvPicPr>
          <p:cNvPr id="10" name="Picture 9" descr="Bức “Mùa thu. Hiên hè” (1911) - danh họa người Nga Stanislav Zhukovsky."/>
          <p:cNvPicPr/>
          <p:nvPr/>
        </p:nvPicPr>
        <p:blipFill>
          <a:blip r:embed="rId7">
            <a:extLst>
              <a:ext uri="{28A0092B-C50C-407E-A947-70E740481C1C}">
                <a14:useLocalDpi xmlns:a14="http://schemas.microsoft.com/office/drawing/2010/main" val="0"/>
              </a:ext>
            </a:extLst>
          </a:blip>
          <a:srcRect/>
          <a:stretch>
            <a:fillRect/>
          </a:stretch>
        </p:blipFill>
        <p:spPr bwMode="auto">
          <a:xfrm>
            <a:off x="6076949" y="4572000"/>
            <a:ext cx="6115050" cy="2285999"/>
          </a:xfrm>
          <a:prstGeom prst="rect">
            <a:avLst/>
          </a:prstGeom>
          <a:noFill/>
          <a:ln>
            <a:noFill/>
          </a:ln>
        </p:spPr>
      </p:pic>
    </p:spTree>
    <p:extLst>
      <p:ext uri="{BB962C8B-B14F-4D97-AF65-F5344CB8AC3E}">
        <p14:creationId xmlns:p14="http://schemas.microsoft.com/office/powerpoint/2010/main" val="87199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623" y="1114579"/>
            <a:ext cx="11165475" cy="3376955"/>
          </a:xfrm>
        </p:spPr>
        <p:txBody>
          <a:bodyPr>
            <a:normAutofit/>
          </a:bodyPr>
          <a:lstStyle/>
          <a:p>
            <a:pPr marL="0" indent="0">
              <a:buNone/>
            </a:pPr>
            <a:r>
              <a:rPr lang="fr-FR" sz="3300" dirty="0" err="1" smtClean="0">
                <a:latin typeface="Times New Roman" panose="02020603050405020304" pitchFamily="18" charset="0"/>
                <a:cs typeface="Times New Roman" panose="02020603050405020304" pitchFamily="18" charset="0"/>
              </a:rPr>
              <a:t>Câu</a:t>
            </a:r>
            <a:r>
              <a:rPr lang="fr-FR" sz="3300" dirty="0" smtClean="0">
                <a:latin typeface="Times New Roman" panose="02020603050405020304" pitchFamily="18" charset="0"/>
                <a:cs typeface="Times New Roman" panose="02020603050405020304" pitchFamily="18" charset="0"/>
              </a:rPr>
              <a:t> </a:t>
            </a:r>
            <a:r>
              <a:rPr lang="fr-FR" sz="3300" dirty="0">
                <a:latin typeface="Times New Roman" panose="02020603050405020304" pitchFamily="18" charset="0"/>
                <a:cs typeface="Times New Roman" panose="02020603050405020304" pitchFamily="18" charset="0"/>
              </a:rPr>
              <a:t>3,4 </a:t>
            </a:r>
            <a:r>
              <a:rPr lang="fr-FR" sz="3300" dirty="0" err="1">
                <a:latin typeface="Times New Roman" panose="02020603050405020304" pitchFamily="18" charset="0"/>
                <a:cs typeface="Times New Roman" panose="02020603050405020304" pitchFamily="18" charset="0"/>
              </a:rPr>
              <a:t>tả</a:t>
            </a:r>
            <a:r>
              <a:rPr lang="fr-FR" sz="3300" dirty="0">
                <a:latin typeface="Times New Roman" panose="02020603050405020304" pitchFamily="18" charset="0"/>
                <a:cs typeface="Times New Roman" panose="02020603050405020304" pitchFamily="18" charset="0"/>
              </a:rPr>
              <a:t> </a:t>
            </a:r>
            <a:r>
              <a:rPr lang="fr-FR" sz="3300" dirty="0" err="1">
                <a:latin typeface="Times New Roman" panose="02020603050405020304" pitchFamily="18" charset="0"/>
                <a:cs typeface="Times New Roman" panose="02020603050405020304" pitchFamily="18" charset="0"/>
              </a:rPr>
              <a:t>thực</a:t>
            </a:r>
            <a:r>
              <a:rPr lang="fr-FR" sz="3300" dirty="0">
                <a:latin typeface="Times New Roman" panose="02020603050405020304" pitchFamily="18" charset="0"/>
                <a:cs typeface="Times New Roman" panose="02020603050405020304" pitchFamily="18" charset="0"/>
              </a:rPr>
              <a:t> </a:t>
            </a:r>
            <a:r>
              <a:rPr lang="fr-FR" sz="3300" dirty="0" err="1" smtClean="0">
                <a:latin typeface="Times New Roman" panose="02020603050405020304" pitchFamily="18" charset="0"/>
                <a:cs typeface="Times New Roman" panose="02020603050405020304" pitchFamily="18" charset="0"/>
              </a:rPr>
              <a:t>cảnh</a:t>
            </a:r>
            <a:r>
              <a:rPr lang="fr-FR" sz="3300">
                <a:latin typeface="Times New Roman" panose="02020603050405020304" pitchFamily="18" charset="0"/>
                <a:cs typeface="Times New Roman" panose="02020603050405020304" pitchFamily="18" charset="0"/>
              </a:rPr>
              <a:t>:</a:t>
            </a:r>
            <a:endParaRPr lang="fr-FR" sz="3300" dirty="0" smtClean="0">
              <a:latin typeface="Times New Roman" panose="02020603050405020304" pitchFamily="18" charset="0"/>
              <a:cs typeface="Times New Roman" panose="02020603050405020304" pitchFamily="18" charset="0"/>
            </a:endParaRPr>
          </a:p>
          <a:p>
            <a:pPr marL="0" indent="0">
              <a:buNone/>
            </a:pPr>
            <a:r>
              <a:rPr lang="fr-FR" sz="3300" dirty="0" smtClean="0">
                <a:latin typeface="Times New Roman" panose="02020603050405020304" pitchFamily="18" charset="0"/>
                <a:cs typeface="Times New Roman" panose="02020603050405020304" pitchFamily="18" charset="0"/>
              </a:rPr>
              <a:t>- Phép đối: sóng </a:t>
            </a:r>
            <a:r>
              <a:rPr lang="fr-FR" sz="3300" dirty="0">
                <a:latin typeface="Times New Roman" panose="02020603050405020304" pitchFamily="18" charset="0"/>
                <a:cs typeface="Times New Roman" panose="02020603050405020304" pitchFamily="18" charset="0"/>
              </a:rPr>
              <a:t>cao tới lưng </a:t>
            </a:r>
            <a:r>
              <a:rPr lang="fr-FR" sz="3300" dirty="0" smtClean="0">
                <a:latin typeface="Times New Roman" panose="02020603050405020304" pitchFamily="18" charset="0"/>
                <a:cs typeface="Times New Roman" panose="02020603050405020304" pitchFamily="18" charset="0"/>
              </a:rPr>
              <a:t>trời &gt;&lt; mây </a:t>
            </a:r>
            <a:r>
              <a:rPr lang="fr-FR" sz="3300" dirty="0">
                <a:latin typeface="Times New Roman" panose="02020603050405020304" pitchFamily="18" charset="0"/>
                <a:cs typeface="Times New Roman" panose="02020603050405020304" pitchFamily="18" charset="0"/>
              </a:rPr>
              <a:t>đùn tiếp giáp mặt đất.</a:t>
            </a:r>
            <a:endParaRPr lang="en-US" sz="3300" dirty="0">
              <a:latin typeface="Times New Roman" panose="02020603050405020304" pitchFamily="18" charset="0"/>
              <a:cs typeface="Times New Roman" panose="02020603050405020304" pitchFamily="18" charset="0"/>
            </a:endParaRPr>
          </a:p>
          <a:p>
            <a:pPr marL="0" indent="0" algn="just">
              <a:buNone/>
            </a:pPr>
            <a:r>
              <a:rPr lang="fr-FR" sz="3300" dirty="0" smtClean="0">
                <a:solidFill>
                  <a:srgbClr val="FF0000"/>
                </a:solidFill>
                <a:latin typeface="Times New Roman" panose="02020603050405020304" pitchFamily="18" charset="0"/>
                <a:cs typeface="Times New Roman" panose="02020603050405020304" pitchFamily="18" charset="0"/>
              </a:rPr>
              <a:t>-&gt; cảnh </a:t>
            </a:r>
            <a:r>
              <a:rPr lang="fr-FR" sz="3300" dirty="0">
                <a:solidFill>
                  <a:srgbClr val="FF0000"/>
                </a:solidFill>
                <a:latin typeface="Times New Roman" panose="02020603050405020304" pitchFamily="18" charset="0"/>
                <a:cs typeface="Times New Roman" panose="02020603050405020304" pitchFamily="18" charset="0"/>
              </a:rPr>
              <a:t>thu vùng biên </a:t>
            </a:r>
            <a:r>
              <a:rPr lang="fr-FR" sz="3300" dirty="0" smtClean="0">
                <a:solidFill>
                  <a:srgbClr val="FF0000"/>
                </a:solidFill>
                <a:latin typeface="Times New Roman" panose="02020603050405020304" pitchFamily="18" charset="0"/>
                <a:cs typeface="Times New Roman" panose="02020603050405020304" pitchFamily="18" charset="0"/>
              </a:rPr>
              <a:t>ải </a:t>
            </a:r>
            <a:r>
              <a:rPr lang="fr-FR" sz="3300" dirty="0">
                <a:solidFill>
                  <a:srgbClr val="FF0000"/>
                </a:solidFill>
                <a:latin typeface="Times New Roman" panose="02020603050405020304" pitchFamily="18" charset="0"/>
                <a:cs typeface="Times New Roman" panose="02020603050405020304" pitchFamily="18" charset="0"/>
              </a:rPr>
              <a:t>rộng lớn, vừa dữ dội vừa tàn tạ ảm đạm âm u;  núi non hiểm trở, thời tiết khắc nghiệt và biên ải không bình </a:t>
            </a:r>
            <a:r>
              <a:rPr lang="fr-FR" sz="3300" dirty="0" smtClean="0">
                <a:solidFill>
                  <a:srgbClr val="FF0000"/>
                </a:solidFill>
                <a:latin typeface="Times New Roman" panose="02020603050405020304" pitchFamily="18" charset="0"/>
                <a:cs typeface="Times New Roman" panose="02020603050405020304" pitchFamily="18" charset="0"/>
              </a:rPr>
              <a:t>yên. </a:t>
            </a:r>
            <a:endParaRPr lang="en-US" sz="33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3300" dirty="0">
              <a:latin typeface="Times New Roman" panose="02020603050405020304" pitchFamily="18" charset="0"/>
              <a:cs typeface="Times New Roman" panose="02020603050405020304" pitchFamily="18" charset="0"/>
            </a:endParaRPr>
          </a:p>
          <a:p>
            <a:endParaRPr lang="en-US" dirty="0"/>
          </a:p>
        </p:txBody>
      </p:sp>
      <p:sp>
        <p:nvSpPr>
          <p:cNvPr id="4" name="Google Shape;837;p35"/>
          <p:cNvSpPr txBox="1">
            <a:spLocks/>
          </p:cNvSpPr>
          <p:nvPr/>
        </p:nvSpPr>
        <p:spPr>
          <a:xfrm>
            <a:off x="0" y="0"/>
            <a:ext cx="12191999" cy="667385"/>
          </a:xfrm>
          <a:prstGeom prst="rect">
            <a:avLst/>
          </a:prstGeom>
          <a:gradFill>
            <a:gsLst>
              <a:gs pos="0">
                <a:schemeClr val="accent2">
                  <a:lumMod val="67000"/>
                </a:schemeClr>
              </a:gs>
              <a:gs pos="36000">
                <a:schemeClr val="accent2">
                  <a:lumMod val="97000"/>
                  <a:lumOff val="3000"/>
                </a:schemeClr>
              </a:gs>
              <a:gs pos="100000">
                <a:schemeClr val="accent2">
                  <a:lumMod val="60000"/>
                  <a:lumOff val="40000"/>
                </a:schemeClr>
              </a:gs>
            </a:gsLst>
            <a:lin ang="16200000" scaled="1"/>
          </a:gradFill>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sz="3000" b="1" dirty="0" smtClean="0">
                <a:latin typeface="Times New Roman" panose="02020603050405020304" pitchFamily="18" charset="0"/>
                <a:cs typeface="Times New Roman" panose="02020603050405020304" pitchFamily="18" charset="0"/>
              </a:rPr>
              <a:t>CẢM XÚC MÙA THU</a:t>
            </a:r>
            <a:endParaRPr lang="en-US" altLang="en-GB"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452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8301" y="811013"/>
            <a:ext cx="10515600" cy="5738813"/>
          </a:xfrm>
        </p:spPr>
        <p:txBody>
          <a:bodyPr/>
          <a:lstStyle/>
          <a:p>
            <a:pPr marL="0" indent="0">
              <a:buNone/>
            </a:pPr>
            <a:r>
              <a:rPr lang="fr-FR" b="1" i="1" dirty="0" smtClean="0">
                <a:latin typeface="Times New Roman" panose="02020603050405020304" pitchFamily="18" charset="0"/>
                <a:cs typeface="Times New Roman" panose="02020603050405020304" pitchFamily="18" charset="0"/>
              </a:rPr>
              <a:t>2. </a:t>
            </a:r>
            <a:r>
              <a:rPr lang="fr-FR" b="1" i="1" dirty="0" err="1" smtClean="0">
                <a:latin typeface="Times New Roman" panose="02020603050405020304" pitchFamily="18" charset="0"/>
                <a:cs typeface="Times New Roman" panose="02020603050405020304" pitchFamily="18" charset="0"/>
              </a:rPr>
              <a:t>Tình</a:t>
            </a:r>
            <a:r>
              <a:rPr lang="fr-FR" b="1" i="1" dirty="0" smtClean="0">
                <a:latin typeface="Times New Roman" panose="02020603050405020304" pitchFamily="18" charset="0"/>
                <a:cs typeface="Times New Roman" panose="02020603050405020304" pitchFamily="18" charset="0"/>
              </a:rPr>
              <a:t> </a:t>
            </a:r>
            <a:r>
              <a:rPr lang="fr-FR" b="1" i="1" dirty="0" err="1" smtClean="0">
                <a:latin typeface="Times New Roman" panose="02020603050405020304" pitchFamily="18" charset="0"/>
                <a:cs typeface="Times New Roman" panose="02020603050405020304" pitchFamily="18" charset="0"/>
              </a:rPr>
              <a:t>thu</a:t>
            </a:r>
            <a:endParaRPr lang="fr-FR" b="1" i="1" dirty="0" smtClean="0">
              <a:latin typeface="Times New Roman" panose="02020603050405020304" pitchFamily="18" charset="0"/>
              <a:cs typeface="Times New Roman" panose="02020603050405020304" pitchFamily="18" charset="0"/>
            </a:endParaRPr>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67945096"/>
              </p:ext>
            </p:extLst>
          </p:nvPr>
        </p:nvGraphicFramePr>
        <p:xfrm>
          <a:off x="662707" y="1378929"/>
          <a:ext cx="11134726" cy="5291839"/>
        </p:xfrm>
        <a:graphic>
          <a:graphicData uri="http://schemas.openxmlformats.org/drawingml/2006/table">
            <a:tbl>
              <a:tblPr firstRow="1" bandRow="1">
                <a:tableStyleId>{5C22544A-7EE6-4342-B048-85BDC9FD1C3A}</a:tableStyleId>
              </a:tblPr>
              <a:tblGrid>
                <a:gridCol w="6039934">
                  <a:extLst>
                    <a:ext uri="{9D8B030D-6E8A-4147-A177-3AD203B41FA5}">
                      <a16:colId xmlns:a16="http://schemas.microsoft.com/office/drawing/2014/main" val="850623949"/>
                    </a:ext>
                  </a:extLst>
                </a:gridCol>
                <a:gridCol w="5094792">
                  <a:extLst>
                    <a:ext uri="{9D8B030D-6E8A-4147-A177-3AD203B41FA5}">
                      <a16:colId xmlns:a16="http://schemas.microsoft.com/office/drawing/2014/main" val="2199813219"/>
                    </a:ext>
                  </a:extLst>
                </a:gridCol>
              </a:tblGrid>
              <a:tr h="43090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smtClean="0">
                          <a:latin typeface="Times New Roman" panose="02020603050405020304" pitchFamily="18" charset="0"/>
                          <a:cs typeface="Times New Roman" panose="02020603050405020304" pitchFamily="18" charset="0"/>
                        </a:rPr>
                        <a:t>*</a:t>
                      </a:r>
                      <a:r>
                        <a:rPr lang="fr-FR" sz="2400" dirty="0" err="1" smtClean="0">
                          <a:latin typeface="Times New Roman" panose="02020603050405020304" pitchFamily="18" charset="0"/>
                          <a:cs typeface="Times New Roman" panose="02020603050405020304" pitchFamily="18" charset="0"/>
                        </a:rPr>
                        <a:t>Cảnh</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thu</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vẫn</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được</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tả</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nhưng</a:t>
                      </a:r>
                      <a:r>
                        <a:rPr lang="fr-FR" sz="2400" dirty="0" smtClean="0">
                          <a:latin typeface="Times New Roman" panose="02020603050405020304" pitchFamily="18" charset="0"/>
                          <a:cs typeface="Times New Roman" panose="02020603050405020304" pitchFamily="18" charset="0"/>
                        </a:rPr>
                        <a:t> ở </a:t>
                      </a:r>
                      <a:r>
                        <a:rPr lang="fr-FR" sz="2400" dirty="0" err="1" smtClean="0">
                          <a:latin typeface="Times New Roman" panose="02020603050405020304" pitchFamily="18" charset="0"/>
                          <a:cs typeface="Times New Roman" panose="02020603050405020304" pitchFamily="18" charset="0"/>
                        </a:rPr>
                        <a:t>tầm</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gần</a:t>
                      </a:r>
                      <a:r>
                        <a:rPr lang="fr-FR" sz="2400" dirty="0" smtClean="0">
                          <a:latin typeface="Times New Roman" panose="02020603050405020304" pitchFamily="18" charset="0"/>
                          <a:cs typeface="Times New Roman" panose="02020603050405020304" pitchFamily="18" charset="0"/>
                        </a:rPr>
                        <a:t> </a:t>
                      </a:r>
                    </a:p>
                  </a:txBody>
                  <a:tcPr/>
                </a:tc>
                <a:tc hMerge="1">
                  <a:txBody>
                    <a:bodyPr/>
                    <a:lstStyle/>
                    <a:p>
                      <a:endParaRPr lang="en-US" dirty="0"/>
                    </a:p>
                  </a:txBody>
                  <a:tcPr/>
                </a:tc>
                <a:extLst>
                  <a:ext uri="{0D108BD9-81ED-4DB2-BD59-A6C34878D82A}">
                    <a16:rowId xmlns:a16="http://schemas.microsoft.com/office/drawing/2014/main" val="3518249403"/>
                  </a:ext>
                </a:extLst>
              </a:tr>
              <a:tr h="430908">
                <a:tc gridSpan="2">
                  <a:txBody>
                    <a:bodyPr/>
                    <a:lstStyle/>
                    <a:p>
                      <a:r>
                        <a:rPr lang="en-US" sz="2400" dirty="0" err="1" smtClean="0">
                          <a:latin typeface="Times New Roman" panose="02020603050405020304" pitchFamily="18" charset="0"/>
                          <a:cs typeface="Times New Roman" panose="02020603050405020304" pitchFamily="18" charset="0"/>
                        </a:rPr>
                        <a:t>Câu</a:t>
                      </a:r>
                      <a:r>
                        <a:rPr lang="en-US" sz="2400" baseline="0" dirty="0" smtClean="0">
                          <a:latin typeface="Times New Roman" panose="02020603050405020304" pitchFamily="18" charset="0"/>
                          <a:cs typeface="Times New Roman" panose="02020603050405020304" pitchFamily="18" charset="0"/>
                        </a:rPr>
                        <a:t> 5,6: </a:t>
                      </a:r>
                      <a:r>
                        <a:rPr lang="en-US" sz="2400" baseline="0" dirty="0" err="1" smtClean="0">
                          <a:latin typeface="Times New Roman" panose="02020603050405020304" pitchFamily="18" charset="0"/>
                          <a:cs typeface="Times New Roman" panose="02020603050405020304" pitchFamily="18" charset="0"/>
                        </a:rPr>
                        <a:t>nghệ</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thuật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đối</a:t>
                      </a:r>
                      <a:endParaRPr lang="en-US" sz="2400" baseline="0" dirty="0" smtClean="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a16="http://schemas.microsoft.com/office/drawing/2014/main" val="180143631"/>
                  </a:ext>
                </a:extLst>
              </a:tr>
              <a:tr h="3188719">
                <a:tc>
                  <a:txBody>
                    <a:bodyPr/>
                    <a:lstStyle/>
                    <a:p>
                      <a:pPr marL="0" indent="0" algn="just">
                        <a:buNone/>
                      </a:pP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Hoa</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cúc</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hình</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ảnh</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tiêu</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biểu</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của</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mùa</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thu</a:t>
                      </a:r>
                      <a:r>
                        <a:rPr lang="fr-FR" sz="2400" dirty="0" smtClean="0">
                          <a:latin typeface="Times New Roman" panose="02020603050405020304" pitchFamily="18" charset="0"/>
                          <a:cs typeface="Times New Roman" panose="02020603050405020304" pitchFamily="18" charset="0"/>
                        </a:rPr>
                        <a:t>. </a:t>
                      </a:r>
                    </a:p>
                    <a:p>
                      <a:pPr marL="0" indent="0" algn="just">
                        <a:buNone/>
                      </a:pPr>
                      <a:r>
                        <a:rPr lang="fr-FR" sz="2400" dirty="0" smtClean="0">
                          <a:latin typeface="Times New Roman" panose="02020603050405020304" pitchFamily="18" charset="0"/>
                          <a:cs typeface="Times New Roman" panose="02020603050405020304" pitchFamily="18" charset="0"/>
                        </a:rPr>
                        <a:t>+ Con </a:t>
                      </a:r>
                      <a:r>
                        <a:rPr lang="fr-FR" sz="2400" dirty="0" err="1" smtClean="0">
                          <a:latin typeface="Times New Roman" panose="02020603050405020304" pitchFamily="18" charset="0"/>
                          <a:cs typeface="Times New Roman" panose="02020603050405020304" pitchFamily="18" charset="0"/>
                        </a:rPr>
                        <a:t>thuyền</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gợi</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cuộc</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sống</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trôi</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nổi</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nơi</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đất</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khách</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quê</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người</a:t>
                      </a:r>
                      <a:r>
                        <a:rPr lang="fr-FR"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fr-FR" sz="2400" dirty="0" smtClean="0">
                          <a:latin typeface="Times New Roman" panose="02020603050405020304" pitchFamily="18" charset="0"/>
                          <a:cs typeface="Times New Roman" panose="02020603050405020304" pitchFamily="18" charset="0"/>
                        </a:rPr>
                        <a:t>+ </a:t>
                      </a:r>
                      <a:r>
                        <a:rPr lang="fr-FR" sz="2400" i="1" dirty="0" err="1" smtClean="0">
                          <a:latin typeface="Times New Roman" panose="02020603050405020304" pitchFamily="18" charset="0"/>
                          <a:cs typeface="Times New Roman" panose="02020603050405020304" pitchFamily="18" charset="0"/>
                        </a:rPr>
                        <a:t>Nở</a:t>
                      </a:r>
                      <a:r>
                        <a:rPr lang="fr-FR" sz="2400" i="1" dirty="0" smtClean="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a:t>
                      </a:r>
                      <a:r>
                        <a:rPr lang="fr-FR" sz="2400" dirty="0" err="1" smtClean="0">
                          <a:latin typeface="Times New Roman" panose="02020603050405020304" pitchFamily="18" charset="0"/>
                          <a:cs typeface="Times New Roman" panose="02020603050405020304" pitchFamily="18" charset="0"/>
                        </a:rPr>
                        <a:t>khai</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kết</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hợp</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với</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cụm</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từ</a:t>
                      </a:r>
                      <a:r>
                        <a:rPr lang="fr-FR" sz="2400" dirty="0" smtClean="0">
                          <a:latin typeface="Times New Roman" panose="02020603050405020304" pitchFamily="18" charset="0"/>
                          <a:cs typeface="Times New Roman" panose="02020603050405020304" pitchFamily="18" charset="0"/>
                        </a:rPr>
                        <a:t> </a:t>
                      </a:r>
                      <a:r>
                        <a:rPr lang="fr-FR" sz="2400" i="1" dirty="0" err="1" smtClean="0">
                          <a:latin typeface="Times New Roman" panose="02020603050405020304" pitchFamily="18" charset="0"/>
                          <a:cs typeface="Times New Roman" panose="02020603050405020304" pitchFamily="18" charset="0"/>
                        </a:rPr>
                        <a:t>nước</a:t>
                      </a:r>
                      <a:r>
                        <a:rPr lang="fr-FR" sz="2400" i="1" dirty="0" smtClean="0">
                          <a:latin typeface="Times New Roman" panose="02020603050405020304" pitchFamily="18" charset="0"/>
                          <a:cs typeface="Times New Roman" panose="02020603050405020304" pitchFamily="18" charset="0"/>
                        </a:rPr>
                        <a:t> </a:t>
                      </a:r>
                      <a:r>
                        <a:rPr lang="fr-FR" sz="2400" i="1" dirty="0" err="1" smtClean="0">
                          <a:latin typeface="Times New Roman" panose="02020603050405020304" pitchFamily="18" charset="0"/>
                          <a:cs typeface="Times New Roman" panose="02020603050405020304" pitchFamily="18" charset="0"/>
                        </a:rPr>
                        <a:t>mắt</a:t>
                      </a:r>
                      <a:r>
                        <a:rPr lang="fr-FR" sz="2400" i="1" dirty="0" smtClean="0">
                          <a:latin typeface="Times New Roman" panose="02020603050405020304" pitchFamily="18" charset="0"/>
                          <a:cs typeface="Times New Roman" panose="02020603050405020304" pitchFamily="18" charset="0"/>
                        </a:rPr>
                        <a:t> </a:t>
                      </a:r>
                      <a:r>
                        <a:rPr lang="fr-FR" sz="2400" i="1" dirty="0" err="1" smtClean="0">
                          <a:latin typeface="Times New Roman" panose="02020603050405020304" pitchFamily="18" charset="0"/>
                          <a:cs typeface="Times New Roman" panose="02020603050405020304" pitchFamily="18" charset="0"/>
                        </a:rPr>
                        <a:t>tuôn</a:t>
                      </a:r>
                      <a:r>
                        <a:rPr lang="fr-FR" sz="2400" i="1" dirty="0" smtClean="0">
                          <a:latin typeface="Times New Roman" panose="02020603050405020304" pitchFamily="18" charset="0"/>
                          <a:cs typeface="Times New Roman" panose="02020603050405020304" pitchFamily="18" charset="0"/>
                        </a:rPr>
                        <a:t> </a:t>
                      </a:r>
                      <a:r>
                        <a:rPr lang="fr-FR" sz="2400" i="1" dirty="0" err="1" smtClean="0">
                          <a:latin typeface="Times New Roman" panose="02020603050405020304" pitchFamily="18" charset="0"/>
                          <a:cs typeface="Times New Roman" panose="02020603050405020304" pitchFamily="18" charset="0"/>
                        </a:rPr>
                        <a:t>rơi</a:t>
                      </a:r>
                      <a:r>
                        <a:rPr lang="fr-FR" sz="2400" i="1" dirty="0" smtClean="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a:t>
                      </a:r>
                      <a:r>
                        <a:rPr lang="fr-FR" sz="2400" dirty="0" err="1" smtClean="0">
                          <a:latin typeface="Times New Roman" panose="02020603050405020304" pitchFamily="18" charset="0"/>
                          <a:cs typeface="Times New Roman" panose="02020603050405020304" pitchFamily="18" charset="0"/>
                        </a:rPr>
                        <a:t>tha</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nhật</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lệ</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hoa</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cúc</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nở</a:t>
                      </a:r>
                      <a:r>
                        <a:rPr lang="fr-FR" sz="2400" dirty="0" smtClean="0">
                          <a:latin typeface="Times New Roman" panose="02020603050405020304" pitchFamily="18" charset="0"/>
                          <a:cs typeface="Times New Roman" panose="02020603050405020304" pitchFamily="18" charset="0"/>
                        </a:rPr>
                        <a:t> ra </a:t>
                      </a:r>
                      <a:r>
                        <a:rPr lang="fr-FR" sz="2400" dirty="0" err="1" smtClean="0">
                          <a:latin typeface="Times New Roman" panose="02020603050405020304" pitchFamily="18" charset="0"/>
                          <a:cs typeface="Times New Roman" panose="02020603050405020304" pitchFamily="18" charset="0"/>
                        </a:rPr>
                        <a:t>nước</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mắt</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hoa</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cúc</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nở</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làm</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người</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xem</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rơi</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nước</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mắt</a:t>
                      </a:r>
                      <a:r>
                        <a:rPr lang="fr-FR" sz="2400" dirty="0" smtClean="0">
                          <a:latin typeface="Times New Roman" panose="02020603050405020304" pitchFamily="18" charset="0"/>
                          <a:cs typeface="Times New Roman" panose="02020603050405020304" pitchFamily="18" charset="0"/>
                        </a:rPr>
                        <a:t>. </a:t>
                      </a:r>
                    </a:p>
                    <a:p>
                      <a:pPr marL="0" indent="0" algn="just">
                        <a:buNone/>
                      </a:pP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Từ</a:t>
                      </a:r>
                      <a:r>
                        <a:rPr lang="fr-FR" sz="2400" dirty="0" smtClean="0">
                          <a:latin typeface="Times New Roman" panose="02020603050405020304" pitchFamily="18" charset="0"/>
                          <a:cs typeface="Times New Roman" panose="02020603050405020304" pitchFamily="18" charset="0"/>
                        </a:rPr>
                        <a:t> </a:t>
                      </a:r>
                      <a:r>
                        <a:rPr lang="fr-FR" sz="2400" i="1" dirty="0" err="1" smtClean="0">
                          <a:latin typeface="Times New Roman" panose="02020603050405020304" pitchFamily="18" charset="0"/>
                          <a:cs typeface="Times New Roman" panose="02020603050405020304" pitchFamily="18" charset="0"/>
                        </a:rPr>
                        <a:t>lưỡng</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chỉ</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thời</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gian</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hai</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lần</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hoa</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nở</a:t>
                      </a:r>
                      <a:r>
                        <a:rPr lang="fr-FR" sz="2400" dirty="0" smtClean="0">
                          <a:latin typeface="Times New Roman" panose="02020603050405020304" pitchFamily="18" charset="0"/>
                          <a:cs typeface="Times New Roman" panose="02020603050405020304" pitchFamily="18" charset="0"/>
                        </a:rPr>
                        <a:t> -&gt; </a:t>
                      </a:r>
                      <a:r>
                        <a:rPr lang="fr-FR" sz="2400" dirty="0" err="1" smtClean="0">
                          <a:latin typeface="Times New Roman" panose="02020603050405020304" pitchFamily="18" charset="0"/>
                          <a:cs typeface="Times New Roman" panose="02020603050405020304" pitchFamily="18" charset="0"/>
                        </a:rPr>
                        <a:t>hai</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mùa</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thu</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đã</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đi</a:t>
                      </a:r>
                      <a:r>
                        <a:rPr lang="fr-FR" sz="2400" dirty="0" smtClean="0">
                          <a:latin typeface="Times New Roman" panose="02020603050405020304" pitchFamily="18" charset="0"/>
                          <a:cs typeface="Times New Roman" panose="02020603050405020304" pitchFamily="18" charset="0"/>
                        </a:rPr>
                        <a:t> qua.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Cô</a:t>
                      </a:r>
                      <a:r>
                        <a:rPr lang="fr-FR" sz="2400" baseline="0" dirty="0" smtClean="0">
                          <a:latin typeface="Times New Roman" panose="02020603050405020304" pitchFamily="18" charset="0"/>
                          <a:cs typeface="Times New Roman" panose="02020603050405020304" pitchFamily="18" charset="0"/>
                        </a:rPr>
                        <a:t> chu: c</a:t>
                      </a:r>
                      <a:r>
                        <a:rPr lang="fr-FR" sz="2400" dirty="0" smtClean="0">
                          <a:latin typeface="Times New Roman" panose="02020603050405020304" pitchFamily="18" charset="0"/>
                          <a:cs typeface="Times New Roman" panose="02020603050405020304" pitchFamily="18" charset="0"/>
                        </a:rPr>
                        <a:t>on </a:t>
                      </a:r>
                      <a:r>
                        <a:rPr lang="fr-FR" sz="2400" dirty="0" err="1" smtClean="0">
                          <a:latin typeface="Times New Roman" panose="02020603050405020304" pitchFamily="18" charset="0"/>
                          <a:cs typeface="Times New Roman" panose="02020603050405020304" pitchFamily="18" charset="0"/>
                        </a:rPr>
                        <a:t>thuyền</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đơn</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độc</a:t>
                      </a:r>
                      <a:r>
                        <a:rPr lang="fr-FR" sz="2400" dirty="0" smtClean="0">
                          <a:latin typeface="Times New Roman" panose="02020603050405020304" pitchFamily="18"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smtClean="0">
                          <a:latin typeface="Times New Roman" panose="02020603050405020304" pitchFamily="18" charset="0"/>
                          <a:cs typeface="Times New Roman" panose="02020603050405020304" pitchFamily="18" charset="0"/>
                        </a:rPr>
                        <a:t>+</a:t>
                      </a:r>
                      <a:r>
                        <a:rPr lang="fr-FR" sz="2400" baseline="0" dirty="0" smtClean="0">
                          <a:latin typeface="Times New Roman" panose="02020603050405020304" pitchFamily="18" charset="0"/>
                          <a:cs typeface="Times New Roman" panose="02020603050405020304" pitchFamily="18" charset="0"/>
                        </a:rPr>
                        <a:t> </a:t>
                      </a:r>
                      <a:r>
                        <a:rPr lang="fr-FR" sz="2400" baseline="0" dirty="0" err="1" smtClean="0">
                          <a:latin typeface="Times New Roman" panose="02020603050405020304" pitchFamily="18" charset="0"/>
                          <a:cs typeface="Times New Roman" panose="02020603050405020304" pitchFamily="18" charset="0"/>
                        </a:rPr>
                        <a:t>Duy</a:t>
                      </a:r>
                      <a:r>
                        <a:rPr lang="fr-FR" sz="2400" baseline="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buộc</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chặt</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mãi</a:t>
                      </a:r>
                      <a:endParaRPr lang="fr-FR" sz="24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Tâm</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tấm</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lòng</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nhớ</a:t>
                      </a:r>
                      <a:r>
                        <a:rPr lang="fr-FR" sz="2400" dirty="0" smtClean="0">
                          <a:latin typeface="Times New Roman" panose="02020603050405020304" pitchFamily="18"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Cố</a:t>
                      </a:r>
                      <a:r>
                        <a:rPr lang="fr-FR" sz="2400" baseline="0" dirty="0" smtClean="0">
                          <a:latin typeface="Times New Roman" panose="02020603050405020304" pitchFamily="18" charset="0"/>
                          <a:cs typeface="Times New Roman" panose="02020603050405020304" pitchFamily="18" charset="0"/>
                        </a:rPr>
                        <a:t> </a:t>
                      </a:r>
                      <a:r>
                        <a:rPr lang="fr-FR" sz="2400" baseline="0" dirty="0" err="1" smtClean="0">
                          <a:latin typeface="Times New Roman" panose="02020603050405020304" pitchFamily="18" charset="0"/>
                          <a:cs typeface="Times New Roman" panose="02020603050405020304" pitchFamily="18" charset="0"/>
                        </a:rPr>
                        <a:t>viên</a:t>
                      </a:r>
                      <a:r>
                        <a:rPr lang="fr-FR" sz="2400" baseline="0" dirty="0" smtClean="0">
                          <a:latin typeface="Times New Roman" panose="02020603050405020304" pitchFamily="18" charset="0"/>
                          <a:cs typeface="Times New Roman" panose="02020603050405020304" pitchFamily="18" charset="0"/>
                        </a:rPr>
                        <a:t>:</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không</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thể</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về</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nơi</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vườn</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cũ</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54113889"/>
                  </a:ext>
                </a:extLst>
              </a:tr>
              <a:tr h="112036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smtClean="0">
                          <a:solidFill>
                            <a:srgbClr val="FF0000"/>
                          </a:solidFill>
                          <a:latin typeface="Times New Roman" panose="02020603050405020304" pitchFamily="18" charset="0"/>
                          <a:cs typeface="Times New Roman" panose="02020603050405020304" pitchFamily="18" charset="0"/>
                        </a:rPr>
                        <a:t>=&gt; </a:t>
                      </a:r>
                      <a:r>
                        <a:rPr lang="fr-FR" sz="2400" dirty="0" err="1" smtClean="0">
                          <a:solidFill>
                            <a:srgbClr val="FF0000"/>
                          </a:solidFill>
                          <a:latin typeface="Times New Roman" panose="02020603050405020304" pitchFamily="18" charset="0"/>
                          <a:cs typeface="Times New Roman" panose="02020603050405020304" pitchFamily="18" charset="0"/>
                        </a:rPr>
                        <a:t>Cảnh</a:t>
                      </a:r>
                      <a:r>
                        <a:rPr lang="fr-FR" sz="2400" dirty="0" smtClean="0">
                          <a:solidFill>
                            <a:srgbClr val="FF0000"/>
                          </a:solidFill>
                          <a:latin typeface="Times New Roman" panose="02020603050405020304" pitchFamily="18" charset="0"/>
                          <a:cs typeface="Times New Roman" panose="02020603050405020304" pitchFamily="18" charset="0"/>
                        </a:rPr>
                        <a:t> </a:t>
                      </a:r>
                      <a:r>
                        <a:rPr lang="fr-FR" sz="2400" dirty="0" err="1" smtClean="0">
                          <a:solidFill>
                            <a:srgbClr val="FF0000"/>
                          </a:solidFill>
                          <a:latin typeface="Times New Roman" panose="02020603050405020304" pitchFamily="18" charset="0"/>
                          <a:cs typeface="Times New Roman" panose="02020603050405020304" pitchFamily="18" charset="0"/>
                        </a:rPr>
                        <a:t>sống</a:t>
                      </a:r>
                      <a:r>
                        <a:rPr lang="fr-FR" sz="2400" dirty="0" smtClean="0">
                          <a:solidFill>
                            <a:srgbClr val="FF0000"/>
                          </a:solidFill>
                          <a:latin typeface="Times New Roman" panose="02020603050405020304" pitchFamily="18" charset="0"/>
                          <a:cs typeface="Times New Roman" panose="02020603050405020304" pitchFamily="18" charset="0"/>
                        </a:rPr>
                        <a:t> </a:t>
                      </a:r>
                      <a:r>
                        <a:rPr lang="fr-FR" sz="2400" dirty="0" err="1" smtClean="0">
                          <a:solidFill>
                            <a:srgbClr val="FF0000"/>
                          </a:solidFill>
                          <a:latin typeface="Times New Roman" panose="02020603050405020304" pitchFamily="18" charset="0"/>
                          <a:cs typeface="Times New Roman" panose="02020603050405020304" pitchFamily="18" charset="0"/>
                        </a:rPr>
                        <a:t>và</a:t>
                      </a:r>
                      <a:r>
                        <a:rPr lang="fr-FR" sz="2400" dirty="0" smtClean="0">
                          <a:solidFill>
                            <a:srgbClr val="FF0000"/>
                          </a:solidFill>
                          <a:latin typeface="Times New Roman" panose="02020603050405020304" pitchFamily="18" charset="0"/>
                          <a:cs typeface="Times New Roman" panose="02020603050405020304" pitchFamily="18" charset="0"/>
                        </a:rPr>
                        <a:t> </a:t>
                      </a:r>
                      <a:r>
                        <a:rPr lang="fr-FR" sz="2400" dirty="0" err="1" smtClean="0">
                          <a:solidFill>
                            <a:srgbClr val="FF0000"/>
                          </a:solidFill>
                          <a:latin typeface="Times New Roman" panose="02020603050405020304" pitchFamily="18" charset="0"/>
                          <a:cs typeface="Times New Roman" panose="02020603050405020304" pitchFamily="18" charset="0"/>
                        </a:rPr>
                        <a:t>tâm</a:t>
                      </a:r>
                      <a:r>
                        <a:rPr lang="fr-FR" sz="2400" dirty="0" smtClean="0">
                          <a:solidFill>
                            <a:srgbClr val="FF0000"/>
                          </a:solidFill>
                          <a:latin typeface="Times New Roman" panose="02020603050405020304" pitchFamily="18" charset="0"/>
                          <a:cs typeface="Times New Roman" panose="02020603050405020304" pitchFamily="18" charset="0"/>
                        </a:rPr>
                        <a:t> </a:t>
                      </a:r>
                      <a:r>
                        <a:rPr lang="fr-FR" sz="2400" dirty="0" err="1" smtClean="0">
                          <a:solidFill>
                            <a:srgbClr val="FF0000"/>
                          </a:solidFill>
                          <a:latin typeface="Times New Roman" panose="02020603050405020304" pitchFamily="18" charset="0"/>
                          <a:cs typeface="Times New Roman" panose="02020603050405020304" pitchFamily="18" charset="0"/>
                        </a:rPr>
                        <a:t>trạng</a:t>
                      </a:r>
                      <a:r>
                        <a:rPr lang="fr-FR" sz="2400" dirty="0" smtClean="0">
                          <a:solidFill>
                            <a:srgbClr val="FF0000"/>
                          </a:solidFill>
                          <a:latin typeface="Times New Roman" panose="02020603050405020304" pitchFamily="18" charset="0"/>
                          <a:cs typeface="Times New Roman" panose="02020603050405020304" pitchFamily="18" charset="0"/>
                        </a:rPr>
                        <a:t> </a:t>
                      </a:r>
                      <a:r>
                        <a:rPr lang="fr-FR" sz="2400" dirty="0" err="1" smtClean="0">
                          <a:solidFill>
                            <a:srgbClr val="FF0000"/>
                          </a:solidFill>
                          <a:latin typeface="Times New Roman" panose="02020603050405020304" pitchFamily="18" charset="0"/>
                          <a:cs typeface="Times New Roman" panose="02020603050405020304" pitchFamily="18" charset="0"/>
                        </a:rPr>
                        <a:t>nơi</a:t>
                      </a:r>
                      <a:r>
                        <a:rPr lang="fr-FR" sz="2400" dirty="0" smtClean="0">
                          <a:solidFill>
                            <a:srgbClr val="FF0000"/>
                          </a:solidFill>
                          <a:latin typeface="Times New Roman" panose="02020603050405020304" pitchFamily="18" charset="0"/>
                          <a:cs typeface="Times New Roman" panose="02020603050405020304" pitchFamily="18" charset="0"/>
                        </a:rPr>
                        <a:t> </a:t>
                      </a:r>
                      <a:r>
                        <a:rPr lang="fr-FR" sz="2400" dirty="0" err="1" smtClean="0">
                          <a:solidFill>
                            <a:srgbClr val="FF0000"/>
                          </a:solidFill>
                          <a:latin typeface="Times New Roman" panose="02020603050405020304" pitchFamily="18" charset="0"/>
                          <a:cs typeface="Times New Roman" panose="02020603050405020304" pitchFamily="18" charset="0"/>
                        </a:rPr>
                        <a:t>đất</a:t>
                      </a:r>
                      <a:r>
                        <a:rPr lang="fr-FR" sz="2400" dirty="0" smtClean="0">
                          <a:solidFill>
                            <a:srgbClr val="FF0000"/>
                          </a:solidFill>
                          <a:latin typeface="Times New Roman" panose="02020603050405020304" pitchFamily="18" charset="0"/>
                          <a:cs typeface="Times New Roman" panose="02020603050405020304" pitchFamily="18" charset="0"/>
                        </a:rPr>
                        <a:t> </a:t>
                      </a:r>
                      <a:r>
                        <a:rPr lang="fr-FR" sz="2400" dirty="0" err="1" smtClean="0">
                          <a:solidFill>
                            <a:srgbClr val="FF0000"/>
                          </a:solidFill>
                          <a:latin typeface="Times New Roman" panose="02020603050405020304" pitchFamily="18" charset="0"/>
                          <a:cs typeface="Times New Roman" panose="02020603050405020304" pitchFamily="18" charset="0"/>
                        </a:rPr>
                        <a:t>khách</a:t>
                      </a:r>
                      <a:r>
                        <a:rPr lang="fr-FR" sz="2400" dirty="0" smtClean="0">
                          <a:solidFill>
                            <a:srgbClr val="FF0000"/>
                          </a:solidFill>
                          <a:latin typeface="Times New Roman" panose="02020603050405020304" pitchFamily="18" charset="0"/>
                          <a:cs typeface="Times New Roman" panose="02020603050405020304" pitchFamily="18" charset="0"/>
                        </a:rPr>
                        <a:t> </a:t>
                      </a:r>
                      <a:r>
                        <a:rPr lang="fr-FR" sz="2400" dirty="0" err="1" smtClean="0">
                          <a:solidFill>
                            <a:srgbClr val="FF0000"/>
                          </a:solidFill>
                          <a:latin typeface="Times New Roman" panose="02020603050405020304" pitchFamily="18" charset="0"/>
                          <a:cs typeface="Times New Roman" panose="02020603050405020304" pitchFamily="18" charset="0"/>
                        </a:rPr>
                        <a:t>quê</a:t>
                      </a:r>
                      <a:r>
                        <a:rPr lang="fr-FR" sz="2400" dirty="0" smtClean="0">
                          <a:solidFill>
                            <a:srgbClr val="FF0000"/>
                          </a:solidFill>
                          <a:latin typeface="Times New Roman" panose="02020603050405020304" pitchFamily="18" charset="0"/>
                          <a:cs typeface="Times New Roman" panose="02020603050405020304" pitchFamily="18" charset="0"/>
                        </a:rPr>
                        <a:t> </a:t>
                      </a:r>
                      <a:r>
                        <a:rPr lang="fr-FR" sz="2400" dirty="0" err="1" smtClean="0">
                          <a:solidFill>
                            <a:srgbClr val="FF0000"/>
                          </a:solidFill>
                          <a:latin typeface="Times New Roman" panose="02020603050405020304" pitchFamily="18" charset="0"/>
                          <a:cs typeface="Times New Roman" panose="02020603050405020304" pitchFamily="18" charset="0"/>
                        </a:rPr>
                        <a:t>người</a:t>
                      </a:r>
                      <a:r>
                        <a:rPr lang="fr-FR" sz="2400" dirty="0" smtClean="0">
                          <a:solidFill>
                            <a:srgbClr val="FF0000"/>
                          </a:solidFill>
                          <a:latin typeface="Times New Roman" panose="02020603050405020304" pitchFamily="18" charset="0"/>
                          <a:cs typeface="Times New Roman" panose="02020603050405020304" pitchFamily="18" charset="0"/>
                        </a:rPr>
                        <a:t> </a:t>
                      </a:r>
                      <a:r>
                        <a:rPr lang="fr-FR" sz="2400" dirty="0" err="1" smtClean="0">
                          <a:solidFill>
                            <a:srgbClr val="FF0000"/>
                          </a:solidFill>
                          <a:latin typeface="Times New Roman" panose="02020603050405020304" pitchFamily="18" charset="0"/>
                          <a:cs typeface="Times New Roman" panose="02020603050405020304" pitchFamily="18" charset="0"/>
                        </a:rPr>
                        <a:t>rất</a:t>
                      </a:r>
                      <a:r>
                        <a:rPr lang="fr-FR" sz="2400" dirty="0" smtClean="0">
                          <a:solidFill>
                            <a:srgbClr val="FF0000"/>
                          </a:solidFill>
                          <a:latin typeface="Times New Roman" panose="02020603050405020304" pitchFamily="18" charset="0"/>
                          <a:cs typeface="Times New Roman" panose="02020603050405020304" pitchFamily="18" charset="0"/>
                        </a:rPr>
                        <a:t> </a:t>
                      </a:r>
                      <a:r>
                        <a:rPr lang="fr-FR" sz="2400" dirty="0" err="1" smtClean="0">
                          <a:solidFill>
                            <a:srgbClr val="FF0000"/>
                          </a:solidFill>
                          <a:latin typeface="Times New Roman" panose="02020603050405020304" pitchFamily="18" charset="0"/>
                          <a:cs typeface="Times New Roman" panose="02020603050405020304" pitchFamily="18" charset="0"/>
                        </a:rPr>
                        <a:t>cô</a:t>
                      </a:r>
                      <a:r>
                        <a:rPr lang="fr-FR" sz="2400" dirty="0" smtClean="0">
                          <a:solidFill>
                            <a:srgbClr val="FF0000"/>
                          </a:solidFill>
                          <a:latin typeface="Times New Roman" panose="02020603050405020304" pitchFamily="18" charset="0"/>
                          <a:cs typeface="Times New Roman" panose="02020603050405020304" pitchFamily="18" charset="0"/>
                        </a:rPr>
                        <a:t> </a:t>
                      </a:r>
                      <a:r>
                        <a:rPr lang="fr-FR" sz="2400" dirty="0" err="1" smtClean="0">
                          <a:solidFill>
                            <a:srgbClr val="FF0000"/>
                          </a:solidFill>
                          <a:latin typeface="Times New Roman" panose="02020603050405020304" pitchFamily="18" charset="0"/>
                          <a:cs typeface="Times New Roman" panose="02020603050405020304" pitchFamily="18" charset="0"/>
                        </a:rPr>
                        <a:t>đơn</a:t>
                      </a:r>
                      <a:r>
                        <a:rPr lang="fr-FR" sz="2400" dirty="0" smtClean="0">
                          <a:solidFill>
                            <a:srgbClr val="FF0000"/>
                          </a:solidFill>
                          <a:latin typeface="Times New Roman" panose="02020603050405020304" pitchFamily="18" charset="0"/>
                          <a:cs typeface="Times New Roman" panose="02020603050405020304" pitchFamily="18" charset="0"/>
                        </a:rPr>
                        <a:t> </a:t>
                      </a:r>
                      <a:r>
                        <a:rPr lang="fr-FR" sz="2400" dirty="0" err="1" smtClean="0">
                          <a:solidFill>
                            <a:srgbClr val="FF0000"/>
                          </a:solidFill>
                          <a:latin typeface="Times New Roman" panose="02020603050405020304" pitchFamily="18" charset="0"/>
                          <a:cs typeface="Times New Roman" panose="02020603050405020304" pitchFamily="18" charset="0"/>
                        </a:rPr>
                        <a:t>ngưng</a:t>
                      </a:r>
                      <a:r>
                        <a:rPr lang="fr-FR" sz="2400" dirty="0" smtClean="0">
                          <a:solidFill>
                            <a:srgbClr val="FF0000"/>
                          </a:solidFill>
                          <a:latin typeface="Times New Roman" panose="02020603050405020304" pitchFamily="18" charset="0"/>
                          <a:cs typeface="Times New Roman" panose="02020603050405020304" pitchFamily="18" charset="0"/>
                        </a:rPr>
                        <a:t> </a:t>
                      </a:r>
                      <a:r>
                        <a:rPr lang="fr-FR" sz="2400" dirty="0" err="1" smtClean="0">
                          <a:solidFill>
                            <a:srgbClr val="FF0000"/>
                          </a:solidFill>
                          <a:latin typeface="Times New Roman" panose="02020603050405020304" pitchFamily="18" charset="0"/>
                          <a:cs typeface="Times New Roman" panose="02020603050405020304" pitchFamily="18" charset="0"/>
                        </a:rPr>
                        <a:t>trệ</a:t>
                      </a:r>
                      <a:r>
                        <a:rPr lang="fr-FR" sz="2400" dirty="0" smtClean="0">
                          <a:solidFill>
                            <a:srgbClr val="FF0000"/>
                          </a:solidFill>
                          <a:latin typeface="Times New Roman" panose="02020603050405020304" pitchFamily="18" charset="0"/>
                          <a:cs typeface="Times New Roman" panose="02020603050405020304" pitchFamily="18" charset="0"/>
                        </a:rPr>
                        <a:t>, </a:t>
                      </a:r>
                      <a:r>
                        <a:rPr lang="fr-FR" sz="2400" dirty="0" err="1" smtClean="0">
                          <a:solidFill>
                            <a:srgbClr val="FF0000"/>
                          </a:solidFill>
                          <a:latin typeface="Times New Roman" panose="02020603050405020304" pitchFamily="18" charset="0"/>
                          <a:cs typeface="Times New Roman" panose="02020603050405020304" pitchFamily="18" charset="0"/>
                        </a:rPr>
                        <a:t>bất</a:t>
                      </a:r>
                      <a:r>
                        <a:rPr lang="fr-FR" sz="2400" dirty="0" smtClean="0">
                          <a:solidFill>
                            <a:srgbClr val="FF0000"/>
                          </a:solidFill>
                          <a:latin typeface="Times New Roman" panose="02020603050405020304" pitchFamily="18" charset="0"/>
                          <a:cs typeface="Times New Roman" panose="02020603050405020304" pitchFamily="18" charset="0"/>
                        </a:rPr>
                        <a:t> </a:t>
                      </a:r>
                      <a:r>
                        <a:rPr lang="fr-FR" sz="2400" dirty="0" err="1" smtClean="0">
                          <a:solidFill>
                            <a:srgbClr val="FF0000"/>
                          </a:solidFill>
                          <a:latin typeface="Times New Roman" panose="02020603050405020304" pitchFamily="18" charset="0"/>
                          <a:cs typeface="Times New Roman" panose="02020603050405020304" pitchFamily="18" charset="0"/>
                        </a:rPr>
                        <a:t>lực</a:t>
                      </a:r>
                      <a:r>
                        <a:rPr lang="fr-FR" sz="2400" dirty="0" smtClean="0">
                          <a:solidFill>
                            <a:srgbClr val="FF0000"/>
                          </a:solidFill>
                          <a:latin typeface="Times New Roman" panose="02020603050405020304" pitchFamily="18" charset="0"/>
                          <a:cs typeface="Times New Roman" panose="02020603050405020304" pitchFamily="18" charset="0"/>
                        </a:rPr>
                        <a:t>; </a:t>
                      </a:r>
                      <a:r>
                        <a:rPr lang="fr-FR" sz="2400" dirty="0" err="1" smtClean="0">
                          <a:solidFill>
                            <a:srgbClr val="FF0000"/>
                          </a:solidFill>
                          <a:latin typeface="Times New Roman" panose="02020603050405020304" pitchFamily="18" charset="0"/>
                          <a:cs typeface="Times New Roman" panose="02020603050405020304" pitchFamily="18" charset="0"/>
                        </a:rPr>
                        <a:t>cứ</a:t>
                      </a:r>
                      <a:r>
                        <a:rPr lang="fr-FR" sz="2400" dirty="0" smtClean="0">
                          <a:solidFill>
                            <a:srgbClr val="FF0000"/>
                          </a:solidFill>
                          <a:latin typeface="Times New Roman" panose="02020603050405020304" pitchFamily="18" charset="0"/>
                          <a:cs typeface="Times New Roman" panose="02020603050405020304" pitchFamily="18" charset="0"/>
                        </a:rPr>
                        <a:t> </a:t>
                      </a:r>
                      <a:r>
                        <a:rPr lang="fr-FR" sz="2400" dirty="0" err="1" smtClean="0">
                          <a:solidFill>
                            <a:srgbClr val="FF0000"/>
                          </a:solidFill>
                          <a:latin typeface="Times New Roman" panose="02020603050405020304" pitchFamily="18" charset="0"/>
                          <a:cs typeface="Times New Roman" panose="02020603050405020304" pitchFamily="18" charset="0"/>
                        </a:rPr>
                        <a:t>nhớ</a:t>
                      </a:r>
                      <a:r>
                        <a:rPr lang="fr-FR" sz="2400" dirty="0" smtClean="0">
                          <a:solidFill>
                            <a:srgbClr val="FF0000"/>
                          </a:solidFill>
                          <a:latin typeface="Times New Roman" panose="02020603050405020304" pitchFamily="18" charset="0"/>
                          <a:cs typeface="Times New Roman" panose="02020603050405020304" pitchFamily="18" charset="0"/>
                        </a:rPr>
                        <a:t> </a:t>
                      </a:r>
                      <a:r>
                        <a:rPr lang="fr-FR" sz="2400" dirty="0" err="1" smtClean="0">
                          <a:solidFill>
                            <a:srgbClr val="FF0000"/>
                          </a:solidFill>
                          <a:latin typeface="Times New Roman" panose="02020603050405020304" pitchFamily="18" charset="0"/>
                          <a:cs typeface="Times New Roman" panose="02020603050405020304" pitchFamily="18" charset="0"/>
                        </a:rPr>
                        <a:t>nhung</a:t>
                      </a:r>
                      <a:r>
                        <a:rPr lang="fr-FR" sz="2400" dirty="0" smtClean="0">
                          <a:solidFill>
                            <a:srgbClr val="FF0000"/>
                          </a:solidFill>
                          <a:latin typeface="Times New Roman" panose="02020603050405020304" pitchFamily="18" charset="0"/>
                          <a:cs typeface="Times New Roman" panose="02020603050405020304" pitchFamily="18" charset="0"/>
                        </a:rPr>
                        <a:t>, </a:t>
                      </a:r>
                      <a:r>
                        <a:rPr lang="fr-FR" sz="2400" dirty="0" err="1" smtClean="0">
                          <a:solidFill>
                            <a:srgbClr val="FF0000"/>
                          </a:solidFill>
                          <a:latin typeface="Times New Roman" panose="02020603050405020304" pitchFamily="18" charset="0"/>
                          <a:cs typeface="Times New Roman" panose="02020603050405020304" pitchFamily="18" charset="0"/>
                        </a:rPr>
                        <a:t>mong</a:t>
                      </a:r>
                      <a:r>
                        <a:rPr lang="fr-FR" sz="2400" dirty="0" smtClean="0">
                          <a:solidFill>
                            <a:srgbClr val="FF0000"/>
                          </a:solidFill>
                          <a:latin typeface="Times New Roman" panose="02020603050405020304" pitchFamily="18" charset="0"/>
                          <a:cs typeface="Times New Roman" panose="02020603050405020304" pitchFamily="18" charset="0"/>
                        </a:rPr>
                        <a:t> </a:t>
                      </a:r>
                      <a:r>
                        <a:rPr lang="fr-FR" sz="2400" dirty="0" err="1" smtClean="0">
                          <a:solidFill>
                            <a:srgbClr val="FF0000"/>
                          </a:solidFill>
                          <a:latin typeface="Times New Roman" panose="02020603050405020304" pitchFamily="18" charset="0"/>
                          <a:cs typeface="Times New Roman" panose="02020603050405020304" pitchFamily="18" charset="0"/>
                        </a:rPr>
                        <a:t>đợi</a:t>
                      </a:r>
                      <a:r>
                        <a:rPr lang="fr-FR" sz="2400" dirty="0" smtClean="0">
                          <a:solidFill>
                            <a:srgbClr val="FF0000"/>
                          </a:solidFill>
                          <a:latin typeface="Times New Roman" panose="02020603050405020304" pitchFamily="18" charset="0"/>
                          <a:cs typeface="Times New Roman" panose="02020603050405020304" pitchFamily="18" charset="0"/>
                        </a:rPr>
                        <a:t>, </a:t>
                      </a:r>
                      <a:r>
                        <a:rPr lang="fr-FR" sz="2400" dirty="0" err="1" smtClean="0">
                          <a:solidFill>
                            <a:srgbClr val="FF0000"/>
                          </a:solidFill>
                          <a:latin typeface="Times New Roman" panose="02020603050405020304" pitchFamily="18" charset="0"/>
                          <a:cs typeface="Times New Roman" panose="02020603050405020304" pitchFamily="18" charset="0"/>
                        </a:rPr>
                        <a:t>khắc</a:t>
                      </a:r>
                      <a:r>
                        <a:rPr lang="fr-FR" sz="2400" dirty="0" smtClean="0">
                          <a:solidFill>
                            <a:srgbClr val="FF0000"/>
                          </a:solidFill>
                          <a:latin typeface="Times New Roman" panose="02020603050405020304" pitchFamily="18" charset="0"/>
                          <a:cs typeface="Times New Roman" panose="02020603050405020304" pitchFamily="18" charset="0"/>
                        </a:rPr>
                        <a:t> </a:t>
                      </a:r>
                      <a:r>
                        <a:rPr lang="fr-FR" sz="2400" dirty="0" err="1" smtClean="0">
                          <a:solidFill>
                            <a:srgbClr val="FF0000"/>
                          </a:solidFill>
                          <a:latin typeface="Times New Roman" panose="02020603050405020304" pitchFamily="18" charset="0"/>
                          <a:cs typeface="Times New Roman" panose="02020603050405020304" pitchFamily="18" charset="0"/>
                        </a:rPr>
                        <a:t>khoải</a:t>
                      </a:r>
                      <a:r>
                        <a:rPr lang="fr-FR" sz="2400" dirty="0" smtClean="0">
                          <a:solidFill>
                            <a:srgbClr val="FF0000"/>
                          </a:solidFill>
                          <a:latin typeface="Times New Roman" panose="02020603050405020304" pitchFamily="18" charset="0"/>
                          <a:cs typeface="Times New Roman" panose="02020603050405020304" pitchFamily="18" charset="0"/>
                        </a:rPr>
                        <a:t>. </a:t>
                      </a:r>
                      <a:endParaRPr lang="en-US" sz="2400" dirty="0" smtClean="0">
                        <a:solidFill>
                          <a:srgbClr val="FF0000"/>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a16="http://schemas.microsoft.com/office/drawing/2014/main" val="2962723951"/>
                  </a:ext>
                </a:extLst>
              </a:tr>
            </a:tbl>
          </a:graphicData>
        </a:graphic>
      </p:graphicFrame>
      <p:sp>
        <p:nvSpPr>
          <p:cNvPr id="4" name="Google Shape;837;p35"/>
          <p:cNvSpPr txBox="1">
            <a:spLocks/>
          </p:cNvSpPr>
          <p:nvPr/>
        </p:nvSpPr>
        <p:spPr>
          <a:xfrm>
            <a:off x="0" y="0"/>
            <a:ext cx="12191999" cy="667385"/>
          </a:xfrm>
          <a:prstGeom prst="rect">
            <a:avLst/>
          </a:prstGeom>
          <a:gradFill>
            <a:gsLst>
              <a:gs pos="0">
                <a:schemeClr val="accent2">
                  <a:lumMod val="67000"/>
                </a:schemeClr>
              </a:gs>
              <a:gs pos="36000">
                <a:schemeClr val="accent2">
                  <a:lumMod val="97000"/>
                  <a:lumOff val="3000"/>
                </a:schemeClr>
              </a:gs>
              <a:gs pos="100000">
                <a:schemeClr val="accent2">
                  <a:lumMod val="60000"/>
                  <a:lumOff val="40000"/>
                </a:schemeClr>
              </a:gs>
            </a:gsLst>
            <a:lin ang="16200000" scaled="1"/>
          </a:gradFill>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sz="3000" b="1" dirty="0" smtClean="0">
                <a:latin typeface="Times New Roman" panose="02020603050405020304" pitchFamily="18" charset="0"/>
                <a:cs typeface="Times New Roman" panose="02020603050405020304" pitchFamily="18" charset="0"/>
              </a:rPr>
              <a:t>CẢM XÚC MÙA THU</a:t>
            </a:r>
            <a:endParaRPr lang="en-US" altLang="en-GB"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774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576" y="1340756"/>
            <a:ext cx="10933661" cy="4669626"/>
          </a:xfrm>
          <a:ln>
            <a:solidFill>
              <a:srgbClr val="00B0F0"/>
            </a:solidFill>
          </a:ln>
        </p:spPr>
        <p:txBody>
          <a:bodyPr>
            <a:normAutofit/>
          </a:bodyPr>
          <a:lstStyle/>
          <a:p>
            <a:pPr marL="0" indent="0" algn="just">
              <a:buNone/>
            </a:pPr>
            <a:r>
              <a:rPr lang="fr-FR" dirty="0" smtClean="0">
                <a:latin typeface="Times New Roman" panose="02020603050405020304" pitchFamily="18" charset="0"/>
                <a:cs typeface="Times New Roman" panose="02020603050405020304" pitchFamily="18" charset="0"/>
              </a:rPr>
              <a:t>*</a:t>
            </a:r>
            <a:r>
              <a:rPr lang="fr-FR" b="1" dirty="0" err="1" smtClean="0">
                <a:latin typeface="Times New Roman" panose="02020603050405020304" pitchFamily="18" charset="0"/>
                <a:cs typeface="Times New Roman" panose="02020603050405020304" pitchFamily="18" charset="0"/>
              </a:rPr>
              <a:t>Câu</a:t>
            </a:r>
            <a:r>
              <a:rPr lang="fr-FR" b="1" dirty="0" smtClean="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7,8</a:t>
            </a:r>
            <a:r>
              <a:rPr lang="fr-FR" dirty="0">
                <a:latin typeface="Times New Roman" panose="02020603050405020304" pitchFamily="18" charset="0"/>
                <a:cs typeface="Times New Roman" panose="02020603050405020304" pitchFamily="18" charset="0"/>
              </a:rPr>
              <a:t>: </a:t>
            </a:r>
            <a:endParaRPr lang="fr-FR" dirty="0" smtClean="0">
              <a:latin typeface="Times New Roman" panose="02020603050405020304" pitchFamily="18" charset="0"/>
              <a:cs typeface="Times New Roman" panose="02020603050405020304" pitchFamily="18" charset="0"/>
            </a:endParaRPr>
          </a:p>
          <a:p>
            <a:pPr algn="just">
              <a:buFontTx/>
              <a:buChar char="-"/>
            </a:pPr>
            <a:r>
              <a:rPr lang="fr-FR" dirty="0" err="1">
                <a:latin typeface="Times New Roman" panose="02020603050405020304" pitchFamily="18" charset="0"/>
                <a:cs typeface="Times New Roman" panose="02020603050405020304" pitchFamily="18" charset="0"/>
              </a:rPr>
              <a:t>H</a:t>
            </a:r>
            <a:r>
              <a:rPr lang="fr-FR" dirty="0" err="1" smtClean="0">
                <a:latin typeface="Times New Roman" panose="02020603050405020304" pitchFamily="18" charset="0"/>
                <a:cs typeface="Times New Roman" panose="02020603050405020304" pitchFamily="18" charset="0"/>
              </a:rPr>
              <a:t>ình</a:t>
            </a:r>
            <a:r>
              <a:rPr lang="fr-FR" dirty="0" smtClean="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ảnh</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thành</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Bạch</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Đế</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cao</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và</a:t>
            </a:r>
            <a:r>
              <a:rPr lang="fr-FR" dirty="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mặt</a:t>
            </a:r>
            <a:r>
              <a:rPr lang="fr-FR" dirty="0" smtClean="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trời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lặn</a:t>
            </a:r>
            <a:r>
              <a:rPr lang="fr-FR" dirty="0">
                <a:latin typeface="Times New Roman" panose="02020603050405020304" pitchFamily="18" charset="0"/>
                <a:cs typeface="Times New Roman" panose="02020603050405020304" pitchFamily="18" charset="0"/>
              </a:rPr>
              <a:t>. </a:t>
            </a:r>
            <a:endParaRPr lang="fr-FR" dirty="0" smtClean="0">
              <a:latin typeface="Times New Roman" panose="02020603050405020304" pitchFamily="18" charset="0"/>
              <a:cs typeface="Times New Roman" panose="02020603050405020304" pitchFamily="18" charset="0"/>
            </a:endParaRPr>
          </a:p>
          <a:p>
            <a:pPr algn="just">
              <a:buFontTx/>
              <a:buChar char="-"/>
            </a:pPr>
            <a:r>
              <a:rPr lang="fr-FR" dirty="0" err="1" smtClean="0">
                <a:latin typeface="Times New Roman" panose="02020603050405020304" pitchFamily="18" charset="0"/>
                <a:cs typeface="Times New Roman" panose="02020603050405020304" pitchFamily="18" charset="0"/>
              </a:rPr>
              <a:t>Âm</a:t>
            </a:r>
            <a:r>
              <a:rPr lang="fr-FR" dirty="0" smtClean="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thanh</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tiếng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chày</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đập</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vải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giặt</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áo</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may</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áo</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rét</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dồn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dập</a:t>
            </a:r>
            <a:r>
              <a:rPr lang="fr-FR" dirty="0">
                <a:latin typeface="Times New Roman" panose="02020603050405020304" pitchFamily="18" charset="0"/>
                <a:cs typeface="Times New Roman" panose="02020603050405020304" pitchFamily="18" charset="0"/>
              </a:rPr>
              <a:t>. </a:t>
            </a:r>
            <a:endParaRPr lang="fr-FR" dirty="0" smtClean="0">
              <a:latin typeface="Times New Roman" panose="02020603050405020304" pitchFamily="18" charset="0"/>
              <a:cs typeface="Times New Roman" panose="02020603050405020304" pitchFamily="18" charset="0"/>
            </a:endParaRPr>
          </a:p>
          <a:p>
            <a:pPr marL="0" indent="0" algn="just">
              <a:buNone/>
            </a:pPr>
            <a:r>
              <a:rPr lang="fr-FR" dirty="0" smtClean="0">
                <a:solidFill>
                  <a:srgbClr val="FF0000"/>
                </a:solidFill>
                <a:latin typeface="Times New Roman" panose="02020603050405020304" pitchFamily="18" charset="0"/>
                <a:cs typeface="Times New Roman" panose="02020603050405020304" pitchFamily="18" charset="0"/>
              </a:rPr>
              <a:t>-&gt; Con </a:t>
            </a:r>
            <a:r>
              <a:rPr lang="fr-FR" dirty="0" err="1" smtClean="0">
                <a:solidFill>
                  <a:srgbClr val="FF0000"/>
                </a:solidFill>
                <a:latin typeface="Times New Roman" panose="02020603050405020304" pitchFamily="18" charset="0"/>
                <a:cs typeface="Times New Roman" panose="02020603050405020304" pitchFamily="18" charset="0"/>
              </a:rPr>
              <a:t>người</a:t>
            </a:r>
            <a:r>
              <a:rPr lang="fr-FR" dirty="0" smtClean="0">
                <a:solidFill>
                  <a:srgbClr val="FF0000"/>
                </a:solidFill>
                <a:latin typeface="Times New Roman" panose="02020603050405020304" pitchFamily="18" charset="0"/>
                <a:cs typeface="Times New Roman" panose="02020603050405020304" pitchFamily="18" charset="0"/>
              </a:rPr>
              <a:t> </a:t>
            </a:r>
            <a:r>
              <a:rPr lang="fr-FR" dirty="0" err="1" smtClean="0">
                <a:solidFill>
                  <a:srgbClr val="FF0000"/>
                </a:solidFill>
                <a:latin typeface="Times New Roman" panose="02020603050405020304" pitchFamily="18" charset="0"/>
                <a:cs typeface="Times New Roman" panose="02020603050405020304" pitchFamily="18" charset="0"/>
              </a:rPr>
              <a:t>nghĩ</a:t>
            </a:r>
            <a:r>
              <a:rPr lang="fr-FR" dirty="0" smtClean="0">
                <a:solidFill>
                  <a:srgbClr val="FF0000"/>
                </a:solidFill>
                <a:latin typeface="Times New Roman" panose="02020603050405020304" pitchFamily="18" charset="0"/>
                <a:cs typeface="Times New Roman" panose="02020603050405020304" pitchFamily="18" charset="0"/>
              </a:rPr>
              <a:t> </a:t>
            </a:r>
            <a:r>
              <a:rPr lang="fr-FR" dirty="0" err="1">
                <a:solidFill>
                  <a:srgbClr val="FF0000"/>
                </a:solidFill>
                <a:latin typeface="Times New Roman" panose="02020603050405020304" pitchFamily="18" charset="0"/>
                <a:cs typeface="Times New Roman" panose="02020603050405020304" pitchFamily="18" charset="0"/>
              </a:rPr>
              <a:t>về</a:t>
            </a:r>
            <a:r>
              <a:rPr lang="fr-FR" dirty="0">
                <a:solidFill>
                  <a:srgbClr val="FF0000"/>
                </a:solidFill>
                <a:latin typeface="Times New Roman" panose="02020603050405020304" pitchFamily="18" charset="0"/>
                <a:cs typeface="Times New Roman" panose="02020603050405020304" pitchFamily="18" charset="0"/>
              </a:rPr>
              <a:t> </a:t>
            </a:r>
            <a:r>
              <a:rPr lang="fr-FR" dirty="0" err="1">
                <a:solidFill>
                  <a:srgbClr val="FF0000"/>
                </a:solidFill>
                <a:latin typeface="Times New Roman" panose="02020603050405020304" pitchFamily="18" charset="0"/>
                <a:cs typeface="Times New Roman" panose="02020603050405020304" pitchFamily="18" charset="0"/>
              </a:rPr>
              <a:t>cái</a:t>
            </a:r>
            <a:r>
              <a:rPr lang="fr-FR" dirty="0">
                <a:solidFill>
                  <a:srgbClr val="FF0000"/>
                </a:solidFill>
                <a:latin typeface="Times New Roman" panose="02020603050405020304" pitchFamily="18" charset="0"/>
                <a:cs typeface="Times New Roman" panose="02020603050405020304" pitchFamily="18" charset="0"/>
              </a:rPr>
              <a:t> </a:t>
            </a:r>
            <a:r>
              <a:rPr lang="fr-FR" dirty="0" err="1">
                <a:solidFill>
                  <a:srgbClr val="FF0000"/>
                </a:solidFill>
                <a:latin typeface="Times New Roman" panose="02020603050405020304" pitchFamily="18" charset="0"/>
                <a:cs typeface="Times New Roman" panose="02020603050405020304" pitchFamily="18" charset="0"/>
              </a:rPr>
              <a:t>rét</a:t>
            </a:r>
            <a:r>
              <a:rPr lang="fr-FR" dirty="0">
                <a:solidFill>
                  <a:srgbClr val="FF0000"/>
                </a:solidFill>
                <a:latin typeface="Times New Roman" panose="02020603050405020304" pitchFamily="18" charset="0"/>
                <a:cs typeface="Times New Roman" panose="02020603050405020304" pitchFamily="18" charset="0"/>
              </a:rPr>
              <a:t> </a:t>
            </a:r>
            <a:r>
              <a:rPr lang="fr-FR" dirty="0" err="1">
                <a:solidFill>
                  <a:srgbClr val="FF0000"/>
                </a:solidFill>
                <a:latin typeface="Times New Roman" panose="02020603050405020304" pitchFamily="18" charset="0"/>
                <a:cs typeface="Times New Roman" panose="02020603050405020304" pitchFamily="18" charset="0"/>
              </a:rPr>
              <a:t>của</a:t>
            </a:r>
            <a:r>
              <a:rPr lang="fr-FR" dirty="0">
                <a:solidFill>
                  <a:srgbClr val="FF0000"/>
                </a:solidFill>
                <a:latin typeface="Times New Roman" panose="02020603050405020304" pitchFamily="18" charset="0"/>
                <a:cs typeface="Times New Roman" panose="02020603050405020304" pitchFamily="18" charset="0"/>
              </a:rPr>
              <a:t> </a:t>
            </a:r>
            <a:r>
              <a:rPr lang="fr-FR" dirty="0" err="1">
                <a:solidFill>
                  <a:srgbClr val="FF0000"/>
                </a:solidFill>
                <a:latin typeface="Times New Roman" panose="02020603050405020304" pitchFamily="18" charset="0"/>
                <a:cs typeface="Times New Roman" panose="02020603050405020304" pitchFamily="18" charset="0"/>
              </a:rPr>
              <a:t>mùa</a:t>
            </a:r>
            <a:r>
              <a:rPr lang="fr-FR" dirty="0">
                <a:solidFill>
                  <a:srgbClr val="FF0000"/>
                </a:solidFill>
                <a:latin typeface="Times New Roman" panose="02020603050405020304" pitchFamily="18" charset="0"/>
                <a:cs typeface="Times New Roman" panose="02020603050405020304" pitchFamily="18" charset="0"/>
              </a:rPr>
              <a:t> </a:t>
            </a:r>
            <a:r>
              <a:rPr lang="fr-FR" dirty="0" err="1">
                <a:solidFill>
                  <a:srgbClr val="FF0000"/>
                </a:solidFill>
                <a:latin typeface="Times New Roman" panose="02020603050405020304" pitchFamily="18" charset="0"/>
                <a:cs typeface="Times New Roman" panose="02020603050405020304" pitchFamily="18" charset="0"/>
              </a:rPr>
              <a:t>đông</a:t>
            </a:r>
            <a:r>
              <a:rPr lang="fr-FR" dirty="0">
                <a:solidFill>
                  <a:srgbClr val="FF0000"/>
                </a:solidFill>
                <a:latin typeface="Times New Roman" panose="02020603050405020304" pitchFamily="18" charset="0"/>
                <a:cs typeface="Times New Roman" panose="02020603050405020304" pitchFamily="18" charset="0"/>
              </a:rPr>
              <a:t> </a:t>
            </a:r>
            <a:r>
              <a:rPr lang="fr-FR" dirty="0" err="1">
                <a:solidFill>
                  <a:srgbClr val="FF0000"/>
                </a:solidFill>
                <a:latin typeface="Times New Roman" panose="02020603050405020304" pitchFamily="18" charset="0"/>
                <a:cs typeface="Times New Roman" panose="02020603050405020304" pitchFamily="18" charset="0"/>
              </a:rPr>
              <a:t>sắp</a:t>
            </a:r>
            <a:r>
              <a:rPr lang="fr-FR" dirty="0">
                <a:solidFill>
                  <a:srgbClr val="FF0000"/>
                </a:solidFill>
                <a:latin typeface="Times New Roman" panose="02020603050405020304" pitchFamily="18" charset="0"/>
                <a:cs typeface="Times New Roman" panose="02020603050405020304" pitchFamily="18" charset="0"/>
              </a:rPr>
              <a:t> </a:t>
            </a:r>
            <a:r>
              <a:rPr lang="fr-FR" dirty="0" err="1">
                <a:solidFill>
                  <a:srgbClr val="FF0000"/>
                </a:solidFill>
                <a:latin typeface="Times New Roman" panose="02020603050405020304" pitchFamily="18" charset="0"/>
                <a:cs typeface="Times New Roman" panose="02020603050405020304" pitchFamily="18" charset="0"/>
              </a:rPr>
              <a:t>tới</a:t>
            </a:r>
            <a:r>
              <a:rPr lang="fr-FR" dirty="0">
                <a:solidFill>
                  <a:srgbClr val="FF0000"/>
                </a:solidFill>
                <a:latin typeface="Times New Roman" panose="02020603050405020304" pitchFamily="18" charset="0"/>
                <a:cs typeface="Times New Roman" panose="02020603050405020304" pitchFamily="18" charset="0"/>
              </a:rPr>
              <a:t>. </a:t>
            </a:r>
            <a:r>
              <a:rPr lang="fr-FR" dirty="0" err="1">
                <a:solidFill>
                  <a:srgbClr val="FF0000"/>
                </a:solidFill>
                <a:latin typeface="Times New Roman" panose="02020603050405020304" pitchFamily="18" charset="0"/>
                <a:cs typeface="Times New Roman" panose="02020603050405020304" pitchFamily="18" charset="0"/>
              </a:rPr>
              <a:t>Thanh</a:t>
            </a:r>
            <a:r>
              <a:rPr lang="fr-FR" dirty="0">
                <a:solidFill>
                  <a:srgbClr val="FF0000"/>
                </a:solidFill>
                <a:latin typeface="Times New Roman" panose="02020603050405020304" pitchFamily="18" charset="0"/>
                <a:cs typeface="Times New Roman" panose="02020603050405020304" pitchFamily="18" charset="0"/>
              </a:rPr>
              <a:t> </a:t>
            </a:r>
            <a:r>
              <a:rPr lang="fr-FR" dirty="0" err="1">
                <a:solidFill>
                  <a:srgbClr val="FF0000"/>
                </a:solidFill>
                <a:latin typeface="Times New Roman" panose="02020603050405020304" pitchFamily="18" charset="0"/>
                <a:cs typeface="Times New Roman" panose="02020603050405020304" pitchFamily="18" charset="0"/>
              </a:rPr>
              <a:t>âm</a:t>
            </a:r>
            <a:r>
              <a:rPr lang="fr-FR" dirty="0">
                <a:solidFill>
                  <a:srgbClr val="FF0000"/>
                </a:solidFill>
                <a:latin typeface="Times New Roman" panose="02020603050405020304" pitchFamily="18" charset="0"/>
                <a:cs typeface="Times New Roman" panose="02020603050405020304" pitchFamily="18" charset="0"/>
              </a:rPr>
              <a:t> </a:t>
            </a:r>
            <a:r>
              <a:rPr lang="fr-FR" dirty="0" err="1">
                <a:solidFill>
                  <a:srgbClr val="FF0000"/>
                </a:solidFill>
                <a:latin typeface="Times New Roman" panose="02020603050405020304" pitchFamily="18" charset="0"/>
                <a:cs typeface="Times New Roman" panose="02020603050405020304" pitchFamily="18" charset="0"/>
              </a:rPr>
              <a:t>cuộc</a:t>
            </a:r>
            <a:r>
              <a:rPr lang="fr-FR" dirty="0">
                <a:solidFill>
                  <a:srgbClr val="FF0000"/>
                </a:solidFill>
                <a:latin typeface="Times New Roman" panose="02020603050405020304" pitchFamily="18" charset="0"/>
                <a:cs typeface="Times New Roman" panose="02020603050405020304" pitchFamily="18" charset="0"/>
              </a:rPr>
              <a:t> </a:t>
            </a:r>
            <a:r>
              <a:rPr lang="fr-FR" dirty="0" err="1">
                <a:solidFill>
                  <a:srgbClr val="FF0000"/>
                </a:solidFill>
                <a:latin typeface="Times New Roman" panose="02020603050405020304" pitchFamily="18" charset="0"/>
                <a:cs typeface="Times New Roman" panose="02020603050405020304" pitchFamily="18" charset="0"/>
              </a:rPr>
              <a:t>sống</a:t>
            </a:r>
            <a:r>
              <a:rPr lang="fr-FR" dirty="0">
                <a:solidFill>
                  <a:srgbClr val="FF0000"/>
                </a:solidFill>
                <a:latin typeface="Times New Roman" panose="02020603050405020304" pitchFamily="18" charset="0"/>
                <a:cs typeface="Times New Roman" panose="02020603050405020304" pitchFamily="18" charset="0"/>
              </a:rPr>
              <a:t> </a:t>
            </a:r>
            <a:r>
              <a:rPr lang="fr-FR" dirty="0" err="1">
                <a:solidFill>
                  <a:srgbClr val="FF0000"/>
                </a:solidFill>
                <a:latin typeface="Times New Roman" panose="02020603050405020304" pitchFamily="18" charset="0"/>
                <a:cs typeface="Times New Roman" panose="02020603050405020304" pitchFamily="18" charset="0"/>
              </a:rPr>
              <a:t>ấy</a:t>
            </a:r>
            <a:r>
              <a:rPr lang="fr-FR" dirty="0">
                <a:solidFill>
                  <a:srgbClr val="FF0000"/>
                </a:solidFill>
                <a:latin typeface="Times New Roman" panose="02020603050405020304" pitchFamily="18" charset="0"/>
                <a:cs typeface="Times New Roman" panose="02020603050405020304" pitchFamily="18" charset="0"/>
              </a:rPr>
              <a:t> </a:t>
            </a:r>
            <a:r>
              <a:rPr lang="fr-FR" dirty="0" err="1">
                <a:solidFill>
                  <a:srgbClr val="FF0000"/>
                </a:solidFill>
                <a:latin typeface="Times New Roman" panose="02020603050405020304" pitchFamily="18" charset="0"/>
                <a:cs typeface="Times New Roman" panose="02020603050405020304" pitchFamily="18" charset="0"/>
              </a:rPr>
              <a:t>dội</a:t>
            </a:r>
            <a:r>
              <a:rPr lang="fr-FR" dirty="0">
                <a:solidFill>
                  <a:srgbClr val="FF0000"/>
                </a:solidFill>
                <a:latin typeface="Times New Roman" panose="02020603050405020304" pitchFamily="18" charset="0"/>
                <a:cs typeface="Times New Roman" panose="02020603050405020304" pitchFamily="18" charset="0"/>
              </a:rPr>
              <a:t> </a:t>
            </a:r>
            <a:r>
              <a:rPr lang="fr-FR" dirty="0" err="1">
                <a:solidFill>
                  <a:srgbClr val="FF0000"/>
                </a:solidFill>
                <a:latin typeface="Times New Roman" panose="02020603050405020304" pitchFamily="18" charset="0"/>
                <a:cs typeface="Times New Roman" panose="02020603050405020304" pitchFamily="18" charset="0"/>
              </a:rPr>
              <a:t>vào</a:t>
            </a:r>
            <a:r>
              <a:rPr lang="fr-FR" dirty="0">
                <a:solidFill>
                  <a:srgbClr val="FF0000"/>
                </a:solidFill>
                <a:latin typeface="Times New Roman" panose="02020603050405020304" pitchFamily="18" charset="0"/>
                <a:cs typeface="Times New Roman" panose="02020603050405020304" pitchFamily="18" charset="0"/>
              </a:rPr>
              <a:t> </a:t>
            </a:r>
            <a:r>
              <a:rPr lang="fr-FR" dirty="0" err="1">
                <a:solidFill>
                  <a:srgbClr val="FF0000"/>
                </a:solidFill>
                <a:latin typeface="Times New Roman" panose="02020603050405020304" pitchFamily="18" charset="0"/>
                <a:cs typeface="Times New Roman" panose="02020603050405020304" pitchFamily="18" charset="0"/>
              </a:rPr>
              <a:t>lòng</a:t>
            </a:r>
            <a:r>
              <a:rPr lang="fr-FR" dirty="0">
                <a:solidFill>
                  <a:srgbClr val="FF0000"/>
                </a:solidFill>
                <a:latin typeface="Times New Roman" panose="02020603050405020304" pitchFamily="18" charset="0"/>
                <a:cs typeface="Times New Roman" panose="02020603050405020304" pitchFamily="18" charset="0"/>
              </a:rPr>
              <a:t> </a:t>
            </a:r>
            <a:r>
              <a:rPr lang="fr-FR" dirty="0" err="1">
                <a:solidFill>
                  <a:srgbClr val="FF0000"/>
                </a:solidFill>
                <a:latin typeface="Times New Roman" panose="02020603050405020304" pitchFamily="18" charset="0"/>
                <a:cs typeface="Times New Roman" panose="02020603050405020304" pitchFamily="18" charset="0"/>
              </a:rPr>
              <a:t>người</a:t>
            </a:r>
            <a:r>
              <a:rPr lang="fr-FR" dirty="0">
                <a:solidFill>
                  <a:srgbClr val="FF0000"/>
                </a:solidFill>
                <a:latin typeface="Times New Roman" panose="02020603050405020304" pitchFamily="18" charset="0"/>
                <a:cs typeface="Times New Roman" panose="02020603050405020304" pitchFamily="18" charset="0"/>
              </a:rPr>
              <a:t> </a:t>
            </a:r>
            <a:r>
              <a:rPr lang="fr-FR" dirty="0" err="1">
                <a:solidFill>
                  <a:srgbClr val="FF0000"/>
                </a:solidFill>
                <a:latin typeface="Times New Roman" panose="02020603050405020304" pitchFamily="18" charset="0"/>
                <a:cs typeface="Times New Roman" panose="02020603050405020304" pitchFamily="18" charset="0"/>
              </a:rPr>
              <a:t>xa</a:t>
            </a:r>
            <a:r>
              <a:rPr lang="fr-FR" dirty="0">
                <a:solidFill>
                  <a:srgbClr val="FF0000"/>
                </a:solidFill>
                <a:latin typeface="Times New Roman" panose="02020603050405020304" pitchFamily="18" charset="0"/>
                <a:cs typeface="Times New Roman" panose="02020603050405020304" pitchFamily="18" charset="0"/>
              </a:rPr>
              <a:t> </a:t>
            </a:r>
            <a:r>
              <a:rPr lang="fr-FR" dirty="0" err="1">
                <a:solidFill>
                  <a:srgbClr val="FF0000"/>
                </a:solidFill>
                <a:latin typeface="Times New Roman" panose="02020603050405020304" pitchFamily="18" charset="0"/>
                <a:cs typeface="Times New Roman" panose="02020603050405020304" pitchFamily="18" charset="0"/>
              </a:rPr>
              <a:t>xứ</a:t>
            </a:r>
            <a:r>
              <a:rPr lang="fr-FR" dirty="0">
                <a:solidFill>
                  <a:srgbClr val="FF0000"/>
                </a:solidFill>
                <a:latin typeface="Times New Roman" panose="02020603050405020304" pitchFamily="18" charset="0"/>
                <a:cs typeface="Times New Roman" panose="02020603050405020304" pitchFamily="18" charset="0"/>
              </a:rPr>
              <a:t> </a:t>
            </a:r>
            <a:r>
              <a:rPr lang="fr-FR" dirty="0" err="1">
                <a:solidFill>
                  <a:srgbClr val="FF0000"/>
                </a:solidFill>
                <a:latin typeface="Times New Roman" panose="02020603050405020304" pitchFamily="18" charset="0"/>
                <a:cs typeface="Times New Roman" panose="02020603050405020304" pitchFamily="18" charset="0"/>
              </a:rPr>
              <a:t>bao</a:t>
            </a:r>
            <a:r>
              <a:rPr lang="fr-FR" dirty="0">
                <a:solidFill>
                  <a:srgbClr val="FF0000"/>
                </a:solidFill>
                <a:latin typeface="Times New Roman" panose="02020603050405020304" pitchFamily="18" charset="0"/>
                <a:cs typeface="Times New Roman" panose="02020603050405020304" pitchFamily="18" charset="0"/>
              </a:rPr>
              <a:t> </a:t>
            </a:r>
            <a:r>
              <a:rPr lang="fr-FR" dirty="0" err="1">
                <a:solidFill>
                  <a:srgbClr val="FF0000"/>
                </a:solidFill>
                <a:latin typeface="Times New Roman" panose="02020603050405020304" pitchFamily="18" charset="0"/>
                <a:cs typeface="Times New Roman" panose="02020603050405020304" pitchFamily="18" charset="0"/>
              </a:rPr>
              <a:t>nỗi</a:t>
            </a:r>
            <a:r>
              <a:rPr lang="fr-FR" dirty="0">
                <a:solidFill>
                  <a:srgbClr val="FF0000"/>
                </a:solidFill>
                <a:latin typeface="Times New Roman" panose="02020603050405020304" pitchFamily="18" charset="0"/>
                <a:cs typeface="Times New Roman" panose="02020603050405020304" pitchFamily="18" charset="0"/>
              </a:rPr>
              <a:t> </a:t>
            </a:r>
            <a:r>
              <a:rPr lang="fr-FR" dirty="0" err="1">
                <a:solidFill>
                  <a:srgbClr val="FF0000"/>
                </a:solidFill>
                <a:latin typeface="Times New Roman" panose="02020603050405020304" pitchFamily="18" charset="0"/>
                <a:cs typeface="Times New Roman" panose="02020603050405020304" pitchFamily="18" charset="0"/>
              </a:rPr>
              <a:t>buồn</a:t>
            </a:r>
            <a:r>
              <a:rPr lang="fr-FR" dirty="0">
                <a:solidFill>
                  <a:srgbClr val="FF0000"/>
                </a:solidFill>
                <a:latin typeface="Times New Roman" panose="02020603050405020304" pitchFamily="18" charset="0"/>
                <a:cs typeface="Times New Roman" panose="02020603050405020304" pitchFamily="18" charset="0"/>
              </a:rPr>
              <a:t> </a:t>
            </a:r>
            <a:r>
              <a:rPr lang="fr-FR" dirty="0" err="1">
                <a:solidFill>
                  <a:srgbClr val="FF0000"/>
                </a:solidFill>
                <a:latin typeface="Times New Roman" panose="02020603050405020304" pitchFamily="18" charset="0"/>
                <a:cs typeface="Times New Roman" panose="02020603050405020304" pitchFamily="18" charset="0"/>
              </a:rPr>
              <a:t>lo</a:t>
            </a:r>
            <a:r>
              <a:rPr lang="fr-FR" dirty="0" smtClean="0">
                <a:solidFill>
                  <a:srgbClr val="FF0000"/>
                </a:solidFill>
                <a:latin typeface="Times New Roman" panose="02020603050405020304" pitchFamily="18" charset="0"/>
                <a:cs typeface="Times New Roman" panose="02020603050405020304" pitchFamily="18" charset="0"/>
              </a:rPr>
              <a:t>.</a:t>
            </a:r>
          </a:p>
          <a:p>
            <a:pPr marL="0" indent="0" algn="just">
              <a:buNone/>
            </a:pPr>
            <a:endParaRPr lang="fr-FR"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en-US" dirty="0">
              <a:solidFill>
                <a:srgbClr val="FF0000"/>
              </a:solidFill>
              <a:latin typeface="Times New Roman" panose="02020603050405020304" pitchFamily="18" charset="0"/>
              <a:cs typeface="Times New Roman" panose="02020603050405020304" pitchFamily="18" charset="0"/>
            </a:endParaRPr>
          </a:p>
          <a:p>
            <a:pPr marL="0" indent="0" algn="just">
              <a:buNone/>
            </a:pPr>
            <a:r>
              <a:rPr lang="fr-FR" dirty="0" smtClean="0">
                <a:latin typeface="Times New Roman" panose="02020603050405020304" pitchFamily="18" charset="0"/>
                <a:cs typeface="Times New Roman" panose="02020603050405020304" pitchFamily="18" charset="0"/>
              </a:rPr>
              <a:t>	</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4" name="Google Shape;837;p35"/>
          <p:cNvSpPr txBox="1">
            <a:spLocks/>
          </p:cNvSpPr>
          <p:nvPr/>
        </p:nvSpPr>
        <p:spPr>
          <a:xfrm>
            <a:off x="0" y="0"/>
            <a:ext cx="12191999" cy="667385"/>
          </a:xfrm>
          <a:prstGeom prst="rect">
            <a:avLst/>
          </a:prstGeom>
          <a:gradFill>
            <a:gsLst>
              <a:gs pos="0">
                <a:schemeClr val="accent2">
                  <a:lumMod val="67000"/>
                </a:schemeClr>
              </a:gs>
              <a:gs pos="36000">
                <a:schemeClr val="accent2">
                  <a:lumMod val="97000"/>
                  <a:lumOff val="3000"/>
                </a:schemeClr>
              </a:gs>
              <a:gs pos="100000">
                <a:schemeClr val="accent2">
                  <a:lumMod val="60000"/>
                  <a:lumOff val="40000"/>
                </a:schemeClr>
              </a:gs>
            </a:gsLst>
            <a:lin ang="16200000" scaled="1"/>
          </a:gradFill>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sz="3000" b="1" dirty="0" smtClean="0">
                <a:latin typeface="Times New Roman" panose="02020603050405020304" pitchFamily="18" charset="0"/>
                <a:cs typeface="Times New Roman" panose="02020603050405020304" pitchFamily="18" charset="0"/>
              </a:rPr>
              <a:t>CẢM XÚC MÙA THU</a:t>
            </a:r>
            <a:endParaRPr lang="en-US" altLang="en-GB" sz="3000" b="1" dirty="0">
              <a:latin typeface="Times New Roman" panose="02020603050405020304" pitchFamily="18" charset="0"/>
              <a:cs typeface="Times New Roman" panose="02020603050405020304" pitchFamily="18" charset="0"/>
            </a:endParaRPr>
          </a:p>
        </p:txBody>
      </p:sp>
      <p:sp>
        <p:nvSpPr>
          <p:cNvPr id="2" name="Rectangle 1"/>
          <p:cNvSpPr/>
          <p:nvPr/>
        </p:nvSpPr>
        <p:spPr>
          <a:xfrm>
            <a:off x="688369" y="4017195"/>
            <a:ext cx="10685123" cy="153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0013" y="4017195"/>
            <a:ext cx="10561833" cy="1384995"/>
          </a:xfrm>
          <a:prstGeom prst="rect">
            <a:avLst/>
          </a:prstGeom>
          <a:noFill/>
        </p:spPr>
        <p:txBody>
          <a:bodyPr wrap="square" rtlCol="0">
            <a:spAutoFit/>
          </a:bodyPr>
          <a:lstStyle/>
          <a:p>
            <a:pPr algn="just"/>
            <a:r>
              <a:rPr lang="fr-FR" sz="2800" dirty="0" err="1">
                <a:solidFill>
                  <a:srgbClr val="002060"/>
                </a:solidFill>
                <a:latin typeface="Times New Roman" panose="02020603050405020304" pitchFamily="18" charset="0"/>
                <a:cs typeface="Times New Roman" panose="02020603050405020304" pitchFamily="18" charset="0"/>
              </a:rPr>
              <a:t>Bốn</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câu</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thơ</a:t>
            </a:r>
            <a:r>
              <a:rPr lang="fr-FR" sz="2800" b="1"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sử</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dụng</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bút</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pháp</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tả</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cảnh</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ngụ</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tình</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phản</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ánh</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hiện</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thực</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đầy</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bất</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ổn</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cảnh</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ngộ</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tâm</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trạng</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đáng</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thương</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của</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nhà</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thơ</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và</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của</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người</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dân</a:t>
            </a:r>
            <a:r>
              <a:rPr lang="fr-FR" sz="2800" dirty="0">
                <a:solidFill>
                  <a:srgbClr val="002060"/>
                </a:solidFill>
                <a:latin typeface="Times New Roman" panose="02020603050405020304" pitchFamily="18" charset="0"/>
                <a:cs typeface="Times New Roman" panose="02020603050405020304" pitchFamily="18" charset="0"/>
              </a:rPr>
              <a:t> Trung </a:t>
            </a:r>
            <a:r>
              <a:rPr lang="fr-FR" sz="2800" dirty="0" err="1">
                <a:solidFill>
                  <a:srgbClr val="002060"/>
                </a:solidFill>
                <a:latin typeface="Times New Roman" panose="02020603050405020304" pitchFamily="18" charset="0"/>
                <a:cs typeface="Times New Roman" panose="02020603050405020304" pitchFamily="18" charset="0"/>
              </a:rPr>
              <a:t>Quốc</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trong</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cảnh</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loạn</a:t>
            </a:r>
            <a:r>
              <a:rPr lang="fr-FR" sz="2800" dirty="0">
                <a:solidFill>
                  <a:srgbClr val="002060"/>
                </a:solidFill>
                <a:latin typeface="Times New Roman" panose="02020603050405020304" pitchFamily="18" charset="0"/>
                <a:cs typeface="Times New Roman" panose="02020603050405020304" pitchFamily="18" charset="0"/>
              </a:rPr>
              <a:t> </a:t>
            </a:r>
            <a:r>
              <a:rPr lang="fr-FR" sz="2800" dirty="0" err="1">
                <a:solidFill>
                  <a:srgbClr val="002060"/>
                </a:solidFill>
                <a:latin typeface="Times New Roman" panose="02020603050405020304" pitchFamily="18" charset="0"/>
                <a:cs typeface="Times New Roman" panose="02020603050405020304" pitchFamily="18" charset="0"/>
              </a:rPr>
              <a:t>lạc</a:t>
            </a:r>
            <a:r>
              <a:rPr lang="fr-FR" sz="2800" dirty="0">
                <a:solidFill>
                  <a:srgbClr val="002060"/>
                </a:solidFill>
                <a:latin typeface="Times New Roman" panose="02020603050405020304" pitchFamily="18"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132672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additive="base">
                                        <p:cTn id="3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6188" y="966787"/>
            <a:ext cx="10879621" cy="5212071"/>
          </a:xfrm>
        </p:spPr>
        <p:txBody>
          <a:bodyPr>
            <a:noAutofit/>
          </a:bodyPr>
          <a:lstStyle/>
          <a:p>
            <a:pPr marL="0" indent="0" algn="just">
              <a:buNone/>
            </a:pPr>
            <a:r>
              <a:rPr lang="vi-VN" b="1" dirty="0" smtClean="0">
                <a:latin typeface="+mj-lt"/>
              </a:rPr>
              <a:t>III. TỔNG KẾT:</a:t>
            </a:r>
            <a:endParaRPr lang="en-US" dirty="0" smtClean="0">
              <a:latin typeface="+mj-lt"/>
            </a:endParaRPr>
          </a:p>
          <a:p>
            <a:pPr marL="0" indent="0" algn="just">
              <a:buNone/>
            </a:pP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Nội</a:t>
            </a:r>
            <a:r>
              <a:rPr lang="en-US" b="1" dirty="0" smtClean="0">
                <a:latin typeface="Times New Roman" panose="02020603050405020304" pitchFamily="18" charset="0"/>
                <a:cs typeface="Times New Roman" panose="02020603050405020304" pitchFamily="18" charset="0"/>
              </a:rPr>
              <a:t> dung:</a:t>
            </a:r>
          </a:p>
          <a:p>
            <a:pPr marL="0" indent="0" algn="just">
              <a:buNone/>
            </a:pPr>
            <a:r>
              <a:rPr lang="vi-VN" b="1" i="1" dirty="0" smtClean="0">
                <a:latin typeface="+mj-lt"/>
              </a:rPr>
              <a:t>- </a:t>
            </a:r>
            <a:r>
              <a:rPr lang="vi-VN" dirty="0" smtClean="0">
                <a:latin typeface="+mj-lt"/>
              </a:rPr>
              <a:t>Bức tranh về mùa thu Trung Quốc</a:t>
            </a:r>
            <a:r>
              <a:rPr lang="en-US" dirty="0" smtClean="0">
                <a:latin typeface="+mj-lt"/>
              </a:rPr>
              <a:t>, </a:t>
            </a:r>
            <a:r>
              <a:rPr lang="vi-VN" dirty="0" smtClean="0">
                <a:latin typeface="+mj-lt"/>
              </a:rPr>
              <a:t>hoàn cảnh sống</a:t>
            </a:r>
            <a:r>
              <a:rPr lang="en-US" dirty="0" smtClean="0">
                <a:latin typeface="+mj-lt"/>
              </a:rPr>
              <a:t>, </a:t>
            </a:r>
            <a:r>
              <a:rPr lang="vi-VN" dirty="0" smtClean="0">
                <a:latin typeface="+mj-lt"/>
              </a:rPr>
              <a:t>bức tranh tâm trạng của con người. </a:t>
            </a:r>
            <a:endParaRPr lang="en-US" dirty="0" smtClean="0">
              <a:latin typeface="+mj-lt"/>
            </a:endParaRPr>
          </a:p>
          <a:p>
            <a:pPr marL="0" indent="0" algn="just">
              <a:buNone/>
            </a:pPr>
            <a:r>
              <a:rPr lang="vi-VN" dirty="0" smtClean="0">
                <a:latin typeface="+mj-lt"/>
              </a:rPr>
              <a:t> - Nỗi lòng của Đỗ Phủ: Lo âu khắc khoải, khao khát cuộc sống bình yên nơi quê hương xứ sở.</a:t>
            </a:r>
            <a:endParaRPr lang="en-US" dirty="0" smtClean="0">
              <a:latin typeface="+mj-lt"/>
            </a:endParaRPr>
          </a:p>
          <a:p>
            <a:pPr marL="0" indent="0" algn="just">
              <a:buNone/>
            </a:pPr>
            <a:r>
              <a:rPr lang="en-US" b="1" dirty="0" smtClean="0">
                <a:latin typeface="+mj-lt"/>
              </a:rPr>
              <a:t>* </a:t>
            </a:r>
            <a:r>
              <a:rPr lang="en-US" b="1" dirty="0" err="1" smtClean="0">
                <a:latin typeface="Times New Roman" panose="02020603050405020304" pitchFamily="18" charset="0"/>
                <a:cs typeface="Times New Roman" panose="02020603050405020304" pitchFamily="18" charset="0"/>
              </a:rPr>
              <a:t>Nghệ</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thuật</a:t>
            </a:r>
            <a:r>
              <a:rPr lang="en-US" b="1"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lgn="just">
              <a:buNone/>
            </a:pPr>
            <a:r>
              <a:rPr lang="vi-VN" dirty="0" smtClean="0">
                <a:latin typeface="+mj-lt"/>
                <a:cs typeface="Times New Roman" panose="02020603050405020304" pitchFamily="18" charset="0"/>
              </a:rPr>
              <a:t>+ </a:t>
            </a:r>
            <a:r>
              <a:rPr lang="en-US" dirty="0" smtClean="0">
                <a:latin typeface="+mj-lt"/>
                <a:cs typeface="Times New Roman" panose="02020603050405020304" pitchFamily="18" charset="0"/>
              </a:rPr>
              <a:t>B</a:t>
            </a:r>
            <a:r>
              <a:rPr lang="vi-VN" dirty="0" smtClean="0">
                <a:latin typeface="+mj-lt"/>
                <a:cs typeface="Times New Roman" panose="02020603050405020304" pitchFamily="18" charset="0"/>
              </a:rPr>
              <a:t>út pháp tả cảnh ngụ tình</a:t>
            </a:r>
            <a:r>
              <a:rPr lang="en-US" dirty="0" smtClean="0">
                <a:latin typeface="+mj-lt"/>
                <a:cs typeface="Times New Roman" panose="02020603050405020304" pitchFamily="18" charset="0"/>
              </a:rPr>
              <a:t>:</a:t>
            </a:r>
            <a:r>
              <a:rPr lang="vi-VN" dirty="0" smtClean="0">
                <a:latin typeface="+mj-lt"/>
                <a:cs typeface="Times New Roman" panose="02020603050405020304" pitchFamily="18" charset="0"/>
              </a:rPr>
              <a:t> Xây dựng các mối quan hệ</a:t>
            </a:r>
            <a:r>
              <a:rPr lang="en-US" dirty="0" smtClean="0">
                <a:latin typeface="+mj-lt"/>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đồng</a:t>
            </a:r>
            <a:r>
              <a:rPr lang="vi-VN" dirty="0" smtClean="0">
                <a:latin typeface="+mj-lt"/>
                <a:cs typeface="Times New Roman" panose="02020603050405020304" pitchFamily="18" charset="0"/>
              </a:rPr>
              <a:t>: cảnh - tình; sự vật - tâm trạng, ngoại cảnh-  nội tâm</a:t>
            </a:r>
            <a:endParaRPr lang="en-US" dirty="0" smtClean="0">
              <a:latin typeface="+mj-lt"/>
              <a:cs typeface="Times New Roman" panose="02020603050405020304" pitchFamily="18" charset="0"/>
            </a:endParaRPr>
          </a:p>
          <a:p>
            <a:pPr marL="0" indent="0" algn="just">
              <a:buNone/>
            </a:pPr>
            <a:r>
              <a:rPr lang="vi-V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t</a:t>
            </a:r>
            <a:r>
              <a:rPr lang="vi-VN" dirty="0" smtClean="0">
                <a:latin typeface="Times New Roman" panose="02020603050405020304" pitchFamily="18" charset="0"/>
                <a:cs typeface="Times New Roman" panose="02020603050405020304" pitchFamily="18" charset="0"/>
              </a:rPr>
              <a:t>ừ ngữ, hình ảnh giàu sức gợi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hình</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gợi cảm với nhiều lớp ý nghĩa.</a:t>
            </a:r>
            <a:endParaRPr lang="en-US" dirty="0" smtClean="0">
              <a:latin typeface="Times New Roman" panose="02020603050405020304" pitchFamily="18" charset="0"/>
              <a:cs typeface="Times New Roman" panose="02020603050405020304" pitchFamily="18" charset="0"/>
            </a:endParaRPr>
          </a:p>
        </p:txBody>
      </p:sp>
      <p:sp>
        <p:nvSpPr>
          <p:cNvPr id="4" name="Google Shape;837;p35"/>
          <p:cNvSpPr txBox="1">
            <a:spLocks/>
          </p:cNvSpPr>
          <p:nvPr/>
        </p:nvSpPr>
        <p:spPr>
          <a:xfrm>
            <a:off x="0" y="0"/>
            <a:ext cx="12191999" cy="667385"/>
          </a:xfrm>
          <a:prstGeom prst="rect">
            <a:avLst/>
          </a:prstGeom>
          <a:gradFill>
            <a:gsLst>
              <a:gs pos="0">
                <a:schemeClr val="accent2">
                  <a:lumMod val="67000"/>
                </a:schemeClr>
              </a:gs>
              <a:gs pos="36000">
                <a:schemeClr val="accent2">
                  <a:lumMod val="97000"/>
                  <a:lumOff val="3000"/>
                </a:schemeClr>
              </a:gs>
              <a:gs pos="100000">
                <a:schemeClr val="accent2">
                  <a:lumMod val="60000"/>
                  <a:lumOff val="40000"/>
                </a:schemeClr>
              </a:gs>
            </a:gsLst>
            <a:lin ang="16200000" scaled="1"/>
          </a:gradFill>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sz="3000" b="1" dirty="0" smtClean="0">
                <a:latin typeface="Times New Roman" panose="02020603050405020304" pitchFamily="18" charset="0"/>
                <a:cs typeface="Times New Roman" panose="02020603050405020304" pitchFamily="18" charset="0"/>
              </a:rPr>
              <a:t>CẢM XÚC MÙA THU</a:t>
            </a:r>
            <a:endParaRPr lang="en-US" altLang="en-GB"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560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CAYKQQ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8"/>
          <p:cNvSpPr txBox="1">
            <a:spLocks noChangeArrowheads="1"/>
          </p:cNvSpPr>
          <p:nvPr/>
        </p:nvSpPr>
        <p:spPr bwMode="auto">
          <a:xfrm>
            <a:off x="1828800" y="914400"/>
            <a:ext cx="327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chemeClr val="tx1"/>
                </a:solidFill>
                <a:latin typeface="Times New Roman" panose="02020603050405020304" pitchFamily="18" charset="0"/>
              </a:defRPr>
            </a:lvl1pPr>
            <a:lvl2pPr marL="742950" indent="-285750" eaLnBrk="0" hangingPunct="0">
              <a:defRPr sz="2200" b="1">
                <a:solidFill>
                  <a:schemeClr val="tx1"/>
                </a:solidFill>
                <a:latin typeface="Times New Roman" panose="02020603050405020304" pitchFamily="18" charset="0"/>
              </a:defRPr>
            </a:lvl2pPr>
            <a:lvl3pPr marL="1143000" indent="-228600" eaLnBrk="0" hangingPunct="0">
              <a:defRPr sz="2200" b="1">
                <a:solidFill>
                  <a:schemeClr val="tx1"/>
                </a:solidFill>
                <a:latin typeface="Times New Roman" panose="02020603050405020304" pitchFamily="18" charset="0"/>
              </a:defRPr>
            </a:lvl3pPr>
            <a:lvl4pPr marL="1600200" indent="-228600" eaLnBrk="0" hangingPunct="0">
              <a:defRPr sz="2200" b="1">
                <a:solidFill>
                  <a:schemeClr val="tx1"/>
                </a:solidFill>
                <a:latin typeface="Times New Roman" panose="02020603050405020304" pitchFamily="18" charset="0"/>
              </a:defRPr>
            </a:lvl4pPr>
            <a:lvl5pPr marL="2057400" indent="-228600" eaLnBrk="0" hangingPunct="0">
              <a:defRPr sz="2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defRPr>
            </a:lvl9pPr>
          </a:lstStyle>
          <a:p>
            <a:pPr eaLnBrk="1" hangingPunct="1">
              <a:spcBef>
                <a:spcPct val="50000"/>
              </a:spcBef>
            </a:pPr>
            <a:r>
              <a:rPr lang="en-US" altLang="en-US" sz="3200" dirty="0" err="1" smtClean="0">
                <a:solidFill>
                  <a:srgbClr val="FF0000"/>
                </a:solidFill>
              </a:rPr>
              <a:t>Tiết</a:t>
            </a:r>
            <a:r>
              <a:rPr lang="en-US" altLang="en-US" sz="3200" dirty="0" smtClean="0">
                <a:solidFill>
                  <a:srgbClr val="FF0000"/>
                </a:solidFill>
              </a:rPr>
              <a:t> 3,4</a:t>
            </a:r>
            <a:endParaRPr lang="en-US" altLang="en-US" sz="3200" dirty="0">
              <a:solidFill>
                <a:srgbClr val="FF0000"/>
              </a:solidFill>
            </a:endParaRPr>
          </a:p>
        </p:txBody>
      </p:sp>
      <p:sp>
        <p:nvSpPr>
          <p:cNvPr id="16393" name="WordArt 9" descr="Narrow vertical"/>
          <p:cNvSpPr>
            <a:spLocks noChangeArrowheads="1" noChangeShapeType="1" noTextEdit="1"/>
          </p:cNvSpPr>
          <p:nvPr/>
        </p:nvSpPr>
        <p:spPr bwMode="auto">
          <a:xfrm>
            <a:off x="1905000" y="1600200"/>
            <a:ext cx="8305800" cy="2808288"/>
          </a:xfrm>
          <a:prstGeom prst="rect">
            <a:avLst/>
          </a:prstGeom>
        </p:spPr>
        <p:txBody>
          <a:bodyPr wrap="none" fromWordArt="1">
            <a:prstTxWarp prst="textCanUp">
              <a:avLst>
                <a:gd name="adj" fmla="val 85713"/>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cs typeface="Times New Roman" panose="02020603050405020304" pitchFamily="18" charset="0"/>
              </a:rPr>
              <a:t>CẢM XÚC MÙA THU</a:t>
            </a:r>
          </a:p>
        </p:txBody>
      </p:sp>
      <p:sp>
        <p:nvSpPr>
          <p:cNvPr id="16394" name="Text Box 10"/>
          <p:cNvSpPr txBox="1">
            <a:spLocks noChangeArrowheads="1"/>
          </p:cNvSpPr>
          <p:nvPr/>
        </p:nvSpPr>
        <p:spPr bwMode="auto">
          <a:xfrm>
            <a:off x="4648200" y="4311650"/>
            <a:ext cx="2427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chemeClr val="tx1"/>
                </a:solidFill>
                <a:latin typeface="Times New Roman" panose="02020603050405020304" pitchFamily="18" charset="0"/>
              </a:defRPr>
            </a:lvl1pPr>
            <a:lvl2pPr marL="742950" indent="-285750" eaLnBrk="0" hangingPunct="0">
              <a:defRPr sz="2200" b="1">
                <a:solidFill>
                  <a:schemeClr val="tx1"/>
                </a:solidFill>
                <a:latin typeface="Times New Roman" panose="02020603050405020304" pitchFamily="18" charset="0"/>
              </a:defRPr>
            </a:lvl2pPr>
            <a:lvl3pPr marL="1143000" indent="-228600" eaLnBrk="0" hangingPunct="0">
              <a:defRPr sz="2200" b="1">
                <a:solidFill>
                  <a:schemeClr val="tx1"/>
                </a:solidFill>
                <a:latin typeface="Times New Roman" panose="02020603050405020304" pitchFamily="18" charset="0"/>
              </a:defRPr>
            </a:lvl3pPr>
            <a:lvl4pPr marL="1600200" indent="-228600" eaLnBrk="0" hangingPunct="0">
              <a:defRPr sz="2200" b="1">
                <a:solidFill>
                  <a:schemeClr val="tx1"/>
                </a:solidFill>
                <a:latin typeface="Times New Roman" panose="02020603050405020304" pitchFamily="18" charset="0"/>
              </a:defRPr>
            </a:lvl4pPr>
            <a:lvl5pPr marL="2057400" indent="-228600" eaLnBrk="0" hangingPunct="0">
              <a:defRPr sz="2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defRPr>
            </a:lvl9pPr>
          </a:lstStyle>
          <a:p>
            <a:pPr eaLnBrk="1" hangingPunct="1"/>
            <a:r>
              <a:rPr lang="en-US" altLang="en-US" sz="3600">
                <a:solidFill>
                  <a:srgbClr val="FF0000"/>
                </a:solidFill>
              </a:rPr>
              <a:t>(Thu hứng)</a:t>
            </a:r>
          </a:p>
        </p:txBody>
      </p:sp>
      <p:sp>
        <p:nvSpPr>
          <p:cNvPr id="16395" name="Text Box 11"/>
          <p:cNvSpPr txBox="1">
            <a:spLocks noChangeArrowheads="1"/>
          </p:cNvSpPr>
          <p:nvPr/>
        </p:nvSpPr>
        <p:spPr bwMode="auto">
          <a:xfrm>
            <a:off x="7658100" y="4906963"/>
            <a:ext cx="1866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chemeClr val="tx1"/>
                </a:solidFill>
                <a:latin typeface="Times New Roman" panose="02020603050405020304" pitchFamily="18" charset="0"/>
              </a:defRPr>
            </a:lvl1pPr>
            <a:lvl2pPr marL="742950" indent="-285750" eaLnBrk="0" hangingPunct="0">
              <a:defRPr sz="2200" b="1">
                <a:solidFill>
                  <a:schemeClr val="tx1"/>
                </a:solidFill>
                <a:latin typeface="Times New Roman" panose="02020603050405020304" pitchFamily="18" charset="0"/>
              </a:defRPr>
            </a:lvl2pPr>
            <a:lvl3pPr marL="1143000" indent="-228600" eaLnBrk="0" hangingPunct="0">
              <a:defRPr sz="2200" b="1">
                <a:solidFill>
                  <a:schemeClr val="tx1"/>
                </a:solidFill>
                <a:latin typeface="Times New Roman" panose="02020603050405020304" pitchFamily="18" charset="0"/>
              </a:defRPr>
            </a:lvl3pPr>
            <a:lvl4pPr marL="1600200" indent="-228600" eaLnBrk="0" hangingPunct="0">
              <a:defRPr sz="2200" b="1">
                <a:solidFill>
                  <a:schemeClr val="tx1"/>
                </a:solidFill>
                <a:latin typeface="Times New Roman" panose="02020603050405020304" pitchFamily="18" charset="0"/>
              </a:defRPr>
            </a:lvl4pPr>
            <a:lvl5pPr marL="2057400" indent="-228600" eaLnBrk="0" hangingPunct="0">
              <a:defRPr sz="2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defRPr>
            </a:lvl9pPr>
          </a:lstStyle>
          <a:p>
            <a:pPr eaLnBrk="1" hangingPunct="1"/>
            <a:r>
              <a:rPr lang="en-US" altLang="en-US" sz="3600">
                <a:solidFill>
                  <a:srgbClr val="FF0000"/>
                </a:solidFill>
              </a:rPr>
              <a:t>Đỗ Phủ</a:t>
            </a:r>
          </a:p>
        </p:txBody>
      </p:sp>
    </p:spTree>
    <p:extLst>
      <p:ext uri="{BB962C8B-B14F-4D97-AF65-F5344CB8AC3E}">
        <p14:creationId xmlns:p14="http://schemas.microsoft.com/office/powerpoint/2010/main" val="940342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blinds(horizontal)">
                                      <p:cBhvr>
                                        <p:cTn id="7" dur="500"/>
                                        <p:tgtEl>
                                          <p:spTgt spid="16392"/>
                                        </p:tgtEl>
                                      </p:cBhvr>
                                    </p:animEffect>
                                  </p:childTnLst>
                                </p:cTn>
                              </p:par>
                            </p:childTnLst>
                          </p:cTn>
                        </p:par>
                        <p:par>
                          <p:cTn id="8" fill="hold" nodeType="afterGroup">
                            <p:stCondLst>
                              <p:cond delay="500"/>
                            </p:stCondLst>
                            <p:childTnLst>
                              <p:par>
                                <p:cTn id="9" presetID="52" presetClass="entr" presetSubtype="0" fill="hold" nodeType="afterEffect">
                                  <p:stCondLst>
                                    <p:cond delay="0"/>
                                  </p:stCondLst>
                                  <p:childTnLst>
                                    <p:set>
                                      <p:cBhvr>
                                        <p:cTn id="10" dur="1" fill="hold">
                                          <p:stCondLst>
                                            <p:cond delay="0"/>
                                          </p:stCondLst>
                                        </p:cTn>
                                        <p:tgtEl>
                                          <p:spTgt spid="16393"/>
                                        </p:tgtEl>
                                        <p:attrNameLst>
                                          <p:attrName>style.visibility</p:attrName>
                                        </p:attrNameLst>
                                      </p:cBhvr>
                                      <p:to>
                                        <p:strVal val="visible"/>
                                      </p:to>
                                    </p:set>
                                    <p:animScale>
                                      <p:cBhvr>
                                        <p:cTn id="11" dur="1000" decel="50000" fill="hold">
                                          <p:stCondLst>
                                            <p:cond delay="0"/>
                                          </p:stCondLst>
                                        </p:cTn>
                                        <p:tgtEl>
                                          <p:spTgt spid="163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6393"/>
                                        </p:tgtEl>
                                        <p:attrNameLst>
                                          <p:attrName>ppt_x</p:attrName>
                                          <p:attrName>ppt_y</p:attrName>
                                        </p:attrNameLst>
                                      </p:cBhvr>
                                    </p:animMotion>
                                    <p:animEffect transition="in" filter="fade">
                                      <p:cBhvr>
                                        <p:cTn id="13" dur="1000"/>
                                        <p:tgtEl>
                                          <p:spTgt spid="16393"/>
                                        </p:tgtEl>
                                      </p:cBhvr>
                                    </p:animEffect>
                                  </p:childTnLst>
                                </p:cTn>
                              </p:par>
                            </p:childTnLst>
                          </p:cTn>
                        </p:par>
                        <p:par>
                          <p:cTn id="14" fill="hold" nodeType="afterGroup">
                            <p:stCondLst>
                              <p:cond delay="1500"/>
                            </p:stCondLst>
                            <p:childTnLst>
                              <p:par>
                                <p:cTn id="15" presetID="50" presetClass="entr" presetSubtype="0" decel="100000" fill="hold" grpId="0" nodeType="afterEffect">
                                  <p:stCondLst>
                                    <p:cond delay="0"/>
                                  </p:stCondLst>
                                  <p:childTnLst>
                                    <p:set>
                                      <p:cBhvr>
                                        <p:cTn id="16" dur="1" fill="hold">
                                          <p:stCondLst>
                                            <p:cond delay="0"/>
                                          </p:stCondLst>
                                        </p:cTn>
                                        <p:tgtEl>
                                          <p:spTgt spid="16394"/>
                                        </p:tgtEl>
                                        <p:attrNameLst>
                                          <p:attrName>style.visibility</p:attrName>
                                        </p:attrNameLst>
                                      </p:cBhvr>
                                      <p:to>
                                        <p:strVal val="visible"/>
                                      </p:to>
                                    </p:set>
                                    <p:anim calcmode="lin" valueType="num">
                                      <p:cBhvr>
                                        <p:cTn id="17" dur="1000" fill="hold"/>
                                        <p:tgtEl>
                                          <p:spTgt spid="16394"/>
                                        </p:tgtEl>
                                        <p:attrNameLst>
                                          <p:attrName>ppt_w</p:attrName>
                                        </p:attrNameLst>
                                      </p:cBhvr>
                                      <p:tavLst>
                                        <p:tav tm="0">
                                          <p:val>
                                            <p:strVal val="#ppt_w+.3"/>
                                          </p:val>
                                        </p:tav>
                                        <p:tav tm="100000">
                                          <p:val>
                                            <p:strVal val="#ppt_w"/>
                                          </p:val>
                                        </p:tav>
                                      </p:tavLst>
                                    </p:anim>
                                    <p:anim calcmode="lin" valueType="num">
                                      <p:cBhvr>
                                        <p:cTn id="18" dur="1000" fill="hold"/>
                                        <p:tgtEl>
                                          <p:spTgt spid="16394"/>
                                        </p:tgtEl>
                                        <p:attrNameLst>
                                          <p:attrName>ppt_h</p:attrName>
                                        </p:attrNameLst>
                                      </p:cBhvr>
                                      <p:tavLst>
                                        <p:tav tm="0">
                                          <p:val>
                                            <p:strVal val="#ppt_h"/>
                                          </p:val>
                                        </p:tav>
                                        <p:tav tm="100000">
                                          <p:val>
                                            <p:strVal val="#ppt_h"/>
                                          </p:val>
                                        </p:tav>
                                      </p:tavLst>
                                    </p:anim>
                                    <p:animEffect transition="in" filter="fade">
                                      <p:cBhvr>
                                        <p:cTn id="19" dur="1000"/>
                                        <p:tgtEl>
                                          <p:spTgt spid="16394"/>
                                        </p:tgtEl>
                                      </p:cBhvr>
                                    </p:animEffect>
                                  </p:childTnLst>
                                </p:cTn>
                              </p:par>
                            </p:childTnLst>
                          </p:cTn>
                        </p:par>
                        <p:par>
                          <p:cTn id="20" fill="hold" nodeType="afterGroup">
                            <p:stCondLst>
                              <p:cond delay="2500"/>
                            </p:stCondLst>
                            <p:childTnLst>
                              <p:par>
                                <p:cTn id="21" presetID="50" presetClass="entr" presetSubtype="0" decel="100000" fill="hold" grpId="0" nodeType="afterEffect">
                                  <p:stCondLst>
                                    <p:cond delay="0"/>
                                  </p:stCondLst>
                                  <p:childTnLst>
                                    <p:set>
                                      <p:cBhvr>
                                        <p:cTn id="22" dur="1" fill="hold">
                                          <p:stCondLst>
                                            <p:cond delay="0"/>
                                          </p:stCondLst>
                                        </p:cTn>
                                        <p:tgtEl>
                                          <p:spTgt spid="16395"/>
                                        </p:tgtEl>
                                        <p:attrNameLst>
                                          <p:attrName>style.visibility</p:attrName>
                                        </p:attrNameLst>
                                      </p:cBhvr>
                                      <p:to>
                                        <p:strVal val="visible"/>
                                      </p:to>
                                    </p:set>
                                    <p:anim calcmode="lin" valueType="num">
                                      <p:cBhvr>
                                        <p:cTn id="23" dur="1000" fill="hold"/>
                                        <p:tgtEl>
                                          <p:spTgt spid="16395"/>
                                        </p:tgtEl>
                                        <p:attrNameLst>
                                          <p:attrName>ppt_w</p:attrName>
                                        </p:attrNameLst>
                                      </p:cBhvr>
                                      <p:tavLst>
                                        <p:tav tm="0">
                                          <p:val>
                                            <p:strVal val="#ppt_w+.3"/>
                                          </p:val>
                                        </p:tav>
                                        <p:tav tm="100000">
                                          <p:val>
                                            <p:strVal val="#ppt_w"/>
                                          </p:val>
                                        </p:tav>
                                      </p:tavLst>
                                    </p:anim>
                                    <p:anim calcmode="lin" valueType="num">
                                      <p:cBhvr>
                                        <p:cTn id="24" dur="1000" fill="hold"/>
                                        <p:tgtEl>
                                          <p:spTgt spid="16395"/>
                                        </p:tgtEl>
                                        <p:attrNameLst>
                                          <p:attrName>ppt_h</p:attrName>
                                        </p:attrNameLst>
                                      </p:cBhvr>
                                      <p:tavLst>
                                        <p:tav tm="0">
                                          <p:val>
                                            <p:strVal val="#ppt_h"/>
                                          </p:val>
                                        </p:tav>
                                        <p:tav tm="100000">
                                          <p:val>
                                            <p:strVal val="#ppt_h"/>
                                          </p:val>
                                        </p:tav>
                                      </p:tavLst>
                                    </p:anim>
                                    <p:animEffect transition="in" filter="fade">
                                      <p:cBhvr>
                                        <p:cTn id="25" dur="10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P spid="16394" grpId="0"/>
      <p:bldP spid="1639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11" y="270027"/>
            <a:ext cx="10515600" cy="1330325"/>
          </a:xfrm>
        </p:spPr>
        <p:txBody>
          <a:bodyPr>
            <a:normAutofit/>
          </a:bodyPr>
          <a:lstStyle/>
          <a:p>
            <a:r>
              <a:rPr lang="vi-VN" sz="2800" b="1" dirty="0" smtClean="0">
                <a:solidFill>
                  <a:srgbClr val="3333FF"/>
                </a:solidFill>
                <a:latin typeface="Times New Roman" panose="02020603050405020304" pitchFamily="18" charset="0"/>
                <a:cs typeface="Times New Roman" panose="02020603050405020304" pitchFamily="18" charset="0"/>
              </a:rPr>
              <a:t>A. </a:t>
            </a:r>
            <a:r>
              <a:rPr lang="en-US" sz="2800" b="1" dirty="0" smtClean="0">
                <a:solidFill>
                  <a:srgbClr val="3333FF"/>
                </a:solidFill>
                <a:latin typeface="Times New Roman" panose="02020603050405020304" pitchFamily="18" charset="0"/>
                <a:cs typeface="Times New Roman" panose="02020603050405020304" pitchFamily="18" charset="0"/>
              </a:rPr>
              <a:t>TRI THỨC NGỮ VĂN</a:t>
            </a:r>
            <a:endParaRPr lang="en-US" sz="2800" b="1" dirty="0">
              <a:solidFill>
                <a:srgbClr val="3333FF"/>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7016110"/>
              </p:ext>
            </p:extLst>
          </p:nvPr>
        </p:nvGraphicFramePr>
        <p:xfrm>
          <a:off x="914399" y="1409694"/>
          <a:ext cx="10334625" cy="4867280"/>
        </p:xfrm>
        <a:graphic>
          <a:graphicData uri="http://schemas.openxmlformats.org/drawingml/2006/table">
            <a:tbl>
              <a:tblPr firstRow="1" firstCol="1" bandRow="1">
                <a:tableStyleId>{5C22544A-7EE6-4342-B048-85BDC9FD1C3A}</a:tableStyleId>
              </a:tblPr>
              <a:tblGrid>
                <a:gridCol w="2884993">
                  <a:extLst>
                    <a:ext uri="{9D8B030D-6E8A-4147-A177-3AD203B41FA5}">
                      <a16:colId xmlns:a16="http://schemas.microsoft.com/office/drawing/2014/main" val="668557200"/>
                    </a:ext>
                  </a:extLst>
                </a:gridCol>
                <a:gridCol w="7449632">
                  <a:extLst>
                    <a:ext uri="{9D8B030D-6E8A-4147-A177-3AD203B41FA5}">
                      <a16:colId xmlns:a16="http://schemas.microsoft.com/office/drawing/2014/main" val="461990604"/>
                    </a:ext>
                  </a:extLst>
                </a:gridCol>
              </a:tblGrid>
              <a:tr h="608410">
                <a:tc gridSpan="2">
                  <a:txBody>
                    <a:bodyPr/>
                    <a:lstStyle/>
                    <a:p>
                      <a:pPr algn="ctr">
                        <a:lnSpc>
                          <a:spcPct val="107000"/>
                        </a:lnSpc>
                        <a:spcAft>
                          <a:spcPts val="0"/>
                        </a:spcAft>
                      </a:pPr>
                      <a:r>
                        <a:rPr lang="en-US" sz="2200" dirty="0" err="1">
                          <a:solidFill>
                            <a:srgbClr val="FF0000"/>
                          </a:solidFill>
                          <a:effectLst/>
                          <a:latin typeface="Times New Roman" panose="02020603050405020304" pitchFamily="18" charset="0"/>
                          <a:cs typeface="Times New Roman" panose="02020603050405020304" pitchFamily="18" charset="0"/>
                        </a:rPr>
                        <a:t>Thơ</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Đường</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luật</a:t>
                      </a:r>
                      <a:endPar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241951631"/>
                  </a:ext>
                </a:extLst>
              </a:tr>
              <a:tr h="608410">
                <a:tc>
                  <a:txBody>
                    <a:bodyPr/>
                    <a:lstStyle/>
                    <a:p>
                      <a:pPr lvl="1" algn="just">
                        <a:lnSpc>
                          <a:spcPct val="107000"/>
                        </a:lnSpc>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Các dạng chính</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Thơ bát cú, thơ tuyệt cú, thơ bài luật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23969526"/>
                  </a:ext>
                </a:extLst>
              </a:tr>
              <a:tr h="608410">
                <a:tc>
                  <a:txBody>
                    <a:bodyPr/>
                    <a:lstStyle/>
                    <a:p>
                      <a:pPr lvl="1"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Bố cục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Bài thất ngôn bát cú Đường luật gồm 4 cặp câu tương ứng với 4 phần: đề, thực, luận, kết.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7793425"/>
                  </a:ext>
                </a:extLst>
              </a:tr>
              <a:tr h="608410">
                <a:tc>
                  <a:txBody>
                    <a:bodyPr/>
                    <a:lstStyle/>
                    <a:p>
                      <a:pPr lvl="1"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Gieo vần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Chỉ gieo một vần (thường là vần bằng) ở các câu 1,2,4,6,8.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6078530"/>
                  </a:ext>
                </a:extLst>
              </a:tr>
              <a:tr h="608410">
                <a:tc>
                  <a:txBody>
                    <a:bodyPr/>
                    <a:lstStyle/>
                    <a:p>
                      <a:pPr lvl="1"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Luật bằng trắc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Quy định về sự hòa thanh trong từng câu và trong cả bài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74793196"/>
                  </a:ext>
                </a:extLst>
              </a:tr>
              <a:tr h="608410">
                <a:tc>
                  <a:txBody>
                    <a:bodyPr/>
                    <a:lstStyle/>
                    <a:p>
                      <a:pPr lvl="1"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Đối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ở câu thực và câu luận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6124377"/>
                  </a:ext>
                </a:extLst>
              </a:tr>
              <a:tr h="608410">
                <a:tc>
                  <a:txBody>
                    <a:bodyPr/>
                    <a:lstStyle/>
                    <a:p>
                      <a:pPr lvl="1"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Ngôn từ</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Từ ngữ hữu hạn, biểu đạt tinh tế gợi ra nhiều liên tưởng và ý nghĩa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0359688"/>
                  </a:ext>
                </a:extLst>
              </a:tr>
              <a:tr h="608410">
                <a:tc>
                  <a:txBody>
                    <a:bodyPr/>
                    <a:lstStyle/>
                    <a:p>
                      <a:pPr lvl="1"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Cấu tứ</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Theo </a:t>
                      </a:r>
                      <a:r>
                        <a:rPr lang="en-US" sz="1800" dirty="0" err="1">
                          <a:effectLst/>
                          <a:latin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mối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quan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hệ</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tương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đồng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hoặc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đối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lập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tả</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ít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gợi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nhiều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tả</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gián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tiếp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hơn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trực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tiếp</a:t>
                      </a: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5409645"/>
                  </a:ext>
                </a:extLst>
              </a:tr>
            </a:tbl>
          </a:graphicData>
        </a:graphic>
      </p:graphicFrame>
      <p:sp>
        <p:nvSpPr>
          <p:cNvPr id="5" name="Google Shape;837;p35"/>
          <p:cNvSpPr txBox="1">
            <a:spLocks/>
          </p:cNvSpPr>
          <p:nvPr/>
        </p:nvSpPr>
        <p:spPr>
          <a:xfrm>
            <a:off x="0" y="0"/>
            <a:ext cx="12191999" cy="667385"/>
          </a:xfrm>
          <a:prstGeom prst="rect">
            <a:avLst/>
          </a:prstGeom>
          <a:gradFill>
            <a:gsLst>
              <a:gs pos="0">
                <a:schemeClr val="accent2">
                  <a:lumMod val="67000"/>
                </a:schemeClr>
              </a:gs>
              <a:gs pos="36000">
                <a:schemeClr val="accent2">
                  <a:lumMod val="97000"/>
                  <a:lumOff val="3000"/>
                </a:schemeClr>
              </a:gs>
              <a:gs pos="100000">
                <a:schemeClr val="accent2">
                  <a:lumMod val="60000"/>
                  <a:lumOff val="40000"/>
                </a:schemeClr>
              </a:gs>
            </a:gsLst>
            <a:lin ang="16200000" scaled="1"/>
          </a:gradFill>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sz="3000" b="1" dirty="0" smtClean="0">
                <a:latin typeface="Times New Roman" panose="02020603050405020304" pitchFamily="18" charset="0"/>
                <a:cs typeface="Times New Roman" panose="02020603050405020304" pitchFamily="18" charset="0"/>
              </a:rPr>
              <a:t>CẢM XÚC MÙA THU</a:t>
            </a:r>
            <a:endParaRPr lang="en-US" altLang="en-GB"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460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593" y="931158"/>
            <a:ext cx="7086600" cy="5180188"/>
          </a:xfrm>
        </p:spPr>
        <p:txBody>
          <a:bodyPr>
            <a:normAutofit/>
          </a:bodyPr>
          <a:lstStyle/>
          <a:p>
            <a:pPr marL="0" indent="0">
              <a:buNone/>
            </a:pPr>
            <a:r>
              <a:rPr lang="vi-VN" b="1" dirty="0">
                <a:solidFill>
                  <a:srgbClr val="3333FF"/>
                </a:solidFill>
                <a:latin typeface="Times New Roman" panose="02020603050405020304" pitchFamily="18" charset="0"/>
                <a:cs typeface="Times New Roman" panose="02020603050405020304" pitchFamily="18" charset="0"/>
              </a:rPr>
              <a:t>B. </a:t>
            </a:r>
            <a:r>
              <a:rPr lang="en-US" b="1" dirty="0" smtClean="0">
                <a:solidFill>
                  <a:srgbClr val="3333FF"/>
                </a:solidFill>
                <a:latin typeface="Times New Roman" panose="02020603050405020304" pitchFamily="18" charset="0"/>
                <a:cs typeface="Times New Roman" panose="02020603050405020304" pitchFamily="18" charset="0"/>
              </a:rPr>
              <a:t>ĐỌC – HIỂU VĂN BẢN</a:t>
            </a:r>
            <a:endParaRPr lang="en-US" b="1" dirty="0">
              <a:solidFill>
                <a:srgbClr val="3333FF"/>
              </a:solidFill>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I. </a:t>
            </a: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chung</a:t>
            </a: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Tác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giả</a:t>
            </a:r>
            <a:endParaRPr lang="en-US" dirty="0">
              <a:latin typeface="Times New Roman" panose="02020603050405020304" pitchFamily="18" charset="0"/>
              <a:cs typeface="Times New Roman" panose="02020603050405020304" pitchFamily="18" charset="0"/>
            </a:endParaRPr>
          </a:p>
          <a:p>
            <a:pPr marL="0" indent="0" algn="just">
              <a:buNone/>
            </a:pPr>
            <a:r>
              <a:rPr lang="vi-VN" dirty="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Đỗ Phủ (712 – 770) tự Tử Mỹ, người huyện Củng, nay thuộc tỉnh Hà </a:t>
            </a:r>
            <a:r>
              <a:rPr lang="pt-BR" dirty="0" smtClean="0">
                <a:latin typeface="Times New Roman" panose="02020603050405020304" pitchFamily="18" charset="0"/>
                <a:cs typeface="Times New Roman" panose="02020603050405020304" pitchFamily="18" charset="0"/>
              </a:rPr>
              <a:t>Nam, được </a:t>
            </a:r>
            <a:r>
              <a:rPr lang="pt-BR" dirty="0">
                <a:latin typeface="Times New Roman" panose="02020603050405020304" pitchFamily="18" charset="0"/>
                <a:cs typeface="Times New Roman" panose="02020603050405020304" pitchFamily="18" charset="0"/>
              </a:rPr>
              <a:t>người đời xưng tụng là Thi thánh</a:t>
            </a:r>
            <a:endParaRPr lang="en-US" dirty="0">
              <a:latin typeface="Times New Roman" panose="02020603050405020304" pitchFamily="18" charset="0"/>
              <a:cs typeface="Times New Roman" panose="02020603050405020304" pitchFamily="18" charset="0"/>
            </a:endParaRPr>
          </a:p>
          <a:p>
            <a:pPr marL="0" indent="0" algn="just">
              <a:buNone/>
            </a:pPr>
            <a:r>
              <a:rPr lang="vi-VN" i="1" dirty="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Sống vào thời đất nước Trung Quốc triền miên trong cảnh loạn </a:t>
            </a:r>
            <a:r>
              <a:rPr lang="pt-BR" dirty="0" smtClean="0">
                <a:latin typeface="Times New Roman" panose="02020603050405020304" pitchFamily="18" charset="0"/>
                <a:cs typeface="Times New Roman" panose="02020603050405020304" pitchFamily="18" charset="0"/>
              </a:rPr>
              <a:t>.</a:t>
            </a:r>
          </a:p>
          <a:p>
            <a:pPr marL="0" indent="0" algn="just">
              <a:buNone/>
            </a:pPr>
            <a:r>
              <a:rPr lang="vi-VN" i="1" dirty="0" smtClean="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Đỗ Phủ là nhà thơ hiện thực lớn nhất, không chỉ của đời </a:t>
            </a:r>
            <a:r>
              <a:rPr lang="pt-BR" dirty="0" smtClean="0">
                <a:latin typeface="Times New Roman" panose="02020603050405020304" pitchFamily="18" charset="0"/>
                <a:cs typeface="Times New Roman" panose="02020603050405020304" pitchFamily="18" charset="0"/>
              </a:rPr>
              <a:t>Đường </a:t>
            </a:r>
            <a:r>
              <a:rPr lang="pt-BR" dirty="0">
                <a:latin typeface="Times New Roman" panose="02020603050405020304" pitchFamily="18" charset="0"/>
                <a:cs typeface="Times New Roman" panose="02020603050405020304" pitchFamily="18" charset="0"/>
              </a:rPr>
              <a:t>mà của cả lịch sử thơ ca cổ Trung Quốc. </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grpSp>
        <p:nvGrpSpPr>
          <p:cNvPr id="4" name="Group 21"/>
          <p:cNvGrpSpPr>
            <a:grpSpLocks/>
          </p:cNvGrpSpPr>
          <p:nvPr/>
        </p:nvGrpSpPr>
        <p:grpSpPr bwMode="auto">
          <a:xfrm>
            <a:off x="7848600" y="887766"/>
            <a:ext cx="3932068" cy="5970233"/>
            <a:chOff x="2928" y="672"/>
            <a:chExt cx="2832" cy="3591"/>
          </a:xfrm>
        </p:grpSpPr>
        <p:pic>
          <p:nvPicPr>
            <p:cNvPr id="5" name="Picture 8" descr="do ph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 y="672"/>
              <a:ext cx="2736" cy="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2928" y="3936"/>
              <a:ext cx="28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I-Butlong" panose="00000400000000000000" pitchFamily="2" charset="0"/>
                </a:defRPr>
              </a:lvl1pPr>
              <a:lvl2pPr marL="742950" indent="-285750">
                <a:defRPr>
                  <a:solidFill>
                    <a:schemeClr val="tx1"/>
                  </a:solidFill>
                  <a:latin typeface="VNI-Butlong" panose="00000400000000000000" pitchFamily="2" charset="0"/>
                </a:defRPr>
              </a:lvl2pPr>
              <a:lvl3pPr marL="1143000" indent="-228600">
                <a:defRPr>
                  <a:solidFill>
                    <a:schemeClr val="tx1"/>
                  </a:solidFill>
                  <a:latin typeface="VNI-Butlong" panose="00000400000000000000" pitchFamily="2" charset="0"/>
                </a:defRPr>
              </a:lvl3pPr>
              <a:lvl4pPr marL="1600200" indent="-228600">
                <a:defRPr>
                  <a:solidFill>
                    <a:schemeClr val="tx1"/>
                  </a:solidFill>
                  <a:latin typeface="VNI-Butlong" panose="00000400000000000000" pitchFamily="2" charset="0"/>
                </a:defRPr>
              </a:lvl4pPr>
              <a:lvl5pPr marL="2057400" indent="-228600">
                <a:defRPr>
                  <a:solidFill>
                    <a:schemeClr val="tx1"/>
                  </a:solidFill>
                  <a:latin typeface="VNI-Butlong" panose="00000400000000000000" pitchFamily="2" charset="0"/>
                </a:defRPr>
              </a:lvl5pPr>
              <a:lvl6pPr marL="2514600" indent="-228600" eaLnBrk="0" fontAlgn="base" hangingPunct="0">
                <a:spcBef>
                  <a:spcPct val="0"/>
                </a:spcBef>
                <a:spcAft>
                  <a:spcPct val="0"/>
                </a:spcAft>
                <a:defRPr>
                  <a:solidFill>
                    <a:schemeClr val="tx1"/>
                  </a:solidFill>
                  <a:latin typeface="VNI-Butlong" panose="00000400000000000000" pitchFamily="2" charset="0"/>
                </a:defRPr>
              </a:lvl6pPr>
              <a:lvl7pPr marL="2971800" indent="-228600" eaLnBrk="0" fontAlgn="base" hangingPunct="0">
                <a:spcBef>
                  <a:spcPct val="0"/>
                </a:spcBef>
                <a:spcAft>
                  <a:spcPct val="0"/>
                </a:spcAft>
                <a:defRPr>
                  <a:solidFill>
                    <a:schemeClr val="tx1"/>
                  </a:solidFill>
                  <a:latin typeface="VNI-Butlong" panose="00000400000000000000" pitchFamily="2" charset="0"/>
                </a:defRPr>
              </a:lvl7pPr>
              <a:lvl8pPr marL="3429000" indent="-228600" eaLnBrk="0" fontAlgn="base" hangingPunct="0">
                <a:spcBef>
                  <a:spcPct val="0"/>
                </a:spcBef>
                <a:spcAft>
                  <a:spcPct val="0"/>
                </a:spcAft>
                <a:defRPr>
                  <a:solidFill>
                    <a:schemeClr val="tx1"/>
                  </a:solidFill>
                  <a:latin typeface="VNI-Butlong" panose="00000400000000000000" pitchFamily="2" charset="0"/>
                </a:defRPr>
              </a:lvl8pPr>
              <a:lvl9pPr marL="3886200" indent="-228600" eaLnBrk="0" fontAlgn="base" hangingPunct="0">
                <a:spcBef>
                  <a:spcPct val="0"/>
                </a:spcBef>
                <a:spcAft>
                  <a:spcPct val="0"/>
                </a:spcAft>
                <a:defRPr>
                  <a:solidFill>
                    <a:schemeClr val="tx1"/>
                  </a:solidFill>
                  <a:latin typeface="VNI-Butlong" panose="00000400000000000000" pitchFamily="2" charset="0"/>
                </a:defRPr>
              </a:lvl9pPr>
            </a:lstStyle>
            <a:p>
              <a:pPr>
                <a:spcBef>
                  <a:spcPct val="50000"/>
                </a:spcBef>
              </a:pPr>
              <a:r>
                <a:rPr lang="en-US" altLang="en-US" sz="2400" b="1" dirty="0">
                  <a:latin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Đỗ Phủ 712 - 770</a:t>
              </a:r>
            </a:p>
          </p:txBody>
        </p:sp>
      </p:grpSp>
      <p:sp>
        <p:nvSpPr>
          <p:cNvPr id="7" name="Google Shape;837;p35"/>
          <p:cNvSpPr txBox="1">
            <a:spLocks/>
          </p:cNvSpPr>
          <p:nvPr/>
        </p:nvSpPr>
        <p:spPr>
          <a:xfrm>
            <a:off x="0" y="0"/>
            <a:ext cx="12191999" cy="667385"/>
          </a:xfrm>
          <a:prstGeom prst="rect">
            <a:avLst/>
          </a:prstGeom>
          <a:gradFill>
            <a:gsLst>
              <a:gs pos="0">
                <a:schemeClr val="accent2">
                  <a:lumMod val="67000"/>
                </a:schemeClr>
              </a:gs>
              <a:gs pos="36000">
                <a:schemeClr val="accent2">
                  <a:lumMod val="97000"/>
                  <a:lumOff val="3000"/>
                </a:schemeClr>
              </a:gs>
              <a:gs pos="100000">
                <a:schemeClr val="accent2">
                  <a:lumMod val="60000"/>
                  <a:lumOff val="40000"/>
                </a:schemeClr>
              </a:gs>
            </a:gsLst>
            <a:lin ang="16200000" scaled="1"/>
          </a:gradFill>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sz="3000" b="1" dirty="0" smtClean="0">
                <a:latin typeface="Times New Roman" panose="02020603050405020304" pitchFamily="18" charset="0"/>
                <a:cs typeface="Times New Roman" panose="02020603050405020304" pitchFamily="18" charset="0"/>
              </a:rPr>
              <a:t>CẢM XÚC MÙA THU</a:t>
            </a:r>
            <a:endParaRPr lang="en-US" altLang="en-GB"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330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582" y="1259167"/>
            <a:ext cx="5572125" cy="3349409"/>
          </a:xfrm>
        </p:spPr>
        <p:txBody>
          <a:bodyPr/>
          <a:lstStyle/>
          <a:p>
            <a:pPr marL="0" indent="0" algn="just">
              <a:buNone/>
            </a:pPr>
            <a:r>
              <a:rPr lang="pt-BR" b="1" dirty="0">
                <a:latin typeface="Times New Roman" panose="02020603050405020304" pitchFamily="18" charset="0"/>
                <a:cs typeface="Times New Roman" panose="02020603050405020304" pitchFamily="18" charset="0"/>
              </a:rPr>
              <a:t>2. Tác phẩm</a:t>
            </a:r>
            <a:endParaRPr lang="en-US" dirty="0">
              <a:latin typeface="Times New Roman" panose="02020603050405020304" pitchFamily="18" charset="0"/>
              <a:cs typeface="Times New Roman" panose="02020603050405020304" pitchFamily="18" charset="0"/>
            </a:endParaRPr>
          </a:p>
          <a:p>
            <a:pPr marL="0" indent="0" algn="just">
              <a:buNone/>
            </a:pPr>
            <a:r>
              <a:rPr lang="pt-BR" dirty="0">
                <a:latin typeface="Times New Roman" panose="02020603050405020304" pitchFamily="18" charset="0"/>
                <a:cs typeface="Times New Roman" panose="02020603050405020304" pitchFamily="18" charset="0"/>
              </a:rPr>
              <a:t>- Thơ Đỗ Phủ tập trung vào 3 đề tài lớn: nhiệt huyết yêu nước, phản kháng cường quyền, cảm thông với số phận dân đen.</a:t>
            </a:r>
            <a:endParaRPr lang="en-US" dirty="0">
              <a:latin typeface="Times New Roman" panose="02020603050405020304" pitchFamily="18" charset="0"/>
              <a:cs typeface="Times New Roman" panose="02020603050405020304" pitchFamily="18" charset="0"/>
            </a:endParaRPr>
          </a:p>
          <a:p>
            <a:pPr marL="0" indent="0" algn="just">
              <a:buNone/>
            </a:pPr>
            <a:r>
              <a:rPr lang="pt-BR" dirty="0">
                <a:latin typeface="Times New Roman" panose="02020603050405020304" pitchFamily="18" charset="0"/>
                <a:cs typeface="Times New Roman" panose="02020603050405020304" pitchFamily="18" charset="0"/>
              </a:rPr>
              <a:t>- Ông sáng tác ở nhiều thể thơ. Tác phẩm của ông hiện còn hơn 1000 bài.</a:t>
            </a:r>
            <a:endParaRPr lang="en-US" dirty="0">
              <a:latin typeface="Times New Roman" panose="02020603050405020304" pitchFamily="18" charset="0"/>
              <a:cs typeface="Times New Roman" panose="02020603050405020304" pitchFamily="18" charset="0"/>
            </a:endParaRPr>
          </a:p>
        </p:txBody>
      </p:sp>
      <p:pic>
        <p:nvPicPr>
          <p:cNvPr id="4" name="Picture 5" descr="000814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1409" y="870012"/>
            <a:ext cx="4690591" cy="59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837;p35"/>
          <p:cNvSpPr txBox="1">
            <a:spLocks/>
          </p:cNvSpPr>
          <p:nvPr/>
        </p:nvSpPr>
        <p:spPr>
          <a:xfrm>
            <a:off x="0" y="0"/>
            <a:ext cx="12191999" cy="667385"/>
          </a:xfrm>
          <a:prstGeom prst="rect">
            <a:avLst/>
          </a:prstGeom>
          <a:gradFill>
            <a:gsLst>
              <a:gs pos="0">
                <a:schemeClr val="accent2">
                  <a:lumMod val="67000"/>
                </a:schemeClr>
              </a:gs>
              <a:gs pos="36000">
                <a:schemeClr val="accent2">
                  <a:lumMod val="97000"/>
                  <a:lumOff val="3000"/>
                </a:schemeClr>
              </a:gs>
              <a:gs pos="100000">
                <a:schemeClr val="accent2">
                  <a:lumMod val="60000"/>
                  <a:lumOff val="40000"/>
                </a:schemeClr>
              </a:gs>
            </a:gsLst>
            <a:lin ang="16200000" scaled="1"/>
          </a:gradFill>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sz="3000" b="1" dirty="0" smtClean="0">
                <a:latin typeface="Times New Roman" panose="02020603050405020304" pitchFamily="18" charset="0"/>
                <a:cs typeface="Times New Roman" panose="02020603050405020304" pitchFamily="18" charset="0"/>
              </a:rPr>
              <a:t>CẢM XÚC MÙA THU</a:t>
            </a:r>
            <a:endParaRPr lang="en-US" altLang="en-GB"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297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727" y="871153"/>
            <a:ext cx="5962650" cy="5811838"/>
          </a:xfrm>
        </p:spPr>
        <p:txBody>
          <a:bodyPr/>
          <a:lstStyle/>
          <a:p>
            <a:pPr marL="0" indent="0" algn="just">
              <a:buNone/>
            </a:pPr>
            <a:r>
              <a:rPr lang="pt-BR" b="1" dirty="0">
                <a:latin typeface="Times New Roman" panose="02020603050405020304" pitchFamily="18" charset="0"/>
                <a:cs typeface="Times New Roman" panose="02020603050405020304" pitchFamily="18" charset="0"/>
              </a:rPr>
              <a:t>3. Bài thơ </a:t>
            </a:r>
            <a:r>
              <a:rPr lang="pt-BR" b="1" i="1" dirty="0">
                <a:latin typeface="Times New Roman" panose="02020603050405020304" pitchFamily="18" charset="0"/>
                <a:cs typeface="Times New Roman" panose="02020603050405020304" pitchFamily="18" charset="0"/>
              </a:rPr>
              <a:t>“Thu hứng”</a:t>
            </a:r>
            <a:r>
              <a:rPr lang="vi-VN" b="1"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just">
              <a:buNone/>
            </a:pPr>
            <a:r>
              <a:rPr lang="en-US" b="1" i="1" dirty="0">
                <a:latin typeface="Times New Roman" panose="02020603050405020304" pitchFamily="18" charset="0"/>
                <a:cs typeface="Times New Roman" panose="02020603050405020304" pitchFamily="18" charset="0"/>
              </a:rPr>
              <a:t>a. </a:t>
            </a:r>
            <a:r>
              <a:rPr lang="en-US" b="1" i="1" dirty="0" err="1">
                <a:latin typeface="Times New Roman" panose="02020603050405020304" pitchFamily="18" charset="0"/>
                <a:cs typeface="Times New Roman" panose="02020603050405020304" pitchFamily="18" charset="0"/>
              </a:rPr>
              <a:t>Xuất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xứ</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hoàn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cảnh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sáng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tác</a:t>
            </a:r>
            <a:r>
              <a:rPr lang="en-US" b="1" i="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Nằm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chùm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Thu </a:t>
            </a:r>
            <a:r>
              <a:rPr lang="en-US" i="1" dirty="0" err="1">
                <a:latin typeface="Times New Roman" panose="02020603050405020304" pitchFamily="18" charset="0"/>
                <a:cs typeface="Times New Roman" panose="02020603050405020304" pitchFamily="18" charset="0"/>
              </a:rPr>
              <a:t>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8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a:t>
            </a:r>
            <a:r>
              <a:rPr lang="pt-BR" dirty="0">
                <a:latin typeface="Times New Roman" panose="02020603050405020304" pitchFamily="18" charset="0"/>
                <a:cs typeface="Times New Roman" panose="02020603050405020304" pitchFamily="18" charset="0"/>
              </a:rPr>
              <a:t> sáng tác năm 766 trong những ngày tháng phiêu bạt, ốm yếu, khốn khó tại Quỳ Châu.</a:t>
            </a:r>
            <a:endParaRPr lang="en-US" dirty="0">
              <a:latin typeface="Times New Roman" panose="02020603050405020304" pitchFamily="18" charset="0"/>
              <a:cs typeface="Times New Roman" panose="02020603050405020304" pitchFamily="18" charset="0"/>
            </a:endParaRPr>
          </a:p>
          <a:p>
            <a:pPr marL="0" indent="0" algn="just">
              <a:buNone/>
            </a:pPr>
            <a:r>
              <a:rPr lang="pt-BR" b="1" i="1" dirty="0">
                <a:latin typeface="Times New Roman" panose="02020603050405020304" pitchFamily="18" charset="0"/>
                <a:cs typeface="Times New Roman" panose="02020603050405020304" pitchFamily="18" charset="0"/>
              </a:rPr>
              <a:t>b. Thể loại bố cục  </a:t>
            </a:r>
            <a:endParaRPr lang="en-US" dirty="0">
              <a:latin typeface="Times New Roman" panose="02020603050405020304" pitchFamily="18" charset="0"/>
              <a:cs typeface="Times New Roman" panose="02020603050405020304" pitchFamily="18" charset="0"/>
            </a:endParaRPr>
          </a:p>
          <a:p>
            <a:pPr marL="0" indent="0" algn="just">
              <a:buNone/>
            </a:pPr>
            <a:r>
              <a:rPr lang="pt-BR" b="1" dirty="0">
                <a:latin typeface="Times New Roman" panose="02020603050405020304" pitchFamily="18" charset="0"/>
                <a:cs typeface="Times New Roman" panose="02020603050405020304" pitchFamily="18" charset="0"/>
              </a:rPr>
              <a:t>- Thể thơ : </a:t>
            </a:r>
            <a:r>
              <a:rPr lang="pt-BR" dirty="0">
                <a:latin typeface="Times New Roman" panose="02020603050405020304" pitchFamily="18" charset="0"/>
                <a:cs typeface="Times New Roman" panose="02020603050405020304" pitchFamily="18" charset="0"/>
              </a:rPr>
              <a:t>Thất ngôn bát cú</a:t>
            </a:r>
            <a:endParaRPr lang="en-US" dirty="0">
              <a:latin typeface="Times New Roman" panose="02020603050405020304" pitchFamily="18" charset="0"/>
              <a:cs typeface="Times New Roman" panose="02020603050405020304" pitchFamily="18" charset="0"/>
            </a:endParaRPr>
          </a:p>
          <a:p>
            <a:pPr marL="0" indent="0" algn="just">
              <a:buNone/>
            </a:pPr>
            <a:r>
              <a:rPr lang="pt-BR" b="1" dirty="0">
                <a:latin typeface="Times New Roman" panose="02020603050405020304" pitchFamily="18" charset="0"/>
                <a:cs typeface="Times New Roman" panose="02020603050405020304" pitchFamily="18" charset="0"/>
              </a:rPr>
              <a:t>- Bố cục : </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cảnh</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cảnh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tình</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967" t="34180" r="50330" b="4056"/>
          <a:stretch/>
        </p:blipFill>
        <p:spPr>
          <a:xfrm>
            <a:off x="7299571" y="871153"/>
            <a:ext cx="4714875" cy="5435600"/>
          </a:xfrm>
          <a:prstGeom prst="rect">
            <a:avLst/>
          </a:prstGeom>
        </p:spPr>
      </p:pic>
      <p:sp>
        <p:nvSpPr>
          <p:cNvPr id="5" name="Google Shape;837;p35"/>
          <p:cNvSpPr txBox="1">
            <a:spLocks/>
          </p:cNvSpPr>
          <p:nvPr/>
        </p:nvSpPr>
        <p:spPr>
          <a:xfrm>
            <a:off x="0" y="0"/>
            <a:ext cx="12191999" cy="667385"/>
          </a:xfrm>
          <a:prstGeom prst="rect">
            <a:avLst/>
          </a:prstGeom>
          <a:gradFill>
            <a:gsLst>
              <a:gs pos="0">
                <a:schemeClr val="accent2">
                  <a:lumMod val="67000"/>
                </a:schemeClr>
              </a:gs>
              <a:gs pos="36000">
                <a:schemeClr val="accent2">
                  <a:lumMod val="97000"/>
                  <a:lumOff val="3000"/>
                </a:schemeClr>
              </a:gs>
              <a:gs pos="100000">
                <a:schemeClr val="accent2">
                  <a:lumMod val="60000"/>
                  <a:lumOff val="40000"/>
                </a:schemeClr>
              </a:gs>
            </a:gsLst>
            <a:lin ang="16200000" scaled="1"/>
          </a:gradFill>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sz="3000" b="1" dirty="0" smtClean="0">
                <a:latin typeface="Times New Roman" panose="02020603050405020304" pitchFamily="18" charset="0"/>
                <a:cs typeface="Times New Roman" panose="02020603050405020304" pitchFamily="18" charset="0"/>
              </a:rPr>
              <a:t>CẢM XÚC MÙA THU</a:t>
            </a:r>
            <a:endParaRPr lang="en-US" altLang="en-GB"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558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Vertical)">
                                      <p:cBhvr>
                                        <p:cTn id="35" dur="500"/>
                                        <p:tgtEl>
                                          <p:spTgt spid="3">
                                            <p:txEl>
                                              <p:pRg st="5" end="5"/>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72028" y="600395"/>
            <a:ext cx="81539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II.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Đọc</a:t>
            </a:r>
            <a:r>
              <a:rPr kumimoji="0" lang="vi-VN" altLang="en-US" sz="2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hiểu</a:t>
            </a:r>
            <a:r>
              <a:rPr kumimoji="0" lang="en-US" altLang="en-US" sz="2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văn</a:t>
            </a:r>
            <a:r>
              <a:rPr kumimoji="0" lang="en-US" altLang="en-US" sz="2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bản</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So sánh bản dịch với nguyên văn</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94553456"/>
              </p:ext>
            </p:extLst>
          </p:nvPr>
        </p:nvGraphicFramePr>
        <p:xfrm>
          <a:off x="-1" y="1554502"/>
          <a:ext cx="12192000" cy="6492240"/>
        </p:xfrm>
        <a:graphic>
          <a:graphicData uri="http://schemas.openxmlformats.org/drawingml/2006/table">
            <a:tbl>
              <a:tblPr firstRow="1" bandRow="1">
                <a:tableStyleId>{5C22544A-7EE6-4342-B048-85BDC9FD1C3A}</a:tableStyleId>
              </a:tblPr>
              <a:tblGrid>
                <a:gridCol w="3421295">
                  <a:extLst>
                    <a:ext uri="{9D8B030D-6E8A-4147-A177-3AD203B41FA5}">
                      <a16:colId xmlns:a16="http://schemas.microsoft.com/office/drawing/2014/main" val="276199555"/>
                    </a:ext>
                  </a:extLst>
                </a:gridCol>
                <a:gridCol w="5352836">
                  <a:extLst>
                    <a:ext uri="{9D8B030D-6E8A-4147-A177-3AD203B41FA5}">
                      <a16:colId xmlns:a16="http://schemas.microsoft.com/office/drawing/2014/main" val="51686240"/>
                    </a:ext>
                  </a:extLst>
                </a:gridCol>
                <a:gridCol w="3417869">
                  <a:extLst>
                    <a:ext uri="{9D8B030D-6E8A-4147-A177-3AD203B41FA5}">
                      <a16:colId xmlns:a16="http://schemas.microsoft.com/office/drawing/2014/main" val="1107699113"/>
                    </a:ext>
                  </a:extLst>
                </a:gridCol>
              </a:tblGrid>
              <a:tr h="465305">
                <a:tc gridSpan="3">
                  <a:txBody>
                    <a:bodyPr/>
                    <a:lstStyle/>
                    <a:p>
                      <a:r>
                        <a:rPr lang="en-US" sz="2800" dirty="0" smtClean="0">
                          <a:latin typeface="Times New Roman" panose="02020603050405020304" pitchFamily="18" charset="0"/>
                          <a:cs typeface="Times New Roman" panose="02020603050405020304" pitchFamily="18" charset="0"/>
                        </a:rPr>
                        <a:t>THU HỨNG</a:t>
                      </a:r>
                      <a:endParaRPr lang="en-US" sz="28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0626587"/>
                  </a:ext>
                </a:extLst>
              </a:tr>
              <a:tr h="410563">
                <a:tc>
                  <a:txBody>
                    <a:bodyPr/>
                    <a:lstStyle/>
                    <a:p>
                      <a:pPr algn="ctr"/>
                      <a:r>
                        <a:rPr lang="en-US" sz="2200" b="1" dirty="0" err="1" smtClean="0">
                          <a:latin typeface="Times New Roman" panose="02020603050405020304" pitchFamily="18" charset="0"/>
                          <a:cs typeface="Times New Roman" panose="02020603050405020304" pitchFamily="18" charset="0"/>
                        </a:rPr>
                        <a:t>Phiên</a:t>
                      </a:r>
                      <a:r>
                        <a:rPr lang="en-US" sz="2200" b="1" baseline="0" dirty="0" smtClean="0">
                          <a:latin typeface="Times New Roman" panose="02020603050405020304" pitchFamily="18" charset="0"/>
                          <a:cs typeface="Times New Roman" panose="02020603050405020304" pitchFamily="18" charset="0"/>
                        </a:rPr>
                        <a:t> </a:t>
                      </a:r>
                      <a:r>
                        <a:rPr lang="en-US" sz="2200" b="1" baseline="0" dirty="0" err="1" smtClean="0">
                          <a:latin typeface="Times New Roman" panose="02020603050405020304" pitchFamily="18" charset="0"/>
                          <a:cs typeface="Times New Roman" panose="02020603050405020304" pitchFamily="18" charset="0"/>
                        </a:rPr>
                        <a:t>âm</a:t>
                      </a:r>
                      <a:endParaRPr lang="en-US" sz="2200" b="1" dirty="0">
                        <a:latin typeface="Times New Roman" panose="02020603050405020304" pitchFamily="18" charset="0"/>
                        <a:cs typeface="Times New Roman" panose="02020603050405020304" pitchFamily="18" charset="0"/>
                      </a:endParaRPr>
                    </a:p>
                  </a:txBody>
                  <a:tcPr/>
                </a:tc>
                <a:tc>
                  <a:txBody>
                    <a:bodyPr/>
                    <a:lstStyle/>
                    <a:p>
                      <a:pPr algn="ctr"/>
                      <a:r>
                        <a:rPr lang="en-US" sz="2200" b="1" dirty="0" err="1" smtClean="0">
                          <a:latin typeface="Times New Roman" panose="02020603050405020304" pitchFamily="18" charset="0"/>
                          <a:cs typeface="Times New Roman" panose="02020603050405020304" pitchFamily="18" charset="0"/>
                        </a:rPr>
                        <a:t>Dịch</a:t>
                      </a:r>
                      <a:r>
                        <a:rPr lang="en-US" sz="2200" b="1" baseline="0" dirty="0" smtClean="0">
                          <a:latin typeface="Times New Roman" panose="02020603050405020304" pitchFamily="18" charset="0"/>
                          <a:cs typeface="Times New Roman" panose="02020603050405020304" pitchFamily="18" charset="0"/>
                        </a:rPr>
                        <a:t> </a:t>
                      </a:r>
                      <a:r>
                        <a:rPr lang="en-US" sz="2200" b="1" baseline="0" dirty="0" err="1" smtClean="0">
                          <a:latin typeface="Times New Roman" panose="02020603050405020304" pitchFamily="18" charset="0"/>
                          <a:cs typeface="Times New Roman" panose="02020603050405020304" pitchFamily="18" charset="0"/>
                        </a:rPr>
                        <a:t>nghĩa</a:t>
                      </a:r>
                      <a:endParaRPr lang="en-US" sz="22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err="1" smtClean="0">
                          <a:latin typeface="Times New Roman" panose="02020603050405020304" pitchFamily="18" charset="0"/>
                          <a:cs typeface="Times New Roman" panose="02020603050405020304" pitchFamily="18" charset="0"/>
                        </a:rPr>
                        <a:t>Dịch</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thơ</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24183087"/>
                  </a:ext>
                </a:extLst>
              </a:tr>
              <a:tr h="4023697">
                <a:tc>
                  <a:txBody>
                    <a:bodyPr/>
                    <a:lstStyle/>
                    <a:p>
                      <a:pPr marL="0" marR="0" lvl="0" indent="0" algn="l" defTabSz="914400" rtl="0" eaLnBrk="1" fontAlgn="auto" latinLnBrk="0" hangingPunct="1">
                        <a:lnSpc>
                          <a:spcPct val="150000"/>
                        </a:lnSpc>
                        <a:spcBef>
                          <a:spcPts val="600"/>
                        </a:spcBef>
                        <a:spcAft>
                          <a:spcPts val="0"/>
                        </a:spcAft>
                        <a:buClrTx/>
                        <a:buSzTx/>
                        <a:buFontTx/>
                        <a:buNone/>
                        <a:tabLst/>
                        <a:defRPr/>
                      </a:pPr>
                      <a:r>
                        <a:rPr lang="vi-VN" sz="1800" b="1" dirty="0" smtClean="0">
                          <a:solidFill>
                            <a:schemeClr val="accent5">
                              <a:lumMod val="50000"/>
                            </a:schemeClr>
                          </a:solidFill>
                          <a:latin typeface="Times New Roman" panose="02020603050405020304" pitchFamily="18" charset="0"/>
                          <a:cs typeface="Times New Roman" panose="02020603050405020304" pitchFamily="18" charset="0"/>
                        </a:rPr>
                        <a:t>Ngọc lộ điêu thương phong thụ lâm,</a:t>
                      </a:r>
                      <a:br>
                        <a:rPr lang="vi-VN" sz="1800" b="1" dirty="0" smtClean="0">
                          <a:solidFill>
                            <a:schemeClr val="accent5">
                              <a:lumMod val="50000"/>
                            </a:schemeClr>
                          </a:solidFill>
                          <a:latin typeface="Times New Roman" panose="02020603050405020304" pitchFamily="18" charset="0"/>
                          <a:cs typeface="Times New Roman" panose="02020603050405020304" pitchFamily="18" charset="0"/>
                        </a:rPr>
                      </a:br>
                      <a:r>
                        <a:rPr lang="vi-VN" sz="1800" b="1" dirty="0" smtClean="0">
                          <a:solidFill>
                            <a:schemeClr val="accent5">
                              <a:lumMod val="50000"/>
                            </a:schemeClr>
                          </a:solidFill>
                          <a:latin typeface="Times New Roman" panose="02020603050405020304" pitchFamily="18" charset="0"/>
                          <a:cs typeface="Times New Roman" panose="02020603050405020304" pitchFamily="18" charset="0"/>
                        </a:rPr>
                        <a:t>Vu sơn, Vu giáp khí tiêu sâm.</a:t>
                      </a:r>
                      <a:br>
                        <a:rPr lang="vi-VN" sz="1800" b="1" dirty="0" smtClean="0">
                          <a:solidFill>
                            <a:schemeClr val="accent5">
                              <a:lumMod val="50000"/>
                            </a:schemeClr>
                          </a:solidFill>
                          <a:latin typeface="Times New Roman" panose="02020603050405020304" pitchFamily="18" charset="0"/>
                          <a:cs typeface="Times New Roman" panose="02020603050405020304" pitchFamily="18" charset="0"/>
                        </a:rPr>
                      </a:br>
                      <a:r>
                        <a:rPr lang="vi-VN" sz="1800" b="1" dirty="0" smtClean="0">
                          <a:solidFill>
                            <a:schemeClr val="accent5">
                              <a:lumMod val="50000"/>
                            </a:schemeClr>
                          </a:solidFill>
                          <a:latin typeface="Times New Roman" panose="02020603050405020304" pitchFamily="18" charset="0"/>
                          <a:cs typeface="Times New Roman" panose="02020603050405020304" pitchFamily="18" charset="0"/>
                        </a:rPr>
                        <a:t>Giang gian ba lãng kiêm thiên dũng,</a:t>
                      </a:r>
                      <a:br>
                        <a:rPr lang="vi-VN" sz="1800" b="1" dirty="0" smtClean="0">
                          <a:solidFill>
                            <a:schemeClr val="accent5">
                              <a:lumMod val="50000"/>
                            </a:schemeClr>
                          </a:solidFill>
                          <a:latin typeface="Times New Roman" panose="02020603050405020304" pitchFamily="18" charset="0"/>
                          <a:cs typeface="Times New Roman" panose="02020603050405020304" pitchFamily="18" charset="0"/>
                        </a:rPr>
                      </a:br>
                      <a:r>
                        <a:rPr lang="vi-VN" sz="1800" b="1" dirty="0" smtClean="0">
                          <a:solidFill>
                            <a:schemeClr val="accent5">
                              <a:lumMod val="50000"/>
                            </a:schemeClr>
                          </a:solidFill>
                          <a:latin typeface="Times New Roman" panose="02020603050405020304" pitchFamily="18" charset="0"/>
                          <a:cs typeface="Times New Roman" panose="02020603050405020304" pitchFamily="18" charset="0"/>
                        </a:rPr>
                        <a:t>Tái thượng phong vân tiếp địa âm.</a:t>
                      </a:r>
                      <a:br>
                        <a:rPr lang="vi-VN" sz="1800" b="1" dirty="0" smtClean="0">
                          <a:solidFill>
                            <a:schemeClr val="accent5">
                              <a:lumMod val="50000"/>
                            </a:schemeClr>
                          </a:solidFill>
                          <a:latin typeface="Times New Roman" panose="02020603050405020304" pitchFamily="18" charset="0"/>
                          <a:cs typeface="Times New Roman" panose="02020603050405020304" pitchFamily="18" charset="0"/>
                        </a:rPr>
                      </a:br>
                      <a:r>
                        <a:rPr lang="vi-VN" sz="1800" b="1" dirty="0" smtClean="0">
                          <a:solidFill>
                            <a:schemeClr val="accent5">
                              <a:lumMod val="50000"/>
                            </a:schemeClr>
                          </a:solidFill>
                          <a:latin typeface="Times New Roman" panose="02020603050405020304" pitchFamily="18" charset="0"/>
                          <a:cs typeface="Times New Roman" panose="02020603050405020304" pitchFamily="18" charset="0"/>
                        </a:rPr>
                        <a:t>Tùng cúc lưỡng khai tha nhật lệ,</a:t>
                      </a:r>
                      <a:br>
                        <a:rPr lang="vi-VN" sz="1800" b="1" dirty="0" smtClean="0">
                          <a:solidFill>
                            <a:schemeClr val="accent5">
                              <a:lumMod val="50000"/>
                            </a:schemeClr>
                          </a:solidFill>
                          <a:latin typeface="Times New Roman" panose="02020603050405020304" pitchFamily="18" charset="0"/>
                          <a:cs typeface="Times New Roman" panose="02020603050405020304" pitchFamily="18" charset="0"/>
                        </a:rPr>
                      </a:br>
                      <a:r>
                        <a:rPr lang="vi-VN" sz="1800" b="1" dirty="0" smtClean="0">
                          <a:solidFill>
                            <a:schemeClr val="accent5">
                              <a:lumMod val="50000"/>
                            </a:schemeClr>
                          </a:solidFill>
                          <a:latin typeface="Times New Roman" panose="02020603050405020304" pitchFamily="18" charset="0"/>
                          <a:cs typeface="Times New Roman" panose="02020603050405020304" pitchFamily="18" charset="0"/>
                        </a:rPr>
                        <a:t>Cô chu nhất hệ cố viên tâm.</a:t>
                      </a:r>
                      <a:br>
                        <a:rPr lang="vi-VN" sz="1800" b="1" dirty="0" smtClean="0">
                          <a:solidFill>
                            <a:schemeClr val="accent5">
                              <a:lumMod val="50000"/>
                            </a:schemeClr>
                          </a:solidFill>
                          <a:latin typeface="Times New Roman" panose="02020603050405020304" pitchFamily="18" charset="0"/>
                          <a:cs typeface="Times New Roman" panose="02020603050405020304" pitchFamily="18" charset="0"/>
                        </a:rPr>
                      </a:br>
                      <a:r>
                        <a:rPr lang="vi-VN" sz="1800" b="1" dirty="0" smtClean="0">
                          <a:solidFill>
                            <a:schemeClr val="accent5">
                              <a:lumMod val="50000"/>
                            </a:schemeClr>
                          </a:solidFill>
                          <a:latin typeface="Times New Roman" panose="02020603050405020304" pitchFamily="18" charset="0"/>
                          <a:cs typeface="Times New Roman" panose="02020603050405020304" pitchFamily="18" charset="0"/>
                        </a:rPr>
                        <a:t>Hàn y xứ xứ thôi đao xích,</a:t>
                      </a:r>
                      <a:br>
                        <a:rPr lang="vi-VN" sz="1800" b="1" dirty="0" smtClean="0">
                          <a:solidFill>
                            <a:schemeClr val="accent5">
                              <a:lumMod val="50000"/>
                            </a:schemeClr>
                          </a:solidFill>
                          <a:latin typeface="Times New Roman" panose="02020603050405020304" pitchFamily="18" charset="0"/>
                          <a:cs typeface="Times New Roman" panose="02020603050405020304" pitchFamily="18" charset="0"/>
                        </a:rPr>
                      </a:br>
                      <a:r>
                        <a:rPr lang="vi-VN" sz="1800" b="1" dirty="0" smtClean="0">
                          <a:solidFill>
                            <a:schemeClr val="accent5">
                              <a:lumMod val="50000"/>
                            </a:schemeClr>
                          </a:solidFill>
                          <a:latin typeface="Times New Roman" panose="02020603050405020304" pitchFamily="18" charset="0"/>
                          <a:cs typeface="Times New Roman" panose="02020603050405020304" pitchFamily="18" charset="0"/>
                        </a:rPr>
                        <a:t>Bạch Đế thành cao cấp mộ châm.</a:t>
                      </a:r>
                    </a:p>
                    <a:p>
                      <a:pPr>
                        <a:lnSpc>
                          <a:spcPct val="150000"/>
                        </a:lnSpc>
                        <a:spcBef>
                          <a:spcPts val="600"/>
                        </a:spcBef>
                      </a:pPr>
                      <a:endParaRPr lang="en-US" sz="18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50000"/>
                        </a:lnSpc>
                        <a:spcBef>
                          <a:spcPts val="600"/>
                        </a:spcBef>
                        <a:spcAft>
                          <a:spcPts val="0"/>
                        </a:spcAft>
                        <a:buClrTx/>
                        <a:buSzTx/>
                        <a:buFontTx/>
                        <a:buNone/>
                        <a:tabLst/>
                        <a:defRPr/>
                      </a:pPr>
                      <a:r>
                        <a:rPr lang="en-US" sz="1800" b="0" dirty="0" err="1" smtClean="0">
                          <a:solidFill>
                            <a:schemeClr val="dk1"/>
                          </a:solidFill>
                          <a:latin typeface="Times New Roman" panose="02020603050405020304" pitchFamily="18" charset="0"/>
                          <a:cs typeface="Times New Roman" panose="02020603050405020304" pitchFamily="18" charset="0"/>
                        </a:rPr>
                        <a:t>Sương</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móc</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trắng</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xóa</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làm</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tiêu</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điều</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cả</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rừng</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cây</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phong</a:t>
                      </a:r>
                      <a:r>
                        <a:rPr lang="en-US" sz="1800" b="0" baseline="0" dirty="0" smtClean="0">
                          <a:solidFill>
                            <a:schemeClr val="dk1"/>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50000"/>
                        </a:lnSpc>
                        <a:spcBef>
                          <a:spcPts val="600"/>
                        </a:spcBef>
                        <a:spcAft>
                          <a:spcPts val="0"/>
                        </a:spcAft>
                        <a:buClrTx/>
                        <a:buSzTx/>
                        <a:buFontTx/>
                        <a:buNone/>
                        <a:tabLst/>
                        <a:defRPr/>
                      </a:pPr>
                      <a:r>
                        <a:rPr lang="en-US" sz="1800" b="0" baseline="0" dirty="0" err="1" smtClean="0">
                          <a:solidFill>
                            <a:schemeClr val="dk1"/>
                          </a:solidFill>
                          <a:latin typeface="Times New Roman" panose="02020603050405020304" pitchFamily="18" charset="0"/>
                          <a:cs typeface="Times New Roman" panose="02020603050405020304" pitchFamily="18" charset="0"/>
                        </a:rPr>
                        <a:t>Núi</a:t>
                      </a:r>
                      <a:r>
                        <a:rPr lang="en-US" sz="1800" b="0" baseline="0" dirty="0" smtClean="0">
                          <a:solidFill>
                            <a:schemeClr val="dk1"/>
                          </a:solidFill>
                          <a:latin typeface="Times New Roman" panose="02020603050405020304" pitchFamily="18" charset="0"/>
                          <a:cs typeface="Times New Roman" panose="02020603050405020304" pitchFamily="18" charset="0"/>
                        </a:rPr>
                        <a:t> Vu, </a:t>
                      </a:r>
                      <a:r>
                        <a:rPr lang="en-US" sz="1800" b="0" baseline="0" dirty="0" err="1" smtClean="0">
                          <a:solidFill>
                            <a:schemeClr val="dk1"/>
                          </a:solidFill>
                          <a:latin typeface="Times New Roman" panose="02020603050405020304" pitchFamily="18" charset="0"/>
                          <a:cs typeface="Times New Roman" panose="02020603050405020304" pitchFamily="18" charset="0"/>
                        </a:rPr>
                        <a:t>kém</a:t>
                      </a:r>
                      <a:r>
                        <a:rPr lang="en-US" sz="1800" b="0" baseline="0" dirty="0" smtClean="0">
                          <a:solidFill>
                            <a:schemeClr val="dk1"/>
                          </a:solidFill>
                          <a:latin typeface="Times New Roman" panose="02020603050405020304" pitchFamily="18" charset="0"/>
                          <a:cs typeface="Times New Roman" panose="02020603050405020304" pitchFamily="18" charset="0"/>
                        </a:rPr>
                        <a:t> Vu </a:t>
                      </a:r>
                      <a:r>
                        <a:rPr lang="en-US" sz="1800" b="0" baseline="0" dirty="0" err="1" smtClean="0">
                          <a:solidFill>
                            <a:schemeClr val="dk1"/>
                          </a:solidFill>
                          <a:latin typeface="Times New Roman" panose="02020603050405020304" pitchFamily="18" charset="0"/>
                          <a:cs typeface="Times New Roman" panose="02020603050405020304" pitchFamily="18" charset="0"/>
                        </a:rPr>
                        <a:t>hơi</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thu</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hiu</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hắt</a:t>
                      </a:r>
                      <a:r>
                        <a:rPr lang="en-US" sz="1800" b="0" baseline="0" dirty="0" smtClean="0">
                          <a:solidFill>
                            <a:schemeClr val="dk1"/>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50000"/>
                        </a:lnSpc>
                        <a:spcBef>
                          <a:spcPts val="600"/>
                        </a:spcBef>
                        <a:spcAft>
                          <a:spcPts val="0"/>
                        </a:spcAft>
                        <a:buClrTx/>
                        <a:buSzTx/>
                        <a:buFontTx/>
                        <a:buNone/>
                        <a:tabLst/>
                        <a:defRPr/>
                      </a:pPr>
                      <a:r>
                        <a:rPr lang="en-US" sz="1800" b="0" baseline="0" dirty="0" err="1" smtClean="0">
                          <a:solidFill>
                            <a:schemeClr val="dk1"/>
                          </a:solidFill>
                          <a:latin typeface="Times New Roman" panose="02020603050405020304" pitchFamily="18" charset="0"/>
                          <a:cs typeface="Times New Roman" panose="02020603050405020304" pitchFamily="18" charset="0"/>
                        </a:rPr>
                        <a:t>Giữa</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lòng</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sông</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sóng</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tung</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vọt</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trùm</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bầu</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trời</a:t>
                      </a:r>
                      <a:r>
                        <a:rPr lang="en-US" sz="1800" b="0" baseline="0" dirty="0" smtClean="0">
                          <a:solidFill>
                            <a:schemeClr val="dk1"/>
                          </a:solidFill>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50000"/>
                        </a:lnSpc>
                        <a:spcBef>
                          <a:spcPts val="600"/>
                        </a:spcBef>
                        <a:spcAft>
                          <a:spcPts val="0"/>
                        </a:spcAft>
                        <a:buClrTx/>
                        <a:buSzTx/>
                        <a:buFontTx/>
                        <a:buNone/>
                        <a:tabLst/>
                        <a:defRPr/>
                      </a:pPr>
                      <a:r>
                        <a:rPr lang="en-US" sz="1800" b="0" baseline="0" dirty="0" err="1" smtClean="0">
                          <a:solidFill>
                            <a:schemeClr val="dk1"/>
                          </a:solidFill>
                          <a:latin typeface="Times New Roman" panose="02020603050405020304" pitchFamily="18" charset="0"/>
                          <a:cs typeface="Times New Roman" panose="02020603050405020304" pitchFamily="18" charset="0"/>
                        </a:rPr>
                        <a:t>Từ</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trên</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cửa</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ải</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gió</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mây</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xà</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xuống</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khiến</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mặt</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đất</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âm</a:t>
                      </a:r>
                      <a:r>
                        <a:rPr lang="en-US" sz="1800" b="0" baseline="0" dirty="0" smtClean="0">
                          <a:solidFill>
                            <a:schemeClr val="dk1"/>
                          </a:solidFill>
                          <a:latin typeface="Times New Roman" panose="02020603050405020304" pitchFamily="18" charset="0"/>
                          <a:cs typeface="Times New Roman" panose="02020603050405020304" pitchFamily="18" charset="0"/>
                        </a:rPr>
                        <a:t> u.</a:t>
                      </a:r>
                    </a:p>
                    <a:p>
                      <a:pPr marL="0" marR="0" lvl="0" indent="0" algn="l" defTabSz="914400" rtl="0" eaLnBrk="1" fontAlgn="auto" latinLnBrk="0" hangingPunct="1">
                        <a:lnSpc>
                          <a:spcPct val="150000"/>
                        </a:lnSpc>
                        <a:spcBef>
                          <a:spcPts val="600"/>
                        </a:spcBef>
                        <a:spcAft>
                          <a:spcPts val="0"/>
                        </a:spcAft>
                        <a:buClrTx/>
                        <a:buSzTx/>
                        <a:buFontTx/>
                        <a:buNone/>
                        <a:tabLst/>
                        <a:defRPr/>
                      </a:pPr>
                      <a:r>
                        <a:rPr lang="en-US" sz="1800" b="0" baseline="0" dirty="0" err="1" smtClean="0">
                          <a:solidFill>
                            <a:schemeClr val="dk1"/>
                          </a:solidFill>
                          <a:latin typeface="Times New Roman" panose="02020603050405020304" pitchFamily="18" charset="0"/>
                          <a:cs typeface="Times New Roman" panose="02020603050405020304" pitchFamily="18" charset="0"/>
                        </a:rPr>
                        <a:t>Khóm</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cúc</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nở</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hoa</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đã</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hai</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lần</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làm</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tuôn</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rơi</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nước</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mắt</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ngày</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trước</a:t>
                      </a:r>
                      <a:r>
                        <a:rPr lang="en-US" sz="1800" b="0" baseline="0" dirty="0" smtClean="0">
                          <a:solidFill>
                            <a:schemeClr val="dk1"/>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50000"/>
                        </a:lnSpc>
                        <a:spcBef>
                          <a:spcPts val="600"/>
                        </a:spcBef>
                        <a:spcAft>
                          <a:spcPts val="0"/>
                        </a:spcAft>
                        <a:buClrTx/>
                        <a:buSzTx/>
                        <a:buFontTx/>
                        <a:buNone/>
                        <a:tabLst/>
                        <a:defRPr/>
                      </a:pPr>
                      <a:r>
                        <a:rPr lang="en-US" sz="1800" b="0" baseline="0" dirty="0" smtClean="0">
                          <a:solidFill>
                            <a:schemeClr val="dk1"/>
                          </a:solidFill>
                          <a:latin typeface="Times New Roman" panose="02020603050405020304" pitchFamily="18" charset="0"/>
                          <a:cs typeface="Times New Roman" panose="02020603050405020304" pitchFamily="18" charset="0"/>
                        </a:rPr>
                        <a:t>Con </a:t>
                      </a:r>
                      <a:r>
                        <a:rPr lang="en-US" sz="1800" b="0" baseline="0" dirty="0" err="1" smtClean="0">
                          <a:solidFill>
                            <a:schemeClr val="dk1"/>
                          </a:solidFill>
                          <a:latin typeface="Times New Roman" panose="02020603050405020304" pitchFamily="18" charset="0"/>
                          <a:cs typeface="Times New Roman" panose="02020603050405020304" pitchFamily="18" charset="0"/>
                        </a:rPr>
                        <a:t>thuyền</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lẻ</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loi</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thắt</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chặt</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mãi</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tấm</a:t>
                      </a:r>
                      <a:r>
                        <a:rPr lang="en-US" sz="1800" b="0" baseline="0" dirty="0" smtClean="0">
                          <a:solidFill>
                            <a:schemeClr val="dk1"/>
                          </a:solidFill>
                          <a:latin typeface="Times New Roman" panose="02020603050405020304" pitchFamily="18" charset="0"/>
                          <a:cs typeface="Times New Roman" panose="02020603050405020304" pitchFamily="18" charset="0"/>
                        </a:rPr>
                        <a:t> long </a:t>
                      </a:r>
                      <a:r>
                        <a:rPr lang="en-US" sz="1800" b="0" baseline="0" dirty="0" err="1" smtClean="0">
                          <a:solidFill>
                            <a:schemeClr val="dk1"/>
                          </a:solidFill>
                          <a:latin typeface="Times New Roman" panose="02020603050405020304" pitchFamily="18" charset="0"/>
                          <a:cs typeface="Times New Roman" panose="02020603050405020304" pitchFamily="18" charset="0"/>
                        </a:rPr>
                        <a:t>nhớ</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về</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vườn</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cũ</a:t>
                      </a:r>
                      <a:r>
                        <a:rPr lang="en-US" sz="1800" b="0" baseline="0" dirty="0" smtClean="0">
                          <a:solidFill>
                            <a:schemeClr val="dk1"/>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50000"/>
                        </a:lnSpc>
                        <a:spcBef>
                          <a:spcPts val="600"/>
                        </a:spcBef>
                        <a:spcAft>
                          <a:spcPts val="0"/>
                        </a:spcAft>
                        <a:buClrTx/>
                        <a:buSzTx/>
                        <a:buFontTx/>
                        <a:buNone/>
                        <a:tabLst/>
                        <a:defRPr/>
                      </a:pPr>
                      <a:r>
                        <a:rPr lang="en-US" sz="1800" b="0" baseline="0" dirty="0" err="1" smtClean="0">
                          <a:solidFill>
                            <a:schemeClr val="dk1"/>
                          </a:solidFill>
                          <a:latin typeface="Times New Roman" panose="02020603050405020304" pitchFamily="18" charset="0"/>
                          <a:cs typeface="Times New Roman" panose="02020603050405020304" pitchFamily="18" charset="0"/>
                        </a:rPr>
                        <a:t>Chỗ</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nào</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cũng</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rộn</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ràng</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dao</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thước</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để</a:t>
                      </a:r>
                      <a:r>
                        <a:rPr lang="en-US" sz="1800" b="0" baseline="0" dirty="0" smtClean="0">
                          <a:solidFill>
                            <a:schemeClr val="dk1"/>
                          </a:solidFill>
                          <a:latin typeface="Times New Roman" panose="02020603050405020304" pitchFamily="18" charset="0"/>
                          <a:cs typeface="Times New Roman" panose="02020603050405020304" pitchFamily="18" charset="0"/>
                        </a:rPr>
                        <a:t> may </a:t>
                      </a:r>
                      <a:r>
                        <a:rPr lang="en-US" sz="1800" b="0" baseline="0" dirty="0" err="1" smtClean="0">
                          <a:solidFill>
                            <a:schemeClr val="dk1"/>
                          </a:solidFill>
                          <a:latin typeface="Times New Roman" panose="02020603050405020304" pitchFamily="18" charset="0"/>
                          <a:cs typeface="Times New Roman" panose="02020603050405020304" pitchFamily="18" charset="0"/>
                        </a:rPr>
                        <a:t>áo</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rét</a:t>
                      </a:r>
                      <a:r>
                        <a:rPr lang="en-US" sz="1800" b="0" baseline="0" dirty="0" smtClean="0">
                          <a:solidFill>
                            <a:schemeClr val="dk1"/>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50000"/>
                        </a:lnSpc>
                        <a:spcBef>
                          <a:spcPts val="600"/>
                        </a:spcBef>
                        <a:spcAft>
                          <a:spcPts val="0"/>
                        </a:spcAft>
                        <a:buClrTx/>
                        <a:buSzTx/>
                        <a:buFontTx/>
                        <a:buNone/>
                        <a:tabLst/>
                        <a:defRPr/>
                      </a:pPr>
                      <a:r>
                        <a:rPr lang="en-US" sz="1800" b="0" baseline="0" dirty="0" err="1" smtClean="0">
                          <a:solidFill>
                            <a:schemeClr val="dk1"/>
                          </a:solidFill>
                          <a:latin typeface="Times New Roman" panose="02020603050405020304" pitchFamily="18" charset="0"/>
                          <a:cs typeface="Times New Roman" panose="02020603050405020304" pitchFamily="18" charset="0"/>
                        </a:rPr>
                        <a:t>Về</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chiều</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từ</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thành</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Bạch</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Đế</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cao</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tiếng</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chày</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nện</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vải</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nghe</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càng</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dồn</a:t>
                      </a:r>
                      <a:r>
                        <a:rPr lang="en-US" sz="1800" b="0" baseline="0" dirty="0" smtClean="0">
                          <a:solidFill>
                            <a:schemeClr val="dk1"/>
                          </a:solidFill>
                          <a:latin typeface="Times New Roman" panose="02020603050405020304" pitchFamily="18" charset="0"/>
                          <a:cs typeface="Times New Roman" panose="02020603050405020304" pitchFamily="18" charset="0"/>
                        </a:rPr>
                        <a:t> </a:t>
                      </a:r>
                      <a:r>
                        <a:rPr lang="en-US" sz="1800" b="0" baseline="0" dirty="0" err="1" smtClean="0">
                          <a:solidFill>
                            <a:schemeClr val="dk1"/>
                          </a:solidFill>
                          <a:latin typeface="Times New Roman" panose="02020603050405020304" pitchFamily="18" charset="0"/>
                          <a:cs typeface="Times New Roman" panose="02020603050405020304" pitchFamily="18" charset="0"/>
                        </a:rPr>
                        <a:t>dập</a:t>
                      </a:r>
                      <a:r>
                        <a:rPr lang="en-US" sz="1800" b="0" baseline="0" dirty="0" smtClean="0">
                          <a:solidFill>
                            <a:schemeClr val="dk1"/>
                          </a:solidFill>
                          <a:latin typeface="Times New Roman" panose="02020603050405020304" pitchFamily="18" charset="0"/>
                          <a:cs typeface="Times New Roman" panose="02020603050405020304" pitchFamily="18" charset="0"/>
                        </a:rPr>
                        <a:t>.</a:t>
                      </a:r>
                      <a:endParaRPr lang="vi-VN" sz="1800" b="1" dirty="0" smtClean="0">
                        <a:solidFill>
                          <a:schemeClr val="accent5">
                            <a:lumMod val="5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50000"/>
                        </a:lnSpc>
                        <a:spcBef>
                          <a:spcPts val="600"/>
                        </a:spcBef>
                        <a:spcAft>
                          <a:spcPts val="0"/>
                        </a:spcAft>
                        <a:buClrTx/>
                        <a:buSzTx/>
                        <a:buFontTx/>
                        <a:buNone/>
                        <a:tabLst/>
                        <a:defRPr/>
                      </a:pPr>
                      <a:r>
                        <a:rPr lang="vi-VN" sz="1800" b="1" kern="1200" dirty="0" smtClean="0">
                          <a:solidFill>
                            <a:srgbClr val="FF0000"/>
                          </a:solidFill>
                          <a:latin typeface="Times New Roman" panose="02020603050405020304" pitchFamily="18" charset="0"/>
                          <a:ea typeface="+mn-ea"/>
                          <a:cs typeface="Times New Roman" panose="02020603050405020304" pitchFamily="18" charset="0"/>
                        </a:rPr>
                        <a:t>Lác đác rừng phong hạt móc sa,</a:t>
                      </a:r>
                      <a:br>
                        <a:rPr lang="vi-VN" sz="1800" b="1" kern="1200" dirty="0" smtClean="0">
                          <a:solidFill>
                            <a:srgbClr val="FF0000"/>
                          </a:solidFill>
                          <a:latin typeface="Times New Roman" panose="02020603050405020304" pitchFamily="18" charset="0"/>
                          <a:ea typeface="+mn-ea"/>
                          <a:cs typeface="Times New Roman" panose="02020603050405020304" pitchFamily="18" charset="0"/>
                        </a:rPr>
                      </a:br>
                      <a:r>
                        <a:rPr lang="vi-VN" sz="1800" b="1" kern="1200" dirty="0" smtClean="0">
                          <a:solidFill>
                            <a:srgbClr val="FF0000"/>
                          </a:solidFill>
                          <a:latin typeface="Times New Roman" panose="02020603050405020304" pitchFamily="18" charset="0"/>
                          <a:ea typeface="+mn-ea"/>
                          <a:cs typeface="Times New Roman" panose="02020603050405020304" pitchFamily="18" charset="0"/>
                        </a:rPr>
                        <a:t>Ngàn non hiu hắt, khí thu loà.</a:t>
                      </a:r>
                      <a:br>
                        <a:rPr lang="vi-VN" sz="1800" b="1" kern="1200" dirty="0" smtClean="0">
                          <a:solidFill>
                            <a:srgbClr val="FF0000"/>
                          </a:solidFill>
                          <a:latin typeface="Times New Roman" panose="02020603050405020304" pitchFamily="18" charset="0"/>
                          <a:ea typeface="+mn-ea"/>
                          <a:cs typeface="Times New Roman" panose="02020603050405020304" pitchFamily="18" charset="0"/>
                        </a:rPr>
                      </a:br>
                      <a:r>
                        <a:rPr lang="vi-VN" sz="1800" b="1" kern="1200" dirty="0" smtClean="0">
                          <a:solidFill>
                            <a:srgbClr val="FF0000"/>
                          </a:solidFill>
                          <a:latin typeface="Times New Roman" panose="02020603050405020304" pitchFamily="18" charset="0"/>
                          <a:ea typeface="+mn-ea"/>
                          <a:cs typeface="Times New Roman" panose="02020603050405020304" pitchFamily="18" charset="0"/>
                        </a:rPr>
                        <a:t>Lưng trời sóng rợn lòng sông thẳm,</a:t>
                      </a:r>
                      <a:br>
                        <a:rPr lang="vi-VN" sz="1800" b="1" kern="1200" dirty="0" smtClean="0">
                          <a:solidFill>
                            <a:srgbClr val="FF0000"/>
                          </a:solidFill>
                          <a:latin typeface="Times New Roman" panose="02020603050405020304" pitchFamily="18" charset="0"/>
                          <a:ea typeface="+mn-ea"/>
                          <a:cs typeface="Times New Roman" panose="02020603050405020304" pitchFamily="18" charset="0"/>
                        </a:rPr>
                      </a:br>
                      <a:r>
                        <a:rPr lang="vi-VN" sz="1800" b="1" kern="1200" dirty="0" smtClean="0">
                          <a:solidFill>
                            <a:srgbClr val="FF0000"/>
                          </a:solidFill>
                          <a:latin typeface="Times New Roman" panose="02020603050405020304" pitchFamily="18" charset="0"/>
                          <a:ea typeface="+mn-ea"/>
                          <a:cs typeface="Times New Roman" panose="02020603050405020304" pitchFamily="18" charset="0"/>
                        </a:rPr>
                        <a:t>Mặt đất mây đùn cửa ải xa.</a:t>
                      </a:r>
                      <a:br>
                        <a:rPr lang="vi-VN" sz="1800" b="1" kern="1200" dirty="0" smtClean="0">
                          <a:solidFill>
                            <a:srgbClr val="FF0000"/>
                          </a:solidFill>
                          <a:latin typeface="Times New Roman" panose="02020603050405020304" pitchFamily="18" charset="0"/>
                          <a:ea typeface="+mn-ea"/>
                          <a:cs typeface="Times New Roman" panose="02020603050405020304" pitchFamily="18" charset="0"/>
                        </a:rPr>
                      </a:br>
                      <a:r>
                        <a:rPr lang="vi-VN" sz="1800" b="1" kern="1200" dirty="0" smtClean="0">
                          <a:solidFill>
                            <a:srgbClr val="FF0000"/>
                          </a:solidFill>
                          <a:latin typeface="Times New Roman" panose="02020603050405020304" pitchFamily="18" charset="0"/>
                          <a:ea typeface="+mn-ea"/>
                          <a:cs typeface="Times New Roman" panose="02020603050405020304" pitchFamily="18" charset="0"/>
                        </a:rPr>
                        <a:t>Khóm cúc tuôn thêm dòng lệ cũ,</a:t>
                      </a:r>
                      <a:br>
                        <a:rPr lang="vi-VN" sz="1800" b="1" kern="1200" dirty="0" smtClean="0">
                          <a:solidFill>
                            <a:srgbClr val="FF0000"/>
                          </a:solidFill>
                          <a:latin typeface="Times New Roman" panose="02020603050405020304" pitchFamily="18" charset="0"/>
                          <a:ea typeface="+mn-ea"/>
                          <a:cs typeface="Times New Roman" panose="02020603050405020304" pitchFamily="18" charset="0"/>
                        </a:rPr>
                      </a:br>
                      <a:r>
                        <a:rPr lang="vi-VN" sz="1800" b="1" kern="1200" dirty="0" smtClean="0">
                          <a:solidFill>
                            <a:srgbClr val="FF0000"/>
                          </a:solidFill>
                          <a:latin typeface="Times New Roman" panose="02020603050405020304" pitchFamily="18" charset="0"/>
                          <a:ea typeface="+mn-ea"/>
                          <a:cs typeface="Times New Roman" panose="02020603050405020304" pitchFamily="18" charset="0"/>
                        </a:rPr>
                        <a:t>Con thuyền buộc chặt mối tình nhà.</a:t>
                      </a:r>
                      <a:br>
                        <a:rPr lang="vi-VN" sz="1800" b="1" kern="1200" dirty="0" smtClean="0">
                          <a:solidFill>
                            <a:srgbClr val="FF0000"/>
                          </a:solidFill>
                          <a:latin typeface="Times New Roman" panose="02020603050405020304" pitchFamily="18" charset="0"/>
                          <a:ea typeface="+mn-ea"/>
                          <a:cs typeface="Times New Roman" panose="02020603050405020304" pitchFamily="18" charset="0"/>
                        </a:rPr>
                      </a:br>
                      <a:r>
                        <a:rPr lang="vi-VN" sz="1800" b="1" kern="1200" dirty="0" smtClean="0">
                          <a:solidFill>
                            <a:srgbClr val="FF0000"/>
                          </a:solidFill>
                          <a:latin typeface="Times New Roman" panose="02020603050405020304" pitchFamily="18" charset="0"/>
                          <a:ea typeface="+mn-ea"/>
                          <a:cs typeface="Times New Roman" panose="02020603050405020304" pitchFamily="18" charset="0"/>
                        </a:rPr>
                        <a:t>Lạnh lùng giục kẻ tay </a:t>
                      </a:r>
                      <a:r>
                        <a:rPr lang="en-US" sz="1800" b="1" kern="1200" dirty="0" smtClean="0">
                          <a:solidFill>
                            <a:srgbClr val="FF0000"/>
                          </a:solidFill>
                          <a:latin typeface="Times New Roman" panose="02020603050405020304" pitchFamily="18" charset="0"/>
                          <a:ea typeface="+mn-ea"/>
                          <a:cs typeface="Times New Roman" panose="02020603050405020304" pitchFamily="18" charset="0"/>
                        </a:rPr>
                        <a:t>d</a:t>
                      </a:r>
                      <a:r>
                        <a:rPr lang="vi-VN" sz="1800" b="1" kern="1200" dirty="0" smtClean="0">
                          <a:solidFill>
                            <a:srgbClr val="FF0000"/>
                          </a:solidFill>
                          <a:latin typeface="Times New Roman" panose="02020603050405020304" pitchFamily="18" charset="0"/>
                          <a:ea typeface="+mn-ea"/>
                          <a:cs typeface="Times New Roman" panose="02020603050405020304" pitchFamily="18" charset="0"/>
                        </a:rPr>
                        <a:t>ao thước,</a:t>
                      </a:r>
                      <a:br>
                        <a:rPr lang="vi-VN" sz="1800" b="1" kern="1200" dirty="0" smtClean="0">
                          <a:solidFill>
                            <a:srgbClr val="FF0000"/>
                          </a:solidFill>
                          <a:latin typeface="Times New Roman" panose="02020603050405020304" pitchFamily="18" charset="0"/>
                          <a:ea typeface="+mn-ea"/>
                          <a:cs typeface="Times New Roman" panose="02020603050405020304" pitchFamily="18" charset="0"/>
                        </a:rPr>
                      </a:br>
                      <a:r>
                        <a:rPr lang="vi-VN" sz="1800" b="1" kern="1200" dirty="0" smtClean="0">
                          <a:solidFill>
                            <a:srgbClr val="FF0000"/>
                          </a:solidFill>
                          <a:latin typeface="Times New Roman" panose="02020603050405020304" pitchFamily="18" charset="0"/>
                          <a:ea typeface="+mn-ea"/>
                          <a:cs typeface="Times New Roman" panose="02020603050405020304" pitchFamily="18" charset="0"/>
                        </a:rPr>
                        <a:t>Thành Bạch, ch</a:t>
                      </a:r>
                      <a:r>
                        <a:rPr lang="en-US" sz="1800" b="1" kern="1200" dirty="0" smtClean="0">
                          <a:solidFill>
                            <a:srgbClr val="FF0000"/>
                          </a:solidFill>
                          <a:latin typeface="Times New Roman" panose="02020603050405020304" pitchFamily="18" charset="0"/>
                          <a:ea typeface="+mn-ea"/>
                          <a:cs typeface="Times New Roman" panose="02020603050405020304" pitchFamily="18" charset="0"/>
                        </a:rPr>
                        <a:t>à</a:t>
                      </a:r>
                      <a:r>
                        <a:rPr lang="vi-VN" sz="1800" b="1" kern="1200" dirty="0" smtClean="0">
                          <a:solidFill>
                            <a:srgbClr val="FF0000"/>
                          </a:solidFill>
                          <a:latin typeface="Times New Roman" panose="02020603050405020304" pitchFamily="18" charset="0"/>
                          <a:ea typeface="+mn-ea"/>
                          <a:cs typeface="Times New Roman" panose="02020603050405020304" pitchFamily="18" charset="0"/>
                        </a:rPr>
                        <a:t>y vang bóng ác tà.</a:t>
                      </a:r>
                    </a:p>
                    <a:p>
                      <a:pPr algn="r">
                        <a:lnSpc>
                          <a:spcPct val="150000"/>
                        </a:lnSpc>
                        <a:spcBef>
                          <a:spcPts val="600"/>
                        </a:spcBef>
                      </a:pP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Nguyễn</a:t>
                      </a:r>
                      <a:r>
                        <a:rPr lang="en-US" sz="1800" baseline="0" dirty="0" smtClean="0">
                          <a:latin typeface="Times New Roman" panose="02020603050405020304" pitchFamily="18" charset="0"/>
                          <a:cs typeface="Times New Roman" panose="02020603050405020304" pitchFamily="18" charset="0"/>
                        </a:rPr>
                        <a:t> Công Trứ</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41317985"/>
                  </a:ext>
                </a:extLst>
              </a:tr>
            </a:tbl>
          </a:graphicData>
        </a:graphic>
      </p:graphicFrame>
      <p:sp>
        <p:nvSpPr>
          <p:cNvPr id="4" name="Google Shape;837;p35"/>
          <p:cNvSpPr txBox="1">
            <a:spLocks/>
          </p:cNvSpPr>
          <p:nvPr/>
        </p:nvSpPr>
        <p:spPr>
          <a:xfrm>
            <a:off x="0" y="0"/>
            <a:ext cx="12191999" cy="667385"/>
          </a:xfrm>
          <a:prstGeom prst="rect">
            <a:avLst/>
          </a:prstGeom>
          <a:gradFill>
            <a:gsLst>
              <a:gs pos="0">
                <a:schemeClr val="accent2">
                  <a:lumMod val="67000"/>
                </a:schemeClr>
              </a:gs>
              <a:gs pos="36000">
                <a:schemeClr val="accent2">
                  <a:lumMod val="97000"/>
                  <a:lumOff val="3000"/>
                </a:schemeClr>
              </a:gs>
              <a:gs pos="100000">
                <a:schemeClr val="accent2">
                  <a:lumMod val="60000"/>
                  <a:lumOff val="40000"/>
                </a:schemeClr>
              </a:gs>
            </a:gsLst>
            <a:lin ang="16200000" scaled="1"/>
          </a:gradFill>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sz="3000" b="1" dirty="0" smtClean="0">
                <a:latin typeface="Times New Roman" panose="02020603050405020304" pitchFamily="18" charset="0"/>
                <a:cs typeface="Times New Roman" panose="02020603050405020304" pitchFamily="18" charset="0"/>
              </a:rPr>
              <a:t>CẢM XÚC MÙA THU</a:t>
            </a:r>
            <a:endParaRPr lang="en-US" altLang="en-GB"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644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11354191"/>
              </p:ext>
            </p:extLst>
          </p:nvPr>
        </p:nvGraphicFramePr>
        <p:xfrm>
          <a:off x="742079" y="1802288"/>
          <a:ext cx="10972800" cy="4577925"/>
        </p:xfrm>
        <a:graphic>
          <a:graphicData uri="http://schemas.openxmlformats.org/drawingml/2006/table">
            <a:tbl>
              <a:tblPr firstRow="1" firstCol="1" bandRow="1">
                <a:tableStyleId>{5C22544A-7EE6-4342-B048-85BDC9FD1C3A}</a:tableStyleId>
              </a:tblPr>
              <a:tblGrid>
                <a:gridCol w="2620262">
                  <a:extLst>
                    <a:ext uri="{9D8B030D-6E8A-4147-A177-3AD203B41FA5}">
                      <a16:colId xmlns:a16="http://schemas.microsoft.com/office/drawing/2014/main" val="93746179"/>
                    </a:ext>
                  </a:extLst>
                </a:gridCol>
                <a:gridCol w="3562241">
                  <a:extLst>
                    <a:ext uri="{9D8B030D-6E8A-4147-A177-3AD203B41FA5}">
                      <a16:colId xmlns:a16="http://schemas.microsoft.com/office/drawing/2014/main" val="2776643893"/>
                    </a:ext>
                  </a:extLst>
                </a:gridCol>
                <a:gridCol w="4790297">
                  <a:extLst>
                    <a:ext uri="{9D8B030D-6E8A-4147-A177-3AD203B41FA5}">
                      <a16:colId xmlns:a16="http://schemas.microsoft.com/office/drawing/2014/main" val="263317297"/>
                    </a:ext>
                  </a:extLst>
                </a:gridCol>
              </a:tblGrid>
              <a:tr h="550333">
                <a:tc>
                  <a:txBody>
                    <a:bodyPr/>
                    <a:lstStyle/>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Câu</a:t>
                      </a: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Dịch thơ</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Nguyên văn</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7526293"/>
                  </a:ext>
                </a:extLst>
              </a:tr>
              <a:tr h="754564">
                <a:tc>
                  <a:txBody>
                    <a:bodyPr/>
                    <a:lstStyle/>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Câu</a:t>
                      </a:r>
                      <a:r>
                        <a:rPr lang="en-US" sz="2800" dirty="0">
                          <a:solidFill>
                            <a:schemeClr val="tx1"/>
                          </a:solidFill>
                          <a:effectLst/>
                          <a:latin typeface="Times New Roman" panose="02020603050405020304" pitchFamily="18" charset="0"/>
                          <a:cs typeface="Times New Roman" panose="02020603050405020304" pitchFamily="18" charset="0"/>
                        </a:rPr>
                        <a:t> 1</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Lác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thớt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Cây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chịu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móc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5053853"/>
                  </a:ext>
                </a:extLst>
              </a:tr>
              <a:tr h="550333">
                <a:tc rowSpan="2">
                  <a:txBody>
                    <a:bodyPr/>
                    <a:lstStyle/>
                    <a:p>
                      <a:pPr algn="ctr">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Câu 2</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Bỏ</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địa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danh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Núi</a:t>
                      </a:r>
                      <a:r>
                        <a:rPr lang="en-US" sz="2800" dirty="0">
                          <a:effectLst/>
                          <a:latin typeface="Times New Roman" panose="02020603050405020304" pitchFamily="18" charset="0"/>
                          <a:cs typeface="Times New Roman" panose="02020603050405020304" pitchFamily="18" charset="0"/>
                        </a:rPr>
                        <a:t> Vu, </a:t>
                      </a:r>
                      <a:r>
                        <a:rPr lang="en-US" sz="2800" dirty="0" err="1">
                          <a:effectLst/>
                          <a:latin typeface="Times New Roman" panose="02020603050405020304" pitchFamily="18" charset="0"/>
                          <a:cs typeface="Times New Roman" panose="02020603050405020304" pitchFamily="18" charset="0"/>
                        </a:rPr>
                        <a:t>kẽm</a:t>
                      </a:r>
                      <a:r>
                        <a:rPr lang="en-US" sz="2800" dirty="0">
                          <a:effectLst/>
                          <a:latin typeface="Times New Roman" panose="02020603050405020304" pitchFamily="18" charset="0"/>
                          <a:cs typeface="Times New Roman" panose="02020603050405020304" pitchFamily="18" charset="0"/>
                        </a:rPr>
                        <a:t> Vu</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23024716"/>
                  </a:ext>
                </a:extLst>
              </a:tr>
              <a:tr h="550333">
                <a:tc vMerge="1">
                  <a:txBody>
                    <a:bodyPr/>
                    <a:lstStyle/>
                    <a:p>
                      <a:endParaRPr lang="en-US"/>
                    </a:p>
                  </a:txBody>
                  <a:tcPr/>
                </a:tc>
                <a:tc>
                  <a:txBody>
                    <a:bodyPr/>
                    <a:lstStyle/>
                    <a:p>
                      <a:pPr algn="l">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Khí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lòa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2800">
                          <a:effectLst/>
                          <a:latin typeface="Times New Roman" panose="02020603050405020304" pitchFamily="18" charset="0"/>
                          <a:cs typeface="Times New Roman" panose="02020603050405020304" pitchFamily="18" charset="0"/>
                        </a:rPr>
                        <a:t>Tiêu sâm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6477398"/>
                  </a:ext>
                </a:extLst>
              </a:tr>
              <a:tr h="649467">
                <a:tc>
                  <a:txBody>
                    <a:bodyPr/>
                    <a:lstStyle/>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Câu</a:t>
                      </a:r>
                      <a:r>
                        <a:rPr lang="en-US" sz="2800" dirty="0">
                          <a:solidFill>
                            <a:schemeClr val="tx1"/>
                          </a:solidFill>
                          <a:effectLst/>
                          <a:latin typeface="Times New Roman" panose="02020603050405020304" pitchFamily="18" charset="0"/>
                          <a:cs typeface="Times New Roman" panose="02020603050405020304" pitchFamily="18" charset="0"/>
                        </a:rPr>
                        <a:t> 3,4</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Sóng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đùn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Đối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sóng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tung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xuống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mặt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21126607"/>
                  </a:ext>
                </a:extLst>
              </a:tr>
              <a:tr h="550333">
                <a:tc rowSpan="2">
                  <a:txBody>
                    <a:bodyPr/>
                    <a:lstStyle/>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Câu</a:t>
                      </a:r>
                      <a:r>
                        <a:rPr lang="en-US" sz="2800" dirty="0">
                          <a:solidFill>
                            <a:schemeClr val="tx1"/>
                          </a:solidFill>
                          <a:effectLst/>
                          <a:latin typeface="Times New Roman" panose="02020603050405020304" pitchFamily="18" charset="0"/>
                          <a:cs typeface="Times New Roman" panose="02020603050405020304" pitchFamily="18" charset="0"/>
                        </a:rPr>
                        <a:t> 5</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Lạnh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lùng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Hàn</a:t>
                      </a:r>
                      <a:r>
                        <a:rPr lang="en-US" sz="2800" dirty="0">
                          <a:effectLst/>
                          <a:latin typeface="Times New Roman" panose="02020603050405020304" pitchFamily="18" charset="0"/>
                          <a:cs typeface="Times New Roman" panose="02020603050405020304" pitchFamily="18" charset="0"/>
                        </a:rPr>
                        <a:t> y: </a:t>
                      </a:r>
                      <a:r>
                        <a:rPr lang="en-US" sz="2800" dirty="0" err="1">
                          <a:effectLst/>
                          <a:latin typeface="Times New Roman" panose="02020603050405020304" pitchFamily="18" charset="0"/>
                          <a:cs typeface="Times New Roman" panose="02020603050405020304" pitchFamily="18" charset="0"/>
                        </a:rPr>
                        <a:t>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rét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9333501"/>
                  </a:ext>
                </a:extLst>
              </a:tr>
              <a:tr h="550333">
                <a:tc vMerge="1">
                  <a:txBody>
                    <a:bodyPr/>
                    <a:lstStyle/>
                    <a:p>
                      <a:endParaRPr lang="en-US"/>
                    </a:p>
                  </a:txBody>
                  <a:tcPr/>
                </a:tc>
                <a:tc>
                  <a:txBody>
                    <a:bodyPr/>
                    <a:lstStyle/>
                    <a:p>
                      <a:pPr algn="l">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Bỏ</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xứ</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Xứ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nơi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8640580"/>
                  </a:ext>
                </a:extLst>
              </a:tr>
            </a:tbl>
          </a:graphicData>
        </a:graphic>
      </p:graphicFrame>
      <p:sp>
        <p:nvSpPr>
          <p:cNvPr id="5" name="Rectangle 1"/>
          <p:cNvSpPr>
            <a:spLocks noChangeArrowheads="1"/>
          </p:cNvSpPr>
          <p:nvPr/>
        </p:nvSpPr>
        <p:spPr bwMode="auto">
          <a:xfrm>
            <a:off x="629760" y="775320"/>
            <a:ext cx="83253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II.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Đọc</a:t>
            </a:r>
            <a:r>
              <a:rPr kumimoji="0" lang="vi-VN" altLang="en-US" sz="2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hiểu</a:t>
            </a:r>
            <a:r>
              <a:rPr kumimoji="0" lang="en-US" altLang="en-US" sz="2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văn</a:t>
            </a:r>
            <a:r>
              <a:rPr kumimoji="0" lang="en-US" altLang="en-US" sz="2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bản</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 sánh bản dịch với nguyên văn</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Google Shape;837;p35"/>
          <p:cNvSpPr txBox="1">
            <a:spLocks/>
          </p:cNvSpPr>
          <p:nvPr/>
        </p:nvSpPr>
        <p:spPr>
          <a:xfrm>
            <a:off x="0" y="0"/>
            <a:ext cx="12191999" cy="667385"/>
          </a:xfrm>
          <a:prstGeom prst="rect">
            <a:avLst/>
          </a:prstGeom>
          <a:gradFill>
            <a:gsLst>
              <a:gs pos="0">
                <a:schemeClr val="accent2">
                  <a:lumMod val="67000"/>
                </a:schemeClr>
              </a:gs>
              <a:gs pos="36000">
                <a:schemeClr val="accent2">
                  <a:lumMod val="97000"/>
                  <a:lumOff val="3000"/>
                </a:schemeClr>
              </a:gs>
              <a:gs pos="100000">
                <a:schemeClr val="accent2">
                  <a:lumMod val="60000"/>
                  <a:lumOff val="40000"/>
                </a:schemeClr>
              </a:gs>
            </a:gsLst>
            <a:lin ang="16200000" scaled="1"/>
          </a:gradFill>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sz="3000" b="1" dirty="0" smtClean="0">
                <a:latin typeface="Times New Roman" panose="02020603050405020304" pitchFamily="18" charset="0"/>
                <a:cs typeface="Times New Roman" panose="02020603050405020304" pitchFamily="18" charset="0"/>
              </a:rPr>
              <a:t>CẢM XÚC MÙA THU</a:t>
            </a:r>
            <a:endParaRPr lang="en-US" altLang="en-GB"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55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9" y="1005950"/>
            <a:ext cx="10515600" cy="4320652"/>
          </a:xfrm>
        </p:spPr>
        <p:txBody>
          <a:bodyPr>
            <a:normAutofit/>
          </a:bodyPr>
          <a:lstStyle/>
          <a:p>
            <a:pPr marL="0" lvl="0" indent="0" algn="just">
              <a:buNone/>
            </a:pPr>
            <a:r>
              <a:rPr lang="en-US" sz="3000" b="1" dirty="0" smtClean="0">
                <a:latin typeface="Times New Roman" panose="02020603050405020304" pitchFamily="18" charset="0"/>
                <a:cs typeface="Times New Roman" panose="02020603050405020304" pitchFamily="18" charset="0"/>
              </a:rPr>
              <a:t>1. </a:t>
            </a:r>
            <a:r>
              <a:rPr lang="en-US" sz="3000" b="1" dirty="0" err="1" smtClean="0">
                <a:latin typeface="Times New Roman" panose="02020603050405020304" pitchFamily="18" charset="0"/>
                <a:cs typeface="Times New Roman" panose="02020603050405020304" pitchFamily="18" charset="0"/>
              </a:rPr>
              <a:t>Cảnh</a:t>
            </a:r>
            <a:r>
              <a:rPr lang="en-US" sz="3000" b="1" dirty="0" smtClean="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thu</a:t>
            </a:r>
            <a:endParaRPr lang="en-US" sz="3000" dirty="0">
              <a:latin typeface="Times New Roman" panose="02020603050405020304" pitchFamily="18" charset="0"/>
              <a:cs typeface="Times New Roman" panose="02020603050405020304" pitchFamily="18" charset="0"/>
            </a:endParaRPr>
          </a:p>
          <a:p>
            <a:pPr marL="0" indent="0" algn="just">
              <a:buNone/>
            </a:pP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Tả</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tầm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nhìn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xa</a:t>
            </a:r>
            <a:r>
              <a:rPr lang="en-US" sz="3000" dirty="0">
                <a:latin typeface="Times New Roman" panose="02020603050405020304" pitchFamily="18" charset="0"/>
                <a:cs typeface="Times New Roman" panose="02020603050405020304" pitchFamily="18" charset="0"/>
              </a:rPr>
              <a:t>. </a:t>
            </a:r>
            <a:endParaRPr lang="en-US" sz="3000" dirty="0" smtClean="0">
              <a:latin typeface="Times New Roman" panose="02020603050405020304" pitchFamily="18" charset="0"/>
              <a:cs typeface="Times New Roman" panose="02020603050405020304" pitchFamily="18" charset="0"/>
            </a:endParaRPr>
          </a:p>
          <a:p>
            <a:pPr algn="just">
              <a:buFontTx/>
              <a:buChar char="-"/>
            </a:pPr>
            <a:r>
              <a:rPr lang="en-US" sz="3000" dirty="0" err="1" smtClean="0">
                <a:latin typeface="Times New Roman" panose="02020603050405020304" pitchFamily="18" charset="0"/>
                <a:cs typeface="Times New Roman" panose="02020603050405020304" pitchFamily="18" charset="0"/>
              </a:rPr>
              <a:t>Rừng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phong</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móc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trắng</a:t>
            </a:r>
            <a:r>
              <a:rPr lang="en-US" sz="3000" dirty="0">
                <a:latin typeface="Times New Roman" panose="02020603050405020304" pitchFamily="18" charset="0"/>
                <a:cs typeface="Times New Roman" panose="02020603050405020304" pitchFamily="18" charset="0"/>
              </a:rPr>
              <a:t> </a:t>
            </a:r>
            <a:endParaRPr lang="en-US" sz="3000" dirty="0" smtClean="0">
              <a:latin typeface="Times New Roman" panose="02020603050405020304" pitchFamily="18" charset="0"/>
              <a:cs typeface="Times New Roman" panose="02020603050405020304" pitchFamily="18" charset="0"/>
            </a:endParaRPr>
          </a:p>
          <a:p>
            <a:pPr algn="just">
              <a:buFontTx/>
              <a:buChar char="-"/>
            </a:pPr>
            <a:r>
              <a:rPr lang="en-US" sz="3000" dirty="0" err="1">
                <a:latin typeface="Times New Roman" panose="02020603050405020304" pitchFamily="18" charset="0"/>
                <a:cs typeface="Times New Roman" panose="02020603050405020304" pitchFamily="18" charset="0"/>
              </a:rPr>
              <a:t>S</a:t>
            </a:r>
            <a:r>
              <a:rPr lang="en-US" sz="3000" dirty="0" err="1" smtClean="0">
                <a:latin typeface="Times New Roman" panose="02020603050405020304" pitchFamily="18" charset="0"/>
                <a:cs typeface="Times New Roman" panose="02020603050405020304" pitchFamily="18" charset="0"/>
              </a:rPr>
              <a:t>ương</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dày</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đặc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rừng</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phong</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tàn</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héo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úa</a:t>
            </a:r>
            <a:r>
              <a:rPr lang="en-US" sz="3000" dirty="0">
                <a:latin typeface="Times New Roman" panose="02020603050405020304" pitchFamily="18" charset="0"/>
                <a:cs typeface="Times New Roman" panose="02020603050405020304" pitchFamily="18" charset="0"/>
              </a:rPr>
              <a:t>. </a:t>
            </a:r>
          </a:p>
          <a:p>
            <a:pPr algn="just">
              <a:buFontTx/>
              <a:buChar char="-"/>
            </a:pPr>
            <a:r>
              <a:rPr lang="fr-FR" sz="3000" dirty="0" smtClean="0">
                <a:latin typeface="Times New Roman" panose="02020603050405020304" pitchFamily="18" charset="0"/>
                <a:cs typeface="Times New Roman" panose="02020603050405020304" pitchFamily="18" charset="0"/>
              </a:rPr>
              <a:t>Vu </a:t>
            </a:r>
            <a:r>
              <a:rPr lang="fr-FR" sz="3000" dirty="0" err="1">
                <a:latin typeface="Times New Roman" panose="02020603050405020304" pitchFamily="18" charset="0"/>
                <a:cs typeface="Times New Roman" panose="02020603050405020304" pitchFamily="18" charset="0"/>
              </a:rPr>
              <a:t>Sơn,Vu</a:t>
            </a:r>
            <a:r>
              <a:rPr lang="fr-FR" sz="3000" dirty="0">
                <a:latin typeface="Times New Roman" panose="02020603050405020304" pitchFamily="18" charset="0"/>
                <a:cs typeface="Times New Roman" panose="02020603050405020304" pitchFamily="18" charset="0"/>
              </a:rPr>
              <a:t> </a:t>
            </a:r>
            <a:r>
              <a:rPr lang="fr-FR" sz="3000" dirty="0" err="1" smtClean="0">
                <a:latin typeface="Times New Roman" panose="02020603050405020304" pitchFamily="18" charset="0"/>
                <a:cs typeface="Times New Roman" panose="02020603050405020304" pitchFamily="18" charset="0"/>
              </a:rPr>
              <a:t>Giáp</a:t>
            </a:r>
            <a:r>
              <a:rPr lang="fr-FR" sz="3000" dirty="0" smtClean="0">
                <a:latin typeface="Times New Roman" panose="02020603050405020304" pitchFamily="18" charset="0"/>
                <a:cs typeface="Times New Roman" panose="02020603050405020304" pitchFamily="18" charset="0"/>
              </a:rPr>
              <a:t>: </a:t>
            </a:r>
            <a:r>
              <a:rPr lang="fr-FR" sz="3000" dirty="0" err="1" smtClean="0">
                <a:latin typeface="Times New Roman" panose="02020603050405020304" pitchFamily="18" charset="0"/>
                <a:cs typeface="Times New Roman" panose="02020603050405020304" pitchFamily="18" charset="0"/>
              </a:rPr>
              <a:t>mờ</a:t>
            </a:r>
            <a:r>
              <a:rPr lang="fr-FR" sz="3000" dirty="0" smtClean="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mịt</a:t>
            </a:r>
            <a:r>
              <a:rPr lang="fr-FR" sz="3000" dirty="0">
                <a:latin typeface="Times New Roman" panose="02020603050405020304" pitchFamily="18" charset="0"/>
                <a:cs typeface="Times New Roman" panose="02020603050405020304" pitchFamily="18" charset="0"/>
              </a:rPr>
              <a:t> </a:t>
            </a:r>
            <a:r>
              <a:rPr lang="fr-FR" sz="3000" dirty="0" err="1" smtClean="0">
                <a:latin typeface="Times New Roman" panose="02020603050405020304" pitchFamily="18" charset="0"/>
                <a:cs typeface="Times New Roman" panose="02020603050405020304" pitchFamily="18" charset="0"/>
              </a:rPr>
              <a:t>trong</a:t>
            </a:r>
            <a:r>
              <a:rPr lang="fr-FR" sz="3000" dirty="0" smtClean="0">
                <a:latin typeface="Times New Roman" panose="02020603050405020304" pitchFamily="18" charset="0"/>
                <a:cs typeface="Times New Roman" panose="02020603050405020304" pitchFamily="18" charset="0"/>
              </a:rPr>
              <a:t> </a:t>
            </a:r>
            <a:r>
              <a:rPr lang="fr-FR" sz="3000" dirty="0" err="1" smtClean="0">
                <a:latin typeface="Times New Roman" panose="02020603050405020304" pitchFamily="18" charset="0"/>
                <a:cs typeface="Times New Roman" panose="02020603050405020304" pitchFamily="18" charset="0"/>
              </a:rPr>
              <a:t>sương</a:t>
            </a:r>
            <a:endParaRPr lang="fr-FR" sz="3000" dirty="0" smtClean="0">
              <a:latin typeface="Times New Roman" panose="02020603050405020304" pitchFamily="18" charset="0"/>
              <a:cs typeface="Times New Roman" panose="02020603050405020304" pitchFamily="18" charset="0"/>
            </a:endParaRPr>
          </a:p>
          <a:p>
            <a:pPr algn="just">
              <a:buFontTx/>
              <a:buChar char="-"/>
            </a:pPr>
            <a:r>
              <a:rPr lang="fr-FR" sz="3000" dirty="0" err="1">
                <a:latin typeface="Times New Roman" panose="02020603050405020304" pitchFamily="18" charset="0"/>
                <a:cs typeface="Times New Roman" panose="02020603050405020304" pitchFamily="18" charset="0"/>
              </a:rPr>
              <a:t>T</a:t>
            </a:r>
            <a:r>
              <a:rPr lang="fr-FR" sz="3000" dirty="0" err="1" smtClean="0">
                <a:latin typeface="Times New Roman" panose="02020603050405020304" pitchFamily="18" charset="0"/>
                <a:cs typeface="Times New Roman" panose="02020603050405020304" pitchFamily="18" charset="0"/>
              </a:rPr>
              <a:t>iêu</a:t>
            </a:r>
            <a:r>
              <a:rPr lang="fr-FR" sz="3000" dirty="0" smtClean="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sâm</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tăm</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tối</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ảm</a:t>
            </a:r>
            <a:r>
              <a:rPr lang="fr-FR" sz="3000" dirty="0">
                <a:latin typeface="Times New Roman" panose="02020603050405020304" pitchFamily="18" charset="0"/>
                <a:cs typeface="Times New Roman" panose="02020603050405020304" pitchFamily="18" charset="0"/>
              </a:rPr>
              <a:t> </a:t>
            </a:r>
            <a:r>
              <a:rPr lang="fr-FR" sz="3000" dirty="0" err="1">
                <a:latin typeface="Times New Roman" panose="02020603050405020304" pitchFamily="18" charset="0"/>
                <a:cs typeface="Times New Roman" panose="02020603050405020304" pitchFamily="18" charset="0"/>
              </a:rPr>
              <a:t>đạm</a:t>
            </a:r>
            <a:r>
              <a:rPr lang="fr-FR" sz="3000" dirty="0">
                <a:latin typeface="Times New Roman" panose="02020603050405020304" pitchFamily="18" charset="0"/>
                <a:cs typeface="Times New Roman" panose="02020603050405020304" pitchFamily="18" charset="0"/>
              </a:rPr>
              <a:t> </a:t>
            </a:r>
            <a:endParaRPr lang="fr-FR" sz="3000" dirty="0" smtClean="0">
              <a:latin typeface="Times New Roman" panose="02020603050405020304" pitchFamily="18" charset="0"/>
              <a:cs typeface="Times New Roman" panose="02020603050405020304" pitchFamily="18" charset="0"/>
            </a:endParaRPr>
          </a:p>
          <a:p>
            <a:pPr marL="0" indent="0" algn="just">
              <a:buNone/>
            </a:pPr>
            <a:r>
              <a:rPr lang="fr-FR" sz="3000" dirty="0" smtClean="0">
                <a:solidFill>
                  <a:srgbClr val="FF0000"/>
                </a:solidFill>
                <a:latin typeface="Times New Roman" panose="02020603050405020304" pitchFamily="18" charset="0"/>
                <a:cs typeface="Times New Roman" panose="02020603050405020304" pitchFamily="18" charset="0"/>
              </a:rPr>
              <a:t>-&gt; </a:t>
            </a:r>
            <a:r>
              <a:rPr lang="fr-FR" sz="3000" dirty="0" err="1">
                <a:solidFill>
                  <a:srgbClr val="FF0000"/>
                </a:solidFill>
                <a:latin typeface="Times New Roman" panose="02020603050405020304" pitchFamily="18" charset="0"/>
                <a:cs typeface="Times New Roman" panose="02020603050405020304" pitchFamily="18" charset="0"/>
              </a:rPr>
              <a:t>Đỗ</a:t>
            </a:r>
            <a:r>
              <a:rPr lang="fr-FR" sz="3000" dirty="0">
                <a:solidFill>
                  <a:srgbClr val="FF0000"/>
                </a:solidFill>
                <a:latin typeface="Times New Roman" panose="02020603050405020304" pitchFamily="18" charset="0"/>
                <a:cs typeface="Times New Roman" panose="02020603050405020304" pitchFamily="18" charset="0"/>
              </a:rPr>
              <a:t> </a:t>
            </a:r>
            <a:r>
              <a:rPr lang="fr-FR" sz="3000" dirty="0" err="1">
                <a:solidFill>
                  <a:srgbClr val="FF0000"/>
                </a:solidFill>
                <a:latin typeface="Times New Roman" panose="02020603050405020304" pitchFamily="18" charset="0"/>
                <a:cs typeface="Times New Roman" panose="02020603050405020304" pitchFamily="18" charset="0"/>
              </a:rPr>
              <a:t>Phủ</a:t>
            </a:r>
            <a:r>
              <a:rPr lang="fr-FR" sz="3000" dirty="0">
                <a:solidFill>
                  <a:srgbClr val="FF0000"/>
                </a:solidFill>
                <a:latin typeface="Times New Roman" panose="02020603050405020304" pitchFamily="18" charset="0"/>
                <a:cs typeface="Times New Roman" panose="02020603050405020304" pitchFamily="18" charset="0"/>
              </a:rPr>
              <a:t> </a:t>
            </a:r>
            <a:r>
              <a:rPr lang="fr-FR" sz="3000" dirty="0" err="1">
                <a:solidFill>
                  <a:srgbClr val="FF0000"/>
                </a:solidFill>
                <a:latin typeface="Times New Roman" panose="02020603050405020304" pitchFamily="18" charset="0"/>
                <a:cs typeface="Times New Roman" panose="02020603050405020304" pitchFamily="18" charset="0"/>
              </a:rPr>
              <a:t>không</a:t>
            </a:r>
            <a:r>
              <a:rPr lang="fr-FR" sz="3000" dirty="0">
                <a:solidFill>
                  <a:srgbClr val="FF0000"/>
                </a:solidFill>
                <a:latin typeface="Times New Roman" panose="02020603050405020304" pitchFamily="18" charset="0"/>
                <a:cs typeface="Times New Roman" panose="02020603050405020304" pitchFamily="18" charset="0"/>
              </a:rPr>
              <a:t> </a:t>
            </a:r>
            <a:r>
              <a:rPr lang="fr-FR" sz="3000" dirty="0" err="1">
                <a:solidFill>
                  <a:srgbClr val="FF0000"/>
                </a:solidFill>
                <a:latin typeface="Times New Roman" panose="02020603050405020304" pitchFamily="18" charset="0"/>
                <a:cs typeface="Times New Roman" panose="02020603050405020304" pitchFamily="18" charset="0"/>
              </a:rPr>
              <a:t>dùng</a:t>
            </a:r>
            <a:r>
              <a:rPr lang="fr-FR" sz="3000" dirty="0">
                <a:solidFill>
                  <a:srgbClr val="FF0000"/>
                </a:solidFill>
                <a:latin typeface="Times New Roman" panose="02020603050405020304" pitchFamily="18" charset="0"/>
                <a:cs typeface="Times New Roman" panose="02020603050405020304" pitchFamily="18" charset="0"/>
              </a:rPr>
              <a:t> </a:t>
            </a:r>
            <a:r>
              <a:rPr lang="fr-FR" sz="3000" dirty="0" err="1">
                <a:solidFill>
                  <a:srgbClr val="FF0000"/>
                </a:solidFill>
                <a:latin typeface="Times New Roman" panose="02020603050405020304" pitchFamily="18" charset="0"/>
                <a:cs typeface="Times New Roman" panose="02020603050405020304" pitchFamily="18" charset="0"/>
              </a:rPr>
              <a:t>từ</a:t>
            </a:r>
            <a:r>
              <a:rPr lang="fr-FR" sz="3000" dirty="0">
                <a:solidFill>
                  <a:srgbClr val="FF0000"/>
                </a:solidFill>
                <a:latin typeface="Times New Roman" panose="02020603050405020304" pitchFamily="18" charset="0"/>
                <a:cs typeface="Times New Roman" panose="02020603050405020304" pitchFamily="18" charset="0"/>
              </a:rPr>
              <a:t> </a:t>
            </a:r>
            <a:r>
              <a:rPr lang="fr-FR" sz="3000" dirty="0" err="1">
                <a:solidFill>
                  <a:srgbClr val="FF0000"/>
                </a:solidFill>
                <a:latin typeface="Times New Roman" panose="02020603050405020304" pitchFamily="18" charset="0"/>
                <a:cs typeface="Times New Roman" panose="02020603050405020304" pitchFamily="18" charset="0"/>
              </a:rPr>
              <a:t>thu</a:t>
            </a:r>
            <a:r>
              <a:rPr lang="fr-FR" sz="3000" dirty="0">
                <a:solidFill>
                  <a:srgbClr val="FF0000"/>
                </a:solidFill>
                <a:latin typeface="Times New Roman" panose="02020603050405020304" pitchFamily="18" charset="0"/>
                <a:cs typeface="Times New Roman" panose="02020603050405020304" pitchFamily="18" charset="0"/>
              </a:rPr>
              <a:t> </a:t>
            </a:r>
            <a:r>
              <a:rPr lang="fr-FR" sz="3000" dirty="0" err="1">
                <a:solidFill>
                  <a:srgbClr val="FF0000"/>
                </a:solidFill>
                <a:latin typeface="Times New Roman" panose="02020603050405020304" pitchFamily="18" charset="0"/>
                <a:cs typeface="Times New Roman" panose="02020603050405020304" pitchFamily="18" charset="0"/>
              </a:rPr>
              <a:t>mà</a:t>
            </a:r>
            <a:r>
              <a:rPr lang="fr-FR" sz="3000" dirty="0">
                <a:solidFill>
                  <a:srgbClr val="FF0000"/>
                </a:solidFill>
                <a:latin typeface="Times New Roman" panose="02020603050405020304" pitchFamily="18" charset="0"/>
                <a:cs typeface="Times New Roman" panose="02020603050405020304" pitchFamily="18" charset="0"/>
              </a:rPr>
              <a:t> </a:t>
            </a:r>
            <a:r>
              <a:rPr lang="fr-FR" sz="3000" dirty="0" err="1">
                <a:solidFill>
                  <a:srgbClr val="FF0000"/>
                </a:solidFill>
                <a:latin typeface="Times New Roman" panose="02020603050405020304" pitchFamily="18" charset="0"/>
                <a:cs typeface="Times New Roman" panose="02020603050405020304" pitchFamily="18" charset="0"/>
              </a:rPr>
              <a:t>vẫn</a:t>
            </a:r>
            <a:r>
              <a:rPr lang="fr-FR" sz="3000" dirty="0">
                <a:solidFill>
                  <a:srgbClr val="FF0000"/>
                </a:solidFill>
                <a:latin typeface="Times New Roman" panose="02020603050405020304" pitchFamily="18" charset="0"/>
                <a:cs typeface="Times New Roman" panose="02020603050405020304" pitchFamily="18" charset="0"/>
              </a:rPr>
              <a:t> </a:t>
            </a:r>
            <a:r>
              <a:rPr lang="fr-FR" sz="3000" dirty="0" err="1">
                <a:solidFill>
                  <a:srgbClr val="FF0000"/>
                </a:solidFill>
                <a:latin typeface="Times New Roman" panose="02020603050405020304" pitchFamily="18" charset="0"/>
                <a:cs typeface="Times New Roman" panose="02020603050405020304" pitchFamily="18" charset="0"/>
              </a:rPr>
              <a:t>nói</a:t>
            </a:r>
            <a:r>
              <a:rPr lang="fr-FR" sz="3000" dirty="0">
                <a:solidFill>
                  <a:srgbClr val="FF0000"/>
                </a:solidFill>
                <a:latin typeface="Times New Roman" panose="02020603050405020304" pitchFamily="18" charset="0"/>
                <a:cs typeface="Times New Roman" panose="02020603050405020304" pitchFamily="18" charset="0"/>
              </a:rPr>
              <a:t> </a:t>
            </a:r>
            <a:r>
              <a:rPr lang="fr-FR" sz="3000" dirty="0" err="1">
                <a:solidFill>
                  <a:srgbClr val="FF0000"/>
                </a:solidFill>
                <a:latin typeface="Times New Roman" panose="02020603050405020304" pitchFamily="18" charset="0"/>
                <a:cs typeface="Times New Roman" panose="02020603050405020304" pitchFamily="18" charset="0"/>
              </a:rPr>
              <a:t>được</a:t>
            </a:r>
            <a:r>
              <a:rPr lang="fr-FR" sz="3000" dirty="0">
                <a:solidFill>
                  <a:srgbClr val="FF0000"/>
                </a:solidFill>
                <a:latin typeface="Times New Roman" panose="02020603050405020304" pitchFamily="18" charset="0"/>
                <a:cs typeface="Times New Roman" panose="02020603050405020304" pitchFamily="18" charset="0"/>
              </a:rPr>
              <a:t> </a:t>
            </a:r>
            <a:r>
              <a:rPr lang="fr-FR" sz="3000" dirty="0" err="1">
                <a:solidFill>
                  <a:srgbClr val="FF0000"/>
                </a:solidFill>
                <a:latin typeface="Times New Roman" panose="02020603050405020304" pitchFamily="18" charset="0"/>
                <a:cs typeface="Times New Roman" panose="02020603050405020304" pitchFamily="18" charset="0"/>
              </a:rPr>
              <a:t>mùa</a:t>
            </a:r>
            <a:r>
              <a:rPr lang="fr-FR" sz="3000" dirty="0">
                <a:solidFill>
                  <a:srgbClr val="FF0000"/>
                </a:solidFill>
                <a:latin typeface="Times New Roman" panose="02020603050405020304" pitchFamily="18" charset="0"/>
                <a:cs typeface="Times New Roman" panose="02020603050405020304" pitchFamily="18" charset="0"/>
              </a:rPr>
              <a:t> </a:t>
            </a:r>
            <a:r>
              <a:rPr lang="fr-FR" sz="3000" dirty="0" err="1" smtClean="0">
                <a:solidFill>
                  <a:srgbClr val="FF0000"/>
                </a:solidFill>
                <a:latin typeface="Times New Roman" panose="02020603050405020304" pitchFamily="18" charset="0"/>
                <a:cs typeface="Times New Roman" panose="02020603050405020304" pitchFamily="18" charset="0"/>
              </a:rPr>
              <a:t>thu</a:t>
            </a:r>
            <a:r>
              <a:rPr lang="fr-FR" sz="3000" dirty="0" smtClean="0">
                <a:solidFill>
                  <a:srgbClr val="FF0000"/>
                </a:solidFill>
                <a:latin typeface="Times New Roman" panose="02020603050405020304" pitchFamily="18" charset="0"/>
                <a:cs typeface="Times New Roman" panose="02020603050405020304" pitchFamily="18" charset="0"/>
              </a:rPr>
              <a:t>. </a:t>
            </a:r>
            <a:r>
              <a:rPr lang="fr-FR" sz="3000" dirty="0" err="1">
                <a:solidFill>
                  <a:srgbClr val="FF0000"/>
                </a:solidFill>
                <a:latin typeface="Times New Roman" panose="02020603050405020304" pitchFamily="18" charset="0"/>
                <a:cs typeface="Times New Roman" panose="02020603050405020304" pitchFamily="18" charset="0"/>
              </a:rPr>
              <a:t>Thi</a:t>
            </a:r>
            <a:r>
              <a:rPr lang="fr-FR" sz="3000" dirty="0">
                <a:solidFill>
                  <a:srgbClr val="FF0000"/>
                </a:solidFill>
                <a:latin typeface="Times New Roman" panose="02020603050405020304" pitchFamily="18" charset="0"/>
                <a:cs typeface="Times New Roman" panose="02020603050405020304" pitchFamily="18" charset="0"/>
              </a:rPr>
              <a:t> </a:t>
            </a:r>
            <a:r>
              <a:rPr lang="fr-FR" sz="3000" dirty="0" err="1">
                <a:solidFill>
                  <a:srgbClr val="FF0000"/>
                </a:solidFill>
                <a:latin typeface="Times New Roman" panose="02020603050405020304" pitchFamily="18" charset="0"/>
                <a:cs typeface="Times New Roman" panose="02020603050405020304" pitchFamily="18" charset="0"/>
              </a:rPr>
              <a:t>nhân</a:t>
            </a:r>
            <a:r>
              <a:rPr lang="fr-FR" sz="3000" dirty="0">
                <a:solidFill>
                  <a:srgbClr val="FF0000"/>
                </a:solidFill>
                <a:latin typeface="Times New Roman" panose="02020603050405020304" pitchFamily="18" charset="0"/>
                <a:cs typeface="Times New Roman" panose="02020603050405020304" pitchFamily="18" charset="0"/>
              </a:rPr>
              <a:t> </a:t>
            </a:r>
            <a:r>
              <a:rPr lang="fr-FR" sz="3000" dirty="0" err="1">
                <a:solidFill>
                  <a:srgbClr val="FF0000"/>
                </a:solidFill>
                <a:latin typeface="Times New Roman" panose="02020603050405020304" pitchFamily="18" charset="0"/>
                <a:cs typeface="Times New Roman" panose="02020603050405020304" pitchFamily="18" charset="0"/>
              </a:rPr>
              <a:t>cảm</a:t>
            </a:r>
            <a:r>
              <a:rPr lang="fr-FR" sz="3000" dirty="0">
                <a:solidFill>
                  <a:srgbClr val="FF0000"/>
                </a:solidFill>
                <a:latin typeface="Times New Roman" panose="02020603050405020304" pitchFamily="18" charset="0"/>
                <a:cs typeface="Times New Roman" panose="02020603050405020304" pitchFamily="18" charset="0"/>
              </a:rPr>
              <a:t> </a:t>
            </a:r>
            <a:r>
              <a:rPr lang="fr-FR" sz="3000" dirty="0" err="1">
                <a:solidFill>
                  <a:srgbClr val="FF0000"/>
                </a:solidFill>
                <a:latin typeface="Times New Roman" panose="02020603050405020304" pitchFamily="18" charset="0"/>
                <a:cs typeface="Times New Roman" panose="02020603050405020304" pitchFamily="18" charset="0"/>
              </a:rPr>
              <a:t>nhận</a:t>
            </a:r>
            <a:r>
              <a:rPr lang="fr-FR" sz="3000" dirty="0">
                <a:solidFill>
                  <a:srgbClr val="FF0000"/>
                </a:solidFill>
                <a:latin typeface="Times New Roman" panose="02020603050405020304" pitchFamily="18" charset="0"/>
                <a:cs typeface="Times New Roman" panose="02020603050405020304" pitchFamily="18" charset="0"/>
              </a:rPr>
              <a:t> </a:t>
            </a:r>
            <a:r>
              <a:rPr lang="fr-FR" sz="3000" dirty="0" err="1">
                <a:solidFill>
                  <a:srgbClr val="FF0000"/>
                </a:solidFill>
                <a:latin typeface="Times New Roman" panose="02020603050405020304" pitchFamily="18" charset="0"/>
                <a:cs typeface="Times New Roman" panose="02020603050405020304" pitchFamily="18" charset="0"/>
              </a:rPr>
              <a:t>thời</a:t>
            </a:r>
            <a:r>
              <a:rPr lang="fr-FR" sz="3000" dirty="0">
                <a:solidFill>
                  <a:srgbClr val="FF0000"/>
                </a:solidFill>
                <a:latin typeface="Times New Roman" panose="02020603050405020304" pitchFamily="18" charset="0"/>
                <a:cs typeface="Times New Roman" panose="02020603050405020304" pitchFamily="18" charset="0"/>
              </a:rPr>
              <a:t> </a:t>
            </a:r>
            <a:r>
              <a:rPr lang="fr-FR" sz="3000" dirty="0" err="1">
                <a:solidFill>
                  <a:srgbClr val="FF0000"/>
                </a:solidFill>
                <a:latin typeface="Times New Roman" panose="02020603050405020304" pitchFamily="18" charset="0"/>
                <a:cs typeface="Times New Roman" panose="02020603050405020304" pitchFamily="18" charset="0"/>
              </a:rPr>
              <a:t>gian</a:t>
            </a:r>
            <a:r>
              <a:rPr lang="fr-FR" sz="3000" dirty="0">
                <a:solidFill>
                  <a:srgbClr val="FF0000"/>
                </a:solidFill>
                <a:latin typeface="Times New Roman" panose="02020603050405020304" pitchFamily="18" charset="0"/>
                <a:cs typeface="Times New Roman" panose="02020603050405020304" pitchFamily="18" charset="0"/>
              </a:rPr>
              <a:t> qua </a:t>
            </a:r>
            <a:r>
              <a:rPr lang="fr-FR" sz="3000" dirty="0" err="1">
                <a:solidFill>
                  <a:srgbClr val="FF0000"/>
                </a:solidFill>
                <a:latin typeface="Times New Roman" panose="02020603050405020304" pitchFamily="18" charset="0"/>
                <a:cs typeface="Times New Roman" panose="02020603050405020304" pitchFamily="18" charset="0"/>
              </a:rPr>
              <a:t>cảnh</a:t>
            </a:r>
            <a:r>
              <a:rPr lang="fr-FR" dirty="0" smtClean="0">
                <a:solidFill>
                  <a:srgbClr val="FF0000"/>
                </a:solidFill>
              </a:rPr>
              <a:t>.</a:t>
            </a:r>
            <a:endParaRPr lang="en-US" dirty="0">
              <a:solidFill>
                <a:srgbClr val="FF0000"/>
              </a:solidFill>
            </a:endParaRPr>
          </a:p>
        </p:txBody>
      </p:sp>
      <p:sp>
        <p:nvSpPr>
          <p:cNvPr id="4" name="Google Shape;837;p35"/>
          <p:cNvSpPr txBox="1">
            <a:spLocks/>
          </p:cNvSpPr>
          <p:nvPr/>
        </p:nvSpPr>
        <p:spPr>
          <a:xfrm>
            <a:off x="0" y="0"/>
            <a:ext cx="12191999" cy="667385"/>
          </a:xfrm>
          <a:prstGeom prst="rect">
            <a:avLst/>
          </a:prstGeom>
          <a:gradFill>
            <a:gsLst>
              <a:gs pos="0">
                <a:schemeClr val="accent2">
                  <a:lumMod val="67000"/>
                </a:schemeClr>
              </a:gs>
              <a:gs pos="36000">
                <a:schemeClr val="accent2">
                  <a:lumMod val="97000"/>
                  <a:lumOff val="3000"/>
                </a:schemeClr>
              </a:gs>
              <a:gs pos="100000">
                <a:schemeClr val="accent2">
                  <a:lumMod val="60000"/>
                  <a:lumOff val="40000"/>
                </a:schemeClr>
              </a:gs>
            </a:gsLst>
            <a:lin ang="16200000" scaled="1"/>
          </a:gradFill>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sz="3000" b="1" dirty="0" smtClean="0">
                <a:latin typeface="Times New Roman" panose="02020603050405020304" pitchFamily="18" charset="0"/>
                <a:cs typeface="Times New Roman" panose="02020603050405020304" pitchFamily="18" charset="0"/>
              </a:rPr>
              <a:t>CẢM XÚC MÙA THU</a:t>
            </a:r>
            <a:endParaRPr lang="en-US" altLang="en-GB"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66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179</TotalTime>
  <Words>1187</Words>
  <Application>Microsoft Office PowerPoint</Application>
  <PresentationFormat>Widescreen</PresentationFormat>
  <Paragraphs>123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A. TRI THỨC NGỮ VĂN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52</cp:revision>
  <dcterms:created xsi:type="dcterms:W3CDTF">2022-08-17T02:27:22Z</dcterms:created>
  <dcterms:modified xsi:type="dcterms:W3CDTF">2022-08-18T13:28:06Z</dcterms:modified>
</cp:coreProperties>
</file>