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4"/>
  </p:notesMasterIdLst>
  <p:sldIdLst>
    <p:sldId id="566" r:id="rId3"/>
    <p:sldId id="358" r:id="rId4"/>
    <p:sldId id="567" r:id="rId5"/>
    <p:sldId id="518" r:id="rId6"/>
    <p:sldId id="572" r:id="rId7"/>
    <p:sldId id="573" r:id="rId8"/>
    <p:sldId id="574" r:id="rId9"/>
    <p:sldId id="575" r:id="rId10"/>
    <p:sldId id="563" r:id="rId11"/>
    <p:sldId id="581" r:id="rId12"/>
    <p:sldId id="583" r:id="rId13"/>
    <p:sldId id="589" r:id="rId14"/>
    <p:sldId id="590" r:id="rId15"/>
    <p:sldId id="593" r:id="rId16"/>
    <p:sldId id="571" r:id="rId17"/>
    <p:sldId id="594" r:id="rId18"/>
    <p:sldId id="595" r:id="rId19"/>
    <p:sldId id="579" r:id="rId20"/>
    <p:sldId id="596" r:id="rId21"/>
    <p:sldId id="597" r:id="rId22"/>
    <p:sldId id="598"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h Ngo Thai" initials="MNT" lastIdx="3" clrIdx="0">
    <p:extLst>
      <p:ext uri="{19B8F6BF-5375-455C-9EA6-DF929625EA0E}">
        <p15:presenceInfo xmlns:p15="http://schemas.microsoft.com/office/powerpoint/2012/main" userId="fcdde56e1a5017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F90C8-BBA1-422E-AD24-0C423401619C}" type="datetimeFigureOut">
              <a:rPr lang="vi-VN" smtClean="0"/>
              <a:t>08/08/2023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2157C-702A-4E87-AF52-BC0F388AF673}" type="slidenum">
              <a:rPr lang="vi-VN" smtClean="0"/>
              <a:t>‹#›</a:t>
            </a:fld>
            <a:endParaRPr lang="vi-VN"/>
          </a:p>
        </p:txBody>
      </p:sp>
    </p:spTree>
    <p:extLst>
      <p:ext uri="{BB962C8B-B14F-4D97-AF65-F5344CB8AC3E}">
        <p14:creationId xmlns:p14="http://schemas.microsoft.com/office/powerpoint/2010/main" val="2611840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15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pPr/>
              <a:t>14</a:t>
            </a:fld>
            <a:endParaRPr lang="en-US"/>
          </a:p>
        </p:txBody>
      </p:sp>
    </p:spTree>
    <p:extLst>
      <p:ext uri="{BB962C8B-B14F-4D97-AF65-F5344CB8AC3E}">
        <p14:creationId xmlns:p14="http://schemas.microsoft.com/office/powerpoint/2010/main" val="294187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16</a:t>
            </a:fld>
            <a:endParaRPr lang="en-US"/>
          </a:p>
        </p:txBody>
      </p:sp>
    </p:spTree>
    <p:extLst>
      <p:ext uri="{BB962C8B-B14F-4D97-AF65-F5344CB8AC3E}">
        <p14:creationId xmlns:p14="http://schemas.microsoft.com/office/powerpoint/2010/main" val="393698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17</a:t>
            </a:fld>
            <a:endParaRPr lang="en-US"/>
          </a:p>
        </p:txBody>
      </p:sp>
    </p:spTree>
    <p:extLst>
      <p:ext uri="{BB962C8B-B14F-4D97-AF65-F5344CB8AC3E}">
        <p14:creationId xmlns:p14="http://schemas.microsoft.com/office/powerpoint/2010/main" val="64254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pPr/>
              <a:t>2</a:t>
            </a:fld>
            <a:endParaRPr lang="en-US"/>
          </a:p>
        </p:txBody>
      </p:sp>
    </p:spTree>
    <p:extLst>
      <p:ext uri="{BB962C8B-B14F-4D97-AF65-F5344CB8AC3E}">
        <p14:creationId xmlns:p14="http://schemas.microsoft.com/office/powerpoint/2010/main" val="45221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87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C3F2D422-0331-4A9A-9AC6-1209F231DEA2}" type="slidenum">
              <a:rPr lang="en-US" smtClean="0"/>
              <a:pPr/>
              <a:t>4</a:t>
            </a:fld>
            <a:endParaRPr lang="en-US"/>
          </a:p>
        </p:txBody>
      </p:sp>
    </p:spTree>
    <p:extLst>
      <p:ext uri="{BB962C8B-B14F-4D97-AF65-F5344CB8AC3E}">
        <p14:creationId xmlns:p14="http://schemas.microsoft.com/office/powerpoint/2010/main" val="156949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smtClean="0"/>
              <a:pPr/>
              <a:t>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3594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pPr/>
              <a:t>10</a:t>
            </a:fld>
            <a:endParaRPr lang="en-US"/>
          </a:p>
        </p:txBody>
      </p:sp>
    </p:spTree>
    <p:extLst>
      <p:ext uri="{BB962C8B-B14F-4D97-AF65-F5344CB8AC3E}">
        <p14:creationId xmlns:p14="http://schemas.microsoft.com/office/powerpoint/2010/main" val="1242722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11</a:t>
            </a:fld>
            <a:endParaRPr lang="en-US"/>
          </a:p>
        </p:txBody>
      </p:sp>
    </p:spTree>
    <p:extLst>
      <p:ext uri="{BB962C8B-B14F-4D97-AF65-F5344CB8AC3E}">
        <p14:creationId xmlns:p14="http://schemas.microsoft.com/office/powerpoint/2010/main" val="11459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pPr/>
              <a:t>12</a:t>
            </a:fld>
            <a:endParaRPr lang="en-US"/>
          </a:p>
        </p:txBody>
      </p:sp>
    </p:spTree>
    <p:extLst>
      <p:ext uri="{BB962C8B-B14F-4D97-AF65-F5344CB8AC3E}">
        <p14:creationId xmlns:p14="http://schemas.microsoft.com/office/powerpoint/2010/main" val="77450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pPr/>
              <a:t>13</a:t>
            </a:fld>
            <a:endParaRPr lang="en-US"/>
          </a:p>
        </p:txBody>
      </p:sp>
    </p:spTree>
    <p:extLst>
      <p:ext uri="{BB962C8B-B14F-4D97-AF65-F5344CB8AC3E}">
        <p14:creationId xmlns:p14="http://schemas.microsoft.com/office/powerpoint/2010/main" val="131006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E0F57-EEA1-4A8B-9311-4AD2064A14C0}" type="slidenum">
              <a:rPr lang="en-US"/>
              <a:pPr/>
              <a:t>‹#›</a:t>
            </a:fld>
            <a:endParaRPr lang="en-US"/>
          </a:p>
        </p:txBody>
      </p:sp>
    </p:spTree>
    <p:extLst>
      <p:ext uri="{BB962C8B-B14F-4D97-AF65-F5344CB8AC3E}">
        <p14:creationId xmlns:p14="http://schemas.microsoft.com/office/powerpoint/2010/main" val="334467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FE5A9CD-1CA5-4BB6-ABF6-C3DB2F9C09D1}" type="datetimeFigureOut">
              <a:rPr lang="en-US" smtClean="0"/>
              <a:pPr/>
              <a:t>8/8/2023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9E3A461-C528-4C33-83FA-271D1850C3B5}" type="slidenum">
              <a:rPr lang="en-US" smtClean="0"/>
              <a:pPr/>
              <a:t>‹#›</a:t>
            </a:fld>
            <a:endParaRPr lang="en-US"/>
          </a:p>
        </p:txBody>
      </p:sp>
    </p:spTree>
    <p:extLst>
      <p:ext uri="{BB962C8B-B14F-4D97-AF65-F5344CB8AC3E}">
        <p14:creationId xmlns:p14="http://schemas.microsoft.com/office/powerpoint/2010/main" val="2787475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53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9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FE5A9CD-1CA5-4BB6-ABF6-C3DB2F9C09D1}" type="datetimeFigureOut">
              <a:rPr lang="en-US" smtClean="0"/>
              <a:pPr/>
              <a:t>8/8/2023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9E3A461-C528-4C33-83FA-271D1850C3B5}" type="slidenum">
              <a:rPr lang="en-US" smtClean="0"/>
              <a:pPr/>
              <a:t>‹#›</a:t>
            </a:fld>
            <a:endParaRPr lang="en-US"/>
          </a:p>
        </p:txBody>
      </p:sp>
    </p:spTree>
    <p:extLst>
      <p:ext uri="{BB962C8B-B14F-4D97-AF65-F5344CB8AC3E}">
        <p14:creationId xmlns:p14="http://schemas.microsoft.com/office/powerpoint/2010/main" val="566381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F5777671-8709-4A63-837D-B723CF4BE6DA}" type="slidenum">
              <a:rPr lang="en-US"/>
              <a:pPr/>
              <a:t>‹#›</a:t>
            </a:fld>
            <a:endParaRPr lang="en-US"/>
          </a:p>
        </p:txBody>
      </p:sp>
    </p:spTree>
    <p:extLst>
      <p:ext uri="{BB962C8B-B14F-4D97-AF65-F5344CB8AC3E}">
        <p14:creationId xmlns:p14="http://schemas.microsoft.com/office/powerpoint/2010/main" val="296361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077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368923778"/>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3"/>
          <p:cNvSpPr txBox="1"/>
          <p:nvPr userDrawn="1"/>
        </p:nvSpPr>
        <p:spPr>
          <a:xfrm>
            <a:off x="4321946" y="228600"/>
            <a:ext cx="4753545" cy="630814"/>
          </a:xfrm>
          <a:prstGeom prst="rect">
            <a:avLst/>
          </a:prstGeom>
          <a:noFill/>
        </p:spPr>
        <p:txBody>
          <a:bodyPr wrap="none" rtlCol="0">
            <a:spAutoFit/>
          </a:bodyPr>
          <a:lstStyle/>
          <a:p>
            <a:pPr algn="ctr"/>
            <a:r>
              <a:rPr lang="vi-VN" sz="3499" baseline="0">
                <a:solidFill>
                  <a:schemeClr val="bg1"/>
                </a:solidFill>
                <a:latin typeface="AvantGarde-Demi" pitchFamily="18" charset="0"/>
                <a:ea typeface="AvantGarde-Demi" pitchFamily="18" charset="0"/>
                <a:cs typeface="AvantGarde-Demi" pitchFamily="18" charset="0"/>
              </a:rPr>
              <a:t>NGƯỜI LÁI ĐÒ SÔNG ĐÀ </a:t>
            </a:r>
            <a:endParaRPr lang="en-US" sz="3499">
              <a:solidFill>
                <a:schemeClr val="bg1"/>
              </a:solidFill>
              <a:latin typeface="AvantGarde-Demi" pitchFamily="18" charset="0"/>
              <a:ea typeface="AvantGarde-Demi" pitchFamily="18" charset="0"/>
              <a:cs typeface="AvantGarde-Demi" pitchFamily="18" charset="0"/>
            </a:endParaRPr>
          </a:p>
        </p:txBody>
      </p:sp>
      <p:sp>
        <p:nvSpPr>
          <p:cNvPr id="6" name="TextBox 5"/>
          <p:cNvSpPr txBox="1"/>
          <p:nvPr userDrawn="1"/>
        </p:nvSpPr>
        <p:spPr>
          <a:xfrm>
            <a:off x="1101884" y="167445"/>
            <a:ext cx="515206" cy="386901"/>
          </a:xfrm>
          <a:prstGeom prst="rect">
            <a:avLst/>
          </a:prstGeom>
          <a:noFill/>
        </p:spPr>
        <p:txBody>
          <a:bodyPr wrap="none" rtlCol="0">
            <a:spAutoFit/>
          </a:bodyPr>
          <a:lstStyle/>
          <a:p>
            <a:pPr algn="ctr">
              <a:lnSpc>
                <a:spcPts val="2500"/>
              </a:lnSpc>
            </a:pPr>
            <a:r>
              <a:rPr lang="en-US" sz="1600">
                <a:solidFill>
                  <a:schemeClr val="bg1"/>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1038773" y="71569"/>
            <a:ext cx="515206" cy="386901"/>
          </a:xfrm>
          <a:prstGeom prst="rect">
            <a:avLst/>
          </a:prstGeom>
          <a:noFill/>
        </p:spPr>
        <p:txBody>
          <a:bodyPr wrap="none" rtlCol="0">
            <a:spAutoFit/>
          </a:bodyPr>
          <a:lstStyle/>
          <a:p>
            <a:pPr algn="ctr">
              <a:lnSpc>
                <a:spcPts val="2500"/>
              </a:lnSpc>
            </a:pPr>
            <a:r>
              <a:rPr lang="en-US" sz="1600">
                <a:solidFill>
                  <a:schemeClr val="bg1"/>
                </a:solidFill>
                <a:latin typeface="AvantGarde-Demi" pitchFamily="18" charset="0"/>
                <a:ea typeface="AvantGarde-Demi" pitchFamily="18" charset="0"/>
                <a:cs typeface="AvantGarde-Demi" pitchFamily="18" charset="0"/>
              </a:rPr>
              <a:t>LỚP</a:t>
            </a:r>
          </a:p>
        </p:txBody>
      </p:sp>
      <p:sp>
        <p:nvSpPr>
          <p:cNvPr id="14" name="Rectangle 13"/>
          <p:cNvSpPr/>
          <p:nvPr userDrawn="1"/>
        </p:nvSpPr>
        <p:spPr>
          <a:xfrm>
            <a:off x="1638880" y="190500"/>
            <a:ext cx="1104756" cy="461665"/>
          </a:xfrm>
          <a:prstGeom prst="rect">
            <a:avLst/>
          </a:prstGeom>
        </p:spPr>
        <p:txBody>
          <a:bodyPr wrap="square">
            <a:spAutoFit/>
          </a:bodyPr>
          <a:lstStyle/>
          <a:p>
            <a:pPr algn="ctr"/>
            <a:r>
              <a:rPr lang="en-US" sz="1200" b="1">
                <a:solidFill>
                  <a:schemeClr val="bg1"/>
                </a:solidFill>
                <a:latin typeface="AvantGarde-Demi" pitchFamily="18" charset="0"/>
                <a:ea typeface="AvantGarde-Demi" pitchFamily="18" charset="0"/>
                <a:cs typeface="AvantGarde-Demi" pitchFamily="18" charset="0"/>
              </a:rPr>
              <a:t>VĂN</a:t>
            </a:r>
            <a:r>
              <a:rPr lang="en-US" sz="1200" b="1" baseline="0">
                <a:solidFill>
                  <a:schemeClr val="bg1"/>
                </a:solidFill>
                <a:latin typeface="AvantGarde-Demi" pitchFamily="18" charset="0"/>
                <a:ea typeface="AvantGarde-Demi" pitchFamily="18" charset="0"/>
                <a:cs typeface="AvantGarde-Demi" pitchFamily="18" charset="0"/>
              </a:rPr>
              <a:t> HỌC</a:t>
            </a:r>
          </a:p>
          <a:p>
            <a:pPr algn="ctr"/>
            <a:r>
              <a:rPr lang="en-US" sz="1200" b="1" baseline="0">
                <a:solidFill>
                  <a:schemeClr val="bg1"/>
                </a:solidFill>
                <a:latin typeface="AvantGarde-Demi" pitchFamily="18" charset="0"/>
                <a:ea typeface="AvantGarde-Demi" pitchFamily="18" charset="0"/>
                <a:cs typeface="AvantGarde-Demi" pitchFamily="18" charset="0"/>
              </a:rPr>
              <a:t>VIỆT NAM</a:t>
            </a:r>
            <a:endParaRPr lang="en-US" sz="1200" b="1">
              <a:solidFill>
                <a:schemeClr val="bg1"/>
              </a:solidFill>
              <a:latin typeface="AvantGarde-Demi" pitchFamily="18" charset="0"/>
              <a:ea typeface="AvantGarde-Demi" pitchFamily="18" charset="0"/>
              <a:cs typeface="AvantGarde-Demi" pitchFamily="18" charset="0"/>
            </a:endParaRPr>
          </a:p>
        </p:txBody>
      </p:sp>
      <p:sp>
        <p:nvSpPr>
          <p:cNvPr id="15" name="TextBox 14"/>
          <p:cNvSpPr txBox="1"/>
          <p:nvPr userDrawn="1"/>
        </p:nvSpPr>
        <p:spPr>
          <a:xfrm>
            <a:off x="2755021" y="87099"/>
            <a:ext cx="603050" cy="683007"/>
          </a:xfrm>
          <a:prstGeom prst="rect">
            <a:avLst/>
          </a:prstGeom>
          <a:noFill/>
        </p:spPr>
        <p:txBody>
          <a:bodyPr wrap="none" rtlCol="0">
            <a:spAutoFit/>
          </a:bodyPr>
          <a:lstStyle/>
          <a:p>
            <a:pPr algn="ctr">
              <a:lnSpc>
                <a:spcPts val="2250"/>
              </a:lnSpc>
            </a:pPr>
            <a:r>
              <a:rPr lang="en-US" sz="1600" err="1">
                <a:solidFill>
                  <a:schemeClr val="bg1"/>
                </a:solidFill>
                <a:latin typeface="AvantGarde-Demi" pitchFamily="18" charset="0"/>
                <a:ea typeface="AvantGarde-Demi" pitchFamily="18" charset="0"/>
                <a:cs typeface="AvantGarde-Demi" pitchFamily="18" charset="0"/>
              </a:rPr>
              <a:t>Phần</a:t>
            </a:r>
            <a:endParaRPr lang="en-US" sz="1600">
              <a:solidFill>
                <a:schemeClr val="bg1"/>
              </a:solidFill>
              <a:latin typeface="AvantGarde-Demi" pitchFamily="18" charset="0"/>
              <a:ea typeface="AvantGarde-Demi" pitchFamily="18" charset="0"/>
              <a:cs typeface="AvantGarde-Demi" pitchFamily="18" charset="0"/>
            </a:endParaRPr>
          </a:p>
          <a:p>
            <a:pPr algn="ctr">
              <a:lnSpc>
                <a:spcPts val="2250"/>
              </a:lnSpc>
            </a:pPr>
            <a:r>
              <a:rPr lang="en-US" sz="2200">
                <a:solidFill>
                  <a:schemeClr val="bg1"/>
                </a:solidFill>
                <a:latin typeface="AvantGarde-Demi" pitchFamily="18" charset="0"/>
                <a:ea typeface="AvantGarde-Demi" pitchFamily="18" charset="0"/>
                <a:cs typeface="AvantGarde-Demi" pitchFamily="18" charset="0"/>
              </a:rPr>
              <a:t>3/3</a:t>
            </a:r>
          </a:p>
        </p:txBody>
      </p:sp>
      <p:sp>
        <p:nvSpPr>
          <p:cNvPr id="16" name="TextBox 15"/>
          <p:cNvSpPr txBox="1"/>
          <p:nvPr userDrawn="1"/>
        </p:nvSpPr>
        <p:spPr>
          <a:xfrm>
            <a:off x="5520520" y="123736"/>
            <a:ext cx="2094676" cy="646203"/>
          </a:xfrm>
          <a:prstGeom prst="rect">
            <a:avLst/>
          </a:prstGeom>
          <a:noFill/>
        </p:spPr>
        <p:txBody>
          <a:bodyPr wrap="none" rtlCol="0">
            <a:spAutoFit/>
          </a:bodyPr>
          <a:lstStyle/>
          <a:p>
            <a:pPr algn="ctr"/>
            <a:r>
              <a:rPr lang="en-US" sz="3599" baseline="0">
                <a:solidFill>
                  <a:schemeClr val="bg1"/>
                </a:solidFill>
                <a:latin typeface="AvantGarde-Demi" pitchFamily="18" charset="0"/>
                <a:ea typeface="AvantGarde-Demi" pitchFamily="18" charset="0"/>
                <a:cs typeface="AvantGarde-Demi" pitchFamily="18" charset="0"/>
              </a:rPr>
              <a:t> CHÍ PHÈO</a:t>
            </a:r>
            <a:endParaRPr lang="en-US" sz="3599">
              <a:solidFill>
                <a:schemeClr val="bg1"/>
              </a:solidFill>
              <a:latin typeface="AvantGarde-Demi" pitchFamily="18" charset="0"/>
              <a:ea typeface="AvantGarde-Demi" pitchFamily="18" charset="0"/>
              <a:cs typeface="AvantGarde-Demi" pitchFamily="18" charset="0"/>
            </a:endParaRPr>
          </a:p>
        </p:txBody>
      </p:sp>
      <p:sp>
        <p:nvSpPr>
          <p:cNvPr id="17" name="Rectangle 16"/>
          <p:cNvSpPr/>
          <p:nvPr userDrawn="1"/>
        </p:nvSpPr>
        <p:spPr>
          <a:xfrm>
            <a:off x="1029360" y="307267"/>
            <a:ext cx="534121" cy="507703"/>
          </a:xfrm>
          <a:prstGeom prst="rect">
            <a:avLst/>
          </a:prstGeom>
        </p:spPr>
        <p:txBody>
          <a:bodyPr wrap="none">
            <a:spAutoFit/>
          </a:bodyPr>
          <a:lstStyle/>
          <a:p>
            <a:r>
              <a:rPr lang="en-US" sz="2699">
                <a:solidFill>
                  <a:schemeClr val="bg1"/>
                </a:solidFill>
                <a:latin typeface="AvantGarde-Demi" pitchFamily="18" charset="0"/>
                <a:ea typeface="AvantGarde-Demi" pitchFamily="18" charset="0"/>
                <a:cs typeface="AvantGarde-Demi" pitchFamily="18" charset="0"/>
              </a:rPr>
              <a:t>11</a:t>
            </a:r>
            <a:endParaRPr lang="en-US" sz="2400"/>
          </a:p>
        </p:txBody>
      </p:sp>
    </p:spTree>
    <p:extLst>
      <p:ext uri="{BB962C8B-B14F-4D97-AF65-F5344CB8AC3E}">
        <p14:creationId xmlns:p14="http://schemas.microsoft.com/office/powerpoint/2010/main" val="2998222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1"/>
          <p:cNvSpPr>
            <a:spLocks/>
          </p:cNvSpPr>
          <p:nvPr/>
        </p:nvSpPr>
        <p:spPr bwMode="auto">
          <a:xfrm>
            <a:off x="-9485" y="446"/>
            <a:ext cx="4867396" cy="6857901"/>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solidFill>
            <a:srgbClr val="FFFFFF"/>
          </a:solidFill>
          <a:ln>
            <a:noFill/>
          </a:ln>
          <a:effectLst>
            <a:outerShdw blurRad="635000" dist="38100" algn="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latin typeface="Calibri"/>
            </a:endParaRPr>
          </a:p>
        </p:txBody>
      </p:sp>
      <p:sp>
        <p:nvSpPr>
          <p:cNvPr id="3" name="Rectangle 2"/>
          <p:cNvSpPr/>
          <p:nvPr/>
        </p:nvSpPr>
        <p:spPr>
          <a:xfrm>
            <a:off x="4534104" y="2023204"/>
            <a:ext cx="6702634" cy="830868"/>
          </a:xfrm>
          <a:prstGeom prst="rect">
            <a:avLst/>
          </a:prstGeom>
        </p:spPr>
        <p:txBody>
          <a:bodyPr wrap="square">
            <a:spAutoFit/>
          </a:bodyPr>
          <a:lstStyle/>
          <a:p>
            <a:pPr algn="ctr" defTabSz="1088421"/>
            <a:r>
              <a:rPr lang="en-US" sz="4799" b="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CHÍ PHÈO</a:t>
            </a:r>
            <a:endParaRPr lang="vi-VN" sz="4799" b="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7871283" y="2762831"/>
            <a:ext cx="2712645" cy="461665"/>
          </a:xfrm>
          <a:prstGeom prst="rect">
            <a:avLst/>
          </a:prstGeom>
          <a:noFill/>
        </p:spPr>
        <p:txBody>
          <a:bodyPr wrap="square" rtlCol="0">
            <a:spAutoFit/>
          </a:bodyPr>
          <a:lstStyle/>
          <a:p>
            <a:pPr defTabSz="1088421"/>
            <a:r>
              <a:rPr lang="en-US" sz="2400" b="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Nam Cao</a:t>
            </a:r>
          </a:p>
        </p:txBody>
      </p:sp>
      <p:grpSp>
        <p:nvGrpSpPr>
          <p:cNvPr id="13" name="Group 12"/>
          <p:cNvGrpSpPr/>
          <p:nvPr/>
        </p:nvGrpSpPr>
        <p:grpSpPr>
          <a:xfrm>
            <a:off x="-257808" y="269944"/>
            <a:ext cx="3816336" cy="1368589"/>
            <a:chOff x="14092870" y="854333"/>
            <a:chExt cx="3702876" cy="2145506"/>
          </a:xfrm>
        </p:grpSpPr>
        <p:sp>
          <p:nvSpPr>
            <p:cNvPr id="14" name="TextBox 13"/>
            <p:cNvSpPr txBox="1"/>
            <p:nvPr/>
          </p:nvSpPr>
          <p:spPr>
            <a:xfrm>
              <a:off x="15858844" y="1029639"/>
              <a:ext cx="1284326" cy="723742"/>
            </a:xfrm>
            <a:prstGeom prst="rect">
              <a:avLst/>
            </a:prstGeom>
            <a:noFill/>
          </p:spPr>
          <p:txBody>
            <a:bodyPr wrap="square" rtlCol="0">
              <a:spAutoFit/>
            </a:bodyPr>
            <a:lstStyle/>
            <a:p>
              <a:pPr algn="ctr" defTabSz="1088421"/>
              <a:r>
                <a:rPr lang="en-US" sz="2400" b="1" dirty="0">
                  <a:solidFill>
                    <a:srgbClr val="CDC25B"/>
                  </a:solidFill>
                  <a:latin typeface="Times New Roman" panose="02020603050405020304" pitchFamily="18" charset="0"/>
                  <a:ea typeface="AvantGarde" pitchFamily="2" charset="0"/>
                  <a:cs typeface="Times New Roman" panose="02020603050405020304" pitchFamily="18" charset="0"/>
                </a:rPr>
                <a:t>LỚP</a:t>
              </a:r>
            </a:p>
          </p:txBody>
        </p:sp>
        <p:sp>
          <p:nvSpPr>
            <p:cNvPr id="15" name="TextBox 14"/>
            <p:cNvSpPr txBox="1"/>
            <p:nvPr/>
          </p:nvSpPr>
          <p:spPr>
            <a:xfrm>
              <a:off x="15962553" y="1558131"/>
              <a:ext cx="1833193" cy="940663"/>
            </a:xfrm>
            <a:prstGeom prst="rect">
              <a:avLst/>
            </a:prstGeom>
            <a:noFill/>
          </p:spPr>
          <p:txBody>
            <a:bodyPr wrap="none" rtlCol="0">
              <a:spAutoFit/>
            </a:bodyPr>
            <a:lstStyle/>
            <a:p>
              <a:pPr algn="ctr" defTabSz="1088421"/>
              <a:r>
                <a:rPr lang="en-US" sz="3299" b="1" dirty="0">
                  <a:solidFill>
                    <a:srgbClr val="CDC25B"/>
                  </a:solidFill>
                  <a:latin typeface="Times New Roman" panose="02020603050405020304" pitchFamily="18" charset="0"/>
                  <a:ea typeface="AvantGarde" pitchFamily="2" charset="0"/>
                  <a:cs typeface="Times New Roman" panose="02020603050405020304" pitchFamily="18" charset="0"/>
                </a:rPr>
                <a:t>11 KNTT</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3455" y="854333"/>
              <a:ext cx="1364008" cy="1933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2870" y="2763302"/>
              <a:ext cx="2238375"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104" y="2347493"/>
            <a:ext cx="5844709" cy="4580036"/>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6C7995D7-1BBC-90C0-842A-1A71841E9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539" y="2328068"/>
            <a:ext cx="5844709" cy="45800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342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493"/>
          <a:stretch/>
        </p:blipFill>
        <p:spPr>
          <a:xfrm>
            <a:off x="8124815" y="706913"/>
            <a:ext cx="4118164" cy="4239290"/>
          </a:xfrm>
          <a:prstGeom prst="rect">
            <a:avLst/>
          </a:prstGeom>
        </p:spPr>
      </p:pic>
      <p:sp>
        <p:nvSpPr>
          <p:cNvPr id="38" name="Right Arrow 37"/>
          <p:cNvSpPr/>
          <p:nvPr/>
        </p:nvSpPr>
        <p:spPr>
          <a:xfrm>
            <a:off x="4395815" y="3323028"/>
            <a:ext cx="1214309" cy="315885"/>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39" name="Right Arrow 38"/>
          <p:cNvSpPr/>
          <p:nvPr/>
        </p:nvSpPr>
        <p:spPr>
          <a:xfrm>
            <a:off x="4629440" y="4204782"/>
            <a:ext cx="1252603" cy="282262"/>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41" name="Right Arrow 40"/>
          <p:cNvSpPr/>
          <p:nvPr/>
        </p:nvSpPr>
        <p:spPr>
          <a:xfrm>
            <a:off x="4395815" y="5004778"/>
            <a:ext cx="1214309" cy="315885"/>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42" name="Right Arrow 41"/>
          <p:cNvSpPr/>
          <p:nvPr/>
        </p:nvSpPr>
        <p:spPr>
          <a:xfrm>
            <a:off x="4395815" y="5919355"/>
            <a:ext cx="1214309" cy="315885"/>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6" name="Right Arrow 15"/>
          <p:cNvSpPr/>
          <p:nvPr/>
        </p:nvSpPr>
        <p:spPr>
          <a:xfrm>
            <a:off x="4349142" y="2556649"/>
            <a:ext cx="1214309" cy="315885"/>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dirty="0"/>
          </a:p>
        </p:txBody>
      </p:sp>
      <p:sp>
        <p:nvSpPr>
          <p:cNvPr id="32" name="Hexagon 31"/>
          <p:cNvSpPr/>
          <p:nvPr/>
        </p:nvSpPr>
        <p:spPr>
          <a:xfrm>
            <a:off x="493389" y="2374273"/>
            <a:ext cx="3829199" cy="6595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Hexagon 32"/>
          <p:cNvSpPr/>
          <p:nvPr/>
        </p:nvSpPr>
        <p:spPr>
          <a:xfrm>
            <a:off x="133866" y="3162336"/>
            <a:ext cx="4495574" cy="639632"/>
          </a:xfrm>
          <a:prstGeom prst="hexagon">
            <a:avLst>
              <a:gd name="adj" fmla="val 27599"/>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Bao giờ cũng thế, cứ rượu … chửi trời.</a:t>
            </a:r>
            <a:endParaRPr lang="en-US" sz="2400" dirty="0"/>
          </a:p>
        </p:txBody>
      </p:sp>
      <p:sp>
        <p:nvSpPr>
          <p:cNvPr id="34" name="Hexagon 33"/>
          <p:cNvSpPr/>
          <p:nvPr/>
        </p:nvSpPr>
        <p:spPr>
          <a:xfrm>
            <a:off x="174601" y="3962331"/>
            <a:ext cx="4495574" cy="6595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Hexagon 34"/>
          <p:cNvSpPr/>
          <p:nvPr/>
        </p:nvSpPr>
        <p:spPr>
          <a:xfrm>
            <a:off x="317242" y="4762327"/>
            <a:ext cx="4352934" cy="6595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Hexagon 35"/>
          <p:cNvSpPr/>
          <p:nvPr/>
        </p:nvSpPr>
        <p:spPr>
          <a:xfrm>
            <a:off x="317242" y="5684674"/>
            <a:ext cx="4352934" cy="761984"/>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Hexagon 2"/>
          <p:cNvSpPr/>
          <p:nvPr/>
        </p:nvSpPr>
        <p:spPr>
          <a:xfrm>
            <a:off x="5701270" y="2318334"/>
            <a:ext cx="4723785" cy="659597"/>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Người kể chuyện/điểm nhìn bên ngoài</a:t>
            </a:r>
            <a:endParaRPr lang="en-US" sz="2400" b="1" dirty="0"/>
          </a:p>
        </p:txBody>
      </p:sp>
      <p:sp>
        <p:nvSpPr>
          <p:cNvPr id="28" name="Hexagon 27"/>
          <p:cNvSpPr/>
          <p:nvPr/>
        </p:nvSpPr>
        <p:spPr>
          <a:xfrm>
            <a:off x="5767236" y="3162335"/>
            <a:ext cx="4723785" cy="659597"/>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Hexagon 28"/>
          <p:cNvSpPr/>
          <p:nvPr/>
        </p:nvSpPr>
        <p:spPr>
          <a:xfrm>
            <a:off x="5767236" y="3962331"/>
            <a:ext cx="5240155" cy="659597"/>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Hexagon 29"/>
          <p:cNvSpPr/>
          <p:nvPr/>
        </p:nvSpPr>
        <p:spPr>
          <a:xfrm>
            <a:off x="5767236" y="4762327"/>
            <a:ext cx="5240155" cy="761984"/>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Hexagon 30"/>
          <p:cNvSpPr/>
          <p:nvPr/>
        </p:nvSpPr>
        <p:spPr>
          <a:xfrm>
            <a:off x="5981606" y="5718431"/>
            <a:ext cx="4723785" cy="761984"/>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ectangle 19"/>
          <p:cNvSpPr/>
          <p:nvPr/>
        </p:nvSpPr>
        <p:spPr>
          <a:xfrm>
            <a:off x="673284" y="2561784"/>
            <a:ext cx="2920216" cy="430887"/>
          </a:xfrm>
          <a:prstGeom prst="rect">
            <a:avLst/>
          </a:prstGeom>
        </p:spPr>
        <p:txBody>
          <a:bodyPr wrap="square">
            <a:spAutoFit/>
          </a:bodyPr>
          <a:lstStyle/>
          <a:p>
            <a:pPr algn="r">
              <a:defRPr/>
            </a:pPr>
            <a:r>
              <a:rPr lang="vi-VN" sz="2200" b="1" dirty="0">
                <a:solidFill>
                  <a:schemeClr val="bg1"/>
                </a:solidFill>
                <a:cs typeface="Arial" panose="020B0604020202020204" pitchFamily="34" charset="0"/>
              </a:rPr>
              <a:t>Hắn vừa đi vừa chửi</a:t>
            </a:r>
          </a:p>
        </p:txBody>
      </p:sp>
      <p:sp>
        <p:nvSpPr>
          <p:cNvPr id="40" name="Rectangle 39"/>
          <p:cNvSpPr/>
          <p:nvPr/>
        </p:nvSpPr>
        <p:spPr>
          <a:xfrm>
            <a:off x="-118597" y="3935991"/>
            <a:ext cx="4748037" cy="769441"/>
          </a:xfrm>
          <a:prstGeom prst="rect">
            <a:avLst/>
          </a:prstGeom>
        </p:spPr>
        <p:txBody>
          <a:bodyPr wrap="square">
            <a:spAutoFit/>
          </a:bodyPr>
          <a:lstStyle/>
          <a:p>
            <a:pPr algn="r">
              <a:defRPr/>
            </a:pPr>
            <a:r>
              <a:rPr lang="vi-VN" sz="2200" b="1" dirty="0">
                <a:solidFill>
                  <a:schemeClr val="bg1"/>
                </a:solidFill>
                <a:cs typeface="Arial" panose="020B0604020202020204" pitchFamily="34" charset="0"/>
              </a:rPr>
              <a:t>Có hề gì? Trời có của riêng nhà nào?</a:t>
            </a:r>
          </a:p>
        </p:txBody>
      </p:sp>
      <p:sp>
        <p:nvSpPr>
          <p:cNvPr id="43" name="Rectangle 42"/>
          <p:cNvSpPr/>
          <p:nvPr/>
        </p:nvSpPr>
        <p:spPr>
          <a:xfrm>
            <a:off x="724599" y="4786280"/>
            <a:ext cx="3597989" cy="1446550"/>
          </a:xfrm>
          <a:prstGeom prst="rect">
            <a:avLst/>
          </a:prstGeom>
        </p:spPr>
        <p:txBody>
          <a:bodyPr wrap="square">
            <a:spAutoFit/>
          </a:bodyPr>
          <a:lstStyle/>
          <a:p>
            <a:pPr algn="r">
              <a:defRPr/>
            </a:pPr>
            <a:r>
              <a:rPr lang="vi-VN" sz="2200" b="1" dirty="0">
                <a:solidFill>
                  <a:schemeClr val="bg1"/>
                </a:solidFill>
                <a:cs typeface="Arial" panose="020B0604020202020204" pitchFamily="34" charset="0"/>
              </a:rPr>
              <a:t>Rồi hắn chửi đời</a:t>
            </a:r>
          </a:p>
          <a:p>
            <a:pPr algn="r">
              <a:defRPr/>
            </a:pPr>
            <a:endParaRPr lang="vi-VN" sz="2200" b="1" dirty="0">
              <a:solidFill>
                <a:schemeClr val="bg1"/>
              </a:solidFill>
              <a:cs typeface="Arial" panose="020B0604020202020204" pitchFamily="34" charset="0"/>
            </a:endParaRPr>
          </a:p>
          <a:p>
            <a:pPr algn="r">
              <a:defRPr/>
            </a:pPr>
            <a:br>
              <a:rPr lang="en-US" sz="2200" b="1" dirty="0">
                <a:solidFill>
                  <a:schemeClr val="bg1"/>
                </a:solidFill>
                <a:cs typeface="Arial" panose="020B0604020202020204" pitchFamily="34" charset="0"/>
              </a:rPr>
            </a:br>
            <a:endParaRPr lang="vi-VN" sz="2200" b="1" dirty="0">
              <a:solidFill>
                <a:schemeClr val="bg1"/>
              </a:solidFill>
              <a:cs typeface="Arial" panose="020B0604020202020204" pitchFamily="34" charset="0"/>
            </a:endParaRPr>
          </a:p>
        </p:txBody>
      </p:sp>
      <p:sp>
        <p:nvSpPr>
          <p:cNvPr id="45" name="Rectangle 44"/>
          <p:cNvSpPr/>
          <p:nvPr/>
        </p:nvSpPr>
        <p:spPr>
          <a:xfrm>
            <a:off x="317243" y="5723477"/>
            <a:ext cx="4312198" cy="769441"/>
          </a:xfrm>
          <a:prstGeom prst="rect">
            <a:avLst/>
          </a:prstGeom>
        </p:spPr>
        <p:txBody>
          <a:bodyPr wrap="square">
            <a:spAutoFit/>
          </a:bodyPr>
          <a:lstStyle/>
          <a:p>
            <a:pPr algn="r">
              <a:defRPr/>
            </a:pPr>
            <a:r>
              <a:rPr lang="vi-VN" sz="2200" b="1" dirty="0">
                <a:solidFill>
                  <a:schemeClr val="bg1"/>
                </a:solidFill>
                <a:cs typeface="Arial" panose="020B0604020202020204" pitchFamily="34" charset="0"/>
              </a:rPr>
              <a:t>Nhưng cả làng Vũ Đại ai cũng nhủ: “ chắc nó trừ mình ra”</a:t>
            </a:r>
          </a:p>
        </p:txBody>
      </p:sp>
      <p:sp>
        <p:nvSpPr>
          <p:cNvPr id="57" name="Rectangle 56"/>
          <p:cNvSpPr/>
          <p:nvPr/>
        </p:nvSpPr>
        <p:spPr>
          <a:xfrm>
            <a:off x="5287178" y="2484042"/>
            <a:ext cx="3870460" cy="430887"/>
          </a:xfrm>
          <a:prstGeom prst="rect">
            <a:avLst/>
          </a:prstGeom>
        </p:spPr>
        <p:txBody>
          <a:bodyPr wrap="square">
            <a:spAutoFit/>
          </a:bodyPr>
          <a:lstStyle/>
          <a:p>
            <a:pPr>
              <a:defRPr/>
            </a:pPr>
            <a:endParaRPr lang="vi-VN" sz="2200" b="1" dirty="0">
              <a:solidFill>
                <a:schemeClr val="bg1"/>
              </a:solidFill>
              <a:cs typeface="Arial" panose="020B0604020202020204" pitchFamily="34" charset="0"/>
            </a:endParaRPr>
          </a:p>
        </p:txBody>
      </p:sp>
      <p:sp>
        <p:nvSpPr>
          <p:cNvPr id="60" name="Rectangle 59"/>
          <p:cNvSpPr/>
          <p:nvPr/>
        </p:nvSpPr>
        <p:spPr>
          <a:xfrm>
            <a:off x="5899168" y="3141091"/>
            <a:ext cx="4591853" cy="769441"/>
          </a:xfrm>
          <a:prstGeom prst="rect">
            <a:avLst/>
          </a:prstGeom>
        </p:spPr>
        <p:txBody>
          <a:bodyPr wrap="square">
            <a:spAutoFit/>
          </a:bodyPr>
          <a:lstStyle/>
          <a:p>
            <a:pPr>
              <a:defRPr/>
            </a:pPr>
            <a:r>
              <a:rPr lang="vi-VN" sz="2200" b="1" dirty="0">
                <a:solidFill>
                  <a:schemeClr val="bg1"/>
                </a:solidFill>
                <a:cs typeface="Arial" panose="020B0604020202020204" pitchFamily="34" charset="0"/>
              </a:rPr>
              <a:t>Người kể chuyện/ Điểm nhìn bên ngoài </a:t>
            </a:r>
          </a:p>
        </p:txBody>
      </p:sp>
      <p:sp>
        <p:nvSpPr>
          <p:cNvPr id="72" name="Rectangle 71"/>
          <p:cNvSpPr/>
          <p:nvPr/>
        </p:nvSpPr>
        <p:spPr>
          <a:xfrm>
            <a:off x="5965133" y="4796479"/>
            <a:ext cx="4459922" cy="769441"/>
          </a:xfrm>
          <a:prstGeom prst="rect">
            <a:avLst/>
          </a:prstGeom>
        </p:spPr>
        <p:txBody>
          <a:bodyPr wrap="square">
            <a:spAutoFit/>
          </a:bodyPr>
          <a:lstStyle/>
          <a:p>
            <a:pPr>
              <a:defRPr/>
            </a:pPr>
            <a:r>
              <a:rPr lang="vi-VN" sz="2200" b="1" dirty="0">
                <a:solidFill>
                  <a:schemeClr val="bg1"/>
                </a:solidFill>
                <a:cs typeface="Arial" panose="020B0604020202020204" pitchFamily="34" charset="0"/>
              </a:rPr>
              <a:t>Người kể chuyện/ Điểm nhìn bên ngoài</a:t>
            </a:r>
          </a:p>
        </p:txBody>
      </p:sp>
      <p:sp>
        <p:nvSpPr>
          <p:cNvPr id="75" name="Rectangle 74"/>
          <p:cNvSpPr/>
          <p:nvPr/>
        </p:nvSpPr>
        <p:spPr>
          <a:xfrm>
            <a:off x="5937413" y="3922686"/>
            <a:ext cx="5069978" cy="769441"/>
          </a:xfrm>
          <a:prstGeom prst="rect">
            <a:avLst/>
          </a:prstGeom>
        </p:spPr>
        <p:txBody>
          <a:bodyPr wrap="square">
            <a:spAutoFit/>
          </a:bodyPr>
          <a:lstStyle/>
          <a:p>
            <a:pPr>
              <a:defRPr/>
            </a:pPr>
            <a:r>
              <a:rPr lang="vi-VN" sz="2200" b="1" dirty="0">
                <a:solidFill>
                  <a:schemeClr val="bg1"/>
                </a:solidFill>
                <a:cs typeface="Arial" panose="020B0604020202020204" pitchFamily="34" charset="0"/>
              </a:rPr>
              <a:t>Nhân vật- dân làng VĐ, lời nhại của người kể chuyện</a:t>
            </a:r>
          </a:p>
        </p:txBody>
      </p:sp>
      <p:sp>
        <p:nvSpPr>
          <p:cNvPr id="78" name="Rectangle 77"/>
          <p:cNvSpPr/>
          <p:nvPr/>
        </p:nvSpPr>
        <p:spPr>
          <a:xfrm>
            <a:off x="6038046" y="5714703"/>
            <a:ext cx="4723785" cy="769441"/>
          </a:xfrm>
          <a:prstGeom prst="rect">
            <a:avLst/>
          </a:prstGeom>
        </p:spPr>
        <p:txBody>
          <a:bodyPr wrap="square">
            <a:spAutoFit/>
          </a:bodyPr>
          <a:lstStyle/>
          <a:p>
            <a:pPr>
              <a:defRPr/>
            </a:pPr>
            <a:r>
              <a:rPr lang="vi-VN" sz="2200" b="1" dirty="0">
                <a:solidFill>
                  <a:schemeClr val="bg1"/>
                </a:solidFill>
                <a:cs typeface="Arial" panose="020B0604020202020204" pitchFamily="34" charset="0"/>
              </a:rPr>
              <a:t>Bên ngoài/ Người kể chuyện/ Nhân vật- dân làng VĐ</a:t>
            </a:r>
          </a:p>
        </p:txBody>
      </p:sp>
      <p:grpSp>
        <p:nvGrpSpPr>
          <p:cNvPr id="44" name="Group 43"/>
          <p:cNvGrpSpPr/>
          <p:nvPr/>
        </p:nvGrpSpPr>
        <p:grpSpPr>
          <a:xfrm>
            <a:off x="4102845" y="1039083"/>
            <a:ext cx="4192056" cy="973330"/>
            <a:chOff x="4661214" y="7847790"/>
            <a:chExt cx="9618863" cy="1246914"/>
          </a:xfrm>
        </p:grpSpPr>
        <p:sp>
          <p:nvSpPr>
            <p:cNvPr id="46" name="Title 1"/>
            <p:cNvSpPr txBox="1">
              <a:spLocks/>
            </p:cNvSpPr>
            <p:nvPr/>
          </p:nvSpPr>
          <p:spPr bwMode="auto">
            <a:xfrm>
              <a:off x="4661214" y="784779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47" name="Rectangle 46"/>
            <p:cNvSpPr/>
            <p:nvPr/>
          </p:nvSpPr>
          <p:spPr>
            <a:xfrm>
              <a:off x="4968068" y="7912174"/>
              <a:ext cx="8008099" cy="1182530"/>
            </a:xfrm>
            <a:prstGeom prst="rect">
              <a:avLst/>
            </a:prstGeom>
          </p:spPr>
          <p:txBody>
            <a:bodyPr wrap="none">
              <a:spAutoFit/>
            </a:bodyPr>
            <a:lstStyle/>
            <a:p>
              <a:pPr algn="ctr"/>
              <a:r>
                <a:rPr lang="en-US" sz="2699" b="1" dirty="0">
                  <a:solidFill>
                    <a:schemeClr val="bg1"/>
                  </a:solidFill>
                  <a:latin typeface="Arial" panose="020B0604020202020204" pitchFamily="34" charset="0"/>
                  <a:cs typeface="Arial" panose="020B0604020202020204" pitchFamily="34" charset="0"/>
                </a:rPr>
                <a:t>Chí </a:t>
              </a:r>
              <a:r>
                <a:rPr lang="en-US" sz="2699" b="1" dirty="0" err="1">
                  <a:solidFill>
                    <a:schemeClr val="bg1"/>
                  </a:solidFill>
                  <a:latin typeface="Arial" panose="020B0604020202020204" pitchFamily="34" charset="0"/>
                  <a:cs typeface="Arial" panose="020B0604020202020204" pitchFamily="34" charset="0"/>
                </a:rPr>
                <a:t>Phèo</a:t>
              </a:r>
              <a:r>
                <a:rPr lang="en-US" sz="2699" b="1" dirty="0">
                  <a:solidFill>
                    <a:schemeClr val="bg1"/>
                  </a:solidFill>
                  <a:latin typeface="Arial" panose="020B0604020202020204" pitchFamily="34" charset="0"/>
                  <a:cs typeface="Arial" panose="020B0604020202020204" pitchFamily="34" charset="0"/>
                </a:rPr>
                <a:t> say </a:t>
              </a:r>
              <a:r>
                <a:rPr lang="en-US" sz="2699" b="1" dirty="0" err="1">
                  <a:solidFill>
                    <a:schemeClr val="bg1"/>
                  </a:solidFill>
                  <a:latin typeface="Arial" panose="020B0604020202020204" pitchFamily="34" charset="0"/>
                  <a:cs typeface="Arial" panose="020B0604020202020204" pitchFamily="34" charset="0"/>
                </a:rPr>
                <a:t>rượu</a:t>
              </a:r>
              <a:r>
                <a:rPr lang="en-US" sz="2699" b="1" dirty="0">
                  <a:solidFill>
                    <a:schemeClr val="bg1"/>
                  </a:solidFill>
                  <a:latin typeface="Arial" panose="020B0604020202020204" pitchFamily="34" charset="0"/>
                  <a:cs typeface="Arial" panose="020B0604020202020204" pitchFamily="34" charset="0"/>
                </a:rPr>
                <a:t>, </a:t>
              </a:r>
              <a:br>
                <a:rPr lang="en-US" sz="2699" b="1" dirty="0">
                  <a:solidFill>
                    <a:schemeClr val="bg1"/>
                  </a:solidFill>
                  <a:latin typeface="Arial" panose="020B0604020202020204" pitchFamily="34" charset="0"/>
                  <a:cs typeface="Arial" panose="020B0604020202020204" pitchFamily="34" charset="0"/>
                </a:rPr>
              </a:br>
              <a:r>
                <a:rPr lang="en-US" sz="2699" b="1" dirty="0" err="1">
                  <a:solidFill>
                    <a:schemeClr val="bg1"/>
                  </a:solidFill>
                  <a:latin typeface="Arial" panose="020B0604020202020204" pitchFamily="34" charset="0"/>
                  <a:cs typeface="Arial" panose="020B0604020202020204" pitchFamily="34" charset="0"/>
                </a:rPr>
                <a:t>vừa</a:t>
              </a:r>
              <a:r>
                <a:rPr lang="en-US" sz="2699" b="1" dirty="0">
                  <a:solidFill>
                    <a:schemeClr val="bg1"/>
                  </a:solidFill>
                  <a:latin typeface="Arial" panose="020B0604020202020204" pitchFamily="34" charset="0"/>
                  <a:cs typeface="Arial" panose="020B0604020202020204" pitchFamily="34" charset="0"/>
                </a:rPr>
                <a:t> </a:t>
              </a:r>
              <a:r>
                <a:rPr lang="en-US" sz="2699" b="1" dirty="0" err="1">
                  <a:solidFill>
                    <a:schemeClr val="bg1"/>
                  </a:solidFill>
                  <a:latin typeface="Arial" panose="020B0604020202020204" pitchFamily="34" charset="0"/>
                  <a:cs typeface="Arial" panose="020B0604020202020204" pitchFamily="34" charset="0"/>
                </a:rPr>
                <a:t>đi</a:t>
              </a:r>
              <a:r>
                <a:rPr lang="en-US" sz="2699" b="1" dirty="0">
                  <a:solidFill>
                    <a:schemeClr val="bg1"/>
                  </a:solidFill>
                  <a:latin typeface="Arial" panose="020B0604020202020204" pitchFamily="34" charset="0"/>
                  <a:cs typeface="Arial" panose="020B0604020202020204" pitchFamily="34" charset="0"/>
                </a:rPr>
                <a:t> </a:t>
              </a:r>
              <a:r>
                <a:rPr lang="en-US" sz="2699" b="1" dirty="0" err="1">
                  <a:solidFill>
                    <a:schemeClr val="bg1"/>
                  </a:solidFill>
                  <a:latin typeface="Arial" panose="020B0604020202020204" pitchFamily="34" charset="0"/>
                  <a:cs typeface="Arial" panose="020B0604020202020204" pitchFamily="34" charset="0"/>
                </a:rPr>
                <a:t>vừa</a:t>
              </a:r>
              <a:r>
                <a:rPr lang="en-US" sz="2699" b="1" dirty="0">
                  <a:solidFill>
                    <a:schemeClr val="bg1"/>
                  </a:solidFill>
                  <a:latin typeface="Arial" panose="020B0604020202020204" pitchFamily="34" charset="0"/>
                  <a:cs typeface="Arial" panose="020B0604020202020204" pitchFamily="34" charset="0"/>
                </a:rPr>
                <a:t> </a:t>
              </a:r>
              <a:r>
                <a:rPr lang="en-US" sz="2699" b="1" dirty="0" err="1">
                  <a:solidFill>
                    <a:schemeClr val="bg1"/>
                  </a:solidFill>
                  <a:latin typeface="Arial" panose="020B0604020202020204" pitchFamily="34" charset="0"/>
                  <a:cs typeface="Arial" panose="020B0604020202020204" pitchFamily="34" charset="0"/>
                </a:rPr>
                <a:t>chửi</a:t>
              </a:r>
              <a:endParaRPr lang="vi-VN" sz="2699"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AC550FCA-4D06-7592-F957-7E196F20A24D}"/>
              </a:ext>
            </a:extLst>
          </p:cNvPr>
          <p:cNvGrpSpPr/>
          <p:nvPr/>
        </p:nvGrpSpPr>
        <p:grpSpPr>
          <a:xfrm>
            <a:off x="174601" y="178242"/>
            <a:ext cx="5407971" cy="507703"/>
            <a:chOff x="-288924" y="1873056"/>
            <a:chExt cx="10817351" cy="1015537"/>
          </a:xfrm>
        </p:grpSpPr>
        <p:sp>
          <p:nvSpPr>
            <p:cNvPr id="5" name="Rounded Rectangle 13">
              <a:extLst>
                <a:ext uri="{FF2B5EF4-FFF2-40B4-BE49-F238E27FC236}">
                  <a16:creationId xmlns:a16="http://schemas.microsoft.com/office/drawing/2014/main" id="{4E06482C-D98C-CC2A-24A1-419632007935}"/>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025EC3FB-6700-F317-7451-EFA0E561B1FC}"/>
                </a:ext>
              </a:extLst>
            </p:cNvPr>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7" name="TextBox 6">
              <a:extLst>
                <a:ext uri="{FF2B5EF4-FFF2-40B4-BE49-F238E27FC236}">
                  <a16:creationId xmlns:a16="http://schemas.microsoft.com/office/drawing/2014/main" id="{3545914E-4803-451B-A2B1-352ACE36F63B}"/>
                </a:ext>
              </a:extLst>
            </p:cNvPr>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8" name="Group 7">
            <a:extLst>
              <a:ext uri="{FF2B5EF4-FFF2-40B4-BE49-F238E27FC236}">
                <a16:creationId xmlns:a16="http://schemas.microsoft.com/office/drawing/2014/main" id="{1DADDD1E-A369-6CAB-1252-7A3109A1D0B2}"/>
              </a:ext>
            </a:extLst>
          </p:cNvPr>
          <p:cNvGrpSpPr/>
          <p:nvPr/>
        </p:nvGrpSpPr>
        <p:grpSpPr>
          <a:xfrm>
            <a:off x="724599" y="626813"/>
            <a:ext cx="6425459" cy="974586"/>
            <a:chOff x="644526" y="2766774"/>
            <a:chExt cx="12852592" cy="1949426"/>
          </a:xfrm>
        </p:grpSpPr>
        <p:sp>
          <p:nvSpPr>
            <p:cNvPr id="9" name="TextBox 8">
              <a:extLst>
                <a:ext uri="{FF2B5EF4-FFF2-40B4-BE49-F238E27FC236}">
                  <a16:creationId xmlns:a16="http://schemas.microsoft.com/office/drawing/2014/main" id="{E44DE737-F18F-3C2D-94FA-AE4A91C88EB3}"/>
                </a:ext>
              </a:extLst>
            </p:cNvPr>
            <p:cNvSpPr txBox="1"/>
            <p:nvPr/>
          </p:nvSpPr>
          <p:spPr>
            <a:xfrm>
              <a:off x="1906586" y="2766774"/>
              <a:ext cx="11506201"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Hình</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tượng</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nhân</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vật</a:t>
              </a:r>
              <a:r>
                <a:rPr lang="en-US" sz="2400" b="1" i="1" dirty="0">
                  <a:solidFill>
                    <a:srgbClr val="1D93A5"/>
                  </a:solidFill>
                  <a:latin typeface="Tahoma" pitchFamily="34" charset="0"/>
                  <a:ea typeface="Tahoma" pitchFamily="34" charset="0"/>
                  <a:cs typeface="Tahoma" pitchFamily="34" charset="0"/>
                </a:rPr>
                <a:t> Chí </a:t>
              </a:r>
              <a:r>
                <a:rPr lang="en-US" sz="2400" b="1" i="1" dirty="0" err="1">
                  <a:solidFill>
                    <a:srgbClr val="1D93A5"/>
                  </a:solidFill>
                  <a:latin typeface="Tahoma" pitchFamily="34" charset="0"/>
                  <a:ea typeface="Tahoma" pitchFamily="34" charset="0"/>
                  <a:cs typeface="Tahoma" pitchFamily="34" charset="0"/>
                </a:rPr>
                <a:t>Phèo</a:t>
              </a:r>
              <a:endParaRPr lang="en-US" sz="2400" b="1" i="1" dirty="0">
                <a:solidFill>
                  <a:srgbClr val="1D93A5"/>
                </a:solidFill>
                <a:latin typeface="Tahoma" pitchFamily="34" charset="0"/>
                <a:ea typeface="Tahoma" pitchFamily="34" charset="0"/>
                <a:cs typeface="Tahoma" pitchFamily="34" charset="0"/>
              </a:endParaRPr>
            </a:p>
          </p:txBody>
        </p:sp>
        <p:sp>
          <p:nvSpPr>
            <p:cNvPr id="10" name="Rounded Rectangle 18">
              <a:extLst>
                <a:ext uri="{FF2B5EF4-FFF2-40B4-BE49-F238E27FC236}">
                  <a16:creationId xmlns:a16="http://schemas.microsoft.com/office/drawing/2014/main" id="{B98075E4-0117-73EF-8A9C-E3299DB70A5E}"/>
                </a:ext>
              </a:extLst>
            </p:cNvPr>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4AC3AF41-BF05-20BC-05EE-AA526DD73533}"/>
                </a:ext>
              </a:extLst>
            </p:cNvPr>
            <p:cNvSpPr txBox="1"/>
            <p:nvPr/>
          </p:nvSpPr>
          <p:spPr>
            <a:xfrm>
              <a:off x="900603" y="2795826"/>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sp>
          <p:nvSpPr>
            <p:cNvPr id="13" name="TextBox 12">
              <a:extLst>
                <a:ext uri="{FF2B5EF4-FFF2-40B4-BE49-F238E27FC236}">
                  <a16:creationId xmlns:a16="http://schemas.microsoft.com/office/drawing/2014/main" id="{139A5A81-066C-A6EE-E31C-78B166C467D5}"/>
                </a:ext>
              </a:extLst>
            </p:cNvPr>
            <p:cNvSpPr txBox="1"/>
            <p:nvPr/>
          </p:nvSpPr>
          <p:spPr>
            <a:xfrm>
              <a:off x="1990917" y="3792750"/>
              <a:ext cx="11506201"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Sự</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xuất</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hiện</a:t>
              </a:r>
              <a:endParaRPr lang="en-US" sz="2400" b="1" i="1" dirty="0">
                <a:solidFill>
                  <a:srgbClr val="1D93A5"/>
                </a:solidFill>
                <a:latin typeface="Tahoma" pitchFamily="34" charset="0"/>
                <a:ea typeface="Tahoma" pitchFamily="34" charset="0"/>
                <a:cs typeface="Tahoma" pitchFamily="34" charset="0"/>
              </a:endParaRPr>
            </a:p>
          </p:txBody>
        </p:sp>
        <p:sp>
          <p:nvSpPr>
            <p:cNvPr id="14" name="Rounded Rectangle 18">
              <a:extLst>
                <a:ext uri="{FF2B5EF4-FFF2-40B4-BE49-F238E27FC236}">
                  <a16:creationId xmlns:a16="http://schemas.microsoft.com/office/drawing/2014/main" id="{3C11FAD5-0401-5BF8-5BC6-85E22F57F695}"/>
                </a:ext>
              </a:extLst>
            </p:cNvPr>
            <p:cNvSpPr/>
            <p:nvPr/>
          </p:nvSpPr>
          <p:spPr>
            <a:xfrm>
              <a:off x="721712" y="3867801"/>
              <a:ext cx="1269205" cy="804673"/>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itchFamily="34" charset="0"/>
                  <a:ea typeface="Tahoma" pitchFamily="34" charset="0"/>
                  <a:cs typeface="Tahoma" pitchFamily="34" charset="0"/>
                </a:rPr>
                <a:t>a</a:t>
              </a:r>
            </a:p>
            <a:p>
              <a:pPr algn="ctr"/>
              <a:endParaRPr lang="en-US" sz="1000" dirty="0"/>
            </a:p>
          </p:txBody>
        </p:sp>
      </p:grpSp>
      <p:cxnSp>
        <p:nvCxnSpPr>
          <p:cNvPr id="15" name="Connector: Elbow 14">
            <a:extLst>
              <a:ext uri="{FF2B5EF4-FFF2-40B4-BE49-F238E27FC236}">
                <a16:creationId xmlns:a16="http://schemas.microsoft.com/office/drawing/2014/main" id="{162A80E9-8B99-409D-3391-CA09E1E925A4}"/>
              </a:ext>
            </a:extLst>
          </p:cNvPr>
          <p:cNvCxnSpPr/>
          <p:nvPr/>
        </p:nvCxnSpPr>
        <p:spPr>
          <a:xfrm rot="5400000" flipH="1" flipV="1">
            <a:off x="8472402" y="1422402"/>
            <a:ext cx="12700" cy="12700"/>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9D2D5A-4B5B-322E-E9F5-49C68B9C35FD}"/>
              </a:ext>
            </a:extLst>
          </p:cNvPr>
          <p:cNvCxnSpPr/>
          <p:nvPr/>
        </p:nvCxnSpPr>
        <p:spPr>
          <a:xfrm>
            <a:off x="8387313" y="1435102"/>
            <a:ext cx="1467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463629-799F-1601-3EC0-53187BBA3663}"/>
              </a:ext>
            </a:extLst>
          </p:cNvPr>
          <p:cNvCxnSpPr>
            <a:cxnSpLocks/>
          </p:cNvCxnSpPr>
          <p:nvPr/>
        </p:nvCxnSpPr>
        <p:spPr>
          <a:xfrm>
            <a:off x="9842269" y="1370566"/>
            <a:ext cx="0" cy="906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E7A8FF2-B3C3-DCCB-FF2C-37CBB480A545}"/>
              </a:ext>
            </a:extLst>
          </p:cNvPr>
          <p:cNvSpPr txBox="1"/>
          <p:nvPr/>
        </p:nvSpPr>
        <p:spPr>
          <a:xfrm>
            <a:off x="8343498" y="1039083"/>
            <a:ext cx="1498769" cy="369332"/>
          </a:xfrm>
          <a:prstGeom prst="rect">
            <a:avLst/>
          </a:prstGeom>
          <a:noFill/>
        </p:spPr>
        <p:txBody>
          <a:bodyPr wrap="square" rtlCol="0">
            <a:spAutoFit/>
          </a:bodyPr>
          <a:lstStyle/>
          <a:p>
            <a:r>
              <a:rPr lang="en-US" b="1" dirty="0" err="1"/>
              <a:t>Điểm</a:t>
            </a:r>
            <a:r>
              <a:rPr lang="en-US" b="1" dirty="0"/>
              <a:t> </a:t>
            </a:r>
            <a:r>
              <a:rPr lang="en-US" b="1" dirty="0" err="1"/>
              <a:t>nhìn</a:t>
            </a:r>
            <a:endParaRPr lang="vi-VN" b="1" dirty="0"/>
          </a:p>
        </p:txBody>
      </p:sp>
      <p:cxnSp>
        <p:nvCxnSpPr>
          <p:cNvPr id="25" name="Straight Arrow Connector 24">
            <a:extLst>
              <a:ext uri="{FF2B5EF4-FFF2-40B4-BE49-F238E27FC236}">
                <a16:creationId xmlns:a16="http://schemas.microsoft.com/office/drawing/2014/main" id="{3C8BAAF1-FDFE-34A5-42D3-176ECD8ECE94}"/>
              </a:ext>
            </a:extLst>
          </p:cNvPr>
          <p:cNvCxnSpPr/>
          <p:nvPr/>
        </p:nvCxnSpPr>
        <p:spPr>
          <a:xfrm>
            <a:off x="4054248" y="1658610"/>
            <a:ext cx="485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B8DCDC-2981-EF7F-30A7-486858393052}"/>
              </a:ext>
            </a:extLst>
          </p:cNvPr>
          <p:cNvCxnSpPr/>
          <p:nvPr/>
        </p:nvCxnSpPr>
        <p:spPr>
          <a:xfrm flipH="1">
            <a:off x="2948473" y="1658610"/>
            <a:ext cx="1105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F923E65-6BA5-BBFA-BFC0-8F68385F0E02}"/>
              </a:ext>
            </a:extLst>
          </p:cNvPr>
          <p:cNvCxnSpPr/>
          <p:nvPr/>
        </p:nvCxnSpPr>
        <p:spPr>
          <a:xfrm>
            <a:off x="2948473" y="1658610"/>
            <a:ext cx="0" cy="6597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2423E38-63FE-302F-8554-7B535CAE17FA}"/>
              </a:ext>
            </a:extLst>
          </p:cNvPr>
          <p:cNvSpPr txBox="1"/>
          <p:nvPr/>
        </p:nvSpPr>
        <p:spPr>
          <a:xfrm>
            <a:off x="1240869" y="1990780"/>
            <a:ext cx="1694677" cy="369332"/>
          </a:xfrm>
          <a:prstGeom prst="rect">
            <a:avLst/>
          </a:prstGeom>
          <a:noFill/>
        </p:spPr>
        <p:txBody>
          <a:bodyPr wrap="square" rtlCol="0">
            <a:spAutoFit/>
          </a:bodyPr>
          <a:lstStyle/>
          <a:p>
            <a:r>
              <a:rPr lang="en-US" b="1" dirty="0" err="1"/>
              <a:t>Dẫn</a:t>
            </a:r>
            <a:r>
              <a:rPr lang="en-US" b="1" dirty="0"/>
              <a:t> </a:t>
            </a:r>
            <a:r>
              <a:rPr lang="en-US" b="1" dirty="0" err="1"/>
              <a:t>chứng</a:t>
            </a:r>
            <a:endParaRPr lang="vi-VN" b="1" dirty="0"/>
          </a:p>
        </p:txBody>
      </p:sp>
    </p:spTree>
    <p:extLst>
      <p:ext uri="{BB962C8B-B14F-4D97-AF65-F5344CB8AC3E}">
        <p14:creationId xmlns:p14="http://schemas.microsoft.com/office/powerpoint/2010/main" val="37106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linds(horizont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blinds(horizontal)">
                                      <p:cBhvr>
                                        <p:cTn id="35" dur="500"/>
                                        <p:tgtEl>
                                          <p:spTgt spid="6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linds(horizont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linds(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linds(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childTnLst>
                          </p:cTn>
                        </p:par>
                        <p:par>
                          <p:cTn id="63" fill="hold">
                            <p:stCondLst>
                              <p:cond delay="500"/>
                            </p:stCondLst>
                            <p:childTnLst>
                              <p:par>
                                <p:cTn id="64" presetID="3"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linds(horizont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linds(horizontal)">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childTnLst>
                          </p:cTn>
                        </p:par>
                        <p:par>
                          <p:cTn id="77" fill="hold">
                            <p:stCondLst>
                              <p:cond delay="500"/>
                            </p:stCondLst>
                            <p:childTnLst>
                              <p:par>
                                <p:cTn id="78" presetID="3" presetClass="entr" presetSubtype="10" fill="hold" grpId="0"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linds(horizontal)">
                                      <p:cBhvr>
                                        <p:cTn id="8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16" grpId="0" animBg="1"/>
      <p:bldP spid="32" grpId="0" animBg="1"/>
      <p:bldP spid="33" grpId="0" animBg="1"/>
      <p:bldP spid="34" grpId="0" animBg="1"/>
      <p:bldP spid="35" grpId="0" animBg="1"/>
      <p:bldP spid="36" grpId="0" animBg="1"/>
      <p:bldP spid="3" grpId="0" animBg="1"/>
      <p:bldP spid="28" grpId="0" animBg="1"/>
      <p:bldP spid="29" grpId="0" animBg="1"/>
      <p:bldP spid="30" grpId="0" animBg="1"/>
      <p:bldP spid="31" grpId="0" animBg="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6286803" y="2731787"/>
            <a:ext cx="5340330" cy="2814739"/>
          </a:xfrm>
          <a:prstGeom prst="roundRect">
            <a:avLst>
              <a:gd name="adj" fmla="val 7247"/>
            </a:avLst>
          </a:prstGeom>
          <a:solidFill>
            <a:schemeClr val="bg1"/>
          </a:solidFill>
          <a:ln w="635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ounded Rectangle 47"/>
          <p:cNvSpPr/>
          <p:nvPr/>
        </p:nvSpPr>
        <p:spPr>
          <a:xfrm>
            <a:off x="3386970" y="2731787"/>
            <a:ext cx="2899831" cy="2814739"/>
          </a:xfrm>
          <a:prstGeom prst="roundRect">
            <a:avLst>
              <a:gd name="adj" fmla="val 7572"/>
            </a:avLst>
          </a:prstGeom>
          <a:solidFill>
            <a:schemeClr val="bg1"/>
          </a:solidFill>
          <a:ln w="635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p:cNvSpPr/>
          <p:nvPr/>
        </p:nvSpPr>
        <p:spPr>
          <a:xfrm>
            <a:off x="6286802" y="2731787"/>
            <a:ext cx="5340330" cy="3046988"/>
          </a:xfrm>
          <a:prstGeom prst="rect">
            <a:avLst/>
          </a:prstGeom>
        </p:spPr>
        <p:txBody>
          <a:bodyPr wrap="square">
            <a:spAutoFit/>
          </a:bodyPr>
          <a:lstStyle/>
          <a:p>
            <a:pPr algn="just"/>
            <a:r>
              <a:rPr lang="en-US" sz="3200" b="1" dirty="0" err="1">
                <a:latin typeface="Tahoma" pitchFamily="34" charset="0"/>
                <a:ea typeface="Tahoma" pitchFamily="34" charset="0"/>
                <a:cs typeface="Tahoma" pitchFamily="34" charset="0"/>
              </a:rPr>
              <a:t>Kích</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thích</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sự</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tò</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mò</a:t>
            </a:r>
            <a:r>
              <a:rPr lang="en-US" sz="3200" b="1" dirty="0">
                <a:latin typeface="Tahoma" pitchFamily="34" charset="0"/>
                <a:ea typeface="Tahoma" pitchFamily="34" charset="0"/>
                <a:cs typeface="Tahoma" pitchFamily="34" charset="0"/>
              </a:rPr>
              <a:t> ở </a:t>
            </a:r>
            <a:r>
              <a:rPr lang="en-US" sz="3200" b="1" dirty="0" err="1">
                <a:latin typeface="Tahoma" pitchFamily="34" charset="0"/>
                <a:ea typeface="Tahoma" pitchFamily="34" charset="0"/>
                <a:cs typeface="Tahoma" pitchFamily="34" charset="0"/>
              </a:rPr>
              <a:t>người</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đọc</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về</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số</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phận</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tính</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cách</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nhân</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vật</a:t>
            </a:r>
            <a:endParaRPr lang="en-US" sz="3200" b="1" dirty="0">
              <a:latin typeface="Tahoma" pitchFamily="34" charset="0"/>
              <a:ea typeface="Tahoma" pitchFamily="34" charset="0"/>
              <a:cs typeface="Tahoma" pitchFamily="34" charset="0"/>
            </a:endParaRPr>
          </a:p>
          <a:p>
            <a:pPr algn="just"/>
            <a:r>
              <a:rPr lang="en-US" sz="3200" b="1" dirty="0" err="1">
                <a:latin typeface="Tahoma" pitchFamily="34" charset="0"/>
                <a:ea typeface="Tahoma" pitchFamily="34" charset="0"/>
                <a:cs typeface="Tahoma" pitchFamily="34" charset="0"/>
              </a:rPr>
              <a:t>Mở</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ra</a:t>
            </a:r>
            <a:r>
              <a:rPr lang="en-US" sz="3200" b="1" dirty="0">
                <a:latin typeface="Tahoma" pitchFamily="34" charset="0"/>
                <a:ea typeface="Tahoma" pitchFamily="34" charset="0"/>
                <a:cs typeface="Tahoma" pitchFamily="34" charset="0"/>
              </a:rPr>
              <a:t> bi </a:t>
            </a:r>
            <a:r>
              <a:rPr lang="en-US" sz="3200" b="1" dirty="0" err="1">
                <a:latin typeface="Tahoma" pitchFamily="34" charset="0"/>
                <a:ea typeface="Tahoma" pitchFamily="34" charset="0"/>
                <a:cs typeface="Tahoma" pitchFamily="34" charset="0"/>
              </a:rPr>
              <a:t>kịch</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của</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nhân</a:t>
            </a:r>
            <a:r>
              <a:rPr lang="en-US" sz="3200" b="1" dirty="0">
                <a:latin typeface="Tahoma" pitchFamily="34" charset="0"/>
                <a:ea typeface="Tahoma" pitchFamily="34" charset="0"/>
                <a:cs typeface="Tahoma" pitchFamily="34" charset="0"/>
              </a:rPr>
              <a:t> </a:t>
            </a:r>
            <a:r>
              <a:rPr lang="en-US" sz="3200" b="1" dirty="0" err="1">
                <a:latin typeface="Tahoma" pitchFamily="34" charset="0"/>
                <a:ea typeface="Tahoma" pitchFamily="34" charset="0"/>
                <a:cs typeface="Tahoma" pitchFamily="34" charset="0"/>
              </a:rPr>
              <a:t>vật</a:t>
            </a:r>
            <a:endParaRPr lang="en-US" sz="3200" b="1" dirty="0">
              <a:latin typeface="Tahoma" pitchFamily="34" charset="0"/>
              <a:ea typeface="Tahoma" pitchFamily="34" charset="0"/>
              <a:cs typeface="Tahoma" pitchFamily="34" charset="0"/>
            </a:endParaRPr>
          </a:p>
          <a:p>
            <a:pPr algn="just"/>
            <a:endParaRPr lang="vi-VN" sz="3200" b="1" dirty="0">
              <a:latin typeface="Tahoma" pitchFamily="34" charset="0"/>
              <a:ea typeface="Tahoma" pitchFamily="34" charset="0"/>
              <a:cs typeface="Tahoma" pitchFamily="34" charset="0"/>
            </a:endParaRPr>
          </a:p>
        </p:txBody>
      </p:sp>
      <p:sp>
        <p:nvSpPr>
          <p:cNvPr id="47" name="Rectangle 46"/>
          <p:cNvSpPr/>
          <p:nvPr/>
        </p:nvSpPr>
        <p:spPr>
          <a:xfrm>
            <a:off x="3756972" y="3178063"/>
            <a:ext cx="2506014" cy="1077218"/>
          </a:xfrm>
          <a:prstGeom prst="rect">
            <a:avLst/>
          </a:prstGeom>
        </p:spPr>
        <p:txBody>
          <a:bodyPr wrap="square">
            <a:spAutoFit/>
          </a:bodyPr>
          <a:lstStyle/>
          <a:p>
            <a:pPr algn="just"/>
            <a:r>
              <a:rPr lang="vi-VN" sz="3200" b="1" dirty="0">
                <a:latin typeface="Tahoma" pitchFamily="34" charset="0"/>
                <a:ea typeface="Tahoma" pitchFamily="34" charset="0"/>
                <a:cs typeface="Tahoma" pitchFamily="34" charset="0"/>
              </a:rPr>
              <a:t>Nhiều điểm nhìn</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67" y="1205423"/>
            <a:ext cx="2876016" cy="4928582"/>
          </a:xfrm>
          <a:prstGeom prst="rect">
            <a:avLst/>
          </a:prstGeom>
          <a:effectLst>
            <a:outerShdw blurRad="76200" dir="18900000" sy="23000" kx="-1200000" algn="bl" rotWithShape="0">
              <a:prstClr val="black">
                <a:alpha val="20000"/>
              </a:prstClr>
            </a:outerShdw>
          </a:effectLst>
        </p:spPr>
      </p:pic>
      <p:cxnSp>
        <p:nvCxnSpPr>
          <p:cNvPr id="4" name="Elbow Connector 3"/>
          <p:cNvCxnSpPr>
            <a:cxnSpLocks/>
          </p:cNvCxnSpPr>
          <p:nvPr/>
        </p:nvCxnSpPr>
        <p:spPr>
          <a:xfrm rot="5400000">
            <a:off x="5205432" y="2095427"/>
            <a:ext cx="837589" cy="435131"/>
          </a:xfrm>
          <a:prstGeom prst="bentConnector3">
            <a:avLst/>
          </a:prstGeom>
          <a:ln w="1016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cxnSpLocks/>
          </p:cNvCxnSpPr>
          <p:nvPr/>
        </p:nvCxnSpPr>
        <p:spPr>
          <a:xfrm rot="16200000" flipH="1">
            <a:off x="7959689" y="2056687"/>
            <a:ext cx="710479" cy="503167"/>
          </a:xfrm>
          <a:prstGeom prst="bentConnector3">
            <a:avLst/>
          </a:prstGeom>
          <a:ln w="1016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5066755" y="779144"/>
            <a:ext cx="3846893" cy="1115054"/>
            <a:chOff x="3938687" y="7848600"/>
            <a:chExt cx="9618863" cy="1219200"/>
          </a:xfrm>
          <a:solidFill>
            <a:schemeClr val="accent5">
              <a:lumMod val="50000"/>
            </a:schemeClr>
          </a:solidFill>
        </p:grpSpPr>
        <p:sp>
          <p:nvSpPr>
            <p:cNvPr id="25" name="Title 1"/>
            <p:cNvSpPr txBox="1">
              <a:spLocks/>
            </p:cNvSpPr>
            <p:nvPr/>
          </p:nvSpPr>
          <p:spPr bwMode="auto">
            <a:xfrm>
              <a:off x="3938687" y="7848600"/>
              <a:ext cx="9618863" cy="1219200"/>
            </a:xfrm>
            <a:prstGeom prst="rect">
              <a:avLst/>
            </a:prstGeom>
            <a:grpFill/>
            <a:ln w="104775" cmpd="dbl">
              <a:solidFill>
                <a:schemeClr val="accent5">
                  <a:lumMod val="50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r>
                <a:rPr lang="vi-VN" sz="3600" dirty="0">
                  <a:solidFill>
                    <a:schemeClr val="bg1"/>
                  </a:solidFill>
                </a:rPr>
                <a:t>Nhận xét </a:t>
              </a:r>
              <a:endParaRPr lang="en-US" sz="3600" dirty="0">
                <a:solidFill>
                  <a:schemeClr val="bg1"/>
                </a:solidFill>
              </a:endParaRPr>
            </a:p>
          </p:txBody>
        </p:sp>
        <p:sp>
          <p:nvSpPr>
            <p:cNvPr id="27" name="Rectangle 26"/>
            <p:cNvSpPr/>
            <p:nvPr/>
          </p:nvSpPr>
          <p:spPr>
            <a:xfrm>
              <a:off x="4788594" y="7912929"/>
              <a:ext cx="7919050" cy="650364"/>
            </a:xfrm>
            <a:prstGeom prst="rect">
              <a:avLst/>
            </a:prstGeom>
            <a:noFill/>
            <a:ln>
              <a:noFill/>
            </a:ln>
          </p:spPr>
          <p:txBody>
            <a:bodyPr wrap="square">
              <a:spAutoFit/>
            </a:bodyPr>
            <a:lstStyle/>
            <a:p>
              <a:pPr algn="ctr"/>
              <a:endParaRPr lang="vi-VN" sz="2699"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353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8" grpId="0" animBg="1"/>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057905" y="3289449"/>
            <a:ext cx="117241" cy="712894"/>
            <a:chOff x="12117387" y="5782777"/>
            <a:chExt cx="234512" cy="1425973"/>
          </a:xfrm>
        </p:grpSpPr>
        <p:cxnSp>
          <p:nvCxnSpPr>
            <p:cNvPr id="27" name="Straight Connector 26"/>
            <p:cNvCxnSpPr/>
            <p:nvPr/>
          </p:nvCxnSpPr>
          <p:spPr>
            <a:xfrm flipV="1">
              <a:off x="12231687" y="5824416"/>
              <a:ext cx="0" cy="1270034"/>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2117387" y="6980150"/>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Oval 36"/>
            <p:cNvSpPr/>
            <p:nvPr/>
          </p:nvSpPr>
          <p:spPr>
            <a:xfrm>
              <a:off x="12123299" y="5782777"/>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20" name="Group 19"/>
          <p:cNvGrpSpPr/>
          <p:nvPr/>
        </p:nvGrpSpPr>
        <p:grpSpPr>
          <a:xfrm>
            <a:off x="3642398" y="3289449"/>
            <a:ext cx="1349577" cy="712894"/>
            <a:chOff x="7285743" y="5782777"/>
            <a:chExt cx="2699505" cy="1425973"/>
          </a:xfrm>
        </p:grpSpPr>
        <p:cxnSp>
          <p:nvCxnSpPr>
            <p:cNvPr id="19" name="Straight Connector 18"/>
            <p:cNvCxnSpPr/>
            <p:nvPr/>
          </p:nvCxnSpPr>
          <p:spPr>
            <a:xfrm flipV="1">
              <a:off x="7469187" y="5797296"/>
              <a:ext cx="2516061" cy="1297154"/>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7285743" y="6980150"/>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Oval 35"/>
            <p:cNvSpPr/>
            <p:nvPr/>
          </p:nvSpPr>
          <p:spPr>
            <a:xfrm>
              <a:off x="9671430" y="5782777"/>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22" name="Group 21"/>
          <p:cNvGrpSpPr/>
          <p:nvPr/>
        </p:nvGrpSpPr>
        <p:grpSpPr>
          <a:xfrm>
            <a:off x="7163882" y="3289449"/>
            <a:ext cx="1349577" cy="712894"/>
            <a:chOff x="14329628" y="5782777"/>
            <a:chExt cx="2699505" cy="1425973"/>
          </a:xfrm>
        </p:grpSpPr>
        <p:grpSp>
          <p:nvGrpSpPr>
            <p:cNvPr id="33" name="Group 32"/>
            <p:cNvGrpSpPr/>
            <p:nvPr/>
          </p:nvGrpSpPr>
          <p:grpSpPr>
            <a:xfrm flipH="1">
              <a:off x="14329628" y="5797296"/>
              <a:ext cx="2699505" cy="1411454"/>
              <a:chOff x="7285743" y="5797296"/>
              <a:chExt cx="2699505" cy="1411454"/>
            </a:xfrm>
          </p:grpSpPr>
          <p:cxnSp>
            <p:nvCxnSpPr>
              <p:cNvPr id="34" name="Straight Connector 33"/>
              <p:cNvCxnSpPr/>
              <p:nvPr/>
            </p:nvCxnSpPr>
            <p:spPr>
              <a:xfrm flipV="1">
                <a:off x="7469187" y="5797296"/>
                <a:ext cx="2516061" cy="1297154"/>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7285743" y="6980150"/>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8" name="Oval 37"/>
            <p:cNvSpPr/>
            <p:nvPr/>
          </p:nvSpPr>
          <p:spPr>
            <a:xfrm>
              <a:off x="14441487" y="5782777"/>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8" name="Group 17"/>
          <p:cNvGrpSpPr/>
          <p:nvPr/>
        </p:nvGrpSpPr>
        <p:grpSpPr>
          <a:xfrm>
            <a:off x="4851148" y="2745022"/>
            <a:ext cx="2425799" cy="621592"/>
            <a:chOff x="9703558" y="4693781"/>
            <a:chExt cx="4852229" cy="1243345"/>
          </a:xfrm>
        </p:grpSpPr>
        <p:sp>
          <p:nvSpPr>
            <p:cNvPr id="17" name="Rounded Rectangle 16"/>
            <p:cNvSpPr/>
            <p:nvPr/>
          </p:nvSpPr>
          <p:spPr>
            <a:xfrm>
              <a:off x="9703558" y="4693781"/>
              <a:ext cx="4852229"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10761536" y="4938427"/>
              <a:ext cx="3505262" cy="923450"/>
            </a:xfrm>
            <a:prstGeom prst="rect">
              <a:avLst/>
            </a:prstGeom>
          </p:spPr>
          <p:txBody>
            <a:bodyPr wrap="none">
              <a:spAutoFit/>
            </a:bodyPr>
            <a:lstStyle/>
            <a:p>
              <a:pPr lvl="0"/>
              <a:r>
                <a:rPr lang="en-US" sz="2400" b="1" dirty="0" err="1">
                  <a:solidFill>
                    <a:schemeClr val="bg1"/>
                  </a:solidFill>
                  <a:latin typeface="Arial" panose="020B0604020202020204" pitchFamily="34" charset="0"/>
                  <a:cs typeface="Arial" panose="020B0604020202020204" pitchFamily="34" charset="0"/>
                </a:rPr>
                <a:t>Tỉnh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rượu</a:t>
              </a:r>
              <a:r>
                <a:rPr lang="en-US" sz="2400" b="1" dirty="0">
                  <a:solidFill>
                    <a:schemeClr val="bg1"/>
                  </a:solidFill>
                  <a:latin typeface="Arial" panose="020B0604020202020204" pitchFamily="34" charset="0"/>
                  <a:cs typeface="Arial" panose="020B0604020202020204" pitchFamily="34" charset="0"/>
                </a:rPr>
                <a:t> </a:t>
              </a:r>
            </a:p>
          </p:txBody>
        </p:sp>
      </p:grpSp>
      <p:grpSp>
        <p:nvGrpSpPr>
          <p:cNvPr id="23" name="Group 22"/>
          <p:cNvGrpSpPr/>
          <p:nvPr/>
        </p:nvGrpSpPr>
        <p:grpSpPr>
          <a:xfrm>
            <a:off x="644367" y="3945201"/>
            <a:ext cx="3536563" cy="2622831"/>
            <a:chOff x="1288901" y="7094450"/>
            <a:chExt cx="7074046" cy="5246345"/>
          </a:xfrm>
        </p:grpSpPr>
        <p:sp>
          <p:nvSpPr>
            <p:cNvPr id="16" name="Rounded Rectangle 15"/>
            <p:cNvSpPr/>
            <p:nvPr/>
          </p:nvSpPr>
          <p:spPr>
            <a:xfrm>
              <a:off x="1310156" y="7094450"/>
              <a:ext cx="6793165" cy="3463265"/>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p:cNvSpPr/>
            <p:nvPr/>
          </p:nvSpPr>
          <p:spPr>
            <a:xfrm>
              <a:off x="1288901" y="7204914"/>
              <a:ext cx="7074046" cy="1662210"/>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Nhận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thức</a:t>
              </a:r>
              <a:endParaRPr lang="en-US" sz="2400" b="1" dirty="0">
                <a:solidFill>
                  <a:schemeClr val="bg1"/>
                </a:solidFill>
                <a:latin typeface="Arial" panose="020B0604020202020204" pitchFamily="34" charset="0"/>
                <a:cs typeface="Arial" panose="020B0604020202020204" pitchFamily="34" charset="0"/>
              </a:endParaRPr>
            </a:p>
            <a:p>
              <a:pPr lvl="0" algn="ct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mình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sống</a:t>
              </a:r>
              <a:endParaRPr lang="en-US" sz="2400" b="1" dirty="0">
                <a:solidFill>
                  <a:schemeClr val="bg1"/>
                </a:solidFill>
                <a:latin typeface="Arial" panose="020B0604020202020204" pitchFamily="34" charset="0"/>
                <a:cs typeface="Arial" panose="020B0604020202020204" pitchFamily="34" charset="0"/>
              </a:endParaRPr>
            </a:p>
          </p:txBody>
        </p:sp>
        <p:pic>
          <p:nvPicPr>
            <p:cNvPr id="39" name="Picture 38"/>
            <p:cNvPicPr preferRelativeResize="0">
              <a:picLocks/>
            </p:cNvPicPr>
            <p:nvPr/>
          </p:nvPicPr>
          <p:blipFill>
            <a:blip r:embed="rId3"/>
            <a:stretch>
              <a:fillRect/>
            </a:stretch>
          </p:blipFill>
          <p:spPr>
            <a:xfrm>
              <a:off x="2750367" y="8774635"/>
              <a:ext cx="3566160" cy="3566160"/>
            </a:xfrm>
            <a:prstGeom prst="ellipse">
              <a:avLst/>
            </a:prstGeom>
            <a:ln w="92075">
              <a:solidFill>
                <a:schemeClr val="bg1"/>
              </a:solidFill>
            </a:ln>
            <a:effectLst>
              <a:outerShdw blurRad="50800" dist="38100" dir="2700000" algn="tl" rotWithShape="0">
                <a:prstClr val="black">
                  <a:alpha val="40000"/>
                </a:prstClr>
              </a:outerShdw>
            </a:effectLst>
          </p:spPr>
        </p:pic>
      </p:grpSp>
      <p:grpSp>
        <p:nvGrpSpPr>
          <p:cNvPr id="24" name="Group 23"/>
          <p:cNvGrpSpPr/>
          <p:nvPr/>
        </p:nvGrpSpPr>
        <p:grpSpPr>
          <a:xfrm>
            <a:off x="4277797" y="3945201"/>
            <a:ext cx="3679019" cy="2638069"/>
            <a:chOff x="8556707" y="7094450"/>
            <a:chExt cx="7358997" cy="5276825"/>
          </a:xfrm>
        </p:grpSpPr>
        <p:sp>
          <p:nvSpPr>
            <p:cNvPr id="31" name="Rounded Rectangle 30"/>
            <p:cNvSpPr/>
            <p:nvPr/>
          </p:nvSpPr>
          <p:spPr>
            <a:xfrm>
              <a:off x="8591719" y="7094450"/>
              <a:ext cx="7259468" cy="3463265"/>
            </a:xfrm>
            <a:prstGeom prst="roundRect">
              <a:avLst>
                <a:gd name="adj" fmla="val 691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p:nvSpPr>
          <p:spPr>
            <a:xfrm>
              <a:off x="8556707" y="7281114"/>
              <a:ext cx="7358997" cy="2400971"/>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Lắng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âm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thanh</a:t>
              </a:r>
              <a:r>
                <a:rPr lang="en-US" sz="2400" b="1" dirty="0">
                  <a:solidFill>
                    <a:schemeClr val="bg1"/>
                  </a:solidFill>
                  <a:latin typeface="Arial" panose="020B0604020202020204" pitchFamily="34" charset="0"/>
                  <a:cs typeface="Arial" panose="020B0604020202020204" pitchFamily="34" charset="0"/>
                </a:rPr>
                <a:t> </a:t>
              </a:r>
            </a:p>
            <a:p>
              <a:pPr lvl="0" algn="ctr"/>
              <a:r>
                <a:rPr lang="en-US" sz="2400" b="1" dirty="0" err="1">
                  <a:solidFill>
                    <a:schemeClr val="bg1"/>
                  </a:solidFill>
                  <a:latin typeface="Arial" panose="020B0604020202020204" pitchFamily="34" charset="0"/>
                  <a:cs typeface="Arial" panose="020B0604020202020204" pitchFamily="34" charset="0"/>
                </a:rPr>
                <a:t>hằng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cuộc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sống</a:t>
              </a:r>
              <a:endParaRPr lang="en-US" sz="2400" b="1" dirty="0">
                <a:solidFill>
                  <a:schemeClr val="bg1"/>
                </a:solidFill>
                <a:latin typeface="Arial" panose="020B0604020202020204" pitchFamily="34" charset="0"/>
                <a:cs typeface="Arial" panose="020B0604020202020204" pitchFamily="34" charset="0"/>
              </a:endParaRPr>
            </a:p>
          </p:txBody>
        </p:sp>
        <p:pic>
          <p:nvPicPr>
            <p:cNvPr id="40" name="Picture 39"/>
            <p:cNvPicPr preferRelativeResize="0">
              <a:picLocks/>
            </p:cNvPicPr>
            <p:nvPr/>
          </p:nvPicPr>
          <p:blipFill rotWithShape="1">
            <a:blip r:embed="rId4"/>
            <a:srcRect l="11086" r="11086"/>
            <a:stretch/>
          </p:blipFill>
          <p:spPr>
            <a:xfrm>
              <a:off x="10346592" y="8805115"/>
              <a:ext cx="3566160" cy="3566160"/>
            </a:xfrm>
            <a:prstGeom prst="ellipse">
              <a:avLst/>
            </a:prstGeom>
            <a:ln w="92075">
              <a:solidFill>
                <a:schemeClr val="bg1"/>
              </a:solidFill>
            </a:ln>
            <a:effectLst>
              <a:outerShdw blurRad="50800" dist="38100" dir="2700000" algn="tl" rotWithShape="0">
                <a:prstClr val="black">
                  <a:alpha val="40000"/>
                </a:prstClr>
              </a:outerShdw>
            </a:effectLst>
          </p:spPr>
        </p:pic>
      </p:grpSp>
      <p:grpSp>
        <p:nvGrpSpPr>
          <p:cNvPr id="25" name="Group 24"/>
          <p:cNvGrpSpPr/>
          <p:nvPr/>
        </p:nvGrpSpPr>
        <p:grpSpPr>
          <a:xfrm>
            <a:off x="7999702" y="3945200"/>
            <a:ext cx="3726909" cy="2621342"/>
            <a:chOff x="16001487" y="7094450"/>
            <a:chExt cx="7454789" cy="5243366"/>
          </a:xfrm>
        </p:grpSpPr>
        <p:sp>
          <p:nvSpPr>
            <p:cNvPr id="32" name="Rounded Rectangle 31"/>
            <p:cNvSpPr/>
            <p:nvPr/>
          </p:nvSpPr>
          <p:spPr>
            <a:xfrm>
              <a:off x="16283855" y="7094450"/>
              <a:ext cx="6793165" cy="3463265"/>
            </a:xfrm>
            <a:prstGeom prst="roundRect">
              <a:avLst>
                <a:gd name="adj" fmla="val 691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ectangle 14"/>
            <p:cNvSpPr/>
            <p:nvPr/>
          </p:nvSpPr>
          <p:spPr>
            <a:xfrm>
              <a:off x="16001487" y="7128714"/>
              <a:ext cx="7454789" cy="1662210"/>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Cảm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xúc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vui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vẻ</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endParaRPr lang="en-US" sz="2400" b="1" dirty="0">
                <a:solidFill>
                  <a:schemeClr val="bg1"/>
                </a:solidFill>
                <a:latin typeface="Arial" panose="020B0604020202020204" pitchFamily="34" charset="0"/>
                <a:cs typeface="Arial" panose="020B0604020202020204" pitchFamily="34" charset="0"/>
              </a:endParaRPr>
            </a:p>
            <a:p>
              <a:pPr lvl="0" algn="ct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bâng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khuâng</a:t>
              </a:r>
              <a:endParaRPr lang="en-US" sz="2400" b="1" dirty="0">
                <a:solidFill>
                  <a:schemeClr val="bg1"/>
                </a:solidFill>
                <a:latin typeface="Arial" panose="020B0604020202020204" pitchFamily="34" charset="0"/>
                <a:cs typeface="Arial" panose="020B0604020202020204" pitchFamily="34" charset="0"/>
              </a:endParaRPr>
            </a:p>
          </p:txBody>
        </p:sp>
        <p:pic>
          <p:nvPicPr>
            <p:cNvPr id="41" name="Picture 40"/>
            <p:cNvPicPr preferRelativeResize="0">
              <a:picLocks/>
            </p:cNvPicPr>
            <p:nvPr/>
          </p:nvPicPr>
          <p:blipFill rotWithShape="1">
            <a:blip r:embed="rId5"/>
            <a:srcRect l="23563" t="15922" r="51585" b="40424"/>
            <a:stretch/>
          </p:blipFill>
          <p:spPr>
            <a:xfrm>
              <a:off x="17963654" y="8774635"/>
              <a:ext cx="3563181" cy="3563181"/>
            </a:xfrm>
            <a:prstGeom prst="ellipse">
              <a:avLst/>
            </a:prstGeom>
            <a:ln w="92075">
              <a:solidFill>
                <a:schemeClr val="bg1"/>
              </a:solidFill>
            </a:ln>
            <a:effectLst>
              <a:outerShdw blurRad="50800" dist="38100" dir="2700000" algn="tl" rotWithShape="0">
                <a:prstClr val="black">
                  <a:alpha val="40000"/>
                </a:prstClr>
              </a:outerShdw>
            </a:effectLst>
          </p:spPr>
        </p:pic>
      </p:grpSp>
      <p:grpSp>
        <p:nvGrpSpPr>
          <p:cNvPr id="42" name="Group 41"/>
          <p:cNvGrpSpPr/>
          <p:nvPr/>
        </p:nvGrpSpPr>
        <p:grpSpPr>
          <a:xfrm>
            <a:off x="108126" y="777567"/>
            <a:ext cx="5407971" cy="507703"/>
            <a:chOff x="-288924" y="1873056"/>
            <a:chExt cx="10817351" cy="1015537"/>
          </a:xfrm>
        </p:grpSpPr>
        <p:sp>
          <p:nvSpPr>
            <p:cNvPr id="43" name="Rounded Rectangle 42"/>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TextBox 43"/>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45" name="TextBox 44"/>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46" name="Group 45"/>
          <p:cNvGrpSpPr/>
          <p:nvPr/>
        </p:nvGrpSpPr>
        <p:grpSpPr>
          <a:xfrm>
            <a:off x="322222" y="1252701"/>
            <a:ext cx="6383299" cy="491578"/>
            <a:chOff x="644526" y="2766774"/>
            <a:chExt cx="12768261" cy="983284"/>
          </a:xfrm>
        </p:grpSpPr>
        <p:sp>
          <p:nvSpPr>
            <p:cNvPr id="47" name="TextBox 46"/>
            <p:cNvSpPr txBox="1"/>
            <p:nvPr/>
          </p:nvSpPr>
          <p:spPr>
            <a:xfrm>
              <a:off x="1906586" y="2766774"/>
              <a:ext cx="11506201" cy="923450"/>
            </a:xfrm>
            <a:prstGeom prst="rect">
              <a:avLst/>
            </a:prstGeom>
            <a:noFill/>
          </p:spPr>
          <p:txBody>
            <a:bodyPr wrap="square" rtlCol="0">
              <a:spAutoFit/>
            </a:bodyPr>
            <a:lstStyle/>
            <a:p>
              <a:r>
                <a:rPr lang="en-US" sz="2400" b="1" i="1">
                  <a:solidFill>
                    <a:srgbClr val="1D93A5"/>
                  </a:solidFill>
                  <a:latin typeface="Tahoma" pitchFamily="34" charset="0"/>
                  <a:ea typeface="Tahoma" pitchFamily="34" charset="0"/>
                  <a:cs typeface="Tahoma" pitchFamily="34" charset="0"/>
                </a:rPr>
                <a:t>Hình tượng nhân vật Chí Phèo</a:t>
              </a:r>
            </a:p>
          </p:txBody>
        </p:sp>
        <p:sp>
          <p:nvSpPr>
            <p:cNvPr id="48" name="Rounded Rectangle 4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TextBox 48"/>
            <p:cNvSpPr txBox="1"/>
            <p:nvPr/>
          </p:nvSpPr>
          <p:spPr>
            <a:xfrm>
              <a:off x="900603" y="2795826"/>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sp>
        <p:nvSpPr>
          <p:cNvPr id="51" name="Rectangle 50"/>
          <p:cNvSpPr/>
          <p:nvPr/>
        </p:nvSpPr>
        <p:spPr>
          <a:xfrm>
            <a:off x="1123201" y="2498580"/>
            <a:ext cx="3894103" cy="430887"/>
          </a:xfrm>
          <a:prstGeom prst="rect">
            <a:avLst/>
          </a:prstGeom>
        </p:spPr>
        <p:txBody>
          <a:bodyPr wrap="square">
            <a:spAutoFit/>
          </a:bodyPr>
          <a:lstStyle/>
          <a:p>
            <a:pPr algn="just">
              <a:defRPr/>
            </a:pPr>
            <a:r>
              <a:rPr lang="vi-VN" sz="2200" b="1" i="1" dirty="0">
                <a:solidFill>
                  <a:schemeClr val="accent5">
                    <a:lumMod val="50000"/>
                  </a:schemeClr>
                </a:solidFill>
                <a:cs typeface="Arial" pitchFamily="34" charset="0"/>
              </a:rPr>
              <a:t>Từ tỉnh rượu đến tỉnh ngộ</a:t>
            </a:r>
          </a:p>
        </p:txBody>
      </p:sp>
      <p:sp>
        <p:nvSpPr>
          <p:cNvPr id="52" name="Rectangle 51"/>
          <p:cNvSpPr/>
          <p:nvPr/>
        </p:nvSpPr>
        <p:spPr>
          <a:xfrm>
            <a:off x="704645" y="1719112"/>
            <a:ext cx="3724096" cy="430887"/>
          </a:xfrm>
          <a:prstGeom prst="rect">
            <a:avLst/>
          </a:prstGeom>
        </p:spPr>
        <p:txBody>
          <a:bodyPr wrap="none">
            <a:spAutoFit/>
          </a:bodyPr>
          <a:lstStyle/>
          <a:p>
            <a:r>
              <a:rPr lang="en-US" sz="2200" b="1" dirty="0">
                <a:solidFill>
                  <a:srgbClr val="C00000"/>
                </a:solidFill>
                <a:latin typeface="Tahoma" pitchFamily="34" charset="0"/>
                <a:ea typeface="Tahoma" pitchFamily="34" charset="0"/>
                <a:cs typeface="Tahoma" pitchFamily="34" charset="0"/>
              </a:rPr>
              <a:t>b. </a:t>
            </a:r>
            <a:r>
              <a:rPr lang="en-US" sz="2200" b="1" dirty="0" err="1">
                <a:solidFill>
                  <a:srgbClr val="C00000"/>
                </a:solidFill>
                <a:latin typeface="Tahoma" pitchFamily="34" charset="0"/>
                <a:ea typeface="Tahoma" pitchFamily="34" charset="0"/>
                <a:cs typeface="Tahoma" pitchFamily="34" charset="0"/>
              </a:rPr>
              <a:t>Cuộc</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gặp</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gỡ</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với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thị</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Nở</a:t>
            </a:r>
            <a:endParaRPr lang="en-US" sz="2200" b="1" dirty="0">
              <a:solidFill>
                <a:srgbClr val="C00000"/>
              </a:solidFill>
              <a:latin typeface="Tahoma" pitchFamily="34" charset="0"/>
              <a:ea typeface="Tahoma" pitchFamily="34" charset="0"/>
              <a:cs typeface="Tahoma" pitchFamily="34" charset="0"/>
            </a:endParaRPr>
          </a:p>
        </p:txBody>
      </p:sp>
      <p:grpSp>
        <p:nvGrpSpPr>
          <p:cNvPr id="53" name="Group 52"/>
          <p:cNvGrpSpPr/>
          <p:nvPr/>
        </p:nvGrpSpPr>
        <p:grpSpPr>
          <a:xfrm>
            <a:off x="853891" y="2127548"/>
            <a:ext cx="10636599" cy="445058"/>
            <a:chOff x="2428842" y="4224260"/>
            <a:chExt cx="21275968" cy="890231"/>
          </a:xfrm>
        </p:grpSpPr>
        <p:sp>
          <p:nvSpPr>
            <p:cNvPr id="54" name="Rectangle 53"/>
            <p:cNvSpPr/>
            <p:nvPr/>
          </p:nvSpPr>
          <p:spPr>
            <a:xfrm>
              <a:off x="3124741" y="4224260"/>
              <a:ext cx="20580069" cy="890231"/>
            </a:xfrm>
            <a:prstGeom prst="rect">
              <a:avLst/>
            </a:prstGeom>
          </p:spPr>
          <p:txBody>
            <a:bodyPr wrap="square">
              <a:spAutoFit/>
            </a:bodyPr>
            <a:lstStyle/>
            <a:p>
              <a:pPr algn="just">
                <a:lnSpc>
                  <a:spcPts val="2999"/>
                </a:lnSpc>
              </a:pPr>
              <a:r>
                <a:rPr lang="vi-VN" sz="2200" b="1" dirty="0">
                  <a:cs typeface="Arial" panose="020B0604020202020204" pitchFamily="34" charset="0"/>
                </a:rPr>
                <a:t>Diễn biến tâm trạng Chí Phèo trong buổi sáng đầu tiên tỉnh dậy </a:t>
              </a:r>
            </a:p>
          </p:txBody>
        </p:sp>
        <p:grpSp>
          <p:nvGrpSpPr>
            <p:cNvPr id="55" name="Group 54"/>
            <p:cNvGrpSpPr/>
            <p:nvPr/>
          </p:nvGrpSpPr>
          <p:grpSpPr>
            <a:xfrm>
              <a:off x="2428842" y="4396400"/>
              <a:ext cx="468313" cy="468313"/>
              <a:chOff x="2204908" y="4489707"/>
              <a:chExt cx="468313" cy="468313"/>
            </a:xfrm>
          </p:grpSpPr>
          <p:sp>
            <p:nvSpPr>
              <p:cNvPr id="56"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a:lnSpc>
                    <a:spcPts val="2999"/>
                  </a:lnSpc>
                </a:pPr>
                <a:endParaRPr lang="en-US" sz="900" b="1"/>
              </a:p>
            </p:txBody>
          </p:sp>
          <p:sp>
            <p:nvSpPr>
              <p:cNvPr id="57"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a:lnSpc>
                    <a:spcPts val="2999"/>
                  </a:lnSpc>
                </a:pPr>
                <a:endParaRPr lang="en-US" sz="900" b="1"/>
              </a:p>
            </p:txBody>
          </p:sp>
        </p:grpSp>
      </p:grpSp>
    </p:spTree>
    <p:extLst>
      <p:ext uri="{BB962C8B-B14F-4D97-AF65-F5344CB8AC3E}">
        <p14:creationId xmlns:p14="http://schemas.microsoft.com/office/powerpoint/2010/main" val="23026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5929026" y="2801787"/>
            <a:ext cx="102127" cy="416814"/>
            <a:chOff x="11964987" y="5550235"/>
            <a:chExt cx="234512" cy="938562"/>
          </a:xfrm>
        </p:grpSpPr>
        <p:cxnSp>
          <p:nvCxnSpPr>
            <p:cNvPr id="52" name="Straight Connector 51"/>
            <p:cNvCxnSpPr/>
            <p:nvPr/>
          </p:nvCxnSpPr>
          <p:spPr>
            <a:xfrm flipV="1">
              <a:off x="12079288" y="5550235"/>
              <a:ext cx="0" cy="72055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11964987" y="6260197"/>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Oval 53"/>
            <p:cNvSpPr/>
            <p:nvPr/>
          </p:nvSpPr>
          <p:spPr>
            <a:xfrm>
              <a:off x="11970899" y="5562600"/>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5" name="Group 54"/>
          <p:cNvGrpSpPr/>
          <p:nvPr/>
        </p:nvGrpSpPr>
        <p:grpSpPr>
          <a:xfrm>
            <a:off x="6814638" y="2864813"/>
            <a:ext cx="1236512" cy="504017"/>
            <a:chOff x="14329629" y="5508596"/>
            <a:chExt cx="2699504" cy="1154643"/>
          </a:xfrm>
        </p:grpSpPr>
        <p:cxnSp>
          <p:nvCxnSpPr>
            <p:cNvPr id="56" name="Straight Connector 55"/>
            <p:cNvCxnSpPr>
              <a:stCxn id="57" idx="3"/>
            </p:cNvCxnSpPr>
            <p:nvPr/>
          </p:nvCxnSpPr>
          <p:spPr>
            <a:xfrm flipH="1" flipV="1">
              <a:off x="14329629" y="5523115"/>
              <a:ext cx="2666026" cy="110664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flipH="1">
              <a:off x="16800533" y="6434639"/>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Oval 57"/>
            <p:cNvSpPr/>
            <p:nvPr/>
          </p:nvSpPr>
          <p:spPr>
            <a:xfrm>
              <a:off x="14441487" y="5508596"/>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9" name="Group 58"/>
          <p:cNvGrpSpPr/>
          <p:nvPr/>
        </p:nvGrpSpPr>
        <p:grpSpPr>
          <a:xfrm>
            <a:off x="3405242" y="2770301"/>
            <a:ext cx="1344678" cy="498389"/>
            <a:chOff x="7285743" y="5508596"/>
            <a:chExt cx="2699505" cy="1143386"/>
          </a:xfrm>
        </p:grpSpPr>
        <p:cxnSp>
          <p:nvCxnSpPr>
            <p:cNvPr id="60" name="Straight Connector 59"/>
            <p:cNvCxnSpPr>
              <a:stCxn id="61" idx="3"/>
            </p:cNvCxnSpPr>
            <p:nvPr/>
          </p:nvCxnSpPr>
          <p:spPr>
            <a:xfrm flipV="1">
              <a:off x="7319221" y="5523115"/>
              <a:ext cx="2666027" cy="109538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7285743" y="6423382"/>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Oval 61"/>
            <p:cNvSpPr/>
            <p:nvPr/>
          </p:nvSpPr>
          <p:spPr>
            <a:xfrm>
              <a:off x="9671430" y="5508596"/>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p:cNvGrpSpPr/>
          <p:nvPr/>
        </p:nvGrpSpPr>
        <p:grpSpPr>
          <a:xfrm>
            <a:off x="4729535" y="2132844"/>
            <a:ext cx="2425799" cy="621592"/>
            <a:chOff x="9703558" y="4419600"/>
            <a:chExt cx="4852229" cy="1243345"/>
          </a:xfrm>
        </p:grpSpPr>
        <p:sp>
          <p:nvSpPr>
            <p:cNvPr id="17" name="Rounded Rectangle 16"/>
            <p:cNvSpPr/>
            <p:nvPr/>
          </p:nvSpPr>
          <p:spPr>
            <a:xfrm>
              <a:off x="9703558" y="4419600"/>
              <a:ext cx="4852229"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10761536" y="4664246"/>
              <a:ext cx="2960169" cy="923450"/>
            </a:xfrm>
            <a:prstGeom prst="rect">
              <a:avLst/>
            </a:prstGeom>
          </p:spPr>
          <p:txBody>
            <a:bodyPr wrap="none">
              <a:spAutoFit/>
            </a:bodyPr>
            <a:lstStyle/>
            <a:p>
              <a:pPr lvl="0"/>
              <a:r>
                <a:rPr lang="en-US" sz="2400" b="1" dirty="0" err="1">
                  <a:solidFill>
                    <a:schemeClr val="bg1"/>
                  </a:solidFill>
                  <a:latin typeface="Arial" panose="020B0604020202020204" pitchFamily="34" charset="0"/>
                  <a:cs typeface="Arial" panose="020B0604020202020204" pitchFamily="34" charset="0"/>
                </a:rPr>
                <a:t>Tỉnh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ngộ</a:t>
              </a:r>
              <a:endParaRPr lang="en-US" sz="2400" b="1" dirty="0">
                <a:solidFill>
                  <a:schemeClr val="bg1"/>
                </a:solidFill>
                <a:latin typeface="Arial" panose="020B0604020202020204" pitchFamily="34" charset="0"/>
                <a:cs typeface="Arial" panose="020B0604020202020204" pitchFamily="34" charset="0"/>
              </a:endParaRPr>
            </a:p>
          </p:txBody>
        </p:sp>
      </p:grpSp>
      <p:sp>
        <p:nvSpPr>
          <p:cNvPr id="44" name="Down Arrow 43"/>
          <p:cNvSpPr/>
          <p:nvPr/>
        </p:nvSpPr>
        <p:spPr>
          <a:xfrm>
            <a:off x="2995017" y="4582724"/>
            <a:ext cx="358693" cy="306832"/>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 name="Group 19"/>
          <p:cNvGrpSpPr/>
          <p:nvPr/>
        </p:nvGrpSpPr>
        <p:grpSpPr>
          <a:xfrm>
            <a:off x="2042028" y="4952945"/>
            <a:ext cx="2481025" cy="671071"/>
            <a:chOff x="3965441" y="9683550"/>
            <a:chExt cx="4962696" cy="1769302"/>
          </a:xfrm>
        </p:grpSpPr>
        <p:sp>
          <p:nvSpPr>
            <p:cNvPr id="43" name="Oval 42"/>
            <p:cNvSpPr/>
            <p:nvPr/>
          </p:nvSpPr>
          <p:spPr>
            <a:xfrm>
              <a:off x="3965441" y="9683550"/>
              <a:ext cx="4962696" cy="1769302"/>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p:cNvSpPr/>
            <p:nvPr/>
          </p:nvSpPr>
          <p:spPr>
            <a:xfrm>
              <a:off x="4258731" y="10100352"/>
              <a:ext cx="4620719" cy="1217196"/>
            </a:xfrm>
            <a:prstGeom prst="rect">
              <a:avLst/>
            </a:prstGeom>
          </p:spPr>
          <p:txBody>
            <a:bodyPr wrap="square">
              <a:spAutoFit/>
            </a:bodyPr>
            <a:lstStyle/>
            <a:p>
              <a:pPr lvl="0" algn="ctr"/>
              <a:r>
                <a:rPr lang="en-US" sz="2400" b="1" dirty="0">
                  <a:solidFill>
                    <a:schemeClr val="bg1"/>
                  </a:solidFill>
                  <a:latin typeface="Arial" panose="020B0604020202020204" pitchFamily="34" charset="0"/>
                  <a:cs typeface="Arial" panose="020B0604020202020204" pitchFamily="34" charset="0"/>
                </a:rPr>
                <a:t>Nao </a:t>
              </a:r>
              <a:r>
                <a:rPr lang="en-US" sz="2400" b="1" dirty="0" err="1">
                  <a:solidFill>
                    <a:schemeClr val="bg1"/>
                  </a:solidFill>
                  <a:latin typeface="Arial" panose="020B0604020202020204" pitchFamily="34" charset="0"/>
                  <a:cs typeface="Arial" panose="020B0604020202020204" pitchFamily="34" charset="0"/>
                </a:rPr>
                <a:t>nao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buồn</a:t>
              </a:r>
              <a:endParaRPr lang="en-US" sz="2400" b="1" dirty="0">
                <a:solidFill>
                  <a:schemeClr val="bg1"/>
                </a:solidFill>
                <a:latin typeface="Arial" panose="020B0604020202020204" pitchFamily="34" charset="0"/>
                <a:cs typeface="Arial" panose="020B0604020202020204" pitchFamily="34" charset="0"/>
              </a:endParaRPr>
            </a:p>
          </p:txBody>
        </p:sp>
      </p:grpSp>
      <p:sp>
        <p:nvSpPr>
          <p:cNvPr id="42" name="Oval 41"/>
          <p:cNvSpPr/>
          <p:nvPr/>
        </p:nvSpPr>
        <p:spPr>
          <a:xfrm>
            <a:off x="4949651" y="4962245"/>
            <a:ext cx="2558806" cy="677168"/>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Down Arrow 45"/>
          <p:cNvSpPr/>
          <p:nvPr/>
        </p:nvSpPr>
        <p:spPr>
          <a:xfrm>
            <a:off x="5978802" y="4651763"/>
            <a:ext cx="358693" cy="29643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p:cNvSpPr/>
          <p:nvPr/>
        </p:nvSpPr>
        <p:spPr>
          <a:xfrm>
            <a:off x="4690002" y="5026870"/>
            <a:ext cx="3381527" cy="523220"/>
          </a:xfrm>
          <a:prstGeom prst="rect">
            <a:avLst/>
          </a:prstGeom>
        </p:spPr>
        <p:txBody>
          <a:bodyPr wrap="square">
            <a:spAutoFit/>
          </a:bodyPr>
          <a:lstStyle/>
          <a:p>
            <a:pPr lvl="0" algn="ctr"/>
            <a:r>
              <a:rPr lang="en-US" sz="2800" b="1" dirty="0" err="1">
                <a:solidFill>
                  <a:schemeClr val="bg1"/>
                </a:solidFill>
                <a:latin typeface="Arial" panose="020B0604020202020204" pitchFamily="34" charset="0"/>
                <a:cs typeface="Arial" panose="020B0604020202020204" pitchFamily="34" charset="0"/>
              </a:rPr>
              <a:t>Đáng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buồn</a:t>
            </a:r>
            <a:endParaRPr lang="en-US" sz="2800" b="1" dirty="0">
              <a:solidFill>
                <a:schemeClr val="bg1"/>
              </a:solidFill>
              <a:latin typeface="Arial" panose="020B0604020202020204" pitchFamily="34" charset="0"/>
              <a:cs typeface="Arial" panose="020B0604020202020204" pitchFamily="34" charset="0"/>
            </a:endParaRPr>
          </a:p>
        </p:txBody>
      </p:sp>
      <p:sp>
        <p:nvSpPr>
          <p:cNvPr id="47" name="Down Arrow 46"/>
          <p:cNvSpPr/>
          <p:nvPr/>
        </p:nvSpPr>
        <p:spPr>
          <a:xfrm>
            <a:off x="9036762" y="4748267"/>
            <a:ext cx="384695" cy="330615"/>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Oval 47"/>
          <p:cNvSpPr/>
          <p:nvPr/>
        </p:nvSpPr>
        <p:spPr>
          <a:xfrm>
            <a:off x="7935056" y="5151129"/>
            <a:ext cx="2542051" cy="679946"/>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p:cNvSpPr/>
          <p:nvPr/>
        </p:nvSpPr>
        <p:spPr>
          <a:xfrm>
            <a:off x="8208002" y="5190056"/>
            <a:ext cx="2026677" cy="523220"/>
          </a:xfrm>
          <a:prstGeom prst="rect">
            <a:avLst/>
          </a:prstGeom>
        </p:spPr>
        <p:txBody>
          <a:bodyPr wrap="square">
            <a:spAutoFit/>
          </a:bodyPr>
          <a:lstStyle/>
          <a:p>
            <a:pPr lvl="0" algn="ctr"/>
            <a:r>
              <a:rPr lang="en-US" sz="2800" b="1" dirty="0">
                <a:solidFill>
                  <a:schemeClr val="bg1"/>
                </a:solidFill>
                <a:latin typeface="Arial" panose="020B0604020202020204" pitchFamily="34" charset="0"/>
                <a:cs typeface="Arial" panose="020B0604020202020204" pitchFamily="34" charset="0"/>
              </a:rPr>
              <a:t>Lo </a:t>
            </a:r>
            <a:r>
              <a:rPr lang="en-US" sz="2800" b="1" dirty="0" err="1">
                <a:solidFill>
                  <a:schemeClr val="bg1"/>
                </a:solidFill>
                <a:latin typeface="Arial" panose="020B0604020202020204" pitchFamily="34" charset="0"/>
                <a:cs typeface="Arial" panose="020B0604020202020204" pitchFamily="34" charset="0"/>
              </a:rPr>
              <a:t>sợ</a:t>
            </a:r>
            <a:endParaRPr lang="en-US" sz="2800" b="1" dirty="0">
              <a:solidFill>
                <a:schemeClr val="bg1"/>
              </a:solidFill>
              <a:latin typeface="Arial" panose="020B0604020202020204" pitchFamily="34" charset="0"/>
              <a:cs typeface="Arial" panose="020B0604020202020204" pitchFamily="34" charset="0"/>
            </a:endParaRPr>
          </a:p>
        </p:txBody>
      </p:sp>
      <p:grpSp>
        <p:nvGrpSpPr>
          <p:cNvPr id="29" name="Group 28"/>
          <p:cNvGrpSpPr/>
          <p:nvPr/>
        </p:nvGrpSpPr>
        <p:grpSpPr>
          <a:xfrm>
            <a:off x="1884071" y="3286756"/>
            <a:ext cx="2609708" cy="1350003"/>
            <a:chOff x="3725931" y="6537681"/>
            <a:chExt cx="5220096" cy="2700356"/>
          </a:xfrm>
        </p:grpSpPr>
        <p:grpSp>
          <p:nvGrpSpPr>
            <p:cNvPr id="6" name="Group 5"/>
            <p:cNvGrpSpPr/>
            <p:nvPr/>
          </p:nvGrpSpPr>
          <p:grpSpPr>
            <a:xfrm>
              <a:off x="3725931" y="6537681"/>
              <a:ext cx="5220096" cy="2700356"/>
              <a:chOff x="3725931" y="6537682"/>
              <a:chExt cx="5220096" cy="2151916"/>
            </a:xfrm>
          </p:grpSpPr>
          <p:sp>
            <p:nvSpPr>
              <p:cNvPr id="16" name="Rounded Rectangle 15"/>
              <p:cNvSpPr/>
              <p:nvPr/>
            </p:nvSpPr>
            <p:spPr>
              <a:xfrm>
                <a:off x="3725931" y="6537682"/>
                <a:ext cx="5220096" cy="1982134"/>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tangle 29"/>
              <p:cNvSpPr/>
              <p:nvPr/>
            </p:nvSpPr>
            <p:spPr>
              <a:xfrm>
                <a:off x="3965440" y="7364981"/>
                <a:ext cx="4713490" cy="1324617"/>
              </a:xfrm>
              <a:prstGeom prst="rect">
                <a:avLst/>
              </a:prstGeom>
            </p:spPr>
            <p:txBody>
              <a:bodyPr wrap="square">
                <a:spAutoFit/>
              </a:bodyPr>
              <a:lstStyle/>
              <a:p>
                <a:pPr lvl="0" algn="ctr"/>
                <a:r>
                  <a:rPr lang="vi-VN" sz="2400" b="1" dirty="0">
                    <a:solidFill>
                      <a:schemeClr val="bg1"/>
                    </a:solidFill>
                    <a:cs typeface="Arial" panose="020B0604020202020204" pitchFamily="34" charset="0"/>
                  </a:rPr>
                  <a:t>với ước mơ </a:t>
                </a:r>
                <a:br>
                  <a:rPr lang="en-US" sz="2400" b="1" dirty="0">
                    <a:solidFill>
                      <a:schemeClr val="bg1"/>
                    </a:solidFill>
                    <a:cs typeface="Arial" panose="020B0604020202020204" pitchFamily="34" charset="0"/>
                  </a:rPr>
                </a:br>
                <a:r>
                  <a:rPr lang="vi-VN" sz="2400" b="1" dirty="0">
                    <a:solidFill>
                      <a:schemeClr val="bg1"/>
                    </a:solidFill>
                    <a:cs typeface="Arial" panose="020B0604020202020204" pitchFamily="34" charset="0"/>
                  </a:rPr>
                  <a:t>giản dị</a:t>
                </a:r>
              </a:p>
            </p:txBody>
          </p:sp>
        </p:grpSp>
        <p:sp>
          <p:nvSpPr>
            <p:cNvPr id="64" name="Rounded Rectangle 63"/>
            <p:cNvSpPr/>
            <p:nvPr/>
          </p:nvSpPr>
          <p:spPr>
            <a:xfrm>
              <a:off x="3816560" y="6622793"/>
              <a:ext cx="4980586"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pPr>
              <a:r>
                <a:rPr lang="vi-VN" sz="2100" b="1">
                  <a:solidFill>
                    <a:schemeClr val="accent5">
                      <a:lumMod val="75000"/>
                    </a:schemeClr>
                  </a:solidFill>
                  <a:cs typeface="Arial" panose="020B0604020202020204" pitchFamily="34" charset="0"/>
                </a:rPr>
                <a:t>Nhớ về quá khứ</a:t>
              </a:r>
            </a:p>
          </p:txBody>
        </p:sp>
      </p:grpSp>
      <p:grpSp>
        <p:nvGrpSpPr>
          <p:cNvPr id="65" name="Group 64"/>
          <p:cNvGrpSpPr/>
          <p:nvPr/>
        </p:nvGrpSpPr>
        <p:grpSpPr>
          <a:xfrm>
            <a:off x="4811866" y="3306388"/>
            <a:ext cx="2712245" cy="1351472"/>
            <a:chOff x="3725931" y="6537678"/>
            <a:chExt cx="5425196" cy="2703296"/>
          </a:xfrm>
        </p:grpSpPr>
        <p:grpSp>
          <p:nvGrpSpPr>
            <p:cNvPr id="66" name="Group 65"/>
            <p:cNvGrpSpPr/>
            <p:nvPr/>
          </p:nvGrpSpPr>
          <p:grpSpPr>
            <a:xfrm>
              <a:off x="3725931" y="6537678"/>
              <a:ext cx="5425196" cy="2703296"/>
              <a:chOff x="3725931" y="6537682"/>
              <a:chExt cx="5425196" cy="2154260"/>
            </a:xfrm>
          </p:grpSpPr>
          <p:sp>
            <p:nvSpPr>
              <p:cNvPr id="68" name="Rounded Rectangle 67"/>
              <p:cNvSpPr/>
              <p:nvPr/>
            </p:nvSpPr>
            <p:spPr>
              <a:xfrm>
                <a:off x="3725931" y="6537682"/>
                <a:ext cx="5220096" cy="1982134"/>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Rectangle 68"/>
              <p:cNvSpPr/>
              <p:nvPr/>
            </p:nvSpPr>
            <p:spPr>
              <a:xfrm>
                <a:off x="4112667" y="7367324"/>
                <a:ext cx="5038460" cy="1324618"/>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đã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tới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dốc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bên</a:t>
                </a:r>
                <a:r>
                  <a:rPr lang="en-US" sz="2400" b="1" dirty="0">
                    <a:solidFill>
                      <a:schemeClr val="bg1"/>
                    </a:solidFill>
                    <a:latin typeface="Arial" panose="020B0604020202020204" pitchFamily="34" charset="0"/>
                    <a:cs typeface="Arial" panose="020B0604020202020204" pitchFamily="34" charset="0"/>
                  </a:rPr>
                  <a:t> kia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đời</a:t>
                </a:r>
                <a:endParaRPr lang="en-US" sz="2400" b="1" dirty="0">
                  <a:solidFill>
                    <a:schemeClr val="bg1"/>
                  </a:solidFill>
                  <a:latin typeface="Arial" panose="020B0604020202020204" pitchFamily="34" charset="0"/>
                  <a:cs typeface="Arial" panose="020B0604020202020204" pitchFamily="34" charset="0"/>
                </a:endParaRPr>
              </a:p>
            </p:txBody>
          </p:sp>
        </p:grpSp>
        <p:sp>
          <p:nvSpPr>
            <p:cNvPr id="67" name="Rounded Rectangle 66"/>
            <p:cNvSpPr/>
            <p:nvPr/>
          </p:nvSpPr>
          <p:spPr>
            <a:xfrm>
              <a:off x="3789129" y="6553542"/>
              <a:ext cx="4980586"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pPr>
              <a:r>
                <a:rPr lang="vi-VN" sz="2100" b="1">
                  <a:solidFill>
                    <a:schemeClr val="accent5">
                      <a:lumMod val="75000"/>
                    </a:schemeClr>
                  </a:solidFill>
                  <a:cs typeface="Arial" panose="020B0604020202020204" pitchFamily="34" charset="0"/>
                </a:rPr>
                <a:t>Nghĩ về hiện tại</a:t>
              </a:r>
            </a:p>
          </p:txBody>
        </p:sp>
      </p:grpSp>
      <p:grpSp>
        <p:nvGrpSpPr>
          <p:cNvPr id="70" name="Group 69"/>
          <p:cNvGrpSpPr/>
          <p:nvPr/>
        </p:nvGrpSpPr>
        <p:grpSpPr>
          <a:xfrm>
            <a:off x="7790763" y="3438518"/>
            <a:ext cx="2733456" cy="1351173"/>
            <a:chOff x="3725931" y="6537679"/>
            <a:chExt cx="4974144" cy="2702699"/>
          </a:xfrm>
        </p:grpSpPr>
        <p:grpSp>
          <p:nvGrpSpPr>
            <p:cNvPr id="71" name="Group 70"/>
            <p:cNvGrpSpPr/>
            <p:nvPr/>
          </p:nvGrpSpPr>
          <p:grpSpPr>
            <a:xfrm>
              <a:off x="3725931" y="6537679"/>
              <a:ext cx="4974144" cy="2702699"/>
              <a:chOff x="3725931" y="6537682"/>
              <a:chExt cx="4974144" cy="2153784"/>
            </a:xfrm>
          </p:grpSpPr>
          <p:sp>
            <p:nvSpPr>
              <p:cNvPr id="73" name="Rounded Rectangle 72"/>
              <p:cNvSpPr/>
              <p:nvPr/>
            </p:nvSpPr>
            <p:spPr>
              <a:xfrm>
                <a:off x="3725931" y="6537682"/>
                <a:ext cx="4785386" cy="1982134"/>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p:cNvSpPr/>
              <p:nvPr/>
            </p:nvSpPr>
            <p:spPr>
              <a:xfrm>
                <a:off x="3986585" y="7366848"/>
                <a:ext cx="4713490" cy="1324618"/>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đói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rét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ốm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đau</a:t>
                </a:r>
                <a:r>
                  <a:rPr lang="en-US" sz="2400" b="1" dirty="0">
                    <a:solidFill>
                      <a:schemeClr val="bg1"/>
                    </a:solidFill>
                    <a:latin typeface="Arial" panose="020B0604020202020204" pitchFamily="34" charset="0"/>
                    <a:cs typeface="Arial" panose="020B0604020202020204" pitchFamily="34" charset="0"/>
                  </a:rPr>
                  <a:t> </a:t>
                </a:r>
                <a:br>
                  <a:rPr lang="en-US" sz="2400" b="1" dirty="0">
                    <a:solidFill>
                      <a:schemeClr val="bg1"/>
                    </a:solidFill>
                    <a:latin typeface="Arial" panose="020B0604020202020204" pitchFamily="34" charset="0"/>
                    <a:cs typeface="Arial" panose="020B0604020202020204" pitchFamily="34" charset="0"/>
                  </a:rPr>
                </a:b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cô</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độc</a:t>
                </a:r>
                <a:endParaRPr lang="en-US" sz="2400" b="1" dirty="0">
                  <a:solidFill>
                    <a:schemeClr val="bg1"/>
                  </a:solidFill>
                  <a:latin typeface="Arial" panose="020B0604020202020204" pitchFamily="34" charset="0"/>
                  <a:cs typeface="Arial" panose="020B0604020202020204" pitchFamily="34" charset="0"/>
                </a:endParaRPr>
              </a:p>
            </p:txBody>
          </p:sp>
        </p:grpSp>
        <p:sp>
          <p:nvSpPr>
            <p:cNvPr id="72" name="Rounded Rectangle 71"/>
            <p:cNvSpPr/>
            <p:nvPr/>
          </p:nvSpPr>
          <p:spPr>
            <a:xfrm>
              <a:off x="3816559" y="6622793"/>
              <a:ext cx="4574887"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nSpc>
                  <a:spcPts val="2500"/>
                </a:lnSpc>
              </a:pPr>
              <a:r>
                <a:rPr lang="vi-VN" sz="2100" b="1" dirty="0">
                  <a:solidFill>
                    <a:schemeClr val="accent5">
                      <a:lumMod val="75000"/>
                    </a:schemeClr>
                  </a:solidFill>
                  <a:cs typeface="Arial" panose="020B0604020202020204" pitchFamily="34" charset="0"/>
                </a:rPr>
                <a:t>Nghĩ đến tương lai</a:t>
              </a:r>
            </a:p>
          </p:txBody>
        </p:sp>
      </p:grpSp>
      <p:grpSp>
        <p:nvGrpSpPr>
          <p:cNvPr id="75" name="Group 74"/>
          <p:cNvGrpSpPr/>
          <p:nvPr/>
        </p:nvGrpSpPr>
        <p:grpSpPr>
          <a:xfrm>
            <a:off x="1201795" y="5861073"/>
            <a:ext cx="9465610" cy="436891"/>
            <a:chOff x="1251865" y="7053662"/>
            <a:chExt cx="18933685" cy="873897"/>
          </a:xfrm>
        </p:grpSpPr>
        <p:sp>
          <p:nvSpPr>
            <p:cNvPr id="76" name="Rectangle 75"/>
            <p:cNvSpPr/>
            <p:nvPr/>
          </p:nvSpPr>
          <p:spPr>
            <a:xfrm>
              <a:off x="2062082" y="7065672"/>
              <a:ext cx="18123468" cy="861887"/>
            </a:xfrm>
            <a:prstGeom prst="rect">
              <a:avLst/>
            </a:prstGeom>
          </p:spPr>
          <p:txBody>
            <a:bodyPr wrap="square">
              <a:spAutoFit/>
            </a:bodyPr>
            <a:lstStyle/>
            <a:p>
              <a:pPr algn="just"/>
              <a:endParaRPr lang="vi-VN" sz="2200" b="1" dirty="0">
                <a:solidFill>
                  <a:schemeClr val="accent6">
                    <a:lumMod val="75000"/>
                  </a:schemeClr>
                </a:solidFill>
              </a:endParaRPr>
            </a:p>
          </p:txBody>
        </p:sp>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865" y="7053662"/>
              <a:ext cx="746133" cy="721360"/>
            </a:xfrm>
            <a:prstGeom prst="rect">
              <a:avLst/>
            </a:prstGeom>
          </p:spPr>
        </p:pic>
      </p:grpSp>
      <p:grpSp>
        <p:nvGrpSpPr>
          <p:cNvPr id="78" name="Group 77"/>
          <p:cNvGrpSpPr/>
          <p:nvPr/>
        </p:nvGrpSpPr>
        <p:grpSpPr>
          <a:xfrm>
            <a:off x="183997" y="290343"/>
            <a:ext cx="5407971" cy="507703"/>
            <a:chOff x="-288924" y="1873056"/>
            <a:chExt cx="10817351" cy="1015537"/>
          </a:xfrm>
        </p:grpSpPr>
        <p:sp>
          <p:nvSpPr>
            <p:cNvPr id="79" name="Rounded Rectangle 78"/>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TextBox 79"/>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81" name="TextBox 80"/>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82" name="Group 81"/>
          <p:cNvGrpSpPr/>
          <p:nvPr/>
        </p:nvGrpSpPr>
        <p:grpSpPr>
          <a:xfrm>
            <a:off x="183997" y="739240"/>
            <a:ext cx="6294386" cy="534174"/>
            <a:chOff x="822375" y="2766774"/>
            <a:chExt cx="12590412" cy="1068487"/>
          </a:xfrm>
        </p:grpSpPr>
        <p:sp>
          <p:nvSpPr>
            <p:cNvPr id="83" name="TextBox 82"/>
            <p:cNvSpPr txBox="1"/>
            <p:nvPr/>
          </p:nvSpPr>
          <p:spPr>
            <a:xfrm>
              <a:off x="1906586" y="2766774"/>
              <a:ext cx="11506201" cy="923450"/>
            </a:xfrm>
            <a:prstGeom prst="rect">
              <a:avLst/>
            </a:prstGeom>
            <a:noFill/>
          </p:spPr>
          <p:txBody>
            <a:bodyPr wrap="square" rtlCol="0">
              <a:spAutoFit/>
            </a:bodyPr>
            <a:lstStyle/>
            <a:p>
              <a:r>
                <a:rPr lang="en-US" sz="2400" b="1" i="1">
                  <a:solidFill>
                    <a:srgbClr val="1D93A5"/>
                  </a:solidFill>
                  <a:latin typeface="Tahoma" pitchFamily="34" charset="0"/>
                  <a:ea typeface="Tahoma" pitchFamily="34" charset="0"/>
                  <a:cs typeface="Tahoma" pitchFamily="34" charset="0"/>
                </a:rPr>
                <a:t>Hình tượng nhân vật Chí Phèo</a:t>
              </a:r>
            </a:p>
          </p:txBody>
        </p:sp>
        <p:sp>
          <p:nvSpPr>
            <p:cNvPr id="84" name="Rounded Rectangle 83"/>
            <p:cNvSpPr/>
            <p:nvPr/>
          </p:nvSpPr>
          <p:spPr>
            <a:xfrm>
              <a:off x="822375" y="2991423"/>
              <a:ext cx="1269205" cy="804673"/>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TextBox 84"/>
            <p:cNvSpPr txBox="1"/>
            <p:nvPr/>
          </p:nvSpPr>
          <p:spPr>
            <a:xfrm>
              <a:off x="1021173" y="2881029"/>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sp>
        <p:nvSpPr>
          <p:cNvPr id="86" name="Rectangle 85"/>
          <p:cNvSpPr/>
          <p:nvPr/>
        </p:nvSpPr>
        <p:spPr>
          <a:xfrm>
            <a:off x="1089361" y="2114435"/>
            <a:ext cx="3894103" cy="430887"/>
          </a:xfrm>
          <a:prstGeom prst="rect">
            <a:avLst/>
          </a:prstGeom>
        </p:spPr>
        <p:txBody>
          <a:bodyPr wrap="square">
            <a:spAutoFit/>
          </a:bodyPr>
          <a:lstStyle/>
          <a:p>
            <a:pPr algn="just">
              <a:defRPr/>
            </a:pPr>
            <a:r>
              <a:rPr lang="vi-VN" sz="2200" b="1" i="1" dirty="0">
                <a:solidFill>
                  <a:schemeClr val="accent5">
                    <a:lumMod val="50000"/>
                  </a:schemeClr>
                </a:solidFill>
                <a:cs typeface="Arial" pitchFamily="34" charset="0"/>
              </a:rPr>
              <a:t>Từ tỉnh rượu đến tỉnh ngộ</a:t>
            </a:r>
          </a:p>
        </p:txBody>
      </p:sp>
      <p:sp>
        <p:nvSpPr>
          <p:cNvPr id="87" name="Rectangle 86"/>
          <p:cNvSpPr/>
          <p:nvPr/>
        </p:nvSpPr>
        <p:spPr>
          <a:xfrm>
            <a:off x="479253" y="1234437"/>
            <a:ext cx="7398179" cy="430887"/>
          </a:xfrm>
          <a:prstGeom prst="rect">
            <a:avLst/>
          </a:prstGeom>
        </p:spPr>
        <p:txBody>
          <a:bodyPr wrap="none">
            <a:spAutoFit/>
          </a:bodyPr>
          <a:lstStyle/>
          <a:p>
            <a:r>
              <a:rPr lang="en-US" sz="2200" b="1" dirty="0">
                <a:solidFill>
                  <a:srgbClr val="C00000"/>
                </a:solidFill>
                <a:latin typeface="Tahoma" pitchFamily="34" charset="0"/>
                <a:ea typeface="Tahoma" pitchFamily="34" charset="0"/>
                <a:cs typeface="Tahoma" pitchFamily="34" charset="0"/>
              </a:rPr>
              <a:t>b. </a:t>
            </a:r>
            <a:r>
              <a:rPr lang="en-US" sz="2200" b="1" dirty="0" err="1">
                <a:solidFill>
                  <a:srgbClr val="C00000"/>
                </a:solidFill>
                <a:latin typeface="Tahoma" pitchFamily="34" charset="0"/>
                <a:ea typeface="Tahoma" pitchFamily="34" charset="0"/>
                <a:cs typeface="Tahoma" pitchFamily="34" charset="0"/>
              </a:rPr>
              <a:t>Giai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đoạn</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thứ</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hai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từ</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khi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đi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tù</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đến</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khi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gặp</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thị</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Nở</a:t>
            </a:r>
            <a:endParaRPr lang="en-US" sz="2200" b="1" dirty="0">
              <a:solidFill>
                <a:srgbClr val="C00000"/>
              </a:solidFill>
              <a:latin typeface="Tahoma" pitchFamily="34" charset="0"/>
              <a:ea typeface="Tahoma" pitchFamily="34" charset="0"/>
              <a:cs typeface="Tahoma" pitchFamily="34" charset="0"/>
            </a:endParaRPr>
          </a:p>
        </p:txBody>
      </p:sp>
      <p:grpSp>
        <p:nvGrpSpPr>
          <p:cNvPr id="88" name="Group 87"/>
          <p:cNvGrpSpPr/>
          <p:nvPr/>
        </p:nvGrpSpPr>
        <p:grpSpPr>
          <a:xfrm>
            <a:off x="718447" y="1633700"/>
            <a:ext cx="10636599" cy="445058"/>
            <a:chOff x="2428842" y="4224260"/>
            <a:chExt cx="21275968" cy="890231"/>
          </a:xfrm>
        </p:grpSpPr>
        <p:sp>
          <p:nvSpPr>
            <p:cNvPr id="89" name="Rectangle 88"/>
            <p:cNvSpPr/>
            <p:nvPr/>
          </p:nvSpPr>
          <p:spPr>
            <a:xfrm>
              <a:off x="3124741" y="4224260"/>
              <a:ext cx="20580069" cy="890231"/>
            </a:xfrm>
            <a:prstGeom prst="rect">
              <a:avLst/>
            </a:prstGeom>
          </p:spPr>
          <p:txBody>
            <a:bodyPr wrap="square">
              <a:spAutoFit/>
            </a:bodyPr>
            <a:lstStyle/>
            <a:p>
              <a:pPr algn="just">
                <a:lnSpc>
                  <a:spcPts val="2999"/>
                </a:lnSpc>
              </a:pPr>
              <a:r>
                <a:rPr lang="vi-VN" sz="2200" b="1" dirty="0">
                  <a:cs typeface="Arial" panose="020B0604020202020204" pitchFamily="34" charset="0"/>
                </a:rPr>
                <a:t>Diễn biến tâm trạng Chí Phèo trong buổi sáng đầu tiên tỉnh dậy </a:t>
              </a:r>
            </a:p>
          </p:txBody>
        </p:sp>
        <p:grpSp>
          <p:nvGrpSpPr>
            <p:cNvPr id="90" name="Group 89"/>
            <p:cNvGrpSpPr/>
            <p:nvPr/>
          </p:nvGrpSpPr>
          <p:grpSpPr>
            <a:xfrm>
              <a:off x="2428842" y="4396400"/>
              <a:ext cx="468313" cy="468313"/>
              <a:chOff x="2204908" y="4489707"/>
              <a:chExt cx="468313" cy="468313"/>
            </a:xfrm>
          </p:grpSpPr>
          <p:sp>
            <p:nvSpPr>
              <p:cNvPr id="91"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a:lnSpc>
                    <a:spcPts val="2999"/>
                  </a:lnSpc>
                </a:pPr>
                <a:endParaRPr lang="en-US" sz="900" b="1"/>
              </a:p>
            </p:txBody>
          </p:sp>
          <p:sp>
            <p:nvSpPr>
              <p:cNvPr id="92"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a:lnSpc>
                    <a:spcPts val="2999"/>
                  </a:lnSpc>
                </a:pPr>
                <a:endParaRPr lang="en-US" sz="900" b="1"/>
              </a:p>
            </p:txBody>
          </p:sp>
        </p:grpSp>
      </p:grpSp>
      <p:sp>
        <p:nvSpPr>
          <p:cNvPr id="4" name="TextBox 3">
            <a:extLst>
              <a:ext uri="{FF2B5EF4-FFF2-40B4-BE49-F238E27FC236}">
                <a16:creationId xmlns:a16="http://schemas.microsoft.com/office/drawing/2014/main" id="{7DC32432-0537-BDB6-6283-32679DF02B2F}"/>
              </a:ext>
            </a:extLst>
          </p:cNvPr>
          <p:cNvSpPr txBox="1"/>
          <p:nvPr/>
        </p:nvSpPr>
        <p:spPr>
          <a:xfrm>
            <a:off x="2021170" y="5813104"/>
            <a:ext cx="7015592" cy="907364"/>
          </a:xfrm>
          <a:prstGeom prst="rect">
            <a:avLst/>
          </a:prstGeom>
          <a:noFill/>
        </p:spPr>
        <p:txBody>
          <a:bodyPr wrap="square">
            <a:spAutoFit/>
          </a:bodyPr>
          <a:lstStyle/>
          <a:p>
            <a:pPr marL="342900" lvl="0" indent="-342900">
              <a:lnSpc>
                <a:spcPct val="115000"/>
              </a:lnSpc>
              <a:spcAft>
                <a:spcPts val="800"/>
              </a:spcAft>
              <a:buFont typeface="Wingdings" panose="05000000000000000000" pitchFamily="2" charset="2"/>
              <a:buChar char=""/>
            </a:pPr>
            <a:r>
              <a:rPr lang="vi-VN" sz="2400" kern="100" dirty="0">
                <a:solidFill>
                  <a:schemeClr val="tx2">
                    <a:lumMod val="60000"/>
                    <a:lumOff val="40000"/>
                  </a:schemeClr>
                </a:solidFill>
                <a:effectLst/>
                <a:latin typeface="Times New Roman" panose="02020603050405020304" pitchFamily="18" charset="0"/>
                <a:ea typeface="Arial" panose="020B0604020202020204" pitchFamily="34" charset="0"/>
                <a:cs typeface="Times New Roman" panose="02020603050405020304" pitchFamily="18" charset="0"/>
              </a:rPr>
              <a:t>Nguyên nhân </a:t>
            </a:r>
            <a:r>
              <a:rPr lang="vi-VN" sz="2400" kern="100" dirty="0">
                <a:solidFill>
                  <a:schemeClr val="tx2">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r>
              <a:rPr lang="vi-VN" sz="2400" kern="100" dirty="0">
                <a:solidFill>
                  <a:schemeClr val="tx2">
                    <a:lumMod val="60000"/>
                    <a:lumOff val="40000"/>
                  </a:schemeClr>
                </a:solidFill>
                <a:effectLst/>
                <a:latin typeface="Times New Roman" panose="02020603050405020304" pitchFamily="18" charset="0"/>
                <a:ea typeface="Arial" panose="020B0604020202020204" pitchFamily="34" charset="0"/>
                <a:cs typeface="Times New Roman" panose="02020603050405020304" pitchFamily="18" charset="0"/>
              </a:rPr>
              <a:t> tình thương của thị Nở, nhân tính tiềm tàng bên trong con người Chí không bị mất đi</a:t>
            </a:r>
            <a:endParaRPr lang="vi-VN" sz="2400" kern="100" dirty="0">
              <a:solidFill>
                <a:schemeClr val="tx2">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0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up)">
                                      <p:cBhvr>
                                        <p:cTn id="12" dur="500"/>
                                        <p:tgtEl>
                                          <p:spTgt spid="5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up)">
                                      <p:cBhvr>
                                        <p:cTn id="48" dur="500"/>
                                        <p:tgtEl>
                                          <p:spTgt spid="55"/>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up)">
                                      <p:cBhvr>
                                        <p:cTn id="57" dur="500"/>
                                        <p:tgtEl>
                                          <p:spTgt spid="47"/>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animBg="1"/>
      <p:bldP spid="46"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13487" y="2106353"/>
            <a:ext cx="7512292" cy="628104"/>
            <a:chOff x="4503257" y="4573468"/>
            <a:chExt cx="15026541" cy="1256370"/>
          </a:xfrm>
        </p:grpSpPr>
        <p:sp>
          <p:nvSpPr>
            <p:cNvPr id="17" name="Rounded Rectangle 16"/>
            <p:cNvSpPr/>
            <p:nvPr/>
          </p:nvSpPr>
          <p:spPr>
            <a:xfrm>
              <a:off x="4503257" y="4573468"/>
              <a:ext cx="14858083" cy="12433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5067987" y="4906389"/>
              <a:ext cx="14461811" cy="923449"/>
            </a:xfrm>
            <a:prstGeom prst="rect">
              <a:avLst/>
            </a:prstGeom>
          </p:spPr>
          <p:txBody>
            <a:bodyPr wrap="square">
              <a:spAutoFit/>
            </a:bodyPr>
            <a:lstStyle/>
            <a:p>
              <a:pPr lvl="0"/>
              <a:r>
                <a:rPr lang="en-US" sz="2400" b="1" dirty="0" err="1">
                  <a:solidFill>
                    <a:schemeClr val="bg1"/>
                  </a:solidFill>
                  <a:latin typeface="Arial" panose="020B0604020202020204" pitchFamily="34" charset="0"/>
                  <a:cs typeface="Arial" panose="020B0604020202020204" pitchFamily="34" charset="0"/>
                </a:rPr>
                <a:t>Thị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Nở</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mang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nồi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còn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nóng</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5" name="Group 4"/>
          <p:cNvGrpSpPr/>
          <p:nvPr/>
        </p:nvGrpSpPr>
        <p:grpSpPr>
          <a:xfrm>
            <a:off x="3478695" y="2972021"/>
            <a:ext cx="4330108" cy="902037"/>
            <a:chOff x="8149387" y="6810369"/>
            <a:chExt cx="8661344" cy="1804310"/>
          </a:xfrm>
        </p:grpSpPr>
        <p:sp>
          <p:nvSpPr>
            <p:cNvPr id="31" name="Rounded Rectangle 30"/>
            <p:cNvSpPr/>
            <p:nvPr/>
          </p:nvSpPr>
          <p:spPr>
            <a:xfrm>
              <a:off x="8149387" y="6810369"/>
              <a:ext cx="8661344" cy="11031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6" name="Rectangle 5"/>
            <p:cNvSpPr/>
            <p:nvPr/>
          </p:nvSpPr>
          <p:spPr>
            <a:xfrm>
              <a:off x="8408071" y="6952468"/>
              <a:ext cx="8128917" cy="1662211"/>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Tác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động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tâm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Phèo</a:t>
              </a:r>
              <a:endParaRPr lang="en-US" sz="2400" b="1" dirty="0">
                <a:solidFill>
                  <a:schemeClr val="bg1"/>
                </a:solidFill>
                <a:latin typeface="Arial" panose="020B0604020202020204" pitchFamily="34" charset="0"/>
                <a:cs typeface="Arial" panose="020B0604020202020204" pitchFamily="34" charset="0"/>
              </a:endParaRPr>
            </a:p>
          </p:txBody>
        </p:sp>
      </p:grpSp>
      <p:sp>
        <p:nvSpPr>
          <p:cNvPr id="28" name="Down Arrow 27"/>
          <p:cNvSpPr/>
          <p:nvPr/>
        </p:nvSpPr>
        <p:spPr>
          <a:xfrm>
            <a:off x="5285056" y="2705391"/>
            <a:ext cx="358693" cy="30476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 name="Group 14"/>
          <p:cNvGrpSpPr/>
          <p:nvPr/>
        </p:nvGrpSpPr>
        <p:grpSpPr>
          <a:xfrm>
            <a:off x="471946" y="3625704"/>
            <a:ext cx="983045" cy="1211614"/>
            <a:chOff x="1118594" y="8429528"/>
            <a:chExt cx="2545615" cy="2423544"/>
          </a:xfrm>
        </p:grpSpPr>
        <p:sp>
          <p:nvSpPr>
            <p:cNvPr id="32" name="Rounded Rectangle 31"/>
            <p:cNvSpPr/>
            <p:nvPr/>
          </p:nvSpPr>
          <p:spPr>
            <a:xfrm>
              <a:off x="1118594" y="8435491"/>
              <a:ext cx="2545615" cy="2114490"/>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bg1"/>
                </a:solidFill>
              </a:endParaRPr>
            </a:p>
          </p:txBody>
        </p:sp>
        <p:sp>
          <p:nvSpPr>
            <p:cNvPr id="37" name="Rectangle 36"/>
            <p:cNvSpPr/>
            <p:nvPr/>
          </p:nvSpPr>
          <p:spPr>
            <a:xfrm>
              <a:off x="1121782" y="8429528"/>
              <a:ext cx="2481260" cy="2423544"/>
            </a:xfrm>
            <a:prstGeom prst="rect">
              <a:avLst/>
            </a:prstGeom>
          </p:spPr>
          <p:txBody>
            <a:bodyPr wrap="square">
              <a:spAutoFit/>
            </a:bodyPr>
            <a:lstStyle/>
            <a:p>
              <a:pPr algn="ctr">
                <a:lnSpc>
                  <a:spcPts val="2999"/>
                </a:lnSpc>
              </a:pPr>
              <a:r>
                <a:rPr lang="vi-VN" sz="2100" b="1" dirty="0"/>
                <a:t>Ngạc</a:t>
              </a:r>
            </a:p>
            <a:p>
              <a:pPr algn="ctr">
                <a:lnSpc>
                  <a:spcPts val="2999"/>
                </a:lnSpc>
              </a:pPr>
              <a:r>
                <a:rPr lang="vi-VN" sz="2100" b="1" dirty="0"/>
                <a:t> nhiên</a:t>
              </a:r>
            </a:p>
          </p:txBody>
        </p:sp>
      </p:grpSp>
      <p:sp>
        <p:nvSpPr>
          <p:cNvPr id="16" name="Right Arrow 15"/>
          <p:cNvSpPr/>
          <p:nvPr/>
        </p:nvSpPr>
        <p:spPr>
          <a:xfrm>
            <a:off x="1471880" y="4114457"/>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 name="Group 17"/>
          <p:cNvGrpSpPr/>
          <p:nvPr/>
        </p:nvGrpSpPr>
        <p:grpSpPr>
          <a:xfrm>
            <a:off x="1765613" y="3612699"/>
            <a:ext cx="921744" cy="1211614"/>
            <a:chOff x="4840889" y="8278917"/>
            <a:chExt cx="2597831" cy="2423544"/>
          </a:xfrm>
        </p:grpSpPr>
        <p:sp>
          <p:nvSpPr>
            <p:cNvPr id="42" name="Rectangle 41"/>
            <p:cNvSpPr/>
            <p:nvPr/>
          </p:nvSpPr>
          <p:spPr>
            <a:xfrm>
              <a:off x="4840889" y="8278917"/>
              <a:ext cx="2385590" cy="2423544"/>
            </a:xfrm>
            <a:prstGeom prst="rect">
              <a:avLst/>
            </a:prstGeom>
          </p:spPr>
          <p:txBody>
            <a:bodyPr wrap="square">
              <a:spAutoFit/>
            </a:bodyPr>
            <a:lstStyle/>
            <a:p>
              <a:pPr algn="ctr">
                <a:lnSpc>
                  <a:spcPts val="2999"/>
                </a:lnSpc>
              </a:pPr>
              <a:r>
                <a:rPr lang="vi-VN" sz="2100" b="1" dirty="0"/>
                <a:t>Xúc</a:t>
              </a:r>
            </a:p>
            <a:p>
              <a:pPr algn="ctr">
                <a:lnSpc>
                  <a:spcPts val="2999"/>
                </a:lnSpc>
              </a:pPr>
              <a:r>
                <a:rPr lang="vi-VN" sz="2100" b="1" dirty="0"/>
                <a:t> động </a:t>
              </a:r>
            </a:p>
          </p:txBody>
        </p:sp>
        <p:sp>
          <p:nvSpPr>
            <p:cNvPr id="33" name="Rounded Rectangle 32"/>
            <p:cNvSpPr/>
            <p:nvPr/>
          </p:nvSpPr>
          <p:spPr>
            <a:xfrm>
              <a:off x="4893105" y="8435491"/>
              <a:ext cx="2545615" cy="2114490"/>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bg1"/>
                </a:solidFill>
              </a:endParaRPr>
            </a:p>
          </p:txBody>
        </p:sp>
      </p:grpSp>
      <p:grpSp>
        <p:nvGrpSpPr>
          <p:cNvPr id="19" name="Group 18"/>
          <p:cNvGrpSpPr/>
          <p:nvPr/>
        </p:nvGrpSpPr>
        <p:grpSpPr>
          <a:xfrm>
            <a:off x="3049913" y="3581122"/>
            <a:ext cx="2722127" cy="1596334"/>
            <a:chOff x="8623581" y="7160558"/>
            <a:chExt cx="2545615" cy="3193086"/>
          </a:xfrm>
        </p:grpSpPr>
        <p:sp>
          <p:nvSpPr>
            <p:cNvPr id="43" name="Rectangle 42"/>
            <p:cNvSpPr/>
            <p:nvPr/>
          </p:nvSpPr>
          <p:spPr>
            <a:xfrm>
              <a:off x="8676838" y="7160558"/>
              <a:ext cx="2294304" cy="3193086"/>
            </a:xfrm>
            <a:prstGeom prst="rect">
              <a:avLst/>
            </a:prstGeom>
          </p:spPr>
          <p:txBody>
            <a:bodyPr wrap="square">
              <a:spAutoFit/>
            </a:bodyPr>
            <a:lstStyle/>
            <a:p>
              <a:pPr algn="ctr">
                <a:lnSpc>
                  <a:spcPts val="2999"/>
                </a:lnSpc>
              </a:pPr>
              <a:r>
                <a:rPr lang="vi-VN" sz="2100" b="1" dirty="0"/>
                <a:t>Bâng khuâng, vừa vui vừa buồn, vừa như là ăn năn.</a:t>
              </a:r>
            </a:p>
          </p:txBody>
        </p:sp>
        <p:sp>
          <p:nvSpPr>
            <p:cNvPr id="34" name="Rounded Rectangle 33"/>
            <p:cNvSpPr/>
            <p:nvPr/>
          </p:nvSpPr>
          <p:spPr>
            <a:xfrm>
              <a:off x="8623581" y="7466966"/>
              <a:ext cx="2545615" cy="2420760"/>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bg1"/>
                </a:solidFill>
              </a:endParaRPr>
            </a:p>
          </p:txBody>
        </p:sp>
      </p:grpSp>
      <p:grpSp>
        <p:nvGrpSpPr>
          <p:cNvPr id="20" name="Group 19"/>
          <p:cNvGrpSpPr/>
          <p:nvPr/>
        </p:nvGrpSpPr>
        <p:grpSpPr>
          <a:xfrm>
            <a:off x="9025515" y="3739890"/>
            <a:ext cx="2502151" cy="1664064"/>
            <a:chOff x="12505943" y="8435491"/>
            <a:chExt cx="3558622" cy="2844509"/>
          </a:xfrm>
        </p:grpSpPr>
        <p:sp>
          <p:nvSpPr>
            <p:cNvPr id="44" name="Rectangle 43"/>
            <p:cNvSpPr/>
            <p:nvPr/>
          </p:nvSpPr>
          <p:spPr>
            <a:xfrm>
              <a:off x="12505943" y="8551267"/>
              <a:ext cx="3558622" cy="2728733"/>
            </a:xfrm>
            <a:prstGeom prst="rect">
              <a:avLst/>
            </a:prstGeom>
          </p:spPr>
          <p:txBody>
            <a:bodyPr wrap="square">
              <a:spAutoFit/>
            </a:bodyPr>
            <a:lstStyle/>
            <a:p>
              <a:pPr algn="ctr">
                <a:lnSpc>
                  <a:spcPts val="2999"/>
                </a:lnSpc>
              </a:pPr>
              <a:r>
                <a:rPr lang="vi-VN" sz="2100" b="1" dirty="0"/>
                <a:t>Thèm lương thiện, muốn làm hoà với mọi người.</a:t>
              </a:r>
            </a:p>
          </p:txBody>
        </p:sp>
        <p:sp>
          <p:nvSpPr>
            <p:cNvPr id="35" name="Rounded Rectangle 34"/>
            <p:cNvSpPr/>
            <p:nvPr/>
          </p:nvSpPr>
          <p:spPr>
            <a:xfrm>
              <a:off x="12505943" y="8435491"/>
              <a:ext cx="3543539" cy="2114490"/>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bg1"/>
                </a:solidFill>
              </a:endParaRPr>
            </a:p>
          </p:txBody>
        </p:sp>
      </p:grpSp>
      <p:grpSp>
        <p:nvGrpSpPr>
          <p:cNvPr id="21" name="Group 20"/>
          <p:cNvGrpSpPr/>
          <p:nvPr/>
        </p:nvGrpSpPr>
        <p:grpSpPr>
          <a:xfrm>
            <a:off x="6094361" y="3708849"/>
            <a:ext cx="2611282" cy="1285020"/>
            <a:chOff x="16974776" y="7731965"/>
            <a:chExt cx="5536092" cy="2570376"/>
          </a:xfrm>
        </p:grpSpPr>
        <p:sp>
          <p:nvSpPr>
            <p:cNvPr id="45" name="Rectangle 44"/>
            <p:cNvSpPr/>
            <p:nvPr/>
          </p:nvSpPr>
          <p:spPr>
            <a:xfrm>
              <a:off x="16974776" y="7731965"/>
              <a:ext cx="5354661" cy="2423544"/>
            </a:xfrm>
            <a:prstGeom prst="rect">
              <a:avLst/>
            </a:prstGeom>
          </p:spPr>
          <p:txBody>
            <a:bodyPr wrap="square">
              <a:spAutoFit/>
            </a:bodyPr>
            <a:lstStyle/>
            <a:p>
              <a:pPr algn="ctr">
                <a:lnSpc>
                  <a:spcPts val="2999"/>
                </a:lnSpc>
              </a:pPr>
              <a:r>
                <a:rPr lang="vi-VN" sz="2100" b="1" dirty="0"/>
                <a:t>Thấy lòng thành trẻ con, muốn làm nũng với thị Nở.</a:t>
              </a:r>
            </a:p>
          </p:txBody>
        </p:sp>
        <p:sp>
          <p:nvSpPr>
            <p:cNvPr id="36" name="Rounded Rectangle 35"/>
            <p:cNvSpPr/>
            <p:nvPr/>
          </p:nvSpPr>
          <p:spPr>
            <a:xfrm>
              <a:off x="17025793" y="7892320"/>
              <a:ext cx="5485075" cy="2410021"/>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bg1"/>
                </a:solidFill>
              </a:endParaRPr>
            </a:p>
          </p:txBody>
        </p:sp>
      </p:grpSp>
      <p:grpSp>
        <p:nvGrpSpPr>
          <p:cNvPr id="49" name="Group 48"/>
          <p:cNvGrpSpPr/>
          <p:nvPr/>
        </p:nvGrpSpPr>
        <p:grpSpPr>
          <a:xfrm>
            <a:off x="56432" y="180187"/>
            <a:ext cx="5407971" cy="507703"/>
            <a:chOff x="-288924" y="1873056"/>
            <a:chExt cx="10817351" cy="1015537"/>
          </a:xfrm>
        </p:grpSpPr>
        <p:sp>
          <p:nvSpPr>
            <p:cNvPr id="51" name="Rounded Rectangle 50"/>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TextBox 51"/>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53" name="TextBox 52"/>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54" name="Group 53"/>
          <p:cNvGrpSpPr/>
          <p:nvPr/>
        </p:nvGrpSpPr>
        <p:grpSpPr>
          <a:xfrm>
            <a:off x="387925" y="711123"/>
            <a:ext cx="6386871" cy="491578"/>
            <a:chOff x="637381" y="2766774"/>
            <a:chExt cx="12775406" cy="983284"/>
          </a:xfrm>
        </p:grpSpPr>
        <p:sp>
          <p:nvSpPr>
            <p:cNvPr id="55" name="TextBox 54"/>
            <p:cNvSpPr txBox="1"/>
            <p:nvPr/>
          </p:nvSpPr>
          <p:spPr>
            <a:xfrm>
              <a:off x="1906586" y="2766774"/>
              <a:ext cx="11506201" cy="923450"/>
            </a:xfrm>
            <a:prstGeom prst="rect">
              <a:avLst/>
            </a:prstGeom>
            <a:noFill/>
          </p:spPr>
          <p:txBody>
            <a:bodyPr wrap="square" rtlCol="0">
              <a:spAutoFit/>
            </a:bodyPr>
            <a:lstStyle/>
            <a:p>
              <a:r>
                <a:rPr lang="en-US" sz="2400" b="1" i="1">
                  <a:solidFill>
                    <a:srgbClr val="1D93A5"/>
                  </a:solidFill>
                  <a:latin typeface="Tahoma" pitchFamily="34" charset="0"/>
                  <a:ea typeface="Tahoma" pitchFamily="34" charset="0"/>
                  <a:cs typeface="Tahoma" pitchFamily="34" charset="0"/>
                </a:rPr>
                <a:t>Hình tượng nhân vật Chí Phèo</a:t>
              </a:r>
            </a:p>
          </p:txBody>
        </p:sp>
        <p:sp>
          <p:nvSpPr>
            <p:cNvPr id="56" name="Rounded Rectangle 55"/>
            <p:cNvSpPr/>
            <p:nvPr/>
          </p:nvSpPr>
          <p:spPr>
            <a:xfrm>
              <a:off x="637381" y="2926619"/>
              <a:ext cx="1269205" cy="804673"/>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TextBox 56"/>
            <p:cNvSpPr txBox="1"/>
            <p:nvPr/>
          </p:nvSpPr>
          <p:spPr>
            <a:xfrm>
              <a:off x="900603" y="2795826"/>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sp>
        <p:nvSpPr>
          <p:cNvPr id="58" name="Rectangle 57"/>
          <p:cNvSpPr/>
          <p:nvPr/>
        </p:nvSpPr>
        <p:spPr>
          <a:xfrm>
            <a:off x="713643" y="1262310"/>
            <a:ext cx="470254" cy="430887"/>
          </a:xfrm>
          <a:prstGeom prst="rect">
            <a:avLst/>
          </a:prstGeom>
        </p:spPr>
        <p:txBody>
          <a:bodyPr wrap="square">
            <a:spAutoFit/>
          </a:bodyPr>
          <a:lstStyle/>
          <a:p>
            <a:r>
              <a:rPr lang="en-US" sz="2200" b="1" dirty="0">
                <a:solidFill>
                  <a:srgbClr val="C00000"/>
                </a:solidFill>
                <a:latin typeface="Tahoma" pitchFamily="34" charset="0"/>
                <a:ea typeface="Tahoma" pitchFamily="34" charset="0"/>
                <a:cs typeface="Tahoma" pitchFamily="34" charset="0"/>
              </a:rPr>
              <a:t>b. </a:t>
            </a:r>
          </a:p>
        </p:txBody>
      </p:sp>
      <p:sp>
        <p:nvSpPr>
          <p:cNvPr id="67" name="Right Arrow 66"/>
          <p:cNvSpPr/>
          <p:nvPr/>
        </p:nvSpPr>
        <p:spPr>
          <a:xfrm>
            <a:off x="2705884" y="4132282"/>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Right Arrow 67"/>
          <p:cNvSpPr/>
          <p:nvPr/>
        </p:nvSpPr>
        <p:spPr>
          <a:xfrm>
            <a:off x="5772040" y="4107443"/>
            <a:ext cx="255994"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Right Arrow 68"/>
          <p:cNvSpPr/>
          <p:nvPr/>
        </p:nvSpPr>
        <p:spPr>
          <a:xfrm>
            <a:off x="8729707" y="4072303"/>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p:cNvGrpSpPr/>
          <p:nvPr/>
        </p:nvGrpSpPr>
        <p:grpSpPr>
          <a:xfrm>
            <a:off x="1370349" y="5166490"/>
            <a:ext cx="8178576" cy="769441"/>
            <a:chOff x="1251865" y="6641681"/>
            <a:chExt cx="16359282" cy="1539082"/>
          </a:xfrm>
        </p:grpSpPr>
        <p:sp>
          <p:nvSpPr>
            <p:cNvPr id="71" name="Rectangle 70"/>
            <p:cNvSpPr/>
            <p:nvPr/>
          </p:nvSpPr>
          <p:spPr>
            <a:xfrm>
              <a:off x="2165288" y="6641681"/>
              <a:ext cx="15445859" cy="1539082"/>
            </a:xfrm>
            <a:prstGeom prst="rect">
              <a:avLst/>
            </a:prstGeom>
          </p:spPr>
          <p:txBody>
            <a:bodyPr wrap="square">
              <a:spAutoFit/>
            </a:bodyPr>
            <a:lstStyle/>
            <a:p>
              <a:pPr algn="just"/>
              <a:r>
                <a:rPr lang="vi-VN" sz="2200" b="1" dirty="0">
                  <a:solidFill>
                    <a:schemeClr val="accent6">
                      <a:lumMod val="75000"/>
                    </a:schemeClr>
                  </a:solidFill>
                </a:rPr>
                <a:t>NN: Tình thương của thị và bản chất lương thiện của Chí không mất đi</a:t>
              </a:r>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865" y="7053662"/>
              <a:ext cx="746133" cy="721360"/>
            </a:xfrm>
            <a:prstGeom prst="rect">
              <a:avLst/>
            </a:prstGeom>
          </p:spPr>
        </p:pic>
      </p:grpSp>
      <p:grpSp>
        <p:nvGrpSpPr>
          <p:cNvPr id="76" name="Group 75"/>
          <p:cNvGrpSpPr/>
          <p:nvPr/>
        </p:nvGrpSpPr>
        <p:grpSpPr>
          <a:xfrm>
            <a:off x="1431370" y="5966514"/>
            <a:ext cx="9788883" cy="430887"/>
            <a:chOff x="2556711" y="9008725"/>
            <a:chExt cx="19580315" cy="861886"/>
          </a:xfrm>
        </p:grpSpPr>
        <p:grpSp>
          <p:nvGrpSpPr>
            <p:cNvPr id="77" name="Group 76"/>
            <p:cNvGrpSpPr/>
            <p:nvPr/>
          </p:nvGrpSpPr>
          <p:grpSpPr>
            <a:xfrm>
              <a:off x="2556711" y="9127752"/>
              <a:ext cx="701423" cy="550416"/>
              <a:chOff x="2885737" y="9895223"/>
              <a:chExt cx="1541068" cy="914400"/>
            </a:xfrm>
          </p:grpSpPr>
          <p:sp>
            <p:nvSpPr>
              <p:cNvPr id="79" name="Chevron 78"/>
              <p:cNvSpPr/>
              <p:nvPr/>
            </p:nvSpPr>
            <p:spPr>
              <a:xfrm rot="10800000" flipH="1" flipV="1">
                <a:off x="3520294" y="9895223"/>
                <a:ext cx="906511" cy="914400"/>
              </a:xfrm>
              <a:prstGeom prst="chevron">
                <a:avLst/>
              </a:prstGeom>
              <a:solidFill>
                <a:schemeClr val="accent6">
                  <a:lumMod val="75000"/>
                </a:schemeClr>
              </a:solidFill>
              <a:ln w="25400" cap="flat" cmpd="sng" algn="ctr">
                <a:noFill/>
                <a:prstDash val="solid"/>
              </a:ln>
              <a:effectLst/>
            </p:spPr>
            <p:txBody>
              <a:bodyPr rtlCol="0" anchor="ctr"/>
              <a:lstStyle/>
              <a:p>
                <a:pPr algn="ctr" defTabSz="457109">
                  <a:lnSpc>
                    <a:spcPts val="2999"/>
                  </a:lnSpc>
                  <a:defRPr/>
                </a:pPr>
                <a:endParaRPr lang="en-US" sz="2200" kern="0">
                  <a:solidFill>
                    <a:sysClr val="window" lastClr="FFFFFF"/>
                  </a:solidFill>
                </a:endParaRPr>
              </a:p>
            </p:txBody>
          </p:sp>
          <p:sp>
            <p:nvSpPr>
              <p:cNvPr id="80" name="Chevron 79"/>
              <p:cNvSpPr/>
              <p:nvPr/>
            </p:nvSpPr>
            <p:spPr>
              <a:xfrm rot="10800000" flipH="1" flipV="1">
                <a:off x="2885737" y="9895223"/>
                <a:ext cx="906511" cy="914400"/>
              </a:xfrm>
              <a:prstGeom prst="chevron">
                <a:avLst/>
              </a:prstGeom>
              <a:solidFill>
                <a:schemeClr val="accent6"/>
              </a:solidFill>
              <a:ln w="25400" cap="flat" cmpd="sng" algn="ctr">
                <a:noFill/>
                <a:prstDash val="solid"/>
              </a:ln>
              <a:effectLst/>
            </p:spPr>
            <p:txBody>
              <a:bodyPr rtlCol="0" anchor="ctr"/>
              <a:lstStyle/>
              <a:p>
                <a:pPr algn="ctr" defTabSz="457109">
                  <a:lnSpc>
                    <a:spcPts val="2999"/>
                  </a:lnSpc>
                  <a:defRPr/>
                </a:pPr>
                <a:endParaRPr lang="en-US" sz="2200" kern="0">
                  <a:solidFill>
                    <a:sysClr val="window" lastClr="FFFFFF"/>
                  </a:solidFill>
                </a:endParaRPr>
              </a:p>
            </p:txBody>
          </p:sp>
        </p:grpSp>
        <p:sp>
          <p:nvSpPr>
            <p:cNvPr id="78" name="Rectangle 77"/>
            <p:cNvSpPr/>
            <p:nvPr/>
          </p:nvSpPr>
          <p:spPr>
            <a:xfrm>
              <a:off x="3359570" y="9008725"/>
              <a:ext cx="18777456" cy="861886"/>
            </a:xfrm>
            <a:prstGeom prst="rect">
              <a:avLst/>
            </a:prstGeom>
          </p:spPr>
          <p:txBody>
            <a:bodyPr wrap="square">
              <a:spAutoFit/>
            </a:bodyPr>
            <a:lstStyle/>
            <a:p>
              <a:r>
                <a:rPr lang="vi-VN" sz="2200" b="1" dirty="0">
                  <a:solidFill>
                    <a:schemeClr val="accent6">
                      <a:lumMod val="50000"/>
                    </a:schemeClr>
                  </a:solidFill>
                  <a:cs typeface="Arial" pitchFamily="34" charset="0"/>
                </a:rPr>
                <a:t>Ngòi bút nhân đạo sâu sắc, mới mẻ của nhà văn Nam Cao</a:t>
              </a:r>
            </a:p>
          </p:txBody>
        </p:sp>
      </p:grpSp>
      <p:grpSp>
        <p:nvGrpSpPr>
          <p:cNvPr id="75" name="Group 74"/>
          <p:cNvGrpSpPr/>
          <p:nvPr/>
        </p:nvGrpSpPr>
        <p:grpSpPr>
          <a:xfrm>
            <a:off x="1022445" y="1661295"/>
            <a:ext cx="10636599" cy="445058"/>
            <a:chOff x="2428842" y="4224260"/>
            <a:chExt cx="21275968" cy="890231"/>
          </a:xfrm>
        </p:grpSpPr>
        <p:sp>
          <p:nvSpPr>
            <p:cNvPr id="81" name="Rectangle 80"/>
            <p:cNvSpPr/>
            <p:nvPr/>
          </p:nvSpPr>
          <p:spPr>
            <a:xfrm>
              <a:off x="3124741" y="4224260"/>
              <a:ext cx="20580069" cy="890231"/>
            </a:xfrm>
            <a:prstGeom prst="rect">
              <a:avLst/>
            </a:prstGeom>
          </p:spPr>
          <p:txBody>
            <a:bodyPr wrap="square">
              <a:spAutoFit/>
            </a:bodyPr>
            <a:lstStyle/>
            <a:p>
              <a:pPr algn="just">
                <a:lnSpc>
                  <a:spcPts val="2999"/>
                </a:lnSpc>
              </a:pPr>
              <a:r>
                <a:rPr lang="vi-VN" sz="2200" b="1" dirty="0">
                  <a:cs typeface="Arial" panose="020B0604020202020204" pitchFamily="34" charset="0"/>
                </a:rPr>
                <a:t>Diễn biến tâm trạng Chí Phèo khi nhận bát cháo hành của thị Nở</a:t>
              </a:r>
            </a:p>
          </p:txBody>
        </p:sp>
        <p:grpSp>
          <p:nvGrpSpPr>
            <p:cNvPr id="82" name="Group 81"/>
            <p:cNvGrpSpPr/>
            <p:nvPr/>
          </p:nvGrpSpPr>
          <p:grpSpPr>
            <a:xfrm>
              <a:off x="2428842" y="4396400"/>
              <a:ext cx="468313" cy="468313"/>
              <a:chOff x="2204908" y="4489707"/>
              <a:chExt cx="468313" cy="468313"/>
            </a:xfrm>
          </p:grpSpPr>
          <p:sp>
            <p:nvSpPr>
              <p:cNvPr id="83"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a:lnSpc>
                    <a:spcPts val="2999"/>
                  </a:lnSpc>
                </a:pPr>
                <a:endParaRPr lang="en-US" sz="900" b="1"/>
              </a:p>
            </p:txBody>
          </p:sp>
          <p:sp>
            <p:nvSpPr>
              <p:cNvPr id="84"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pPr>
                  <a:lnSpc>
                    <a:spcPts val="2999"/>
                  </a:lnSpc>
                </a:pPr>
                <a:endParaRPr lang="en-US" sz="900" b="1"/>
              </a:p>
            </p:txBody>
          </p:sp>
        </p:grpSp>
      </p:grpSp>
    </p:spTree>
    <p:extLst>
      <p:ext uri="{BB962C8B-B14F-4D97-AF65-F5344CB8AC3E}">
        <p14:creationId xmlns:p14="http://schemas.microsoft.com/office/powerpoint/2010/main" val="32499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5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wipe(left)">
                                      <p:cBhvr>
                                        <p:cTn id="6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6" grpId="0" animBg="1"/>
      <p:bldP spid="67" grpId="0" animBg="1"/>
      <p:bldP spid="68" grpId="0" animBg="1"/>
      <p:bldP spid="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4546" y="1218055"/>
            <a:ext cx="11702349" cy="430887"/>
          </a:xfrm>
          <a:prstGeom prst="rect">
            <a:avLst/>
          </a:prstGeom>
        </p:spPr>
        <p:txBody>
          <a:bodyPr wrap="square">
            <a:spAutoFit/>
          </a:bodyPr>
          <a:lstStyle/>
          <a:p>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Phản</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ứng</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tâm</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lí</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và</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hành</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động</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của</a:t>
            </a:r>
            <a:r>
              <a:rPr lang="en-US" sz="2200" b="1" dirty="0">
                <a:solidFill>
                  <a:srgbClr val="C00000"/>
                </a:solidFill>
                <a:latin typeface="Tahoma" pitchFamily="34" charset="0"/>
                <a:ea typeface="Tahoma" pitchFamily="34" charset="0"/>
                <a:cs typeface="Tahoma" pitchFamily="34" charset="0"/>
              </a:rPr>
              <a:t> Chí </a:t>
            </a:r>
            <a:r>
              <a:rPr lang="en-US" sz="2200" b="1" dirty="0" err="1">
                <a:solidFill>
                  <a:srgbClr val="C00000"/>
                </a:solidFill>
                <a:latin typeface="Tahoma" pitchFamily="34" charset="0"/>
                <a:ea typeface="Tahoma" pitchFamily="34" charset="0"/>
                <a:cs typeface="Tahoma" pitchFamily="34" charset="0"/>
              </a:rPr>
              <a:t>khi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bị</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thị</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Nở</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từ</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chối</a:t>
            </a:r>
            <a:endParaRPr lang="vi-VN" sz="2200" b="1" dirty="0">
              <a:solidFill>
                <a:srgbClr val="C00000"/>
              </a:solidFill>
              <a:latin typeface="Tahoma" pitchFamily="34" charset="0"/>
              <a:ea typeface="Tahoma" pitchFamily="34" charset="0"/>
              <a:cs typeface="Tahoma" pitchFamily="34" charset="0"/>
            </a:endParaRPr>
          </a:p>
        </p:txBody>
      </p:sp>
      <p:grpSp>
        <p:nvGrpSpPr>
          <p:cNvPr id="13" name="Group 12"/>
          <p:cNvGrpSpPr/>
          <p:nvPr/>
        </p:nvGrpSpPr>
        <p:grpSpPr>
          <a:xfrm>
            <a:off x="197636" y="188135"/>
            <a:ext cx="5407971" cy="507703"/>
            <a:chOff x="-288924" y="1873056"/>
            <a:chExt cx="10817351" cy="1015537"/>
          </a:xfrm>
        </p:grpSpPr>
        <p:sp>
          <p:nvSpPr>
            <p:cNvPr id="14" name="Rounded Rectangle 1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16" name="TextBox 15"/>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17" name="Group 16"/>
          <p:cNvGrpSpPr/>
          <p:nvPr/>
        </p:nvGrpSpPr>
        <p:grpSpPr>
          <a:xfrm>
            <a:off x="340194" y="711808"/>
            <a:ext cx="6507885" cy="491578"/>
            <a:chOff x="644526" y="2766774"/>
            <a:chExt cx="12768261" cy="983284"/>
          </a:xfrm>
        </p:grpSpPr>
        <p:sp>
          <p:nvSpPr>
            <p:cNvPr id="18" name="TextBox 17"/>
            <p:cNvSpPr txBox="1"/>
            <p:nvPr/>
          </p:nvSpPr>
          <p:spPr>
            <a:xfrm>
              <a:off x="1906586" y="2766774"/>
              <a:ext cx="11506201" cy="923450"/>
            </a:xfrm>
            <a:prstGeom prst="rect">
              <a:avLst/>
            </a:prstGeom>
            <a:noFill/>
          </p:spPr>
          <p:txBody>
            <a:bodyPr wrap="square" rtlCol="0">
              <a:spAutoFit/>
            </a:bodyPr>
            <a:lstStyle/>
            <a:p>
              <a:r>
                <a:rPr lang="en-US" sz="2400" b="1" i="1">
                  <a:solidFill>
                    <a:srgbClr val="1D93A5"/>
                  </a:solidFill>
                  <a:latin typeface="Tahoma" pitchFamily="34" charset="0"/>
                  <a:ea typeface="Tahoma" pitchFamily="34" charset="0"/>
                  <a:cs typeface="Tahoma" pitchFamily="34" charset="0"/>
                </a:rPr>
                <a:t>Hình tượng nhân vật Chí Phèo</a:t>
              </a:r>
            </a:p>
          </p:txBody>
        </p:sp>
        <p:sp>
          <p:nvSpPr>
            <p:cNvPr id="19" name="Rounded Rectangle 18"/>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908036" y="2795826"/>
              <a:ext cx="761730"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grpSp>
        <p:nvGrpSpPr>
          <p:cNvPr id="33" name="Group 32"/>
          <p:cNvGrpSpPr/>
          <p:nvPr/>
        </p:nvGrpSpPr>
        <p:grpSpPr>
          <a:xfrm>
            <a:off x="977867" y="1693524"/>
            <a:ext cx="9817081" cy="829779"/>
            <a:chOff x="3659187" y="3886200"/>
            <a:chExt cx="17338533" cy="1243345"/>
          </a:xfrm>
        </p:grpSpPr>
        <p:sp>
          <p:nvSpPr>
            <p:cNvPr id="34" name="Rounded Rectangle 33"/>
            <p:cNvSpPr/>
            <p:nvPr/>
          </p:nvSpPr>
          <p:spPr>
            <a:xfrm>
              <a:off x="3659187" y="3886200"/>
              <a:ext cx="16687800" cy="124334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p:cNvSpPr/>
            <p:nvPr/>
          </p:nvSpPr>
          <p:spPr>
            <a:xfrm>
              <a:off x="4817466" y="4130846"/>
              <a:ext cx="16180254" cy="923450"/>
            </a:xfrm>
            <a:prstGeom prst="rect">
              <a:avLst/>
            </a:prstGeom>
          </p:spPr>
          <p:txBody>
            <a:bodyPr wrap="none">
              <a:spAutoFit/>
            </a:bodyPr>
            <a:lstStyle/>
            <a:p>
              <a:pPr lvl="0"/>
              <a:r>
                <a:rPr lang="en-US" sz="2400" b="1" dirty="0" err="1">
                  <a:solidFill>
                    <a:schemeClr val="bg1"/>
                  </a:solidFill>
                  <a:latin typeface="Arial" panose="020B0604020202020204" pitchFamily="34" charset="0"/>
                  <a:cs typeface="Arial" panose="020B0604020202020204" pitchFamily="34" charset="0"/>
                </a:rPr>
                <a:t>Diễn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tâm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Phèo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Nở</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từ</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chối</a:t>
              </a:r>
              <a:endParaRPr lang="en-US" sz="2400" b="1" dirty="0">
                <a:solidFill>
                  <a:schemeClr val="bg1"/>
                </a:solidFill>
                <a:latin typeface="Arial" panose="020B0604020202020204" pitchFamily="34" charset="0"/>
                <a:cs typeface="Arial" panose="020B0604020202020204" pitchFamily="34" charset="0"/>
              </a:endParaRPr>
            </a:p>
          </p:txBody>
        </p:sp>
      </p:grpSp>
      <p:sp>
        <p:nvSpPr>
          <p:cNvPr id="36" name="Rectangle 35"/>
          <p:cNvSpPr/>
          <p:nvPr/>
        </p:nvSpPr>
        <p:spPr>
          <a:xfrm>
            <a:off x="2676550" y="4700089"/>
            <a:ext cx="1256463" cy="829779"/>
          </a:xfrm>
          <a:prstGeom prst="rect">
            <a:avLst/>
          </a:prstGeom>
        </p:spPr>
        <p:txBody>
          <a:bodyPr wrap="square">
            <a:spAutoFit/>
          </a:bodyPr>
          <a:lstStyle/>
          <a:p>
            <a:pPr algn="ctr">
              <a:lnSpc>
                <a:spcPts val="2999"/>
              </a:lnSpc>
            </a:pPr>
            <a:r>
              <a:rPr lang="vi-VN" sz="2200" b="1" dirty="0">
                <a:solidFill>
                  <a:schemeClr val="accent6">
                    <a:lumMod val="75000"/>
                  </a:schemeClr>
                </a:solidFill>
              </a:rPr>
              <a:t>Đau </a:t>
            </a:r>
          </a:p>
          <a:p>
            <a:pPr algn="ctr">
              <a:lnSpc>
                <a:spcPts val="2999"/>
              </a:lnSpc>
            </a:pPr>
            <a:r>
              <a:rPr lang="vi-VN" sz="2200" b="1" dirty="0">
                <a:solidFill>
                  <a:schemeClr val="accent6">
                    <a:lumMod val="75000"/>
                  </a:schemeClr>
                </a:solidFill>
              </a:rPr>
              <a:t>đớn</a:t>
            </a:r>
          </a:p>
        </p:txBody>
      </p:sp>
      <p:sp>
        <p:nvSpPr>
          <p:cNvPr id="37" name="Rectangle 36"/>
          <p:cNvSpPr/>
          <p:nvPr/>
        </p:nvSpPr>
        <p:spPr>
          <a:xfrm>
            <a:off x="10454828" y="2738157"/>
            <a:ext cx="1495695" cy="445058"/>
          </a:xfrm>
          <a:prstGeom prst="rect">
            <a:avLst/>
          </a:prstGeom>
        </p:spPr>
        <p:txBody>
          <a:bodyPr wrap="square">
            <a:spAutoFit/>
          </a:bodyPr>
          <a:lstStyle/>
          <a:p>
            <a:pPr>
              <a:lnSpc>
                <a:spcPts val="2999"/>
              </a:lnSpc>
            </a:pPr>
            <a:r>
              <a:rPr lang="vi-VN" sz="2200" b="1" dirty="0">
                <a:solidFill>
                  <a:schemeClr val="accent6">
                    <a:lumMod val="75000"/>
                  </a:schemeClr>
                </a:solidFill>
              </a:rPr>
              <a:t>Hi vọng</a:t>
            </a:r>
          </a:p>
        </p:txBody>
      </p:sp>
      <p:grpSp>
        <p:nvGrpSpPr>
          <p:cNvPr id="38" name="Group 37"/>
          <p:cNvGrpSpPr/>
          <p:nvPr/>
        </p:nvGrpSpPr>
        <p:grpSpPr>
          <a:xfrm>
            <a:off x="3057096" y="3748718"/>
            <a:ext cx="488368" cy="736266"/>
            <a:chOff x="10545304" y="6828730"/>
            <a:chExt cx="762002" cy="1172269"/>
          </a:xfrm>
        </p:grpSpPr>
        <p:sp>
          <p:nvSpPr>
            <p:cNvPr id="39" name="Right Arrow 38"/>
            <p:cNvSpPr/>
            <p:nvPr/>
          </p:nvSpPr>
          <p:spPr>
            <a:xfrm rot="5400000">
              <a:off x="10340169" y="7033865"/>
              <a:ext cx="1172269" cy="76200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ight Arrow 39"/>
            <p:cNvSpPr/>
            <p:nvPr/>
          </p:nvSpPr>
          <p:spPr>
            <a:xfrm rot="5400000">
              <a:off x="10455550" y="7098136"/>
              <a:ext cx="941511" cy="76200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1" name="Group 40"/>
          <p:cNvGrpSpPr/>
          <p:nvPr/>
        </p:nvGrpSpPr>
        <p:grpSpPr>
          <a:xfrm>
            <a:off x="534304" y="2585627"/>
            <a:ext cx="2399036" cy="1377793"/>
            <a:chOff x="1984499" y="5230796"/>
            <a:chExt cx="5399214" cy="2755945"/>
          </a:xfrm>
        </p:grpSpPr>
        <p:sp>
          <p:nvSpPr>
            <p:cNvPr id="42" name="Rectangle 41"/>
            <p:cNvSpPr/>
            <p:nvPr/>
          </p:nvSpPr>
          <p:spPr>
            <a:xfrm>
              <a:off x="2286331" y="5279388"/>
              <a:ext cx="4300690" cy="884459"/>
            </a:xfrm>
            <a:prstGeom prst="rect">
              <a:avLst/>
            </a:prstGeom>
          </p:spPr>
          <p:txBody>
            <a:bodyPr wrap="square">
              <a:spAutoFit/>
            </a:bodyPr>
            <a:lstStyle/>
            <a:p>
              <a:pPr algn="ctr">
                <a:lnSpc>
                  <a:spcPts val="2999"/>
                </a:lnSpc>
              </a:pPr>
              <a:r>
                <a:rPr lang="en-US" sz="2100" b="1" i="1" dirty="0" err="1">
                  <a:latin typeface="Arial" panose="020B0604020202020204" pitchFamily="34" charset="0"/>
                  <a:cs typeface="Arial" panose="020B0604020202020204" pitchFamily="34" charset="0"/>
                </a:rPr>
                <a:t>Không</a:t>
              </a:r>
              <a:r>
                <a:rPr lang="en-US" sz="2100" b="1" i="1" dirty="0">
                  <a:latin typeface="Arial" panose="020B0604020202020204" pitchFamily="34" charset="0"/>
                  <a:cs typeface="Arial" panose="020B0604020202020204" pitchFamily="34" charset="0"/>
                </a:rPr>
                <a:t> </a:t>
              </a:r>
              <a:r>
                <a:rPr lang="en-US" sz="2100" b="1" i="1" dirty="0" err="1">
                  <a:latin typeface="Arial" panose="020B0604020202020204" pitchFamily="34" charset="0"/>
                  <a:cs typeface="Arial" panose="020B0604020202020204" pitchFamily="34" charset="0"/>
                </a:rPr>
                <a:t>hiểu</a:t>
              </a:r>
              <a:endParaRPr lang="vi-VN" sz="2100" b="1" i="1" dirty="0"/>
            </a:p>
          </p:txBody>
        </p:sp>
        <p:sp>
          <p:nvSpPr>
            <p:cNvPr id="43" name="Rounded Rectangle 42"/>
            <p:cNvSpPr/>
            <p:nvPr/>
          </p:nvSpPr>
          <p:spPr>
            <a:xfrm>
              <a:off x="1984499" y="5230796"/>
              <a:ext cx="5399214" cy="2755945"/>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44" name="Group 43"/>
          <p:cNvGrpSpPr/>
          <p:nvPr/>
        </p:nvGrpSpPr>
        <p:grpSpPr>
          <a:xfrm>
            <a:off x="3656981" y="2682064"/>
            <a:ext cx="2393379" cy="943285"/>
            <a:chOff x="13309718" y="5716555"/>
            <a:chExt cx="4751269" cy="1886815"/>
          </a:xfrm>
        </p:grpSpPr>
        <p:sp>
          <p:nvSpPr>
            <p:cNvPr id="45" name="Rectangle 44"/>
            <p:cNvSpPr/>
            <p:nvPr/>
          </p:nvSpPr>
          <p:spPr>
            <a:xfrm>
              <a:off x="13560221" y="5867401"/>
              <a:ext cx="4302092" cy="1654001"/>
            </a:xfrm>
            <a:prstGeom prst="rect">
              <a:avLst/>
            </a:prstGeom>
          </p:spPr>
          <p:txBody>
            <a:bodyPr wrap="square">
              <a:spAutoFit/>
            </a:bodyPr>
            <a:lstStyle/>
            <a:p>
              <a:pPr algn="just">
                <a:lnSpc>
                  <a:spcPts val="2999"/>
                </a:lnSpc>
              </a:pPr>
              <a:r>
                <a:rPr lang="vi-VN" sz="2100" b="1" i="1" dirty="0"/>
                <a:t>Hiểu, ngẩn người</a:t>
              </a:r>
            </a:p>
          </p:txBody>
        </p:sp>
        <p:sp>
          <p:nvSpPr>
            <p:cNvPr id="46" name="Rounded Rectangle 45"/>
            <p:cNvSpPr/>
            <p:nvPr/>
          </p:nvSpPr>
          <p:spPr>
            <a:xfrm>
              <a:off x="13309718" y="5716555"/>
              <a:ext cx="4751269" cy="1886815"/>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47" name="Group 46"/>
          <p:cNvGrpSpPr/>
          <p:nvPr/>
        </p:nvGrpSpPr>
        <p:grpSpPr>
          <a:xfrm>
            <a:off x="414766" y="4156922"/>
            <a:ext cx="2418229" cy="1507575"/>
            <a:chOff x="1920875" y="8414457"/>
            <a:chExt cx="4800600" cy="3015543"/>
          </a:xfrm>
        </p:grpSpPr>
        <p:sp>
          <p:nvSpPr>
            <p:cNvPr id="48" name="Rectangle 47"/>
            <p:cNvSpPr/>
            <p:nvPr/>
          </p:nvSpPr>
          <p:spPr>
            <a:xfrm>
              <a:off x="2243741" y="8833938"/>
              <a:ext cx="3868135" cy="2423544"/>
            </a:xfrm>
            <a:prstGeom prst="rect">
              <a:avLst/>
            </a:prstGeom>
          </p:spPr>
          <p:txBody>
            <a:bodyPr wrap="square">
              <a:spAutoFit/>
            </a:bodyPr>
            <a:lstStyle/>
            <a:p>
              <a:pPr algn="just">
                <a:lnSpc>
                  <a:spcPts val="2999"/>
                </a:lnSpc>
              </a:pPr>
              <a:r>
                <a:rPr lang="vi-VN" sz="2100" b="1" i="1" dirty="0"/>
                <a:t>Thị Nở gạt ra, lại giúi thêm cho một cái.</a:t>
              </a:r>
            </a:p>
          </p:txBody>
        </p:sp>
        <p:sp>
          <p:nvSpPr>
            <p:cNvPr id="49" name="Rounded Rectangle 48"/>
            <p:cNvSpPr/>
            <p:nvPr/>
          </p:nvSpPr>
          <p:spPr>
            <a:xfrm>
              <a:off x="1920875" y="8414457"/>
              <a:ext cx="4800600" cy="3015543"/>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sp>
        <p:nvSpPr>
          <p:cNvPr id="50" name="Right Arrow 49"/>
          <p:cNvSpPr/>
          <p:nvPr/>
        </p:nvSpPr>
        <p:spPr>
          <a:xfrm>
            <a:off x="6131463" y="2918360"/>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1" name="Group 50"/>
          <p:cNvGrpSpPr/>
          <p:nvPr/>
        </p:nvGrpSpPr>
        <p:grpSpPr>
          <a:xfrm>
            <a:off x="6789755" y="2639257"/>
            <a:ext cx="1518764" cy="952463"/>
            <a:chOff x="13025407" y="5017494"/>
            <a:chExt cx="3037924" cy="1905174"/>
          </a:xfrm>
        </p:grpSpPr>
        <p:sp>
          <p:nvSpPr>
            <p:cNvPr id="52" name="Rectangle 51"/>
            <p:cNvSpPr/>
            <p:nvPr/>
          </p:nvSpPr>
          <p:spPr>
            <a:xfrm>
              <a:off x="13171078" y="5268667"/>
              <a:ext cx="2892253" cy="1654001"/>
            </a:xfrm>
            <a:prstGeom prst="rect">
              <a:avLst/>
            </a:prstGeom>
          </p:spPr>
          <p:txBody>
            <a:bodyPr wrap="square">
              <a:spAutoFit/>
            </a:bodyPr>
            <a:lstStyle/>
            <a:p>
              <a:pPr algn="ctr">
                <a:lnSpc>
                  <a:spcPts val="2999"/>
                </a:lnSpc>
              </a:pPr>
              <a:r>
                <a:rPr lang="vi-VN" sz="2100" b="1" i="1" dirty="0"/>
                <a:t>đuổi theo thị</a:t>
              </a:r>
            </a:p>
          </p:txBody>
        </p:sp>
        <p:sp>
          <p:nvSpPr>
            <p:cNvPr id="53" name="Rounded Rectangle 52"/>
            <p:cNvSpPr/>
            <p:nvPr/>
          </p:nvSpPr>
          <p:spPr>
            <a:xfrm>
              <a:off x="13025407" y="5017494"/>
              <a:ext cx="3018997" cy="1886815"/>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54" name="Group 53"/>
          <p:cNvGrpSpPr/>
          <p:nvPr/>
        </p:nvGrpSpPr>
        <p:grpSpPr>
          <a:xfrm>
            <a:off x="8819101" y="2580449"/>
            <a:ext cx="1197009" cy="943285"/>
            <a:chOff x="13309718" y="5739600"/>
            <a:chExt cx="2394330" cy="1886815"/>
          </a:xfrm>
        </p:grpSpPr>
        <p:sp>
          <p:nvSpPr>
            <p:cNvPr id="55" name="Rectangle 54"/>
            <p:cNvSpPr/>
            <p:nvPr/>
          </p:nvSpPr>
          <p:spPr>
            <a:xfrm>
              <a:off x="13472391" y="5875378"/>
              <a:ext cx="2231657" cy="1654001"/>
            </a:xfrm>
            <a:prstGeom prst="rect">
              <a:avLst/>
            </a:prstGeom>
          </p:spPr>
          <p:txBody>
            <a:bodyPr wrap="square">
              <a:spAutoFit/>
            </a:bodyPr>
            <a:lstStyle/>
            <a:p>
              <a:pPr algn="ctr">
                <a:lnSpc>
                  <a:spcPts val="2999"/>
                </a:lnSpc>
              </a:pPr>
              <a:r>
                <a:rPr lang="vi-VN" sz="2100" b="1" i="1" dirty="0"/>
                <a:t>nắm lấy tay</a:t>
              </a:r>
            </a:p>
          </p:txBody>
        </p:sp>
        <p:sp>
          <p:nvSpPr>
            <p:cNvPr id="56" name="Rounded Rectangle 55"/>
            <p:cNvSpPr/>
            <p:nvPr/>
          </p:nvSpPr>
          <p:spPr>
            <a:xfrm>
              <a:off x="13309718" y="5739600"/>
              <a:ext cx="2231657" cy="1886815"/>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sp>
        <p:nvSpPr>
          <p:cNvPr id="57" name="Right Arrow 56"/>
          <p:cNvSpPr/>
          <p:nvPr/>
        </p:nvSpPr>
        <p:spPr>
          <a:xfrm>
            <a:off x="8417787" y="2918360"/>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8" name="Group 57"/>
          <p:cNvGrpSpPr/>
          <p:nvPr/>
        </p:nvGrpSpPr>
        <p:grpSpPr>
          <a:xfrm>
            <a:off x="3571132" y="4261126"/>
            <a:ext cx="1655730" cy="1267483"/>
            <a:chOff x="13098922" y="5680226"/>
            <a:chExt cx="2922905" cy="2535297"/>
          </a:xfrm>
        </p:grpSpPr>
        <p:sp>
          <p:nvSpPr>
            <p:cNvPr id="59" name="Rectangle 58"/>
            <p:cNvSpPr/>
            <p:nvPr/>
          </p:nvSpPr>
          <p:spPr>
            <a:xfrm>
              <a:off x="13349593" y="5791979"/>
              <a:ext cx="2443803" cy="2423544"/>
            </a:xfrm>
            <a:prstGeom prst="rect">
              <a:avLst/>
            </a:prstGeom>
          </p:spPr>
          <p:txBody>
            <a:bodyPr wrap="square">
              <a:spAutoFit/>
            </a:bodyPr>
            <a:lstStyle/>
            <a:p>
              <a:pPr algn="just">
                <a:lnSpc>
                  <a:spcPts val="2999"/>
                </a:lnSpc>
              </a:pPr>
              <a:r>
                <a:rPr lang="vi-VN" sz="2100" b="1" i="1" dirty="0"/>
                <a:t>toan đập vỡ đầu</a:t>
              </a:r>
            </a:p>
          </p:txBody>
        </p:sp>
        <p:sp>
          <p:nvSpPr>
            <p:cNvPr id="60" name="Rounded Rectangle 59"/>
            <p:cNvSpPr/>
            <p:nvPr/>
          </p:nvSpPr>
          <p:spPr>
            <a:xfrm>
              <a:off x="13098922" y="5680226"/>
              <a:ext cx="2922905" cy="1886816"/>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61" name="Group 60"/>
          <p:cNvGrpSpPr/>
          <p:nvPr/>
        </p:nvGrpSpPr>
        <p:grpSpPr>
          <a:xfrm>
            <a:off x="5523316" y="4313962"/>
            <a:ext cx="1258589" cy="943285"/>
            <a:chOff x="13146348" y="3793521"/>
            <a:chExt cx="2498513" cy="1886815"/>
          </a:xfrm>
        </p:grpSpPr>
        <p:sp>
          <p:nvSpPr>
            <p:cNvPr id="62" name="Rectangle 61"/>
            <p:cNvSpPr/>
            <p:nvPr/>
          </p:nvSpPr>
          <p:spPr>
            <a:xfrm>
              <a:off x="13201059" y="3834998"/>
              <a:ext cx="2443802" cy="1654001"/>
            </a:xfrm>
            <a:prstGeom prst="rect">
              <a:avLst/>
            </a:prstGeom>
          </p:spPr>
          <p:txBody>
            <a:bodyPr wrap="square">
              <a:spAutoFit/>
            </a:bodyPr>
            <a:lstStyle/>
            <a:p>
              <a:pPr algn="just">
                <a:lnSpc>
                  <a:spcPts val="2999"/>
                </a:lnSpc>
              </a:pPr>
              <a:r>
                <a:rPr lang="vi-VN" sz="2100" b="1" i="1" dirty="0"/>
                <a:t>hắn uống</a:t>
              </a:r>
            </a:p>
          </p:txBody>
        </p:sp>
        <p:sp>
          <p:nvSpPr>
            <p:cNvPr id="63" name="Rounded Rectangle 62"/>
            <p:cNvSpPr/>
            <p:nvPr/>
          </p:nvSpPr>
          <p:spPr>
            <a:xfrm>
              <a:off x="13146348" y="3793521"/>
              <a:ext cx="2092554" cy="1886815"/>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64" name="Group 63"/>
          <p:cNvGrpSpPr/>
          <p:nvPr/>
        </p:nvGrpSpPr>
        <p:grpSpPr>
          <a:xfrm>
            <a:off x="6830856" y="4234108"/>
            <a:ext cx="1628328" cy="997319"/>
            <a:chOff x="13233168" y="5859314"/>
            <a:chExt cx="3257078" cy="1994898"/>
          </a:xfrm>
        </p:grpSpPr>
        <p:sp>
          <p:nvSpPr>
            <p:cNvPr id="65" name="Rectangle 64"/>
            <p:cNvSpPr/>
            <p:nvPr/>
          </p:nvSpPr>
          <p:spPr>
            <a:xfrm>
              <a:off x="13233168" y="5955861"/>
              <a:ext cx="3257078" cy="1654002"/>
            </a:xfrm>
            <a:prstGeom prst="rect">
              <a:avLst/>
            </a:prstGeom>
          </p:spPr>
          <p:txBody>
            <a:bodyPr wrap="square">
              <a:spAutoFit/>
            </a:bodyPr>
            <a:lstStyle/>
            <a:p>
              <a:pPr algn="ctr">
                <a:lnSpc>
                  <a:spcPts val="2999"/>
                </a:lnSpc>
              </a:pPr>
              <a:r>
                <a:rPr lang="vi-VN" sz="2100" b="1" i="1" dirty="0"/>
                <a:t>càng uống càng tỉnh </a:t>
              </a:r>
            </a:p>
          </p:txBody>
        </p:sp>
        <p:sp>
          <p:nvSpPr>
            <p:cNvPr id="66" name="Rounded Rectangle 65"/>
            <p:cNvSpPr/>
            <p:nvPr/>
          </p:nvSpPr>
          <p:spPr>
            <a:xfrm>
              <a:off x="13373958" y="5859314"/>
              <a:ext cx="2975499" cy="1994898"/>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67" name="Group 66"/>
          <p:cNvGrpSpPr/>
          <p:nvPr/>
        </p:nvGrpSpPr>
        <p:grpSpPr>
          <a:xfrm>
            <a:off x="8813418" y="3963420"/>
            <a:ext cx="1697685" cy="1596334"/>
            <a:chOff x="13373957" y="5083904"/>
            <a:chExt cx="3395811" cy="3193083"/>
          </a:xfrm>
        </p:grpSpPr>
        <p:sp>
          <p:nvSpPr>
            <p:cNvPr id="68" name="Rectangle 67"/>
            <p:cNvSpPr/>
            <p:nvPr/>
          </p:nvSpPr>
          <p:spPr>
            <a:xfrm>
              <a:off x="13373957" y="5083904"/>
              <a:ext cx="3144462" cy="3193083"/>
            </a:xfrm>
            <a:prstGeom prst="rect">
              <a:avLst/>
            </a:prstGeom>
          </p:spPr>
          <p:txBody>
            <a:bodyPr wrap="square">
              <a:spAutoFit/>
            </a:bodyPr>
            <a:lstStyle/>
            <a:p>
              <a:pPr algn="ctr">
                <a:lnSpc>
                  <a:spcPts val="2999"/>
                </a:lnSpc>
              </a:pPr>
              <a:r>
                <a:rPr lang="vi-VN" sz="2100" b="1" i="1" dirty="0">
                  <a:solidFill>
                    <a:schemeClr val="accent6">
                      <a:lumMod val="75000"/>
                    </a:schemeClr>
                  </a:solidFill>
                </a:rPr>
                <a:t>thấy thoảng th</a:t>
              </a:r>
              <a:r>
                <a:rPr lang="en-US" sz="2100" b="1" i="1" dirty="0">
                  <a:solidFill>
                    <a:schemeClr val="accent6">
                      <a:lumMod val="75000"/>
                    </a:schemeClr>
                  </a:solidFill>
                  <a:latin typeface="Arial" panose="020B0604020202020204" pitchFamily="34" charset="0"/>
                  <a:cs typeface="Arial" panose="020B0604020202020204" pitchFamily="34" charset="0"/>
                </a:rPr>
                <a:t>o</a:t>
              </a:r>
              <a:r>
                <a:rPr lang="vi-VN" sz="2100" b="1" i="1" dirty="0">
                  <a:solidFill>
                    <a:schemeClr val="accent6">
                      <a:lumMod val="75000"/>
                    </a:schemeClr>
                  </a:solidFill>
                </a:rPr>
                <a:t>ảng hơi cháo hành</a:t>
              </a:r>
            </a:p>
          </p:txBody>
        </p:sp>
        <p:sp>
          <p:nvSpPr>
            <p:cNvPr id="69" name="Rounded Rectangle 68"/>
            <p:cNvSpPr/>
            <p:nvPr/>
          </p:nvSpPr>
          <p:spPr>
            <a:xfrm>
              <a:off x="13373958" y="5392446"/>
              <a:ext cx="3395810" cy="2724972"/>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grpSp>
        <p:nvGrpSpPr>
          <p:cNvPr id="70" name="Group 69"/>
          <p:cNvGrpSpPr/>
          <p:nvPr/>
        </p:nvGrpSpPr>
        <p:grpSpPr>
          <a:xfrm>
            <a:off x="10855680" y="4027450"/>
            <a:ext cx="1528337" cy="1377182"/>
            <a:chOff x="13986014" y="3502603"/>
            <a:chExt cx="3057074" cy="2754724"/>
          </a:xfrm>
        </p:grpSpPr>
        <p:sp>
          <p:nvSpPr>
            <p:cNvPr id="71" name="Rectangle 70"/>
            <p:cNvSpPr/>
            <p:nvPr/>
          </p:nvSpPr>
          <p:spPr>
            <a:xfrm>
              <a:off x="13986014" y="3833783"/>
              <a:ext cx="3037759" cy="2423544"/>
            </a:xfrm>
            <a:prstGeom prst="rect">
              <a:avLst/>
            </a:prstGeom>
          </p:spPr>
          <p:txBody>
            <a:bodyPr wrap="square">
              <a:spAutoFit/>
            </a:bodyPr>
            <a:lstStyle/>
            <a:p>
              <a:pPr algn="ctr">
                <a:lnSpc>
                  <a:spcPts val="2999"/>
                </a:lnSpc>
              </a:pPr>
              <a:r>
                <a:rPr lang="en-US" sz="2100" b="1" i="1" dirty="0" err="1">
                  <a:latin typeface="Arial" panose="020B0604020202020204" pitchFamily="34" charset="0"/>
                  <a:cs typeface="Arial" panose="020B0604020202020204" pitchFamily="34" charset="0"/>
                </a:rPr>
                <a:t>ôm</a:t>
              </a:r>
              <a:r>
                <a:rPr lang="en-US" sz="2100" b="1" i="1" dirty="0">
                  <a:latin typeface="Arial" panose="020B0604020202020204" pitchFamily="34" charset="0"/>
                  <a:cs typeface="Arial" panose="020B0604020202020204" pitchFamily="34" charset="0"/>
                </a:rPr>
                <a:t> </a:t>
              </a:r>
              <a:r>
                <a:rPr lang="en-US" sz="2100" b="1" i="1" dirty="0" err="1">
                  <a:latin typeface="Arial" panose="020B0604020202020204" pitchFamily="34" charset="0"/>
                  <a:cs typeface="Arial" panose="020B0604020202020204" pitchFamily="34" charset="0"/>
                </a:rPr>
                <a:t>mặt</a:t>
              </a:r>
              <a:r>
                <a:rPr lang="en-US" sz="2100" b="1" i="1" dirty="0">
                  <a:latin typeface="Arial" panose="020B0604020202020204" pitchFamily="34" charset="0"/>
                  <a:cs typeface="Arial" panose="020B0604020202020204" pitchFamily="34" charset="0"/>
                </a:rPr>
                <a:t> </a:t>
              </a:r>
              <a:r>
                <a:rPr lang="vi-VN" sz="2100" b="1" i="1" dirty="0"/>
                <a:t>khóc </a:t>
              </a:r>
              <a:br>
                <a:rPr lang="en-US" sz="2100" b="1" i="1" dirty="0"/>
              </a:br>
              <a:r>
                <a:rPr lang="vi-VN" sz="2100" b="1" i="1" dirty="0"/>
                <a:t>rưng rức</a:t>
              </a:r>
            </a:p>
          </p:txBody>
        </p:sp>
        <p:sp>
          <p:nvSpPr>
            <p:cNvPr id="72" name="Rounded Rectangle 71"/>
            <p:cNvSpPr/>
            <p:nvPr/>
          </p:nvSpPr>
          <p:spPr>
            <a:xfrm>
              <a:off x="14005329" y="3502603"/>
              <a:ext cx="3037759" cy="2673831"/>
            </a:xfrm>
            <a:prstGeom prst="roundRect">
              <a:avLst>
                <a:gd name="adj" fmla="val 10613"/>
              </a:avLst>
            </a:prstGeom>
            <a:noFill/>
            <a:ln w="317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i="1">
                <a:solidFill>
                  <a:schemeClr val="bg1"/>
                </a:solidFill>
              </a:endParaRPr>
            </a:p>
          </p:txBody>
        </p:sp>
      </p:grpSp>
      <p:sp>
        <p:nvSpPr>
          <p:cNvPr id="73" name="Right Arrow 72"/>
          <p:cNvSpPr/>
          <p:nvPr/>
        </p:nvSpPr>
        <p:spPr>
          <a:xfrm>
            <a:off x="5272531" y="4601246"/>
            <a:ext cx="223981" cy="32155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ight Arrow 73"/>
          <p:cNvSpPr/>
          <p:nvPr/>
        </p:nvSpPr>
        <p:spPr>
          <a:xfrm>
            <a:off x="6633817" y="4587366"/>
            <a:ext cx="223981" cy="32155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ight Arrow 74"/>
          <p:cNvSpPr/>
          <p:nvPr/>
        </p:nvSpPr>
        <p:spPr>
          <a:xfrm>
            <a:off x="10570692" y="4601246"/>
            <a:ext cx="223981" cy="32155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ight Arrow 75"/>
          <p:cNvSpPr/>
          <p:nvPr/>
        </p:nvSpPr>
        <p:spPr>
          <a:xfrm>
            <a:off x="8484633" y="4571989"/>
            <a:ext cx="223981" cy="32155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ight Arrow 56">
            <a:extLst>
              <a:ext uri="{FF2B5EF4-FFF2-40B4-BE49-F238E27FC236}">
                <a16:creationId xmlns:a16="http://schemas.microsoft.com/office/drawing/2014/main" id="{210DD470-16AF-EAC1-D516-B9BD5784B833}"/>
              </a:ext>
            </a:extLst>
          </p:cNvPr>
          <p:cNvSpPr/>
          <p:nvPr/>
        </p:nvSpPr>
        <p:spPr>
          <a:xfrm>
            <a:off x="3209603" y="3029602"/>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ight Arrow 56">
            <a:extLst>
              <a:ext uri="{FF2B5EF4-FFF2-40B4-BE49-F238E27FC236}">
                <a16:creationId xmlns:a16="http://schemas.microsoft.com/office/drawing/2014/main" id="{0AD2B888-00D9-D2D9-3BA0-F67882D50FCF}"/>
              </a:ext>
            </a:extLst>
          </p:cNvPr>
          <p:cNvSpPr/>
          <p:nvPr/>
        </p:nvSpPr>
        <p:spPr>
          <a:xfrm>
            <a:off x="9987878" y="2898598"/>
            <a:ext cx="281343" cy="30698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30105D1F-B3E5-3366-8F46-FCEE85710D89}"/>
              </a:ext>
            </a:extLst>
          </p:cNvPr>
          <p:cNvSpPr/>
          <p:nvPr/>
        </p:nvSpPr>
        <p:spPr>
          <a:xfrm>
            <a:off x="577405" y="5630215"/>
            <a:ext cx="11179166" cy="9150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t> </a:t>
            </a:r>
            <a:r>
              <a:rPr lang="en-US" sz="3200" b="1" dirty="0"/>
              <a:t>Thái </a:t>
            </a:r>
            <a:r>
              <a:rPr lang="en-US" sz="3200" b="1" dirty="0" err="1"/>
              <a:t>độ</a:t>
            </a:r>
            <a:r>
              <a:rPr lang="en-US" sz="3200" b="1" dirty="0"/>
              <a:t> </a:t>
            </a:r>
            <a:r>
              <a:rPr lang="en-US" sz="3200" b="1" dirty="0" err="1"/>
              <a:t>của</a:t>
            </a:r>
            <a:r>
              <a:rPr lang="en-US" sz="3200" b="1" dirty="0"/>
              <a:t> </a:t>
            </a:r>
            <a:r>
              <a:rPr lang="en-US" sz="3200" b="1" dirty="0" err="1"/>
              <a:t>người</a:t>
            </a:r>
            <a:r>
              <a:rPr lang="en-US" sz="3200" b="1" dirty="0"/>
              <a:t> </a:t>
            </a:r>
            <a:r>
              <a:rPr lang="en-US" sz="3200" b="1" dirty="0" err="1"/>
              <a:t>kể</a:t>
            </a:r>
            <a:r>
              <a:rPr lang="en-US" sz="3200" b="1" dirty="0"/>
              <a:t> </a:t>
            </a:r>
            <a:r>
              <a:rPr lang="en-US" sz="3200" b="1" dirty="0" err="1"/>
              <a:t>chuyện</a:t>
            </a:r>
            <a:r>
              <a:rPr lang="en-US" sz="3200" b="1" dirty="0"/>
              <a:t> </a:t>
            </a:r>
            <a:r>
              <a:rPr lang="en-US" sz="3200" b="1" dirty="0" err="1"/>
              <a:t>với</a:t>
            </a:r>
            <a:r>
              <a:rPr lang="en-US" sz="3200" b="1" dirty="0"/>
              <a:t> </a:t>
            </a:r>
            <a:r>
              <a:rPr lang="en-US" sz="3200" b="1" dirty="0" err="1"/>
              <a:t>nhân</a:t>
            </a:r>
            <a:r>
              <a:rPr lang="en-US" sz="3200" b="1" dirty="0"/>
              <a:t> </a:t>
            </a:r>
            <a:r>
              <a:rPr lang="en-US" sz="3200" b="1" dirty="0" err="1"/>
              <a:t>vật</a:t>
            </a:r>
            <a:r>
              <a:rPr lang="en-US" sz="3200" b="1" dirty="0"/>
              <a:t> qua </a:t>
            </a:r>
            <a:r>
              <a:rPr lang="en-US" sz="3200" b="1" dirty="0" err="1"/>
              <a:t>điểm</a:t>
            </a:r>
            <a:r>
              <a:rPr lang="en-US" sz="3200" b="1" dirty="0"/>
              <a:t> </a:t>
            </a:r>
            <a:r>
              <a:rPr lang="en-US" sz="3200" b="1" dirty="0" err="1"/>
              <a:t>nhìn</a:t>
            </a:r>
            <a:r>
              <a:rPr lang="en-US" sz="3200" b="1" dirty="0"/>
              <a:t> </a:t>
            </a:r>
            <a:r>
              <a:rPr lang="en-US" sz="3200" b="1" dirty="0" err="1"/>
              <a:t>và</a:t>
            </a:r>
            <a:r>
              <a:rPr lang="en-US" sz="3200" b="1" dirty="0"/>
              <a:t> </a:t>
            </a:r>
            <a:r>
              <a:rPr lang="en-US" sz="3200" b="1" dirty="0" err="1"/>
              <a:t>lời</a:t>
            </a:r>
            <a:r>
              <a:rPr lang="en-US" sz="3200" b="1" dirty="0"/>
              <a:t> </a:t>
            </a:r>
            <a:r>
              <a:rPr lang="en-US" sz="3200" b="1" dirty="0" err="1"/>
              <a:t>kể</a:t>
            </a:r>
            <a:r>
              <a:rPr lang="en-US" sz="3200" b="1" dirty="0"/>
              <a:t>: </a:t>
            </a:r>
            <a:r>
              <a:rPr lang="en-US" sz="3200" dirty="0">
                <a:solidFill>
                  <a:srgbClr val="FF0000"/>
                </a:solidFill>
              </a:rPr>
              <a:t>CẢM THÔNG, PHẪN UẤT, LÊN ÁN, NÂNG NIU TRÂN TRỌNG</a:t>
            </a:r>
            <a:endParaRPr lang="vi-VN" sz="3200" dirty="0">
              <a:solidFill>
                <a:srgbClr val="FF0000"/>
              </a:solidFill>
            </a:endParaRPr>
          </a:p>
        </p:txBody>
      </p:sp>
    </p:spTree>
    <p:extLst>
      <p:ext uri="{BB962C8B-B14F-4D97-AF65-F5344CB8AC3E}">
        <p14:creationId xmlns:p14="http://schemas.microsoft.com/office/powerpoint/2010/main" val="407048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86802" y="1379269"/>
            <a:ext cx="8342814" cy="621592"/>
            <a:chOff x="4718347" y="4534860"/>
            <a:chExt cx="16687800" cy="1243346"/>
          </a:xfrm>
        </p:grpSpPr>
        <p:sp>
          <p:nvSpPr>
            <p:cNvPr id="15" name="Rounded Rectangle 14"/>
            <p:cNvSpPr/>
            <p:nvPr/>
          </p:nvSpPr>
          <p:spPr>
            <a:xfrm>
              <a:off x="4718347" y="4534860"/>
              <a:ext cx="16687800" cy="124334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Cái chết của Chí Phèo</a:t>
              </a:r>
              <a:endParaRPr lang="en-US" sz="2800" dirty="0"/>
            </a:p>
          </p:txBody>
        </p:sp>
        <p:sp>
          <p:nvSpPr>
            <p:cNvPr id="16" name="Rectangle 15"/>
            <p:cNvSpPr/>
            <p:nvPr/>
          </p:nvSpPr>
          <p:spPr>
            <a:xfrm>
              <a:off x="4817466" y="4802863"/>
              <a:ext cx="369510" cy="923450"/>
            </a:xfrm>
            <a:prstGeom prst="rect">
              <a:avLst/>
            </a:prstGeom>
          </p:spPr>
          <p:txBody>
            <a:bodyPr wrap="none">
              <a:spAutoFit/>
            </a:bodyPr>
            <a:lstStyle/>
            <a:p>
              <a:pPr lvl="0"/>
              <a:endParaRPr lang="en-US" sz="2400" b="1" dirty="0">
                <a:solidFill>
                  <a:schemeClr val="bg1"/>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3"/>
          <a:stretch>
            <a:fillRect/>
          </a:stretch>
        </p:blipFill>
        <p:spPr>
          <a:xfrm>
            <a:off x="7616112" y="2000861"/>
            <a:ext cx="250251" cy="3007345"/>
          </a:xfrm>
          <a:prstGeom prst="rect">
            <a:avLst/>
          </a:prstGeom>
        </p:spPr>
      </p:pic>
      <p:sp>
        <p:nvSpPr>
          <p:cNvPr id="34" name="Rectangle 33"/>
          <p:cNvSpPr/>
          <p:nvPr/>
        </p:nvSpPr>
        <p:spPr>
          <a:xfrm>
            <a:off x="395113" y="991781"/>
            <a:ext cx="1633781" cy="430887"/>
          </a:xfrm>
          <a:prstGeom prst="rect">
            <a:avLst/>
          </a:prstGeom>
        </p:spPr>
        <p:txBody>
          <a:bodyPr wrap="none">
            <a:spAutoFit/>
          </a:bodyPr>
          <a:lstStyle/>
          <a:p>
            <a:r>
              <a:rPr lang="en-US" sz="2200" b="1" dirty="0">
                <a:solidFill>
                  <a:srgbClr val="C00000"/>
                </a:solidFill>
                <a:latin typeface="Tahoma" pitchFamily="34" charset="0"/>
                <a:ea typeface="Tahoma" pitchFamily="34" charset="0"/>
                <a:cs typeface="Tahoma" pitchFamily="34" charset="0"/>
              </a:rPr>
              <a:t>c. </a:t>
            </a:r>
            <a:r>
              <a:rPr lang="en-US" sz="2200" b="1" dirty="0" err="1">
                <a:solidFill>
                  <a:srgbClr val="C00000"/>
                </a:solidFill>
                <a:latin typeface="Tahoma" pitchFamily="34" charset="0"/>
                <a:ea typeface="Tahoma" pitchFamily="34" charset="0"/>
                <a:cs typeface="Tahoma" pitchFamily="34" charset="0"/>
              </a:rPr>
              <a:t>Kết</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cục</a:t>
            </a:r>
            <a:r>
              <a:rPr lang="en-US" sz="2200" b="1" dirty="0">
                <a:solidFill>
                  <a:srgbClr val="C00000"/>
                </a:solidFill>
                <a:latin typeface="Tahoma" pitchFamily="34" charset="0"/>
                <a:ea typeface="Tahoma" pitchFamily="34" charset="0"/>
                <a:cs typeface="Tahoma" pitchFamily="34" charset="0"/>
              </a:rPr>
              <a:t> </a:t>
            </a:r>
            <a:endParaRPr lang="vi-VN" sz="2200" b="1" dirty="0">
              <a:solidFill>
                <a:srgbClr val="C00000"/>
              </a:solidFill>
              <a:latin typeface="Tahoma" pitchFamily="34" charset="0"/>
              <a:ea typeface="Tahoma" pitchFamily="34" charset="0"/>
              <a:cs typeface="Tahoma" pitchFamily="34" charset="0"/>
            </a:endParaRPr>
          </a:p>
        </p:txBody>
      </p:sp>
      <p:grpSp>
        <p:nvGrpSpPr>
          <p:cNvPr id="40" name="Group 39"/>
          <p:cNvGrpSpPr/>
          <p:nvPr/>
        </p:nvGrpSpPr>
        <p:grpSpPr>
          <a:xfrm>
            <a:off x="114345" y="100841"/>
            <a:ext cx="5407971" cy="507703"/>
            <a:chOff x="-288924" y="1873056"/>
            <a:chExt cx="10817351" cy="1015537"/>
          </a:xfrm>
        </p:grpSpPr>
        <p:sp>
          <p:nvSpPr>
            <p:cNvPr id="42" name="Rounded Rectangle 4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TextBox 42"/>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44" name="TextBox 43"/>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46" name="Group 45"/>
          <p:cNvGrpSpPr/>
          <p:nvPr/>
        </p:nvGrpSpPr>
        <p:grpSpPr>
          <a:xfrm>
            <a:off x="220724" y="560950"/>
            <a:ext cx="6383299" cy="491578"/>
            <a:chOff x="644526" y="2766774"/>
            <a:chExt cx="12768261" cy="983284"/>
          </a:xfrm>
        </p:grpSpPr>
        <p:sp>
          <p:nvSpPr>
            <p:cNvPr id="47" name="TextBox 46"/>
            <p:cNvSpPr txBox="1"/>
            <p:nvPr/>
          </p:nvSpPr>
          <p:spPr>
            <a:xfrm>
              <a:off x="1906586" y="2766774"/>
              <a:ext cx="11506201"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Hình</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tượng</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nhân</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vật</a:t>
              </a:r>
              <a:r>
                <a:rPr lang="en-US" sz="2400" b="1" i="1" dirty="0">
                  <a:solidFill>
                    <a:srgbClr val="1D93A5"/>
                  </a:solidFill>
                  <a:latin typeface="Tahoma" pitchFamily="34" charset="0"/>
                  <a:ea typeface="Tahoma" pitchFamily="34" charset="0"/>
                  <a:cs typeface="Tahoma" pitchFamily="34" charset="0"/>
                </a:rPr>
                <a:t> Chí </a:t>
              </a:r>
              <a:r>
                <a:rPr lang="en-US" sz="2400" b="1" i="1" dirty="0" err="1">
                  <a:solidFill>
                    <a:srgbClr val="1D93A5"/>
                  </a:solidFill>
                  <a:latin typeface="Tahoma" pitchFamily="34" charset="0"/>
                  <a:ea typeface="Tahoma" pitchFamily="34" charset="0"/>
                  <a:cs typeface="Tahoma" pitchFamily="34" charset="0"/>
                </a:rPr>
                <a:t>Phèo</a:t>
              </a:r>
              <a:endParaRPr lang="en-US" sz="2400" b="1" i="1" dirty="0">
                <a:solidFill>
                  <a:srgbClr val="1D93A5"/>
                </a:solidFill>
                <a:latin typeface="Tahoma" pitchFamily="34" charset="0"/>
                <a:ea typeface="Tahoma" pitchFamily="34" charset="0"/>
                <a:cs typeface="Tahoma" pitchFamily="34" charset="0"/>
              </a:endParaRPr>
            </a:p>
          </p:txBody>
        </p:sp>
        <p:sp>
          <p:nvSpPr>
            <p:cNvPr id="48" name="Rounded Rectangle 4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TextBox 48"/>
            <p:cNvSpPr txBox="1"/>
            <p:nvPr/>
          </p:nvSpPr>
          <p:spPr>
            <a:xfrm>
              <a:off x="900603" y="2795826"/>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sp>
        <p:nvSpPr>
          <p:cNvPr id="8" name="TextBox 7">
            <a:extLst>
              <a:ext uri="{FF2B5EF4-FFF2-40B4-BE49-F238E27FC236}">
                <a16:creationId xmlns:a16="http://schemas.microsoft.com/office/drawing/2014/main" id="{26B5F6EC-1AE3-83C3-77DD-84DAD44F93BA}"/>
              </a:ext>
            </a:extLst>
          </p:cNvPr>
          <p:cNvSpPr txBox="1"/>
          <p:nvPr/>
        </p:nvSpPr>
        <p:spPr>
          <a:xfrm>
            <a:off x="851672" y="2249379"/>
            <a:ext cx="6541173" cy="3623364"/>
          </a:xfrm>
          <a:prstGeom prst="rect">
            <a:avLst/>
          </a:prstGeom>
          <a:noFill/>
        </p:spPr>
        <p:txBody>
          <a:bodyPr wrap="square">
            <a:spAutoFit/>
          </a:bodyPr>
          <a:lstStyle/>
          <a:p>
            <a:pPr>
              <a:lnSpc>
                <a:spcPct val="115000"/>
              </a:lnSpc>
              <a:spcAft>
                <a:spcPts val="800"/>
              </a:spcAft>
            </a:pP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 Điểm nhìn ở đoạn kết khi CP tìm đến nhà BK lần cuối và phản ứng của dân làng Vũ Đại trước cái chết của hai nhân : </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điểm nhìn bên ngoài</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không có phán quyết, bình luận nào về nhân vật</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Giọng  điệu trần thuật</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lạnh lùng, hạn chế tối đa đưa ra những lời bình luận đánh giá</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Arrow: Right 8">
            <a:extLst>
              <a:ext uri="{FF2B5EF4-FFF2-40B4-BE49-F238E27FC236}">
                <a16:creationId xmlns:a16="http://schemas.microsoft.com/office/drawing/2014/main" id="{DD0098EA-6164-F453-88A9-6A000E22DB5C}"/>
              </a:ext>
            </a:extLst>
          </p:cNvPr>
          <p:cNvSpPr/>
          <p:nvPr/>
        </p:nvSpPr>
        <p:spPr>
          <a:xfrm>
            <a:off x="7800392" y="3097763"/>
            <a:ext cx="699796" cy="5038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5EDE1F4A-9451-12F1-DC83-C4384234BC0F}"/>
              </a:ext>
            </a:extLst>
          </p:cNvPr>
          <p:cNvSpPr txBox="1"/>
          <p:nvPr/>
        </p:nvSpPr>
        <p:spPr>
          <a:xfrm>
            <a:off x="8500188" y="2357515"/>
            <a:ext cx="3524465" cy="1815882"/>
          </a:xfrm>
          <a:prstGeom prst="rect">
            <a:avLst/>
          </a:prstGeom>
          <a:noFill/>
        </p:spPr>
        <p:txBody>
          <a:bodyPr wrap="square" rtlCol="0">
            <a:spAutoFit/>
          </a:bodyPr>
          <a:lstStyle/>
          <a:p>
            <a:r>
              <a:rPr lang="vi-VN" sz="2800" dirty="0"/>
              <a:t>Đọng lại trong lòng người đọc nhiều suy ngẫm về bi kịch của nhân vật</a:t>
            </a:r>
          </a:p>
        </p:txBody>
      </p:sp>
      <p:sp>
        <p:nvSpPr>
          <p:cNvPr id="12" name="Arrow: Down 11">
            <a:extLst>
              <a:ext uri="{FF2B5EF4-FFF2-40B4-BE49-F238E27FC236}">
                <a16:creationId xmlns:a16="http://schemas.microsoft.com/office/drawing/2014/main" id="{8BCF2DD1-FD89-410E-DDD0-862B20135885}"/>
              </a:ext>
            </a:extLst>
          </p:cNvPr>
          <p:cNvSpPr/>
          <p:nvPr/>
        </p:nvSpPr>
        <p:spPr>
          <a:xfrm>
            <a:off x="9297772" y="4245390"/>
            <a:ext cx="250251" cy="56920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80E0EE5E-BD5B-9438-ADDF-FA7E5B0AF576}"/>
              </a:ext>
            </a:extLst>
          </p:cNvPr>
          <p:cNvSpPr txBox="1"/>
          <p:nvPr/>
        </p:nvSpPr>
        <p:spPr>
          <a:xfrm>
            <a:off x="8405032" y="4814596"/>
            <a:ext cx="3080952" cy="954107"/>
          </a:xfrm>
          <a:prstGeom prst="rect">
            <a:avLst/>
          </a:prstGeom>
          <a:noFill/>
        </p:spPr>
        <p:txBody>
          <a:bodyPr wrap="square" rtlCol="0">
            <a:spAutoFit/>
          </a:bodyPr>
          <a:lstStyle/>
          <a:p>
            <a:r>
              <a:rPr lang="vi-VN" sz="2800" dirty="0"/>
              <a:t>Gía trị hiện thực, nhân đạo</a:t>
            </a:r>
          </a:p>
        </p:txBody>
      </p:sp>
    </p:spTree>
    <p:extLst>
      <p:ext uri="{BB962C8B-B14F-4D97-AF65-F5344CB8AC3E}">
        <p14:creationId xmlns:p14="http://schemas.microsoft.com/office/powerpoint/2010/main" val="356633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1000"/>
                                        <p:tgtEl>
                                          <p:spTgt spid="10">
                                            <p:txEl>
                                              <p:pRg st="0" end="0"/>
                                            </p:txEl>
                                          </p:spTgt>
                                        </p:tgtEl>
                                      </p:cBhvr>
                                    </p:animEffect>
                                    <p:anim calcmode="lin" valueType="num">
                                      <p:cBhvr>
                                        <p:cTn id="4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22891" y="1513253"/>
            <a:ext cx="8678392" cy="3490763"/>
            <a:chOff x="4212261" y="4802863"/>
            <a:chExt cx="16642092" cy="6982436"/>
          </a:xfrm>
        </p:grpSpPr>
        <p:sp>
          <p:nvSpPr>
            <p:cNvPr id="15" name="Rounded Rectangle 14"/>
            <p:cNvSpPr/>
            <p:nvPr/>
          </p:nvSpPr>
          <p:spPr>
            <a:xfrm>
              <a:off x="4212261" y="5374209"/>
              <a:ext cx="16489559" cy="124334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Người kể chuyện : ngôi thứ 3 nhưng không “toàn tri”</a:t>
              </a:r>
              <a:endParaRPr lang="en-US" sz="2800" dirty="0"/>
            </a:p>
          </p:txBody>
        </p:sp>
        <p:sp>
          <p:nvSpPr>
            <p:cNvPr id="16" name="Rectangle 15"/>
            <p:cNvSpPr/>
            <p:nvPr/>
          </p:nvSpPr>
          <p:spPr>
            <a:xfrm>
              <a:off x="4817466" y="4802863"/>
              <a:ext cx="369510" cy="923450"/>
            </a:xfrm>
            <a:prstGeom prst="rect">
              <a:avLst/>
            </a:prstGeom>
          </p:spPr>
          <p:txBody>
            <a:bodyPr wrap="none">
              <a:spAutoFit/>
            </a:bodyPr>
            <a:lstStyle/>
            <a:p>
              <a:pPr lvl="0"/>
              <a:endParaRPr lang="en-US" sz="2400" b="1" dirty="0">
                <a:solidFill>
                  <a:schemeClr val="bg1"/>
                </a:solidFill>
                <a:latin typeface="Arial" panose="020B0604020202020204" pitchFamily="34" charset="0"/>
                <a:cs typeface="Arial" panose="020B0604020202020204" pitchFamily="34" charset="0"/>
              </a:endParaRPr>
            </a:p>
          </p:txBody>
        </p:sp>
        <p:sp>
          <p:nvSpPr>
            <p:cNvPr id="11" name="Rounded Rectangle 14">
              <a:extLst>
                <a:ext uri="{FF2B5EF4-FFF2-40B4-BE49-F238E27FC236}">
                  <a16:creationId xmlns:a16="http://schemas.microsoft.com/office/drawing/2014/main" id="{67893C4E-541F-E602-1782-ED364654658D}"/>
                </a:ext>
              </a:extLst>
            </p:cNvPr>
            <p:cNvSpPr/>
            <p:nvPr/>
          </p:nvSpPr>
          <p:spPr>
            <a:xfrm>
              <a:off x="4364794" y="7615428"/>
              <a:ext cx="16489559" cy="152069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Điểm nhìn: Gia tăng việc trần thuật theo ý thức của nhân vật</a:t>
              </a:r>
              <a:endParaRPr lang="en-US" sz="2800" dirty="0"/>
            </a:p>
          </p:txBody>
        </p:sp>
        <p:sp>
          <p:nvSpPr>
            <p:cNvPr id="18" name="Rounded Rectangle 14">
              <a:extLst>
                <a:ext uri="{FF2B5EF4-FFF2-40B4-BE49-F238E27FC236}">
                  <a16:creationId xmlns:a16="http://schemas.microsoft.com/office/drawing/2014/main" id="{B4D17CC7-3502-CAE4-BDF4-6C91B049A6A4}"/>
                </a:ext>
              </a:extLst>
            </p:cNvPr>
            <p:cNvSpPr/>
            <p:nvPr/>
          </p:nvSpPr>
          <p:spPr>
            <a:xfrm>
              <a:off x="4324930" y="10264603"/>
              <a:ext cx="16489559" cy="152069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Lời trần thuật: Linh hoạt</a:t>
              </a:r>
              <a:endParaRPr lang="en-US" sz="2800" dirty="0"/>
            </a:p>
          </p:txBody>
        </p:sp>
      </p:grpSp>
      <p:sp>
        <p:nvSpPr>
          <p:cNvPr id="34" name="Rectangle 33"/>
          <p:cNvSpPr/>
          <p:nvPr/>
        </p:nvSpPr>
        <p:spPr>
          <a:xfrm>
            <a:off x="395113" y="991781"/>
            <a:ext cx="184731" cy="430887"/>
          </a:xfrm>
          <a:prstGeom prst="rect">
            <a:avLst/>
          </a:prstGeom>
        </p:spPr>
        <p:txBody>
          <a:bodyPr wrap="none">
            <a:spAutoFit/>
          </a:bodyPr>
          <a:lstStyle/>
          <a:p>
            <a:endParaRPr lang="vi-VN" sz="2200" b="1" dirty="0">
              <a:solidFill>
                <a:srgbClr val="C00000"/>
              </a:solidFill>
              <a:latin typeface="Tahoma" pitchFamily="34" charset="0"/>
              <a:ea typeface="Tahoma" pitchFamily="34" charset="0"/>
              <a:cs typeface="Tahoma" pitchFamily="34" charset="0"/>
            </a:endParaRPr>
          </a:p>
        </p:txBody>
      </p:sp>
      <p:grpSp>
        <p:nvGrpSpPr>
          <p:cNvPr id="40" name="Group 39"/>
          <p:cNvGrpSpPr/>
          <p:nvPr/>
        </p:nvGrpSpPr>
        <p:grpSpPr>
          <a:xfrm>
            <a:off x="114345" y="100841"/>
            <a:ext cx="5407971" cy="507703"/>
            <a:chOff x="-288924" y="1873056"/>
            <a:chExt cx="10817351" cy="1015537"/>
          </a:xfrm>
        </p:grpSpPr>
        <p:sp>
          <p:nvSpPr>
            <p:cNvPr id="42" name="Rounded Rectangle 41"/>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TextBox 42"/>
            <p:cNvSpPr txBox="1"/>
            <p:nvPr/>
          </p:nvSpPr>
          <p:spPr>
            <a:xfrm>
              <a:off x="914273" y="1873056"/>
              <a:ext cx="1036317"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a:t>
              </a:r>
              <a:endParaRPr lang="en-US" sz="2699" b="1" dirty="0">
                <a:solidFill>
                  <a:schemeClr val="bg1"/>
                </a:solidFill>
                <a:latin typeface="Tahoma" pitchFamily="34" charset="0"/>
                <a:ea typeface="Tahoma" pitchFamily="34" charset="0"/>
                <a:cs typeface="Tahoma" pitchFamily="34" charset="0"/>
              </a:endParaRPr>
            </a:p>
          </p:txBody>
        </p:sp>
        <p:sp>
          <p:nvSpPr>
            <p:cNvPr id="44" name="TextBox 43"/>
            <p:cNvSpPr txBox="1"/>
            <p:nvPr/>
          </p:nvSpPr>
          <p:spPr>
            <a:xfrm>
              <a:off x="2087562" y="1892300"/>
              <a:ext cx="8440865" cy="923449"/>
            </a:xfrm>
            <a:prstGeom prst="rect">
              <a:avLst/>
            </a:prstGeom>
            <a:noFill/>
          </p:spPr>
          <p:txBody>
            <a:bodyPr wrap="square" rtlCol="0">
              <a:spAutoFit/>
            </a:bodyPr>
            <a:lstStyle/>
            <a:p>
              <a:r>
                <a:rPr lang="en-US" sz="2400" b="1">
                  <a:solidFill>
                    <a:srgbClr val="1D93A5"/>
                  </a:solidFill>
                  <a:latin typeface="Tahoma" pitchFamily="34" charset="0"/>
                  <a:ea typeface="Tahoma" pitchFamily="34" charset="0"/>
                  <a:cs typeface="Tahoma" pitchFamily="34" charset="0"/>
                </a:rPr>
                <a:t>ĐỌC - HIỂU VĂN BẢN</a:t>
              </a:r>
            </a:p>
          </p:txBody>
        </p:sp>
      </p:grpSp>
      <p:grpSp>
        <p:nvGrpSpPr>
          <p:cNvPr id="46" name="Group 45"/>
          <p:cNvGrpSpPr/>
          <p:nvPr/>
        </p:nvGrpSpPr>
        <p:grpSpPr>
          <a:xfrm>
            <a:off x="211405" y="560950"/>
            <a:ext cx="6429771" cy="975136"/>
            <a:chOff x="625886" y="2766774"/>
            <a:chExt cx="12861216" cy="1950526"/>
          </a:xfrm>
        </p:grpSpPr>
        <p:sp>
          <p:nvSpPr>
            <p:cNvPr id="47" name="TextBox 46"/>
            <p:cNvSpPr txBox="1"/>
            <p:nvPr/>
          </p:nvSpPr>
          <p:spPr>
            <a:xfrm>
              <a:off x="1906586" y="2766774"/>
              <a:ext cx="11506201"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Hình</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tượng</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nhân</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vật</a:t>
              </a:r>
              <a:r>
                <a:rPr lang="en-US" sz="2400" b="1" i="1" dirty="0">
                  <a:solidFill>
                    <a:srgbClr val="1D93A5"/>
                  </a:solidFill>
                  <a:latin typeface="Tahoma" pitchFamily="34" charset="0"/>
                  <a:ea typeface="Tahoma" pitchFamily="34" charset="0"/>
                  <a:cs typeface="Tahoma" pitchFamily="34" charset="0"/>
                </a:rPr>
                <a:t> Chí </a:t>
              </a:r>
              <a:r>
                <a:rPr lang="en-US" sz="2400" b="1" i="1" dirty="0" err="1">
                  <a:solidFill>
                    <a:srgbClr val="1D93A5"/>
                  </a:solidFill>
                  <a:latin typeface="Tahoma" pitchFamily="34" charset="0"/>
                  <a:ea typeface="Tahoma" pitchFamily="34" charset="0"/>
                  <a:cs typeface="Tahoma" pitchFamily="34" charset="0"/>
                </a:rPr>
                <a:t>Phèo</a:t>
              </a:r>
              <a:endParaRPr lang="en-US" sz="2400" b="1" i="1" dirty="0">
                <a:solidFill>
                  <a:srgbClr val="1D93A5"/>
                </a:solidFill>
                <a:latin typeface="Tahoma" pitchFamily="34" charset="0"/>
                <a:ea typeface="Tahoma" pitchFamily="34" charset="0"/>
                <a:cs typeface="Tahoma" pitchFamily="34" charset="0"/>
              </a:endParaRPr>
            </a:p>
          </p:txBody>
        </p:sp>
        <p:sp>
          <p:nvSpPr>
            <p:cNvPr id="48" name="Rounded Rectangle 4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TextBox 48"/>
            <p:cNvSpPr txBox="1"/>
            <p:nvPr/>
          </p:nvSpPr>
          <p:spPr>
            <a:xfrm>
              <a:off x="900603" y="2795826"/>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sp>
          <p:nvSpPr>
            <p:cNvPr id="4" name="Rounded Rectangle 47">
              <a:extLst>
                <a:ext uri="{FF2B5EF4-FFF2-40B4-BE49-F238E27FC236}">
                  <a16:creationId xmlns:a16="http://schemas.microsoft.com/office/drawing/2014/main" id="{26E20B27-CA9E-73DC-A0F6-05B1A2ED34BA}"/>
                </a:ext>
              </a:extLst>
            </p:cNvPr>
            <p:cNvSpPr/>
            <p:nvPr/>
          </p:nvSpPr>
          <p:spPr>
            <a:xfrm>
              <a:off x="625886" y="3791117"/>
              <a:ext cx="1269205" cy="804673"/>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3DFF01E3-AB07-AFDF-A123-BE5480C01239}"/>
                </a:ext>
              </a:extLst>
            </p:cNvPr>
            <p:cNvSpPr txBox="1"/>
            <p:nvPr/>
          </p:nvSpPr>
          <p:spPr>
            <a:xfrm>
              <a:off x="881963" y="3763068"/>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2</a:t>
              </a:r>
            </a:p>
          </p:txBody>
        </p:sp>
        <p:sp>
          <p:nvSpPr>
            <p:cNvPr id="7" name="TextBox 6">
              <a:extLst>
                <a:ext uri="{FF2B5EF4-FFF2-40B4-BE49-F238E27FC236}">
                  <a16:creationId xmlns:a16="http://schemas.microsoft.com/office/drawing/2014/main" id="{CC70E652-14DA-91BA-4C56-D82F01D71333}"/>
                </a:ext>
              </a:extLst>
            </p:cNvPr>
            <p:cNvSpPr txBox="1"/>
            <p:nvPr/>
          </p:nvSpPr>
          <p:spPr>
            <a:xfrm>
              <a:off x="1980902" y="3543149"/>
              <a:ext cx="11506200"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Nghệ</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thuật</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trần</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thuật</a:t>
              </a:r>
              <a:endParaRPr lang="en-US" sz="2400" b="1" i="1" dirty="0">
                <a:solidFill>
                  <a:srgbClr val="1D93A5"/>
                </a:solidFill>
                <a:latin typeface="Tahoma" pitchFamily="34" charset="0"/>
                <a:ea typeface="Tahoma" pitchFamily="34" charset="0"/>
                <a:cs typeface="Tahoma" pitchFamily="34" charset="0"/>
              </a:endParaRPr>
            </a:p>
          </p:txBody>
        </p:sp>
      </p:grpSp>
      <p:pic>
        <p:nvPicPr>
          <p:cNvPr id="20" name="Picture 19">
            <a:extLst>
              <a:ext uri="{FF2B5EF4-FFF2-40B4-BE49-F238E27FC236}">
                <a16:creationId xmlns:a16="http://schemas.microsoft.com/office/drawing/2014/main" id="{CFB6ABC0-62E5-950A-AE98-28D853513C78}"/>
              </a:ext>
            </a:extLst>
          </p:cNvPr>
          <p:cNvPicPr>
            <a:picLocks noChangeAspect="1"/>
          </p:cNvPicPr>
          <p:nvPr/>
        </p:nvPicPr>
        <p:blipFill>
          <a:blip r:embed="rId3"/>
          <a:stretch>
            <a:fillRect/>
          </a:stretch>
        </p:blipFill>
        <p:spPr>
          <a:xfrm>
            <a:off x="9901283" y="1798889"/>
            <a:ext cx="315738" cy="3127674"/>
          </a:xfrm>
          <a:prstGeom prst="rect">
            <a:avLst/>
          </a:prstGeom>
        </p:spPr>
      </p:pic>
      <p:sp>
        <p:nvSpPr>
          <p:cNvPr id="21" name="TextBox 20">
            <a:extLst>
              <a:ext uri="{FF2B5EF4-FFF2-40B4-BE49-F238E27FC236}">
                <a16:creationId xmlns:a16="http://schemas.microsoft.com/office/drawing/2014/main" id="{60BCA7E8-6D6B-4D30-5A91-E7A5EDE9ECEA}"/>
              </a:ext>
            </a:extLst>
          </p:cNvPr>
          <p:cNvSpPr txBox="1"/>
          <p:nvPr/>
        </p:nvSpPr>
        <p:spPr>
          <a:xfrm>
            <a:off x="10330028" y="1946235"/>
            <a:ext cx="1604865" cy="2677656"/>
          </a:xfrm>
          <a:prstGeom prst="rect">
            <a:avLst/>
          </a:prstGeom>
          <a:noFill/>
        </p:spPr>
        <p:txBody>
          <a:bodyPr wrap="square" rtlCol="0">
            <a:spAutoFit/>
          </a:bodyPr>
          <a:lstStyle/>
          <a:p>
            <a:r>
              <a:rPr lang="vi-VN" sz="2400" dirty="0">
                <a:solidFill>
                  <a:schemeClr val="accent1"/>
                </a:solidFill>
              </a:rPr>
              <a:t>SÁNG TẠO TRONG NGHỆ THUẬT KỂ CHUYỆN</a:t>
            </a:r>
          </a:p>
        </p:txBody>
      </p:sp>
    </p:spTree>
    <p:extLst>
      <p:ext uri="{BB962C8B-B14F-4D97-AF65-F5344CB8AC3E}">
        <p14:creationId xmlns:p14="http://schemas.microsoft.com/office/powerpoint/2010/main" val="13753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b="1849"/>
          <a:stretch/>
        </p:blipFill>
        <p:spPr>
          <a:xfrm>
            <a:off x="7690360" y="3428077"/>
            <a:ext cx="4501640" cy="3250007"/>
          </a:xfrm>
          <a:prstGeom prst="rect">
            <a:avLst/>
          </a:prstGeom>
        </p:spPr>
      </p:pic>
      <p:grpSp>
        <p:nvGrpSpPr>
          <p:cNvPr id="3" name="Group 2"/>
          <p:cNvGrpSpPr/>
          <p:nvPr/>
        </p:nvGrpSpPr>
        <p:grpSpPr>
          <a:xfrm>
            <a:off x="359544" y="214064"/>
            <a:ext cx="5407971" cy="507703"/>
            <a:chOff x="-288924" y="1873056"/>
            <a:chExt cx="10817351" cy="1015537"/>
          </a:xfrm>
        </p:grpSpPr>
        <p:sp>
          <p:nvSpPr>
            <p:cNvPr id="4" name="Rounded Rectangle 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p:cNvSpPr txBox="1"/>
            <p:nvPr/>
          </p:nvSpPr>
          <p:spPr>
            <a:xfrm>
              <a:off x="687859" y="1873056"/>
              <a:ext cx="1369784"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III</a:t>
              </a:r>
              <a:endParaRPr lang="en-US" sz="2699" b="1" dirty="0">
                <a:solidFill>
                  <a:schemeClr val="bg1"/>
                </a:solidFill>
                <a:latin typeface="Tahoma" pitchFamily="34" charset="0"/>
                <a:ea typeface="Tahoma" pitchFamily="34" charset="0"/>
                <a:cs typeface="Tahoma" pitchFamily="34" charset="0"/>
              </a:endParaRPr>
            </a:p>
          </p:txBody>
        </p:sp>
        <p:sp>
          <p:nvSpPr>
            <p:cNvPr id="6" name="TextBox 5"/>
            <p:cNvSpPr txBox="1"/>
            <p:nvPr/>
          </p:nvSpPr>
          <p:spPr>
            <a:xfrm>
              <a:off x="2087562" y="1892300"/>
              <a:ext cx="8440865" cy="923449"/>
            </a:xfrm>
            <a:prstGeom prst="rect">
              <a:avLst/>
            </a:prstGeom>
            <a:noFill/>
          </p:spPr>
          <p:txBody>
            <a:bodyPr wrap="square" rtlCol="0">
              <a:spAutoFit/>
            </a:bodyPr>
            <a:lstStyle/>
            <a:p>
              <a:r>
                <a:rPr lang="en-US" sz="2400" b="1" dirty="0">
                  <a:solidFill>
                    <a:srgbClr val="1D93A5"/>
                  </a:solidFill>
                  <a:latin typeface="Tahoma" pitchFamily="34" charset="0"/>
                  <a:ea typeface="Tahoma" pitchFamily="34" charset="0"/>
                  <a:cs typeface="Tahoma" pitchFamily="34" charset="0"/>
                </a:rPr>
                <a:t> TỔNG KẾT</a:t>
              </a:r>
            </a:p>
          </p:txBody>
        </p:sp>
      </p:grpSp>
      <p:grpSp>
        <p:nvGrpSpPr>
          <p:cNvPr id="7" name="Group 6"/>
          <p:cNvGrpSpPr/>
          <p:nvPr/>
        </p:nvGrpSpPr>
        <p:grpSpPr>
          <a:xfrm>
            <a:off x="358280" y="2474070"/>
            <a:ext cx="6383299" cy="491578"/>
            <a:chOff x="644526" y="2766774"/>
            <a:chExt cx="12768261" cy="983284"/>
          </a:xfrm>
        </p:grpSpPr>
        <p:sp>
          <p:nvSpPr>
            <p:cNvPr id="8" name="TextBox 7"/>
            <p:cNvSpPr txBox="1"/>
            <p:nvPr/>
          </p:nvSpPr>
          <p:spPr>
            <a:xfrm>
              <a:off x="1906586" y="2766774"/>
              <a:ext cx="11506201" cy="923450"/>
            </a:xfrm>
            <a:prstGeom prst="rect">
              <a:avLst/>
            </a:prstGeom>
            <a:noFill/>
          </p:spPr>
          <p:txBody>
            <a:bodyPr wrap="square" rtlCol="0">
              <a:spAutoFit/>
            </a:bodyPr>
            <a:lstStyle/>
            <a:p>
              <a:r>
                <a:rPr lang="vi-VN" sz="2400" b="1" i="1" dirty="0">
                  <a:solidFill>
                    <a:srgbClr val="1D93A5"/>
                  </a:solidFill>
                  <a:latin typeface="Tahoma" pitchFamily="34" charset="0"/>
                  <a:ea typeface="Tahoma" pitchFamily="34" charset="0"/>
                  <a:cs typeface="Tahoma" pitchFamily="34" charset="0"/>
                </a:rPr>
                <a:t> Giá trị nghệ thuật</a:t>
              </a:r>
            </a:p>
          </p:txBody>
        </p:sp>
        <p:sp>
          <p:nvSpPr>
            <p:cNvPr id="9" name="Rounded Rectangle 8"/>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p:cNvSpPr txBox="1"/>
            <p:nvPr/>
          </p:nvSpPr>
          <p:spPr>
            <a:xfrm>
              <a:off x="900603" y="2795826"/>
              <a:ext cx="776597"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2</a:t>
              </a:r>
            </a:p>
          </p:txBody>
        </p:sp>
      </p:grpSp>
      <p:sp>
        <p:nvSpPr>
          <p:cNvPr id="2" name="Rectangle 1"/>
          <p:cNvSpPr/>
          <p:nvPr/>
        </p:nvSpPr>
        <p:spPr>
          <a:xfrm>
            <a:off x="218321" y="3014110"/>
            <a:ext cx="8069873" cy="1214500"/>
          </a:xfrm>
          <a:prstGeom prst="rect">
            <a:avLst/>
          </a:prstGeom>
        </p:spPr>
        <p:txBody>
          <a:bodyPr wrap="square">
            <a:spAutoFit/>
          </a:bodyPr>
          <a:lstStyle/>
          <a:p>
            <a:pPr algn="just">
              <a:lnSpc>
                <a:spcPts val="2999"/>
              </a:lnSpc>
              <a:defRPr/>
            </a:pPr>
            <a:r>
              <a:rPr lang="en-US" sz="2200" b="1" dirty="0" err="1">
                <a:solidFill>
                  <a:schemeClr val="accent6">
                    <a:lumMod val="50000"/>
                  </a:schemeClr>
                </a:solidFill>
                <a:latin typeface="Arial" pitchFamily="34" charset="0"/>
                <a:cs typeface="Arial" pitchFamily="34" charset="0"/>
              </a:rPr>
              <a:t>Truyện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ngắn</a:t>
            </a:r>
            <a:r>
              <a:rPr lang="en-US" sz="2200" b="1" dirty="0">
                <a:solidFill>
                  <a:schemeClr val="accent6">
                    <a:lumMod val="50000"/>
                  </a:schemeClr>
                </a:solidFill>
                <a:latin typeface="Arial" pitchFamily="34" charset="0"/>
                <a:cs typeface="Arial" pitchFamily="34" charset="0"/>
              </a:rPr>
              <a:t> </a:t>
            </a:r>
            <a:r>
              <a:rPr lang="en-US" sz="2200" b="1" i="1" dirty="0">
                <a:solidFill>
                  <a:schemeClr val="accent6">
                    <a:lumMod val="50000"/>
                  </a:schemeClr>
                </a:solidFill>
                <a:latin typeface="Arial" pitchFamily="34" charset="0"/>
                <a:cs typeface="Arial" pitchFamily="34" charset="0"/>
              </a:rPr>
              <a:t>Chí </a:t>
            </a:r>
            <a:r>
              <a:rPr lang="en-US" sz="2200" b="1" i="1" dirty="0" err="1">
                <a:solidFill>
                  <a:schemeClr val="accent6">
                    <a:lumMod val="50000"/>
                  </a:schemeClr>
                </a:solidFill>
                <a:latin typeface="Arial" pitchFamily="34" charset="0"/>
                <a:cs typeface="Arial" pitchFamily="34" charset="0"/>
              </a:rPr>
              <a:t>Phèo</a:t>
            </a:r>
            <a:r>
              <a:rPr lang="en-US" sz="2200" b="1" i="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thể</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hiện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tài</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năng</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kể</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truyện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bậc</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thầy</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của</a:t>
            </a:r>
            <a:r>
              <a:rPr lang="en-US" sz="2200" b="1" dirty="0">
                <a:solidFill>
                  <a:schemeClr val="accent6">
                    <a:lumMod val="50000"/>
                  </a:schemeClr>
                </a:solidFill>
                <a:latin typeface="Arial" pitchFamily="34" charset="0"/>
                <a:cs typeface="Arial" pitchFamily="34" charset="0"/>
              </a:rPr>
              <a:t> Nam Cao </a:t>
            </a:r>
            <a:r>
              <a:rPr lang="en-US" sz="2200" b="1" dirty="0" err="1">
                <a:solidFill>
                  <a:schemeClr val="accent6">
                    <a:lumMod val="50000"/>
                  </a:schemeClr>
                </a:solidFill>
                <a:latin typeface="Arial" pitchFamily="34" charset="0"/>
                <a:cs typeface="Arial" pitchFamily="34" charset="0"/>
              </a:rPr>
              <a:t>trên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phương</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diện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người</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kể</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chuyện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điểm</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nhìn</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và</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giọng</a:t>
            </a:r>
            <a:r>
              <a:rPr lang="en-US" sz="2200" b="1" dirty="0">
                <a:solidFill>
                  <a:schemeClr val="accent6">
                    <a:lumMod val="50000"/>
                  </a:schemeClr>
                </a:solidFill>
                <a:latin typeface="Arial" pitchFamily="34" charset="0"/>
                <a:cs typeface="Arial" pitchFamily="34" charset="0"/>
              </a:rPr>
              <a:t> </a:t>
            </a:r>
            <a:r>
              <a:rPr lang="en-US" sz="2200" b="1" dirty="0" err="1">
                <a:solidFill>
                  <a:schemeClr val="accent6">
                    <a:lumMod val="50000"/>
                  </a:schemeClr>
                </a:solidFill>
                <a:latin typeface="Arial" pitchFamily="34" charset="0"/>
                <a:cs typeface="Arial" pitchFamily="34" charset="0"/>
              </a:rPr>
              <a:t>điệu</a:t>
            </a:r>
            <a:r>
              <a:rPr lang="en-US" sz="2200" b="1" dirty="0">
                <a:solidFill>
                  <a:schemeClr val="accent6">
                    <a:lumMod val="50000"/>
                  </a:schemeClr>
                </a:solidFill>
                <a:latin typeface="Arial" pitchFamily="34" charset="0"/>
                <a:cs typeface="Arial" pitchFamily="34" charset="0"/>
              </a:rPr>
              <a:t>. </a:t>
            </a:r>
          </a:p>
        </p:txBody>
      </p:sp>
      <p:grpSp>
        <p:nvGrpSpPr>
          <p:cNvPr id="16" name="Group 15">
            <a:extLst>
              <a:ext uri="{FF2B5EF4-FFF2-40B4-BE49-F238E27FC236}">
                <a16:creationId xmlns:a16="http://schemas.microsoft.com/office/drawing/2014/main" id="{3BF13A2B-628C-74C9-B22A-B99E1BC7C963}"/>
              </a:ext>
            </a:extLst>
          </p:cNvPr>
          <p:cNvGrpSpPr/>
          <p:nvPr/>
        </p:nvGrpSpPr>
        <p:grpSpPr>
          <a:xfrm>
            <a:off x="403194" y="815739"/>
            <a:ext cx="12240881" cy="609317"/>
            <a:chOff x="644526" y="2823877"/>
            <a:chExt cx="12240881" cy="609317"/>
          </a:xfrm>
        </p:grpSpPr>
        <p:sp>
          <p:nvSpPr>
            <p:cNvPr id="17" name="TextBox 16">
              <a:extLst>
                <a:ext uri="{FF2B5EF4-FFF2-40B4-BE49-F238E27FC236}">
                  <a16:creationId xmlns:a16="http://schemas.microsoft.com/office/drawing/2014/main" id="{36EE2E70-CED0-1F8E-E452-611BFE1F9B56}"/>
                </a:ext>
              </a:extLst>
            </p:cNvPr>
            <p:cNvSpPr txBox="1"/>
            <p:nvPr/>
          </p:nvSpPr>
          <p:spPr>
            <a:xfrm>
              <a:off x="1379206" y="2971529"/>
              <a:ext cx="11506201" cy="461665"/>
            </a:xfrm>
            <a:prstGeom prst="rect">
              <a:avLst/>
            </a:prstGeom>
            <a:noFill/>
          </p:spPr>
          <p:txBody>
            <a:bodyPr wrap="square" rtlCol="0">
              <a:spAutoFit/>
            </a:bodyPr>
            <a:lstStyle/>
            <a:p>
              <a:r>
                <a:rPr lang="vi-VN" sz="2400" b="1" i="1" dirty="0">
                  <a:solidFill>
                    <a:srgbClr val="1D93A5"/>
                  </a:solidFill>
                  <a:latin typeface="Tahoma" pitchFamily="34" charset="0"/>
                  <a:ea typeface="Tahoma" pitchFamily="34" charset="0"/>
                  <a:cs typeface="Tahoma" pitchFamily="34" charset="0"/>
                </a:rPr>
                <a:t>Giá trị nội dung tư tưởng</a:t>
              </a:r>
            </a:p>
          </p:txBody>
        </p:sp>
        <p:sp>
          <p:nvSpPr>
            <p:cNvPr id="18" name="Rounded Rectangle 8">
              <a:extLst>
                <a:ext uri="{FF2B5EF4-FFF2-40B4-BE49-F238E27FC236}">
                  <a16:creationId xmlns:a16="http://schemas.microsoft.com/office/drawing/2014/main" id="{14CA4BF2-857D-0BE2-0AC4-663E3652D807}"/>
                </a:ext>
              </a:extLst>
            </p:cNvPr>
            <p:cNvSpPr/>
            <p:nvPr/>
          </p:nvSpPr>
          <p:spPr>
            <a:xfrm>
              <a:off x="644526" y="2823877"/>
              <a:ext cx="632212" cy="495170"/>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C654D6-A3D1-7A7A-549F-2AD6162B208D}"/>
                </a:ext>
              </a:extLst>
            </p:cNvPr>
            <p:cNvSpPr txBox="1"/>
            <p:nvPr/>
          </p:nvSpPr>
          <p:spPr>
            <a:xfrm>
              <a:off x="682374" y="2861512"/>
              <a:ext cx="413896" cy="523220"/>
            </a:xfrm>
            <a:prstGeom prst="rect">
              <a:avLst/>
            </a:prstGeom>
            <a:noFill/>
          </p:spPr>
          <p:txBody>
            <a:bodyPr wrap="none" rtlCol="0">
              <a:spAutoFit/>
            </a:bodyPr>
            <a:lstStyle/>
            <a:p>
              <a:pPr algn="ctr"/>
              <a:r>
                <a:rPr lang="en-US" sz="2800" b="1" dirty="0">
                  <a:solidFill>
                    <a:schemeClr val="bg1"/>
                  </a:solidFill>
                  <a:latin typeface="Tahoma" pitchFamily="34" charset="0"/>
                  <a:ea typeface="Tahoma" pitchFamily="34" charset="0"/>
                  <a:cs typeface="Tahoma" pitchFamily="34" charset="0"/>
                </a:rPr>
                <a:t>1</a:t>
              </a:r>
            </a:p>
          </p:txBody>
        </p:sp>
      </p:grpSp>
      <p:sp>
        <p:nvSpPr>
          <p:cNvPr id="21" name="TextBox 20">
            <a:extLst>
              <a:ext uri="{FF2B5EF4-FFF2-40B4-BE49-F238E27FC236}">
                <a16:creationId xmlns:a16="http://schemas.microsoft.com/office/drawing/2014/main" id="{E4C005EE-656F-8A2E-ECE6-830F3CFA3A80}"/>
              </a:ext>
            </a:extLst>
          </p:cNvPr>
          <p:cNvSpPr txBox="1"/>
          <p:nvPr/>
        </p:nvSpPr>
        <p:spPr>
          <a:xfrm>
            <a:off x="603076" y="1296955"/>
            <a:ext cx="6796100" cy="954107"/>
          </a:xfrm>
          <a:prstGeom prst="rect">
            <a:avLst/>
          </a:prstGeom>
          <a:noFill/>
        </p:spPr>
        <p:txBody>
          <a:bodyPr wrap="square" rtlCol="0">
            <a:spAutoFit/>
          </a:bodyPr>
          <a:lstStyle/>
          <a:p>
            <a:pPr marL="285750" indent="-285750">
              <a:buFontTx/>
              <a:buChar char="-"/>
            </a:pPr>
            <a:r>
              <a:rPr lang="en-US" sz="2800" dirty="0" err="1">
                <a:solidFill>
                  <a:schemeClr val="accent2">
                    <a:lumMod val="75000"/>
                  </a:schemeClr>
                </a:solidFill>
              </a:rPr>
              <a:t>Giá</a:t>
            </a:r>
            <a:r>
              <a:rPr lang="en-US" sz="2800" dirty="0">
                <a:solidFill>
                  <a:schemeClr val="accent2">
                    <a:lumMod val="75000"/>
                  </a:schemeClr>
                </a:solidFill>
              </a:rPr>
              <a:t> </a:t>
            </a:r>
            <a:r>
              <a:rPr lang="en-US" sz="2800" dirty="0" err="1">
                <a:solidFill>
                  <a:schemeClr val="accent2">
                    <a:lumMod val="75000"/>
                  </a:schemeClr>
                </a:solidFill>
              </a:rPr>
              <a:t>trị</a:t>
            </a:r>
            <a:r>
              <a:rPr lang="en-US" sz="2800" dirty="0">
                <a:solidFill>
                  <a:schemeClr val="accent2">
                    <a:lumMod val="75000"/>
                  </a:schemeClr>
                </a:solidFill>
              </a:rPr>
              <a:t> </a:t>
            </a:r>
            <a:r>
              <a:rPr lang="en-US" sz="2800" dirty="0" err="1">
                <a:solidFill>
                  <a:schemeClr val="accent2">
                    <a:lumMod val="75000"/>
                  </a:schemeClr>
                </a:solidFill>
              </a:rPr>
              <a:t>nhân</a:t>
            </a:r>
            <a:r>
              <a:rPr lang="en-US" sz="2800" dirty="0">
                <a:solidFill>
                  <a:schemeClr val="accent2">
                    <a:lumMod val="75000"/>
                  </a:schemeClr>
                </a:solidFill>
              </a:rPr>
              <a:t> </a:t>
            </a:r>
            <a:r>
              <a:rPr lang="en-US" sz="2800" dirty="0" err="1">
                <a:solidFill>
                  <a:schemeClr val="accent2">
                    <a:lumMod val="75000"/>
                  </a:schemeClr>
                </a:solidFill>
              </a:rPr>
              <a:t>đạo</a:t>
            </a:r>
            <a:endParaRPr lang="en-US" sz="2800" dirty="0">
              <a:solidFill>
                <a:schemeClr val="accent2">
                  <a:lumMod val="75000"/>
                </a:schemeClr>
              </a:solidFill>
            </a:endParaRPr>
          </a:p>
          <a:p>
            <a:pPr marL="285750" indent="-285750">
              <a:buFontTx/>
              <a:buChar char="-"/>
            </a:pPr>
            <a:r>
              <a:rPr lang="en-US" sz="2800" dirty="0" err="1">
                <a:solidFill>
                  <a:schemeClr val="accent2">
                    <a:lumMod val="75000"/>
                  </a:schemeClr>
                </a:solidFill>
              </a:rPr>
              <a:t>Giá</a:t>
            </a:r>
            <a:r>
              <a:rPr lang="en-US" sz="2800" dirty="0">
                <a:solidFill>
                  <a:schemeClr val="accent2">
                    <a:lumMod val="75000"/>
                  </a:schemeClr>
                </a:solidFill>
              </a:rPr>
              <a:t> </a:t>
            </a:r>
            <a:r>
              <a:rPr lang="en-US" sz="2800" dirty="0" err="1">
                <a:solidFill>
                  <a:schemeClr val="accent2">
                    <a:lumMod val="75000"/>
                  </a:schemeClr>
                </a:solidFill>
              </a:rPr>
              <a:t>trị</a:t>
            </a:r>
            <a:r>
              <a:rPr lang="en-US" sz="2800" dirty="0">
                <a:solidFill>
                  <a:schemeClr val="accent2">
                    <a:lumMod val="75000"/>
                  </a:schemeClr>
                </a:solidFill>
              </a:rPr>
              <a:t> </a:t>
            </a:r>
            <a:r>
              <a:rPr lang="en-US" sz="2800" dirty="0" err="1">
                <a:solidFill>
                  <a:schemeClr val="accent2">
                    <a:lumMod val="75000"/>
                  </a:schemeClr>
                </a:solidFill>
              </a:rPr>
              <a:t>hiện</a:t>
            </a:r>
            <a:r>
              <a:rPr lang="en-US" sz="2800" dirty="0">
                <a:solidFill>
                  <a:schemeClr val="accent2">
                    <a:lumMod val="75000"/>
                  </a:schemeClr>
                </a:solidFill>
              </a:rPr>
              <a:t> </a:t>
            </a:r>
            <a:r>
              <a:rPr lang="en-US" sz="2800" dirty="0" err="1">
                <a:solidFill>
                  <a:schemeClr val="accent2">
                    <a:lumMod val="75000"/>
                  </a:schemeClr>
                </a:solidFill>
              </a:rPr>
              <a:t>thực</a:t>
            </a:r>
            <a:endParaRPr lang="vi-VN" sz="2800" dirty="0">
              <a:solidFill>
                <a:schemeClr val="accent2">
                  <a:lumMod val="75000"/>
                </a:schemeClr>
              </a:solidFill>
            </a:endParaRPr>
          </a:p>
        </p:txBody>
      </p:sp>
    </p:spTree>
    <p:extLst>
      <p:ext uri="{BB962C8B-B14F-4D97-AF65-F5344CB8AC3E}">
        <p14:creationId xmlns:p14="http://schemas.microsoft.com/office/powerpoint/2010/main" val="31089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a:srcRect b="1849"/>
          <a:stretch/>
        </p:blipFill>
        <p:spPr>
          <a:xfrm>
            <a:off x="8240866" y="3470732"/>
            <a:ext cx="3951134" cy="3250007"/>
          </a:xfrm>
          <a:prstGeom prst="rect">
            <a:avLst/>
          </a:prstGeom>
        </p:spPr>
      </p:pic>
      <p:grpSp>
        <p:nvGrpSpPr>
          <p:cNvPr id="3" name="Group 2"/>
          <p:cNvGrpSpPr/>
          <p:nvPr/>
        </p:nvGrpSpPr>
        <p:grpSpPr>
          <a:xfrm>
            <a:off x="359544" y="214064"/>
            <a:ext cx="5407971" cy="507703"/>
            <a:chOff x="-288924" y="1873056"/>
            <a:chExt cx="10817351" cy="1015537"/>
          </a:xfrm>
        </p:grpSpPr>
        <p:sp>
          <p:nvSpPr>
            <p:cNvPr id="4" name="Rounded Rectangle 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p:cNvSpPr txBox="1"/>
            <p:nvPr/>
          </p:nvSpPr>
          <p:spPr>
            <a:xfrm>
              <a:off x="687859" y="1873056"/>
              <a:ext cx="1369784"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III</a:t>
              </a:r>
              <a:endParaRPr lang="en-US" sz="2699" b="1" dirty="0">
                <a:solidFill>
                  <a:schemeClr val="bg1"/>
                </a:solidFill>
                <a:latin typeface="Tahoma" pitchFamily="34" charset="0"/>
                <a:ea typeface="Tahoma" pitchFamily="34" charset="0"/>
                <a:cs typeface="Tahoma" pitchFamily="34" charset="0"/>
              </a:endParaRPr>
            </a:p>
          </p:txBody>
        </p:sp>
        <p:sp>
          <p:nvSpPr>
            <p:cNvPr id="6" name="TextBox 5"/>
            <p:cNvSpPr txBox="1"/>
            <p:nvPr/>
          </p:nvSpPr>
          <p:spPr>
            <a:xfrm>
              <a:off x="2087562" y="1892300"/>
              <a:ext cx="8440865" cy="923449"/>
            </a:xfrm>
            <a:prstGeom prst="rect">
              <a:avLst/>
            </a:prstGeom>
            <a:noFill/>
          </p:spPr>
          <p:txBody>
            <a:bodyPr wrap="square" rtlCol="0">
              <a:spAutoFit/>
            </a:bodyPr>
            <a:lstStyle/>
            <a:p>
              <a:r>
                <a:rPr lang="en-US" sz="2400" b="1" dirty="0">
                  <a:solidFill>
                    <a:srgbClr val="1D93A5"/>
                  </a:solidFill>
                  <a:latin typeface="Tahoma" pitchFamily="34" charset="0"/>
                  <a:ea typeface="Tahoma" pitchFamily="34" charset="0"/>
                  <a:cs typeface="Tahoma" pitchFamily="34" charset="0"/>
                </a:rPr>
                <a:t> LUYỆN TẬP</a:t>
              </a:r>
            </a:p>
          </p:txBody>
        </p:sp>
      </p:grpSp>
      <p:sp>
        <p:nvSpPr>
          <p:cNvPr id="12" name="TextBox 11">
            <a:extLst>
              <a:ext uri="{FF2B5EF4-FFF2-40B4-BE49-F238E27FC236}">
                <a16:creationId xmlns:a16="http://schemas.microsoft.com/office/drawing/2014/main" id="{BAF85612-447C-2806-3513-76AE7F0298A7}"/>
              </a:ext>
            </a:extLst>
          </p:cNvPr>
          <p:cNvSpPr txBox="1"/>
          <p:nvPr/>
        </p:nvSpPr>
        <p:spPr>
          <a:xfrm>
            <a:off x="718458" y="865196"/>
            <a:ext cx="10552922" cy="1043171"/>
          </a:xfrm>
          <a:prstGeom prst="rect">
            <a:avLst/>
          </a:prstGeom>
          <a:noFill/>
        </p:spPr>
        <p:txBody>
          <a:bodyPr wrap="square">
            <a:spAutoFit/>
          </a:bodyPr>
          <a:lstStyle/>
          <a:p>
            <a:pPr algn="just">
              <a:lnSpc>
                <a:spcPct val="115000"/>
              </a:lnSpc>
              <a:spcAft>
                <a:spcPts val="800"/>
              </a:spcAft>
            </a:pPr>
            <a:r>
              <a:rPr lang="vi-VN"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Viết đoạn văn (khoảng 150 chữ) trình bày suy nghĩ của bạn về chi tiết bát cháo hành của thị Nở trong truyện ngắn Chí Phèo </a:t>
            </a:r>
            <a:r>
              <a:rPr lang="vi-VN" sz="2800" b="1" kern="100" dirty="0">
                <a:latin typeface="Times New Roman" panose="02020603050405020304" pitchFamily="18" charset="0"/>
                <a:ea typeface="Times New Roman" panose="02020603050405020304" pitchFamily="18" charset="0"/>
                <a:cs typeface="Times New Roman" panose="02020603050405020304" pitchFamily="18" charset="0"/>
              </a:rPr>
              <a:t>(lập ý)</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4" name="7 Minute Timer (To)">
            <a:hlinkClick r:id="" action="ppaction://media"/>
            <a:extLst>
              <a:ext uri="{FF2B5EF4-FFF2-40B4-BE49-F238E27FC236}">
                <a16:creationId xmlns:a16="http://schemas.microsoft.com/office/drawing/2014/main" id="{96B7D1DE-BF08-C1AB-1088-29C9D00C70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291" y="1911909"/>
            <a:ext cx="4750513" cy="4808830"/>
          </a:xfrm>
          <a:prstGeom prst="rect">
            <a:avLst/>
          </a:prstGeom>
        </p:spPr>
      </p:pic>
    </p:spTree>
    <p:extLst>
      <p:ext uri="{BB962C8B-B14F-4D97-AF65-F5344CB8AC3E}">
        <p14:creationId xmlns:p14="http://schemas.microsoft.com/office/powerpoint/2010/main" val="8759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07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184191" y="1090014"/>
            <a:ext cx="5899752" cy="683987"/>
            <a:chOff x="6369210" y="2395442"/>
            <a:chExt cx="11801041" cy="1368152"/>
          </a:xfrm>
        </p:grpSpPr>
        <p:sp>
          <p:nvSpPr>
            <p:cNvPr id="25" name="Oval 24"/>
            <p:cNvSpPr/>
            <p:nvPr/>
          </p:nvSpPr>
          <p:spPr>
            <a:xfrm>
              <a:off x="6369210" y="2395442"/>
              <a:ext cx="2592288" cy="1368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p:cNvSpPr/>
            <p:nvPr/>
          </p:nvSpPr>
          <p:spPr>
            <a:xfrm>
              <a:off x="15577963" y="2395442"/>
              <a:ext cx="2592288" cy="1368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8" name="Rounded Rectangle 17"/>
          <p:cNvSpPr/>
          <p:nvPr/>
        </p:nvSpPr>
        <p:spPr>
          <a:xfrm>
            <a:off x="1157357" y="944612"/>
            <a:ext cx="10259804" cy="5193141"/>
          </a:xfrm>
          <a:prstGeom prst="roundRect">
            <a:avLst>
              <a:gd name="adj" fmla="val 2335"/>
            </a:avLst>
          </a:prstGeom>
          <a:solidFill>
            <a:schemeClr val="bg1">
              <a:lumMod val="95000"/>
            </a:schemeClr>
          </a:solidFill>
          <a:ln w="571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Freeform 6"/>
          <p:cNvSpPr>
            <a:spLocks/>
          </p:cNvSpPr>
          <p:nvPr/>
        </p:nvSpPr>
        <p:spPr bwMode="auto">
          <a:xfrm>
            <a:off x="3756044" y="944612"/>
            <a:ext cx="4679911" cy="539990"/>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rgbClr val="CDC25B"/>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45714" tIns="22857" rIns="45714" bIns="22857" numCol="1" anchor="ctr" anchorCtr="0" compatLnSpc="1">
            <a:prstTxWarp prst="textNoShape">
              <a:avLst/>
            </a:prstTxWarp>
          </a:bodyPr>
          <a:lstStyle/>
          <a:p>
            <a:pPr algn="ctr"/>
            <a:r>
              <a:rPr lang="en-US" sz="2400" b="1" dirty="0">
                <a:solidFill>
                  <a:srgbClr val="000000"/>
                </a:solidFill>
                <a:latin typeface="Arial" panose="020B0604020202020204" pitchFamily="34" charset="0"/>
                <a:ea typeface="Tahoma" pitchFamily="34" charset="0"/>
                <a:cs typeface="Arial" panose="020B0604020202020204" pitchFamily="34" charset="0"/>
              </a:rPr>
              <a:t>KHỞI ĐỘNG</a:t>
            </a:r>
          </a:p>
        </p:txBody>
      </p:sp>
      <p:grpSp>
        <p:nvGrpSpPr>
          <p:cNvPr id="2" name="Group 1"/>
          <p:cNvGrpSpPr/>
          <p:nvPr/>
        </p:nvGrpSpPr>
        <p:grpSpPr>
          <a:xfrm>
            <a:off x="1304997" y="2275008"/>
            <a:ext cx="9172865" cy="830997"/>
            <a:chOff x="2656287" y="4591300"/>
            <a:chExt cx="18348119" cy="1662212"/>
          </a:xfrm>
        </p:grpSpPr>
        <p:sp>
          <p:nvSpPr>
            <p:cNvPr id="20" name="Text1"/>
            <p:cNvSpPr txBox="1"/>
            <p:nvPr/>
          </p:nvSpPr>
          <p:spPr>
            <a:xfrm>
              <a:off x="3474672" y="4591300"/>
              <a:ext cx="17529734" cy="1662212"/>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a:lnSpc>
                  <a:spcPct val="100000"/>
                </a:lnSpc>
              </a:pPr>
              <a:r>
                <a:rPr lang="de-DE" sz="2400" b="1" kern="100" dirty="0">
                  <a:effectLst/>
                  <a:latin typeface="Arial" panose="020B0604020202020204" pitchFamily="34" charset="0"/>
                  <a:ea typeface="Calibri" panose="020F0502020204030204" pitchFamily="34" charset="0"/>
                </a:rPr>
                <a:t>Câu 1:</a:t>
              </a:r>
              <a:r>
                <a:rPr lang="de-DE" sz="2400" kern="100" dirty="0">
                  <a:effectLst/>
                  <a:latin typeface="Arial" panose="020B0604020202020204" pitchFamily="34" charset="0"/>
                  <a:ea typeface="Calibri" panose="020F0502020204030204" pitchFamily="34" charset="0"/>
                </a:rPr>
                <a:t> Thế nào là định kiến xã hội? Các định kiến xã hội có thể ảnh hưởng tới cá nhân và cộng động như thế nào?</a:t>
              </a:r>
              <a:endParaRPr lang="vi-VN" sz="2400" kern="100" dirty="0">
                <a:effectLst/>
                <a:latin typeface="Arial" panose="020B0604020202020204" pitchFamily="34" charset="0"/>
                <a:ea typeface="Arial" panose="020B0604020202020204" pitchFamily="34" charset="0"/>
              </a:endParaRPr>
            </a:p>
          </p:txBody>
        </p:sp>
        <p:sp>
          <p:nvSpPr>
            <p:cNvPr id="13" name="Oval 12"/>
            <p:cNvSpPr/>
            <p:nvPr/>
          </p:nvSpPr>
          <p:spPr>
            <a:xfrm>
              <a:off x="2656287" y="4608181"/>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3" name="Group 2"/>
          <p:cNvGrpSpPr/>
          <p:nvPr/>
        </p:nvGrpSpPr>
        <p:grpSpPr>
          <a:xfrm>
            <a:off x="1327623" y="3607012"/>
            <a:ext cx="9150239" cy="2062103"/>
            <a:chOff x="2655590" y="7520119"/>
            <a:chExt cx="18302861" cy="4124747"/>
          </a:xfrm>
        </p:grpSpPr>
        <p:sp>
          <p:nvSpPr>
            <p:cNvPr id="22" name="text 2"/>
            <p:cNvSpPr/>
            <p:nvPr/>
          </p:nvSpPr>
          <p:spPr>
            <a:xfrm>
              <a:off x="3428717" y="7520119"/>
              <a:ext cx="17529734" cy="4124747"/>
            </a:xfrm>
            <a:prstGeom prst="rect">
              <a:avLst/>
            </a:prstGeom>
          </p:spPr>
          <p:txBody>
            <a:bodyPr wrap="square">
              <a:spAutoFit/>
            </a:bodyPr>
            <a:lstStyle/>
            <a:p>
              <a:pPr algn="just">
                <a:spcBef>
                  <a:spcPts val="1200"/>
                </a:spcBef>
              </a:pPr>
              <a:r>
                <a:rPr lang="de-DE" sz="2400" b="1" kern="100" dirty="0">
                  <a:effectLst/>
                  <a:latin typeface="Arial" panose="020B0604020202020204" pitchFamily="34" charset="0"/>
                  <a:ea typeface="Calibri" panose="020F0502020204030204" pitchFamily="34" charset="0"/>
                  <a:cs typeface="Arial" panose="020B0604020202020204" pitchFamily="34" charset="0"/>
                </a:rPr>
                <a:t>Câu 2: Có thể bạn đã từng nghe thấy ngưởi ta  gọi tính cách hay </a:t>
              </a:r>
              <a:r>
                <a:rPr lang="vi-VN" sz="2400" b="1" kern="100" dirty="0">
                  <a:effectLst/>
                  <a:latin typeface="Arial" panose="020B0604020202020204" pitchFamily="34" charset="0"/>
                  <a:ea typeface="Calibri" panose="020F0502020204030204" pitchFamily="34" charset="0"/>
                  <a:cs typeface="Arial" panose="020B0604020202020204" pitchFamily="34" charset="0"/>
                </a:rPr>
                <a:t>cách </a:t>
              </a:r>
              <a:r>
                <a:rPr lang="de-DE" sz="2400" b="1" kern="100" dirty="0">
                  <a:effectLst/>
                  <a:latin typeface="Arial" panose="020B0604020202020204" pitchFamily="34" charset="0"/>
                  <a:ea typeface="Calibri" panose="020F0502020204030204" pitchFamily="34" charset="0"/>
                  <a:cs typeface="Arial" panose="020B0604020202020204" pitchFamily="34" charset="0"/>
                </a:rPr>
                <a:t>ứng xử của một ai đó là  Chí Phéo. Cách gọi ấy đã hàm ẩn sự đánh giá như thế nào đối với tính </a:t>
              </a:r>
              <a:r>
                <a:rPr lang="vi-VN" sz="2400" b="1" kern="100" dirty="0">
                  <a:latin typeface="Arial" panose="020B0604020202020204" pitchFamily="34" charset="0"/>
                  <a:ea typeface="Calibri" panose="020F0502020204030204" pitchFamily="34" charset="0"/>
                  <a:cs typeface="Arial" panose="020B0604020202020204" pitchFamily="34" charset="0"/>
                </a:rPr>
                <a:t>cách </a:t>
              </a:r>
              <a:r>
                <a:rPr lang="de-DE" sz="2400" b="1" kern="100" dirty="0">
                  <a:effectLst/>
                  <a:latin typeface="Arial" panose="020B0604020202020204" pitchFamily="34" charset="0"/>
                  <a:ea typeface="Calibri" panose="020F0502020204030204" pitchFamily="34" charset="0"/>
                  <a:cs typeface="Arial" panose="020B0604020202020204" pitchFamily="34" charset="0"/>
                </a:rPr>
                <a:t>hay c</a:t>
              </a:r>
              <a:r>
                <a:rPr lang="vi-VN" sz="2400" b="1" kern="100" dirty="0">
                  <a:latin typeface="Arial" panose="020B0604020202020204" pitchFamily="34" charset="0"/>
                  <a:ea typeface="Calibri" panose="020F0502020204030204" pitchFamily="34" charset="0"/>
                  <a:cs typeface="Arial" panose="020B0604020202020204" pitchFamily="34" charset="0"/>
                </a:rPr>
                <a:t>ách</a:t>
              </a:r>
              <a:r>
                <a:rPr lang="de-DE" sz="2400" b="1" kern="100" dirty="0">
                  <a:effectLst/>
                  <a:latin typeface="Arial" panose="020B0604020202020204" pitchFamily="34" charset="0"/>
                  <a:ea typeface="Calibri" panose="020F0502020204030204" pitchFamily="34" charset="0"/>
                  <a:cs typeface="Arial" panose="020B0604020202020204" pitchFamily="34" charset="0"/>
                </a:rPr>
                <a:t> ứng xử này?</a:t>
              </a:r>
              <a:endParaRPr lang="vi-VN" sz="2400" b="1" kern="100" dirty="0">
                <a:effectLst/>
                <a:latin typeface="Arial" panose="020B0604020202020204" pitchFamily="34" charset="0"/>
                <a:ea typeface="Arial" panose="020B0604020202020204" pitchFamily="34" charset="0"/>
                <a:cs typeface="Arial" panose="020B0604020202020204" pitchFamily="34" charset="0"/>
              </a:endParaRPr>
            </a:p>
            <a:p>
              <a:pPr algn="just">
                <a:spcBef>
                  <a:spcPts val="1200"/>
                </a:spcBef>
              </a:pPr>
              <a:endParaRPr lang="vi-VN" sz="2200" b="1" dirty="0">
                <a:latin typeface="Arial" panose="020B0604020202020204" pitchFamily="34" charset="0"/>
                <a:cs typeface="Arial" panose="020B0604020202020204" pitchFamily="34" charset="0"/>
              </a:endParaRPr>
            </a:p>
          </p:txBody>
        </p:sp>
        <p:sp>
          <p:nvSpPr>
            <p:cNvPr id="23" name="Oval 22"/>
            <p:cNvSpPr/>
            <p:nvPr/>
          </p:nvSpPr>
          <p:spPr>
            <a:xfrm>
              <a:off x="2655590" y="7981233"/>
              <a:ext cx="301751"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28200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b="1849"/>
          <a:stretch/>
        </p:blipFill>
        <p:spPr>
          <a:xfrm>
            <a:off x="8502123" y="2873572"/>
            <a:ext cx="3689877" cy="3250007"/>
          </a:xfrm>
          <a:prstGeom prst="rect">
            <a:avLst/>
          </a:prstGeom>
        </p:spPr>
      </p:pic>
      <p:grpSp>
        <p:nvGrpSpPr>
          <p:cNvPr id="3" name="Group 2"/>
          <p:cNvGrpSpPr/>
          <p:nvPr/>
        </p:nvGrpSpPr>
        <p:grpSpPr>
          <a:xfrm>
            <a:off x="359544" y="214064"/>
            <a:ext cx="5407971" cy="507703"/>
            <a:chOff x="-288924" y="1873056"/>
            <a:chExt cx="10817351" cy="1015537"/>
          </a:xfrm>
        </p:grpSpPr>
        <p:sp>
          <p:nvSpPr>
            <p:cNvPr id="4" name="Rounded Rectangle 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p:cNvSpPr txBox="1"/>
            <p:nvPr/>
          </p:nvSpPr>
          <p:spPr>
            <a:xfrm>
              <a:off x="687859" y="1873056"/>
              <a:ext cx="1369784"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III</a:t>
              </a:r>
              <a:endParaRPr lang="en-US" sz="2699" b="1" dirty="0">
                <a:solidFill>
                  <a:schemeClr val="bg1"/>
                </a:solidFill>
                <a:latin typeface="Tahoma" pitchFamily="34" charset="0"/>
                <a:ea typeface="Tahoma" pitchFamily="34" charset="0"/>
                <a:cs typeface="Tahoma" pitchFamily="34" charset="0"/>
              </a:endParaRPr>
            </a:p>
          </p:txBody>
        </p:sp>
        <p:sp>
          <p:nvSpPr>
            <p:cNvPr id="6" name="TextBox 5"/>
            <p:cNvSpPr txBox="1"/>
            <p:nvPr/>
          </p:nvSpPr>
          <p:spPr>
            <a:xfrm>
              <a:off x="2087562" y="1892300"/>
              <a:ext cx="8440865" cy="923449"/>
            </a:xfrm>
            <a:prstGeom prst="rect">
              <a:avLst/>
            </a:prstGeom>
            <a:noFill/>
          </p:spPr>
          <p:txBody>
            <a:bodyPr wrap="square" rtlCol="0">
              <a:spAutoFit/>
            </a:bodyPr>
            <a:lstStyle/>
            <a:p>
              <a:r>
                <a:rPr lang="en-US" sz="2400" b="1" dirty="0">
                  <a:solidFill>
                    <a:srgbClr val="1D93A5"/>
                  </a:solidFill>
                  <a:latin typeface="Tahoma" pitchFamily="34" charset="0"/>
                  <a:ea typeface="Tahoma" pitchFamily="34" charset="0"/>
                  <a:cs typeface="Tahoma" pitchFamily="34" charset="0"/>
                </a:rPr>
                <a:t> LUYỆN TẬP</a:t>
              </a:r>
            </a:p>
          </p:txBody>
        </p:sp>
      </p:grpSp>
      <p:graphicFrame>
        <p:nvGraphicFramePr>
          <p:cNvPr id="13" name="Table 12">
            <a:extLst>
              <a:ext uri="{FF2B5EF4-FFF2-40B4-BE49-F238E27FC236}">
                <a16:creationId xmlns:a16="http://schemas.microsoft.com/office/drawing/2014/main" id="{D69E071C-BC65-352F-740F-5DD236A1E750}"/>
              </a:ext>
            </a:extLst>
          </p:cNvPr>
          <p:cNvGraphicFramePr>
            <a:graphicFrameLocks noGrp="1"/>
          </p:cNvGraphicFramePr>
          <p:nvPr>
            <p:extLst>
              <p:ext uri="{D42A27DB-BD31-4B8C-83A1-F6EECF244321}">
                <p14:modId xmlns:p14="http://schemas.microsoft.com/office/powerpoint/2010/main" val="561749397"/>
              </p:ext>
            </p:extLst>
          </p:nvPr>
        </p:nvGraphicFramePr>
        <p:xfrm>
          <a:off x="359544" y="648288"/>
          <a:ext cx="8330065" cy="5705602"/>
        </p:xfrm>
        <a:graphic>
          <a:graphicData uri="http://schemas.openxmlformats.org/drawingml/2006/table">
            <a:tbl>
              <a:tblPr bandRow="1">
                <a:tableStyleId>{5C22544A-7EE6-4342-B048-85BDC9FD1C3A}</a:tableStyleId>
              </a:tblPr>
              <a:tblGrid>
                <a:gridCol w="8330065">
                  <a:extLst>
                    <a:ext uri="{9D8B030D-6E8A-4147-A177-3AD203B41FA5}">
                      <a16:colId xmlns:a16="http://schemas.microsoft.com/office/drawing/2014/main" val="2362868159"/>
                    </a:ext>
                  </a:extLst>
                </a:gridCol>
              </a:tblGrid>
              <a:tr h="2484003">
                <a:tc>
                  <a:txBody>
                    <a:bodyPr/>
                    <a:lstStyle/>
                    <a:p>
                      <a:pPr algn="just">
                        <a:lnSpc>
                          <a:spcPct val="115000"/>
                        </a:lnSpc>
                        <a:spcAft>
                          <a:spcPts val="800"/>
                        </a:spcAft>
                      </a:pPr>
                      <a:r>
                        <a:rPr lang="en-US" sz="2800" kern="0" dirty="0" err="1">
                          <a:effectLst/>
                        </a:rPr>
                        <a:t>Gợi</a:t>
                      </a:r>
                      <a:r>
                        <a:rPr lang="en-US" sz="2800" kern="0" dirty="0">
                          <a:effectLst/>
                        </a:rPr>
                        <a:t> ý</a:t>
                      </a:r>
                      <a:endParaRPr lang="vi-VN" sz="2800" kern="100" dirty="0">
                        <a:effectLst/>
                      </a:endParaRPr>
                    </a:p>
                    <a:p>
                      <a:pPr algn="just">
                        <a:lnSpc>
                          <a:spcPct val="115000"/>
                        </a:lnSpc>
                        <a:spcAft>
                          <a:spcPts val="800"/>
                        </a:spcAft>
                      </a:pPr>
                      <a:r>
                        <a:rPr lang="vi-VN" sz="2400" kern="0" dirty="0">
                          <a:effectLst/>
                        </a:rPr>
                        <a:t>- </a:t>
                      </a:r>
                      <a:r>
                        <a:rPr lang="vi-VN" sz="2400" kern="0" dirty="0">
                          <a:solidFill>
                            <a:schemeClr val="accent6">
                              <a:lumMod val="75000"/>
                            </a:schemeClr>
                          </a:solidFill>
                          <a:effectLst/>
                        </a:rPr>
                        <a:t>Vị Trí của chi tiết? Lí do xuất hiện?</a:t>
                      </a:r>
                      <a:endParaRPr lang="vi-VN" sz="2400" kern="100" dirty="0">
                        <a:solidFill>
                          <a:schemeClr val="accent6">
                            <a:lumMod val="75000"/>
                          </a:schemeClr>
                        </a:solidFill>
                        <a:effectLst/>
                      </a:endParaRPr>
                    </a:p>
                    <a:p>
                      <a:pPr marL="342900" lvl="0" indent="-342900" algn="just">
                        <a:lnSpc>
                          <a:spcPct val="115000"/>
                        </a:lnSpc>
                        <a:buFont typeface="Times New Roman" panose="02020603050405020304" pitchFamily="18" charset="0"/>
                        <a:buChar char="-"/>
                      </a:pPr>
                      <a:r>
                        <a:rPr lang="vi-VN" sz="2400" kern="0" dirty="0">
                          <a:effectLst/>
                        </a:rPr>
                        <a:t>Chi tiết này thể hiện điều gì về nhân vật và mối quan hệ giữa hai nhân vật? Chi tiết ấy tác động như thế nào tới tâm lí nhân vật Chí Phèo?( </a:t>
                      </a:r>
                      <a:r>
                        <a:rPr lang="vi-VN" sz="2400" kern="0" dirty="0">
                          <a:solidFill>
                            <a:schemeClr val="accent6">
                              <a:lumMod val="75000"/>
                            </a:schemeClr>
                          </a:solidFill>
                          <a:effectLst/>
                        </a:rPr>
                        <a:t>ý nghĩa trong việc khắc họa nhân vật)</a:t>
                      </a:r>
                      <a:endParaRPr lang="vi-VN" sz="2400" kern="100" dirty="0">
                        <a:solidFill>
                          <a:schemeClr val="accent6">
                            <a:lumMod val="75000"/>
                          </a:schemeClr>
                        </a:solidFill>
                        <a:effectLst/>
                      </a:endParaRPr>
                    </a:p>
                    <a:p>
                      <a:pPr marL="342900" lvl="0" indent="-342900" algn="just">
                        <a:lnSpc>
                          <a:spcPct val="115000"/>
                        </a:lnSpc>
                        <a:buFont typeface="Times New Roman" panose="02020603050405020304" pitchFamily="18" charset="0"/>
                        <a:buChar char="-"/>
                      </a:pPr>
                      <a:r>
                        <a:rPr lang="vi-VN" sz="2400" kern="0" dirty="0">
                          <a:effectLst/>
                        </a:rPr>
                        <a:t>Tạo ra chi tiết này nhà văn đã gửi gắm tình cảm nào với nhân vật?( </a:t>
                      </a:r>
                      <a:r>
                        <a:rPr lang="vi-VN" sz="2400" kern="0" dirty="0">
                          <a:solidFill>
                            <a:schemeClr val="accent6">
                              <a:lumMod val="75000"/>
                            </a:schemeClr>
                          </a:solidFill>
                          <a:effectLst/>
                        </a:rPr>
                        <a:t>ý nghĩa trong việc thể hiện tư tưởng của nhà văn)</a:t>
                      </a:r>
                      <a:endParaRPr lang="vi-VN" sz="2400" kern="100" dirty="0">
                        <a:solidFill>
                          <a:schemeClr val="accent6">
                            <a:lumMod val="75000"/>
                          </a:schemeClr>
                        </a:solidFill>
                        <a:effectLst/>
                      </a:endParaRPr>
                    </a:p>
                    <a:p>
                      <a:pPr marL="342900" lvl="0" indent="-342900" algn="just">
                        <a:lnSpc>
                          <a:spcPct val="115000"/>
                        </a:lnSpc>
                        <a:buFont typeface="Times New Roman" panose="02020603050405020304" pitchFamily="18" charset="0"/>
                        <a:buChar char="-"/>
                      </a:pPr>
                      <a:r>
                        <a:rPr lang="vi-VN" sz="2400" kern="0" dirty="0">
                          <a:effectLst/>
                        </a:rPr>
                        <a:t>Chi tiết này thúc đẩy câu chuyện phát triển theo hướng nào</a:t>
                      </a:r>
                      <a:r>
                        <a:rPr lang="vi-VN" sz="2400" kern="0" dirty="0">
                          <a:solidFill>
                            <a:schemeClr val="accent6">
                              <a:lumMod val="75000"/>
                            </a:schemeClr>
                          </a:solidFill>
                          <a:effectLst/>
                        </a:rPr>
                        <a:t>?( ý nghĩa với việc thúc đẩy cốt truyện)</a:t>
                      </a:r>
                      <a:endParaRPr lang="vi-VN" sz="2400" kern="100" dirty="0">
                        <a:solidFill>
                          <a:schemeClr val="accent6">
                            <a:lumMod val="75000"/>
                          </a:schemeClr>
                        </a:solidFill>
                        <a:effectLst/>
                      </a:endParaRPr>
                    </a:p>
                    <a:p>
                      <a:pPr marL="342900" lvl="0" indent="-342900" algn="just">
                        <a:lnSpc>
                          <a:spcPct val="115000"/>
                        </a:lnSpc>
                        <a:spcAft>
                          <a:spcPts val="800"/>
                        </a:spcAft>
                        <a:buFont typeface="Times New Roman" panose="02020603050405020304" pitchFamily="18" charset="0"/>
                        <a:buChar char="-"/>
                      </a:pPr>
                      <a:r>
                        <a:rPr lang="vi-VN" sz="2400" kern="0" dirty="0">
                          <a:effectLst/>
                        </a:rPr>
                        <a:t>Chi tiết ấy </a:t>
                      </a:r>
                      <a:r>
                        <a:rPr lang="vi-VN" sz="2400" kern="0" dirty="0">
                          <a:solidFill>
                            <a:schemeClr val="accent6">
                              <a:lumMod val="75000"/>
                            </a:schemeClr>
                          </a:solidFill>
                          <a:effectLst/>
                        </a:rPr>
                        <a:t>đọng</a:t>
                      </a:r>
                      <a:r>
                        <a:rPr lang="vi-VN" sz="2400" kern="0" dirty="0">
                          <a:effectLst/>
                        </a:rPr>
                        <a:t> lại trong lòng </a:t>
                      </a:r>
                      <a:r>
                        <a:rPr lang="vi-VN" sz="2400" kern="0" dirty="0">
                          <a:solidFill>
                            <a:schemeClr val="accent6">
                              <a:lumMod val="75000"/>
                            </a:schemeClr>
                          </a:solidFill>
                          <a:effectLst/>
                        </a:rPr>
                        <a:t>người đọc bài học, suy ngẫm gì?</a:t>
                      </a:r>
                      <a:endParaRPr lang="vi-VN" sz="2400" kern="100" dirty="0">
                        <a:solidFill>
                          <a:schemeClr val="accent6">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0015042"/>
                  </a:ext>
                </a:extLst>
              </a:tr>
            </a:tbl>
          </a:graphicData>
        </a:graphic>
      </p:graphicFrame>
    </p:spTree>
    <p:extLst>
      <p:ext uri="{BB962C8B-B14F-4D97-AF65-F5344CB8AC3E}">
        <p14:creationId xmlns:p14="http://schemas.microsoft.com/office/powerpoint/2010/main" val="181544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b="1849"/>
          <a:stretch/>
        </p:blipFill>
        <p:spPr>
          <a:xfrm>
            <a:off x="8240866" y="3470732"/>
            <a:ext cx="3951134" cy="3250007"/>
          </a:xfrm>
          <a:prstGeom prst="rect">
            <a:avLst/>
          </a:prstGeom>
        </p:spPr>
      </p:pic>
      <p:grpSp>
        <p:nvGrpSpPr>
          <p:cNvPr id="3" name="Group 2"/>
          <p:cNvGrpSpPr/>
          <p:nvPr/>
        </p:nvGrpSpPr>
        <p:grpSpPr>
          <a:xfrm>
            <a:off x="688029" y="377702"/>
            <a:ext cx="5407971" cy="507703"/>
            <a:chOff x="-288924" y="1873056"/>
            <a:chExt cx="10817351" cy="1015537"/>
          </a:xfrm>
        </p:grpSpPr>
        <p:sp>
          <p:nvSpPr>
            <p:cNvPr id="4" name="Rounded Rectangle 3"/>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p:cNvSpPr txBox="1"/>
            <p:nvPr/>
          </p:nvSpPr>
          <p:spPr>
            <a:xfrm>
              <a:off x="787258" y="1873056"/>
              <a:ext cx="1170987" cy="1015537"/>
            </a:xfrm>
            <a:prstGeom prst="rect">
              <a:avLst/>
            </a:prstGeom>
            <a:noFill/>
          </p:spPr>
          <p:txBody>
            <a:bodyPr wrap="none" rtlCol="0">
              <a:spAutoFit/>
            </a:bodyPr>
            <a:lstStyle/>
            <a:p>
              <a:pPr algn="ctr"/>
              <a:r>
                <a:rPr lang="en-US" sz="2699" b="1" dirty="0">
                  <a:solidFill>
                    <a:schemeClr val="bg1"/>
                  </a:solidFill>
                  <a:latin typeface="Tahoma" pitchFamily="34" charset="0"/>
                  <a:ea typeface="Tahoma" pitchFamily="34" charset="0"/>
                  <a:cs typeface="Tahoma" pitchFamily="34" charset="0"/>
                </a:rPr>
                <a:t>IV</a:t>
              </a:r>
            </a:p>
          </p:txBody>
        </p:sp>
        <p:sp>
          <p:nvSpPr>
            <p:cNvPr id="6" name="TextBox 5"/>
            <p:cNvSpPr txBox="1"/>
            <p:nvPr/>
          </p:nvSpPr>
          <p:spPr>
            <a:xfrm>
              <a:off x="2087562" y="1892300"/>
              <a:ext cx="8440865" cy="923449"/>
            </a:xfrm>
            <a:prstGeom prst="rect">
              <a:avLst/>
            </a:prstGeom>
            <a:noFill/>
          </p:spPr>
          <p:txBody>
            <a:bodyPr wrap="square" rtlCol="0">
              <a:spAutoFit/>
            </a:bodyPr>
            <a:lstStyle/>
            <a:p>
              <a:r>
                <a:rPr lang="en-US" sz="2400" b="1" dirty="0">
                  <a:solidFill>
                    <a:srgbClr val="1D93A5"/>
                  </a:solidFill>
                  <a:latin typeface="Tahoma" pitchFamily="34" charset="0"/>
                  <a:ea typeface="Tahoma" pitchFamily="34" charset="0"/>
                  <a:cs typeface="Tahoma" pitchFamily="34" charset="0"/>
                </a:rPr>
                <a:t> BÀI TẬP VẬN DỤNG</a:t>
              </a:r>
            </a:p>
          </p:txBody>
        </p:sp>
      </p:grpSp>
      <p:sp>
        <p:nvSpPr>
          <p:cNvPr id="7" name="TextBox 6">
            <a:extLst>
              <a:ext uri="{FF2B5EF4-FFF2-40B4-BE49-F238E27FC236}">
                <a16:creationId xmlns:a16="http://schemas.microsoft.com/office/drawing/2014/main" id="{033D1DF3-9BB7-BD3D-1354-293ABB281E58}"/>
              </a:ext>
            </a:extLst>
          </p:cNvPr>
          <p:cNvSpPr txBox="1"/>
          <p:nvPr/>
        </p:nvSpPr>
        <p:spPr>
          <a:xfrm>
            <a:off x="897565" y="1314047"/>
            <a:ext cx="9664688" cy="584775"/>
          </a:xfrm>
          <a:prstGeom prst="rect">
            <a:avLst/>
          </a:prstGeom>
          <a:noFill/>
        </p:spPr>
        <p:txBody>
          <a:bodyPr wrap="square">
            <a:spAutoFit/>
          </a:bodyPr>
          <a:lstStyle/>
          <a:p>
            <a:r>
              <a:rPr lang="vi-VN" sz="3200" b="1" dirty="0">
                <a:effectLst/>
                <a:latin typeface="Times New Roman" panose="02020603050405020304" pitchFamily="18" charset="0"/>
                <a:ea typeface="Times New Roman" panose="02020603050405020304" pitchFamily="18" charset="0"/>
              </a:rPr>
              <a:t>LỜI BÀO CHỮA</a:t>
            </a:r>
            <a:r>
              <a:rPr lang="vi-VN" sz="3200" dirty="0">
                <a:effectLst/>
                <a:latin typeface="Times New Roman" panose="02020603050405020304" pitchFamily="18" charset="0"/>
                <a:ea typeface="Times New Roman" panose="02020603050405020304" pitchFamily="18" charset="0"/>
              </a:rPr>
              <a:t> dành cho CHÍ PHÈO </a:t>
            </a:r>
            <a:endParaRPr lang="vi-VN" sz="3200" dirty="0"/>
          </a:p>
        </p:txBody>
      </p:sp>
      <p:sp>
        <p:nvSpPr>
          <p:cNvPr id="8" name="TextBox 7">
            <a:extLst>
              <a:ext uri="{FF2B5EF4-FFF2-40B4-BE49-F238E27FC236}">
                <a16:creationId xmlns:a16="http://schemas.microsoft.com/office/drawing/2014/main" id="{9CE627E7-ECFE-A1B1-31B4-AD0FFEEB418F}"/>
              </a:ext>
            </a:extLst>
          </p:cNvPr>
          <p:cNvSpPr txBox="1"/>
          <p:nvPr/>
        </p:nvSpPr>
        <p:spPr>
          <a:xfrm>
            <a:off x="897565" y="1964872"/>
            <a:ext cx="9664688" cy="1077218"/>
          </a:xfrm>
          <a:prstGeom prst="rect">
            <a:avLst/>
          </a:prstGeom>
          <a:noFill/>
        </p:spPr>
        <p:txBody>
          <a:bodyPr wrap="square">
            <a:spAutoFit/>
          </a:bodyPr>
          <a:lstStyle/>
          <a:p>
            <a:r>
              <a:rPr lang="vi-VN" sz="3200" b="1" dirty="0">
                <a:latin typeface="Times New Roman" panose="02020603050405020304" pitchFamily="18" charset="0"/>
              </a:rPr>
              <a:t>Yêu cầu hs về nhà làm việc theo nhóm và nộp lại sản phẩm trên phần mền Patllet</a:t>
            </a:r>
            <a:endParaRPr lang="vi-VN" sz="3200" dirty="0"/>
          </a:p>
        </p:txBody>
      </p:sp>
    </p:spTree>
    <p:extLst>
      <p:ext uri="{BB962C8B-B14F-4D97-AF65-F5344CB8AC3E}">
        <p14:creationId xmlns:p14="http://schemas.microsoft.com/office/powerpoint/2010/main" val="54987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1"/>
          <p:cNvSpPr>
            <a:spLocks/>
          </p:cNvSpPr>
          <p:nvPr/>
        </p:nvSpPr>
        <p:spPr bwMode="auto">
          <a:xfrm>
            <a:off x="-9485" y="446"/>
            <a:ext cx="4867396" cy="6857901"/>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solidFill>
            <a:srgbClr val="FFFFFF"/>
          </a:solidFill>
          <a:ln>
            <a:noFill/>
          </a:ln>
          <a:effectLst>
            <a:outerShdw blurRad="635000" dist="38100" algn="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257808" y="269944"/>
            <a:ext cx="3816336" cy="1368589"/>
            <a:chOff x="14092870" y="854333"/>
            <a:chExt cx="3702876" cy="2145506"/>
          </a:xfrm>
        </p:grpSpPr>
        <p:sp>
          <p:nvSpPr>
            <p:cNvPr id="14" name="TextBox 13"/>
            <p:cNvSpPr txBox="1"/>
            <p:nvPr/>
          </p:nvSpPr>
          <p:spPr>
            <a:xfrm>
              <a:off x="15858844" y="1029639"/>
              <a:ext cx="1284326" cy="723742"/>
            </a:xfrm>
            <a:prstGeom prst="rect">
              <a:avLst/>
            </a:prstGeom>
            <a:noFill/>
          </p:spPr>
          <p:txBody>
            <a:bodyPr wrap="squar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DC25B"/>
                  </a:solidFill>
                  <a:effectLst/>
                  <a:uLnTx/>
                  <a:uFillTx/>
                  <a:latin typeface="Times New Roman" panose="02020603050405020304" pitchFamily="18" charset="0"/>
                  <a:ea typeface="AvantGarde" pitchFamily="2" charset="0"/>
                  <a:cs typeface="Times New Roman" panose="02020603050405020304" pitchFamily="18" charset="0"/>
                </a:rPr>
                <a:t>LỚP</a:t>
              </a:r>
            </a:p>
          </p:txBody>
        </p:sp>
        <p:sp>
          <p:nvSpPr>
            <p:cNvPr id="15" name="TextBox 14"/>
            <p:cNvSpPr txBox="1"/>
            <p:nvPr/>
          </p:nvSpPr>
          <p:spPr>
            <a:xfrm>
              <a:off x="15962553" y="1558131"/>
              <a:ext cx="1833193" cy="940663"/>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3299" b="1" i="0" u="none" strike="noStrike" kern="1200" cap="none" spc="0" normalizeH="0" baseline="0" noProof="0" dirty="0">
                  <a:ln>
                    <a:noFill/>
                  </a:ln>
                  <a:solidFill>
                    <a:srgbClr val="CDC25B"/>
                  </a:solidFill>
                  <a:effectLst/>
                  <a:uLnTx/>
                  <a:uFillTx/>
                  <a:latin typeface="Times New Roman" panose="02020603050405020304" pitchFamily="18" charset="0"/>
                  <a:ea typeface="AvantGarde" pitchFamily="2" charset="0"/>
                  <a:cs typeface="Times New Roman" panose="02020603050405020304" pitchFamily="18" charset="0"/>
                </a:rPr>
                <a:t>11 KNTT</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3455" y="854333"/>
              <a:ext cx="1364008" cy="1933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2870" y="2763302"/>
              <a:ext cx="2238375"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Freeform 6">
            <a:extLst>
              <a:ext uri="{FF2B5EF4-FFF2-40B4-BE49-F238E27FC236}">
                <a16:creationId xmlns:a16="http://schemas.microsoft.com/office/drawing/2014/main" id="{02E024B1-812B-20D4-8B9B-84E29D4FAEA6}"/>
              </a:ext>
            </a:extLst>
          </p:cNvPr>
          <p:cNvSpPr>
            <a:spLocks/>
          </p:cNvSpPr>
          <p:nvPr/>
        </p:nvSpPr>
        <p:spPr bwMode="auto">
          <a:xfrm>
            <a:off x="4659548" y="178827"/>
            <a:ext cx="5016090" cy="1080120"/>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rgbClr val="CDC25B"/>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a:r>
              <a:rPr lang="en-US" sz="2800" b="1" dirty="0">
                <a:solidFill>
                  <a:srgbClr val="000000"/>
                </a:solidFill>
                <a:latin typeface="Times New Roman" panose="02020603050405020304" pitchFamily="18" charset="0"/>
                <a:ea typeface="Tahoma" pitchFamily="34" charset="0"/>
                <a:cs typeface="Times New Roman" panose="02020603050405020304" pitchFamily="18" charset="0"/>
              </a:rPr>
              <a:t>MỤC TIÊU BÀI GIẢNG</a:t>
            </a:r>
          </a:p>
        </p:txBody>
      </p:sp>
      <p:sp>
        <p:nvSpPr>
          <p:cNvPr id="28" name="TextBox 27">
            <a:extLst>
              <a:ext uri="{FF2B5EF4-FFF2-40B4-BE49-F238E27FC236}">
                <a16:creationId xmlns:a16="http://schemas.microsoft.com/office/drawing/2014/main" id="{D1A480E4-6E83-0AD8-472C-493E48F83313}"/>
              </a:ext>
            </a:extLst>
          </p:cNvPr>
          <p:cNvSpPr txBox="1"/>
          <p:nvPr/>
        </p:nvSpPr>
        <p:spPr>
          <a:xfrm>
            <a:off x="584718" y="1505178"/>
            <a:ext cx="10946724" cy="2597634"/>
          </a:xfrm>
          <a:prstGeom prst="rect">
            <a:avLst/>
          </a:prstGeom>
          <a:noFill/>
        </p:spPr>
        <p:txBody>
          <a:bodyPr wrap="square" rtlCol="0">
            <a:spAutoFit/>
          </a:bodyPr>
          <a:lstStyle/>
          <a:p>
            <a:pPr marL="342900" lvl="0" indent="-342900">
              <a:lnSpc>
                <a:spcPct val="115000"/>
              </a:lnSpc>
              <a:spcAft>
                <a:spcPts val="800"/>
              </a:spcAft>
              <a:buFont typeface="+mj-lt"/>
              <a:buAutoNum type="arabicPeriod"/>
            </a:pP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bi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Phèo</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C7FE789-6D83-43C3-2E99-75E01C3930C2}"/>
              </a:ext>
            </a:extLst>
          </p:cNvPr>
          <p:cNvSpPr txBox="1"/>
          <p:nvPr/>
        </p:nvSpPr>
        <p:spPr>
          <a:xfrm>
            <a:off x="727788" y="4040155"/>
            <a:ext cx="10879494" cy="2597634"/>
          </a:xfrm>
          <a:prstGeom prst="rect">
            <a:avLst/>
          </a:prstGeom>
          <a:noFill/>
        </p:spPr>
        <p:txBody>
          <a:bodyPr wrap="square" rtlCol="0">
            <a:spAutoFit/>
          </a:bodyPr>
          <a:lstStyle/>
          <a:p>
            <a:pPr lvl="0">
              <a:lnSpc>
                <a:spcPct val="115000"/>
              </a:lnSpc>
              <a:spcAft>
                <a:spcPts val="800"/>
              </a:spcAft>
            </a:pP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Năng lực chung: tự học, năng lực hợp tác, giải quyết vấn đề.</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Năng lực đặc thù: đọc hiểu, phân tích, đánh giá… văn bản truyện. </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startAt="3"/>
              <a:tabLst>
                <a:tab pos="-180340" algn="l"/>
              </a:tabLst>
            </a:pP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a:p>
            <a:pPr indent="-180340">
              <a:lnSpc>
                <a:spcPct val="115000"/>
              </a:lnSpc>
              <a:spcAft>
                <a:spcPts val="800"/>
              </a:spcAft>
              <a:tabLst>
                <a:tab pos="1980565" algn="l"/>
              </a:tabLst>
            </a:pPr>
            <a:r>
              <a:rPr lang="vi-VN" sz="2000" b="1" kern="0" dirty="0">
                <a:effectLst/>
                <a:latin typeface="Times New Roman" panose="02020603050405020304" pitchFamily="18" charset="0"/>
                <a:ea typeface="Calibri" panose="020F0502020204030204" pitchFamily="34" charset="0"/>
                <a:cs typeface="Times New Roman" panose="02020603050405020304" pitchFamily="18" charset="0"/>
              </a:rPr>
              <a:t>   Học sinh biết thể hiện tinh thần nhân văn trong việc nhìn nhận, đánh giá con người, biết chia sẻ và lắng nghe ý kiến của bạn trên tinh thần hợp tác, xây dựng. </a:t>
            </a:r>
            <a:endParaRPr lang="vi-VN" sz="2000" b="1" kern="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17145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 calcmode="lin" valueType="num">
                                      <p:cBhvr additive="base">
                                        <p:cTn id="17"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 calcmode="lin" valueType="num">
                                      <p:cBhvr additive="base">
                                        <p:cTn id="23"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xEl>
                                              <p:pRg st="3" end="3"/>
                                            </p:txEl>
                                          </p:spTgt>
                                        </p:tgtEl>
                                        <p:attrNameLst>
                                          <p:attrName>style.visibility</p:attrName>
                                        </p:attrNameLst>
                                      </p:cBhvr>
                                      <p:to>
                                        <p:strVal val="visible"/>
                                      </p:to>
                                    </p:set>
                                    <p:anim calcmode="lin" valueType="num">
                                      <p:cBhvr additive="base">
                                        <p:cTn id="29" dur="500" fill="hold"/>
                                        <p:tgtEl>
                                          <p:spTgt spid="2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
                                            <p:txEl>
                                              <p:pRg st="4" end="4"/>
                                            </p:txEl>
                                          </p:spTgt>
                                        </p:tgtEl>
                                        <p:attrNameLst>
                                          <p:attrName>style.visibility</p:attrName>
                                        </p:attrNameLst>
                                      </p:cBhvr>
                                      <p:to>
                                        <p:strVal val="visible"/>
                                      </p:to>
                                    </p:set>
                                    <p:anim calcmode="lin" valueType="num">
                                      <p:cBhvr additive="base">
                                        <p:cTn id="35" dur="500" fill="hold"/>
                                        <p:tgtEl>
                                          <p:spTgt spid="2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additive="base">
                                        <p:cTn id="4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
                                            <p:txEl>
                                              <p:pRg st="1" end="1"/>
                                            </p:txEl>
                                          </p:spTgt>
                                        </p:tgtEl>
                                        <p:attrNameLst>
                                          <p:attrName>style.visibility</p:attrName>
                                        </p:attrNameLst>
                                      </p:cBhvr>
                                      <p:to>
                                        <p:strVal val="visible"/>
                                      </p:to>
                                    </p:set>
                                    <p:anim calcmode="lin" valueType="num">
                                      <p:cBhvr additive="base">
                                        <p:cTn id="4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9">
                                            <p:txEl>
                                              <p:pRg st="2" end="2"/>
                                            </p:txEl>
                                          </p:spTgt>
                                        </p:tgtEl>
                                        <p:attrNameLst>
                                          <p:attrName>style.visibility</p:attrName>
                                        </p:attrNameLst>
                                      </p:cBhvr>
                                      <p:to>
                                        <p:strVal val="visible"/>
                                      </p:to>
                                    </p:set>
                                    <p:anim calcmode="lin" valueType="num">
                                      <p:cBhvr additive="base">
                                        <p:cTn id="53"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9">
                                            <p:txEl>
                                              <p:pRg st="3" end="3"/>
                                            </p:txEl>
                                          </p:spTgt>
                                        </p:tgtEl>
                                        <p:attrNameLst>
                                          <p:attrName>style.visibility</p:attrName>
                                        </p:attrNameLst>
                                      </p:cBhvr>
                                      <p:to>
                                        <p:strVal val="visible"/>
                                      </p:to>
                                    </p:set>
                                    <p:anim calcmode="lin" valueType="num">
                                      <p:cBhvr additive="base">
                                        <p:cTn id="5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9">
                                            <p:txEl>
                                              <p:pRg st="4" end="4"/>
                                            </p:txEl>
                                          </p:spTgt>
                                        </p:tgtEl>
                                        <p:attrNameLst>
                                          <p:attrName>style.visibility</p:attrName>
                                        </p:attrNameLst>
                                      </p:cBhvr>
                                      <p:to>
                                        <p:strVal val="visible"/>
                                      </p:to>
                                    </p:set>
                                    <p:anim calcmode="lin" valueType="num">
                                      <p:cBhvr additive="base">
                                        <p:cTn id="63"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19457" y="558436"/>
            <a:ext cx="4548168" cy="622755"/>
            <a:chOff x="8010143" y="1905000"/>
            <a:chExt cx="9097521" cy="1290242"/>
          </a:xfrm>
        </p:grpSpPr>
        <p:sp>
          <p:nvSpPr>
            <p:cNvPr id="22" name="Rectangle 21"/>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5" name="Rounded Rectangle 14"/>
            <p:cNvSpPr/>
            <p:nvPr/>
          </p:nvSpPr>
          <p:spPr>
            <a:xfrm>
              <a:off x="8014819" y="1905000"/>
              <a:ext cx="9092845" cy="1290242"/>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16" name="TextBox 15"/>
            <p:cNvSpPr txBox="1"/>
            <p:nvPr/>
          </p:nvSpPr>
          <p:spPr>
            <a:xfrm>
              <a:off x="9104552" y="2012644"/>
              <a:ext cx="7186236" cy="1051874"/>
            </a:xfrm>
            <a:prstGeom prst="rect">
              <a:avLst/>
            </a:prstGeom>
            <a:noFill/>
            <a:ln>
              <a:noFill/>
            </a:ln>
          </p:spPr>
          <p:txBody>
            <a:bodyPr wrap="none" rtlCol="0" anchor="ctr">
              <a:spAutoFit/>
            </a:bodyPr>
            <a:lstStyle/>
            <a:p>
              <a:r>
                <a:rPr lang="en-US" sz="2699" b="1" dirty="0">
                  <a:solidFill>
                    <a:srgbClr val="4BACC6"/>
                  </a:solidFill>
                  <a:latin typeface="Tahoma" pitchFamily="34" charset="0"/>
                  <a:ea typeface="Tahoma" pitchFamily="34" charset="0"/>
                  <a:cs typeface="Tahoma" pitchFamily="34" charset="0"/>
                </a:rPr>
                <a:t>ĐỀ MỤC BÀI GIẢNG</a:t>
              </a:r>
            </a:p>
          </p:txBody>
        </p:sp>
      </p:grpSp>
      <p:sp>
        <p:nvSpPr>
          <p:cNvPr id="12" name="Oval 11"/>
          <p:cNvSpPr/>
          <p:nvPr/>
        </p:nvSpPr>
        <p:spPr>
          <a:xfrm>
            <a:off x="7281156" y="745623"/>
            <a:ext cx="152364" cy="152364"/>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5" name="Rectangle 24"/>
          <p:cNvSpPr/>
          <p:nvPr/>
        </p:nvSpPr>
        <p:spPr>
          <a:xfrm>
            <a:off x="2322666" y="3299935"/>
            <a:ext cx="6364133" cy="762453"/>
          </a:xfrm>
          <a:prstGeom prst="rect">
            <a:avLst/>
          </a:prstGeom>
        </p:spPr>
        <p:txBody>
          <a:bodyPr wrap="square">
            <a:spAutoFit/>
          </a:bodyPr>
          <a:lstStyle/>
          <a:p>
            <a:pPr marL="371401" indent="-371401" defTabSz="457109">
              <a:lnSpc>
                <a:spcPts val="2749"/>
              </a:lnSpc>
              <a:buFont typeface="+mj-lt"/>
              <a:buAutoNum type="arabicPeriod"/>
              <a:defRPr/>
            </a:pPr>
            <a:r>
              <a:rPr lang="en-US" sz="2200" b="1" kern="0" dirty="0" err="1">
                <a:solidFill>
                  <a:schemeClr val="accent6">
                    <a:lumMod val="75000"/>
                  </a:schemeClr>
                </a:solidFill>
                <a:latin typeface="Arial" pitchFamily="34" charset="0"/>
                <a:cs typeface="Arial" pitchFamily="34" charset="0"/>
              </a:rPr>
              <a:t>Hình</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tượng</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nhân</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vật</a:t>
            </a:r>
            <a:r>
              <a:rPr lang="en-US" sz="2200" b="1" kern="0" dirty="0">
                <a:solidFill>
                  <a:schemeClr val="accent6">
                    <a:lumMod val="75000"/>
                  </a:schemeClr>
                </a:solidFill>
                <a:latin typeface="Arial" pitchFamily="34" charset="0"/>
                <a:cs typeface="Arial" pitchFamily="34" charset="0"/>
              </a:rPr>
              <a:t> Chí </a:t>
            </a:r>
            <a:r>
              <a:rPr lang="en-US" sz="2200" b="1" kern="0" dirty="0" err="1">
                <a:solidFill>
                  <a:schemeClr val="accent6">
                    <a:lumMod val="75000"/>
                  </a:schemeClr>
                </a:solidFill>
                <a:latin typeface="Arial" pitchFamily="34" charset="0"/>
                <a:cs typeface="Arial" pitchFamily="34" charset="0"/>
              </a:rPr>
              <a:t>Phèo</a:t>
            </a:r>
            <a:endParaRPr lang="en-US" sz="2200" b="1" kern="0" dirty="0">
              <a:solidFill>
                <a:schemeClr val="accent6">
                  <a:lumMod val="75000"/>
                </a:schemeClr>
              </a:solidFill>
              <a:latin typeface="Arial" pitchFamily="34" charset="0"/>
              <a:cs typeface="Arial" pitchFamily="34" charset="0"/>
            </a:endParaRPr>
          </a:p>
          <a:p>
            <a:pPr marL="371401" indent="-371401" defTabSz="457109">
              <a:lnSpc>
                <a:spcPts val="2749"/>
              </a:lnSpc>
              <a:buFont typeface="+mj-lt"/>
              <a:buAutoNum type="arabicPeriod"/>
              <a:defRPr/>
            </a:pPr>
            <a:r>
              <a:rPr lang="en-US" sz="2200" b="1" kern="0" dirty="0" err="1">
                <a:solidFill>
                  <a:schemeClr val="accent6">
                    <a:lumMod val="75000"/>
                  </a:schemeClr>
                </a:solidFill>
                <a:latin typeface="Arial" pitchFamily="34" charset="0"/>
                <a:cs typeface="Arial" pitchFamily="34" charset="0"/>
              </a:rPr>
              <a:t>Nghệ</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thuật</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kể</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chuyện</a:t>
            </a:r>
            <a:r>
              <a:rPr lang="en-US" sz="2200" b="1" kern="0" dirty="0">
                <a:solidFill>
                  <a:schemeClr val="accent6">
                    <a:lumMod val="75000"/>
                  </a:schemeClr>
                </a:solidFill>
                <a:latin typeface="Arial" pitchFamily="34" charset="0"/>
                <a:cs typeface="Arial" pitchFamily="34" charset="0"/>
              </a:rPr>
              <a:t> </a:t>
            </a:r>
            <a:r>
              <a:rPr lang="en-US" sz="2200" b="1" kern="0" dirty="0" err="1">
                <a:solidFill>
                  <a:schemeClr val="accent6">
                    <a:lumMod val="75000"/>
                  </a:schemeClr>
                </a:solidFill>
                <a:latin typeface="Arial" pitchFamily="34" charset="0"/>
                <a:cs typeface="Arial" pitchFamily="34" charset="0"/>
              </a:rPr>
              <a:t>của</a:t>
            </a:r>
            <a:r>
              <a:rPr lang="en-US" sz="2200" b="1" kern="0" dirty="0">
                <a:solidFill>
                  <a:schemeClr val="accent6">
                    <a:lumMod val="75000"/>
                  </a:schemeClr>
                </a:solidFill>
                <a:latin typeface="Arial" pitchFamily="34" charset="0"/>
                <a:cs typeface="Arial" pitchFamily="34" charset="0"/>
              </a:rPr>
              <a:t> Nam Cao</a:t>
            </a:r>
          </a:p>
        </p:txBody>
      </p:sp>
      <p:sp>
        <p:nvSpPr>
          <p:cNvPr id="27" name="Oval 26"/>
          <p:cNvSpPr/>
          <p:nvPr/>
        </p:nvSpPr>
        <p:spPr>
          <a:xfrm>
            <a:off x="2267924" y="821805"/>
            <a:ext cx="152364" cy="152364"/>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nvGrpSpPr>
          <p:cNvPr id="37" name="Group 36"/>
          <p:cNvGrpSpPr/>
          <p:nvPr/>
        </p:nvGrpSpPr>
        <p:grpSpPr>
          <a:xfrm>
            <a:off x="2357722" y="4131566"/>
            <a:ext cx="3788284" cy="1244915"/>
            <a:chOff x="2715390" y="3818711"/>
            <a:chExt cx="7577553" cy="2490153"/>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51"/>
            <p:cNvGrpSpPr/>
            <p:nvPr/>
          </p:nvGrpSpPr>
          <p:grpSpPr>
            <a:xfrm>
              <a:off x="2715390" y="3890555"/>
              <a:ext cx="7577553" cy="2418309"/>
              <a:chOff x="2715390" y="3738155"/>
              <a:chExt cx="7577553" cy="2418309"/>
            </a:xfrm>
          </p:grpSpPr>
          <p:sp>
            <p:nvSpPr>
              <p:cNvPr id="41" name="Round Same Side Corner Rectangle 40"/>
              <p:cNvSpPr/>
              <p:nvPr/>
            </p:nvSpPr>
            <p:spPr>
              <a:xfrm rot="5400000">
                <a:off x="6045093" y="599203"/>
                <a:ext cx="1048126" cy="744757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p:cNvSpPr/>
              <p:nvPr/>
            </p:nvSpPr>
            <p:spPr>
              <a:xfrm>
                <a:off x="4460662" y="3810000"/>
                <a:ext cx="3021093" cy="800323"/>
              </a:xfrm>
              <a:prstGeom prst="rect">
                <a:avLst/>
              </a:prstGeom>
            </p:spPr>
            <p:txBody>
              <a:bodyPr wrap="none">
                <a:spAutoFit/>
              </a:bodyPr>
              <a:lstStyle/>
              <a:p>
                <a:pPr defTabSz="457109">
                  <a:spcBef>
                    <a:spcPts val="600"/>
                  </a:spcBef>
                  <a:defRPr/>
                </a:pPr>
                <a:r>
                  <a:rPr lang="en-US" sz="2000" b="1" kern="0" dirty="0">
                    <a:solidFill>
                      <a:prstClr val="white"/>
                    </a:solidFill>
                    <a:latin typeface="Arial" pitchFamily="34" charset="0"/>
                    <a:cs typeface="Arial" pitchFamily="34" charset="0"/>
                  </a:rPr>
                  <a:t>TỔNG KẾT</a:t>
                </a:r>
                <a:endParaRPr lang="en-US" sz="2000" kern="0" dirty="0">
                  <a:solidFill>
                    <a:prstClr val="white"/>
                  </a:solidFill>
                  <a:latin typeface="Arial" pitchFamily="34" charset="0"/>
                  <a:cs typeface="Arial" pitchFamily="34" charset="0"/>
                </a:endParaRPr>
              </a:p>
            </p:txBody>
          </p:sp>
          <p:sp>
            <p:nvSpPr>
              <p:cNvPr id="44" name="TextBox 43"/>
              <p:cNvSpPr txBox="1"/>
              <p:nvPr/>
            </p:nvSpPr>
            <p:spPr>
              <a:xfrm>
                <a:off x="2883893" y="3738155"/>
                <a:ext cx="1187019" cy="861885"/>
              </a:xfrm>
              <a:prstGeom prst="rect">
                <a:avLst/>
              </a:prstGeom>
              <a:noFill/>
            </p:spPr>
            <p:txBody>
              <a:bodyPr wrap="none" rtlCol="0">
                <a:spAutoFit/>
              </a:bodyPr>
              <a:lstStyle/>
              <a:p>
                <a:pPr algn="ctr"/>
                <a:r>
                  <a:rPr lang="en-US" sz="2200" b="1" dirty="0">
                    <a:solidFill>
                      <a:prstClr val="white"/>
                    </a:solidFill>
                    <a:latin typeface="Tahoma" pitchFamily="34" charset="0"/>
                    <a:ea typeface="Tahoma" pitchFamily="34" charset="0"/>
                    <a:cs typeface="Tahoma" pitchFamily="34" charset="0"/>
                  </a:rPr>
                  <a:t>III</a:t>
                </a:r>
              </a:p>
            </p:txBody>
          </p:sp>
          <p:sp>
            <p:nvSpPr>
              <p:cNvPr id="9" name="TextBox 8">
                <a:extLst>
                  <a:ext uri="{FF2B5EF4-FFF2-40B4-BE49-F238E27FC236}">
                    <a16:creationId xmlns:a16="http://schemas.microsoft.com/office/drawing/2014/main" id="{5AF96C11-901A-D93B-9AAD-A76BD683C626}"/>
                  </a:ext>
                </a:extLst>
              </p:cNvPr>
              <p:cNvSpPr txBox="1"/>
              <p:nvPr/>
            </p:nvSpPr>
            <p:spPr>
              <a:xfrm>
                <a:off x="2842527" y="3774952"/>
                <a:ext cx="1187019" cy="861885"/>
              </a:xfrm>
              <a:prstGeom prst="rect">
                <a:avLst/>
              </a:prstGeom>
              <a:noFill/>
            </p:spPr>
            <p:txBody>
              <a:bodyPr wrap="none" rtlCol="0">
                <a:spAutoFit/>
              </a:bodyPr>
              <a:lstStyle/>
              <a:p>
                <a:pPr algn="ctr"/>
                <a:r>
                  <a:rPr lang="en-US" sz="2200" b="1" dirty="0">
                    <a:solidFill>
                      <a:prstClr val="white"/>
                    </a:solidFill>
                    <a:latin typeface="Tahoma" pitchFamily="34" charset="0"/>
                    <a:ea typeface="Tahoma" pitchFamily="34" charset="0"/>
                    <a:cs typeface="Tahoma" pitchFamily="34" charset="0"/>
                  </a:rPr>
                  <a:t>III</a:t>
                </a:r>
              </a:p>
            </p:txBody>
          </p:sp>
          <p:sp>
            <p:nvSpPr>
              <p:cNvPr id="19" name="Round Same Side Corner Rectangle 40">
                <a:extLst>
                  <a:ext uri="{FF2B5EF4-FFF2-40B4-BE49-F238E27FC236}">
                    <a16:creationId xmlns:a16="http://schemas.microsoft.com/office/drawing/2014/main" id="{81564162-08C6-3E8A-5F9C-F16DF7E54A6D}"/>
                  </a:ext>
                </a:extLst>
              </p:cNvPr>
              <p:cNvSpPr/>
              <p:nvPr/>
            </p:nvSpPr>
            <p:spPr>
              <a:xfrm rot="5400000">
                <a:off x="5930092" y="1893636"/>
                <a:ext cx="1048126" cy="747752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l</a:t>
                </a:r>
              </a:p>
            </p:txBody>
          </p:sp>
          <p:sp>
            <p:nvSpPr>
              <p:cNvPr id="20" name="TextBox 19">
                <a:extLst>
                  <a:ext uri="{FF2B5EF4-FFF2-40B4-BE49-F238E27FC236}">
                    <a16:creationId xmlns:a16="http://schemas.microsoft.com/office/drawing/2014/main" id="{EE9D1EEF-8360-DBF2-4DF5-01854100FAA7}"/>
                  </a:ext>
                </a:extLst>
              </p:cNvPr>
              <p:cNvSpPr txBox="1"/>
              <p:nvPr/>
            </p:nvSpPr>
            <p:spPr>
              <a:xfrm>
                <a:off x="2850534" y="5154806"/>
                <a:ext cx="1023493" cy="861886"/>
              </a:xfrm>
              <a:prstGeom prst="rect">
                <a:avLst/>
              </a:prstGeom>
              <a:noFill/>
            </p:spPr>
            <p:txBody>
              <a:bodyPr wrap="none" rtlCol="0">
                <a:spAutoFit/>
              </a:bodyPr>
              <a:lstStyle/>
              <a:p>
                <a:pPr algn="ctr"/>
                <a:r>
                  <a:rPr lang="en-US" sz="2200" b="1" dirty="0">
                    <a:solidFill>
                      <a:prstClr val="white"/>
                    </a:solidFill>
                    <a:latin typeface="Tahoma" pitchFamily="34" charset="0"/>
                    <a:ea typeface="Tahoma" pitchFamily="34" charset="0"/>
                    <a:cs typeface="Tahoma" pitchFamily="34" charset="0"/>
                  </a:rPr>
                  <a:t>IV</a:t>
                </a:r>
              </a:p>
            </p:txBody>
          </p:sp>
          <p:sp>
            <p:nvSpPr>
              <p:cNvPr id="23" name="Rectangle 22">
                <a:extLst>
                  <a:ext uri="{FF2B5EF4-FFF2-40B4-BE49-F238E27FC236}">
                    <a16:creationId xmlns:a16="http://schemas.microsoft.com/office/drawing/2014/main" id="{6DB0ECF7-C66C-1567-E1A6-C848BCED4F8E}"/>
                  </a:ext>
                </a:extLst>
              </p:cNvPr>
              <p:cNvSpPr/>
              <p:nvPr/>
            </p:nvSpPr>
            <p:spPr>
              <a:xfrm>
                <a:off x="4321699" y="5250515"/>
                <a:ext cx="4871555" cy="800324"/>
              </a:xfrm>
              <a:prstGeom prst="rect">
                <a:avLst/>
              </a:prstGeom>
            </p:spPr>
            <p:txBody>
              <a:bodyPr wrap="square">
                <a:spAutoFit/>
              </a:bodyPr>
              <a:lstStyle/>
              <a:p>
                <a:pPr defTabSz="457109">
                  <a:spcBef>
                    <a:spcPts val="600"/>
                  </a:spcBef>
                  <a:defRPr/>
                </a:pPr>
                <a:r>
                  <a:rPr lang="en-US" sz="2000" b="1" kern="0" dirty="0">
                    <a:solidFill>
                      <a:prstClr val="white"/>
                    </a:solidFill>
                    <a:latin typeface="Arial" pitchFamily="34" charset="0"/>
                    <a:cs typeface="Arial" pitchFamily="34" charset="0"/>
                  </a:rPr>
                  <a:t>LUYỆN TẬP</a:t>
                </a:r>
                <a:endParaRPr lang="en-US" sz="2000" kern="0" dirty="0">
                  <a:solidFill>
                    <a:prstClr val="white"/>
                  </a:solidFill>
                  <a:latin typeface="Arial" pitchFamily="34" charset="0"/>
                  <a:cs typeface="Arial" pitchFamily="34" charset="0"/>
                </a:endParaRPr>
              </a:p>
            </p:txBody>
          </p:sp>
        </p:grpSp>
      </p:grpSp>
      <p:sp>
        <p:nvSpPr>
          <p:cNvPr id="3" name="AutoShape 2" descr="data:image/jpeg;base64,/9j/4AAQSkZJRgABAQAAAQABAAD/2wCEAAkGBhQSEBUUExQWFRUVFhcYGBcYFxccGBwcHRwXFxoVHBcYHCceFxojGhgYHy8gIycpLC0tHB4xNTAqNSYrLCkBCQoKDgwOGg8PGiwkHyQsKS0sLCwsLCwsLCwsLCksKTQsLCwsLCwsLCwsLCwsLCwsLCwpLCksLCksLCwsLCwsLP/AABEIARkAswMBIgACEQEDEQH/xAAcAAAABwEBAAAAAAAAAAAAAAABAgMEBQYHAAj/xABIEAACAQIEAgcEBgcGBgEFAAABAhEAAwQSITEFQQYTIlFhcYEHMpGxFCOhwdHwM0JSc4KS4RUkYnKy8RY0Y8LS01MXJUNVov/EABoBAAIDAQEAAAAAAAAAAAAAAAMEAQIFAAb/xAAxEQACAgEDAgMGBgIDAAAAAAAAAQIRAwQhMRJBE1FhBSIyM3GhFCOBwdHhsfAVQmL/2gAMAwEAAhEDEQA/AHeIQ690nloPto2Et5l7Q5Ez+H7U0APa3O5Ous/hrFC2JdlEAAMAZB7UacogHzJrz/S3/J7By6aCq3YkCe7Q7d+oowMmR8OY8fGivYSNRmO8mT89B6UItx7ohRvpr486h9NbBYuT5SFlMcjv+NOBtz5bRTRGPr8Ps5+lPfo56sge8VMctSNDptrQZbEydIBiZ38NvHSlUvNHl3fhTPE8LuGRmkGIlj3oT8m+IpW7gLhckEBdCBmaZ0+H63xqHGPmgHi2uBxfcvvy+HwoiuNI5d9IYfAXQ4ztmWCPeMky0GO+CvqPKlMPgHDrmIMIQTOpOms+QqvTFdzlNVVB3SfHxFdZtnam1rht1RJuLoqyc3dnmZ/zDWflTjC4W5E5gxzz75IyhYyzr+trVnFJcneP6Ci29aP1Znadonke+kb2DujLrsGBJJJ1WJBO3aA+J7qKUcBZOYjODqRmkyp+wCNoJofT6keI5dh0Hjfc0XKKj7dq4FILa9WVGsdqAA22k/Z60dLF3mxO8679oGAeRjNr4j07w0u53U12HgcTz+NJ3XJP40YkAamNPyaZ3eJKDoCaqotvYYhBy4Qos8zFcW7tvSmf9peB+NKWsWh3kee3586J4cluw7xTW7Q8t3Nf6/hRr99p1JjzpMbSO/lTbFrmGh1kbeY+HKhqNsXa7ircTgxDGPGgpNMPcI0VfWZ+VdV6iU6huxJc89+Yga/1pOypBjeCR6bj7CKLcc5jvv8AD8x+dqJn7UzMnUeI/pWjBJ2pPYFNy2lFbjtvzr6d9CgJHf8Ak+nxrl842kzTmzbk7aDUef3UCbS4GIJ/9hWzamNOQmnaoKThhbYqAzBSVBMAkAkA6aCoH2e9MWxbPav5etnMgVCBkgSus6g95nXwoPhylFzXCFc2oUJKL7luS2SvhQCwe6ndwme7T886bYjEhFLswVUEsToABzmlkm2CU3yBdUKCzEBQJJJgeJnaqNxXppdxDm1w+2bhEg3MundInQDftN50bNf4zc7JezgEJBOzXT3QdDBHkvidBdOHcLtYe2tu0oRAOXPxJ3JPMmnEoYPi3l5dl9Rbrnl2i6Xn/BQ8N7M711C2JxDG4ZOUdoa6wxO+vIACrH0G6N3cHYe3cIJNwsoXYCFH2kTVjtmlAZqmXUzmnF8Exwxg7Q3dOR/rTZ7dP2ojJS6dDMZ0MupoCAJM+em3n4U5I0qJ47ehQo3bc+AqYrqdDGNPJJRRF43GG428LOk/M0seDtLAEMVVG0/xlcu47mBNIYXCG5mhlXKpYzOw32FPGW8q58+UNbSTprmBVV0HIIR4RWnjgkuDRyz6Khjkl9f0obrw1izqCDk94gE65uriIknN9lBe4Y6qzGIVbbHeYfb4aT5inuH4ffYi4rqGdc28EiSdssTmQnwMd9HOFvMOrzSzG5bOogi2F7ERqTAgnuovQq4AvUyUq616/v8AuReGxRTy7qkFsKSHBGuunPlJ76j8ZhTbcoSJXeNtgfvpXhd/dOYOYbbHf7QT60jlhW4TURTSnHhkm5QGDm/mP3GK6iSa6k9xTwyLv2tW7pIkfKSI+2k7R1jkKfvuYnXu++krdrXQin+rY6KoVspMfkU9S3+ZpKzZPdAp1Zt6igyZdsOmgk+dZ/7KMP1mOu3YIAtGDyBdgQJ74Bq49LOJjD4S4+kxlUf4m0Hw1PpUL7H2CpfX/Fbb7CP+2mMdx085edIxdVJTywX1ZoLD7KpGOttxTEG0pjA4dx1jA63rgn6tSOS8z98EOumnGLj3EwGFMXsQO24mLdvXM0jYwp7vMEirPwbhtvDWUs21hEEAePNj3knUmlo/kx63y+PT1/grJt7du4axbCKFQBVUAKo2AGyijZJpZreutJXNtKWuwsX5Ca1yN99Aq6annNDtVghxJG1JhpNHmNqEtpUEibGq90hHbX/LUpxriP0ew17q2cIJIUqDHNpcgQKhr+M+k4W1iMht5p7JM6SQDMDu+2mMUGvf7cDWkyxjmUQvDsC7iUdBnPVEEmTmk5fdOhCk08fA4kgKXWNNzpBYR+rpDPHhJ5VFWMU6wFbL2w3KAwkBtuQJqUu4PEMGBuIwGUH1UMAZXuAPnHOtGFNcMb1HXGdtxS7Wtxtds3rQDEwQhQaahc2o92B2iftp4MJiSW+sWVIeeUkOwcHLzCnXyoj4a+6uGuzDFWnaUkkTEwMoP+9J3VxFoGXACkjads5gdnaHYjlDCr1XmC6ura4dX0/r6jLHK2ZWcyXRXnTYjw7oimWHvRiUHejz6FYpxfxLPGYzlBA20BMx5TTbhgz4l2GyKE9TqfhIHpS2RqmxvPccUYPm19v6JwknXUeh+6uopteJ+38aCs/YAHZwTG+p/pRUiRG1Ig6nkN9fOneGtbd9MPYovMd2relOQAKTtrTPpHxkYTDNeMFhogPNjsT4DUnwBoai5NRXcWyTUU2yvcd/v3E7OEU/VWfrL3dpEjz1VND+ue6g6DsLGPx6NAAzP/CrsdP4Wqa6AdHTYsNcuEnEXznuFgJgyVXTzJPiTVS6d5sNj7zLp19kjSZhlyGIPeo7/Lu0IVNvCuK+/cx5tr8x839if9nCnEXMTjrk5rtwok8kEGPtVf4PGr8YCknQDXX5zsKqXsvtxw234tdPxuPTbpTjzjcT9As3CiIM2JuAaBf2J2/r3wRSeWPiZmuy+yRaLqC/3kncB0ow2IcpZxFu44mVUyeUkDSR4jSpBCDzMjQxGnhvWd9CbC4jHPiLXYw2HXqrKjQmde136S5ncsvdRMLwh8dxHF5bpt2A4FwoSC8R2AQYHu6nu5d15aaCk1dUty6yPpTruaFjMZatJmu3RbUmAzFVBPdqdar7e0HBjEdTmYyVAdVzISTEArJ3jWIrNMZZtqmIuKW6hHNuwrFiMxkkgk/qopb1WpLpZwNsLw/Bk+/9Y1yN87BXCz4BYHl8WI6TGqUnz+gJ55712NeMetEUiedMLvGrCYdb73UW2VBDlhBkDbXWfCoste4gsJnsYVolypW9dH/TB/RqR+sdSCYHOs9Yn32XmOdSSGXFn/tK8cLZY/RrTf3i6uzMNRYVuZ5mNtPI225w9Da6tVAQKFCiAFAEADuiBSeAwCWLa2rShEQQFA28+8+NOrU1XJkulHhERi0+p8lGxeGNtyjb8vEd4+8cqXHFLva7fvROi6wuQcv2dKuGP4Ml5MtwT3HWR4g8jVTx3Rq/bP1ZW6vc3Zb+YaH4Uxi1Cfema2PW48irKr+4XD4q+75Ulmck5VUak7mIjWTJ+NWK7wn6PZzY/GLYQrlyysxtlBI1MaQoJ2qAwN3HIClhbeGzDt3j9ZdPcEkZUA8Q0+FBa6M28/WXme9dO73WLH0n3R4DSm1mx417ztiefJkzS6cMVGPnW7/gZ4/idm72cDYusP8A57zFFj9pbcAn+LL5U64bw7qLYUanctOpJkk+pqSWyI0gfnupG6ToOQpPNn8TZKkMYsck7nJyfqcSOYE+tdRlQfmaGlQ41W1qTJPL5/OkcbeuNct4ew3VuwNx3gHKgI0g6EljEU+ESe8nx+YNMeA4hWu4q+TAVxak7BbYkmTyzMfhTi7y8hTNLZR4snbDFLYa8ygqkuw0XTUtrsI1qrcNsNxPGde4YYXDtFpSIDvM5/HYE+g/aoMViH4pcFu0WTCI31j7G4R+qvePlueQq5YLCrbRbaKFVQAqjYAd1T8pf+n9hJ/m/Rff+h8Lsc6ovtYwoNm1dCyVYozc4Ikaz3iPWrsnOovpRwn6Tg7tobkSv+ZYYDbnEetBwS8PKpFMuNSi0VnoXx8WODX3BGay9xFnbM8OnfpNwfCorhuJdMN9Hw/1uMxga5eYRKpyUnkYMnaC/iKmfZz0aYYW/bxdmEu3QQjjcBFGaJ01GnPSrBGA4YkTasZtTrNxu6ZJdz3DWm55IxnJRVu79BWEW4q9tii8H4fxEYNsJasGyuZma67BWZT/APjQRue/aOY3q6dD+jIwuD6twM1yWuQdJIAiR3KAJpxw3pXhsVcKWLhZlBJBV1MSASAwEiSPiKm7NskSAPOl9Rnm/daruGhjjFJ3ZG8P6N4fD2VsW7Y6tWLAN2+0dZlvIUbi3BbWKtNbuglSZBBgg8iD31IdZ+f96KB+dKV8Sd9V7hFFVVFW4T7NsHYuC5lNx1nL1hkLz0WInnJmrOTH4US5iFQZmOUAakkAADnNMeFdIMPiiws3A5TcQQRuAYImNN9qJOWTIuqVs6MYw2RIx/tSmWO6gA1oSZ5Uu2WYobgiknoMn550UHXWqVRyVcDd1prcs1I3kjyNNGAq6YzjkR10QeYpsG1+/wC6nmIXXY/Ck7GCOXUKNebie/ZZPoYoy4G/EjFbiJ/P5muoxIHIeszXVAWwFsiZB+ymL9BsO7EsbmVn6w2xcYWyxglyo1mR30/sVJWFo/iSi/dYrmgpL3g+GwqooVVCqBCqogAdwinEVwXSjKNaDYs2GRTypVl28PTz3pOPzzqp9I+IXcTf+gYZipicTeWD1aH9UdzNoPXzItCHW6F5yrc7ifSm5iLr2cG627NkRiMY0ZE5lLZJhnjnsKLhcTw/BYR8VbcXZJXrWOe7dcfqh3Ha8xoNe41IcV6GI/Dzg7DCwnZIMFpIYMc2oLZiNTNM+jvs0W01u5ib30k2BFm3kC2kjWcpks06yT3TMCGlPCoc16d3/v2F31p7q/8AAn0I4EwN3G4gFb2JEhIgopMxrEEwunIATrNXOwxiNefP+lCw1qu9Mek30OyBbGa/dOW0nedBMc4kQOZIHOlXKWee3cKkoQol8bjLdoZnfKCQBJGpJyqAOZJIqK6VdIvolnMq57rnJat82Y7bcqz/AAPCXfjNm1iLvXXLZW7cLHZwpudWI007H26VP8Tui7x+wjkZbFoson9c5j66ZT/CKa/DRjJJu9rf7FFlbT+tBcF7Ob1+41ziN9rhO1u27hfU6ZQP2VEeNIdFeHLh+NX7NolraWjO5yg9WwVm8DIBOp+NXHFcUYt1FgdbiGGiqQcg2624dkQeO+wBOlS3Q/oEmDtMHdrt665e7cJ3Y8hAGgHgOZ0o0PFyQl1d1SXYFlcMcku/IGbteFHUjvBHlT3i3EcHhBmvPbQ6QGaWJOigLuZI7qgMT09w921C9Ul90BsrebIrMZyoW7LKTBAJABI0JilvwE2uTnqovsP8woGXWoux0mstpcAtGBLZi1sZiQFuZgHw7yMpFxQM3ZkmpfqopTNhlidSGceSM1aEMR2vSm90inT602vrQkN4/IZXrn5iksPeUbk86NeWkDEHv5fk0Wth1RVUJF/P0FdRzlrqmwtsXwtsTJqSw1kVDYNdf9vGpayp5fZVpciuVOh3k/M0AQ91EBNGWfCq0KjHpPxkYTC3L5jsiFB0ljoonzPzqM9n/BOpwgu3JN7ExdulhDS0sEPPTMSfEtoKi+n7HEYvAYSdGu9Y38OwjxXrKvatrt+fSmJe5hS7y3f07CquU36BiKOCOe9ConcT6mgd1G4IA8fxpMs2I4jEKgZmYKqiSe4bk1mmG6Q27+MxGPufosJbAsqZ1ZiUSQdiTmO2kjuqX4hjDxS+MPZJ+hoZv3oyh42tIR7wOmo0jXuBJw72X2Uus926XQOWSzqE0Jy5yZLkAxy57ya0MMceKL8R7tfb+WAn1TaUVsVcdEce3U4u3rdvMzNrla3mJKu07KVMnmJAg1dejXQdOtdF6nEYi2FOIvYlDdRHaStpLIZe0VkszNKjLoZMTHFcW6WotAG65W3aESA7kKrEfsrOZv8ACpqncf6Y3GYcO4Xc6u1ZDNexRYDMV7V281zkmYyzbuzRt7z2myTyq2qF9RBY9kbBhcFZwlg9XbW1bQFiLad2pMKJbn41WMT7WuGPa7OMy59AUR86+JUrK7bkRTCz0fx92zabDv1YAzB8Ri773HzalzbW3lt5veADaTEDapA9ETi8IcPjrFnrkhlu2wFRyQVkEAMjR2Tppow5AMUu4qVDpD08weJZbVnF4gZ0gPcU9RLMBkuLl6xT2ZFwhgpIMEVHM95bpXKti4mrJbcXMPdtOM3XGxquUHKGa2Do2YooiKn0s6H3cFchgWtElVcgSDv1dwDZ41kdlhqpiQI61xBiAlx2yAkowJzW2M9pTMwSTKz4iDubpVbFerzLnieMJZLXbP8Ad8ScqPhmDXLF1dAt3DkEhDlOi5ihBjUbt+FdL2w7wLmUO7/VOWNi2Aeyig9q1aiU77bKZDKIqk3LOWUMQNIG0anTwMz61IXsQl/KXIt3vddtclzQBbrROR5AV4EEENuCDEsakqluiY5HF2jdOFcRS/bzrIIMOhHaRgASpjwIM7EEESCKVuqQNRWS9B+lF23fWWDBbeUpl7b21kwrD37lsElV3K5gOQrW7l5XhlIZWgqw2II0IPMV5zVaZ4J+j4NnTZvEI7ELBpAHXXYetPLyUzuDXSg8mxB2qCXLEma6gF8jmfsrqncvTDYdPsqTw+9M8ONzUhhlgVeTF8zFidKFSe/5UQvrSiGqCjRnftBxpw3E8NiIzBUBAka5S6uPDs3BVw4V0zwd9QwvIpIJKscrCN5BiKc8Y4JZxNopdWQeezCJggjURJqnv7Hbf6uJuRIjMiE+OogH4fGnFLDkgo5G01sIyU4ybW6ZZ+L9PMFhwZvK7fsW5ZvWNB5kgVXPpWJ4w2VVbDYGe089u5/hA/3HfO1PuG+yjCoQbhuXiCDDEBeUAqoGYabHQ1chbCwoEACIGgEcoG1Dc8WL5W7832+hCUpc7EbhsDbw9pbVpcqIIUCfiZ1JO5POjAzTjEATUF0q6QDB2QRBvXSEtKTpmJAzN3IsySfLnQYKU3S3bHFKMIWVXpnxe5cxJs2iVt2VIuMNJuXVP1St+qeqzSw91WuHSKQ9kXRz6XinJH91slHdYgXH16lG70XtPk5HJM1W2xBXCXi1wu93Evb31PZR714iYhl6u2NNAzxua2v2PcKWzwmyw96/N1zHMmAP4VVV9K9HGKxY1FGLlm5ytl2rq6uoYMiekPRmzjLTJdG4jMAJ3kaHRgDqAdjqIOtYf009lV/BW3vhku2g2pXs5VJgEqzTuQIWd+Qr0NTDj/B1xWFu4dyQt1GQkbiRow8QYPpV4zcWQ1Z5NY1y0/4ngrmHuvhboh0uGQRBJEqHWdSjDUciINILhmOcKjPkXM+UM2QDUsxSQogHVtN6ZKHYJJcRcW0wIKuxZQGBBHbAOQ88xgCNSN6vvs+6SuLrYW/AzlmtDSA0kvbEGMp1ZY00aNIindGuLjC4u1fZc6Wyc6adtWVlZNdDIPOrL0C4bh8XevM+HIYMLg6u4yWrSMWOVQpBkRAk6g6AANS2qjGWNqXAxp5OOROJo7mmOIv0+uCB5fnnUVin3/H7a81HdnrcSsIxHf8AOupmP8x9P9q6jV6hrJrDrpQY/pHZw+lx+1vlAkwfAbetHtLEePOs046ScVe5/WMPgYH2CjYMKyypmfqsnQrRej08w3/U/k/rSw9oOF/6n8n9azKgFO/gsfqZzzyZqf8A9QsJ/wBT+T+tGT2i4SI+s/k/rWXUEVX8Fj9SvWzVR7R8J/1D/BRLntGwh53P5D+NZZNAa5aHH6nKVbmnD2h4TvufyGmHG+lOAxNlkdczZWCM9ksFYjRu8QYOhG1Z7NcatHRwi7TZzyWqaI3F2xbd1U9YB7rlcpYaGcpPZJiPjXpT2eD/AO2YaGzdg9rv7Tdr13rzviMPmE8xqK9Dezy0P7IwY3nDWyf4lBPzp2TtIzpx6WP26VYQOU+k2M6khl6xJBBAIInQyw+NSoNZZ0k4dwHDnqXi25j9C75kgmCSDlTUnQ766Giexm7ca7fAu3bmGS2osh2kBC7hFA2VlRIIAEHTlVenaypq1QHH+nWDwbFcReCsFzFQGZgusMVQEgaGpjG/o31I7LaiZGm+hB+BHnWZ9DOj+Es4deLYo5nu/WJKsxQ3IUKF1Ny6ToO6YUczCSfJw7ve1zg985WBuglRLWJ3MLowzHc7Crdwk4bE4MiwqrZuKyFVULEgqylRsdaqlr2tcLZwmS5mZgmuHjUnLBnbXvq94Hh1qypW1bW2pMkIABMBZgeAA9K6To48vpwcWsW9nEkhbDXOs1hnFsE5F/xXAFA29+avvQ/j1rC8NFy+ct3GX7rwqmMqQgAA2UQAPOmXtjwobi+W2hZ2w1ssF1JaboBgayECz4AVXMdjg1nDWwwYWsOo0OoLamRyJgGPGrZY+LCn3C4Pdl1eRfB03wp0zkTzNtvw0oXxauMyEFW2YERWZNVi6H3otXROmdTB8Rr8qzsmkjCPVE29Lq5Sn0tclltgkD8a6jKdNCB5H+tdSdmpTJ5FjyrM+N/8ze/ev/qNadbMmsw47/zN796/+o0zofiZl634UMa4HWhA0otahmigNdFBQzVSwUiurpoKlHAEV2WgBrpqTiV4Bwi1iBiVuXXtvbw73bIULDsgZmViwOwCmAQSM2ulb7wzgtu1hLeGAJtpaW2ASZIAA1IM15sctH1Zh9QpEzJEAeWsepr03w3EdZZtuP10VviAaq9hXLyQnHPZ3gcX1fW2QBZXIgts1sBf2ItkDKOQ5cqlODcAs4VClhAikzA5eAO8TLandmPOpCii4Np1G/zrnJvYAExVjOjJMZlKz5giab8O4RasWbVm2oCWQBbB1KwIBBaTME67612O4vZtFVuXrdtnOVA7qpJOwAJ1PhULgeIXrGNt4O4yXUew9xWWVuWxb6pD1ikkMGZ9GEHlBiagkdXug2Ae41xsHhmdySzNZQkk6ljI3J1nepq3bCgAAAAQANgBoAB3UauqjbfJxmftDxWGw2NXE4izmGSyltspKM9xry3WuBdbot2ranJOuYCNQRXPa1iFuX8KwyZzhs5a2Oy3WEa5ollHV6TyJrTOmaW2Szba0lx7lzIhe2Lgt5hD3cpBEhSRrpJE6TWN9O2tLiks2TNvD4a1ZHaDQQ11ipYaZgrLIG21Fi9kEgrZWX3qxdC00u89V++q+atHQhdLveCh/wBVC1LrEzQ0avMv1LJbZoEAeoE/OupdW01n4CurHt+R6HpJO0x0rMuN/wDM3v3j/wCo1pVlp25RWacbb+9Xv3r/ADNNaL4n9DL1vCGZoKEChrTRnAUMVwo0VzOCUQ0oVoDtUI5ic0BrqGrFTlJBkEggyD3Hka2L2V9NGxCfRLiAPZtgq4OjqDl9yOyRK8yKx2profxU4bHWbo2kq3fkYdr4QGjnlAqJcFZw6keiLiyCJIkbiJHiJETVa490CtYkWx12JsG0SVazdysWaJdiQS7ECJPInvqx2roKzMiN6r+L43jHEYbCHtNC3brqttU5XWQE3D35IBiNQdBWLvgTKzx72OfSGtj6ZeNoTn60K7kwBmRgFGY9qSwbcRAEVceCdFrGFtsltS2cBXe4xe44AgBnaSQJMLsJMATVa4mnHmy2kOCAYw2IQuGCx73VuDlbyzctt6jbGA411xwycRw9xkUNcdhLgMSFJQWoX3WgFjOtWdtcnGm20AAA2AgSSftOpqD6QdNLGDIF3PqY7KMdd8ogdpo1yiTFPOAWsStgLimtvdBIL2wQrDkcpGh5HynSYCvGWsrYZ74Xq7UXTm2HVkXA3mCoI8RQ++5xkfTr2gYu4xwwU4dDbRniOsObO2UOCYUobc6AyG5GqFkA0AgD87U84hxA371y+2hvXGuEHcAnsqfJQq+lNS1E42Q5GNISIq2dAoi9/B/3VU2q1dB2/TT/AIO7/FQNV8pjOk+cixi35/b+NdThT4D4murHs9BuPrQgVmXG/wDmb371/ma0i1c+z86Vm3GD/eb37x/mac0S95mZrFshrNdNABQ1pMzgKOpogowFczkCaI1GBoCK4kTIoJo5FFIqUVoCaOjlSCCQRsRuKLXGuJNN9n/tLJu28JiFAVuzauDSDqQjDu/VB8hrNarXmHC8Oe/cWzaVnuOewqmDI1mSQFiJzEiK3jgnFrmHw628X1ty7bEM6WbrkiSFJW2GY6D3gIMSYMgUca4FMsd9hhxbo1xJnZbeMBsNOjM1u4oIYRntoWYyQc2ZTpHOp7oz0bt4Kz1aQWZmd3jVmYliTzO/MmmWO9oWDsgG6163mMLnwuKXMdTC5rQzGBOlR2M9pidWWtWbplZQ3BkDch2Cetg6kHKAcp1qd2tkDSbLXxHilrD2zcvXFtou7MYH9T4VkvtE9o6YzDvhcItxl0e7dg5RbQ52MLJC6CSY7oMgGF4hxN8dcJZ3u3QTJYdi0Dp2LQ0B1gaFjIBJJgBwfB3EOW19Utx1sgntNde44UswHvKADoDACv3MWvGCW7L9FbgdLOgl/AKju6XrTwvWIpXKxkhWUkwCNmnU6QNJrL16N470dXEYF8LO9sKjMAYdQDbcg6GGCn0rz7guHNf67t27Ny3cKtaumMuh2fQaMl0HTkvfFRH3lZaOXbcjyatfQY/pfDJ/3VA3OFPaUXLyOySO1Ya24BObRlYgiMrA7CQNdRM10HvIz3lViJgqrRnKgtqQNJAImNKDql+UxzRzXjIultNOXrXVykDSD8T91dWJTPQWwljf51nvGF/vF794/wAzWhZWG43rPONaYm7+8b5mtLSfExDXu4p+o3FBRc1GBp+jLOUUaig0MVzLIEChiuSnvDeF3L75bYk+v3An7KqSR8fmaMtskhQCSdgNSfQb1pPR/wBmFsrmvm5cP7KxbQeBJOZvMQKu3C+iFi0sdSgH7OrD1mAx8YqLAvKomJcP6LYm82VLRn/EQvxB1A9KsFv2UYkZes/WMRbIPqzvAQDvhvKtmw2FW2uVRA8AB9gAFdisQttGdzCopZj3ACSfhUgnnfYqHs/6HJhHvucr3MwtBwDooVWZQST+uYJETlGgirNij1d1H5Merb+IjIf5+z/HROj1hlw1vOMruDcuCZh7hNxxPOGYinmLw2e2yTGYESNweTDxBg+lc9wDdu2Vz2icKuX8C5srmuWyHVYnMB7y5dcxgkgRuBVOwXEUfBfSFZ2zKAWRc11rvu5RnXVs2ksMukmFB63UOH4jrLYJ0bUMO5gSrD+YGsgv8QVla013KSqiVOc6LZtMgWRkaVZm1nbmoq0C8PILwrDHqktWmWLhNy9cUk5i0mFutqdCYc65esuEHNK2zoPwIXriYxh9VbBXCLESD2XxZB5uBlQcrcbk1AdH8CMSbOGRYW6rXL3MDDhiCCYAzXnAQaaqLzD3zWtogAAAgDQAbAchU5JURJ9g1Zj0V4bh7nHeKpcto5tvadCRPvp9YsHQgNHLc+VadWJNxH6B0quvc0S84Qn/AAXkt5W8hcQD0NUgtnRQ0vivQPCXx+iFtspUNbAXTfKQNCoaGjvA8Zz3h3Qx8Hirq3jbd2S2y3V0kGc4g6r21M6mdDOsDZKpHS62TjD+4t/67tK55PwmrHNDvmRFJhtPe+ddSli7CgafCurJ949I3IRFsgVmXG9MTe/eP8zWpviPHzNZXx1pxN099xvnWnorcnYhrm+hWNg9KrtSKkRrR1NaLM1Ck0YUQGjA1FBA9XT2b4YZ3vGexcw6LHNrjlTp4KT5Sap1myze6pPkJ5E/JWPoa0v2W21TCtdfY4gKv+c5EX/V9tDkUybRNLS2BsAJM6d/fR64V1cZx1NOI4dbq9WxgORI/aAIYr5ECD4E06JqidLfaQuCvspwt64yiEYIRbghSzG4dMpMDQHVTUrd7EovdDWC8T9oeOxbFcxsW5aWtl0AUantDtFgJntRPKp7od00vWEGY3MTYZsoDOXvKQuYkM5llgMYcjUEKfdUy4NF+htF/wARinw166zLNlx1mcT9WwVUOYa9k5VMiIkmIDMMIw163eeAQGcWVuOuhLvNy+6gjfMTHfB8a9B8J43ZxVvPZcOvMbEHuZTqp12IqLw/s6wKXlurYGdRAl3Kx3ZC2UjuBEDlFdGSV2QnQToFwfqrDXmUK+IIYAbJaUZbFpZGirbA7tSx5056T9MLWCyKVe7fumLVi0JuP3mNlUc2OgqerJH6yx0qttcYN9IzoO2Dltm2xRQu6dq2N+ZJ51C95tsqWPE9JuLCH/swBIkhb6XLo81lBPgCdazn2o8XsY1VvZTZxNoFLttwys1szBhlDZkMmCAIZspaK36q5046IW8fhXU21N4I3UudGV47Pa3ykgSNjzroSV8HMk+jt242Dw7XdLhs2i+oPaKKW1Gh1mq10xkYkHvsr9jP+NTvQ7AXLHD8LavCLluxbRxIMFVAyyCQYiNNKrnTa7OLRe60p+LOB8jpS2dXCSHdArzr9f8AAwtWjG9DSNu8sa5a6svpZ6R3Yjcve8Pz+ZNZpxU/3i7/AJ2+ZrQbx1NZ9xc/3i7+8b5mtXSKmxP2gqxx+o2BpRDSY2NGSnmZCFlNKRSdvanvCkDXFESWICyJUGR2mHMASe7adJqjDIncFxmzaw86jNKgKPd0LMsnXNJyzsM4OsEVpPQzgSNgLIdSPrjiIk+9mLLPflJH8orI8fdN25bsls4RurDayxZgGbXx27hFb/wmxksW1iIUfiaFVAdS6ikh4K6urqliIBFdFDXCoRAn1KgQFEd0CPhVb6U9DFvoDZAtuoPZHZRxBKq2XubKZjaRzq0V1WTJTox7AcGxGD4laIRLblrWinsPbclGtdYVGaFDkLyYJy1OwGoHpPwDr8rIPrFkAzAAh4PoxBka71MXLwS2WcwFWWPcAJJqJblpOytdNOl6YYdWLotuVzO+hZEmBlU6G657KA6aMxkIQYvo/wBButa3jL7Olxbi3LFsHS2gMkNOtx7g992ljOmXYVvoR0afiPEbuNxILW7OIuFcw9+4pKomXUBLSxoCe1GpgzscVaXu7I66VI4UE0NdQip1Zp0uxE8TuD9mxYjzLXjWlmsp6SXM3FsUO63h1/8A5Zv+6hZfgZoezVedfqSlm2uUaDn3V1Nku6d35866simbzx7kZeOaPOs74t+nuf52+ZrQWadOfOs/4wP7xd/zt862dLywHtJVCI0D0ZWpOjW6fMNMk+F4E3WyhgIGYyYMD3iORIGsTsDG1WviEYO0YE3tEDSDAhdDBEgZAQR+tOmtVDh90q6svvKQR5jUf7U/4lea/eZgp7WXKgk6wAVUDXVgSAO+gS5GU6RI9AeBNi8dbA0Syy3bjdwVgyp5sRHkGPdW+1WfZ70V+hYQBtb10i5eO4zEAZAf2VAAHqedWjLVnFvsZ2XJ1yANdRgtBlrvDkDsLNCKHJQha5Y5NnWFNAKUiixUvE0dYWoXppdZeH4hkXMwtkhf2jp2dO/apuKjek+FW5g76MYVrTyZIjQwZGo1qnQ07JT3Kx7Jscv0P6N2c+GZleCe0WJfrYOsMGDT3kjlV4qo+zfhQt4YuohbkQIiYmW111Yn7e+rflqJRbdpEypMCuBoaCqEHGsfxN3NxbiBJ/XtAeGW2E+YNbAaxOD/AGjj/wB8fm1Cy/LZo+zfnoslpQBE11K27IIB7xXVk2bnUiE6ggjaqnxro1da41y2MwYyRIDA899DVvTXn9n3UUb/AO/5inseSUHaD58Mc0emRn//AA7iY/Qt8V/GjW+juJn9C3xX8avJbWO7z+XpSqb8jOm9MPVS8kJf8bDzZT8N0WxZ1GHY891/8qs3QnhNyxjVu4nD3CqBsmXKfrDABIDawpaPEz3VaMFeAGvh9gp7hDLrPf8AcaVeslzSFMmnSTTJn/ikAaYe+fJU+96aXemrg6YDFMO/6gfO7Su1MuJ4praZx7qkFwRPYntEeQ1+NVh7SySdUhKOni3VDqz02J97B4pPMWj/AKbhpc9MV/8AgxH8g/8AKqq2Iui47qAx6rNlIeMuYwIE9siO6nvEuK9UASjGEVoHMs4SPCCQfKYmjPW5rSVBJ6SESdPS3SRhcS3gEX/zpoem9z/9fi/hZ/8AbTY8dVVJyk9sIQDruY8DMDzJ5UY8c7YUICCN82wgmdtZjlt4zVXrc/kL+FFdhdOnLHfA4seln/2U8w/S1W3w+IXztz/pJqAbj6yCEYglpGpMAqCRA1HanWKPe4qFYggwCw84Q3BHmIHmYqXrc/ki3g42WT/iS3zW6PO0/wCFJ4rjdp0ZSt2GBB+ouEa+BWDVe/t8BsuUk5VI8SSwy7a6rHjyqUwuKFxQ429OYB++hz12eKuSRXwIdhbB8bsWbSWvrSEUKC1m5JjmYQD4Cj/8W2BoBd05Cxd/8aY37BmR3U2+itMwPOaqvaGRrsHWlxNbslb3S+0onJfPlZufeBUXivaSi7YXFN5Io/1MKTxt8azUNfjQjxG1RHWSfKGMOghLmyVte08MSDgsUuhgkW4J5Lo+k99Uzhq3TdvXr2UXb7ZmVdVXeF8YqXuMFB5z8R4UgqjerTzuUao0dNoceGXWiZwTjq18u+hplYPZGtdSvSFeLfkYDbWkRe118f8AepO57vrTJ96dihpPYSY+X3+lLWyedETf0p1a2NRJUcHW/wAu+pHC4kyCOUUhg9j5UfhX6UetBklQrlqntwS44kSdvz60sGDAhoIPI7Hwg70gnvt60F3elOlLgy5RXYWfDWjcDZQXA97nHgeVGxAXdhqRGvd+E0id/Q0dPeqO4Pp3F8Ki5YKqMvh5gctNDFA7KSQQDII1AMjeNeVGt/ok/PfTYe8PWoZSMU2xO7aBMZVPPUfbtvpv4UuXhDtrE6b6c+/TT0ouJ/SfGkLv6Mef3mutsJSlQbrgWnKDp3afE77mlFxCoNI74G1NLG3rXXf1vKoe7oN4cbFsRjswA29aaviDyI9aQxO3wrn+8/fVlFB444pCD3idtNqSBJnTUGipy/POit7h9PuoiQ6lWxz2ySdvXzmkupHn5Tz33o9rf+EfIUS57p8x8jR8Uep0Xuh1YfsiCa6lsP7ooKlIE3uf/9k="/>
          <p:cNvSpPr>
            <a:spLocks noChangeAspect="1" noChangeArrowheads="1"/>
          </p:cNvSpPr>
          <p:nvPr/>
        </p:nvSpPr>
        <p:spPr bwMode="auto">
          <a:xfrm>
            <a:off x="77778" y="-71776"/>
            <a:ext cx="152380" cy="1523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bodyPr>
          <a:lstStyle/>
          <a:p>
            <a:endParaRPr lang="en-US" sz="900"/>
          </a:p>
        </p:txBody>
      </p:sp>
      <p:sp>
        <p:nvSpPr>
          <p:cNvPr id="7" name="AutoShape 4" descr="data:image/jpeg;base64,/9j/4AAQSkZJRgABAQAAAQABAAD/2wCEAAkGBhQSEBUUExQWFRUVFhcYGBcYFxccGBwcHRwXFxoVHBcYHCceFxojGhgYHy8gIycpLC0tHB4xNTAqNSYrLCkBCQoKDgwOGg8PGiwkHyQsKS0sLCwsLCwsLCwsLCksKTQsLCwsLCwsLCwsLCwsLCwsLCwpLCksLCksLCwsLCwsLP/AABEIARkAswMBIgACEQEDEQH/xAAcAAAABwEBAAAAAAAAAAAAAAABAgMEBQYHAAj/xABIEAACAQIEAgcEBgcGBgEFAAABAhEAAwQSITEFQQYTIlFhcYEHMpGxFCOhwdHwM0JSc4KS4RUkYnKy8RY0Y8LS01MXJUNVov/EABoBAAIDAQEAAAAAAAAAAAAAAAMEAQIFAAb/xAAxEQACAgEDAgMGBgIDAAAAAAAAAQIRAwQhMRJBE1FhBSIyM3GhFCOBwdHhsfAVQmL/2gAMAwEAAhEDEQA/AHeIQ690nloPto2Et5l7Q5Ez+H7U0APa3O5Ous/hrFC2JdlEAAMAZB7UacogHzJrz/S3/J7By6aCq3YkCe7Q7d+oowMmR8OY8fGivYSNRmO8mT89B6UItx7ohRvpr486h9NbBYuT5SFlMcjv+NOBtz5bRTRGPr8Ps5+lPfo56sge8VMctSNDptrQZbEydIBiZ38NvHSlUvNHl3fhTPE8LuGRmkGIlj3oT8m+IpW7gLhckEBdCBmaZ0+H63xqHGPmgHi2uBxfcvvy+HwoiuNI5d9IYfAXQ4ztmWCPeMky0GO+CvqPKlMPgHDrmIMIQTOpOms+QqvTFdzlNVVB3SfHxFdZtnam1rht1RJuLoqyc3dnmZ/zDWflTjC4W5E5gxzz75IyhYyzr+trVnFJcneP6Ci29aP1Znadonke+kb2DujLrsGBJJJ1WJBO3aA+J7qKUcBZOYjODqRmkyp+wCNoJofT6keI5dh0Hjfc0XKKj7dq4FILa9WVGsdqAA22k/Z60dLF3mxO8679oGAeRjNr4j07w0u53U12HgcTz+NJ3XJP40YkAamNPyaZ3eJKDoCaqotvYYhBy4Qos8zFcW7tvSmf9peB+NKWsWh3kee3586J4cluw7xTW7Q8t3Nf6/hRr99p1JjzpMbSO/lTbFrmGh1kbeY+HKhqNsXa7ircTgxDGPGgpNMPcI0VfWZ+VdV6iU6huxJc89+Yga/1pOypBjeCR6bj7CKLcc5jvv8AD8x+dqJn7UzMnUeI/pWjBJ2pPYFNy2lFbjtvzr6d9CgJHf8Ak+nxrl842kzTmzbk7aDUef3UCbS4GIJ/9hWzamNOQmnaoKThhbYqAzBSVBMAkAkA6aCoH2e9MWxbPav5etnMgVCBkgSus6g95nXwoPhylFzXCFc2oUJKL7luS2SvhQCwe6ndwme7T886bYjEhFLswVUEsToABzmlkm2CU3yBdUKCzEBQJJJgeJnaqNxXppdxDm1w+2bhEg3MundInQDftN50bNf4zc7JezgEJBOzXT3QdDBHkvidBdOHcLtYe2tu0oRAOXPxJ3JPMmnEoYPi3l5dl9Rbrnl2i6Xn/BQ8N7M711C2JxDG4ZOUdoa6wxO+vIACrH0G6N3cHYe3cIJNwsoXYCFH2kTVjtmlAZqmXUzmnF8Exwxg7Q3dOR/rTZ7dP2ojJS6dDMZ0MupoCAJM+em3n4U5I0qJ47ehQo3bc+AqYrqdDGNPJJRRF43GG428LOk/M0seDtLAEMVVG0/xlcu47mBNIYXCG5mhlXKpYzOw32FPGW8q58+UNbSTprmBVV0HIIR4RWnjgkuDRyz6Khjkl9f0obrw1izqCDk94gE65uriIknN9lBe4Y6qzGIVbbHeYfb4aT5inuH4ffYi4rqGdc28EiSdssTmQnwMd9HOFvMOrzSzG5bOogi2F7ERqTAgnuovQq4AvUyUq616/v8AuReGxRTy7qkFsKSHBGuunPlJ76j8ZhTbcoSJXeNtgfvpXhd/dOYOYbbHf7QT60jlhW4TURTSnHhkm5QGDm/mP3GK6iSa6k9xTwyLv2tW7pIkfKSI+2k7R1jkKfvuYnXu++krdrXQin+rY6KoVspMfkU9S3+ZpKzZPdAp1Zt6igyZdsOmgk+dZ/7KMP1mOu3YIAtGDyBdgQJ74Bq49LOJjD4S4+kxlUf4m0Hw1PpUL7H2CpfX/Fbb7CP+2mMdx085edIxdVJTywX1ZoLD7KpGOttxTEG0pjA4dx1jA63rgn6tSOS8z98EOumnGLj3EwGFMXsQO24mLdvXM0jYwp7vMEirPwbhtvDWUs21hEEAePNj3knUmlo/kx63y+PT1/grJt7du4axbCKFQBVUAKo2AGyijZJpZreutJXNtKWuwsX5Ca1yN99Aq6annNDtVghxJG1JhpNHmNqEtpUEibGq90hHbX/LUpxriP0ew17q2cIJIUqDHNpcgQKhr+M+k4W1iMht5p7JM6SQDMDu+2mMUGvf7cDWkyxjmUQvDsC7iUdBnPVEEmTmk5fdOhCk08fA4kgKXWNNzpBYR+rpDPHhJ5VFWMU6wFbL2w3KAwkBtuQJqUu4PEMGBuIwGUH1UMAZXuAPnHOtGFNcMb1HXGdtxS7Wtxtds3rQDEwQhQaahc2o92B2iftp4MJiSW+sWVIeeUkOwcHLzCnXyoj4a+6uGuzDFWnaUkkTEwMoP+9J3VxFoGXACkjads5gdnaHYjlDCr1XmC6ura4dX0/r6jLHK2ZWcyXRXnTYjw7oimWHvRiUHejz6FYpxfxLPGYzlBA20BMx5TTbhgz4l2GyKE9TqfhIHpS2RqmxvPccUYPm19v6JwknXUeh+6uopteJ+38aCs/YAHZwTG+p/pRUiRG1Ig6nkN9fOneGtbd9MPYovMd2relOQAKTtrTPpHxkYTDNeMFhogPNjsT4DUnwBoai5NRXcWyTUU2yvcd/v3E7OEU/VWfrL3dpEjz1VND+ue6g6DsLGPx6NAAzP/CrsdP4Wqa6AdHTYsNcuEnEXznuFgJgyVXTzJPiTVS6d5sNj7zLp19kjSZhlyGIPeo7/Lu0IVNvCuK+/cx5tr8x839if9nCnEXMTjrk5rtwok8kEGPtVf4PGr8YCknQDXX5zsKqXsvtxw234tdPxuPTbpTjzjcT9As3CiIM2JuAaBf2J2/r3wRSeWPiZmuy+yRaLqC/3kncB0ow2IcpZxFu44mVUyeUkDSR4jSpBCDzMjQxGnhvWd9CbC4jHPiLXYw2HXqrKjQmde136S5ncsvdRMLwh8dxHF5bpt2A4FwoSC8R2AQYHu6nu5d15aaCk1dUty6yPpTruaFjMZatJmu3RbUmAzFVBPdqdar7e0HBjEdTmYyVAdVzISTEArJ3jWIrNMZZtqmIuKW6hHNuwrFiMxkkgk/qopb1WpLpZwNsLw/Bk+/9Y1yN87BXCz4BYHl8WI6TGqUnz+gJ55712NeMetEUiedMLvGrCYdb73UW2VBDlhBkDbXWfCoste4gsJnsYVolypW9dH/TB/RqR+sdSCYHOs9Yn32XmOdSSGXFn/tK8cLZY/RrTf3i6uzMNRYVuZ5mNtPI225w9Da6tVAQKFCiAFAEADuiBSeAwCWLa2rShEQQFA28+8+NOrU1XJkulHhERi0+p8lGxeGNtyjb8vEd4+8cqXHFLva7fvROi6wuQcv2dKuGP4Ml5MtwT3HWR4g8jVTx3Rq/bP1ZW6vc3Zb+YaH4Uxi1Cfema2PW48irKr+4XD4q+75Ulmck5VUak7mIjWTJ+NWK7wn6PZzY/GLYQrlyysxtlBI1MaQoJ2qAwN3HIClhbeGzDt3j9ZdPcEkZUA8Q0+FBa6M28/WXme9dO73WLH0n3R4DSm1mx417ztiefJkzS6cMVGPnW7/gZ4/idm72cDYusP8A57zFFj9pbcAn+LL5U64bw7qLYUanctOpJkk+pqSWyI0gfnupG6ToOQpPNn8TZKkMYsck7nJyfqcSOYE+tdRlQfmaGlQ41W1qTJPL5/OkcbeuNct4ew3VuwNx3gHKgI0g6EljEU+ESe8nx+YNMeA4hWu4q+TAVxak7BbYkmTyzMfhTi7y8hTNLZR4snbDFLYa8ygqkuw0XTUtrsI1qrcNsNxPGde4YYXDtFpSIDvM5/HYE+g/aoMViH4pcFu0WTCI31j7G4R+qvePlueQq5YLCrbRbaKFVQAqjYAd1T8pf+n9hJ/m/Rff+h8Lsc6ovtYwoNm1dCyVYozc4Ikaz3iPWrsnOovpRwn6Tg7tobkSv+ZYYDbnEetBwS8PKpFMuNSi0VnoXx8WODX3BGay9xFnbM8OnfpNwfCorhuJdMN9Hw/1uMxga5eYRKpyUnkYMnaC/iKmfZz0aYYW/bxdmEu3QQjjcBFGaJ01GnPSrBGA4YkTasZtTrNxu6ZJdz3DWm55IxnJRVu79BWEW4q9tii8H4fxEYNsJasGyuZma67BWZT/APjQRue/aOY3q6dD+jIwuD6twM1yWuQdJIAiR3KAJpxw3pXhsVcKWLhZlBJBV1MSASAwEiSPiKm7NskSAPOl9Rnm/daruGhjjFJ3ZG8P6N4fD2VsW7Y6tWLAN2+0dZlvIUbi3BbWKtNbuglSZBBgg8iD31IdZ+f96KB+dKV8Sd9V7hFFVVFW4T7NsHYuC5lNx1nL1hkLz0WInnJmrOTH4US5iFQZmOUAakkAADnNMeFdIMPiiws3A5TcQQRuAYImNN9qJOWTIuqVs6MYw2RIx/tSmWO6gA1oSZ5Uu2WYobgiknoMn550UHXWqVRyVcDd1prcs1I3kjyNNGAq6YzjkR10QeYpsG1+/wC6nmIXXY/Ck7GCOXUKNebie/ZZPoYoy4G/EjFbiJ/P5muoxIHIeszXVAWwFsiZB+ymL9BsO7EsbmVn6w2xcYWyxglyo1mR30/sVJWFo/iSi/dYrmgpL3g+GwqooVVCqBCqogAdwinEVwXSjKNaDYs2GRTypVl28PTz3pOPzzqp9I+IXcTf+gYZipicTeWD1aH9UdzNoPXzItCHW6F5yrc7ifSm5iLr2cG627NkRiMY0ZE5lLZJhnjnsKLhcTw/BYR8VbcXZJXrWOe7dcfqh3Ha8xoNe41IcV6GI/Dzg7DCwnZIMFpIYMc2oLZiNTNM+jvs0W01u5ib30k2BFm3kC2kjWcpks06yT3TMCGlPCoc16d3/v2F31p7q/8AAn0I4EwN3G4gFb2JEhIgopMxrEEwunIATrNXOwxiNefP+lCw1qu9Mek30OyBbGa/dOW0nedBMc4kQOZIHOlXKWee3cKkoQol8bjLdoZnfKCQBJGpJyqAOZJIqK6VdIvolnMq57rnJat82Y7bcqz/AAPCXfjNm1iLvXXLZW7cLHZwpudWI007H26VP8Tui7x+wjkZbFoson9c5j66ZT/CKa/DRjJJu9rf7FFlbT+tBcF7Ob1+41ziN9rhO1u27hfU6ZQP2VEeNIdFeHLh+NX7NolraWjO5yg9WwVm8DIBOp+NXHFcUYt1FgdbiGGiqQcg2624dkQeO+wBOlS3Q/oEmDtMHdrt665e7cJ3Y8hAGgHgOZ0o0PFyQl1d1SXYFlcMcku/IGbteFHUjvBHlT3i3EcHhBmvPbQ6QGaWJOigLuZI7qgMT09w921C9Ul90BsrebIrMZyoW7LKTBAJABI0JilvwE2uTnqovsP8woGXWoux0mstpcAtGBLZi1sZiQFuZgHw7yMpFxQM3ZkmpfqopTNhlidSGceSM1aEMR2vSm90inT602vrQkN4/IZXrn5iksPeUbk86NeWkDEHv5fk0Wth1RVUJF/P0FdRzlrqmwtsXwtsTJqSw1kVDYNdf9vGpayp5fZVpciuVOh3k/M0AQ91EBNGWfCq0KjHpPxkYTC3L5jsiFB0ljoonzPzqM9n/BOpwgu3JN7ExdulhDS0sEPPTMSfEtoKi+n7HEYvAYSdGu9Y38OwjxXrKvatrt+fSmJe5hS7y3f07CquU36BiKOCOe9ConcT6mgd1G4IA8fxpMs2I4jEKgZmYKqiSe4bk1mmG6Q27+MxGPufosJbAsqZ1ZiUSQdiTmO2kjuqX4hjDxS+MPZJ+hoZv3oyh42tIR7wOmo0jXuBJw72X2Uus926XQOWSzqE0Jy5yZLkAxy57ya0MMceKL8R7tfb+WAn1TaUVsVcdEce3U4u3rdvMzNrla3mJKu07KVMnmJAg1dejXQdOtdF6nEYi2FOIvYlDdRHaStpLIZe0VkszNKjLoZMTHFcW6WotAG65W3aESA7kKrEfsrOZv8ACpqncf6Y3GYcO4Xc6u1ZDNexRYDMV7V281zkmYyzbuzRt7z2myTyq2qF9RBY9kbBhcFZwlg9XbW1bQFiLad2pMKJbn41WMT7WuGPa7OMy59AUR86+JUrK7bkRTCz0fx92zabDv1YAzB8Ri773HzalzbW3lt5veADaTEDapA9ETi8IcPjrFnrkhlu2wFRyQVkEAMjR2Tppow5AMUu4qVDpD08weJZbVnF4gZ0gPcU9RLMBkuLl6xT2ZFwhgpIMEVHM95bpXKti4mrJbcXMPdtOM3XGxquUHKGa2Do2YooiKn0s6H3cFchgWtElVcgSDv1dwDZ41kdlhqpiQI61xBiAlx2yAkowJzW2M9pTMwSTKz4iDubpVbFerzLnieMJZLXbP8Ad8ScqPhmDXLF1dAt3DkEhDlOi5ihBjUbt+FdL2w7wLmUO7/VOWNi2Aeyig9q1aiU77bKZDKIqk3LOWUMQNIG0anTwMz61IXsQl/KXIt3vddtclzQBbrROR5AV4EEENuCDEsakqluiY5HF2jdOFcRS/bzrIIMOhHaRgASpjwIM7EEESCKVuqQNRWS9B+lF23fWWDBbeUpl7b21kwrD37lsElV3K5gOQrW7l5XhlIZWgqw2II0IPMV5zVaZ4J+j4NnTZvEI7ELBpAHXXYetPLyUzuDXSg8mxB2qCXLEma6gF8jmfsrqncvTDYdPsqTw+9M8ONzUhhlgVeTF8zFidKFSe/5UQvrSiGqCjRnftBxpw3E8NiIzBUBAka5S6uPDs3BVw4V0zwd9QwvIpIJKscrCN5BiKc8Y4JZxNopdWQeezCJggjURJqnv7Hbf6uJuRIjMiE+OogH4fGnFLDkgo5G01sIyU4ybW6ZZ+L9PMFhwZvK7fsW5ZvWNB5kgVXPpWJ4w2VVbDYGe089u5/hA/3HfO1PuG+yjCoQbhuXiCDDEBeUAqoGYabHQ1chbCwoEACIGgEcoG1Dc8WL5W7832+hCUpc7EbhsDbw9pbVpcqIIUCfiZ1JO5POjAzTjEATUF0q6QDB2QRBvXSEtKTpmJAzN3IsySfLnQYKU3S3bHFKMIWVXpnxe5cxJs2iVt2VIuMNJuXVP1St+qeqzSw91WuHSKQ9kXRz6XinJH91slHdYgXH16lG70XtPk5HJM1W2xBXCXi1wu93Evb31PZR714iYhl6u2NNAzxua2v2PcKWzwmyw96/N1zHMmAP4VVV9K9HGKxY1FGLlm5ytl2rq6uoYMiekPRmzjLTJdG4jMAJ3kaHRgDqAdjqIOtYf009lV/BW3vhku2g2pXs5VJgEqzTuQIWd+Qr0NTDj/B1xWFu4dyQt1GQkbiRow8QYPpV4zcWQ1Z5NY1y0/4ngrmHuvhboh0uGQRBJEqHWdSjDUciINILhmOcKjPkXM+UM2QDUsxSQogHVtN6ZKHYJJcRcW0wIKuxZQGBBHbAOQ88xgCNSN6vvs+6SuLrYW/AzlmtDSA0kvbEGMp1ZY00aNIindGuLjC4u1fZc6Wyc6adtWVlZNdDIPOrL0C4bh8XevM+HIYMLg6u4yWrSMWOVQpBkRAk6g6AANS2qjGWNqXAxp5OOROJo7mmOIv0+uCB5fnnUVin3/H7a81HdnrcSsIxHf8AOupmP8x9P9q6jV6hrJrDrpQY/pHZw+lx+1vlAkwfAbetHtLEePOs046ScVe5/WMPgYH2CjYMKyypmfqsnQrRej08w3/U/k/rSw9oOF/6n8n9azKgFO/gsfqZzzyZqf8A9QsJ/wBT+T+tGT2i4SI+s/k/rWXUEVX8Fj9SvWzVR7R8J/1D/BRLntGwh53P5D+NZZNAa5aHH6nKVbmnD2h4TvufyGmHG+lOAxNlkdczZWCM9ksFYjRu8QYOhG1Z7NcatHRwi7TZzyWqaI3F2xbd1U9YB7rlcpYaGcpPZJiPjXpT2eD/AO2YaGzdg9rv7Tdr13rzviMPmE8xqK9Dezy0P7IwY3nDWyf4lBPzp2TtIzpx6WP26VYQOU+k2M6khl6xJBBAIInQyw+NSoNZZ0k4dwHDnqXi25j9C75kgmCSDlTUnQ766Giexm7ca7fAu3bmGS2osh2kBC7hFA2VlRIIAEHTlVenaypq1QHH+nWDwbFcReCsFzFQGZgusMVQEgaGpjG/o31I7LaiZGm+hB+BHnWZ9DOj+Es4deLYo5nu/WJKsxQ3IUKF1Ny6ToO6YUczCSfJw7ve1zg985WBuglRLWJ3MLowzHc7Crdwk4bE4MiwqrZuKyFVULEgqylRsdaqlr2tcLZwmS5mZgmuHjUnLBnbXvq94Hh1qypW1bW2pMkIABMBZgeAA9K6To48vpwcWsW9nEkhbDXOs1hnFsE5F/xXAFA29+avvQ/j1rC8NFy+ct3GX7rwqmMqQgAA2UQAPOmXtjwobi+W2hZ2w1ssF1JaboBgayECz4AVXMdjg1nDWwwYWsOo0OoLamRyJgGPGrZY+LCn3C4Pdl1eRfB03wp0zkTzNtvw0oXxauMyEFW2YERWZNVi6H3otXROmdTB8Rr8qzsmkjCPVE29Lq5Sn0tclltgkD8a6jKdNCB5H+tdSdmpTJ5FjyrM+N/8ze/ev/qNadbMmsw47/zN796/+o0zofiZl634UMa4HWhA0otahmigNdFBQzVSwUiurpoKlHAEV2WgBrpqTiV4Bwi1iBiVuXXtvbw73bIULDsgZmViwOwCmAQSM2ulb7wzgtu1hLeGAJtpaW2ASZIAA1IM15sctH1Zh9QpEzJEAeWsepr03w3EdZZtuP10VviAaq9hXLyQnHPZ3gcX1fW2QBZXIgts1sBf2ItkDKOQ5cqlODcAs4VClhAikzA5eAO8TLandmPOpCii4Np1G/zrnJvYAExVjOjJMZlKz5giab8O4RasWbVm2oCWQBbB1KwIBBaTME67612O4vZtFVuXrdtnOVA7qpJOwAJ1PhULgeIXrGNt4O4yXUew9xWWVuWxb6pD1ikkMGZ9GEHlBiagkdXug2Ae41xsHhmdySzNZQkk6ljI3J1nepq3bCgAAAAQANgBoAB3UauqjbfJxmftDxWGw2NXE4izmGSyltspKM9xry3WuBdbot2ranJOuYCNQRXPa1iFuX8KwyZzhs5a2Oy3WEa5ollHV6TyJrTOmaW2Szba0lx7lzIhe2Lgt5hD3cpBEhSRrpJE6TWN9O2tLiks2TNvD4a1ZHaDQQ11ipYaZgrLIG21Fi9kEgrZWX3qxdC00u89V++q+atHQhdLveCh/wBVC1LrEzQ0avMv1LJbZoEAeoE/OupdW01n4CurHt+R6HpJO0x0rMuN/wDM3v3j/wCo1pVlp25RWacbb+9Xv3r/ADNNaL4n9DL1vCGZoKEChrTRnAUMVwo0VzOCUQ0oVoDtUI5ic0BrqGrFTlJBkEggyD3Hka2L2V9NGxCfRLiAPZtgq4OjqDl9yOyRK8yKx2profxU4bHWbo2kq3fkYdr4QGjnlAqJcFZw6keiLiyCJIkbiJHiJETVa490CtYkWx12JsG0SVazdysWaJdiQS7ECJPInvqx2roKzMiN6r+L43jHEYbCHtNC3brqttU5XWQE3D35IBiNQdBWLvgTKzx72OfSGtj6ZeNoTn60K7kwBmRgFGY9qSwbcRAEVceCdFrGFtsltS2cBXe4xe44AgBnaSQJMLsJMATVa4mnHmy2kOCAYw2IQuGCx73VuDlbyzctt6jbGA411xwycRw9xkUNcdhLgMSFJQWoX3WgFjOtWdtcnGm20AAA2AgSSftOpqD6QdNLGDIF3PqY7KMdd8ogdpo1yiTFPOAWsStgLimtvdBIL2wQrDkcpGh5HynSYCvGWsrYZ74Xq7UXTm2HVkXA3mCoI8RQ++5xkfTr2gYu4xwwU4dDbRniOsObO2UOCYUobc6AyG5GqFkA0AgD87U84hxA371y+2hvXGuEHcAnsqfJQq+lNS1E42Q5GNISIq2dAoi9/B/3VU2q1dB2/TT/AIO7/FQNV8pjOk+cixi35/b+NdThT4D4murHs9BuPrQgVmXG/wDmb371/ma0i1c+z86Vm3GD/eb37x/mac0S95mZrFshrNdNABQ1pMzgKOpogowFczkCaI1GBoCK4kTIoJo5FFIqUVoCaOjlSCCQRsRuKLXGuJNN9n/tLJu28JiFAVuzauDSDqQjDu/VB8hrNarXmHC8Oe/cWzaVnuOewqmDI1mSQFiJzEiK3jgnFrmHw628X1ty7bEM6WbrkiSFJW2GY6D3gIMSYMgUca4FMsd9hhxbo1xJnZbeMBsNOjM1u4oIYRntoWYyQc2ZTpHOp7oz0bt4Kz1aQWZmd3jVmYliTzO/MmmWO9oWDsgG6163mMLnwuKXMdTC5rQzGBOlR2M9pidWWtWbplZQ3BkDch2Cetg6kHKAcp1qd2tkDSbLXxHilrD2zcvXFtou7MYH9T4VkvtE9o6YzDvhcItxl0e7dg5RbQ52MLJC6CSY7oMgGF4hxN8dcJZ3u3QTJYdi0Dp2LQ0B1gaFjIBJJgBwfB3EOW19Utx1sgntNde44UswHvKADoDACv3MWvGCW7L9FbgdLOgl/AKju6XrTwvWIpXKxkhWUkwCNmnU6QNJrL16N470dXEYF8LO9sKjMAYdQDbcg6GGCn0rz7guHNf67t27Ny3cKtaumMuh2fQaMl0HTkvfFRH3lZaOXbcjyatfQY/pfDJ/3VA3OFPaUXLyOySO1Ya24BObRlYgiMrA7CQNdRM10HvIz3lViJgqrRnKgtqQNJAImNKDql+UxzRzXjIultNOXrXVykDSD8T91dWJTPQWwljf51nvGF/vF794/wAzWhZWG43rPONaYm7+8b5mtLSfExDXu4p+o3FBRc1GBp+jLOUUaig0MVzLIEChiuSnvDeF3L75bYk+v3An7KqSR8fmaMtskhQCSdgNSfQb1pPR/wBmFsrmvm5cP7KxbQeBJOZvMQKu3C+iFi0sdSgH7OrD1mAx8YqLAvKomJcP6LYm82VLRn/EQvxB1A9KsFv2UYkZes/WMRbIPqzvAQDvhvKtmw2FW2uVRA8AB9gAFdisQttGdzCopZj3ACSfhUgnnfYqHs/6HJhHvucr3MwtBwDooVWZQST+uYJETlGgirNij1d1H5Merb+IjIf5+z/HROj1hlw1vOMruDcuCZh7hNxxPOGYinmLw2e2yTGYESNweTDxBg+lc9wDdu2Vz2icKuX8C5srmuWyHVYnMB7y5dcxgkgRuBVOwXEUfBfSFZ2zKAWRc11rvu5RnXVs2ksMukmFB63UOH4jrLYJ0bUMO5gSrD+YGsgv8QVla013KSqiVOc6LZtMgWRkaVZm1nbmoq0C8PILwrDHqktWmWLhNy9cUk5i0mFutqdCYc65esuEHNK2zoPwIXriYxh9VbBXCLESD2XxZB5uBlQcrcbk1AdH8CMSbOGRYW6rXL3MDDhiCCYAzXnAQaaqLzD3zWtogAAAgDQAbAchU5JURJ9g1Zj0V4bh7nHeKpcto5tvadCRPvp9YsHQgNHLc+VadWJNxH6B0quvc0S84Qn/AAXkt5W8hcQD0NUgtnRQ0vivQPCXx+iFtspUNbAXTfKQNCoaGjvA8Zz3h3Qx8Hirq3jbd2S2y3V0kGc4g6r21M6mdDOsDZKpHS62TjD+4t/67tK55PwmrHNDvmRFJhtPe+ddSli7CgafCurJ949I3IRFsgVmXG9MTe/eP8zWpviPHzNZXx1pxN099xvnWnorcnYhrm+hWNg9KrtSKkRrR1NaLM1Ck0YUQGjA1FBA9XT2b4YZ3vGexcw6LHNrjlTp4KT5Sap1myze6pPkJ5E/JWPoa0v2W21TCtdfY4gKv+c5EX/V9tDkUybRNLS2BsAJM6d/fR64V1cZx1NOI4dbq9WxgORI/aAIYr5ECD4E06JqidLfaQuCvspwt64yiEYIRbghSzG4dMpMDQHVTUrd7EovdDWC8T9oeOxbFcxsW5aWtl0AUantDtFgJntRPKp7od00vWEGY3MTYZsoDOXvKQuYkM5llgMYcjUEKfdUy4NF+htF/wARinw166zLNlx1mcT9WwVUOYa9k5VMiIkmIDMMIw163eeAQGcWVuOuhLvNy+6gjfMTHfB8a9B8J43ZxVvPZcOvMbEHuZTqp12IqLw/s6wKXlurYGdRAl3Kx3ZC2UjuBEDlFdGSV2QnQToFwfqrDXmUK+IIYAbJaUZbFpZGirbA7tSx5056T9MLWCyKVe7fumLVi0JuP3mNlUc2OgqerJH6yx0qttcYN9IzoO2Dltm2xRQu6dq2N+ZJ51C95tsqWPE9JuLCH/swBIkhb6XLo81lBPgCdazn2o8XsY1VvZTZxNoFLttwys1szBhlDZkMmCAIZspaK36q5046IW8fhXU21N4I3UudGV47Pa3ykgSNjzroSV8HMk+jt242Dw7XdLhs2i+oPaKKW1Gh1mq10xkYkHvsr9jP+NTvQ7AXLHD8LavCLluxbRxIMFVAyyCQYiNNKrnTa7OLRe60p+LOB8jpS2dXCSHdArzr9f8AAwtWjG9DSNu8sa5a6svpZ6R3Yjcve8Pz+ZNZpxU/3i7/AJ2+ZrQbx1NZ9xc/3i7+8b5mtXSKmxP2gqxx+o2BpRDSY2NGSnmZCFlNKRSdvanvCkDXFESWICyJUGR2mHMASe7adJqjDIncFxmzaw86jNKgKPd0LMsnXNJyzsM4OsEVpPQzgSNgLIdSPrjiIk+9mLLPflJH8orI8fdN25bsls4RurDayxZgGbXx27hFb/wmxksW1iIUfiaFVAdS6ikh4K6urqliIBFdFDXCoRAn1KgQFEd0CPhVb6U9DFvoDZAtuoPZHZRxBKq2XubKZjaRzq0V1WTJTox7AcGxGD4laIRLblrWinsPbclGtdYVGaFDkLyYJy1OwGoHpPwDr8rIPrFkAzAAh4PoxBka71MXLwS2WcwFWWPcAJJqJblpOytdNOl6YYdWLotuVzO+hZEmBlU6G657KA6aMxkIQYvo/wBButa3jL7Olxbi3LFsHS2gMkNOtx7g992ljOmXYVvoR0afiPEbuNxILW7OIuFcw9+4pKomXUBLSxoCe1GpgzscVaXu7I66VI4UE0NdQip1Zp0uxE8TuD9mxYjzLXjWlmsp6SXM3FsUO63h1/8A5Zv+6hZfgZoezVedfqSlm2uUaDn3V1Nku6d35866simbzx7kZeOaPOs74t+nuf52+ZrQWadOfOs/4wP7xd/zt862dLywHtJVCI0D0ZWpOjW6fMNMk+F4E3WyhgIGYyYMD3iORIGsTsDG1WviEYO0YE3tEDSDAhdDBEgZAQR+tOmtVDh90q6svvKQR5jUf7U/4lea/eZgp7WXKgk6wAVUDXVgSAO+gS5GU6RI9AeBNi8dbA0Syy3bjdwVgyp5sRHkGPdW+1WfZ70V+hYQBtb10i5eO4zEAZAf2VAAHqedWjLVnFvsZ2XJ1yANdRgtBlrvDkDsLNCKHJQha5Y5NnWFNAKUiixUvE0dYWoXppdZeH4hkXMwtkhf2jp2dO/apuKjek+FW5g76MYVrTyZIjQwZGo1qnQ07JT3Kx7Jscv0P6N2c+GZleCe0WJfrYOsMGDT3kjlV4qo+zfhQt4YuohbkQIiYmW111Yn7e+rflqJRbdpEypMCuBoaCqEHGsfxN3NxbiBJ/XtAeGW2E+YNbAaxOD/AGjj/wB8fm1Cy/LZo+zfnoslpQBE11K27IIB7xXVk2bnUiE6ggjaqnxro1da41y2MwYyRIDA899DVvTXn9n3UUb/AO/5inseSUHaD58Mc0emRn//AA7iY/Qt8V/GjW+juJn9C3xX8avJbWO7z+XpSqb8jOm9MPVS8kJf8bDzZT8N0WxZ1GHY891/8qs3QnhNyxjVu4nD3CqBsmXKfrDABIDawpaPEz3VaMFeAGvh9gp7hDLrPf8AcaVeslzSFMmnSTTJn/ikAaYe+fJU+96aXemrg6YDFMO/6gfO7Su1MuJ4praZx7qkFwRPYntEeQ1+NVh7SySdUhKOni3VDqz02J97B4pPMWj/AKbhpc9MV/8AgxH8g/8AKqq2Iui47qAx6rNlIeMuYwIE9siO6nvEuK9UASjGEVoHMs4SPCCQfKYmjPW5rSVBJ6SESdPS3SRhcS3gEX/zpoem9z/9fi/hZ/8AbTY8dVVJyk9sIQDruY8DMDzJ5UY8c7YUICCN82wgmdtZjlt4zVXrc/kL+FFdhdOnLHfA4seln/2U8w/S1W3w+IXztz/pJqAbj6yCEYglpGpMAqCRA1HanWKPe4qFYggwCw84Q3BHmIHmYqXrc/ki3g42WT/iS3zW6PO0/wCFJ4rjdp0ZSt2GBB+ouEa+BWDVe/t8BsuUk5VI8SSwy7a6rHjyqUwuKFxQ429OYB++hz12eKuSRXwIdhbB8bsWbSWvrSEUKC1m5JjmYQD4Cj/8W2BoBd05Cxd/8aY37BmR3U2+itMwPOaqvaGRrsHWlxNbslb3S+0onJfPlZufeBUXivaSi7YXFN5Io/1MKTxt8azUNfjQjxG1RHWSfKGMOghLmyVte08MSDgsUuhgkW4J5Lo+k99Uzhq3TdvXr2UXb7ZmVdVXeF8YqXuMFB5z8R4UgqjerTzuUao0dNoceGXWiZwTjq18u+hplYPZGtdSvSFeLfkYDbWkRe118f8AepO57vrTJ96dihpPYSY+X3+lLWyedETf0p1a2NRJUcHW/wAu+pHC4kyCOUUhg9j5UfhX6UetBklQrlqntwS44kSdvz60sGDAhoIPI7Hwg70gnvt60F3elOlLgy5RXYWfDWjcDZQXA97nHgeVGxAXdhqRGvd+E0id/Q0dPeqO4Pp3F8Ki5YKqMvh5gctNDFA7KSQQDII1AMjeNeVGt/ok/PfTYe8PWoZSMU2xO7aBMZVPPUfbtvpv4UuXhDtrE6b6c+/TT0ouJ/SfGkLv6Mef3mutsJSlQbrgWnKDp3afE77mlFxCoNI74G1NLG3rXXf1vKoe7oN4cbFsRjswA29aaviDyI9aQxO3wrn+8/fVlFB444pCD3idtNqSBJnTUGipy/POit7h9PuoiQ6lWxz2ySdvXzmkupHn5Tz33o9rf+EfIUS57p8x8jR8Uep0Xuh1YfsiCa6lsP7ooKlIE3uf/9k="/>
          <p:cNvSpPr>
            <a:spLocks noChangeAspect="1" noChangeArrowheads="1"/>
          </p:cNvSpPr>
          <p:nvPr/>
        </p:nvSpPr>
        <p:spPr bwMode="auto">
          <a:xfrm>
            <a:off x="153968" y="4414"/>
            <a:ext cx="152380" cy="1523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bodyPr>
          <a:lstStyle/>
          <a:p>
            <a:endParaRPr lang="en-US" sz="900"/>
          </a:p>
        </p:txBody>
      </p:sp>
      <p:sp>
        <p:nvSpPr>
          <p:cNvPr id="8" name="AutoShape 6" descr="data:image/jpeg;base64,/9j/4AAQSkZJRgABAQAAAQABAAD/2wCEAAkGBhQSEBUUExQWFRUVFhcYGBcYFxccGBwcHRwXFxoVHBcYHCceFxojGhgYHy8gIycpLC0tHB4xNTAqNSYrLCkBCQoKDgwOGg8PGiwkHyQsKS0sLCwsLCwsLCwsLCksKTQsLCwsLCwsLCwsLCwsLCwsLCwpLCksLCksLCwsLCwsLP/AABEIARkAswMBIgACEQEDEQH/xAAcAAAABwEBAAAAAAAAAAAAAAABAgMEBQYHAAj/xABIEAACAQIEAgcEBgcGBgEFAAABAhEAAwQSITEFQQYTIlFhcYEHMpGxFCOhwdHwM0JSc4KS4RUkYnKy8RY0Y8LS01MXJUNVov/EABoBAAIDAQEAAAAAAAAAAAAAAAMEAQIFAAb/xAAxEQACAgEDAgMGBgIDAAAAAAAAAQIRAwQhMRJBE1FhBSIyM3GhFCOBwdHhsfAVQmL/2gAMAwEAAhEDEQA/AHeIQ690nloPto2Et5l7Q5Ez+H7U0APa3O5Ous/hrFC2JdlEAAMAZB7UacogHzJrz/S3/J7By6aCq3YkCe7Q7d+oowMmR8OY8fGivYSNRmO8mT89B6UItx7ohRvpr486h9NbBYuT5SFlMcjv+NOBtz5bRTRGPr8Ps5+lPfo56sge8VMctSNDptrQZbEydIBiZ38NvHSlUvNHl3fhTPE8LuGRmkGIlj3oT8m+IpW7gLhckEBdCBmaZ0+H63xqHGPmgHi2uBxfcvvy+HwoiuNI5d9IYfAXQ4ztmWCPeMky0GO+CvqPKlMPgHDrmIMIQTOpOms+QqvTFdzlNVVB3SfHxFdZtnam1rht1RJuLoqyc3dnmZ/zDWflTjC4W5E5gxzz75IyhYyzr+trVnFJcneP6Ci29aP1Znadonke+kb2DujLrsGBJJJ1WJBO3aA+J7qKUcBZOYjODqRmkyp+wCNoJofT6keI5dh0Hjfc0XKKj7dq4FILa9WVGsdqAA22k/Z60dLF3mxO8679oGAeRjNr4j07w0u53U12HgcTz+NJ3XJP40YkAamNPyaZ3eJKDoCaqotvYYhBy4Qos8zFcW7tvSmf9peB+NKWsWh3kee3586J4cluw7xTW7Q8t3Nf6/hRr99p1JjzpMbSO/lTbFrmGh1kbeY+HKhqNsXa7ircTgxDGPGgpNMPcI0VfWZ+VdV6iU6huxJc89+Yga/1pOypBjeCR6bj7CKLcc5jvv8AD8x+dqJn7UzMnUeI/pWjBJ2pPYFNy2lFbjtvzr6d9CgJHf8Ak+nxrl842kzTmzbk7aDUef3UCbS4GIJ/9hWzamNOQmnaoKThhbYqAzBSVBMAkAkA6aCoH2e9MWxbPav5etnMgVCBkgSus6g95nXwoPhylFzXCFc2oUJKL7luS2SvhQCwe6ndwme7T886bYjEhFLswVUEsToABzmlkm2CU3yBdUKCzEBQJJJgeJnaqNxXppdxDm1w+2bhEg3MundInQDftN50bNf4zc7JezgEJBOzXT3QdDBHkvidBdOHcLtYe2tu0oRAOXPxJ3JPMmnEoYPi3l5dl9Rbrnl2i6Xn/BQ8N7M711C2JxDG4ZOUdoa6wxO+vIACrH0G6N3cHYe3cIJNwsoXYCFH2kTVjtmlAZqmXUzmnF8Exwxg7Q3dOR/rTZ7dP2ojJS6dDMZ0MupoCAJM+em3n4U5I0qJ47ehQo3bc+AqYrqdDGNPJJRRF43GG428LOk/M0seDtLAEMVVG0/xlcu47mBNIYXCG5mhlXKpYzOw32FPGW8q58+UNbSTprmBVV0HIIR4RWnjgkuDRyz6Khjkl9f0obrw1izqCDk94gE65uriIknN9lBe4Y6qzGIVbbHeYfb4aT5inuH4ffYi4rqGdc28EiSdssTmQnwMd9HOFvMOrzSzG5bOogi2F7ERqTAgnuovQq4AvUyUq616/v8AuReGxRTy7qkFsKSHBGuunPlJ76j8ZhTbcoSJXeNtgfvpXhd/dOYOYbbHf7QT60jlhW4TURTSnHhkm5QGDm/mP3GK6iSa6k9xTwyLv2tW7pIkfKSI+2k7R1jkKfvuYnXu++krdrXQin+rY6KoVspMfkU9S3+ZpKzZPdAp1Zt6igyZdsOmgk+dZ/7KMP1mOu3YIAtGDyBdgQJ74Bq49LOJjD4S4+kxlUf4m0Hw1PpUL7H2CpfX/Fbb7CP+2mMdx085edIxdVJTywX1ZoLD7KpGOttxTEG0pjA4dx1jA63rgn6tSOS8z98EOumnGLj3EwGFMXsQO24mLdvXM0jYwp7vMEirPwbhtvDWUs21hEEAePNj3knUmlo/kx63y+PT1/grJt7du4axbCKFQBVUAKo2AGyijZJpZreutJXNtKWuwsX5Ca1yN99Aq6annNDtVghxJG1JhpNHmNqEtpUEibGq90hHbX/LUpxriP0ew17q2cIJIUqDHNpcgQKhr+M+k4W1iMht5p7JM6SQDMDu+2mMUGvf7cDWkyxjmUQvDsC7iUdBnPVEEmTmk5fdOhCk08fA4kgKXWNNzpBYR+rpDPHhJ5VFWMU6wFbL2w3KAwkBtuQJqUu4PEMGBuIwGUH1UMAZXuAPnHOtGFNcMb1HXGdtxS7Wtxtds3rQDEwQhQaahc2o92B2iftp4MJiSW+sWVIeeUkOwcHLzCnXyoj4a+6uGuzDFWnaUkkTEwMoP+9J3VxFoGXACkjads5gdnaHYjlDCr1XmC6ura4dX0/r6jLHK2ZWcyXRXnTYjw7oimWHvRiUHejz6FYpxfxLPGYzlBA20BMx5TTbhgz4l2GyKE9TqfhIHpS2RqmxvPccUYPm19v6JwknXUeh+6uopteJ+38aCs/YAHZwTG+p/pRUiRG1Ig6nkN9fOneGtbd9MPYovMd2relOQAKTtrTPpHxkYTDNeMFhogPNjsT4DUnwBoai5NRXcWyTUU2yvcd/v3E7OEU/VWfrL3dpEjz1VND+ue6g6DsLGPx6NAAzP/CrsdP4Wqa6AdHTYsNcuEnEXznuFgJgyVXTzJPiTVS6d5sNj7zLp19kjSZhlyGIPeo7/Lu0IVNvCuK+/cx5tr8x839if9nCnEXMTjrk5rtwok8kEGPtVf4PGr8YCknQDXX5zsKqXsvtxw234tdPxuPTbpTjzjcT9As3CiIM2JuAaBf2J2/r3wRSeWPiZmuy+yRaLqC/3kncB0ow2IcpZxFu44mVUyeUkDSR4jSpBCDzMjQxGnhvWd9CbC4jHPiLXYw2HXqrKjQmde136S5ncsvdRMLwh8dxHF5bpt2A4FwoSC8R2AQYHu6nu5d15aaCk1dUty6yPpTruaFjMZatJmu3RbUmAzFVBPdqdar7e0HBjEdTmYyVAdVzISTEArJ3jWIrNMZZtqmIuKW6hHNuwrFiMxkkgk/qopb1WpLpZwNsLw/Bk+/9Y1yN87BXCz4BYHl8WI6TGqUnz+gJ55712NeMetEUiedMLvGrCYdb73UW2VBDlhBkDbXWfCoste4gsJnsYVolypW9dH/TB/RqR+sdSCYHOs9Yn32XmOdSSGXFn/tK8cLZY/RrTf3i6uzMNRYVuZ5mNtPI225w9Da6tVAQKFCiAFAEADuiBSeAwCWLa2rShEQQFA28+8+NOrU1XJkulHhERi0+p8lGxeGNtyjb8vEd4+8cqXHFLva7fvROi6wuQcv2dKuGP4Ml5MtwT3HWR4g8jVTx3Rq/bP1ZW6vc3Zb+YaH4Uxi1Cfema2PW48irKr+4XD4q+75Ulmck5VUak7mIjWTJ+NWK7wn6PZzY/GLYQrlyysxtlBI1MaQoJ2qAwN3HIClhbeGzDt3j9ZdPcEkZUA8Q0+FBa6M28/WXme9dO73WLH0n3R4DSm1mx417ztiefJkzS6cMVGPnW7/gZ4/idm72cDYusP8A57zFFj9pbcAn+LL5U64bw7qLYUanctOpJkk+pqSWyI0gfnupG6ToOQpPNn8TZKkMYsck7nJyfqcSOYE+tdRlQfmaGlQ41W1qTJPL5/OkcbeuNct4ew3VuwNx3gHKgI0g6EljEU+ESe8nx+YNMeA4hWu4q+TAVxak7BbYkmTyzMfhTi7y8hTNLZR4snbDFLYa8ygqkuw0XTUtrsI1qrcNsNxPGde4YYXDtFpSIDvM5/HYE+g/aoMViH4pcFu0WTCI31j7G4R+qvePlueQq5YLCrbRbaKFVQAqjYAd1T8pf+n9hJ/m/Rff+h8Lsc6ovtYwoNm1dCyVYozc4Ikaz3iPWrsnOovpRwn6Tg7tobkSv+ZYYDbnEetBwS8PKpFMuNSi0VnoXx8WODX3BGay9xFnbM8OnfpNwfCorhuJdMN9Hw/1uMxga5eYRKpyUnkYMnaC/iKmfZz0aYYW/bxdmEu3QQjjcBFGaJ01GnPSrBGA4YkTasZtTrNxu6ZJdz3DWm55IxnJRVu79BWEW4q9tii8H4fxEYNsJasGyuZma67BWZT/APjQRue/aOY3q6dD+jIwuD6twM1yWuQdJIAiR3KAJpxw3pXhsVcKWLhZlBJBV1MSASAwEiSPiKm7NskSAPOl9Rnm/daruGhjjFJ3ZG8P6N4fD2VsW7Y6tWLAN2+0dZlvIUbi3BbWKtNbuglSZBBgg8iD31IdZ+f96KB+dKV8Sd9V7hFFVVFW4T7NsHYuC5lNx1nL1hkLz0WInnJmrOTH4US5iFQZmOUAakkAADnNMeFdIMPiiws3A5TcQQRuAYImNN9qJOWTIuqVs6MYw2RIx/tSmWO6gA1oSZ5Uu2WYobgiknoMn550UHXWqVRyVcDd1prcs1I3kjyNNGAq6YzjkR10QeYpsG1+/wC6nmIXXY/Ck7GCOXUKNebie/ZZPoYoy4G/EjFbiJ/P5muoxIHIeszXVAWwFsiZB+ymL9BsO7EsbmVn6w2xcYWyxglyo1mR30/sVJWFo/iSi/dYrmgpL3g+GwqooVVCqBCqogAdwinEVwXSjKNaDYs2GRTypVl28PTz3pOPzzqp9I+IXcTf+gYZipicTeWD1aH9UdzNoPXzItCHW6F5yrc7ifSm5iLr2cG627NkRiMY0ZE5lLZJhnjnsKLhcTw/BYR8VbcXZJXrWOe7dcfqh3Ha8xoNe41IcV6GI/Dzg7DCwnZIMFpIYMc2oLZiNTNM+jvs0W01u5ib30k2BFm3kC2kjWcpks06yT3TMCGlPCoc16d3/v2F31p7q/8AAn0I4EwN3G4gFb2JEhIgopMxrEEwunIATrNXOwxiNefP+lCw1qu9Mek30OyBbGa/dOW0nedBMc4kQOZIHOlXKWee3cKkoQol8bjLdoZnfKCQBJGpJyqAOZJIqK6VdIvolnMq57rnJat82Y7bcqz/AAPCXfjNm1iLvXXLZW7cLHZwpudWI007H26VP8Tui7x+wjkZbFoson9c5j66ZT/CKa/DRjJJu9rf7FFlbT+tBcF7Ob1+41ziN9rhO1u27hfU6ZQP2VEeNIdFeHLh+NX7NolraWjO5yg9WwVm8DIBOp+NXHFcUYt1FgdbiGGiqQcg2624dkQeO+wBOlS3Q/oEmDtMHdrt665e7cJ3Y8hAGgHgOZ0o0PFyQl1d1SXYFlcMcku/IGbteFHUjvBHlT3i3EcHhBmvPbQ6QGaWJOigLuZI7qgMT09w921C9Ul90BsrebIrMZyoW7LKTBAJABI0JilvwE2uTnqovsP8woGXWoux0mstpcAtGBLZi1sZiQFuZgHw7yMpFxQM3ZkmpfqopTNhlidSGceSM1aEMR2vSm90inT602vrQkN4/IZXrn5iksPeUbk86NeWkDEHv5fk0Wth1RVUJF/P0FdRzlrqmwtsXwtsTJqSw1kVDYNdf9vGpayp5fZVpciuVOh3k/M0AQ91EBNGWfCq0KjHpPxkYTC3L5jsiFB0ljoonzPzqM9n/BOpwgu3JN7ExdulhDS0sEPPTMSfEtoKi+n7HEYvAYSdGu9Y38OwjxXrKvatrt+fSmJe5hS7y3f07CquU36BiKOCOe9ConcT6mgd1G4IA8fxpMs2I4jEKgZmYKqiSe4bk1mmG6Q27+MxGPufosJbAsqZ1ZiUSQdiTmO2kjuqX4hjDxS+MPZJ+hoZv3oyh42tIR7wOmo0jXuBJw72X2Uus926XQOWSzqE0Jy5yZLkAxy57ya0MMceKL8R7tfb+WAn1TaUVsVcdEce3U4u3rdvMzNrla3mJKu07KVMnmJAg1dejXQdOtdF6nEYi2FOIvYlDdRHaStpLIZe0VkszNKjLoZMTHFcW6WotAG65W3aESA7kKrEfsrOZv8ACpqncf6Y3GYcO4Xc6u1ZDNexRYDMV7V281zkmYyzbuzRt7z2myTyq2qF9RBY9kbBhcFZwlg9XbW1bQFiLad2pMKJbn41WMT7WuGPa7OMy59AUR86+JUrK7bkRTCz0fx92zabDv1YAzB8Ri773HzalzbW3lt5veADaTEDapA9ETi8IcPjrFnrkhlu2wFRyQVkEAMjR2Tppow5AMUu4qVDpD08weJZbVnF4gZ0gPcU9RLMBkuLl6xT2ZFwhgpIMEVHM95bpXKti4mrJbcXMPdtOM3XGxquUHKGa2Do2YooiKn0s6H3cFchgWtElVcgSDv1dwDZ41kdlhqpiQI61xBiAlx2yAkowJzW2M9pTMwSTKz4iDubpVbFerzLnieMJZLXbP8Ad8ScqPhmDXLF1dAt3DkEhDlOi5ihBjUbt+FdL2w7wLmUO7/VOWNi2Aeyig9q1aiU77bKZDKIqk3LOWUMQNIG0anTwMz61IXsQl/KXIt3vddtclzQBbrROR5AV4EEENuCDEsakqluiY5HF2jdOFcRS/bzrIIMOhHaRgASpjwIM7EEESCKVuqQNRWS9B+lF23fWWDBbeUpl7b21kwrD37lsElV3K5gOQrW7l5XhlIZWgqw2II0IPMV5zVaZ4J+j4NnTZvEI7ELBpAHXXYetPLyUzuDXSg8mxB2qCXLEma6gF8jmfsrqncvTDYdPsqTw+9M8ONzUhhlgVeTF8zFidKFSe/5UQvrSiGqCjRnftBxpw3E8NiIzBUBAka5S6uPDs3BVw4V0zwd9QwvIpIJKscrCN5BiKc8Y4JZxNopdWQeezCJggjURJqnv7Hbf6uJuRIjMiE+OogH4fGnFLDkgo5G01sIyU4ybW6ZZ+L9PMFhwZvK7fsW5ZvWNB5kgVXPpWJ4w2VVbDYGe089u5/hA/3HfO1PuG+yjCoQbhuXiCDDEBeUAqoGYabHQ1chbCwoEACIGgEcoG1Dc8WL5W7832+hCUpc7EbhsDbw9pbVpcqIIUCfiZ1JO5POjAzTjEATUF0q6QDB2QRBvXSEtKTpmJAzN3IsySfLnQYKU3S3bHFKMIWVXpnxe5cxJs2iVt2VIuMNJuXVP1St+qeqzSw91WuHSKQ9kXRz6XinJH91slHdYgXH16lG70XtPk5HJM1W2xBXCXi1wu93Evb31PZR714iYhl6u2NNAzxua2v2PcKWzwmyw96/N1zHMmAP4VVV9K9HGKxY1FGLlm5ytl2rq6uoYMiekPRmzjLTJdG4jMAJ3kaHRgDqAdjqIOtYf009lV/BW3vhku2g2pXs5VJgEqzTuQIWd+Qr0NTDj/B1xWFu4dyQt1GQkbiRow8QYPpV4zcWQ1Z5NY1y0/4ngrmHuvhboh0uGQRBJEqHWdSjDUciINILhmOcKjPkXM+UM2QDUsxSQogHVtN6ZKHYJJcRcW0wIKuxZQGBBHbAOQ88xgCNSN6vvs+6SuLrYW/AzlmtDSA0kvbEGMp1ZY00aNIindGuLjC4u1fZc6Wyc6adtWVlZNdDIPOrL0C4bh8XevM+HIYMLg6u4yWrSMWOVQpBkRAk6g6AANS2qjGWNqXAxp5OOROJo7mmOIv0+uCB5fnnUVin3/H7a81HdnrcSsIxHf8AOupmP8x9P9q6jV6hrJrDrpQY/pHZw+lx+1vlAkwfAbetHtLEePOs046ScVe5/WMPgYH2CjYMKyypmfqsnQrRej08w3/U/k/rSw9oOF/6n8n9azKgFO/gsfqZzzyZqf8A9QsJ/wBT+T+tGT2i4SI+s/k/rWXUEVX8Fj9SvWzVR7R8J/1D/BRLntGwh53P5D+NZZNAa5aHH6nKVbmnD2h4TvufyGmHG+lOAxNlkdczZWCM9ksFYjRu8QYOhG1Z7NcatHRwi7TZzyWqaI3F2xbd1U9YB7rlcpYaGcpPZJiPjXpT2eD/AO2YaGzdg9rv7Tdr13rzviMPmE8xqK9Dezy0P7IwY3nDWyf4lBPzp2TtIzpx6WP26VYQOU+k2M6khl6xJBBAIInQyw+NSoNZZ0k4dwHDnqXi25j9C75kgmCSDlTUnQ766Giexm7ca7fAu3bmGS2osh2kBC7hFA2VlRIIAEHTlVenaypq1QHH+nWDwbFcReCsFzFQGZgusMVQEgaGpjG/o31I7LaiZGm+hB+BHnWZ9DOj+Es4deLYo5nu/WJKsxQ3IUKF1Ny6ToO6YUczCSfJw7ve1zg985WBuglRLWJ3MLowzHc7Crdwk4bE4MiwqrZuKyFVULEgqylRsdaqlr2tcLZwmS5mZgmuHjUnLBnbXvq94Hh1qypW1bW2pMkIABMBZgeAA9K6To48vpwcWsW9nEkhbDXOs1hnFsE5F/xXAFA29+avvQ/j1rC8NFy+ct3GX7rwqmMqQgAA2UQAPOmXtjwobi+W2hZ2w1ssF1JaboBgayECz4AVXMdjg1nDWwwYWsOo0OoLamRyJgGPGrZY+LCn3C4Pdl1eRfB03wp0zkTzNtvw0oXxauMyEFW2YERWZNVi6H3otXROmdTB8Rr8qzsmkjCPVE29Lq5Sn0tclltgkD8a6jKdNCB5H+tdSdmpTJ5FjyrM+N/8ze/ev/qNadbMmsw47/zN796/+o0zofiZl634UMa4HWhA0otahmigNdFBQzVSwUiurpoKlHAEV2WgBrpqTiV4Bwi1iBiVuXXtvbw73bIULDsgZmViwOwCmAQSM2ulb7wzgtu1hLeGAJtpaW2ASZIAA1IM15sctH1Zh9QpEzJEAeWsepr03w3EdZZtuP10VviAaq9hXLyQnHPZ3gcX1fW2QBZXIgts1sBf2ItkDKOQ5cqlODcAs4VClhAikzA5eAO8TLandmPOpCii4Np1G/zrnJvYAExVjOjJMZlKz5giab8O4RasWbVm2oCWQBbB1KwIBBaTME67612O4vZtFVuXrdtnOVA7qpJOwAJ1PhULgeIXrGNt4O4yXUew9xWWVuWxb6pD1ikkMGZ9GEHlBiagkdXug2Ae41xsHhmdySzNZQkk6ljI3J1nepq3bCgAAAAQANgBoAB3UauqjbfJxmftDxWGw2NXE4izmGSyltspKM9xry3WuBdbot2ranJOuYCNQRXPa1iFuX8KwyZzhs5a2Oy3WEa5ollHV6TyJrTOmaW2Szba0lx7lzIhe2Lgt5hD3cpBEhSRrpJE6TWN9O2tLiks2TNvD4a1ZHaDQQ11ipYaZgrLIG21Fi9kEgrZWX3qxdC00u89V++q+atHQhdLveCh/wBVC1LrEzQ0avMv1LJbZoEAeoE/OupdW01n4CurHt+R6HpJO0x0rMuN/wDM3v3j/wCo1pVlp25RWacbb+9Xv3r/ADNNaL4n9DL1vCGZoKEChrTRnAUMVwo0VzOCUQ0oVoDtUI5ic0BrqGrFTlJBkEggyD3Hka2L2V9NGxCfRLiAPZtgq4OjqDl9yOyRK8yKx2profxU4bHWbo2kq3fkYdr4QGjnlAqJcFZw6keiLiyCJIkbiJHiJETVa490CtYkWx12JsG0SVazdysWaJdiQS7ECJPInvqx2roKzMiN6r+L43jHEYbCHtNC3brqttU5XWQE3D35IBiNQdBWLvgTKzx72OfSGtj6ZeNoTn60K7kwBmRgFGY9qSwbcRAEVceCdFrGFtsltS2cBXe4xe44AgBnaSQJMLsJMATVa4mnHmy2kOCAYw2IQuGCx73VuDlbyzctt6jbGA411xwycRw9xkUNcdhLgMSFJQWoX3WgFjOtWdtcnGm20AAA2AgSSftOpqD6QdNLGDIF3PqY7KMdd8ogdpo1yiTFPOAWsStgLimtvdBIL2wQrDkcpGh5HynSYCvGWsrYZ74Xq7UXTm2HVkXA3mCoI8RQ++5xkfTr2gYu4xwwU4dDbRniOsObO2UOCYUobc6AyG5GqFkA0AgD87U84hxA371y+2hvXGuEHcAnsqfJQq+lNS1E42Q5GNISIq2dAoi9/B/3VU2q1dB2/TT/AIO7/FQNV8pjOk+cixi35/b+NdThT4D4murHs9BuPrQgVmXG/wDmb371/ma0i1c+z86Vm3GD/eb37x/mac0S95mZrFshrNdNABQ1pMzgKOpogowFczkCaI1GBoCK4kTIoJo5FFIqUVoCaOjlSCCQRsRuKLXGuJNN9n/tLJu28JiFAVuzauDSDqQjDu/VB8hrNarXmHC8Oe/cWzaVnuOewqmDI1mSQFiJzEiK3jgnFrmHw628X1ty7bEM6WbrkiSFJW2GY6D3gIMSYMgUca4FMsd9hhxbo1xJnZbeMBsNOjM1u4oIYRntoWYyQc2ZTpHOp7oz0bt4Kz1aQWZmd3jVmYliTzO/MmmWO9oWDsgG6163mMLnwuKXMdTC5rQzGBOlR2M9pidWWtWbplZQ3BkDch2Cetg6kHKAcp1qd2tkDSbLXxHilrD2zcvXFtou7MYH9T4VkvtE9o6YzDvhcItxl0e7dg5RbQ52MLJC6CSY7oMgGF4hxN8dcJZ3u3QTJYdi0Dp2LQ0B1gaFjIBJJgBwfB3EOW19Utx1sgntNde44UswHvKADoDACv3MWvGCW7L9FbgdLOgl/AKju6XrTwvWIpXKxkhWUkwCNmnU6QNJrL16N470dXEYF8LO9sKjMAYdQDbcg6GGCn0rz7guHNf67t27Ny3cKtaumMuh2fQaMl0HTkvfFRH3lZaOXbcjyatfQY/pfDJ/3VA3OFPaUXLyOySO1Ya24BObRlYgiMrA7CQNdRM10HvIz3lViJgqrRnKgtqQNJAImNKDql+UxzRzXjIultNOXrXVykDSD8T91dWJTPQWwljf51nvGF/vF794/wAzWhZWG43rPONaYm7+8b5mtLSfExDXu4p+o3FBRc1GBp+jLOUUaig0MVzLIEChiuSnvDeF3L75bYk+v3An7KqSR8fmaMtskhQCSdgNSfQb1pPR/wBmFsrmvm5cP7KxbQeBJOZvMQKu3C+iFi0sdSgH7OrD1mAx8YqLAvKomJcP6LYm82VLRn/EQvxB1A9KsFv2UYkZes/WMRbIPqzvAQDvhvKtmw2FW2uVRA8AB9gAFdisQttGdzCopZj3ACSfhUgnnfYqHs/6HJhHvucr3MwtBwDooVWZQST+uYJETlGgirNij1d1H5Merb+IjIf5+z/HROj1hlw1vOMruDcuCZh7hNxxPOGYinmLw2e2yTGYESNweTDxBg+lc9wDdu2Vz2icKuX8C5srmuWyHVYnMB7y5dcxgkgRuBVOwXEUfBfSFZ2zKAWRc11rvu5RnXVs2ksMukmFB63UOH4jrLYJ0bUMO5gSrD+YGsgv8QVla013KSqiVOc6LZtMgWRkaVZm1nbmoq0C8PILwrDHqktWmWLhNy9cUk5i0mFutqdCYc65esuEHNK2zoPwIXriYxh9VbBXCLESD2XxZB5uBlQcrcbk1AdH8CMSbOGRYW6rXL3MDDhiCCYAzXnAQaaqLzD3zWtogAAAgDQAbAchU5JURJ9g1Zj0V4bh7nHeKpcto5tvadCRPvp9YsHQgNHLc+VadWJNxH6B0quvc0S84Qn/AAXkt5W8hcQD0NUgtnRQ0vivQPCXx+iFtspUNbAXTfKQNCoaGjvA8Zz3h3Qx8Hirq3jbd2S2y3V0kGc4g6r21M6mdDOsDZKpHS62TjD+4t/67tK55PwmrHNDvmRFJhtPe+ddSli7CgafCurJ949I3IRFsgVmXG9MTe/eP8zWpviPHzNZXx1pxN099xvnWnorcnYhrm+hWNg9KrtSKkRrR1NaLM1Ck0YUQGjA1FBA9XT2b4YZ3vGexcw6LHNrjlTp4KT5Sap1myze6pPkJ5E/JWPoa0v2W21TCtdfY4gKv+c5EX/V9tDkUybRNLS2BsAJM6d/fR64V1cZx1NOI4dbq9WxgORI/aAIYr5ECD4E06JqidLfaQuCvspwt64yiEYIRbghSzG4dMpMDQHVTUrd7EovdDWC8T9oeOxbFcxsW5aWtl0AUantDtFgJntRPKp7od00vWEGY3MTYZsoDOXvKQuYkM5llgMYcjUEKfdUy4NF+htF/wARinw166zLNlx1mcT9WwVUOYa9k5VMiIkmIDMMIw163eeAQGcWVuOuhLvNy+6gjfMTHfB8a9B8J43ZxVvPZcOvMbEHuZTqp12IqLw/s6wKXlurYGdRAl3Kx3ZC2UjuBEDlFdGSV2QnQToFwfqrDXmUK+IIYAbJaUZbFpZGirbA7tSx5056T9MLWCyKVe7fumLVi0JuP3mNlUc2OgqerJH6yx0qttcYN9IzoO2Dltm2xRQu6dq2N+ZJ51C95tsqWPE9JuLCH/swBIkhb6XLo81lBPgCdazn2o8XsY1VvZTZxNoFLttwys1szBhlDZkMmCAIZspaK36q5046IW8fhXU21N4I3UudGV47Pa3ykgSNjzroSV8HMk+jt242Dw7XdLhs2i+oPaKKW1Gh1mq10xkYkHvsr9jP+NTvQ7AXLHD8LavCLluxbRxIMFVAyyCQYiNNKrnTa7OLRe60p+LOB8jpS2dXCSHdArzr9f8AAwtWjG9DSNu8sa5a6svpZ6R3Yjcve8Pz+ZNZpxU/3i7/AJ2+ZrQbx1NZ9xc/3i7+8b5mtXSKmxP2gqxx+o2BpRDSY2NGSnmZCFlNKRSdvanvCkDXFESWICyJUGR2mHMASe7adJqjDIncFxmzaw86jNKgKPd0LMsnXNJyzsM4OsEVpPQzgSNgLIdSPrjiIk+9mLLPflJH8orI8fdN25bsls4RurDayxZgGbXx27hFb/wmxksW1iIUfiaFVAdS6ikh4K6urqliIBFdFDXCoRAn1KgQFEd0CPhVb6U9DFvoDZAtuoPZHZRxBKq2XubKZjaRzq0V1WTJTox7AcGxGD4laIRLblrWinsPbclGtdYVGaFDkLyYJy1OwGoHpPwDr8rIPrFkAzAAh4PoxBka71MXLwS2WcwFWWPcAJJqJblpOytdNOl6YYdWLotuVzO+hZEmBlU6G657KA6aMxkIQYvo/wBButa3jL7Olxbi3LFsHS2gMkNOtx7g992ljOmXYVvoR0afiPEbuNxILW7OIuFcw9+4pKomXUBLSxoCe1GpgzscVaXu7I66VI4UE0NdQip1Zp0uxE8TuD9mxYjzLXjWlmsp6SXM3FsUO63h1/8A5Zv+6hZfgZoezVedfqSlm2uUaDn3V1Nku6d35866simbzx7kZeOaPOs74t+nuf52+ZrQWadOfOs/4wP7xd/zt862dLywHtJVCI0D0ZWpOjW6fMNMk+F4E3WyhgIGYyYMD3iORIGsTsDG1WviEYO0YE3tEDSDAhdDBEgZAQR+tOmtVDh90q6svvKQR5jUf7U/4lea/eZgp7WXKgk6wAVUDXVgSAO+gS5GU6RI9AeBNi8dbA0Syy3bjdwVgyp5sRHkGPdW+1WfZ70V+hYQBtb10i5eO4zEAZAf2VAAHqedWjLVnFvsZ2XJ1yANdRgtBlrvDkDsLNCKHJQha5Y5NnWFNAKUiixUvE0dYWoXppdZeH4hkXMwtkhf2jp2dO/apuKjek+FW5g76MYVrTyZIjQwZGo1qnQ07JT3Kx7Jscv0P6N2c+GZleCe0WJfrYOsMGDT3kjlV4qo+zfhQt4YuohbkQIiYmW111Yn7e+rflqJRbdpEypMCuBoaCqEHGsfxN3NxbiBJ/XtAeGW2E+YNbAaxOD/AGjj/wB8fm1Cy/LZo+zfnoslpQBE11K27IIB7xXVk2bnUiE6ggjaqnxro1da41y2MwYyRIDA899DVvTXn9n3UUb/AO/5inseSUHaD58Mc0emRn//AA7iY/Qt8V/GjW+juJn9C3xX8avJbWO7z+XpSqb8jOm9MPVS8kJf8bDzZT8N0WxZ1GHY891/8qs3QnhNyxjVu4nD3CqBsmXKfrDABIDawpaPEz3VaMFeAGvh9gp7hDLrPf8AcaVeslzSFMmnSTTJn/ikAaYe+fJU+96aXemrg6YDFMO/6gfO7Su1MuJ4praZx7qkFwRPYntEeQ1+NVh7SySdUhKOni3VDqz02J97B4pPMWj/AKbhpc9MV/8AgxH8g/8AKqq2Iui47qAx6rNlIeMuYwIE9siO6nvEuK9UASjGEVoHMs4SPCCQfKYmjPW5rSVBJ6SESdPS3SRhcS3gEX/zpoem9z/9fi/hZ/8AbTY8dVVJyk9sIQDruY8DMDzJ5UY8c7YUICCN82wgmdtZjlt4zVXrc/kL+FFdhdOnLHfA4seln/2U8w/S1W3w+IXztz/pJqAbj6yCEYglpGpMAqCRA1HanWKPe4qFYggwCw84Q3BHmIHmYqXrc/ki3g42WT/iS3zW6PO0/wCFJ4rjdp0ZSt2GBB+ouEa+BWDVe/t8BsuUk5VI8SSwy7a6rHjyqUwuKFxQ429OYB++hz12eKuSRXwIdhbB8bsWbSWvrSEUKC1m5JjmYQD4Cj/8W2BoBd05Cxd/8aY37BmR3U2+itMwPOaqvaGRrsHWlxNbslb3S+0onJfPlZufeBUXivaSi7YXFN5Io/1MKTxt8azUNfjQjxG1RHWSfKGMOghLmyVte08MSDgsUuhgkW4J5Lo+k99Uzhq3TdvXr2UXb7ZmVdVXeF8YqXuMFB5z8R4UgqjerTzuUao0dNoceGXWiZwTjq18u+hplYPZGtdSvSFeLfkYDbWkRe118f8AepO57vrTJ96dihpPYSY+X3+lLWyedETf0p1a2NRJUcHW/wAu+pHC4kyCOUUhg9j5UfhX6UetBklQrlqntwS44kSdvz60sGDAhoIPI7Hwg70gnvt60F3elOlLgy5RXYWfDWjcDZQXA97nHgeVGxAXdhqRGvd+E0id/Q0dPeqO4Pp3F8Ki5YKqMvh5gctNDFA7KSQQDII1AMjeNeVGt/ok/PfTYe8PWoZSMU2xO7aBMZVPPUfbtvpv4UuXhDtrE6b6c+/TT0ouJ/SfGkLv6Mef3mutsJSlQbrgWnKDp3afE77mlFxCoNI74G1NLG3rXXf1vKoe7oN4cbFsRjswA29aaviDyI9aQxO3wrn+8/fVlFB444pCD3idtNqSBJnTUGipy/POit7h9PuoiQ6lWxz2ySdvXzmkupHn5Tz33o9rf+EfIUS57p8x8jR8Uep0Xuh1YfsiCa6lsP7ooKlIE3uf/9k="/>
          <p:cNvSpPr>
            <a:spLocks noChangeAspect="1" noChangeArrowheads="1"/>
          </p:cNvSpPr>
          <p:nvPr/>
        </p:nvSpPr>
        <p:spPr bwMode="auto">
          <a:xfrm>
            <a:off x="230158" y="80605"/>
            <a:ext cx="152380" cy="1523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bodyPr>
          <a:lstStyle/>
          <a:p>
            <a:endParaRPr lang="en-US" sz="900"/>
          </a:p>
        </p:txBody>
      </p:sp>
      <p:grpSp>
        <p:nvGrpSpPr>
          <p:cNvPr id="52" name="Group 51"/>
          <p:cNvGrpSpPr/>
          <p:nvPr/>
        </p:nvGrpSpPr>
        <p:grpSpPr>
          <a:xfrm>
            <a:off x="2163203" y="1587219"/>
            <a:ext cx="5527826" cy="660622"/>
            <a:chOff x="-5139614" y="3947534"/>
            <a:chExt cx="11057091" cy="865628"/>
          </a:xfrm>
        </p:grpSpPr>
        <p:sp>
          <p:nvSpPr>
            <p:cNvPr id="53" name="Rectangle 52"/>
            <p:cNvSpPr/>
            <p:nvPr/>
          </p:nvSpPr>
          <p:spPr>
            <a:xfrm>
              <a:off x="-4750523" y="3990202"/>
              <a:ext cx="10668000" cy="8229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spcBef>
                  <a:spcPts val="600"/>
                </a:spcBef>
                <a:defRPr/>
              </a:pPr>
              <a:endParaRPr lang="en-US" sz="2200" b="1" kern="0">
                <a:solidFill>
                  <a:prstClr val="white"/>
                </a:solidFill>
                <a:latin typeface="Arial" pitchFamily="34" charset="0"/>
                <a:cs typeface="Arial" pitchFamily="34" charset="0"/>
              </a:endParaRPr>
            </a:p>
          </p:txBody>
        </p:sp>
        <p:sp>
          <p:nvSpPr>
            <p:cNvPr id="55" name="Rectangle 54"/>
            <p:cNvSpPr/>
            <p:nvPr/>
          </p:nvSpPr>
          <p:spPr>
            <a:xfrm>
              <a:off x="-5139614" y="3947534"/>
              <a:ext cx="6128115" cy="800326"/>
            </a:xfrm>
            <a:prstGeom prst="rect">
              <a:avLst/>
            </a:prstGeom>
          </p:spPr>
          <p:txBody>
            <a:bodyPr wrap="none">
              <a:spAutoFit/>
            </a:bodyPr>
            <a:lstStyle/>
            <a:p>
              <a:r>
                <a:rPr lang="en-US" sz="2000" b="1" dirty="0">
                  <a:solidFill>
                    <a:schemeClr val="bg1"/>
                  </a:solidFill>
                  <a:latin typeface="Arial" panose="020B0604020202020204" pitchFamily="34" charset="0"/>
                  <a:cs typeface="Arial" panose="020B0604020202020204" pitchFamily="34" charset="0"/>
                </a:rPr>
                <a:t>   TÁC PHẨM CHÍ PHÈO</a:t>
              </a:r>
            </a:p>
          </p:txBody>
        </p:sp>
      </p:grpSp>
      <p:grpSp>
        <p:nvGrpSpPr>
          <p:cNvPr id="56" name="Group 55"/>
          <p:cNvGrpSpPr/>
          <p:nvPr/>
        </p:nvGrpSpPr>
        <p:grpSpPr>
          <a:xfrm>
            <a:off x="2400386" y="2236524"/>
            <a:ext cx="3748839" cy="472318"/>
            <a:chOff x="2840539" y="3818711"/>
            <a:chExt cx="7498654" cy="944758"/>
          </a:xfrm>
        </p:grpSpPr>
        <p:sp>
          <p:nvSpPr>
            <p:cNvPr id="5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8" name="Group 57"/>
            <p:cNvGrpSpPr/>
            <p:nvPr/>
          </p:nvGrpSpPr>
          <p:grpSpPr>
            <a:xfrm>
              <a:off x="2840539" y="3886200"/>
              <a:ext cx="7498654" cy="877269"/>
              <a:chOff x="2840539" y="3733800"/>
              <a:chExt cx="7498654" cy="877269"/>
            </a:xfrm>
          </p:grpSpPr>
          <p:sp>
            <p:nvSpPr>
              <p:cNvPr id="59" name="Round Same Side Corner Rectangle 58"/>
              <p:cNvSpPr/>
              <p:nvPr/>
            </p:nvSpPr>
            <p:spPr>
              <a:xfrm rot="5400000">
                <a:off x="6226522" y="417777"/>
                <a:ext cx="731520" cy="749382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p:cNvSpPr/>
              <p:nvPr/>
            </p:nvSpPr>
            <p:spPr>
              <a:xfrm>
                <a:off x="4326416" y="3810746"/>
                <a:ext cx="4646749" cy="800323"/>
              </a:xfrm>
              <a:prstGeom prst="rect">
                <a:avLst/>
              </a:prstGeom>
            </p:spPr>
            <p:txBody>
              <a:bodyPr wrap="none">
                <a:spAutoFit/>
              </a:bodyPr>
              <a:lstStyle/>
              <a:p>
                <a:pPr defTabSz="457109">
                  <a:spcBef>
                    <a:spcPts val="600"/>
                  </a:spcBef>
                  <a:defRPr/>
                </a:pPr>
                <a:r>
                  <a:rPr lang="en-US" sz="2000" b="1" kern="0" dirty="0">
                    <a:solidFill>
                      <a:srgbClr val="FFFF00"/>
                    </a:solidFill>
                    <a:latin typeface="Arial" pitchFamily="34" charset="0"/>
                    <a:cs typeface="Arial" pitchFamily="34" charset="0"/>
                  </a:rPr>
                  <a:t>TÌM HIỂU CHUNG</a:t>
                </a:r>
                <a:endParaRPr lang="en-US" sz="2000" kern="0" dirty="0">
                  <a:solidFill>
                    <a:srgbClr val="FFFF00"/>
                  </a:solidFill>
                  <a:latin typeface="Arial" pitchFamily="34" charset="0"/>
                  <a:cs typeface="Arial" pitchFamily="34" charset="0"/>
                </a:endParaRPr>
              </a:p>
            </p:txBody>
          </p:sp>
          <p:sp>
            <p:nvSpPr>
              <p:cNvPr id="62" name="TextBox 61"/>
              <p:cNvSpPr txBox="1"/>
              <p:nvPr/>
            </p:nvSpPr>
            <p:spPr>
              <a:xfrm>
                <a:off x="3278738" y="3733800"/>
                <a:ext cx="641928" cy="861885"/>
              </a:xfrm>
              <a:prstGeom prst="rect">
                <a:avLst/>
              </a:prstGeom>
              <a:noFill/>
            </p:spPr>
            <p:txBody>
              <a:bodyPr wrap="none" rtlCol="0">
                <a:spAutoFit/>
              </a:bodyPr>
              <a:lstStyle/>
              <a:p>
                <a:pPr algn="ctr"/>
                <a:r>
                  <a:rPr lang="en-US" sz="2200" b="1">
                    <a:solidFill>
                      <a:prstClr val="white"/>
                    </a:solidFill>
                    <a:latin typeface="Tahoma" pitchFamily="34" charset="0"/>
                    <a:ea typeface="Tahoma" pitchFamily="34" charset="0"/>
                    <a:cs typeface="Tahoma" pitchFamily="34" charset="0"/>
                  </a:rPr>
                  <a:t>I</a:t>
                </a:r>
              </a:p>
            </p:txBody>
          </p:sp>
        </p:grpSp>
      </p:grpSp>
      <p:grpSp>
        <p:nvGrpSpPr>
          <p:cNvPr id="63" name="Group 62"/>
          <p:cNvGrpSpPr/>
          <p:nvPr/>
        </p:nvGrpSpPr>
        <p:grpSpPr>
          <a:xfrm>
            <a:off x="2328845" y="2783906"/>
            <a:ext cx="3748839" cy="471946"/>
            <a:chOff x="2840539" y="3818711"/>
            <a:chExt cx="7498654" cy="944014"/>
          </a:xfrm>
        </p:grpSpPr>
        <p:sp>
          <p:nvSpPr>
            <p:cNvPr id="6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5" name="Group 64"/>
            <p:cNvGrpSpPr/>
            <p:nvPr/>
          </p:nvGrpSpPr>
          <p:grpSpPr>
            <a:xfrm>
              <a:off x="2840539" y="3886200"/>
              <a:ext cx="7498654" cy="876525"/>
              <a:chOff x="2840539" y="3733800"/>
              <a:chExt cx="7498654" cy="876525"/>
            </a:xfrm>
          </p:grpSpPr>
          <p:sp>
            <p:nvSpPr>
              <p:cNvPr id="66" name="Round Same Side Corner Rectangle 65"/>
              <p:cNvSpPr/>
              <p:nvPr/>
            </p:nvSpPr>
            <p:spPr>
              <a:xfrm rot="5400000">
                <a:off x="6226522" y="417777"/>
                <a:ext cx="731520" cy="749382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Rectangle 67"/>
              <p:cNvSpPr/>
              <p:nvPr/>
            </p:nvSpPr>
            <p:spPr>
              <a:xfrm>
                <a:off x="4340246" y="3810002"/>
                <a:ext cx="5676011" cy="800323"/>
              </a:xfrm>
              <a:prstGeom prst="rect">
                <a:avLst/>
              </a:prstGeom>
            </p:spPr>
            <p:txBody>
              <a:bodyPr wrap="none">
                <a:spAutoFit/>
              </a:bodyPr>
              <a:lstStyle/>
              <a:p>
                <a:pPr defTabSz="457109">
                  <a:spcBef>
                    <a:spcPts val="600"/>
                  </a:spcBef>
                  <a:defRPr/>
                </a:pPr>
                <a:r>
                  <a:rPr lang="en-US" sz="2000" b="1" kern="0" dirty="0">
                    <a:solidFill>
                      <a:prstClr val="white"/>
                    </a:solidFill>
                    <a:latin typeface="Arial" pitchFamily="34" charset="0"/>
                    <a:cs typeface="Arial" pitchFamily="34" charset="0"/>
                  </a:rPr>
                  <a:t>ĐỌC - HIỂU VĂN BẢN</a:t>
                </a:r>
                <a:endParaRPr lang="en-US" sz="2000" kern="0" dirty="0">
                  <a:solidFill>
                    <a:prstClr val="white"/>
                  </a:solidFill>
                  <a:latin typeface="Arial" pitchFamily="34" charset="0"/>
                  <a:cs typeface="Arial" pitchFamily="34" charset="0"/>
                </a:endParaRPr>
              </a:p>
            </p:txBody>
          </p:sp>
          <p:sp>
            <p:nvSpPr>
              <p:cNvPr id="69" name="TextBox 68"/>
              <p:cNvSpPr txBox="1"/>
              <p:nvPr/>
            </p:nvSpPr>
            <p:spPr>
              <a:xfrm>
                <a:off x="3142464" y="3733800"/>
                <a:ext cx="914473" cy="861885"/>
              </a:xfrm>
              <a:prstGeom prst="rect">
                <a:avLst/>
              </a:prstGeom>
              <a:noFill/>
            </p:spPr>
            <p:txBody>
              <a:bodyPr wrap="none" rtlCol="0">
                <a:spAutoFit/>
              </a:bodyPr>
              <a:lstStyle/>
              <a:p>
                <a:pPr algn="ctr"/>
                <a:r>
                  <a:rPr lang="en-US" sz="2200" b="1" dirty="0">
                    <a:solidFill>
                      <a:prstClr val="white"/>
                    </a:solidFill>
                    <a:latin typeface="Tahoma" pitchFamily="34" charset="0"/>
                    <a:ea typeface="Tahoma" pitchFamily="34" charset="0"/>
                    <a:cs typeface="Tahoma" pitchFamily="34" charset="0"/>
                  </a:rPr>
                  <a:t>II</a:t>
                </a:r>
              </a:p>
            </p:txBody>
          </p:sp>
        </p:grpSp>
      </p:grpSp>
      <p:cxnSp>
        <p:nvCxnSpPr>
          <p:cNvPr id="13" name="Straight Connector 12"/>
          <p:cNvCxnSpPr>
            <a:cxnSpLocks/>
          </p:cNvCxnSpPr>
          <p:nvPr/>
        </p:nvCxnSpPr>
        <p:spPr>
          <a:xfrm>
            <a:off x="2180364" y="1619782"/>
            <a:ext cx="0" cy="3756699"/>
          </a:xfrm>
          <a:prstGeom prst="line">
            <a:avLst/>
          </a:prstGeom>
          <a:ln w="44450">
            <a:solidFill>
              <a:schemeClr val="accent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7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up)">
                                      <p:cBhvr>
                                        <p:cTn id="15" dur="500"/>
                                        <p:tgtEl>
                                          <p:spTgt spid="5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up)">
                                      <p:cBhvr>
                                        <p:cTn id="19" dur="500"/>
                                        <p:tgtEl>
                                          <p:spTgt spid="6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8000" b="-8000"/>
          </a:stretch>
        </a:blip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9F59637-9BB6-E43F-EEE3-DD4B276203C3}"/>
              </a:ext>
            </a:extLst>
          </p:cNvPr>
          <p:cNvSpPr/>
          <p:nvPr/>
        </p:nvSpPr>
        <p:spPr>
          <a:xfrm>
            <a:off x="68826" y="6282813"/>
            <a:ext cx="2084439" cy="520212"/>
          </a:xfrm>
          <a:prstGeom prst="roundRect">
            <a:avLst/>
          </a:prstGeom>
          <a:solidFill>
            <a:schemeClr val="bg1"/>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DE494DCB-7CF5-17EB-F28D-D7895FA28063}"/>
              </a:ext>
            </a:extLst>
          </p:cNvPr>
          <p:cNvSpPr/>
          <p:nvPr/>
        </p:nvSpPr>
        <p:spPr>
          <a:xfrm>
            <a:off x="1303170" y="1192335"/>
            <a:ext cx="10021077" cy="4903241"/>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9267B84D-A27D-B10C-BE8B-4A86189FD87C}"/>
              </a:ext>
            </a:extLst>
          </p:cNvPr>
          <p:cNvSpPr/>
          <p:nvPr/>
        </p:nvSpPr>
        <p:spPr>
          <a:xfrm>
            <a:off x="1496009" y="1498435"/>
            <a:ext cx="10021077" cy="4909430"/>
          </a:xfrm>
          <a:prstGeom prst="roundRect">
            <a:avLst/>
          </a:prstGeom>
          <a:solidFill>
            <a:schemeClr val="bg1">
              <a:alpha val="50196"/>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Rounded Corners 4">
            <a:extLst>
              <a:ext uri="{FF2B5EF4-FFF2-40B4-BE49-F238E27FC236}">
                <a16:creationId xmlns:a16="http://schemas.microsoft.com/office/drawing/2014/main" id="{266DE677-0A25-39F6-BEBD-5C17278042AA}"/>
              </a:ext>
            </a:extLst>
          </p:cNvPr>
          <p:cNvSpPr/>
          <p:nvPr/>
        </p:nvSpPr>
        <p:spPr>
          <a:xfrm>
            <a:off x="2509935" y="256591"/>
            <a:ext cx="9520336" cy="1278293"/>
          </a:xfrm>
          <a:prstGeom prst="roundRec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E8B8296B-E0BD-7B20-E61B-ECAE404EC914}"/>
              </a:ext>
            </a:extLst>
          </p:cNvPr>
          <p:cNvSpPr txBox="1"/>
          <p:nvPr/>
        </p:nvSpPr>
        <p:spPr>
          <a:xfrm>
            <a:off x="2995128" y="597158"/>
            <a:ext cx="2034073" cy="590965"/>
          </a:xfrm>
          <a:prstGeom prst="rect">
            <a:avLst/>
          </a:prstGeom>
          <a:noFill/>
        </p:spPr>
        <p:txBody>
          <a:bodyPr wrap="square" rtlCol="0">
            <a:spAutoFit/>
          </a:bodyPr>
          <a:lstStyle/>
          <a:p>
            <a:r>
              <a:rPr lang="en-US" sz="3200" dirty="0">
                <a:solidFill>
                  <a:schemeClr val="tx1">
                    <a:lumMod val="50000"/>
                    <a:lumOff val="50000"/>
                  </a:schemeClr>
                </a:solidFill>
              </a:rPr>
              <a:t>CUỘC ĐỜI</a:t>
            </a:r>
            <a:endParaRPr lang="vi-VN" sz="3200" dirty="0">
              <a:solidFill>
                <a:schemeClr val="tx1">
                  <a:lumMod val="50000"/>
                  <a:lumOff val="50000"/>
                </a:schemeClr>
              </a:solidFill>
            </a:endParaRPr>
          </a:p>
        </p:txBody>
      </p:sp>
      <p:sp>
        <p:nvSpPr>
          <p:cNvPr id="9" name="TextBox 8">
            <a:extLst>
              <a:ext uri="{FF2B5EF4-FFF2-40B4-BE49-F238E27FC236}">
                <a16:creationId xmlns:a16="http://schemas.microsoft.com/office/drawing/2014/main" id="{19A99243-6F2E-7273-D1D5-6EFB11046AB2}"/>
              </a:ext>
            </a:extLst>
          </p:cNvPr>
          <p:cNvSpPr txBox="1"/>
          <p:nvPr/>
        </p:nvSpPr>
        <p:spPr>
          <a:xfrm>
            <a:off x="6095999" y="597158"/>
            <a:ext cx="2313992" cy="584775"/>
          </a:xfrm>
          <a:prstGeom prst="rect">
            <a:avLst/>
          </a:prstGeom>
          <a:noFill/>
        </p:spPr>
        <p:txBody>
          <a:bodyPr wrap="square" rtlCol="0">
            <a:spAutoFit/>
          </a:bodyPr>
          <a:lstStyle/>
          <a:p>
            <a:r>
              <a:rPr lang="en-US" sz="3200" dirty="0">
                <a:solidFill>
                  <a:schemeClr val="tx1">
                    <a:lumMod val="50000"/>
                    <a:lumOff val="50000"/>
                  </a:schemeClr>
                </a:solidFill>
              </a:rPr>
              <a:t>CON NGƯỜI</a:t>
            </a:r>
            <a:endParaRPr lang="vi-VN" sz="3200" dirty="0">
              <a:solidFill>
                <a:schemeClr val="tx1">
                  <a:lumMod val="50000"/>
                  <a:lumOff val="50000"/>
                </a:schemeClr>
              </a:solidFill>
            </a:endParaRPr>
          </a:p>
        </p:txBody>
      </p:sp>
      <p:sp>
        <p:nvSpPr>
          <p:cNvPr id="10" name="TextBox 9">
            <a:extLst>
              <a:ext uri="{FF2B5EF4-FFF2-40B4-BE49-F238E27FC236}">
                <a16:creationId xmlns:a16="http://schemas.microsoft.com/office/drawing/2014/main" id="{693722CF-8704-B307-4B4A-0B7D96FCFFFC}"/>
              </a:ext>
            </a:extLst>
          </p:cNvPr>
          <p:cNvSpPr txBox="1"/>
          <p:nvPr/>
        </p:nvSpPr>
        <p:spPr>
          <a:xfrm>
            <a:off x="9324392" y="597159"/>
            <a:ext cx="2192694" cy="584775"/>
          </a:xfrm>
          <a:prstGeom prst="rect">
            <a:avLst/>
          </a:prstGeom>
          <a:noFill/>
        </p:spPr>
        <p:txBody>
          <a:bodyPr wrap="square" rtlCol="0">
            <a:spAutoFit/>
          </a:bodyPr>
          <a:lstStyle/>
          <a:p>
            <a:r>
              <a:rPr lang="en-US" sz="3200" dirty="0">
                <a:solidFill>
                  <a:schemeClr val="tx1">
                    <a:lumMod val="50000"/>
                    <a:lumOff val="50000"/>
                  </a:schemeClr>
                </a:solidFill>
              </a:rPr>
              <a:t>SỰ NGHIỆP</a:t>
            </a:r>
            <a:endParaRPr lang="vi-VN" sz="3200" dirty="0">
              <a:solidFill>
                <a:schemeClr val="tx1">
                  <a:lumMod val="50000"/>
                  <a:lumOff val="50000"/>
                </a:schemeClr>
              </a:solidFill>
            </a:endParaRPr>
          </a:p>
        </p:txBody>
      </p:sp>
      <p:sp>
        <p:nvSpPr>
          <p:cNvPr id="11" name="TextBox 10">
            <a:extLst>
              <a:ext uri="{FF2B5EF4-FFF2-40B4-BE49-F238E27FC236}">
                <a16:creationId xmlns:a16="http://schemas.microsoft.com/office/drawing/2014/main" id="{AC22997A-64F2-7E93-45D7-37F0576DF046}"/>
              </a:ext>
            </a:extLst>
          </p:cNvPr>
          <p:cNvSpPr txBox="1"/>
          <p:nvPr/>
        </p:nvSpPr>
        <p:spPr>
          <a:xfrm>
            <a:off x="258148" y="6279805"/>
            <a:ext cx="2282883" cy="523220"/>
          </a:xfrm>
          <a:prstGeom prst="rect">
            <a:avLst/>
          </a:prstGeom>
          <a:noFill/>
        </p:spPr>
        <p:txBody>
          <a:bodyPr wrap="square" rtlCol="0">
            <a:spAutoFit/>
          </a:bodyPr>
          <a:lstStyle/>
          <a:p>
            <a:r>
              <a:rPr lang="en-US" sz="2800" dirty="0">
                <a:solidFill>
                  <a:schemeClr val="accent3">
                    <a:lumMod val="75000"/>
                  </a:schemeClr>
                </a:solidFill>
              </a:rPr>
              <a:t>1. TÁC GIẢ</a:t>
            </a:r>
            <a:endParaRPr lang="vi-VN" sz="2800" dirty="0">
              <a:solidFill>
                <a:schemeClr val="accent3">
                  <a:lumMod val="75000"/>
                </a:schemeClr>
              </a:solidFill>
            </a:endParaRPr>
          </a:p>
        </p:txBody>
      </p:sp>
      <p:sp>
        <p:nvSpPr>
          <p:cNvPr id="12" name="TextBox 11">
            <a:extLst>
              <a:ext uri="{FF2B5EF4-FFF2-40B4-BE49-F238E27FC236}">
                <a16:creationId xmlns:a16="http://schemas.microsoft.com/office/drawing/2014/main" id="{BCA61D5E-5A88-EA0C-6A11-BBBE930E3F84}"/>
              </a:ext>
            </a:extLst>
          </p:cNvPr>
          <p:cNvSpPr txBox="1"/>
          <p:nvPr/>
        </p:nvSpPr>
        <p:spPr>
          <a:xfrm>
            <a:off x="4796744" y="1723562"/>
            <a:ext cx="6426275" cy="4367349"/>
          </a:xfrm>
          <a:prstGeom prst="rect">
            <a:avLst/>
          </a:prstGeom>
          <a:noFill/>
        </p:spPr>
        <p:txBody>
          <a:bodyPr wrap="square" rtlCol="0">
            <a:spAutoFit/>
          </a:bodyPr>
          <a:lstStyle/>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i="1" kern="100" dirty="0">
                <a:effectLst/>
                <a:latin typeface="Times New Roman" panose="02020603050405020304" pitchFamily="18" charset="0"/>
                <a:ea typeface="Arial" panose="020B0604020202020204" pitchFamily="34" charset="0"/>
                <a:cs typeface="Times New Roman" panose="02020603050405020304" pitchFamily="18" charset="0"/>
              </a:rPr>
              <a:t>Quê hương: </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Làng quê ông đã trở thành không gian nghệ thuật xuất hiện quen thuộc trong nhiều tác phẩm</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i="1" kern="100" dirty="0">
                <a:effectLst/>
                <a:latin typeface="Times New Roman" panose="02020603050405020304" pitchFamily="18" charset="0"/>
                <a:ea typeface="Arial" panose="020B0604020202020204" pitchFamily="34" charset="0"/>
                <a:cs typeface="Times New Roman" panose="02020603050405020304" pitchFamily="18" charset="0"/>
              </a:rPr>
              <a:t>Gia đình</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Xuất thân trong gia đình nông dân nghèo, đông con Nam cao là người duy nhất được học hành tử tế.</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i="1" kern="100" dirty="0">
                <a:effectLst/>
                <a:latin typeface="Times New Roman" panose="02020603050405020304" pitchFamily="18" charset="0"/>
                <a:ea typeface="Arial" panose="020B0604020202020204" pitchFamily="34" charset="0"/>
                <a:cs typeface="Times New Roman" panose="02020603050405020304" pitchFamily="18" charset="0"/>
              </a:rPr>
              <a:t>Đường đời</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Trước Cách mạng Tháng Tám: Nam Cao sống cuộc đời chật vật, khó khăn vì vậy nhà văn thấm </a:t>
            </a: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thía hơn bao giờ hết cảnh sống nghèo khổ của người tri thức tiểu tư sản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Sau Cách mạng Tháng Tám: Phục vụ kháng chiến chống Pháp</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ông hiểu hơn về sức mạnh của quần chúng nhân  dân trong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F620F181-EF58-CF5C-68C2-54AC751714ED}"/>
              </a:ext>
            </a:extLst>
          </p:cNvPr>
          <p:cNvPicPr>
            <a:picLocks noChangeAspect="1"/>
          </p:cNvPicPr>
          <p:nvPr/>
        </p:nvPicPr>
        <p:blipFill rotWithShape="1">
          <a:blip r:embed="rId3"/>
          <a:srcRect r="733"/>
          <a:stretch/>
        </p:blipFill>
        <p:spPr>
          <a:xfrm>
            <a:off x="1815547" y="1930044"/>
            <a:ext cx="2626629" cy="3427825"/>
          </a:xfrm>
          <a:prstGeom prst="rect">
            <a:avLst/>
          </a:prstGeom>
        </p:spPr>
      </p:pic>
      <p:sp>
        <p:nvSpPr>
          <p:cNvPr id="15" name="Rectangle: Rounded Corners 14">
            <a:extLst>
              <a:ext uri="{FF2B5EF4-FFF2-40B4-BE49-F238E27FC236}">
                <a16:creationId xmlns:a16="http://schemas.microsoft.com/office/drawing/2014/main" id="{D9A7AE77-3FAE-2B66-C6B2-770C6D4CD3F1}"/>
              </a:ext>
            </a:extLst>
          </p:cNvPr>
          <p:cNvSpPr/>
          <p:nvPr/>
        </p:nvSpPr>
        <p:spPr>
          <a:xfrm>
            <a:off x="3063145" y="1133752"/>
            <a:ext cx="1770517" cy="96361"/>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562F272F-7BF4-46B8-AF8B-D2C911B094C6}"/>
              </a:ext>
            </a:extLst>
          </p:cNvPr>
          <p:cNvSpPr txBox="1"/>
          <p:nvPr/>
        </p:nvSpPr>
        <p:spPr>
          <a:xfrm>
            <a:off x="6146682" y="7553922"/>
            <a:ext cx="4478188" cy="2444259"/>
          </a:xfrm>
          <a:prstGeom prst="rect">
            <a:avLst/>
          </a:prstGeom>
          <a:noFill/>
        </p:spPr>
        <p:txBody>
          <a:bodyPr wrap="square" rtlCol="0">
            <a:spAutoFit/>
          </a:bodyPr>
          <a:lstStyle/>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Nam Cao là người có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đời sống nội tâm phong phú</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sôi sục, ngay thẳng. </a:t>
            </a: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Nam Cao còn là người có tấm lòng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nhân hậu</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chan chứa yêu thương, giàu tình sâu nặng với quê hương và những người nghèo khổ</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r>
              <a:rPr lang="vi-VN" sz="1800" dirty="0">
                <a:effectLst/>
                <a:latin typeface="Times New Roman" panose="02020603050405020304" pitchFamily="18" charset="0"/>
                <a:ea typeface="Arial" panose="020B0604020202020204" pitchFamily="34" charset="0"/>
              </a:rPr>
              <a:t>- Nam Cao là một con người </a:t>
            </a:r>
            <a:r>
              <a:rPr lang="vi-VN" sz="1800" b="1" dirty="0">
                <a:effectLst/>
                <a:latin typeface="Times New Roman" panose="02020603050405020304" pitchFamily="18" charset="0"/>
                <a:ea typeface="Arial" panose="020B0604020202020204" pitchFamily="34" charset="0"/>
              </a:rPr>
              <a:t>ưa quan sát và thích triết lý. </a:t>
            </a:r>
            <a:endParaRPr lang="vi-VN" b="1" dirty="0"/>
          </a:p>
        </p:txBody>
      </p:sp>
      <p:pic>
        <p:nvPicPr>
          <p:cNvPr id="23" name="Picture 22">
            <a:extLst>
              <a:ext uri="{FF2B5EF4-FFF2-40B4-BE49-F238E27FC236}">
                <a16:creationId xmlns:a16="http://schemas.microsoft.com/office/drawing/2014/main" id="{BC52F993-9934-4FCC-7CAE-C4E9381A2DA3}"/>
              </a:ext>
            </a:extLst>
          </p:cNvPr>
          <p:cNvPicPr>
            <a:picLocks noChangeAspect="1"/>
          </p:cNvPicPr>
          <p:nvPr/>
        </p:nvPicPr>
        <p:blipFill>
          <a:blip r:embed="rId4"/>
          <a:stretch>
            <a:fillRect/>
          </a:stretch>
        </p:blipFill>
        <p:spPr>
          <a:xfrm>
            <a:off x="-109329" y="198558"/>
            <a:ext cx="5413717" cy="719390"/>
          </a:xfrm>
          <a:prstGeom prst="rect">
            <a:avLst/>
          </a:prstGeom>
        </p:spPr>
      </p:pic>
      <p:pic>
        <p:nvPicPr>
          <p:cNvPr id="25" name="Picture 24">
            <a:extLst>
              <a:ext uri="{FF2B5EF4-FFF2-40B4-BE49-F238E27FC236}">
                <a16:creationId xmlns:a16="http://schemas.microsoft.com/office/drawing/2014/main" id="{4A34B102-FAA3-D3BB-9240-FAC52CFF752E}"/>
              </a:ext>
            </a:extLst>
          </p:cNvPr>
          <p:cNvPicPr>
            <a:picLocks noChangeAspect="1"/>
          </p:cNvPicPr>
          <p:nvPr/>
        </p:nvPicPr>
        <p:blipFill>
          <a:blip r:embed="rId5"/>
          <a:stretch>
            <a:fillRect/>
          </a:stretch>
        </p:blipFill>
        <p:spPr>
          <a:xfrm>
            <a:off x="2636220" y="8517474"/>
            <a:ext cx="6919560" cy="4304149"/>
          </a:xfrm>
          <a:prstGeom prst="rect">
            <a:avLst/>
          </a:prstGeom>
        </p:spPr>
      </p:pic>
    </p:spTree>
    <p:extLst>
      <p:ext uri="{BB962C8B-B14F-4D97-AF65-F5344CB8AC3E}">
        <p14:creationId xmlns:p14="http://schemas.microsoft.com/office/powerpoint/2010/main" val="715023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8000" b="-8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E494DCB-7CF5-17EB-F28D-D7895FA28063}"/>
              </a:ext>
            </a:extLst>
          </p:cNvPr>
          <p:cNvSpPr/>
          <p:nvPr/>
        </p:nvSpPr>
        <p:spPr>
          <a:xfrm>
            <a:off x="1303170" y="1192335"/>
            <a:ext cx="10021077" cy="490324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9267B84D-A27D-B10C-BE8B-4A86189FD87C}"/>
              </a:ext>
            </a:extLst>
          </p:cNvPr>
          <p:cNvSpPr/>
          <p:nvPr/>
        </p:nvSpPr>
        <p:spPr>
          <a:xfrm>
            <a:off x="1496009" y="1498435"/>
            <a:ext cx="10021077" cy="4909430"/>
          </a:xfrm>
          <a:prstGeom prst="roundRect">
            <a:avLst/>
          </a:prstGeom>
          <a:solidFill>
            <a:schemeClr val="bg1">
              <a:alpha val="50196"/>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Rounded Corners 4">
            <a:extLst>
              <a:ext uri="{FF2B5EF4-FFF2-40B4-BE49-F238E27FC236}">
                <a16:creationId xmlns:a16="http://schemas.microsoft.com/office/drawing/2014/main" id="{266DE677-0A25-39F6-BEBD-5C17278042AA}"/>
              </a:ext>
            </a:extLst>
          </p:cNvPr>
          <p:cNvSpPr/>
          <p:nvPr/>
        </p:nvSpPr>
        <p:spPr>
          <a:xfrm>
            <a:off x="2509935" y="256591"/>
            <a:ext cx="9520336" cy="1278293"/>
          </a:xfrm>
          <a:prstGeom prst="roundRec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E8B8296B-E0BD-7B20-E61B-ECAE404EC914}"/>
              </a:ext>
            </a:extLst>
          </p:cNvPr>
          <p:cNvSpPr txBox="1"/>
          <p:nvPr/>
        </p:nvSpPr>
        <p:spPr>
          <a:xfrm>
            <a:off x="2995128" y="597158"/>
            <a:ext cx="2034073" cy="590965"/>
          </a:xfrm>
          <a:prstGeom prst="rect">
            <a:avLst/>
          </a:prstGeom>
          <a:noFill/>
        </p:spPr>
        <p:txBody>
          <a:bodyPr wrap="square" rtlCol="0">
            <a:spAutoFit/>
          </a:bodyPr>
          <a:lstStyle/>
          <a:p>
            <a:r>
              <a:rPr lang="en-US" sz="3200" dirty="0">
                <a:solidFill>
                  <a:schemeClr val="tx1">
                    <a:lumMod val="50000"/>
                    <a:lumOff val="50000"/>
                  </a:schemeClr>
                </a:solidFill>
              </a:rPr>
              <a:t>CUỘC ĐỜI</a:t>
            </a:r>
            <a:endParaRPr lang="vi-VN" sz="3200" dirty="0">
              <a:solidFill>
                <a:schemeClr val="tx1">
                  <a:lumMod val="50000"/>
                  <a:lumOff val="50000"/>
                </a:schemeClr>
              </a:solidFill>
            </a:endParaRPr>
          </a:p>
        </p:txBody>
      </p:sp>
      <p:sp>
        <p:nvSpPr>
          <p:cNvPr id="9" name="TextBox 8">
            <a:extLst>
              <a:ext uri="{FF2B5EF4-FFF2-40B4-BE49-F238E27FC236}">
                <a16:creationId xmlns:a16="http://schemas.microsoft.com/office/drawing/2014/main" id="{19A99243-6F2E-7273-D1D5-6EFB11046AB2}"/>
              </a:ext>
            </a:extLst>
          </p:cNvPr>
          <p:cNvSpPr txBox="1"/>
          <p:nvPr/>
        </p:nvSpPr>
        <p:spPr>
          <a:xfrm>
            <a:off x="6095999" y="597158"/>
            <a:ext cx="2313992" cy="584775"/>
          </a:xfrm>
          <a:prstGeom prst="rect">
            <a:avLst/>
          </a:prstGeom>
          <a:noFill/>
        </p:spPr>
        <p:txBody>
          <a:bodyPr wrap="square" rtlCol="0">
            <a:spAutoFit/>
          </a:bodyPr>
          <a:lstStyle/>
          <a:p>
            <a:r>
              <a:rPr lang="en-US" sz="3200" dirty="0">
                <a:solidFill>
                  <a:schemeClr val="tx1">
                    <a:lumMod val="50000"/>
                    <a:lumOff val="50000"/>
                  </a:schemeClr>
                </a:solidFill>
              </a:rPr>
              <a:t>CON NGƯỜI</a:t>
            </a:r>
            <a:endParaRPr lang="vi-VN" sz="3200" dirty="0">
              <a:solidFill>
                <a:schemeClr val="tx1">
                  <a:lumMod val="50000"/>
                  <a:lumOff val="50000"/>
                </a:schemeClr>
              </a:solidFill>
            </a:endParaRPr>
          </a:p>
        </p:txBody>
      </p:sp>
      <p:sp>
        <p:nvSpPr>
          <p:cNvPr id="10" name="TextBox 9">
            <a:extLst>
              <a:ext uri="{FF2B5EF4-FFF2-40B4-BE49-F238E27FC236}">
                <a16:creationId xmlns:a16="http://schemas.microsoft.com/office/drawing/2014/main" id="{693722CF-8704-B307-4B4A-0B7D96FCFFFC}"/>
              </a:ext>
            </a:extLst>
          </p:cNvPr>
          <p:cNvSpPr txBox="1"/>
          <p:nvPr/>
        </p:nvSpPr>
        <p:spPr>
          <a:xfrm>
            <a:off x="9324392" y="597159"/>
            <a:ext cx="2192694" cy="584775"/>
          </a:xfrm>
          <a:prstGeom prst="rect">
            <a:avLst/>
          </a:prstGeom>
          <a:noFill/>
        </p:spPr>
        <p:txBody>
          <a:bodyPr wrap="square" rtlCol="0">
            <a:spAutoFit/>
          </a:bodyPr>
          <a:lstStyle/>
          <a:p>
            <a:r>
              <a:rPr lang="en-US" sz="3200" dirty="0">
                <a:solidFill>
                  <a:schemeClr val="tx1">
                    <a:lumMod val="50000"/>
                    <a:lumOff val="50000"/>
                  </a:schemeClr>
                </a:solidFill>
              </a:rPr>
              <a:t>SỰ NGHIỆP</a:t>
            </a:r>
            <a:endParaRPr lang="vi-VN" sz="3200" dirty="0">
              <a:solidFill>
                <a:schemeClr val="tx1">
                  <a:lumMod val="50000"/>
                  <a:lumOff val="50000"/>
                </a:schemeClr>
              </a:solidFill>
            </a:endParaRPr>
          </a:p>
        </p:txBody>
      </p:sp>
      <p:pic>
        <p:nvPicPr>
          <p:cNvPr id="13" name="Picture 12">
            <a:extLst>
              <a:ext uri="{FF2B5EF4-FFF2-40B4-BE49-F238E27FC236}">
                <a16:creationId xmlns:a16="http://schemas.microsoft.com/office/drawing/2014/main" id="{F620F181-EF58-CF5C-68C2-54AC751714ED}"/>
              </a:ext>
            </a:extLst>
          </p:cNvPr>
          <p:cNvPicPr>
            <a:picLocks noChangeAspect="1"/>
          </p:cNvPicPr>
          <p:nvPr/>
        </p:nvPicPr>
        <p:blipFill rotWithShape="1">
          <a:blip r:embed="rId3"/>
          <a:srcRect r="733"/>
          <a:stretch/>
        </p:blipFill>
        <p:spPr>
          <a:xfrm>
            <a:off x="1815547" y="1930044"/>
            <a:ext cx="2626629" cy="3427825"/>
          </a:xfrm>
          <a:prstGeom prst="rect">
            <a:avLst/>
          </a:prstGeom>
        </p:spPr>
      </p:pic>
      <p:sp>
        <p:nvSpPr>
          <p:cNvPr id="15" name="Rectangle: Rounded Corners 14">
            <a:extLst>
              <a:ext uri="{FF2B5EF4-FFF2-40B4-BE49-F238E27FC236}">
                <a16:creationId xmlns:a16="http://schemas.microsoft.com/office/drawing/2014/main" id="{D9A7AE77-3FAE-2B66-C6B2-770C6D4CD3F1}"/>
              </a:ext>
            </a:extLst>
          </p:cNvPr>
          <p:cNvSpPr/>
          <p:nvPr/>
        </p:nvSpPr>
        <p:spPr>
          <a:xfrm>
            <a:off x="6307799" y="1133752"/>
            <a:ext cx="1770517" cy="96361"/>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DF802D6-5B43-8B1B-0A05-3F61D58DE1F0}"/>
              </a:ext>
            </a:extLst>
          </p:cNvPr>
          <p:cNvSpPr txBox="1"/>
          <p:nvPr/>
        </p:nvSpPr>
        <p:spPr>
          <a:xfrm>
            <a:off x="4635015" y="1905168"/>
            <a:ext cx="6669691" cy="4132413"/>
          </a:xfrm>
          <a:prstGeom prst="rect">
            <a:avLst/>
          </a:prstGeom>
          <a:noFill/>
        </p:spPr>
        <p:txBody>
          <a:bodyPr wrap="square" rtlCol="0">
            <a:spAutoFit/>
          </a:bodyPr>
          <a:lstStyle/>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Nam Cao là người có </a:t>
            </a: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đời sống nội tâm phong phú</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sôi sục, ngay thẳng. </a:t>
            </a:r>
          </a:p>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Nam Cao còn là người có tấm lòng </a:t>
            </a: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nhân hậu</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chan chứa yêu thương, giàu tình sâu nặng với quê hương và những người nghèo khổ</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a:p>
            <a:r>
              <a:rPr lang="vi-VN" sz="2800" dirty="0">
                <a:effectLst/>
                <a:latin typeface="Times New Roman" panose="02020603050405020304" pitchFamily="18" charset="0"/>
                <a:ea typeface="Arial" panose="020B0604020202020204" pitchFamily="34" charset="0"/>
              </a:rPr>
              <a:t>- Nam Cao là một con người </a:t>
            </a:r>
            <a:r>
              <a:rPr lang="vi-VN" sz="2800" b="1" dirty="0">
                <a:effectLst/>
                <a:latin typeface="Times New Roman" panose="02020603050405020304" pitchFamily="18" charset="0"/>
                <a:ea typeface="Arial" panose="020B0604020202020204" pitchFamily="34" charset="0"/>
              </a:rPr>
              <a:t>ưa quan sát và thích triết lý. </a:t>
            </a:r>
            <a:endParaRPr lang="vi-VN" sz="2800" b="1" dirty="0"/>
          </a:p>
        </p:txBody>
      </p:sp>
      <p:pic>
        <p:nvPicPr>
          <p:cNvPr id="3" name="Picture 2">
            <a:extLst>
              <a:ext uri="{FF2B5EF4-FFF2-40B4-BE49-F238E27FC236}">
                <a16:creationId xmlns:a16="http://schemas.microsoft.com/office/drawing/2014/main" id="{1445E367-E464-8632-9761-28E413498126}"/>
              </a:ext>
            </a:extLst>
          </p:cNvPr>
          <p:cNvPicPr>
            <a:picLocks noChangeAspect="1"/>
          </p:cNvPicPr>
          <p:nvPr/>
        </p:nvPicPr>
        <p:blipFill>
          <a:blip r:embed="rId4"/>
          <a:stretch>
            <a:fillRect/>
          </a:stretch>
        </p:blipFill>
        <p:spPr>
          <a:xfrm>
            <a:off x="-7319233" y="1614487"/>
            <a:ext cx="6457950" cy="3629025"/>
          </a:xfrm>
          <a:prstGeom prst="rect">
            <a:avLst/>
          </a:prstGeom>
        </p:spPr>
      </p:pic>
      <p:sp>
        <p:nvSpPr>
          <p:cNvPr id="8" name="TextBox 7">
            <a:extLst>
              <a:ext uri="{FF2B5EF4-FFF2-40B4-BE49-F238E27FC236}">
                <a16:creationId xmlns:a16="http://schemas.microsoft.com/office/drawing/2014/main" id="{4F266032-BA15-EBB4-854C-65F5035DC9D3}"/>
              </a:ext>
            </a:extLst>
          </p:cNvPr>
          <p:cNvSpPr txBox="1"/>
          <p:nvPr/>
        </p:nvSpPr>
        <p:spPr>
          <a:xfrm>
            <a:off x="8455598" y="8410686"/>
            <a:ext cx="4729316" cy="1124731"/>
          </a:xfrm>
          <a:prstGeom prst="rect">
            <a:avLst/>
          </a:prstGeom>
          <a:noFill/>
        </p:spPr>
        <p:txBody>
          <a:bodyPr wrap="square" rtlCol="0">
            <a:spAutoFit/>
          </a:bodyPr>
          <a:lstStyle/>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Tác phẩm chính (sgk trang 34)</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Những đặc sắc nghệ thuật nổi bật trong sáng tác (sgk trang 34 dòng 9,10,11,12 từ cuối trang lên)</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9435D16-4983-DFE7-1386-5D1A07DC88F2}"/>
              </a:ext>
            </a:extLst>
          </p:cNvPr>
          <p:cNvPicPr>
            <a:picLocks noChangeAspect="1"/>
          </p:cNvPicPr>
          <p:nvPr/>
        </p:nvPicPr>
        <p:blipFill>
          <a:blip r:embed="rId5"/>
          <a:stretch>
            <a:fillRect/>
          </a:stretch>
        </p:blipFill>
        <p:spPr>
          <a:xfrm>
            <a:off x="-5998555" y="84757"/>
            <a:ext cx="5413717" cy="6773243"/>
          </a:xfrm>
          <a:prstGeom prst="rect">
            <a:avLst/>
          </a:prstGeom>
        </p:spPr>
      </p:pic>
      <p:sp>
        <p:nvSpPr>
          <p:cNvPr id="16" name="TextBox 15">
            <a:extLst>
              <a:ext uri="{FF2B5EF4-FFF2-40B4-BE49-F238E27FC236}">
                <a16:creationId xmlns:a16="http://schemas.microsoft.com/office/drawing/2014/main" id="{D77371A8-F9D3-5B68-9E36-C173F1FF3CF6}"/>
              </a:ext>
            </a:extLst>
          </p:cNvPr>
          <p:cNvSpPr txBox="1"/>
          <p:nvPr/>
        </p:nvSpPr>
        <p:spPr>
          <a:xfrm>
            <a:off x="12641217" y="1851385"/>
            <a:ext cx="6426275" cy="4367349"/>
          </a:xfrm>
          <a:prstGeom prst="rect">
            <a:avLst/>
          </a:prstGeom>
          <a:noFill/>
        </p:spPr>
        <p:txBody>
          <a:bodyPr wrap="square" rtlCol="0">
            <a:spAutoFit/>
          </a:bodyPr>
          <a:lstStyle/>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i="1" kern="100" dirty="0">
                <a:effectLst/>
                <a:latin typeface="Times New Roman" panose="02020603050405020304" pitchFamily="18" charset="0"/>
                <a:ea typeface="Arial" panose="020B0604020202020204" pitchFamily="34" charset="0"/>
                <a:cs typeface="Times New Roman" panose="02020603050405020304" pitchFamily="18" charset="0"/>
              </a:rPr>
              <a:t>Quê hương: </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Làng quê ông đã trở thành không gian nghệ thuật xuất hiện quen thuộc trong nhiều tác phẩm</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i="1" kern="100" dirty="0">
                <a:effectLst/>
                <a:latin typeface="Times New Roman" panose="02020603050405020304" pitchFamily="18" charset="0"/>
                <a:ea typeface="Arial" panose="020B0604020202020204" pitchFamily="34" charset="0"/>
                <a:cs typeface="Times New Roman" panose="02020603050405020304" pitchFamily="18" charset="0"/>
              </a:rPr>
              <a:t>Gia đình</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Xuất thân trong gia đình nông dân nghèo, đông con Nam cao là người duy nhất được học hành tử tế.</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i="1" kern="100" dirty="0">
                <a:effectLst/>
                <a:latin typeface="Times New Roman" panose="02020603050405020304" pitchFamily="18" charset="0"/>
                <a:ea typeface="Arial" panose="020B0604020202020204" pitchFamily="34" charset="0"/>
                <a:cs typeface="Times New Roman" panose="02020603050405020304" pitchFamily="18" charset="0"/>
              </a:rPr>
              <a:t>Đường đời</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Trước Cách mạng Tháng Tám: Nam Cao sống cuộc đời chật vật, khó khăn vì vậy nhà văn thấm </a:t>
            </a: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thía hơn bao giờ hết cảnh sống nghèo khổ của người tri thức tiểu tư sản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Sau Cách mạng Tháng Tám: Phục vụ kháng chiến chống Pháp</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ông hiểu hơn về sức mạnh của quần chúng nhân  dân trong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762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E494DCB-7CF5-17EB-F28D-D7895FA28063}"/>
              </a:ext>
            </a:extLst>
          </p:cNvPr>
          <p:cNvSpPr/>
          <p:nvPr/>
        </p:nvSpPr>
        <p:spPr>
          <a:xfrm>
            <a:off x="1303170" y="1192335"/>
            <a:ext cx="10021077" cy="490324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9267B84D-A27D-B10C-BE8B-4A86189FD87C}"/>
              </a:ext>
            </a:extLst>
          </p:cNvPr>
          <p:cNvSpPr/>
          <p:nvPr/>
        </p:nvSpPr>
        <p:spPr>
          <a:xfrm>
            <a:off x="1496009" y="1498435"/>
            <a:ext cx="10021077" cy="4909430"/>
          </a:xfrm>
          <a:prstGeom prst="roundRect">
            <a:avLst/>
          </a:prstGeom>
          <a:solidFill>
            <a:schemeClr val="bg1">
              <a:alpha val="50196"/>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Rounded Corners 4">
            <a:extLst>
              <a:ext uri="{FF2B5EF4-FFF2-40B4-BE49-F238E27FC236}">
                <a16:creationId xmlns:a16="http://schemas.microsoft.com/office/drawing/2014/main" id="{266DE677-0A25-39F6-BEBD-5C17278042AA}"/>
              </a:ext>
            </a:extLst>
          </p:cNvPr>
          <p:cNvSpPr/>
          <p:nvPr/>
        </p:nvSpPr>
        <p:spPr>
          <a:xfrm>
            <a:off x="2509935" y="256591"/>
            <a:ext cx="9520336" cy="1278293"/>
          </a:xfrm>
          <a:prstGeom prst="roundRec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E8B8296B-E0BD-7B20-E61B-ECAE404EC914}"/>
              </a:ext>
            </a:extLst>
          </p:cNvPr>
          <p:cNvSpPr txBox="1"/>
          <p:nvPr/>
        </p:nvSpPr>
        <p:spPr>
          <a:xfrm>
            <a:off x="2995128" y="597158"/>
            <a:ext cx="2034073" cy="590965"/>
          </a:xfrm>
          <a:prstGeom prst="rect">
            <a:avLst/>
          </a:prstGeom>
          <a:noFill/>
        </p:spPr>
        <p:txBody>
          <a:bodyPr wrap="square" rtlCol="0">
            <a:spAutoFit/>
          </a:bodyPr>
          <a:lstStyle/>
          <a:p>
            <a:r>
              <a:rPr lang="en-US" sz="3200" dirty="0">
                <a:solidFill>
                  <a:schemeClr val="tx1">
                    <a:lumMod val="50000"/>
                    <a:lumOff val="50000"/>
                  </a:schemeClr>
                </a:solidFill>
              </a:rPr>
              <a:t>CUỘC ĐỜI</a:t>
            </a:r>
            <a:endParaRPr lang="vi-VN" sz="3200" dirty="0">
              <a:solidFill>
                <a:schemeClr val="tx1">
                  <a:lumMod val="50000"/>
                  <a:lumOff val="50000"/>
                </a:schemeClr>
              </a:solidFill>
            </a:endParaRPr>
          </a:p>
        </p:txBody>
      </p:sp>
      <p:sp>
        <p:nvSpPr>
          <p:cNvPr id="9" name="TextBox 8">
            <a:extLst>
              <a:ext uri="{FF2B5EF4-FFF2-40B4-BE49-F238E27FC236}">
                <a16:creationId xmlns:a16="http://schemas.microsoft.com/office/drawing/2014/main" id="{19A99243-6F2E-7273-D1D5-6EFB11046AB2}"/>
              </a:ext>
            </a:extLst>
          </p:cNvPr>
          <p:cNvSpPr txBox="1"/>
          <p:nvPr/>
        </p:nvSpPr>
        <p:spPr>
          <a:xfrm>
            <a:off x="6095999" y="597158"/>
            <a:ext cx="2313992" cy="584775"/>
          </a:xfrm>
          <a:prstGeom prst="rect">
            <a:avLst/>
          </a:prstGeom>
          <a:noFill/>
        </p:spPr>
        <p:txBody>
          <a:bodyPr wrap="square" rtlCol="0">
            <a:spAutoFit/>
          </a:bodyPr>
          <a:lstStyle/>
          <a:p>
            <a:r>
              <a:rPr lang="en-US" sz="3200" dirty="0">
                <a:solidFill>
                  <a:schemeClr val="tx1">
                    <a:lumMod val="50000"/>
                    <a:lumOff val="50000"/>
                  </a:schemeClr>
                </a:solidFill>
              </a:rPr>
              <a:t>CON NGƯỜI</a:t>
            </a:r>
            <a:endParaRPr lang="vi-VN" sz="3200" dirty="0">
              <a:solidFill>
                <a:schemeClr val="tx1">
                  <a:lumMod val="50000"/>
                  <a:lumOff val="50000"/>
                </a:schemeClr>
              </a:solidFill>
            </a:endParaRPr>
          </a:p>
        </p:txBody>
      </p:sp>
      <p:sp>
        <p:nvSpPr>
          <p:cNvPr id="10" name="TextBox 9">
            <a:extLst>
              <a:ext uri="{FF2B5EF4-FFF2-40B4-BE49-F238E27FC236}">
                <a16:creationId xmlns:a16="http://schemas.microsoft.com/office/drawing/2014/main" id="{693722CF-8704-B307-4B4A-0B7D96FCFFFC}"/>
              </a:ext>
            </a:extLst>
          </p:cNvPr>
          <p:cNvSpPr txBox="1"/>
          <p:nvPr/>
        </p:nvSpPr>
        <p:spPr>
          <a:xfrm>
            <a:off x="9324392" y="597159"/>
            <a:ext cx="2192694" cy="584775"/>
          </a:xfrm>
          <a:prstGeom prst="rect">
            <a:avLst/>
          </a:prstGeom>
          <a:noFill/>
        </p:spPr>
        <p:txBody>
          <a:bodyPr wrap="square" rtlCol="0">
            <a:spAutoFit/>
          </a:bodyPr>
          <a:lstStyle/>
          <a:p>
            <a:r>
              <a:rPr lang="en-US" sz="3200" dirty="0">
                <a:solidFill>
                  <a:schemeClr val="tx1">
                    <a:lumMod val="50000"/>
                    <a:lumOff val="50000"/>
                  </a:schemeClr>
                </a:solidFill>
              </a:rPr>
              <a:t>SỰ NGHIỆP</a:t>
            </a:r>
            <a:endParaRPr lang="vi-VN" sz="3200" dirty="0">
              <a:solidFill>
                <a:schemeClr val="tx1">
                  <a:lumMod val="50000"/>
                  <a:lumOff val="50000"/>
                </a:schemeClr>
              </a:solidFill>
            </a:endParaRPr>
          </a:p>
        </p:txBody>
      </p:sp>
      <p:pic>
        <p:nvPicPr>
          <p:cNvPr id="13" name="Picture 12">
            <a:extLst>
              <a:ext uri="{FF2B5EF4-FFF2-40B4-BE49-F238E27FC236}">
                <a16:creationId xmlns:a16="http://schemas.microsoft.com/office/drawing/2014/main" id="{F620F181-EF58-CF5C-68C2-54AC751714ED}"/>
              </a:ext>
            </a:extLst>
          </p:cNvPr>
          <p:cNvPicPr>
            <a:picLocks noChangeAspect="1"/>
          </p:cNvPicPr>
          <p:nvPr/>
        </p:nvPicPr>
        <p:blipFill rotWithShape="1">
          <a:blip r:embed="rId3"/>
          <a:srcRect r="733"/>
          <a:stretch/>
        </p:blipFill>
        <p:spPr>
          <a:xfrm>
            <a:off x="-3779032" y="1930044"/>
            <a:ext cx="2626629" cy="3427825"/>
          </a:xfrm>
          <a:prstGeom prst="rect">
            <a:avLst/>
          </a:prstGeom>
        </p:spPr>
      </p:pic>
      <p:sp>
        <p:nvSpPr>
          <p:cNvPr id="15" name="Rectangle: Rounded Corners 14">
            <a:extLst>
              <a:ext uri="{FF2B5EF4-FFF2-40B4-BE49-F238E27FC236}">
                <a16:creationId xmlns:a16="http://schemas.microsoft.com/office/drawing/2014/main" id="{D9A7AE77-3FAE-2B66-C6B2-770C6D4CD3F1}"/>
              </a:ext>
            </a:extLst>
          </p:cNvPr>
          <p:cNvSpPr/>
          <p:nvPr/>
        </p:nvSpPr>
        <p:spPr>
          <a:xfrm>
            <a:off x="9463960" y="1133752"/>
            <a:ext cx="1770517" cy="96361"/>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DF802D6-5B43-8B1B-0A05-3F61D58DE1F0}"/>
              </a:ext>
            </a:extLst>
          </p:cNvPr>
          <p:cNvSpPr txBox="1"/>
          <p:nvPr/>
        </p:nvSpPr>
        <p:spPr>
          <a:xfrm>
            <a:off x="6333496" y="-2632331"/>
            <a:ext cx="4478188" cy="2444259"/>
          </a:xfrm>
          <a:prstGeom prst="rect">
            <a:avLst/>
          </a:prstGeom>
          <a:noFill/>
        </p:spPr>
        <p:txBody>
          <a:bodyPr wrap="square" rtlCol="0">
            <a:spAutoFit/>
          </a:bodyPr>
          <a:lstStyle/>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Nam Cao là người có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đời sống nội tâm phong phú</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sôi sục, ngay thẳng. </a:t>
            </a: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Nam Cao còn là người có tấm lòng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nhân hậu</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chan chứa yêu thương, giàu tình sâu nặng với quê hương và những người nghèo khổ</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r>
              <a:rPr lang="vi-VN" sz="1800" dirty="0">
                <a:effectLst/>
                <a:latin typeface="Times New Roman" panose="02020603050405020304" pitchFamily="18" charset="0"/>
                <a:ea typeface="Arial" panose="020B0604020202020204" pitchFamily="34" charset="0"/>
              </a:rPr>
              <a:t>- Nam Cao là một con người </a:t>
            </a:r>
            <a:r>
              <a:rPr lang="vi-VN" sz="1800" b="1" dirty="0">
                <a:effectLst/>
                <a:latin typeface="Times New Roman" panose="02020603050405020304" pitchFamily="18" charset="0"/>
                <a:ea typeface="Arial" panose="020B0604020202020204" pitchFamily="34" charset="0"/>
              </a:rPr>
              <a:t>ưa quan sát và thích triết lý. </a:t>
            </a:r>
            <a:endParaRPr lang="vi-VN" b="1" dirty="0"/>
          </a:p>
        </p:txBody>
      </p:sp>
      <p:sp>
        <p:nvSpPr>
          <p:cNvPr id="3" name="TextBox 2">
            <a:extLst>
              <a:ext uri="{FF2B5EF4-FFF2-40B4-BE49-F238E27FC236}">
                <a16:creationId xmlns:a16="http://schemas.microsoft.com/office/drawing/2014/main" id="{4C778548-461A-7A77-3691-B702E910BBEC}"/>
              </a:ext>
            </a:extLst>
          </p:cNvPr>
          <p:cNvSpPr txBox="1"/>
          <p:nvPr/>
        </p:nvSpPr>
        <p:spPr>
          <a:xfrm>
            <a:off x="6095063" y="2303235"/>
            <a:ext cx="4991038" cy="2632324"/>
          </a:xfrm>
          <a:prstGeom prst="rect">
            <a:avLst/>
          </a:prstGeom>
          <a:noFill/>
        </p:spPr>
        <p:txBody>
          <a:bodyPr wrap="square" rtlCol="0">
            <a:spAutoFit/>
          </a:bodyPr>
          <a:lstStyle/>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Tác phẩm chính (sgk trang 34)</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Những đặc sắc nghệ thuật nổi bật trong sáng tác (sgk trang 34 dòng 9,10,11,12 từ cuối trang lên)</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82DCEDF-5200-01D0-88CE-D50DFC929ED8}"/>
              </a:ext>
            </a:extLst>
          </p:cNvPr>
          <p:cNvPicPr>
            <a:picLocks noChangeAspect="1"/>
          </p:cNvPicPr>
          <p:nvPr/>
        </p:nvPicPr>
        <p:blipFill>
          <a:blip r:embed="rId4"/>
          <a:stretch>
            <a:fillRect/>
          </a:stretch>
        </p:blipFill>
        <p:spPr>
          <a:xfrm>
            <a:off x="1674932" y="2323144"/>
            <a:ext cx="4181986" cy="2350054"/>
          </a:xfrm>
          <a:prstGeom prst="rect">
            <a:avLst/>
          </a:prstGeom>
        </p:spPr>
      </p:pic>
      <p:sp>
        <p:nvSpPr>
          <p:cNvPr id="16" name="TextBox 15">
            <a:extLst>
              <a:ext uri="{FF2B5EF4-FFF2-40B4-BE49-F238E27FC236}">
                <a16:creationId xmlns:a16="http://schemas.microsoft.com/office/drawing/2014/main" id="{7F4C001A-C459-32EB-5A67-3CFB33EA7F6F}"/>
              </a:ext>
            </a:extLst>
          </p:cNvPr>
          <p:cNvSpPr txBox="1"/>
          <p:nvPr/>
        </p:nvSpPr>
        <p:spPr>
          <a:xfrm>
            <a:off x="-11606636" y="1434532"/>
            <a:ext cx="8848963" cy="4469942"/>
          </a:xfrm>
          <a:prstGeom prst="rect">
            <a:avLst/>
          </a:prstGeom>
          <a:noFill/>
        </p:spPr>
        <p:txBody>
          <a:bodyPr wrap="square" rtlCol="0">
            <a:spAutoFit/>
          </a:bodyPr>
          <a:lstStyle/>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a. Hoàn cảnh ra đời và xuất xứ</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Bối cảnh nông thôn Việt Nam trước Cách mạng tháng Tám năm 1945. Nam Cao đã lấy nguyên mẫu nhân vật từ người thật, việc thật ở làng quê của chính ông.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b. Bố cục : Chia làm 4 đoạn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c. Tóm tắt cốt truyện nhận xét mạch kể chuyện</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Mạch kể chuyện của nhà văn không theo trình tự thời gian mà bắt đầu từ khi CP đã trượt dài trên con đường tha hóa rồi mới ngược lại sự kiện hắn được sinh ra thế nào.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Ý nghĩa: nhà văn tạo ấn tượng, gợi sự tò mò. Nhà văn muốn phân tích lí giải những nguyên nhân đã nhào nặn nên số phận tính cách của họ</a:t>
            </a: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điểm quan trọng trong nguyên tắc sáng tác của chủ nghĩa hiện thực</a:t>
            </a:r>
            <a:endParaRPr lang="vi-VN" sz="2000" kern="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4BBCDC0-330C-6467-C2F4-34602343D8E2}"/>
              </a:ext>
            </a:extLst>
          </p:cNvPr>
          <p:cNvSpPr txBox="1"/>
          <p:nvPr/>
        </p:nvSpPr>
        <p:spPr>
          <a:xfrm>
            <a:off x="15607942" y="2117677"/>
            <a:ext cx="6669691" cy="4132413"/>
          </a:xfrm>
          <a:prstGeom prst="rect">
            <a:avLst/>
          </a:prstGeom>
          <a:noFill/>
        </p:spPr>
        <p:txBody>
          <a:bodyPr wrap="square" rtlCol="0">
            <a:spAutoFit/>
          </a:bodyPr>
          <a:lstStyle/>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Nam Cao là người có </a:t>
            </a: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đời sống nội tâm phong phú</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sôi sục, ngay thẳng. </a:t>
            </a:r>
          </a:p>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Nam Cao còn là người có tấm lòng </a:t>
            </a: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nhân hậu</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chan chứa yêu thương, giàu tình sâu nặng với quê hương và những người nghèo khổ</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a:p>
            <a:r>
              <a:rPr lang="vi-VN" sz="2800" dirty="0">
                <a:effectLst/>
                <a:latin typeface="Times New Roman" panose="02020603050405020304" pitchFamily="18" charset="0"/>
                <a:ea typeface="Arial" panose="020B0604020202020204" pitchFamily="34" charset="0"/>
              </a:rPr>
              <a:t>- Nam Cao là một con người </a:t>
            </a:r>
            <a:r>
              <a:rPr lang="vi-VN" sz="2800" b="1" dirty="0">
                <a:effectLst/>
                <a:latin typeface="Times New Roman" panose="02020603050405020304" pitchFamily="18" charset="0"/>
                <a:ea typeface="Arial" panose="020B0604020202020204" pitchFamily="34" charset="0"/>
              </a:rPr>
              <a:t>ưa quan sát và thích triết lý. </a:t>
            </a:r>
            <a:endParaRPr lang="vi-VN" sz="2800" b="1" dirty="0"/>
          </a:p>
        </p:txBody>
      </p:sp>
    </p:spTree>
    <p:extLst>
      <p:ext uri="{BB962C8B-B14F-4D97-AF65-F5344CB8AC3E}">
        <p14:creationId xmlns:p14="http://schemas.microsoft.com/office/powerpoint/2010/main" val="1043602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E494DCB-7CF5-17EB-F28D-D7895FA28063}"/>
              </a:ext>
            </a:extLst>
          </p:cNvPr>
          <p:cNvSpPr/>
          <p:nvPr/>
        </p:nvSpPr>
        <p:spPr>
          <a:xfrm>
            <a:off x="1529312" y="887534"/>
            <a:ext cx="10037232" cy="5563939"/>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9267B84D-A27D-B10C-BE8B-4A86189FD87C}"/>
              </a:ext>
            </a:extLst>
          </p:cNvPr>
          <p:cNvSpPr/>
          <p:nvPr/>
        </p:nvSpPr>
        <p:spPr>
          <a:xfrm>
            <a:off x="955233" y="937993"/>
            <a:ext cx="10037232" cy="5570962"/>
          </a:xfrm>
          <a:prstGeom prst="roundRect">
            <a:avLst/>
          </a:prstGeom>
          <a:solidFill>
            <a:schemeClr val="bg1">
              <a:alpha val="50196"/>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Rounded Corners 4">
            <a:extLst>
              <a:ext uri="{FF2B5EF4-FFF2-40B4-BE49-F238E27FC236}">
                <a16:creationId xmlns:a16="http://schemas.microsoft.com/office/drawing/2014/main" id="{266DE677-0A25-39F6-BEBD-5C17278042AA}"/>
              </a:ext>
            </a:extLst>
          </p:cNvPr>
          <p:cNvSpPr/>
          <p:nvPr/>
        </p:nvSpPr>
        <p:spPr>
          <a:xfrm>
            <a:off x="13050151" y="256591"/>
            <a:ext cx="9520336" cy="1278293"/>
          </a:xfrm>
          <a:prstGeom prst="roundRec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E8B8296B-E0BD-7B20-E61B-ECAE404EC914}"/>
              </a:ext>
            </a:extLst>
          </p:cNvPr>
          <p:cNvSpPr txBox="1"/>
          <p:nvPr/>
        </p:nvSpPr>
        <p:spPr>
          <a:xfrm>
            <a:off x="13535344" y="597158"/>
            <a:ext cx="2034073" cy="590965"/>
          </a:xfrm>
          <a:prstGeom prst="rect">
            <a:avLst/>
          </a:prstGeom>
          <a:noFill/>
        </p:spPr>
        <p:txBody>
          <a:bodyPr wrap="square" rtlCol="0">
            <a:spAutoFit/>
          </a:bodyPr>
          <a:lstStyle/>
          <a:p>
            <a:r>
              <a:rPr lang="en-US" sz="3200" dirty="0">
                <a:solidFill>
                  <a:schemeClr val="tx1">
                    <a:lumMod val="50000"/>
                    <a:lumOff val="50000"/>
                  </a:schemeClr>
                </a:solidFill>
              </a:rPr>
              <a:t>CUỘC ĐỜI</a:t>
            </a:r>
            <a:endParaRPr lang="vi-VN" sz="3200" dirty="0">
              <a:solidFill>
                <a:schemeClr val="tx1">
                  <a:lumMod val="50000"/>
                  <a:lumOff val="50000"/>
                </a:schemeClr>
              </a:solidFill>
            </a:endParaRPr>
          </a:p>
        </p:txBody>
      </p:sp>
      <p:sp>
        <p:nvSpPr>
          <p:cNvPr id="9" name="TextBox 8">
            <a:extLst>
              <a:ext uri="{FF2B5EF4-FFF2-40B4-BE49-F238E27FC236}">
                <a16:creationId xmlns:a16="http://schemas.microsoft.com/office/drawing/2014/main" id="{19A99243-6F2E-7273-D1D5-6EFB11046AB2}"/>
              </a:ext>
            </a:extLst>
          </p:cNvPr>
          <p:cNvSpPr txBox="1"/>
          <p:nvPr/>
        </p:nvSpPr>
        <p:spPr>
          <a:xfrm>
            <a:off x="16636215" y="597158"/>
            <a:ext cx="2313992" cy="584775"/>
          </a:xfrm>
          <a:prstGeom prst="rect">
            <a:avLst/>
          </a:prstGeom>
          <a:noFill/>
        </p:spPr>
        <p:txBody>
          <a:bodyPr wrap="square" rtlCol="0">
            <a:spAutoFit/>
          </a:bodyPr>
          <a:lstStyle/>
          <a:p>
            <a:r>
              <a:rPr lang="en-US" sz="3200" dirty="0">
                <a:solidFill>
                  <a:schemeClr val="tx1">
                    <a:lumMod val="50000"/>
                    <a:lumOff val="50000"/>
                  </a:schemeClr>
                </a:solidFill>
              </a:rPr>
              <a:t>CON NGƯỜI</a:t>
            </a:r>
            <a:endParaRPr lang="vi-VN" sz="3200" dirty="0">
              <a:solidFill>
                <a:schemeClr val="tx1">
                  <a:lumMod val="50000"/>
                  <a:lumOff val="50000"/>
                </a:schemeClr>
              </a:solidFill>
            </a:endParaRPr>
          </a:p>
        </p:txBody>
      </p:sp>
      <p:sp>
        <p:nvSpPr>
          <p:cNvPr id="10" name="TextBox 9">
            <a:extLst>
              <a:ext uri="{FF2B5EF4-FFF2-40B4-BE49-F238E27FC236}">
                <a16:creationId xmlns:a16="http://schemas.microsoft.com/office/drawing/2014/main" id="{693722CF-8704-B307-4B4A-0B7D96FCFFFC}"/>
              </a:ext>
            </a:extLst>
          </p:cNvPr>
          <p:cNvSpPr txBox="1"/>
          <p:nvPr/>
        </p:nvSpPr>
        <p:spPr>
          <a:xfrm>
            <a:off x="19864608" y="597159"/>
            <a:ext cx="2192694" cy="584775"/>
          </a:xfrm>
          <a:prstGeom prst="rect">
            <a:avLst/>
          </a:prstGeom>
          <a:noFill/>
        </p:spPr>
        <p:txBody>
          <a:bodyPr wrap="square" rtlCol="0">
            <a:spAutoFit/>
          </a:bodyPr>
          <a:lstStyle/>
          <a:p>
            <a:r>
              <a:rPr lang="en-US" sz="3200" dirty="0">
                <a:solidFill>
                  <a:schemeClr val="tx1">
                    <a:lumMod val="50000"/>
                    <a:lumOff val="50000"/>
                  </a:schemeClr>
                </a:solidFill>
              </a:rPr>
              <a:t>SỰ NGHIỆP</a:t>
            </a:r>
            <a:endParaRPr lang="vi-VN" sz="3200" dirty="0">
              <a:solidFill>
                <a:schemeClr val="tx1">
                  <a:lumMod val="50000"/>
                  <a:lumOff val="50000"/>
                </a:schemeClr>
              </a:solidFill>
            </a:endParaRPr>
          </a:p>
        </p:txBody>
      </p:sp>
      <p:sp>
        <p:nvSpPr>
          <p:cNvPr id="11" name="TextBox 10">
            <a:extLst>
              <a:ext uri="{FF2B5EF4-FFF2-40B4-BE49-F238E27FC236}">
                <a16:creationId xmlns:a16="http://schemas.microsoft.com/office/drawing/2014/main" id="{AC22997A-64F2-7E93-45D7-37F0576DF046}"/>
              </a:ext>
            </a:extLst>
          </p:cNvPr>
          <p:cNvSpPr txBox="1"/>
          <p:nvPr/>
        </p:nvSpPr>
        <p:spPr>
          <a:xfrm>
            <a:off x="4412" y="-1335394"/>
            <a:ext cx="2282883" cy="646331"/>
          </a:xfrm>
          <a:prstGeom prst="rect">
            <a:avLst/>
          </a:prstGeom>
          <a:noFill/>
        </p:spPr>
        <p:txBody>
          <a:bodyPr wrap="square" rtlCol="0">
            <a:spAutoFit/>
          </a:bodyPr>
          <a:lstStyle/>
          <a:p>
            <a:r>
              <a:rPr lang="en-US" sz="3600" dirty="0">
                <a:solidFill>
                  <a:schemeClr val="tx2">
                    <a:lumMod val="60000"/>
                    <a:lumOff val="40000"/>
                  </a:schemeClr>
                </a:solidFill>
              </a:rPr>
              <a:t>1. TÁC GIẢ</a:t>
            </a:r>
            <a:endParaRPr lang="vi-VN" sz="3600" dirty="0">
              <a:solidFill>
                <a:schemeClr val="tx2">
                  <a:lumMod val="60000"/>
                  <a:lumOff val="40000"/>
                </a:schemeClr>
              </a:solidFill>
            </a:endParaRPr>
          </a:p>
        </p:txBody>
      </p:sp>
      <p:sp>
        <p:nvSpPr>
          <p:cNvPr id="12" name="TextBox 11">
            <a:extLst>
              <a:ext uri="{FF2B5EF4-FFF2-40B4-BE49-F238E27FC236}">
                <a16:creationId xmlns:a16="http://schemas.microsoft.com/office/drawing/2014/main" id="{BCA61D5E-5A88-EA0C-6A11-BBBE930E3F84}"/>
              </a:ext>
            </a:extLst>
          </p:cNvPr>
          <p:cNvSpPr txBox="1"/>
          <p:nvPr/>
        </p:nvSpPr>
        <p:spPr>
          <a:xfrm>
            <a:off x="13032571" y="1962701"/>
            <a:ext cx="5673012" cy="3980898"/>
          </a:xfrm>
          <a:prstGeom prst="rect">
            <a:avLst/>
          </a:prstGeom>
          <a:noFill/>
        </p:spPr>
        <p:txBody>
          <a:bodyPr wrap="square" rtlCol="0">
            <a:spAutoFit/>
          </a:bodyPr>
          <a:lstStyle/>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i="1" kern="100" dirty="0">
                <a:effectLst/>
                <a:latin typeface="Times New Roman" panose="02020603050405020304" pitchFamily="18" charset="0"/>
                <a:ea typeface="Arial" panose="020B0604020202020204" pitchFamily="34" charset="0"/>
                <a:cs typeface="Times New Roman" panose="02020603050405020304" pitchFamily="18" charset="0"/>
              </a:rPr>
              <a:t>Quê hương: </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Làng quê ông đã trở thành không gian nghệ thuật xuất hiện quen thuộc trong nhiều tác phẩm</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i="1" kern="100" dirty="0">
                <a:effectLst/>
                <a:latin typeface="Times New Roman" panose="02020603050405020304" pitchFamily="18" charset="0"/>
                <a:ea typeface="Arial" panose="020B0604020202020204" pitchFamily="34" charset="0"/>
                <a:cs typeface="Times New Roman" panose="02020603050405020304" pitchFamily="18" charset="0"/>
              </a:rPr>
              <a:t>Gia đình</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Xuất thân trong gia đình nông dân nghèo, đông con Nam cao là người duy nhất được học hành tử tế.</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i="1" kern="100" dirty="0">
                <a:effectLst/>
                <a:latin typeface="Times New Roman" panose="02020603050405020304" pitchFamily="18" charset="0"/>
                <a:ea typeface="Arial" panose="020B0604020202020204" pitchFamily="34" charset="0"/>
                <a:cs typeface="Times New Roman" panose="02020603050405020304" pitchFamily="18" charset="0"/>
              </a:rPr>
              <a:t>Đường đời</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Trước Cách mạng Tháng Tám: Nam Cao sống cuộc đời chật vật, khó khăn vì vậy nhà văn thấm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thía hơn bao giờ hết cảnh sống nghèo khổ của người tri thức tiểu tư sản </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Sau Cách mạng Tháng Tám: Phục vụ kháng chiến chống Pháp</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ông hiểu hơn về sức mạnh của quần chúng nhân  dân trong </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F620F181-EF58-CF5C-68C2-54AC751714ED}"/>
              </a:ext>
            </a:extLst>
          </p:cNvPr>
          <p:cNvPicPr>
            <a:picLocks noChangeAspect="1"/>
          </p:cNvPicPr>
          <p:nvPr/>
        </p:nvPicPr>
        <p:blipFill rotWithShape="1">
          <a:blip r:embed="rId3"/>
          <a:srcRect r="733"/>
          <a:stretch/>
        </p:blipFill>
        <p:spPr>
          <a:xfrm>
            <a:off x="-3779032" y="1930044"/>
            <a:ext cx="2626629" cy="3427825"/>
          </a:xfrm>
          <a:prstGeom prst="rect">
            <a:avLst/>
          </a:prstGeom>
        </p:spPr>
      </p:pic>
      <p:sp>
        <p:nvSpPr>
          <p:cNvPr id="15" name="Rectangle: Rounded Corners 14">
            <a:extLst>
              <a:ext uri="{FF2B5EF4-FFF2-40B4-BE49-F238E27FC236}">
                <a16:creationId xmlns:a16="http://schemas.microsoft.com/office/drawing/2014/main" id="{D9A7AE77-3FAE-2B66-C6B2-770C6D4CD3F1}"/>
              </a:ext>
            </a:extLst>
          </p:cNvPr>
          <p:cNvSpPr/>
          <p:nvPr/>
        </p:nvSpPr>
        <p:spPr>
          <a:xfrm>
            <a:off x="20004176" y="1133752"/>
            <a:ext cx="1770517" cy="96361"/>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DF802D6-5B43-8B1B-0A05-3F61D58DE1F0}"/>
              </a:ext>
            </a:extLst>
          </p:cNvPr>
          <p:cNvSpPr txBox="1"/>
          <p:nvPr/>
        </p:nvSpPr>
        <p:spPr>
          <a:xfrm>
            <a:off x="6333496" y="-2632331"/>
            <a:ext cx="4478188" cy="2444259"/>
          </a:xfrm>
          <a:prstGeom prst="rect">
            <a:avLst/>
          </a:prstGeom>
          <a:noFill/>
        </p:spPr>
        <p:txBody>
          <a:bodyPr wrap="square" rtlCol="0">
            <a:spAutoFit/>
          </a:bodyPr>
          <a:lstStyle/>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Nam Cao là người có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đời sống nội tâm phong phú</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sôi sục, ngay thẳng. </a:t>
            </a:r>
          </a:p>
          <a:p>
            <a:pPr algn="just">
              <a:lnSpc>
                <a:spcPct val="115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Nam Cao còn là người có tấm lòng </a:t>
            </a:r>
            <a:r>
              <a:rPr lang="vi-VN" sz="1800" b="1" kern="100" dirty="0">
                <a:effectLst/>
                <a:latin typeface="Times New Roman" panose="02020603050405020304" pitchFamily="18" charset="0"/>
                <a:ea typeface="Arial" panose="020B0604020202020204" pitchFamily="34" charset="0"/>
                <a:cs typeface="Times New Roman" panose="02020603050405020304" pitchFamily="18" charset="0"/>
              </a:rPr>
              <a:t>nhân hậu</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chan chứa yêu thương, giàu tình sâu nặng với quê hương và những người nghèo khổ</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r>
              <a:rPr lang="vi-VN" sz="1800" dirty="0">
                <a:effectLst/>
                <a:latin typeface="Times New Roman" panose="02020603050405020304" pitchFamily="18" charset="0"/>
                <a:ea typeface="Arial" panose="020B0604020202020204" pitchFamily="34" charset="0"/>
              </a:rPr>
              <a:t>- Nam Cao là một con người </a:t>
            </a:r>
            <a:r>
              <a:rPr lang="vi-VN" sz="1800" b="1" dirty="0">
                <a:effectLst/>
                <a:latin typeface="Times New Roman" panose="02020603050405020304" pitchFamily="18" charset="0"/>
                <a:ea typeface="Arial" panose="020B0604020202020204" pitchFamily="34" charset="0"/>
              </a:rPr>
              <a:t>ưa quan sát và thích triết lý. </a:t>
            </a:r>
            <a:endParaRPr lang="vi-VN" b="1" dirty="0"/>
          </a:p>
        </p:txBody>
      </p:sp>
      <p:pic>
        <p:nvPicPr>
          <p:cNvPr id="6" name="Picture 5">
            <a:extLst>
              <a:ext uri="{FF2B5EF4-FFF2-40B4-BE49-F238E27FC236}">
                <a16:creationId xmlns:a16="http://schemas.microsoft.com/office/drawing/2014/main" id="{482DCEDF-5200-01D0-88CE-D50DFC929ED8}"/>
              </a:ext>
            </a:extLst>
          </p:cNvPr>
          <p:cNvPicPr>
            <a:picLocks noChangeAspect="1"/>
          </p:cNvPicPr>
          <p:nvPr/>
        </p:nvPicPr>
        <p:blipFill>
          <a:blip r:embed="rId4"/>
          <a:stretch>
            <a:fillRect/>
          </a:stretch>
        </p:blipFill>
        <p:spPr>
          <a:xfrm>
            <a:off x="-9831927" y="2470628"/>
            <a:ext cx="4181986" cy="2350054"/>
          </a:xfrm>
          <a:prstGeom prst="rect">
            <a:avLst/>
          </a:prstGeom>
        </p:spPr>
      </p:pic>
      <p:sp>
        <p:nvSpPr>
          <p:cNvPr id="8" name="TextBox 7">
            <a:extLst>
              <a:ext uri="{FF2B5EF4-FFF2-40B4-BE49-F238E27FC236}">
                <a16:creationId xmlns:a16="http://schemas.microsoft.com/office/drawing/2014/main" id="{4F3F3776-F603-AC6F-36B0-410DA3A69A9B}"/>
              </a:ext>
            </a:extLst>
          </p:cNvPr>
          <p:cNvSpPr txBox="1"/>
          <p:nvPr/>
        </p:nvSpPr>
        <p:spPr>
          <a:xfrm>
            <a:off x="137651" y="202938"/>
            <a:ext cx="2509935" cy="584775"/>
          </a:xfrm>
          <a:prstGeom prst="rect">
            <a:avLst/>
          </a:prstGeom>
          <a:noFill/>
        </p:spPr>
        <p:txBody>
          <a:bodyPr wrap="square" rtlCol="0">
            <a:spAutoFit/>
          </a:bodyPr>
          <a:lstStyle/>
          <a:p>
            <a:r>
              <a:rPr lang="en-US" sz="3200" dirty="0">
                <a:solidFill>
                  <a:schemeClr val="tx2">
                    <a:lumMod val="60000"/>
                    <a:lumOff val="40000"/>
                  </a:schemeClr>
                </a:solidFill>
              </a:rPr>
              <a:t>2. TÁC PHẨM</a:t>
            </a:r>
            <a:endParaRPr lang="vi-VN" sz="3200" dirty="0">
              <a:solidFill>
                <a:schemeClr val="tx2">
                  <a:lumMod val="60000"/>
                  <a:lumOff val="40000"/>
                </a:schemeClr>
              </a:solidFill>
            </a:endParaRPr>
          </a:p>
        </p:txBody>
      </p:sp>
      <p:sp>
        <p:nvSpPr>
          <p:cNvPr id="21" name="TextBox 20">
            <a:extLst>
              <a:ext uri="{FF2B5EF4-FFF2-40B4-BE49-F238E27FC236}">
                <a16:creationId xmlns:a16="http://schemas.microsoft.com/office/drawing/2014/main" id="{9AD1FF0C-7462-E05C-8E0A-8BBD28622E0A}"/>
              </a:ext>
            </a:extLst>
          </p:cNvPr>
          <p:cNvSpPr txBox="1"/>
          <p:nvPr/>
        </p:nvSpPr>
        <p:spPr>
          <a:xfrm>
            <a:off x="1529312" y="1434532"/>
            <a:ext cx="8848963" cy="4469942"/>
          </a:xfrm>
          <a:prstGeom prst="rect">
            <a:avLst/>
          </a:prstGeom>
          <a:noFill/>
        </p:spPr>
        <p:txBody>
          <a:bodyPr wrap="square" rtlCol="0">
            <a:spAutoFit/>
          </a:bodyPr>
          <a:lstStyle/>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a. Hoàn cảnh ra đời và xuất xứ</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 Bối cảnh nông thôn Việt Nam trước Cách mạng tháng Tám năm 1945. Nam Cao đã lấy nguyên mẫu nhân vật từ người thật, việc thật ở làng quê của chính ông.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b. Bố cục : Chia làm 4 đoạn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c. Tóm tắt cốt truyện nhận xét mạch kể chuyện</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2000" b="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000" kern="100" dirty="0">
                <a:effectLst/>
                <a:latin typeface="Times New Roman" panose="02020603050405020304" pitchFamily="18" charset="0"/>
                <a:ea typeface="Arial" panose="020B0604020202020204" pitchFamily="34" charset="0"/>
                <a:cs typeface="Times New Roman" panose="02020603050405020304" pitchFamily="18" charset="0"/>
              </a:rPr>
              <a:t>Mạch kể chuyện của nhà văn không theo trình tự thời gian mà bắt đầu từ khi CP đã trượt dài trên con đường tha hóa rồi mới ngược lại sự kiện hắn được sinh ra thế nào. </a:t>
            </a:r>
            <a:endParaRPr lang="vi-VN" sz="20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Ý nghĩa: nhà văn tạo ấn tượng, gợi sự tò mò. Nhà văn muốn phân tích lí giải những nguyên nhân đã nhào nặn nên số phận tính cách của họ</a:t>
            </a: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điểm quan trọng trong nguyên tắc sáng tác của chủ nghĩa hiện thực</a:t>
            </a:r>
            <a:endParaRPr lang="vi-VN" sz="2000" kern="1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0A5F8B21-B60D-942A-198D-03131ED691BD}"/>
              </a:ext>
            </a:extLst>
          </p:cNvPr>
          <p:cNvGrpSpPr/>
          <p:nvPr/>
        </p:nvGrpSpPr>
        <p:grpSpPr>
          <a:xfrm>
            <a:off x="13462487" y="790955"/>
            <a:ext cx="5407971" cy="507703"/>
            <a:chOff x="-288924" y="1873056"/>
            <a:chExt cx="10817349" cy="1015537"/>
          </a:xfrm>
        </p:grpSpPr>
        <p:sp>
          <p:nvSpPr>
            <p:cNvPr id="69" name="Rounded Rectangle 40">
              <a:extLst>
                <a:ext uri="{FF2B5EF4-FFF2-40B4-BE49-F238E27FC236}">
                  <a16:creationId xmlns:a16="http://schemas.microsoft.com/office/drawing/2014/main" id="{52BF055F-1FDA-7D2D-9ACE-AAB6C8891B55}"/>
                </a:ext>
              </a:extLst>
            </p:cNvPr>
            <p:cNvSpPr/>
            <p:nvPr/>
          </p:nvSpPr>
          <p:spPr>
            <a:xfrm>
              <a:off x="-288924" y="1905000"/>
              <a:ext cx="2362199"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 name="TextBox 69">
              <a:extLst>
                <a:ext uri="{FF2B5EF4-FFF2-40B4-BE49-F238E27FC236}">
                  <a16:creationId xmlns:a16="http://schemas.microsoft.com/office/drawing/2014/main" id="{5A5EDFEA-2A1D-0CBA-7688-98213B2507E1}"/>
                </a:ext>
              </a:extLst>
            </p:cNvPr>
            <p:cNvSpPr txBox="1"/>
            <p:nvPr/>
          </p:nvSpPr>
          <p:spPr>
            <a:xfrm>
              <a:off x="914272" y="1873056"/>
              <a:ext cx="1036317" cy="1015537"/>
            </a:xfrm>
            <a:prstGeom prst="rect">
              <a:avLst/>
            </a:prstGeom>
            <a:noFill/>
          </p:spPr>
          <p:txBody>
            <a:bodyPr wrap="none" rtlCol="0">
              <a:spAutoFit/>
            </a:bodyPr>
            <a:lstStyle/>
            <a:p>
              <a:pPr algn="ctr"/>
              <a:r>
                <a:rPr lang="en-US" sz="2699" b="1" dirty="0">
                  <a:solidFill>
                    <a:schemeClr val="bg1"/>
                  </a:solidFill>
                  <a:latin typeface="Tahoma" pitchFamily="34" charset="0"/>
                  <a:ea typeface="Tahoma" pitchFamily="34" charset="0"/>
                  <a:cs typeface="Tahoma" pitchFamily="34" charset="0"/>
                </a:rPr>
                <a:t>II</a:t>
              </a:r>
            </a:p>
          </p:txBody>
        </p:sp>
        <p:sp>
          <p:nvSpPr>
            <p:cNvPr id="71" name="TextBox 70">
              <a:extLst>
                <a:ext uri="{FF2B5EF4-FFF2-40B4-BE49-F238E27FC236}">
                  <a16:creationId xmlns:a16="http://schemas.microsoft.com/office/drawing/2014/main" id="{525EDE1C-2052-92A5-B5AF-D59AEA90535F}"/>
                </a:ext>
              </a:extLst>
            </p:cNvPr>
            <p:cNvSpPr txBox="1"/>
            <p:nvPr/>
          </p:nvSpPr>
          <p:spPr>
            <a:xfrm>
              <a:off x="2087561" y="1892300"/>
              <a:ext cx="8440864" cy="923449"/>
            </a:xfrm>
            <a:prstGeom prst="rect">
              <a:avLst/>
            </a:prstGeom>
            <a:noFill/>
          </p:spPr>
          <p:txBody>
            <a:bodyPr wrap="square" rtlCol="0">
              <a:spAutoFit/>
            </a:bodyPr>
            <a:lstStyle/>
            <a:p>
              <a:r>
                <a:rPr lang="en-US" sz="2400" b="1" dirty="0">
                  <a:solidFill>
                    <a:srgbClr val="1D93A5"/>
                  </a:solidFill>
                  <a:latin typeface="Tahoma" pitchFamily="34" charset="0"/>
                  <a:ea typeface="Tahoma" pitchFamily="34" charset="0"/>
                  <a:cs typeface="Tahoma" pitchFamily="34" charset="0"/>
                </a:rPr>
                <a:t>ĐỌC - HIỂU VĂN BẢN</a:t>
              </a:r>
            </a:p>
          </p:txBody>
        </p:sp>
      </p:grpSp>
      <p:grpSp>
        <p:nvGrpSpPr>
          <p:cNvPr id="72" name="Group 71">
            <a:extLst>
              <a:ext uri="{FF2B5EF4-FFF2-40B4-BE49-F238E27FC236}">
                <a16:creationId xmlns:a16="http://schemas.microsoft.com/office/drawing/2014/main" id="{E8B0983C-E0A4-7B3B-9570-D4A1BA5D924B}"/>
              </a:ext>
            </a:extLst>
          </p:cNvPr>
          <p:cNvGrpSpPr/>
          <p:nvPr/>
        </p:nvGrpSpPr>
        <p:grpSpPr>
          <a:xfrm>
            <a:off x="16084578" y="1266904"/>
            <a:ext cx="4507284" cy="491578"/>
            <a:chOff x="1241173" y="2766774"/>
            <a:chExt cx="8848336" cy="983284"/>
          </a:xfrm>
        </p:grpSpPr>
        <p:sp>
          <p:nvSpPr>
            <p:cNvPr id="73" name="TextBox 72">
              <a:extLst>
                <a:ext uri="{FF2B5EF4-FFF2-40B4-BE49-F238E27FC236}">
                  <a16:creationId xmlns:a16="http://schemas.microsoft.com/office/drawing/2014/main" id="{64531745-38F2-F089-DE97-AB98F6CEBB36}"/>
                </a:ext>
              </a:extLst>
            </p:cNvPr>
            <p:cNvSpPr txBox="1"/>
            <p:nvPr/>
          </p:nvSpPr>
          <p:spPr>
            <a:xfrm>
              <a:off x="2503233" y="2766774"/>
              <a:ext cx="7586276"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Hình</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ảnh</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làng</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Vũ</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Đại</a:t>
              </a:r>
              <a:endParaRPr lang="en-US" sz="2400" b="1" i="1" dirty="0">
                <a:solidFill>
                  <a:srgbClr val="1D93A5"/>
                </a:solidFill>
                <a:latin typeface="Tahoma" pitchFamily="34" charset="0"/>
                <a:ea typeface="Tahoma" pitchFamily="34" charset="0"/>
                <a:cs typeface="Tahoma" pitchFamily="34" charset="0"/>
              </a:endParaRPr>
            </a:p>
          </p:txBody>
        </p:sp>
        <p:sp>
          <p:nvSpPr>
            <p:cNvPr id="74" name="Rounded Rectangle 45">
              <a:extLst>
                <a:ext uri="{FF2B5EF4-FFF2-40B4-BE49-F238E27FC236}">
                  <a16:creationId xmlns:a16="http://schemas.microsoft.com/office/drawing/2014/main" id="{BBF8100E-2B7D-2585-5B3E-7CD43DD44FED}"/>
                </a:ext>
              </a:extLst>
            </p:cNvPr>
            <p:cNvSpPr/>
            <p:nvPr/>
          </p:nvSpPr>
          <p:spPr>
            <a:xfrm>
              <a:off x="1241173" y="2823875"/>
              <a:ext cx="1269206" cy="804673"/>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TextBox 74">
              <a:extLst>
                <a:ext uri="{FF2B5EF4-FFF2-40B4-BE49-F238E27FC236}">
                  <a16:creationId xmlns:a16="http://schemas.microsoft.com/office/drawing/2014/main" id="{10CCC769-2AAC-646D-2BF8-BA512B53477A}"/>
                </a:ext>
              </a:extLst>
            </p:cNvPr>
            <p:cNvSpPr txBox="1"/>
            <p:nvPr/>
          </p:nvSpPr>
          <p:spPr>
            <a:xfrm>
              <a:off x="1497246" y="2795826"/>
              <a:ext cx="776596"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grpSp>
        <p:nvGrpSpPr>
          <p:cNvPr id="76" name="Group 75">
            <a:extLst>
              <a:ext uri="{FF2B5EF4-FFF2-40B4-BE49-F238E27FC236}">
                <a16:creationId xmlns:a16="http://schemas.microsoft.com/office/drawing/2014/main" id="{78756F69-70EC-D9A4-B564-9371A98A30A2}"/>
              </a:ext>
            </a:extLst>
          </p:cNvPr>
          <p:cNvGrpSpPr/>
          <p:nvPr/>
        </p:nvGrpSpPr>
        <p:grpSpPr>
          <a:xfrm>
            <a:off x="17368273" y="2243667"/>
            <a:ext cx="6819013" cy="837922"/>
            <a:chOff x="1632864" y="4673364"/>
            <a:chExt cx="13639801" cy="1676063"/>
          </a:xfrm>
        </p:grpSpPr>
        <p:sp>
          <p:nvSpPr>
            <p:cNvPr id="77" name="Rectangle 76">
              <a:extLst>
                <a:ext uri="{FF2B5EF4-FFF2-40B4-BE49-F238E27FC236}">
                  <a16:creationId xmlns:a16="http://schemas.microsoft.com/office/drawing/2014/main" id="{DD0302B0-C059-BA72-9014-B2CFBC3A94EC}"/>
                </a:ext>
              </a:extLst>
            </p:cNvPr>
            <p:cNvSpPr/>
            <p:nvPr/>
          </p:nvSpPr>
          <p:spPr>
            <a:xfrm>
              <a:off x="2273475" y="4673364"/>
              <a:ext cx="12999190" cy="1676063"/>
            </a:xfrm>
            <a:prstGeom prst="rect">
              <a:avLst/>
            </a:prstGeom>
          </p:spPr>
          <p:txBody>
            <a:bodyPr wrap="square">
              <a:spAutoFit/>
            </a:bodyPr>
            <a:lstStyle/>
            <a:p>
              <a:pPr algn="just">
                <a:lnSpc>
                  <a:spcPts val="2999"/>
                </a:lnSpc>
                <a:defRPr/>
              </a:pPr>
              <a:r>
                <a:rPr lang="vi-VN" sz="2200" b="1" dirty="0">
                  <a:cs typeface="Arial" panose="020B0604020202020204" pitchFamily="34" charset="0"/>
                </a:rPr>
                <a:t>Đất có thế </a:t>
              </a:r>
              <a:r>
                <a:rPr lang="vi-VN" sz="2200" b="1" i="1" dirty="0">
                  <a:solidFill>
                    <a:schemeClr val="accent6">
                      <a:lumMod val="75000"/>
                    </a:schemeClr>
                  </a:solidFill>
                  <a:cs typeface="Arial" panose="020B0604020202020204" pitchFamily="34" charset="0"/>
                </a:rPr>
                <a:t>quần ngư tranh thực</a:t>
              </a:r>
              <a:r>
                <a:rPr lang="vi-VN" sz="2200" b="1" dirty="0">
                  <a:cs typeface="Arial" panose="020B0604020202020204" pitchFamily="34" charset="0"/>
                </a:rPr>
                <a:t>. Mồi thì ngon mà bè nào cũng muốn ăn</a:t>
              </a:r>
              <a:r>
                <a:rPr lang="en-US" sz="2200" b="1" dirty="0">
                  <a:cs typeface="Arial" panose="020B0604020202020204" pitchFamily="34" charset="0"/>
                </a:rPr>
                <a:t>.</a:t>
              </a:r>
              <a:endParaRPr lang="vi-VN" sz="2200" b="1" dirty="0">
                <a:cs typeface="Arial" panose="020B0604020202020204" pitchFamily="34" charset="0"/>
              </a:endParaRPr>
            </a:p>
          </p:txBody>
        </p:sp>
        <p:sp>
          <p:nvSpPr>
            <p:cNvPr id="78" name="Oval 77">
              <a:extLst>
                <a:ext uri="{FF2B5EF4-FFF2-40B4-BE49-F238E27FC236}">
                  <a16:creationId xmlns:a16="http://schemas.microsoft.com/office/drawing/2014/main" id="{C2990C9F-84A0-F50A-0E42-14440CFE9D17}"/>
                </a:ext>
              </a:extLst>
            </p:cNvPr>
            <p:cNvSpPr/>
            <p:nvPr/>
          </p:nvSpPr>
          <p:spPr>
            <a:xfrm>
              <a:off x="1632864" y="4907280"/>
              <a:ext cx="301752" cy="30175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999"/>
                </a:lnSpc>
              </a:pPr>
              <a:endParaRPr lang="en-US" sz="2200">
                <a:solidFill>
                  <a:schemeClr val="tx1"/>
                </a:solidFill>
                <a:latin typeface="Arial" panose="020B0604020202020204" pitchFamily="34" charset="0"/>
                <a:cs typeface="Arial" panose="020B0604020202020204" pitchFamily="34" charset="0"/>
              </a:endParaRPr>
            </a:p>
          </p:txBody>
        </p:sp>
      </p:grpSp>
      <p:grpSp>
        <p:nvGrpSpPr>
          <p:cNvPr id="79" name="Group 78">
            <a:extLst>
              <a:ext uri="{FF2B5EF4-FFF2-40B4-BE49-F238E27FC236}">
                <a16:creationId xmlns:a16="http://schemas.microsoft.com/office/drawing/2014/main" id="{A3A78C19-CE17-5002-5D19-61D603BFDD9E}"/>
              </a:ext>
            </a:extLst>
          </p:cNvPr>
          <p:cNvGrpSpPr/>
          <p:nvPr/>
        </p:nvGrpSpPr>
        <p:grpSpPr>
          <a:xfrm>
            <a:off x="18884583" y="3233845"/>
            <a:ext cx="6202350" cy="829779"/>
            <a:chOff x="1632864" y="4639307"/>
            <a:chExt cx="12406315" cy="1659776"/>
          </a:xfrm>
        </p:grpSpPr>
        <p:sp>
          <p:nvSpPr>
            <p:cNvPr id="80" name="Rectangle 79">
              <a:extLst>
                <a:ext uri="{FF2B5EF4-FFF2-40B4-BE49-F238E27FC236}">
                  <a16:creationId xmlns:a16="http://schemas.microsoft.com/office/drawing/2014/main" id="{B160C8DF-919F-C330-87C4-47316ADDAC4B}"/>
                </a:ext>
              </a:extLst>
            </p:cNvPr>
            <p:cNvSpPr/>
            <p:nvPr/>
          </p:nvSpPr>
          <p:spPr>
            <a:xfrm>
              <a:off x="2273477" y="4639307"/>
              <a:ext cx="11765702" cy="1659776"/>
            </a:xfrm>
            <a:prstGeom prst="rect">
              <a:avLst/>
            </a:prstGeom>
          </p:spPr>
          <p:txBody>
            <a:bodyPr wrap="square">
              <a:spAutoFit/>
            </a:bodyPr>
            <a:lstStyle/>
            <a:p>
              <a:pPr algn="just">
                <a:lnSpc>
                  <a:spcPts val="2999"/>
                </a:lnSpc>
                <a:defRPr/>
              </a:pPr>
              <a:r>
                <a:rPr lang="vi-VN" sz="2200" b="1" dirty="0">
                  <a:cs typeface="Arial" panose="020B0604020202020204" pitchFamily="34" charset="0"/>
                </a:rPr>
                <a:t>Có tôn ti trật tự nghiêm ngặt</a:t>
              </a:r>
              <a:r>
                <a:rPr lang="en-US" sz="2200" b="1" dirty="0">
                  <a:cs typeface="Arial" panose="020B0604020202020204" pitchFamily="34" charset="0"/>
                </a:rPr>
                <a:t> </a:t>
              </a:r>
              <a:r>
                <a:rPr lang="vi-VN" sz="2200" b="1" dirty="0">
                  <a:cs typeface="Arial" panose="020B0604020202020204" pitchFamily="34" charset="0"/>
                </a:rPr>
                <a:t>với những mâu thuẫn gay gắt:</a:t>
              </a:r>
            </a:p>
          </p:txBody>
        </p:sp>
        <p:sp>
          <p:nvSpPr>
            <p:cNvPr id="81" name="Oval 80">
              <a:extLst>
                <a:ext uri="{FF2B5EF4-FFF2-40B4-BE49-F238E27FC236}">
                  <a16:creationId xmlns:a16="http://schemas.microsoft.com/office/drawing/2014/main" id="{AE9F040C-3808-B065-C83A-2637FA4EDF83}"/>
                </a:ext>
              </a:extLst>
            </p:cNvPr>
            <p:cNvSpPr/>
            <p:nvPr/>
          </p:nvSpPr>
          <p:spPr>
            <a:xfrm>
              <a:off x="1632864" y="4907280"/>
              <a:ext cx="301752" cy="30175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999"/>
                </a:lnSpc>
              </a:pPr>
              <a:endParaRPr lang="en-US" sz="2200">
                <a:solidFill>
                  <a:schemeClr val="tx1"/>
                </a:solidFill>
                <a:latin typeface="Arial" panose="020B0604020202020204" pitchFamily="34" charset="0"/>
                <a:cs typeface="Arial" panose="020B0604020202020204" pitchFamily="34" charset="0"/>
              </a:endParaRPr>
            </a:p>
          </p:txBody>
        </p:sp>
      </p:grpSp>
      <p:sp>
        <p:nvSpPr>
          <p:cNvPr id="82" name="Rectangle 81">
            <a:extLst>
              <a:ext uri="{FF2B5EF4-FFF2-40B4-BE49-F238E27FC236}">
                <a16:creationId xmlns:a16="http://schemas.microsoft.com/office/drawing/2014/main" id="{76F6E240-3FFE-E56F-9246-B74634BF5F7C}"/>
              </a:ext>
            </a:extLst>
          </p:cNvPr>
          <p:cNvSpPr/>
          <p:nvPr/>
        </p:nvSpPr>
        <p:spPr>
          <a:xfrm>
            <a:off x="21072985" y="4199213"/>
            <a:ext cx="5691609" cy="829779"/>
          </a:xfrm>
          <a:prstGeom prst="rect">
            <a:avLst/>
          </a:prstGeom>
        </p:spPr>
        <p:txBody>
          <a:bodyPr wrap="square">
            <a:spAutoFit/>
          </a:bodyPr>
          <a:lstStyle/>
          <a:p>
            <a:pPr marL="285693" indent="-285693">
              <a:lnSpc>
                <a:spcPts val="2999"/>
              </a:lnSpc>
              <a:spcBef>
                <a:spcPct val="50000"/>
              </a:spcBef>
              <a:buClr>
                <a:schemeClr val="accent6">
                  <a:lumMod val="75000"/>
                </a:schemeClr>
              </a:buClr>
              <a:buFont typeface="Wingdings" panose="05000000000000000000" pitchFamily="2" charset="2"/>
              <a:buChar char="§"/>
            </a:pPr>
            <a:r>
              <a:rPr lang="en-US" sz="2200" b="1" dirty="0" err="1">
                <a:latin typeface="Arial" pitchFamily="34" charset="0"/>
                <a:cs typeface="Arial" pitchFamily="34" charset="0"/>
              </a:rPr>
              <a:t>Mâu</a:t>
            </a:r>
            <a:r>
              <a:rPr lang="en-US" sz="2200" b="1" dirty="0">
                <a:latin typeface="Arial" pitchFamily="34" charset="0"/>
                <a:cs typeface="Arial" pitchFamily="34" charset="0"/>
              </a:rPr>
              <a:t> </a:t>
            </a:r>
            <a:r>
              <a:rPr lang="en-US" sz="2200" b="1" dirty="0" err="1">
                <a:latin typeface="Arial" pitchFamily="34" charset="0"/>
                <a:cs typeface="Arial" pitchFamily="34" charset="0"/>
              </a:rPr>
              <a:t>thuẫn</a:t>
            </a:r>
            <a:r>
              <a:rPr lang="en-US" sz="2200" b="1" dirty="0">
                <a:latin typeface="Arial" pitchFamily="34" charset="0"/>
                <a:cs typeface="Arial" pitchFamily="34" charset="0"/>
              </a:rPr>
              <a:t> </a:t>
            </a:r>
            <a:r>
              <a:rPr lang="en-US" sz="2200" b="1" dirty="0" err="1">
                <a:latin typeface="Arial" pitchFamily="34" charset="0"/>
                <a:cs typeface="Arial" pitchFamily="34" charset="0"/>
              </a:rPr>
              <a:t>thường</a:t>
            </a:r>
            <a:r>
              <a:rPr lang="en-US" sz="2200" b="1" dirty="0">
                <a:latin typeface="Arial" pitchFamily="34" charset="0"/>
                <a:cs typeface="Arial" pitchFamily="34" charset="0"/>
              </a:rPr>
              <a:t> </a:t>
            </a:r>
            <a:r>
              <a:rPr lang="en-US" sz="2200" b="1" dirty="0" err="1">
                <a:latin typeface="Arial" pitchFamily="34" charset="0"/>
                <a:cs typeface="Arial" pitchFamily="34" charset="0"/>
              </a:rPr>
              <a:t>xuyên</a:t>
            </a:r>
            <a:r>
              <a:rPr lang="en-US" sz="2200" b="1" dirty="0">
                <a:latin typeface="Arial" pitchFamily="34" charset="0"/>
                <a:cs typeface="Arial" pitchFamily="34" charset="0"/>
              </a:rPr>
              <a:t> </a:t>
            </a:r>
            <a:r>
              <a:rPr lang="en-US" sz="2200" b="1" dirty="0" err="1">
                <a:latin typeface="Arial" pitchFamily="34" charset="0"/>
                <a:cs typeface="Arial" pitchFamily="34" charset="0"/>
              </a:rPr>
              <a:t>trong</a:t>
            </a:r>
            <a:r>
              <a:rPr lang="en-US" sz="2200" b="1" dirty="0">
                <a:latin typeface="Arial" pitchFamily="34" charset="0"/>
                <a:cs typeface="Arial" pitchFamily="34" charset="0"/>
              </a:rPr>
              <a:t> </a:t>
            </a:r>
            <a:r>
              <a:rPr lang="en-US" sz="2200" b="1" dirty="0" err="1">
                <a:latin typeface="Arial" pitchFamily="34" charset="0"/>
                <a:cs typeface="Arial" pitchFamily="34" charset="0"/>
              </a:rPr>
              <a:t>nội</a:t>
            </a:r>
            <a:r>
              <a:rPr lang="en-US" sz="2200" b="1" dirty="0">
                <a:latin typeface="Arial" pitchFamily="34" charset="0"/>
                <a:cs typeface="Arial" pitchFamily="34" charset="0"/>
              </a:rPr>
              <a:t> </a:t>
            </a:r>
            <a:r>
              <a:rPr lang="en-US" sz="2200" b="1" dirty="0" err="1">
                <a:latin typeface="Arial" pitchFamily="34" charset="0"/>
                <a:cs typeface="Arial" pitchFamily="34" charset="0"/>
              </a:rPr>
              <a:t>bộ</a:t>
            </a:r>
            <a:r>
              <a:rPr lang="en-US" sz="2200" b="1" dirty="0">
                <a:latin typeface="Arial" pitchFamily="34" charset="0"/>
                <a:cs typeface="Arial" pitchFamily="34" charset="0"/>
              </a:rPr>
              <a:t> </a:t>
            </a:r>
            <a:r>
              <a:rPr lang="en-US" sz="2200" b="1" dirty="0" err="1">
                <a:latin typeface="Arial" pitchFamily="34" charset="0"/>
                <a:cs typeface="Arial" pitchFamily="34" charset="0"/>
              </a:rPr>
              <a:t>giai</a:t>
            </a:r>
            <a:r>
              <a:rPr lang="en-US" sz="2200" b="1" dirty="0">
                <a:latin typeface="Arial" pitchFamily="34" charset="0"/>
                <a:cs typeface="Arial" pitchFamily="34" charset="0"/>
              </a:rPr>
              <a:t> </a:t>
            </a:r>
            <a:r>
              <a:rPr lang="en-US" sz="2200" b="1" dirty="0" err="1">
                <a:latin typeface="Arial" pitchFamily="34" charset="0"/>
                <a:cs typeface="Arial" pitchFamily="34" charset="0"/>
              </a:rPr>
              <a:t>cấp</a:t>
            </a:r>
            <a:r>
              <a:rPr lang="en-US" sz="2200" b="1" dirty="0">
                <a:latin typeface="Arial" pitchFamily="34" charset="0"/>
                <a:cs typeface="Arial" pitchFamily="34" charset="0"/>
              </a:rPr>
              <a:t> </a:t>
            </a:r>
            <a:r>
              <a:rPr lang="en-US" sz="2200" b="1" dirty="0" err="1">
                <a:latin typeface="Arial" pitchFamily="34" charset="0"/>
                <a:cs typeface="Arial" pitchFamily="34" charset="0"/>
              </a:rPr>
              <a:t>thống</a:t>
            </a:r>
            <a:r>
              <a:rPr lang="en-US" sz="2200" b="1" dirty="0">
                <a:latin typeface="Arial" pitchFamily="34" charset="0"/>
                <a:cs typeface="Arial" pitchFamily="34" charset="0"/>
              </a:rPr>
              <a:t> </a:t>
            </a:r>
            <a:r>
              <a:rPr lang="en-US" sz="2200" b="1" dirty="0" err="1">
                <a:latin typeface="Arial" pitchFamily="34" charset="0"/>
                <a:cs typeface="Arial" pitchFamily="34" charset="0"/>
              </a:rPr>
              <a:t>trị</a:t>
            </a:r>
            <a:r>
              <a:rPr lang="en-US" sz="2200" b="1" dirty="0">
                <a:latin typeface="Arial" pitchFamily="34" charset="0"/>
                <a:cs typeface="Arial" pitchFamily="34" charset="0"/>
              </a:rPr>
              <a:t>.</a:t>
            </a:r>
          </a:p>
        </p:txBody>
      </p:sp>
      <p:sp>
        <p:nvSpPr>
          <p:cNvPr id="83" name="Rectangle 82">
            <a:extLst>
              <a:ext uri="{FF2B5EF4-FFF2-40B4-BE49-F238E27FC236}">
                <a16:creationId xmlns:a16="http://schemas.microsoft.com/office/drawing/2014/main" id="{C6E2325D-D10A-EA4C-B998-EBB282C7E95E}"/>
              </a:ext>
            </a:extLst>
          </p:cNvPr>
          <p:cNvSpPr/>
          <p:nvPr/>
        </p:nvSpPr>
        <p:spPr>
          <a:xfrm>
            <a:off x="22835656" y="5028992"/>
            <a:ext cx="6095206" cy="1214500"/>
          </a:xfrm>
          <a:prstGeom prst="rect">
            <a:avLst/>
          </a:prstGeom>
        </p:spPr>
        <p:txBody>
          <a:bodyPr>
            <a:spAutoFit/>
          </a:bodyPr>
          <a:lstStyle/>
          <a:p>
            <a:pPr marL="285693" indent="-285693">
              <a:lnSpc>
                <a:spcPts val="2999"/>
              </a:lnSpc>
              <a:spcBef>
                <a:spcPct val="50000"/>
              </a:spcBef>
              <a:buClr>
                <a:schemeClr val="accent6">
                  <a:lumMod val="75000"/>
                </a:schemeClr>
              </a:buClr>
              <a:buFont typeface="Wingdings" panose="05000000000000000000" pitchFamily="2" charset="2"/>
              <a:buChar char="§"/>
            </a:pPr>
            <a:r>
              <a:rPr lang="en-US" sz="2200" b="1" dirty="0" err="1">
                <a:latin typeface="Arial" pitchFamily="34" charset="0"/>
                <a:cs typeface="Arial" pitchFamily="34" charset="0"/>
              </a:rPr>
              <a:t>Mâu</a:t>
            </a:r>
            <a:r>
              <a:rPr lang="en-US" sz="2200" b="1" dirty="0">
                <a:latin typeface="Arial" pitchFamily="34" charset="0"/>
                <a:cs typeface="Arial" pitchFamily="34" charset="0"/>
              </a:rPr>
              <a:t> </a:t>
            </a:r>
            <a:r>
              <a:rPr lang="en-US" sz="2200" b="1" dirty="0" err="1">
                <a:latin typeface="Arial" pitchFamily="34" charset="0"/>
                <a:cs typeface="Arial" pitchFamily="34" charset="0"/>
              </a:rPr>
              <a:t>thuẫn</a:t>
            </a:r>
            <a:r>
              <a:rPr lang="en-US" sz="2200" b="1" dirty="0">
                <a:latin typeface="Arial" pitchFamily="34" charset="0"/>
                <a:cs typeface="Arial" pitchFamily="34" charset="0"/>
              </a:rPr>
              <a:t> </a:t>
            </a:r>
            <a:r>
              <a:rPr lang="en-US" sz="2200" b="1" dirty="0" err="1">
                <a:latin typeface="Arial" pitchFamily="34" charset="0"/>
                <a:cs typeface="Arial" pitchFamily="34" charset="0"/>
              </a:rPr>
              <a:t>giai</a:t>
            </a:r>
            <a:r>
              <a:rPr lang="en-US" sz="2200" b="1" dirty="0">
                <a:latin typeface="Arial" pitchFamily="34" charset="0"/>
                <a:cs typeface="Arial" pitchFamily="34" charset="0"/>
              </a:rPr>
              <a:t> </a:t>
            </a:r>
            <a:r>
              <a:rPr lang="en-US" sz="2200" b="1" dirty="0" err="1">
                <a:latin typeface="Arial" pitchFamily="34" charset="0"/>
                <a:cs typeface="Arial" pitchFamily="34" charset="0"/>
              </a:rPr>
              <a:t>cấp</a:t>
            </a:r>
            <a:r>
              <a:rPr lang="en-US" sz="2200" b="1" dirty="0">
                <a:latin typeface="Arial" pitchFamily="34" charset="0"/>
                <a:cs typeface="Arial" pitchFamily="34" charset="0"/>
              </a:rPr>
              <a:t> </a:t>
            </a:r>
            <a:r>
              <a:rPr lang="en-US" sz="2200" b="1" dirty="0" err="1">
                <a:latin typeface="Arial" pitchFamily="34" charset="0"/>
                <a:cs typeface="Arial" pitchFamily="34" charset="0"/>
              </a:rPr>
              <a:t>đối</a:t>
            </a:r>
            <a:r>
              <a:rPr lang="en-US" sz="2200" b="1" dirty="0">
                <a:latin typeface="Arial" pitchFamily="34" charset="0"/>
                <a:cs typeface="Arial" pitchFamily="34" charset="0"/>
              </a:rPr>
              <a:t> </a:t>
            </a:r>
            <a:r>
              <a:rPr lang="en-US" sz="2200" b="1" dirty="0" err="1">
                <a:latin typeface="Arial" pitchFamily="34" charset="0"/>
                <a:cs typeface="Arial" pitchFamily="34" charset="0"/>
              </a:rPr>
              <a:t>kháng</a:t>
            </a:r>
            <a:r>
              <a:rPr lang="en-US" sz="2200" b="1" dirty="0">
                <a:latin typeface="Arial" pitchFamily="34" charset="0"/>
                <a:cs typeface="Arial" pitchFamily="34" charset="0"/>
              </a:rPr>
              <a:t> </a:t>
            </a:r>
            <a:r>
              <a:rPr lang="en-US" sz="2200" b="1" dirty="0" err="1">
                <a:latin typeface="Arial" pitchFamily="34" charset="0"/>
                <a:cs typeface="Arial" pitchFamily="34" charset="0"/>
              </a:rPr>
              <a:t>giữa</a:t>
            </a:r>
            <a:r>
              <a:rPr lang="en-US" sz="2200" b="1" dirty="0">
                <a:latin typeface="Arial" pitchFamily="34" charset="0"/>
                <a:cs typeface="Arial" pitchFamily="34" charset="0"/>
              </a:rPr>
              <a:t> </a:t>
            </a:r>
            <a:r>
              <a:rPr lang="en-US" sz="2200" b="1" dirty="0" err="1">
                <a:latin typeface="Arial" pitchFamily="34" charset="0"/>
                <a:cs typeface="Arial" pitchFamily="34" charset="0"/>
              </a:rPr>
              <a:t>địa</a:t>
            </a:r>
            <a:r>
              <a:rPr lang="en-US" sz="2200" b="1" dirty="0">
                <a:latin typeface="Arial" pitchFamily="34" charset="0"/>
                <a:cs typeface="Arial" pitchFamily="34" charset="0"/>
              </a:rPr>
              <a:t> </a:t>
            </a:r>
            <a:r>
              <a:rPr lang="en-US" sz="2200" b="1" dirty="0" err="1">
                <a:latin typeface="Arial" pitchFamily="34" charset="0"/>
                <a:cs typeface="Arial" pitchFamily="34" charset="0"/>
              </a:rPr>
              <a:t>chủ</a:t>
            </a:r>
            <a:r>
              <a:rPr lang="en-US" sz="2200" b="1" dirty="0">
                <a:latin typeface="Arial" pitchFamily="34" charset="0"/>
                <a:cs typeface="Arial" pitchFamily="34" charset="0"/>
              </a:rPr>
              <a:t> </a:t>
            </a:r>
            <a:r>
              <a:rPr lang="en-US" sz="2200" b="1" dirty="0" err="1">
                <a:latin typeface="Arial" pitchFamily="34" charset="0"/>
                <a:cs typeface="Arial" pitchFamily="34" charset="0"/>
              </a:rPr>
              <a:t>cường</a:t>
            </a:r>
            <a:r>
              <a:rPr lang="en-US" sz="2200" b="1" dirty="0">
                <a:latin typeface="Arial" pitchFamily="34" charset="0"/>
                <a:cs typeface="Arial" pitchFamily="34" charset="0"/>
              </a:rPr>
              <a:t> </a:t>
            </a:r>
            <a:r>
              <a:rPr lang="en-US" sz="2200" b="1" dirty="0" err="1">
                <a:latin typeface="Arial" pitchFamily="34" charset="0"/>
                <a:cs typeface="Arial" pitchFamily="34" charset="0"/>
              </a:rPr>
              <a:t>hào</a:t>
            </a:r>
            <a:r>
              <a:rPr lang="en-US" sz="2200" b="1" dirty="0">
                <a:latin typeface="Arial" pitchFamily="34" charset="0"/>
                <a:cs typeface="Arial" pitchFamily="34" charset="0"/>
              </a:rPr>
              <a:t> </a:t>
            </a:r>
            <a:r>
              <a:rPr lang="en-US" sz="2200" b="1" dirty="0" err="1">
                <a:latin typeface="Arial" pitchFamily="34" charset="0"/>
                <a:cs typeface="Arial" pitchFamily="34" charset="0"/>
              </a:rPr>
              <a:t>và</a:t>
            </a:r>
            <a:r>
              <a:rPr lang="en-US" sz="2200" b="1" dirty="0">
                <a:latin typeface="Arial" pitchFamily="34" charset="0"/>
                <a:cs typeface="Arial" pitchFamily="34" charset="0"/>
              </a:rPr>
              <a:t> </a:t>
            </a:r>
            <a:r>
              <a:rPr lang="en-US" sz="2200" b="1" dirty="0" err="1">
                <a:latin typeface="Arial" pitchFamily="34" charset="0"/>
                <a:cs typeface="Arial" pitchFamily="34" charset="0"/>
              </a:rPr>
              <a:t>người</a:t>
            </a:r>
            <a:r>
              <a:rPr lang="en-US" sz="2200" b="1" dirty="0">
                <a:latin typeface="Arial" pitchFamily="34" charset="0"/>
                <a:cs typeface="Arial" pitchFamily="34" charset="0"/>
              </a:rPr>
              <a:t> </a:t>
            </a:r>
            <a:r>
              <a:rPr lang="en-US" sz="2200" b="1" dirty="0" err="1">
                <a:latin typeface="Arial" pitchFamily="34" charset="0"/>
                <a:cs typeface="Arial" pitchFamily="34" charset="0"/>
              </a:rPr>
              <a:t>nông</a:t>
            </a:r>
            <a:r>
              <a:rPr lang="en-US" sz="2200" b="1" dirty="0">
                <a:latin typeface="Arial" pitchFamily="34" charset="0"/>
                <a:cs typeface="Arial" pitchFamily="34" charset="0"/>
              </a:rPr>
              <a:t> </a:t>
            </a:r>
            <a:r>
              <a:rPr lang="en-US" sz="2200" b="1" dirty="0" err="1">
                <a:latin typeface="Arial" pitchFamily="34" charset="0"/>
                <a:cs typeface="Arial" pitchFamily="34" charset="0"/>
              </a:rPr>
              <a:t>dân</a:t>
            </a:r>
            <a:r>
              <a:rPr lang="en-US" sz="2200" b="1" dirty="0">
                <a:latin typeface="Arial" pitchFamily="34" charset="0"/>
                <a:cs typeface="Arial" pitchFamily="34" charset="0"/>
              </a:rPr>
              <a:t> </a:t>
            </a:r>
            <a:r>
              <a:rPr lang="en-US" sz="2200" b="1" dirty="0" err="1">
                <a:latin typeface="Arial" pitchFamily="34" charset="0"/>
                <a:cs typeface="Arial" pitchFamily="34" charset="0"/>
              </a:rPr>
              <a:t>lao</a:t>
            </a:r>
            <a:r>
              <a:rPr lang="en-US" sz="2200" b="1" dirty="0">
                <a:latin typeface="Arial" pitchFamily="34" charset="0"/>
                <a:cs typeface="Arial" pitchFamily="34" charset="0"/>
              </a:rPr>
              <a:t> </a:t>
            </a:r>
            <a:r>
              <a:rPr lang="en-US" sz="2200" b="1" dirty="0" err="1">
                <a:latin typeface="Arial" pitchFamily="34" charset="0"/>
                <a:cs typeface="Arial" pitchFamily="34" charset="0"/>
              </a:rPr>
              <a:t>động</a:t>
            </a:r>
            <a:r>
              <a:rPr lang="en-US" sz="2200" b="1" dirty="0">
                <a:latin typeface="Arial" pitchFamily="34" charset="0"/>
                <a:cs typeface="Arial" pitchFamily="34" charset="0"/>
              </a:rPr>
              <a:t>.</a:t>
            </a:r>
          </a:p>
        </p:txBody>
      </p:sp>
      <p:pic>
        <p:nvPicPr>
          <p:cNvPr id="84" name="Picture 25" descr="langvudai">
            <a:extLst>
              <a:ext uri="{FF2B5EF4-FFF2-40B4-BE49-F238E27FC236}">
                <a16:creationId xmlns:a16="http://schemas.microsoft.com/office/drawing/2014/main" id="{5CBBBECA-60A0-76F8-651E-BB33C765A0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8292" y="2362339"/>
            <a:ext cx="3433696" cy="4114264"/>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A3FAD724-CD81-F849-3D18-C93055FDFE79}"/>
              </a:ext>
            </a:extLst>
          </p:cNvPr>
          <p:cNvSpPr txBox="1"/>
          <p:nvPr/>
        </p:nvSpPr>
        <p:spPr>
          <a:xfrm>
            <a:off x="-5231741" y="2303235"/>
            <a:ext cx="4991038" cy="2632324"/>
          </a:xfrm>
          <a:prstGeom prst="rect">
            <a:avLst/>
          </a:prstGeom>
          <a:noFill/>
        </p:spPr>
        <p:txBody>
          <a:bodyPr wrap="square" rtlCol="0">
            <a:spAutoFit/>
          </a:bodyPr>
          <a:lstStyle/>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Tác phẩm chính (sgk trang 34)</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Những đặc sắc nghệ thuật nổi bật trong sáng tác (sgk trang 34 dòng 9,10,11,12 từ cuối trang lên)</a:t>
            </a:r>
            <a:endParaRPr lang="vi-VN" sz="2800" kern="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11894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Down Arrow 45"/>
          <p:cNvSpPr/>
          <p:nvPr/>
        </p:nvSpPr>
        <p:spPr>
          <a:xfrm>
            <a:off x="6510852" y="3124781"/>
            <a:ext cx="299658" cy="228029"/>
          </a:xfrm>
          <a:prstGeom prst="downArrow">
            <a:avLst>
              <a:gd name="adj1" fmla="val 50000"/>
              <a:gd name="adj2" fmla="val 6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47" name="Down Arrow 46"/>
          <p:cNvSpPr/>
          <p:nvPr/>
        </p:nvSpPr>
        <p:spPr>
          <a:xfrm>
            <a:off x="6510852" y="3985483"/>
            <a:ext cx="299658" cy="228029"/>
          </a:xfrm>
          <a:prstGeom prst="downArrow">
            <a:avLst>
              <a:gd name="adj1" fmla="val 50000"/>
              <a:gd name="adj2" fmla="val 6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48" name="Down Arrow 47"/>
          <p:cNvSpPr/>
          <p:nvPr/>
        </p:nvSpPr>
        <p:spPr>
          <a:xfrm>
            <a:off x="6510852" y="4821212"/>
            <a:ext cx="299658" cy="228029"/>
          </a:xfrm>
          <a:prstGeom prst="downArrow">
            <a:avLst>
              <a:gd name="adj1" fmla="val 50000"/>
              <a:gd name="adj2" fmla="val 6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49" name="Down Arrow 48"/>
          <p:cNvSpPr/>
          <p:nvPr/>
        </p:nvSpPr>
        <p:spPr>
          <a:xfrm>
            <a:off x="6510852" y="5686183"/>
            <a:ext cx="299658" cy="228029"/>
          </a:xfrm>
          <a:prstGeom prst="downArrow">
            <a:avLst>
              <a:gd name="adj1" fmla="val 50000"/>
              <a:gd name="adj2" fmla="val 6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pic>
        <p:nvPicPr>
          <p:cNvPr id="45" name="Picture 44"/>
          <p:cNvPicPr>
            <a:picLocks noChangeAspect="1"/>
          </p:cNvPicPr>
          <p:nvPr/>
        </p:nvPicPr>
        <p:blipFill rotWithShape="1">
          <a:blip r:embed="rId3"/>
          <a:srcRect b="1849"/>
          <a:stretch/>
        </p:blipFill>
        <p:spPr>
          <a:xfrm>
            <a:off x="21100" y="2655712"/>
            <a:ext cx="4628068" cy="3341283"/>
          </a:xfrm>
          <a:prstGeom prst="rect">
            <a:avLst/>
          </a:prstGeom>
        </p:spPr>
      </p:pic>
      <p:sp>
        <p:nvSpPr>
          <p:cNvPr id="22" name="Down Arrow 21"/>
          <p:cNvSpPr/>
          <p:nvPr/>
        </p:nvSpPr>
        <p:spPr>
          <a:xfrm>
            <a:off x="6510852" y="2286690"/>
            <a:ext cx="299658" cy="228029"/>
          </a:xfrm>
          <a:prstGeom prst="downArrow">
            <a:avLst>
              <a:gd name="adj1" fmla="val 50000"/>
              <a:gd name="adj2" fmla="val 6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grpSp>
        <p:nvGrpSpPr>
          <p:cNvPr id="3" name="Group 2"/>
          <p:cNvGrpSpPr/>
          <p:nvPr/>
        </p:nvGrpSpPr>
        <p:grpSpPr>
          <a:xfrm>
            <a:off x="5142708" y="1720555"/>
            <a:ext cx="3035946" cy="537418"/>
            <a:chOff x="3938687" y="7848600"/>
            <a:chExt cx="9618863" cy="1219200"/>
          </a:xfrm>
        </p:grpSpPr>
        <p:sp>
          <p:nvSpPr>
            <p:cNvPr id="4" name="Title 1"/>
            <p:cNvSpPr txBox="1">
              <a:spLocks/>
            </p:cNvSpPr>
            <p:nvPr/>
          </p:nvSpPr>
          <p:spPr bwMode="auto">
            <a:xfrm>
              <a:off x="3938687" y="784860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5" name="Rectangle 4"/>
            <p:cNvSpPr/>
            <p:nvPr/>
          </p:nvSpPr>
          <p:spPr>
            <a:xfrm>
              <a:off x="6331716" y="7986262"/>
              <a:ext cx="4627833" cy="1012433"/>
            </a:xfrm>
            <a:prstGeom prst="rect">
              <a:avLst/>
            </a:prstGeom>
          </p:spPr>
          <p:txBody>
            <a:bodyPr wrap="none">
              <a:spAutoFit/>
            </a:bodyPr>
            <a:lstStyle/>
            <a:p>
              <a:pPr algn="ctr"/>
              <a:r>
                <a:rPr lang="vi-VN" sz="2300" b="1" dirty="0">
                  <a:solidFill>
                    <a:schemeClr val="bg1"/>
                  </a:solidFill>
                  <a:cs typeface="Arial" pitchFamily="34" charset="0"/>
                </a:rPr>
                <a:t>Chí Phèo</a:t>
              </a:r>
            </a:p>
          </p:txBody>
        </p:sp>
      </p:grpSp>
      <p:grpSp>
        <p:nvGrpSpPr>
          <p:cNvPr id="6" name="Group 5"/>
          <p:cNvGrpSpPr/>
          <p:nvPr/>
        </p:nvGrpSpPr>
        <p:grpSpPr>
          <a:xfrm>
            <a:off x="5142708" y="2585603"/>
            <a:ext cx="3035946" cy="509920"/>
            <a:chOff x="3938687" y="7848600"/>
            <a:chExt cx="9618863" cy="1219200"/>
          </a:xfrm>
        </p:grpSpPr>
        <p:sp>
          <p:nvSpPr>
            <p:cNvPr id="7" name="Title 1"/>
            <p:cNvSpPr txBox="1">
              <a:spLocks/>
            </p:cNvSpPr>
            <p:nvPr/>
          </p:nvSpPr>
          <p:spPr bwMode="auto">
            <a:xfrm>
              <a:off x="3938687" y="784860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8" name="Rectangle 7"/>
            <p:cNvSpPr/>
            <p:nvPr/>
          </p:nvSpPr>
          <p:spPr>
            <a:xfrm>
              <a:off x="7317008" y="7986262"/>
              <a:ext cx="2657245" cy="1067030"/>
            </a:xfrm>
            <a:prstGeom prst="rect">
              <a:avLst/>
            </a:prstGeom>
          </p:spPr>
          <p:txBody>
            <a:bodyPr wrap="none">
              <a:spAutoFit/>
            </a:bodyPr>
            <a:lstStyle/>
            <a:p>
              <a:pPr algn="ctr"/>
              <a:r>
                <a:rPr lang="vi-VN" sz="2300" b="1">
                  <a:solidFill>
                    <a:schemeClr val="bg1"/>
                  </a:solidFill>
                  <a:cs typeface="Arial" pitchFamily="34" charset="0"/>
                </a:rPr>
                <a:t>Đi tù</a:t>
              </a:r>
            </a:p>
          </p:txBody>
        </p:sp>
      </p:grpSp>
      <p:grpSp>
        <p:nvGrpSpPr>
          <p:cNvPr id="9" name="Group 8"/>
          <p:cNvGrpSpPr/>
          <p:nvPr/>
        </p:nvGrpSpPr>
        <p:grpSpPr>
          <a:xfrm>
            <a:off x="5142708" y="4267091"/>
            <a:ext cx="3035946" cy="524862"/>
            <a:chOff x="3938687" y="7848600"/>
            <a:chExt cx="9618863" cy="1219200"/>
          </a:xfrm>
        </p:grpSpPr>
        <p:sp>
          <p:nvSpPr>
            <p:cNvPr id="10" name="Title 1"/>
            <p:cNvSpPr txBox="1">
              <a:spLocks/>
            </p:cNvSpPr>
            <p:nvPr/>
          </p:nvSpPr>
          <p:spPr bwMode="auto">
            <a:xfrm>
              <a:off x="3938687" y="784860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11" name="Rectangle 10"/>
            <p:cNvSpPr/>
            <p:nvPr/>
          </p:nvSpPr>
          <p:spPr>
            <a:xfrm>
              <a:off x="5818752" y="7986262"/>
              <a:ext cx="5653758" cy="1036653"/>
            </a:xfrm>
            <a:prstGeom prst="rect">
              <a:avLst/>
            </a:prstGeom>
          </p:spPr>
          <p:txBody>
            <a:bodyPr wrap="none">
              <a:spAutoFit/>
            </a:bodyPr>
            <a:lstStyle/>
            <a:p>
              <a:pPr algn="ctr"/>
              <a:r>
                <a:rPr lang="vi-VN" sz="2300" b="1">
                  <a:solidFill>
                    <a:schemeClr val="bg1"/>
                  </a:solidFill>
                  <a:cs typeface="Arial" pitchFamily="34" charset="0"/>
                </a:rPr>
                <a:t>Gặp Thị Nở</a:t>
              </a:r>
            </a:p>
          </p:txBody>
        </p:sp>
      </p:grpSp>
      <p:grpSp>
        <p:nvGrpSpPr>
          <p:cNvPr id="12" name="Group 11"/>
          <p:cNvGrpSpPr/>
          <p:nvPr/>
        </p:nvGrpSpPr>
        <p:grpSpPr>
          <a:xfrm>
            <a:off x="5120993" y="3412073"/>
            <a:ext cx="3057661" cy="559636"/>
            <a:chOff x="3869887" y="7848600"/>
            <a:chExt cx="9687663" cy="1219200"/>
          </a:xfrm>
        </p:grpSpPr>
        <p:sp>
          <p:nvSpPr>
            <p:cNvPr id="13" name="Title 1"/>
            <p:cNvSpPr txBox="1">
              <a:spLocks/>
            </p:cNvSpPr>
            <p:nvPr/>
          </p:nvSpPr>
          <p:spPr bwMode="auto">
            <a:xfrm>
              <a:off x="3938687" y="784860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14" name="Rectangle 13"/>
            <p:cNvSpPr/>
            <p:nvPr/>
          </p:nvSpPr>
          <p:spPr>
            <a:xfrm>
              <a:off x="3869887" y="7986261"/>
              <a:ext cx="9650803" cy="972239"/>
            </a:xfrm>
            <a:prstGeom prst="rect">
              <a:avLst/>
            </a:prstGeom>
          </p:spPr>
          <p:txBody>
            <a:bodyPr wrap="none">
              <a:spAutoFit/>
            </a:bodyPr>
            <a:lstStyle/>
            <a:p>
              <a:pPr algn="ctr"/>
              <a:r>
                <a:rPr lang="vi-VN" sz="2300" b="1">
                  <a:solidFill>
                    <a:schemeClr val="bg1"/>
                  </a:solidFill>
                  <a:cs typeface="Arial" pitchFamily="34" charset="0"/>
                </a:rPr>
                <a:t>Con quỷ làng Vũ Đại</a:t>
              </a:r>
            </a:p>
          </p:txBody>
        </p:sp>
      </p:grpSp>
      <p:grpSp>
        <p:nvGrpSpPr>
          <p:cNvPr id="15" name="Group 14"/>
          <p:cNvGrpSpPr/>
          <p:nvPr/>
        </p:nvGrpSpPr>
        <p:grpSpPr>
          <a:xfrm>
            <a:off x="5142708" y="5120360"/>
            <a:ext cx="3035946" cy="540347"/>
            <a:chOff x="3938687" y="7848600"/>
            <a:chExt cx="9618863" cy="1219200"/>
          </a:xfrm>
        </p:grpSpPr>
        <p:sp>
          <p:nvSpPr>
            <p:cNvPr id="16" name="Title 1"/>
            <p:cNvSpPr txBox="1">
              <a:spLocks/>
            </p:cNvSpPr>
            <p:nvPr/>
          </p:nvSpPr>
          <p:spPr bwMode="auto">
            <a:xfrm>
              <a:off x="3938687" y="784860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17" name="Rectangle 16"/>
            <p:cNvSpPr/>
            <p:nvPr/>
          </p:nvSpPr>
          <p:spPr>
            <a:xfrm>
              <a:off x="5917794" y="7986263"/>
              <a:ext cx="5455684" cy="1006945"/>
            </a:xfrm>
            <a:prstGeom prst="rect">
              <a:avLst/>
            </a:prstGeom>
          </p:spPr>
          <p:txBody>
            <a:bodyPr wrap="none">
              <a:spAutoFit/>
            </a:bodyPr>
            <a:lstStyle/>
            <a:p>
              <a:pPr algn="ctr"/>
              <a:r>
                <a:rPr lang="vi-VN" sz="2300" b="1">
                  <a:solidFill>
                    <a:schemeClr val="bg1"/>
                  </a:solidFill>
                  <a:cs typeface="Arial" pitchFamily="34" charset="0"/>
                </a:rPr>
                <a:t>Bị cự tuyệt</a:t>
              </a:r>
            </a:p>
          </p:txBody>
        </p:sp>
      </p:grpSp>
      <p:grpSp>
        <p:nvGrpSpPr>
          <p:cNvPr id="18" name="Group 17"/>
          <p:cNvGrpSpPr/>
          <p:nvPr/>
        </p:nvGrpSpPr>
        <p:grpSpPr>
          <a:xfrm>
            <a:off x="5142708" y="5994186"/>
            <a:ext cx="3035946" cy="496446"/>
            <a:chOff x="3938687" y="7848600"/>
            <a:chExt cx="9618863" cy="1362216"/>
          </a:xfrm>
        </p:grpSpPr>
        <p:sp>
          <p:nvSpPr>
            <p:cNvPr id="19" name="Title 1"/>
            <p:cNvSpPr txBox="1">
              <a:spLocks/>
            </p:cNvSpPr>
            <p:nvPr/>
          </p:nvSpPr>
          <p:spPr bwMode="auto">
            <a:xfrm>
              <a:off x="3938687" y="7848600"/>
              <a:ext cx="9618863" cy="1219200"/>
            </a:xfrm>
            <a:prstGeom prst="rect">
              <a:avLst/>
            </a:prstGeom>
            <a:solidFill>
              <a:schemeClr val="accent3">
                <a:lumMod val="75000"/>
              </a:schemeClr>
            </a:solidFill>
            <a:ln w="104775" cmpd="dbl">
              <a:solidFill>
                <a:schemeClr val="accent3">
                  <a:lumMod val="75000"/>
                </a:schemeClr>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20" name="Rectangle 19"/>
            <p:cNvSpPr/>
            <p:nvPr/>
          </p:nvSpPr>
          <p:spPr>
            <a:xfrm>
              <a:off x="6928477" y="7986263"/>
              <a:ext cx="3434309" cy="1224553"/>
            </a:xfrm>
            <a:prstGeom prst="rect">
              <a:avLst/>
            </a:prstGeom>
          </p:spPr>
          <p:txBody>
            <a:bodyPr wrap="none">
              <a:spAutoFit/>
            </a:bodyPr>
            <a:lstStyle/>
            <a:p>
              <a:pPr algn="ctr"/>
              <a:r>
                <a:rPr lang="vi-VN" sz="2300" b="1">
                  <a:solidFill>
                    <a:schemeClr val="bg1"/>
                  </a:solidFill>
                  <a:cs typeface="Arial" pitchFamily="34" charset="0"/>
                </a:rPr>
                <a:t>Tự sát</a:t>
              </a:r>
            </a:p>
          </p:txBody>
        </p:sp>
      </p:grpSp>
      <p:grpSp>
        <p:nvGrpSpPr>
          <p:cNvPr id="26" name="Group 25"/>
          <p:cNvGrpSpPr/>
          <p:nvPr/>
        </p:nvGrpSpPr>
        <p:grpSpPr>
          <a:xfrm>
            <a:off x="-220634" y="776752"/>
            <a:ext cx="5400829" cy="507703"/>
            <a:chOff x="-274638" y="1873056"/>
            <a:chExt cx="10803065" cy="1015537"/>
          </a:xfrm>
        </p:grpSpPr>
        <p:sp>
          <p:nvSpPr>
            <p:cNvPr id="27" name="Rounded Rectangle 26"/>
            <p:cNvSpPr/>
            <p:nvPr/>
          </p:nvSpPr>
          <p:spPr>
            <a:xfrm>
              <a:off x="-274638" y="1978488"/>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TextBox 27"/>
            <p:cNvSpPr txBox="1"/>
            <p:nvPr/>
          </p:nvSpPr>
          <p:spPr>
            <a:xfrm>
              <a:off x="1081004" y="1873056"/>
              <a:ext cx="702848"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a:t>
              </a:r>
              <a:endParaRPr lang="en-US" sz="2699" b="1" dirty="0">
                <a:solidFill>
                  <a:schemeClr val="bg1"/>
                </a:solidFill>
                <a:latin typeface="Tahoma" pitchFamily="34" charset="0"/>
                <a:ea typeface="Tahoma" pitchFamily="34" charset="0"/>
                <a:cs typeface="Tahoma" pitchFamily="34" charset="0"/>
              </a:endParaRPr>
            </a:p>
          </p:txBody>
        </p:sp>
        <p:sp>
          <p:nvSpPr>
            <p:cNvPr id="29" name="TextBox 28"/>
            <p:cNvSpPr txBox="1"/>
            <p:nvPr/>
          </p:nvSpPr>
          <p:spPr>
            <a:xfrm>
              <a:off x="2087562" y="1892300"/>
              <a:ext cx="8440865" cy="923449"/>
            </a:xfrm>
            <a:prstGeom prst="rect">
              <a:avLst/>
            </a:prstGeom>
            <a:noFill/>
          </p:spPr>
          <p:txBody>
            <a:bodyPr wrap="square" rtlCol="0">
              <a:spAutoFit/>
            </a:bodyPr>
            <a:lstStyle/>
            <a:p>
              <a:r>
                <a:rPr lang="en-US" sz="2400" b="1" dirty="0">
                  <a:solidFill>
                    <a:srgbClr val="1D93A5"/>
                  </a:solidFill>
                  <a:latin typeface="Tahoma" pitchFamily="34" charset="0"/>
                  <a:ea typeface="Tahoma" pitchFamily="34" charset="0"/>
                  <a:cs typeface="Tahoma" pitchFamily="34" charset="0"/>
                </a:rPr>
                <a:t>TÌM HIỂU CHUNG</a:t>
              </a:r>
              <a:endParaRPr lang="vi-VN" sz="2400" b="1" dirty="0">
                <a:solidFill>
                  <a:srgbClr val="1D93A5"/>
                </a:solidFill>
                <a:latin typeface="Tahoma" pitchFamily="34" charset="0"/>
                <a:ea typeface="Tahoma" pitchFamily="34" charset="0"/>
                <a:cs typeface="Tahoma" pitchFamily="34" charset="0"/>
              </a:endParaRPr>
            </a:p>
          </p:txBody>
        </p:sp>
      </p:grpSp>
      <p:grpSp>
        <p:nvGrpSpPr>
          <p:cNvPr id="30" name="Group 29"/>
          <p:cNvGrpSpPr/>
          <p:nvPr/>
        </p:nvGrpSpPr>
        <p:grpSpPr>
          <a:xfrm>
            <a:off x="268303" y="1252701"/>
            <a:ext cx="4477509" cy="491578"/>
            <a:chOff x="536676" y="2766774"/>
            <a:chExt cx="8956183" cy="983284"/>
          </a:xfrm>
        </p:grpSpPr>
        <p:sp>
          <p:nvSpPr>
            <p:cNvPr id="31" name="TextBox 30"/>
            <p:cNvSpPr txBox="1"/>
            <p:nvPr/>
          </p:nvSpPr>
          <p:spPr>
            <a:xfrm>
              <a:off x="1906586" y="2766774"/>
              <a:ext cx="7586273" cy="923450"/>
            </a:xfrm>
            <a:prstGeom prst="rect">
              <a:avLst/>
            </a:prstGeom>
            <a:noFill/>
          </p:spPr>
          <p:txBody>
            <a:bodyPr wrap="square" rtlCol="0">
              <a:spAutoFit/>
            </a:bodyPr>
            <a:lstStyle/>
            <a:p>
              <a:r>
                <a:rPr lang="en-US" sz="2400" b="1" i="1" dirty="0" err="1">
                  <a:solidFill>
                    <a:srgbClr val="1D93A5"/>
                  </a:solidFill>
                  <a:latin typeface="Tahoma" pitchFamily="34" charset="0"/>
                  <a:ea typeface="Tahoma" pitchFamily="34" charset="0"/>
                  <a:cs typeface="Tahoma" pitchFamily="34" charset="0"/>
                </a:rPr>
                <a:t>Tóm</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tắt</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cốt</a:t>
              </a:r>
              <a:r>
                <a:rPr lang="en-US" sz="2400" b="1" i="1" dirty="0">
                  <a:solidFill>
                    <a:srgbClr val="1D93A5"/>
                  </a:solidFill>
                  <a:latin typeface="Tahoma" pitchFamily="34" charset="0"/>
                  <a:ea typeface="Tahoma" pitchFamily="34" charset="0"/>
                  <a:cs typeface="Tahoma" pitchFamily="34" charset="0"/>
                </a:rPr>
                <a:t> </a:t>
              </a:r>
              <a:r>
                <a:rPr lang="en-US" sz="2400" b="1" i="1" dirty="0" err="1">
                  <a:solidFill>
                    <a:srgbClr val="1D93A5"/>
                  </a:solidFill>
                  <a:latin typeface="Tahoma" pitchFamily="34" charset="0"/>
                  <a:ea typeface="Tahoma" pitchFamily="34" charset="0"/>
                  <a:cs typeface="Tahoma" pitchFamily="34" charset="0"/>
                </a:rPr>
                <a:t>truyện</a:t>
              </a:r>
              <a:endParaRPr lang="vi-VN" sz="2400" b="1" i="1" dirty="0">
                <a:solidFill>
                  <a:srgbClr val="1D93A5"/>
                </a:solidFill>
                <a:latin typeface="Tahoma" pitchFamily="34" charset="0"/>
                <a:ea typeface="Tahoma" pitchFamily="34" charset="0"/>
                <a:cs typeface="Tahoma" pitchFamily="34" charset="0"/>
              </a:endParaRPr>
            </a:p>
          </p:txBody>
        </p:sp>
        <p:sp>
          <p:nvSpPr>
            <p:cNvPr id="32" name="Rounded Rectangle 31"/>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Box 32"/>
            <p:cNvSpPr txBox="1"/>
            <p:nvPr/>
          </p:nvSpPr>
          <p:spPr>
            <a:xfrm>
              <a:off x="536676" y="2795826"/>
              <a:ext cx="1504456" cy="954232"/>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2. c</a:t>
              </a:r>
            </a:p>
          </p:txBody>
        </p:sp>
      </p:grpSp>
      <p:sp>
        <p:nvSpPr>
          <p:cNvPr id="35" name="Left-Right Arrow 34"/>
          <p:cNvSpPr/>
          <p:nvPr/>
        </p:nvSpPr>
        <p:spPr>
          <a:xfrm>
            <a:off x="8304065" y="2647345"/>
            <a:ext cx="790577" cy="373627"/>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grpSp>
        <p:nvGrpSpPr>
          <p:cNvPr id="2" name="Group 1"/>
          <p:cNvGrpSpPr/>
          <p:nvPr/>
        </p:nvGrpSpPr>
        <p:grpSpPr>
          <a:xfrm>
            <a:off x="9219513" y="2438528"/>
            <a:ext cx="2705028" cy="844336"/>
            <a:chOff x="18441427" y="4876800"/>
            <a:chExt cx="5410760" cy="1688893"/>
          </a:xfrm>
        </p:grpSpPr>
        <p:sp>
          <p:nvSpPr>
            <p:cNvPr id="37" name="Title 1"/>
            <p:cNvSpPr txBox="1">
              <a:spLocks/>
            </p:cNvSpPr>
            <p:nvPr/>
          </p:nvSpPr>
          <p:spPr bwMode="auto">
            <a:xfrm>
              <a:off x="18441427" y="4876800"/>
              <a:ext cx="5410760" cy="1672480"/>
            </a:xfrm>
            <a:prstGeom prst="rect">
              <a:avLst/>
            </a:prstGeom>
            <a:solidFill>
              <a:schemeClr val="accent2"/>
            </a:solidFill>
            <a:ln w="104775" cmpd="dbl">
              <a:solidFill>
                <a:schemeClr val="accent2"/>
              </a:solidFill>
            </a:ln>
          </p:spPr>
          <p:txBody>
            <a:bodyPr lIns="108850" tIns="54425" rIns="108850" bIns="54425" anchor="t"/>
            <a:lstStyle>
              <a:defPPr>
                <a:defRPr lang="en-US"/>
              </a:defPPr>
              <a:lvl1pPr algn="ctr">
                <a:spcBef>
                  <a:spcPct val="0"/>
                </a:spcBef>
                <a:buNone/>
                <a:defRPr sz="6000" b="1" i="1">
                  <a:latin typeface="Arial" pitchFamily="34" charset="0"/>
                  <a:ea typeface="+mj-ea"/>
                  <a:cs typeface="Arial" pitchFamily="34" charset="0"/>
                </a:defRPr>
              </a:lvl1pPr>
            </a:lstStyle>
            <a:p>
              <a:br>
                <a:rPr lang="en-US" sz="2699" dirty="0"/>
              </a:br>
              <a:endParaRPr lang="en-US" sz="2699" dirty="0"/>
            </a:p>
          </p:txBody>
        </p:sp>
        <p:sp>
          <p:nvSpPr>
            <p:cNvPr id="38" name="Rectangle 37"/>
            <p:cNvSpPr/>
            <p:nvPr/>
          </p:nvSpPr>
          <p:spPr>
            <a:xfrm>
              <a:off x="18518187" y="4965046"/>
              <a:ext cx="5260995" cy="1600647"/>
            </a:xfrm>
            <a:prstGeom prst="rect">
              <a:avLst/>
            </a:prstGeom>
            <a:noFill/>
            <a:ln>
              <a:noFill/>
            </a:ln>
          </p:spPr>
          <p:txBody>
            <a:bodyPr wrap="square">
              <a:spAutoFit/>
            </a:bodyPr>
            <a:lstStyle/>
            <a:p>
              <a:pPr algn="ctr"/>
              <a:r>
                <a:rPr lang="vi-VN" sz="2300" b="1">
                  <a:solidFill>
                    <a:schemeClr val="bg1"/>
                  </a:solidFill>
                  <a:cs typeface="Arial" pitchFamily="34" charset="0"/>
                </a:rPr>
                <a:t>Quá trình lưu manh hoá</a:t>
              </a:r>
            </a:p>
          </p:txBody>
        </p:sp>
      </p:grpSp>
      <p:grpSp>
        <p:nvGrpSpPr>
          <p:cNvPr id="21" name="Group 20"/>
          <p:cNvGrpSpPr/>
          <p:nvPr/>
        </p:nvGrpSpPr>
        <p:grpSpPr>
          <a:xfrm>
            <a:off x="9218066" y="4078573"/>
            <a:ext cx="2705028" cy="844336"/>
            <a:chOff x="18438532" y="8157320"/>
            <a:chExt cx="5410760" cy="1688893"/>
          </a:xfrm>
        </p:grpSpPr>
        <p:sp>
          <p:nvSpPr>
            <p:cNvPr id="40" name="Title 1"/>
            <p:cNvSpPr txBox="1">
              <a:spLocks/>
            </p:cNvSpPr>
            <p:nvPr/>
          </p:nvSpPr>
          <p:spPr bwMode="auto">
            <a:xfrm>
              <a:off x="18438532" y="8157320"/>
              <a:ext cx="5410760" cy="1672480"/>
            </a:xfrm>
            <a:prstGeom prst="rect">
              <a:avLst/>
            </a:prstGeom>
            <a:solidFill>
              <a:schemeClr val="accent2"/>
            </a:solidFill>
            <a:ln w="104775" cmpd="dbl">
              <a:solidFill>
                <a:schemeClr val="accent2"/>
              </a:solidFill>
            </a:ln>
          </p:spPr>
          <p:txBody>
            <a:bodyPr lIns="108850" tIns="54425" rIns="108850" bIns="54425" anchor="t"/>
            <a:lstStyle>
              <a:defPPr>
                <a:defRPr lang="en-US"/>
              </a:defPPr>
              <a:lvl1pPr algn="ctr">
                <a:spcBef>
                  <a:spcPct val="0"/>
                </a:spcBef>
                <a:buNone/>
                <a:defRPr sz="5400" b="1" i="1">
                  <a:latin typeface="Arial" pitchFamily="34" charset="0"/>
                  <a:ea typeface="+mj-ea"/>
                  <a:cs typeface="Arial" pitchFamily="34" charset="0"/>
                </a:defRPr>
              </a:lvl1pPr>
            </a:lstStyle>
            <a:p>
              <a:br>
                <a:rPr lang="en-US" sz="2699" dirty="0"/>
              </a:br>
              <a:endParaRPr lang="en-US" sz="2699" dirty="0"/>
            </a:p>
          </p:txBody>
        </p:sp>
        <p:sp>
          <p:nvSpPr>
            <p:cNvPr id="41" name="Rectangle 40"/>
            <p:cNvSpPr/>
            <p:nvPr/>
          </p:nvSpPr>
          <p:spPr>
            <a:xfrm>
              <a:off x="18515292" y="8245566"/>
              <a:ext cx="5260995" cy="1600647"/>
            </a:xfrm>
            <a:prstGeom prst="rect">
              <a:avLst/>
            </a:prstGeom>
            <a:noFill/>
            <a:ln>
              <a:noFill/>
            </a:ln>
          </p:spPr>
          <p:txBody>
            <a:bodyPr wrap="square">
              <a:spAutoFit/>
            </a:bodyPr>
            <a:lstStyle/>
            <a:p>
              <a:pPr algn="ctr"/>
              <a:r>
                <a:rPr lang="vi-VN" sz="2300" b="1">
                  <a:solidFill>
                    <a:schemeClr val="bg1"/>
                  </a:solidFill>
                  <a:cs typeface="Arial" pitchFamily="34" charset="0"/>
                </a:rPr>
                <a:t>Quá trình </a:t>
              </a:r>
              <a:br>
                <a:rPr lang="en-US" sz="2300" b="1">
                  <a:solidFill>
                    <a:schemeClr val="bg1"/>
                  </a:solidFill>
                  <a:cs typeface="Arial" pitchFamily="34" charset="0"/>
                </a:rPr>
              </a:br>
              <a:r>
                <a:rPr lang="vi-VN" sz="2300" b="1">
                  <a:solidFill>
                    <a:schemeClr val="bg1"/>
                  </a:solidFill>
                  <a:cs typeface="Arial" pitchFamily="34" charset="0"/>
                </a:rPr>
                <a:t>thức tỉnh</a:t>
              </a:r>
            </a:p>
          </p:txBody>
        </p:sp>
      </p:grpSp>
      <p:sp>
        <p:nvSpPr>
          <p:cNvPr id="43" name="Left-Right Arrow 42"/>
          <p:cNvSpPr/>
          <p:nvPr/>
        </p:nvSpPr>
        <p:spPr>
          <a:xfrm>
            <a:off x="8304065" y="4343281"/>
            <a:ext cx="790577" cy="373627"/>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44" name="Rectangle 43"/>
          <p:cNvSpPr/>
          <p:nvPr/>
        </p:nvSpPr>
        <p:spPr>
          <a:xfrm>
            <a:off x="960312" y="1719031"/>
            <a:ext cx="3467616" cy="430887"/>
          </a:xfrm>
          <a:prstGeom prst="rect">
            <a:avLst/>
          </a:prstGeom>
        </p:spPr>
        <p:txBody>
          <a:bodyPr wrap="none">
            <a:spAutoFit/>
          </a:bodyPr>
          <a:lstStyle/>
          <a:p>
            <a:r>
              <a:rPr lang="en-US" sz="2200" b="1" dirty="0">
                <a:solidFill>
                  <a:srgbClr val="C00000"/>
                </a:solidFill>
                <a:latin typeface="Tahoma" pitchFamily="34" charset="0"/>
                <a:ea typeface="Tahoma" pitchFamily="34" charset="0"/>
                <a:cs typeface="Tahoma" pitchFamily="34" charset="0"/>
              </a:rPr>
              <a:t>Theo </a:t>
            </a:r>
            <a:r>
              <a:rPr lang="en-US" sz="2200" b="1" dirty="0" err="1">
                <a:solidFill>
                  <a:srgbClr val="C00000"/>
                </a:solidFill>
                <a:latin typeface="Tahoma" pitchFamily="34" charset="0"/>
                <a:ea typeface="Tahoma" pitchFamily="34" charset="0"/>
                <a:cs typeface="Tahoma" pitchFamily="34" charset="0"/>
              </a:rPr>
              <a:t>cuộc</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đời</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nhân</a:t>
            </a:r>
            <a:r>
              <a:rPr lang="en-US" sz="2200" b="1" dirty="0">
                <a:solidFill>
                  <a:srgbClr val="C00000"/>
                </a:solidFill>
                <a:latin typeface="Tahoma" pitchFamily="34" charset="0"/>
                <a:ea typeface="Tahoma" pitchFamily="34" charset="0"/>
                <a:cs typeface="Tahoma" pitchFamily="34" charset="0"/>
              </a:rPr>
              <a:t> </a:t>
            </a:r>
            <a:r>
              <a:rPr lang="en-US" sz="2200" b="1" dirty="0" err="1">
                <a:solidFill>
                  <a:srgbClr val="C00000"/>
                </a:solidFill>
                <a:latin typeface="Tahoma" pitchFamily="34" charset="0"/>
                <a:ea typeface="Tahoma" pitchFamily="34" charset="0"/>
                <a:cs typeface="Tahoma" pitchFamily="34" charset="0"/>
              </a:rPr>
              <a:t>vật</a:t>
            </a:r>
            <a:endParaRPr lang="en-US" sz="2200" b="1" dirty="0">
              <a:solidFill>
                <a:srgbClr val="C00000"/>
              </a:solidFill>
              <a:latin typeface="Tahoma" pitchFamily="34" charset="0"/>
              <a:ea typeface="Tahoma" pitchFamily="34" charset="0"/>
              <a:cs typeface="Tahoma" pitchFamily="34" charset="0"/>
            </a:endParaRPr>
          </a:p>
        </p:txBody>
      </p:sp>
      <p:sp>
        <p:nvSpPr>
          <p:cNvPr id="24" name="Arrow: Left 23">
            <a:hlinkClick r:id="rId4" action="ppaction://hlinksldjump"/>
            <a:extLst>
              <a:ext uri="{FF2B5EF4-FFF2-40B4-BE49-F238E27FC236}">
                <a16:creationId xmlns:a16="http://schemas.microsoft.com/office/drawing/2014/main" id="{3DD692F3-3DE2-7139-E18E-0DE680E2E886}"/>
              </a:ext>
            </a:extLst>
          </p:cNvPr>
          <p:cNvSpPr/>
          <p:nvPr/>
        </p:nvSpPr>
        <p:spPr>
          <a:xfrm>
            <a:off x="9778482" y="5803641"/>
            <a:ext cx="1390261" cy="6348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2133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500"/>
                                        <p:tgtEl>
                                          <p:spTgt spid="4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left)">
                                      <p:cBhvr>
                                        <p:cTn id="53" dur="500"/>
                                        <p:tgtEl>
                                          <p:spTgt spid="4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up)">
                                      <p:cBhvr>
                                        <p:cTn id="62" dur="500"/>
                                        <p:tgtEl>
                                          <p:spTgt spid="48"/>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up)">
                                      <p:cBhvr>
                                        <p:cTn id="71" dur="500"/>
                                        <p:tgtEl>
                                          <p:spTgt spid="49"/>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22" grpId="0" animBg="1"/>
      <p:bldP spid="35" grpId="0" animBg="1"/>
      <p:bldP spid="43" grpId="0" animBg="1"/>
      <p:bldP spid="44"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2540</Words>
  <Application>Microsoft Office PowerPoint</Application>
  <PresentationFormat>Widescreen</PresentationFormat>
  <Paragraphs>277</Paragraphs>
  <Slides>21</Slides>
  <Notes>12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AvantGarde-Demi</vt:lpstr>
      <vt:lpstr>Calibri</vt:lpstr>
      <vt:lpstr>Tahoma</vt:lpstr>
      <vt:lpstr>Times New Roman</vt:lpstr>
      <vt:lpstr>Wingdings</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Ngo Thai</dc:creator>
  <cp:lastModifiedBy>Minh Ngo Thai</cp:lastModifiedBy>
  <cp:revision>7</cp:revision>
  <dcterms:created xsi:type="dcterms:W3CDTF">2023-08-07T06:57:34Z</dcterms:created>
  <dcterms:modified xsi:type="dcterms:W3CDTF">2023-08-08T10:06:24Z</dcterms:modified>
</cp:coreProperties>
</file>