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7" r:id="rId3"/>
    <p:sldId id="296" r:id="rId4"/>
    <p:sldId id="258" r:id="rId5"/>
    <p:sldId id="259" r:id="rId6"/>
    <p:sldId id="297" r:id="rId7"/>
    <p:sldId id="256" r:id="rId8"/>
    <p:sldId id="260" r:id="rId9"/>
    <p:sldId id="298" r:id="rId10"/>
    <p:sldId id="264" r:id="rId11"/>
    <p:sldId id="300" r:id="rId12"/>
    <p:sldId id="262" r:id="rId13"/>
    <p:sldId id="263" r:id="rId14"/>
    <p:sldId id="265" r:id="rId15"/>
    <p:sldId id="301" r:id="rId16"/>
    <p:sldId id="302" r:id="rId17"/>
    <p:sldId id="266" r:id="rId18"/>
    <p:sldId id="267" r:id="rId19"/>
    <p:sldId id="269" r:id="rId20"/>
    <p:sldId id="270" r:id="rId21"/>
    <p:sldId id="271" r:id="rId22"/>
    <p:sldId id="273" r:id="rId23"/>
    <p:sldId id="274" r:id="rId24"/>
    <p:sldId id="278" r:id="rId25"/>
    <p:sldId id="279" r:id="rId26"/>
    <p:sldId id="280" r:id="rId27"/>
    <p:sldId id="304" r:id="rId28"/>
    <p:sldId id="305" r:id="rId29"/>
    <p:sldId id="303" r:id="rId30"/>
    <p:sldId id="281" r:id="rId31"/>
    <p:sldId id="282" r:id="rId32"/>
    <p:sldId id="283" r:id="rId33"/>
    <p:sldId id="284" r:id="rId34"/>
    <p:sldId id="295" r:id="rId35"/>
    <p:sldId id="285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86" r:id="rId44"/>
    <p:sldId id="287" r:id="rId45"/>
    <p:sldId id="276" r:id="rId46"/>
  </p:sldIdLst>
  <p:sldSz cx="18288000" cy="10287000"/>
  <p:notesSz cx="6858000" cy="91440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mbria Math" panose="02040503050406030204" pitchFamily="18" charset="0"/>
      <p:regular r:id="rId51"/>
    </p:embeddedFont>
    <p:embeddedFont>
      <p:font typeface="Calibri Light" panose="020F0302020204030204" pitchFamily="34" charset="0"/>
      <p:regular r:id="rId52"/>
      <p: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44" d="100"/>
          <a:sy n="44" d="100"/>
        </p:scale>
        <p:origin x="66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7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2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3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276286-9D67-AA46-10E3-EC2FECBD5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22B3BAF-927D-44DB-29C5-1DB7535672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A20E4D-1F52-DF91-621A-DB7A20726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8EB-1359-4290-94E7-46E11D00530A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2B195E-1883-01D7-0C2C-4419FABF7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FBAD987-9F75-93D7-77C6-722ACBBF6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FD33-D819-4736-AA9A-D3CBF8396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09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D773F1-802B-37CF-29C1-5576B99C0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A9D79DB-4893-67D2-F688-0E8224D01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D3575C0-2F7F-3866-A781-91D1B7546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8EB-1359-4290-94E7-46E11D00530A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29A9C-6A36-6672-BF4B-076C789CE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8E9657C-FCCC-0388-5484-78CB66AF9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FD33-D819-4736-AA9A-D3CBF8396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61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081136-2A9A-FDD3-0F52-F8424FE8E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A124471-8F37-CBCA-5A45-F959286A0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D243471-F477-EAE2-5EA4-EC370C5D8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8EB-1359-4290-94E7-46E11D00530A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EF7823-EC28-B1D6-D8C9-B5490D7EB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C45E404-BBA2-91E2-7D94-A0F5897F1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FD33-D819-4736-AA9A-D3CBF8396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08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932C7D-3D29-E66C-135D-635F797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D624460-21BE-3FBF-7C5B-543B4CCF3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FCD4C5-856D-2924-37BC-8EC7E1CE4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FECB553-FEA3-B8DD-E335-746184272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8EB-1359-4290-94E7-46E11D00530A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768988D-436F-99DE-22C4-4211334D8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A5A6988-C7A2-5AE4-E3BF-03961AC44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FD33-D819-4736-AA9A-D3CBF8396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49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B65F1D-F3CE-D3F6-942E-AF889FD4B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B675A4B-7477-C997-1D26-C509B8E26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2B8CC74-52E8-CED8-047D-967FFE303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7F5C6C6-182D-19BF-E385-1CC7DE4DBB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8D95C1E-DEF8-878C-F821-9D7B71F427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1583B46-073A-C190-1DF8-E13B2782B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8EB-1359-4290-94E7-46E11D00530A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ADBC166-6AB6-BA6F-7808-743028FFC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452C871-329A-5747-7123-C4F5D5554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FD33-D819-4736-AA9A-D3CBF8396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101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E75ADF-75B4-21A5-5C8E-15605563D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431C630-0641-9717-56B4-593933B1F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8EB-1359-4290-94E7-46E11D00530A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F95A946-D3A9-678E-8F96-7F4D4E379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EECC540-14EE-01FD-E798-25DA6D04E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FD33-D819-4736-AA9A-D3CBF8396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46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2499FBE-11F5-89D3-1273-4136462D4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8EB-1359-4290-94E7-46E11D00530A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A74D577-7082-2A42-868E-1AC25C614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7EC407F-2080-9CCB-611C-F3B0D8B13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FD33-D819-4736-AA9A-D3CBF8396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59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BC4BFA-80F1-F06E-2BDB-3DF53517B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0C54873-C479-69B4-3C54-79734ABBF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A984B76-5470-3C7F-05F1-BE3639FFF9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65D3FB6-E65A-5547-A249-AEA5B2F34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8EB-1359-4290-94E7-46E11D00530A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FF85EE6-2D6F-A570-41B8-1B0CBF05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6203D48-0C4B-5CC2-3713-93C10592D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FD33-D819-4736-AA9A-D3CBF8396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96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069FAC-54E5-86F3-13C3-70175860E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471ECE5-E737-44A6-D37F-2D1B3833B6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F0DEA46-2B45-320F-4254-C1E35A970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951F83E-0232-0509-E6F9-A5F6CBB36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8EB-1359-4290-94E7-46E11D00530A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3A21F87-7778-CB6C-CF93-4A05D1383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E3755C-0C90-A72E-67D3-D645F09E5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FD33-D819-4736-AA9A-D3CBF8396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5291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74D1F9-7FE5-4F45-3859-86F2123DC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F8F9E0C-6FD3-3A6D-4B95-F690298EE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68ADC9-27B8-0919-BCE3-7EF734AA9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8EB-1359-4290-94E7-46E11D00530A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FF6EB8-3F17-7E70-5D41-A3C6D8F27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0D3023B-BA16-B984-767D-6BEA4CD2C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FD33-D819-4736-AA9A-D3CBF8396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3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90D6164-F541-FDBB-A79B-115F8D8E3C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2AD1DE1-69B7-F6A1-51E9-D0FB2C2089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D57AF0-9240-8C1C-4BF3-D44DFB5DD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8EB-1359-4290-94E7-46E11D00530A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E743644-022C-7007-530C-D843F9E6F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6AB1746-95C8-6C98-5486-1B74A1A15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FD33-D819-4736-AA9A-D3CBF8396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591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A628A94-CE7F-27F3-70E8-D0A2133F0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32D8E94-B4CF-7A6C-CAF4-C64877F54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68C1885-A1E8-134D-0DB0-F82E1DE7AD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468EB-1359-4290-94E7-46E11D00530A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DAFABD-AAB6-2C2A-5F99-A3714011F1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30FF1A-D3A0-D8DC-1580-6A3C09A8F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BFD33-D819-4736-AA9A-D3CBF8396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8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2.svg"/><Relationship Id="rId7" Type="http://schemas.openxmlformats.org/officeDocument/2006/relationships/image" Target="../media/image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4.svg"/><Relationship Id="rId4" Type="http://schemas.openxmlformats.org/officeDocument/2006/relationships/image" Target="../media/image28.png"/><Relationship Id="rId9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svg"/><Relationship Id="rId7" Type="http://schemas.openxmlformats.org/officeDocument/2006/relationships/image" Target="../media/image45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0.svg"/><Relationship Id="rId4" Type="http://schemas.openxmlformats.org/officeDocument/2006/relationships/image" Target="../media/image22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2.sv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5" Type="http://schemas.openxmlformats.org/officeDocument/2006/relationships/image" Target="../media/image6.sv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2.svg"/><Relationship Id="rId7" Type="http://schemas.openxmlformats.org/officeDocument/2006/relationships/image" Target="../media/image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4.sv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1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35.png"/><Relationship Id="rId12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0" Type="http://schemas.openxmlformats.org/officeDocument/2006/relationships/image" Target="../media/image30.svg"/><Relationship Id="rId4" Type="http://schemas.openxmlformats.org/officeDocument/2006/relationships/image" Target="../media/image48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2.svg"/><Relationship Id="rId18" Type="http://schemas.openxmlformats.org/officeDocument/2006/relationships/image" Target="../media/image42.png"/><Relationship Id="rId3" Type="http://schemas.openxmlformats.org/officeDocument/2006/relationships/image" Target="../media/image26.svg"/><Relationship Id="rId7" Type="http://schemas.openxmlformats.org/officeDocument/2006/relationships/image" Target="../media/image28.svg"/><Relationship Id="rId12" Type="http://schemas.openxmlformats.org/officeDocument/2006/relationships/image" Target="../media/image12.png"/><Relationship Id="rId17" Type="http://schemas.openxmlformats.org/officeDocument/2006/relationships/image" Target="../media/image8.svg"/><Relationship Id="rId2" Type="http://schemas.openxmlformats.org/officeDocument/2006/relationships/image" Target="../media/image39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20.svg"/><Relationship Id="rId5" Type="http://schemas.openxmlformats.org/officeDocument/2006/relationships/image" Target="../media/image10.svg"/><Relationship Id="rId15" Type="http://schemas.openxmlformats.org/officeDocument/2006/relationships/image" Target="../media/image30.svg"/><Relationship Id="rId10" Type="http://schemas.openxmlformats.org/officeDocument/2006/relationships/image" Target="../media/image11.png"/><Relationship Id="rId19" Type="http://schemas.openxmlformats.org/officeDocument/2006/relationships/image" Target="../media/image50.png"/><Relationship Id="rId4" Type="http://schemas.openxmlformats.org/officeDocument/2006/relationships/image" Target="../media/image5.png"/><Relationship Id="rId9" Type="http://schemas.openxmlformats.org/officeDocument/2006/relationships/image" Target="../media/image14.svg"/><Relationship Id="rId1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8.svg"/><Relationship Id="rId7" Type="http://schemas.openxmlformats.org/officeDocument/2006/relationships/image" Target="../media/image1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30.svg"/><Relationship Id="rId10" Type="http://schemas.openxmlformats.org/officeDocument/2006/relationships/image" Target="../media/image51.png"/><Relationship Id="rId4" Type="http://schemas.openxmlformats.org/officeDocument/2006/relationships/image" Target="../media/image44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2.svg"/><Relationship Id="rId7" Type="http://schemas.openxmlformats.org/officeDocument/2006/relationships/image" Target="../media/image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4.sv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1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12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38.sv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2.sv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1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5" Type="http://schemas.openxmlformats.org/officeDocument/2006/relationships/image" Target="../media/image6.sv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6.svg"/><Relationship Id="rId1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2.svg"/><Relationship Id="rId3" Type="http://schemas.openxmlformats.org/officeDocument/2006/relationships/image" Target="../media/image26.svg"/><Relationship Id="rId7" Type="http://schemas.openxmlformats.org/officeDocument/2006/relationships/image" Target="../media/image22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5.png"/><Relationship Id="rId5" Type="http://schemas.openxmlformats.org/officeDocument/2006/relationships/image" Target="../media/image20.svg"/><Relationship Id="rId10" Type="http://schemas.openxmlformats.org/officeDocument/2006/relationships/image" Target="../media/image570.png"/><Relationship Id="rId4" Type="http://schemas.openxmlformats.org/officeDocument/2006/relationships/image" Target="../media/image11.png"/><Relationship Id="rId9" Type="http://schemas.openxmlformats.org/officeDocument/2006/relationships/image" Target="../media/image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8.svg"/><Relationship Id="rId7" Type="http://schemas.openxmlformats.org/officeDocument/2006/relationships/image" Target="../media/image1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30.svg"/><Relationship Id="rId4" Type="http://schemas.openxmlformats.org/officeDocument/2006/relationships/image" Target="../media/image44.png"/><Relationship Id="rId9" Type="http://schemas.openxmlformats.org/officeDocument/2006/relationships/image" Target="../media/image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2.svg"/><Relationship Id="rId7" Type="http://schemas.openxmlformats.org/officeDocument/2006/relationships/image" Target="../media/image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4.svg"/><Relationship Id="rId4" Type="http://schemas.openxmlformats.org/officeDocument/2006/relationships/image" Target="../media/image28.png"/><Relationship Id="rId9" Type="http://schemas.openxmlformats.org/officeDocument/2006/relationships/image" Target="../media/image1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2.svg"/><Relationship Id="rId7" Type="http://schemas.openxmlformats.org/officeDocument/2006/relationships/image" Target="../media/image2.svg"/><Relationship Id="rId12" Type="http://schemas.openxmlformats.org/officeDocument/2006/relationships/image" Target="../media/image61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60.png"/><Relationship Id="rId5" Type="http://schemas.openxmlformats.org/officeDocument/2006/relationships/image" Target="../media/image14.svg"/><Relationship Id="rId10" Type="http://schemas.openxmlformats.org/officeDocument/2006/relationships/image" Target="../media/image59.png"/><Relationship Id="rId4" Type="http://schemas.openxmlformats.org/officeDocument/2006/relationships/image" Target="../media/image28.png"/><Relationship Id="rId9" Type="http://schemas.openxmlformats.org/officeDocument/2006/relationships/image" Target="../media/image16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6.svg"/><Relationship Id="rId7" Type="http://schemas.openxmlformats.org/officeDocument/2006/relationships/image" Target="../media/image5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00.png"/><Relationship Id="rId5" Type="http://schemas.openxmlformats.org/officeDocument/2006/relationships/image" Target="../media/image40.svg"/><Relationship Id="rId10" Type="http://schemas.openxmlformats.org/officeDocument/2006/relationships/image" Target="../media/image62.png"/><Relationship Id="rId4" Type="http://schemas.openxmlformats.org/officeDocument/2006/relationships/image" Target="../media/image22.png"/><Relationship Id="rId9" Type="http://schemas.openxmlformats.org/officeDocument/2006/relationships/image" Target="../media/image4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0.svg"/><Relationship Id="rId7" Type="http://schemas.openxmlformats.org/officeDocument/2006/relationships/image" Target="../media/image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2.sv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3" Type="http://schemas.openxmlformats.org/officeDocument/2006/relationships/image" Target="../media/image42.svg"/><Relationship Id="rId7" Type="http://schemas.openxmlformats.org/officeDocument/2006/relationships/image" Target="../media/image12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38.sv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30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6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2.svg"/><Relationship Id="rId5" Type="http://schemas.openxmlformats.org/officeDocument/2006/relationships/image" Target="../media/image6.svg"/><Relationship Id="rId10" Type="http://schemas.openxmlformats.org/officeDocument/2006/relationships/image" Target="../media/image12.png"/><Relationship Id="rId4" Type="http://schemas.openxmlformats.org/officeDocument/2006/relationships/image" Target="../media/image63.png"/><Relationship Id="rId9" Type="http://schemas.openxmlformats.org/officeDocument/2006/relationships/image" Target="../media/image10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2.svg"/><Relationship Id="rId7" Type="http://schemas.openxmlformats.org/officeDocument/2006/relationships/image" Target="../media/image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14.svg"/><Relationship Id="rId10" Type="http://schemas.openxmlformats.org/officeDocument/2006/relationships/image" Target="../media/image67.jpeg"/><Relationship Id="rId4" Type="http://schemas.openxmlformats.org/officeDocument/2006/relationships/image" Target="../media/image28.png"/><Relationship Id="rId9" Type="http://schemas.openxmlformats.org/officeDocument/2006/relationships/image" Target="../media/image16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2.svg"/><Relationship Id="rId7" Type="http://schemas.openxmlformats.org/officeDocument/2006/relationships/image" Target="../media/image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50.png"/><Relationship Id="rId5" Type="http://schemas.openxmlformats.org/officeDocument/2006/relationships/image" Target="../media/image14.svg"/><Relationship Id="rId10" Type="http://schemas.openxmlformats.org/officeDocument/2006/relationships/image" Target="../media/image68.png"/><Relationship Id="rId4" Type="http://schemas.openxmlformats.org/officeDocument/2006/relationships/image" Target="../media/image28.png"/><Relationship Id="rId9" Type="http://schemas.openxmlformats.org/officeDocument/2006/relationships/image" Target="../media/image16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67.svg"/><Relationship Id="rId5" Type="http://schemas.openxmlformats.org/officeDocument/2006/relationships/image" Target="../media/image8.svg"/><Relationship Id="rId10" Type="http://schemas.openxmlformats.org/officeDocument/2006/relationships/image" Target="../media/image69.png"/><Relationship Id="rId4" Type="http://schemas.openxmlformats.org/officeDocument/2006/relationships/image" Target="../media/image4.png"/><Relationship Id="rId9" Type="http://schemas.openxmlformats.org/officeDocument/2006/relationships/image" Target="../media/image38.sv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.png"/><Relationship Id="rId18" Type="http://schemas.openxmlformats.org/officeDocument/2006/relationships/image" Target="../media/image83.svg"/><Relationship Id="rId26" Type="http://schemas.openxmlformats.org/officeDocument/2006/relationships/image" Target="../media/image91.svg"/><Relationship Id="rId39" Type="http://schemas.openxmlformats.org/officeDocument/2006/relationships/image" Target="../media/image89.gif"/><Relationship Id="rId21" Type="http://schemas.openxmlformats.org/officeDocument/2006/relationships/image" Target="../media/image80.png"/><Relationship Id="rId34" Type="http://schemas.openxmlformats.org/officeDocument/2006/relationships/image" Target="../media/image98.svg"/><Relationship Id="rId7" Type="http://schemas.openxmlformats.org/officeDocument/2006/relationships/image" Target="../media/image73.svg"/><Relationship Id="rId12" Type="http://schemas.openxmlformats.org/officeDocument/2006/relationships/image" Target="../media/image77.svg"/><Relationship Id="rId17" Type="http://schemas.openxmlformats.org/officeDocument/2006/relationships/image" Target="../media/image78.png"/><Relationship Id="rId25" Type="http://schemas.openxmlformats.org/officeDocument/2006/relationships/image" Target="../media/image82.png"/><Relationship Id="rId33" Type="http://schemas.openxmlformats.org/officeDocument/2006/relationships/image" Target="../media/image86.png"/><Relationship Id="rId38" Type="http://schemas.openxmlformats.org/officeDocument/2006/relationships/image" Target="../media/image102.svg"/><Relationship Id="rId2" Type="http://schemas.openxmlformats.org/officeDocument/2006/relationships/image" Target="../media/image70.png"/><Relationship Id="rId16" Type="http://schemas.openxmlformats.org/officeDocument/2006/relationships/image" Target="../media/image81.svg"/><Relationship Id="rId20" Type="http://schemas.openxmlformats.org/officeDocument/2006/relationships/image" Target="../media/image85.svg"/><Relationship Id="rId29" Type="http://schemas.openxmlformats.org/officeDocument/2006/relationships/slide" Target="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11" Type="http://schemas.openxmlformats.org/officeDocument/2006/relationships/image" Target="../media/image75.png"/><Relationship Id="rId24" Type="http://schemas.openxmlformats.org/officeDocument/2006/relationships/image" Target="../media/image89.svg"/><Relationship Id="rId32" Type="http://schemas.openxmlformats.org/officeDocument/2006/relationships/image" Target="../media/image96.svg"/><Relationship Id="rId37" Type="http://schemas.openxmlformats.org/officeDocument/2006/relationships/image" Target="../media/image88.png"/><Relationship Id="rId40" Type="http://schemas.openxmlformats.org/officeDocument/2006/relationships/image" Target="../media/image90.gif"/><Relationship Id="rId5" Type="http://schemas.openxmlformats.org/officeDocument/2006/relationships/image" Target="../media/image71.svg"/><Relationship Id="rId15" Type="http://schemas.openxmlformats.org/officeDocument/2006/relationships/image" Target="../media/image77.png"/><Relationship Id="rId23" Type="http://schemas.openxmlformats.org/officeDocument/2006/relationships/image" Target="../media/image81.png"/><Relationship Id="rId28" Type="http://schemas.openxmlformats.org/officeDocument/2006/relationships/image" Target="../media/image93.svg"/><Relationship Id="rId36" Type="http://schemas.openxmlformats.org/officeDocument/2006/relationships/image" Target="../media/image100.svg"/><Relationship Id="rId10" Type="http://schemas.openxmlformats.org/officeDocument/2006/relationships/image" Target="../media/image75.svg"/><Relationship Id="rId19" Type="http://schemas.openxmlformats.org/officeDocument/2006/relationships/image" Target="../media/image79.png"/><Relationship Id="rId31" Type="http://schemas.openxmlformats.org/officeDocument/2006/relationships/image" Target="../media/image85.png"/><Relationship Id="rId4" Type="http://schemas.openxmlformats.org/officeDocument/2006/relationships/image" Target="../media/image71.png"/><Relationship Id="rId9" Type="http://schemas.openxmlformats.org/officeDocument/2006/relationships/image" Target="../media/image74.png"/><Relationship Id="rId14" Type="http://schemas.openxmlformats.org/officeDocument/2006/relationships/image" Target="../media/image79.svg"/><Relationship Id="rId22" Type="http://schemas.openxmlformats.org/officeDocument/2006/relationships/image" Target="../media/image87.svg"/><Relationship Id="rId27" Type="http://schemas.openxmlformats.org/officeDocument/2006/relationships/image" Target="../media/image83.png"/><Relationship Id="rId30" Type="http://schemas.openxmlformats.org/officeDocument/2006/relationships/image" Target="../media/image84.png"/><Relationship Id="rId35" Type="http://schemas.openxmlformats.org/officeDocument/2006/relationships/image" Target="../media/image87.png"/><Relationship Id="rId8" Type="http://schemas.openxmlformats.org/officeDocument/2006/relationships/image" Target="../media/image73.png"/><Relationship Id="rId3" Type="http://schemas.openxmlformats.org/officeDocument/2006/relationships/image" Target="../media/image69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94.png"/><Relationship Id="rId18" Type="http://schemas.openxmlformats.org/officeDocument/2006/relationships/image" Target="../media/image99.png"/><Relationship Id="rId3" Type="http://schemas.openxmlformats.org/officeDocument/2006/relationships/image" Target="../media/image106.svg"/><Relationship Id="rId21" Type="http://schemas.openxmlformats.org/officeDocument/2006/relationships/slide" Target="slide39.xml"/><Relationship Id="rId7" Type="http://schemas.openxmlformats.org/officeDocument/2006/relationships/image" Target="../media/image69.svg"/><Relationship Id="rId12" Type="http://schemas.openxmlformats.org/officeDocument/2006/relationships/image" Target="../media/image71.svg"/><Relationship Id="rId17" Type="http://schemas.openxmlformats.org/officeDocument/2006/relationships/image" Target="../media/image98.png"/><Relationship Id="rId2" Type="http://schemas.openxmlformats.org/officeDocument/2006/relationships/image" Target="../media/image91.png"/><Relationship Id="rId16" Type="http://schemas.openxmlformats.org/officeDocument/2006/relationships/image" Target="../media/image97.png"/><Relationship Id="rId20" Type="http://schemas.openxmlformats.org/officeDocument/2006/relationships/slide" Target="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11" Type="http://schemas.openxmlformats.org/officeDocument/2006/relationships/image" Target="../media/image71.png"/><Relationship Id="rId5" Type="http://schemas.openxmlformats.org/officeDocument/2006/relationships/image" Target="../media/image93.png"/><Relationship Id="rId15" Type="http://schemas.openxmlformats.org/officeDocument/2006/relationships/image" Target="../media/image96.png"/><Relationship Id="rId23" Type="http://schemas.openxmlformats.org/officeDocument/2006/relationships/slide" Target="slide41.xml"/><Relationship Id="rId10" Type="http://schemas.openxmlformats.org/officeDocument/2006/relationships/image" Target="../media/image73.png"/><Relationship Id="rId19" Type="http://schemas.openxmlformats.org/officeDocument/2006/relationships/slide" Target="slide37.xml"/><Relationship Id="rId4" Type="http://schemas.openxmlformats.org/officeDocument/2006/relationships/image" Target="../media/image92.png"/><Relationship Id="rId9" Type="http://schemas.openxmlformats.org/officeDocument/2006/relationships/image" Target="../media/image73.svg"/><Relationship Id="rId14" Type="http://schemas.openxmlformats.org/officeDocument/2006/relationships/image" Target="../media/image95.png"/><Relationship Id="rId22" Type="http://schemas.openxmlformats.org/officeDocument/2006/relationships/slide" Target="slide4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7" Type="http://schemas.openxmlformats.org/officeDocument/2006/relationships/image" Target="../media/image117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slide" Target="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7" Type="http://schemas.openxmlformats.org/officeDocument/2006/relationships/image" Target="../media/image117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slide" Target="slide3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69.svg"/><Relationship Id="rId7" Type="http://schemas.openxmlformats.org/officeDocument/2006/relationships/image" Target="../media/image117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slide" Target="slide3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7.png"/><Relationship Id="rId3" Type="http://schemas.openxmlformats.org/officeDocument/2006/relationships/image" Target="../media/image8.svg"/><Relationship Id="rId7" Type="http://schemas.openxmlformats.org/officeDocument/2006/relationships/image" Target="../media/image5.png"/><Relationship Id="rId12" Type="http://schemas.openxmlformats.org/officeDocument/2006/relationships/image" Target="../media/image14.svg"/><Relationship Id="rId2" Type="http://schemas.openxmlformats.org/officeDocument/2006/relationships/image" Target="../media/image4.png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5" Type="http://schemas.openxmlformats.org/officeDocument/2006/relationships/image" Target="../media/image18.png"/><Relationship Id="rId10" Type="http://schemas.openxmlformats.org/officeDocument/2006/relationships/image" Target="../media/image28.svg"/><Relationship Id="rId4" Type="http://schemas.openxmlformats.org/officeDocument/2006/relationships/image" Target="../media/image24.png"/><Relationship Id="rId9" Type="http://schemas.openxmlformats.org/officeDocument/2006/relationships/image" Target="../media/image15.png"/><Relationship Id="rId14" Type="http://schemas.openxmlformats.org/officeDocument/2006/relationships/image" Target="../media/image30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69.svg"/><Relationship Id="rId7" Type="http://schemas.openxmlformats.org/officeDocument/2006/relationships/image" Target="../media/image117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slide" Target="slide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7" Type="http://schemas.openxmlformats.org/officeDocument/2006/relationships/image" Target="../media/image117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slide" Target="slide3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2.sv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5" Type="http://schemas.openxmlformats.org/officeDocument/2006/relationships/image" Target="../media/image6.sv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6.svg"/><Relationship Id="rId14" Type="http://schemas.openxmlformats.org/officeDocument/2006/relationships/image" Target="../media/image10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28.svg"/><Relationship Id="rId7" Type="http://schemas.openxmlformats.org/officeDocument/2006/relationships/image" Target="../media/image8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0.svg"/><Relationship Id="rId4" Type="http://schemas.openxmlformats.org/officeDocument/2006/relationships/image" Target="../media/image105.png"/><Relationship Id="rId9" Type="http://schemas.openxmlformats.org/officeDocument/2006/relationships/image" Target="../media/image14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svg"/><Relationship Id="rId7" Type="http://schemas.openxmlformats.org/officeDocument/2006/relationships/image" Target="../media/image1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16.svg"/><Relationship Id="rId5" Type="http://schemas.openxmlformats.org/officeDocument/2006/relationships/image" Target="../media/image28.sv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21" Type="http://schemas.openxmlformats.org/officeDocument/2006/relationships/image" Target="../media/image34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7" Type="http://schemas.openxmlformats.org/officeDocument/2006/relationships/image" Target="../media/image16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8.svg"/><Relationship Id="rId9" Type="http://schemas.openxmlformats.org/officeDocument/2006/relationships/image" Target="../media/image4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6.png"/><Relationship Id="rId7" Type="http://schemas.openxmlformats.org/officeDocument/2006/relationships/image" Target="../media/image16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8.svg"/><Relationship Id="rId4" Type="http://schemas.openxmlformats.org/officeDocument/2006/relationships/image" Target="../media/image20.png"/><Relationship Id="rId9" Type="http://schemas.openxmlformats.org/officeDocument/2006/relationships/image" Target="../media/image4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81274" y="1211088"/>
            <a:ext cx="3314284" cy="41148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47672" y="1732024"/>
            <a:ext cx="11392651" cy="71877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65520" y="1547376"/>
            <a:ext cx="3423447" cy="344222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42790" y="8893646"/>
            <a:ext cx="8580377" cy="46646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027814" y="6710711"/>
            <a:ext cx="1567745" cy="21829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281843" y="7134035"/>
            <a:ext cx="2372026" cy="17596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223068" y="-333161"/>
            <a:ext cx="1841864" cy="18519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-1359307" y="7787718"/>
            <a:ext cx="4776015" cy="6876461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175845" y="3691773"/>
            <a:ext cx="9769365" cy="27236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5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CẢ LỚP ĐẾN VỚI BUỔI HỌC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1639589" y="6792690"/>
            <a:ext cx="1820144" cy="12211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2133600" y="1562100"/>
            <a:ext cx="13030200" cy="4648200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20km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40km/h ?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33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18">
            <a:extLst>
              <a:ext uri="{FF2B5EF4-FFF2-40B4-BE49-F238E27FC236}">
                <a16:creationId xmlns="" xmlns:a16="http://schemas.microsoft.com/office/drawing/2014/main" id="{FCEC9629-35DD-806D-9514-6C1BA0DC8EB2}"/>
              </a:ext>
            </a:extLst>
          </p:cNvPr>
          <p:cNvGrpSpPr/>
          <p:nvPr/>
        </p:nvGrpSpPr>
        <p:grpSpPr>
          <a:xfrm rot="-10800000">
            <a:off x="3083085" y="1887109"/>
            <a:ext cx="12143552" cy="6512782"/>
            <a:chOff x="0" y="0"/>
            <a:chExt cx="11538770" cy="1184976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8" name="Freeform 19">
              <a:extLst>
                <a:ext uri="{FF2B5EF4-FFF2-40B4-BE49-F238E27FC236}">
                  <a16:creationId xmlns="" xmlns:a16="http://schemas.microsoft.com/office/drawing/2014/main" id="{0A53D51B-78C9-FC8E-DFCF-6E429C571E5D}"/>
                </a:ext>
              </a:extLst>
            </p:cNvPr>
            <p:cNvSpPr/>
            <p:nvPr/>
          </p:nvSpPr>
          <p:spPr>
            <a:xfrm>
              <a:off x="0" y="-4262"/>
              <a:ext cx="11546516" cy="11856253"/>
            </a:xfrm>
            <a:custGeom>
              <a:avLst/>
              <a:gdLst/>
              <a:ahLst/>
              <a:cxnLst/>
              <a:rect l="l" t="t" r="r" b="b"/>
              <a:pathLst>
                <a:path w="11546516" h="11856253">
                  <a:moveTo>
                    <a:pt x="10607616" y="11845066"/>
                  </a:moveTo>
                  <a:cubicBezTo>
                    <a:pt x="10607616" y="11845066"/>
                    <a:pt x="10187863" y="11856253"/>
                    <a:pt x="9725278" y="11853632"/>
                  </a:cubicBezTo>
                  <a:cubicBezTo>
                    <a:pt x="3767360" y="11851468"/>
                    <a:pt x="1057073" y="11843644"/>
                    <a:pt x="1057073" y="11843644"/>
                  </a:cubicBezTo>
                  <a:cubicBezTo>
                    <a:pt x="812931" y="11834810"/>
                    <a:pt x="565145" y="11817829"/>
                    <a:pt x="398404" y="11759651"/>
                  </a:cubicBezTo>
                  <a:cubicBezTo>
                    <a:pt x="120505" y="11662690"/>
                    <a:pt x="0" y="11485161"/>
                    <a:pt x="0" y="3633822"/>
                  </a:cubicBezTo>
                  <a:lnTo>
                    <a:pt x="0" y="3633732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7906713" y="7673"/>
                  </a:cubicBezTo>
                  <a:cubicBezTo>
                    <a:pt x="9968937" y="0"/>
                    <a:pt x="10432865" y="7673"/>
                    <a:pt x="10432865" y="7673"/>
                  </a:cubicBezTo>
                  <a:cubicBezTo>
                    <a:pt x="10801172" y="15152"/>
                    <a:pt x="11164484" y="84484"/>
                    <a:pt x="11362225" y="207066"/>
                  </a:cubicBezTo>
                  <a:cubicBezTo>
                    <a:pt x="11513242" y="300683"/>
                    <a:pt x="11546516" y="425358"/>
                    <a:pt x="11537376" y="3633822"/>
                  </a:cubicBezTo>
                  <a:lnTo>
                    <a:pt x="11537376" y="3633911"/>
                  </a:lnTo>
                  <a:cubicBezTo>
                    <a:pt x="11537376" y="11603127"/>
                    <a:pt x="11254379" y="11817225"/>
                    <a:pt x="10607616" y="11845066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08247">
            <a:off x="15577496" y="7144181"/>
            <a:ext cx="3725541" cy="5187462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31446">
            <a:off x="-993760" y="7525838"/>
            <a:ext cx="4670853" cy="3464924"/>
          </a:xfrm>
          <a:prstGeom prst="rect">
            <a:avLst/>
          </a:prstGeom>
        </p:spPr>
      </p:pic>
      <p:pic>
        <p:nvPicPr>
          <p:cNvPr id="78" name="Picture 7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04270">
            <a:off x="-1174561" y="-822161"/>
            <a:ext cx="3314284" cy="4114800"/>
          </a:xfrm>
          <a:prstGeom prst="rect">
            <a:avLst/>
          </a:prstGeom>
        </p:spPr>
      </p:pic>
      <p:pic>
        <p:nvPicPr>
          <p:cNvPr id="79" name="Picture 7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927237">
            <a:off x="15217290" y="-2084202"/>
            <a:ext cx="4511215" cy="4535956"/>
          </a:xfrm>
          <a:prstGeom prst="rect">
            <a:avLst/>
          </a:prstGeom>
        </p:spPr>
      </p:pic>
      <p:sp>
        <p:nvSpPr>
          <p:cNvPr id="85" name="Hộp Văn bản 84">
            <a:extLst>
              <a:ext uri="{FF2B5EF4-FFF2-40B4-BE49-F238E27FC236}">
                <a16:creationId xmlns="" xmlns:a16="http://schemas.microsoft.com/office/drawing/2014/main" id="{02DAD3DE-A3D5-0E0B-085E-7C262571DB01}"/>
              </a:ext>
            </a:extLst>
          </p:cNvPr>
          <p:cNvSpPr txBox="1"/>
          <p:nvPr/>
        </p:nvSpPr>
        <p:spPr>
          <a:xfrm>
            <a:off x="3485790" y="2545330"/>
            <a:ext cx="11329988" cy="2228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xác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định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được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thời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điểm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người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ta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sẽ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phải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chọn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một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mốc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thời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gian, đo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khoảng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thời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gian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từ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thời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điểm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được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chọn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làm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mốc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đến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thời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điểm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cần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xác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định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 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63818" y="-266700"/>
            <a:ext cx="2364108" cy="23770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42906" y="0"/>
            <a:ext cx="2345094" cy="17396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7810500"/>
            <a:ext cx="1838863" cy="2341145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="" xmlns:a16="http://schemas.microsoft.com/office/drawing/2014/main" id="{0E8BCFF6-8B22-5D61-DB87-1CED93A9CBB5}"/>
              </a:ext>
            </a:extLst>
          </p:cNvPr>
          <p:cNvSpPr txBox="1"/>
          <p:nvPr/>
        </p:nvSpPr>
        <p:spPr>
          <a:xfrm>
            <a:off x="3089672" y="631956"/>
            <a:ext cx="12108656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?.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trên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Ox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4.3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11h,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đi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40km.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="" xmlns:a16="http://schemas.microsoft.com/office/drawing/2014/main" id="{895D7F79-A049-D490-BEF6-89C9A47D5D38}"/>
              </a:ext>
            </a:extLst>
          </p:cNvPr>
          <p:cNvSpPr txBox="1"/>
          <p:nvPr/>
        </p:nvSpPr>
        <p:spPr>
          <a:xfrm>
            <a:off x="8360569" y="2354934"/>
            <a:ext cx="15668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="" xmlns:a16="http://schemas.microsoft.com/office/drawing/2014/main" id="{674D28AD-C340-3EE5-2A54-4F0AE8AC0B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0942" y="3215048"/>
            <a:ext cx="4672977" cy="2133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="" xmlns:a16="http://schemas.microsoft.com/office/drawing/2014/main" id="{9AACB5B7-E598-3443-491F-5AFA922075A0}"/>
                  </a:ext>
                </a:extLst>
              </p:cNvPr>
              <p:cNvSpPr txBox="1"/>
              <p:nvPr/>
            </p:nvSpPr>
            <p:spPr>
              <a:xfrm>
                <a:off x="2176574" y="5348648"/>
                <a:ext cx="15501711" cy="44448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marR="0" indent="-4572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Symbol" panose="05050102010706020507" pitchFamily="18" charset="2"/>
                  <a:buChar char="-"/>
                </a:pP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xách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như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trên:</a:t>
                </a:r>
                <a:endParaRPr lang="en-US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indent="-4572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Char char="+"/>
                </a:pP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thấy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mốc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thời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gian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chọn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lúc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8h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ến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thời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11h,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vật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chuyển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động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trong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thời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gian 3h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hồ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indent="-4572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Char char="+"/>
                </a:pP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Theo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dữ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liệu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trong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đề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giờ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vật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đi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40km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3h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vật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sẽ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đi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120km.</a:t>
                </a:r>
                <a:endParaRPr lang="en-US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indent="-4572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Char char="+"/>
                </a:pP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tỉ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xích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trong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quy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chiếu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trên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1:20km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A (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đại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cho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vật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chuyển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động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trên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trục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Ox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gốc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O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6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(120km)  như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trên. </a:t>
                </a:r>
                <a:endParaRPr lang="en-US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9AACB5B7-E598-3443-491F-5AFA92207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574" y="5348648"/>
                <a:ext cx="15501711" cy="4444807"/>
              </a:xfrm>
              <a:prstGeom prst="rect">
                <a:avLst/>
              </a:prstGeom>
              <a:blipFill>
                <a:blip r:embed="rId9"/>
                <a:stretch>
                  <a:fillRect l="-1022" r="-1022" b="-3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22644" y="3761947"/>
            <a:ext cx="3314284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99719" y="4103401"/>
            <a:ext cx="3423447" cy="344222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54621" y="-604505"/>
            <a:ext cx="2363195" cy="23761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42790" y="9639300"/>
            <a:ext cx="8580377" cy="46646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165567" y="2804969"/>
            <a:ext cx="3657600" cy="791372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="" xmlns:a16="http://schemas.microsoft.com/office/drawing/2014/main" id="{A4C03D7E-17CA-09D4-8079-49D7F5B08735}"/>
              </a:ext>
            </a:extLst>
          </p:cNvPr>
          <p:cNvSpPr txBox="1"/>
          <p:nvPr/>
        </p:nvSpPr>
        <p:spPr>
          <a:xfrm>
            <a:off x="3813053" y="2531428"/>
            <a:ext cx="10594180" cy="149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-"/>
            </a:pP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tọa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mốc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đo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quy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="" xmlns:a16="http://schemas.microsoft.com/office/drawing/2014/main" id="{B02118B3-AADC-3E63-2776-FCF7674E3BF6}"/>
              </a:ext>
            </a:extLst>
          </p:cNvPr>
          <p:cNvSpPr txBox="1"/>
          <p:nvPr/>
        </p:nvSpPr>
        <p:spPr>
          <a:xfrm>
            <a:off x="3813053" y="5647932"/>
            <a:ext cx="10594180" cy="2228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Khi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vật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động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trên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đường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thẳng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thì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chỉ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cần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dùng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hệ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tọa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điểm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gốc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O (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trí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vật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mốc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)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trục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Ox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trùng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với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quỹ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đạo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động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vật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</a:t>
            </a:r>
            <a:endParaRPr lang="en-US" sz="3200" dirty="0"/>
          </a:p>
        </p:txBody>
      </p:sp>
      <p:sp>
        <p:nvSpPr>
          <p:cNvPr id="33" name="Hộp Văn bản 32">
            <a:extLst>
              <a:ext uri="{FF2B5EF4-FFF2-40B4-BE49-F238E27FC236}">
                <a16:creationId xmlns="" xmlns:a16="http://schemas.microsoft.com/office/drawing/2014/main" id="{037CCCAF-8B56-6C3C-8392-552C3332E944}"/>
              </a:ext>
            </a:extLst>
          </p:cNvPr>
          <p:cNvSpPr txBox="1"/>
          <p:nvPr/>
        </p:nvSpPr>
        <p:spPr>
          <a:xfrm>
            <a:off x="3813053" y="4835723"/>
            <a:ext cx="15971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81">
            <a:extLst>
              <a:ext uri="{FF2B5EF4-FFF2-40B4-BE49-F238E27FC236}">
                <a16:creationId xmlns="" xmlns:a16="http://schemas.microsoft.com/office/drawing/2014/main" id="{C96DC4E7-55C5-FB93-B55B-1202DA8CB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1104900"/>
            <a:ext cx="9525000" cy="9624218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152400" y="34471"/>
            <a:ext cx="8763000" cy="3966029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134257" y="4305300"/>
            <a:ext cx="8763000" cy="3966029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10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8">
            <a:extLst>
              <a:ext uri="{FF2B5EF4-FFF2-40B4-BE49-F238E27FC236}">
                <a16:creationId xmlns="" xmlns:a16="http://schemas.microsoft.com/office/drawing/2014/main" id="{B412A6C4-E345-356D-72D5-3CB97C0C0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342900"/>
            <a:ext cx="9527415" cy="9328927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228600" y="1028700"/>
            <a:ext cx="7315200" cy="5791200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64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08247">
            <a:off x="15577496" y="7144181"/>
            <a:ext cx="3725541" cy="51874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31446">
            <a:off x="-993760" y="7525838"/>
            <a:ext cx="4670853" cy="346492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04270">
            <a:off x="-1174561" y="-822161"/>
            <a:ext cx="3314284" cy="41148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927237">
            <a:off x="15217290" y="-2084202"/>
            <a:ext cx="4511215" cy="4535956"/>
          </a:xfrm>
          <a:prstGeom prst="rect">
            <a:avLst/>
          </a:prstGeom>
        </p:spPr>
      </p:pic>
      <p:sp>
        <p:nvSpPr>
          <p:cNvPr id="34" name="Hộp Văn bản 33">
            <a:extLst>
              <a:ext uri="{FF2B5EF4-FFF2-40B4-BE49-F238E27FC236}">
                <a16:creationId xmlns="" xmlns:a16="http://schemas.microsoft.com/office/drawing/2014/main" id="{8418E58B-F319-BD94-1221-FBFB376A21DF}"/>
              </a:ext>
            </a:extLst>
          </p:cNvPr>
          <p:cNvSpPr txBox="1"/>
          <p:nvPr/>
        </p:nvSpPr>
        <p:spPr>
          <a:xfrm>
            <a:off x="3479006" y="778376"/>
            <a:ext cx="4572000" cy="833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ĐỘ DỊCH CHUYỂN</a:t>
            </a:r>
            <a:endParaRPr lang="en-US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Hộp Văn bản 36">
            <a:extLst>
              <a:ext uri="{FF2B5EF4-FFF2-40B4-BE49-F238E27FC236}">
                <a16:creationId xmlns="" xmlns:a16="http://schemas.microsoft.com/office/drawing/2014/main" id="{8EE2F1BD-07F7-5AAB-4012-5263DAEBB1D7}"/>
              </a:ext>
            </a:extLst>
          </p:cNvPr>
          <p:cNvSpPr txBox="1"/>
          <p:nvPr/>
        </p:nvSpPr>
        <p:spPr>
          <a:xfrm>
            <a:off x="451586" y="1727428"/>
            <a:ext cx="113299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+ Quãng đường đi được chưa thể dùng </a:t>
            </a:r>
            <a:r>
              <a:rPr lang="vi-VN" sz="3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nhưng </a:t>
            </a:r>
            <a:r>
              <a:rPr lang="vi-VN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để xác định vị trí của vật</a:t>
            </a:r>
            <a:r>
              <a:rPr lang="vi-VN" sz="3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vi-VN" sz="32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Nó chỉ có thể xác định được khoảng cách giữa điểm đầu và điểm cuối của chuyển </a:t>
            </a:r>
            <a:r>
              <a:rPr lang="vi-VN" sz="32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="" xmlns:a16="http://schemas.microsoft.com/office/drawing/2014/main" id="{DE79AC10-272C-A5F4-E3D7-EA61E426F9E7}"/>
              </a:ext>
            </a:extLst>
          </p:cNvPr>
          <p:cNvSpPr txBox="1"/>
          <p:nvPr/>
        </p:nvSpPr>
        <p:spPr>
          <a:xfrm>
            <a:off x="1828800" y="6464334"/>
            <a:ext cx="10134600" cy="312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cho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cho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thay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vecto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cho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cho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như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3743" y="4880166"/>
            <a:ext cx="114078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solidFill>
                  <a:srgbClr val="000000"/>
                </a:solidFill>
                <a:latin typeface="Arial (Body)"/>
                <a:ea typeface="Calibri" panose="020F0502020204030204" pitchFamily="34" charset="0"/>
                <a:cs typeface="Times New Roman" panose="02020603050405020304" pitchFamily="18" charset="0"/>
              </a:rPr>
              <a:t>Muốn xác đinh được vị trí trí của vật phải biết thêm </a:t>
            </a:r>
            <a:r>
              <a:rPr lang="vi-VN" sz="3200" dirty="0" smtClean="0">
                <a:solidFill>
                  <a:srgbClr val="000000"/>
                </a:solidFill>
                <a:latin typeface="Arial (Body)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3200" dirty="0" smtClean="0">
                <a:solidFill>
                  <a:srgbClr val="000000"/>
                </a:solidFill>
                <a:latin typeface="Arial (Body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 (Body)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000000"/>
                </a:solidFill>
                <a:latin typeface="Arial (Body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 (Body)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solidFill>
                  <a:srgbClr val="000000"/>
                </a:solidFill>
                <a:latin typeface="Arial (Body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 (Body)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3200" dirty="0" smtClean="0">
                <a:solidFill>
                  <a:srgbClr val="000000"/>
                </a:solidFill>
                <a:latin typeface="Arial (Body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 (Body)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dirty="0" smtClean="0">
                <a:solidFill>
                  <a:srgbClr val="000000"/>
                </a:solidFill>
                <a:latin typeface="Arial (Body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 (Body)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solidFill>
                  <a:srgbClr val="000000"/>
                </a:solidFill>
                <a:latin typeface="Arial (Body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 (Body)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vi-VN" sz="3200" dirty="0" smtClean="0">
                <a:solidFill>
                  <a:srgbClr val="000000"/>
                </a:solidFill>
                <a:latin typeface="Arial (Body)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Arial (Body)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Hình ảnh 81">
            <a:extLst>
              <a:ext uri="{FF2B5EF4-FFF2-40B4-BE49-F238E27FC236}">
                <a16:creationId xmlns="" xmlns:a16="http://schemas.microsoft.com/office/drawing/2014/main" id="{C96DC4E7-55C5-FB93-B55B-1202DA8CB5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68217" y="2095500"/>
            <a:ext cx="6402187" cy="646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0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74041" y="266700"/>
            <a:ext cx="14339918" cy="90471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3"/>
              <p:cNvSpPr txBox="1"/>
              <p:nvPr/>
            </p:nvSpPr>
            <p:spPr>
              <a:xfrm>
                <a:off x="3748200" y="3314700"/>
                <a:ext cx="10791600" cy="332488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600" b="1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Kết </a:t>
                </a:r>
                <a:r>
                  <a:rPr lang="vi-VN" sz="3600" b="1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luận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: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dịch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chuyển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diễn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mũi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tên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nối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vị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trí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đầu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vị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trí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cuối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chuyển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động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tỉ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lệ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lớn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dịch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chuyển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3600" dirty="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Kí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hiệu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vi-VN" sz="36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</m:acc>
                  </m:oMath>
                </a14:m>
                <a:endParaRPr lang="en-US" sz="3600" dirty="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8200" y="3314700"/>
                <a:ext cx="10791600" cy="3324885"/>
              </a:xfrm>
              <a:prstGeom prst="rect">
                <a:avLst/>
              </a:prstGeom>
              <a:blipFill>
                <a:blip r:embed="rId4"/>
                <a:stretch>
                  <a:fillRect l="-2599" r="-2542" b="-6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847438" y="6701447"/>
            <a:ext cx="2575079" cy="35855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217548" y="7396772"/>
            <a:ext cx="3896141" cy="28902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437566" y="7452938"/>
            <a:ext cx="5431130" cy="28340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454561" y="-411591"/>
            <a:ext cx="3428602" cy="34474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60687">
            <a:off x="15631623" y="968428"/>
            <a:ext cx="2736963" cy="13944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79044" y="9792288"/>
            <a:ext cx="8580377" cy="46646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48393" y="7712740"/>
            <a:ext cx="1567745" cy="218293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585581" y="8136064"/>
            <a:ext cx="2372026" cy="17596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631848">
            <a:off x="-85706" y="8122755"/>
            <a:ext cx="2504185" cy="16800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-315648" y="1628724"/>
            <a:ext cx="3657600" cy="79137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154787" y="8170258"/>
            <a:ext cx="3306548" cy="1725417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9" name="Hình ảnh 18">
            <a:extLst>
              <a:ext uri="{FF2B5EF4-FFF2-40B4-BE49-F238E27FC236}">
                <a16:creationId xmlns="" xmlns:a16="http://schemas.microsoft.com/office/drawing/2014/main" id="{578F3F5F-B213-3E35-D7EB-DA064E4E879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8600" y="2416049"/>
            <a:ext cx="6427831" cy="8020896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="" xmlns:a16="http://schemas.microsoft.com/office/drawing/2014/main" id="{54435708-B291-1BC9-B2FF-B09BA33D65A0}"/>
              </a:ext>
            </a:extLst>
          </p:cNvPr>
          <p:cNvSpPr txBox="1"/>
          <p:nvPr/>
        </p:nvSpPr>
        <p:spPr>
          <a:xfrm>
            <a:off x="3886198" y="614124"/>
            <a:ext cx="10515600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?.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mô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4.5 trong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tọa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lý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="" xmlns:a16="http://schemas.microsoft.com/office/drawing/2014/main" id="{08259738-1CBC-83F2-694C-0AE9D14DD70C}"/>
                  </a:ext>
                </a:extLst>
              </p:cNvPr>
              <p:cNvSpPr txBox="1"/>
              <p:nvPr/>
            </p:nvSpPr>
            <p:spPr>
              <a:xfrm>
                <a:off x="6880897" y="3882573"/>
                <a:ext cx="9324213" cy="42062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dịch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chuyển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mô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tả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trong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4.5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:</a:t>
                </a:r>
                <a:endParaRPr lang="en-US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 </m:t>
                    </m:r>
                    <m:sSub>
                      <m:sSub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d</m:t>
                        </m:r>
                      </m:e>
                      <m:sub>
                        <m:r>
                          <a:rPr lang="vi-VN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 = 200 m (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hướng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Bắc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)</a:t>
                </a:r>
                <a:endParaRPr lang="en-US" sz="3200" dirty="0">
                  <a:effectLst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vi-VN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+ </m:t>
                        </m:r>
                        <m:r>
                          <m:rPr>
                            <m:sty m:val="p"/>
                          </m:rPr>
                          <a:rPr lang="vi-VN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d</m:t>
                        </m:r>
                      </m:e>
                      <m:sub>
                        <m:r>
                          <a:rPr lang="vi-VN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 = 200 m (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vi-VN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45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vi-VN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o</m:t>
                        </m:r>
                      </m:sup>
                    </m:sSup>
                  </m:oMath>
                </a14:m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 theo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hướng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Đông –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Bắc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)</a:t>
                </a:r>
                <a:endParaRPr lang="en-US" sz="3200" dirty="0">
                  <a:effectLst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 </m:t>
                    </m:r>
                    <m:sSub>
                      <m:sSub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d</m:t>
                        </m:r>
                      </m:e>
                      <m:sub>
                        <m:r>
                          <a:rPr lang="vi-VN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 = 300 m (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hướng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Đông)</a:t>
                </a:r>
                <a:endParaRPr lang="en-US" sz="3200" dirty="0">
                  <a:effectLst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 </m:t>
                    </m:r>
                    <m:sSub>
                      <m:sSub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d</m:t>
                        </m:r>
                      </m:e>
                      <m:sub>
                        <m:r>
                          <a:rPr lang="vi-VN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 = 100 m (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hướng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Tây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)</a:t>
                </a:r>
                <a:endParaRPr lang="en-US" sz="3200" dirty="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08259738-1CBC-83F2-694C-0AE9D14DD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0897" y="3882573"/>
                <a:ext cx="9324213" cy="4206280"/>
              </a:xfrm>
              <a:prstGeom prst="rect">
                <a:avLst/>
              </a:prstGeom>
              <a:blipFill>
                <a:blip r:embed="rId19"/>
                <a:stretch>
                  <a:fillRect l="-1700" r="-589" b="-3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Hộp Văn bản 26">
            <a:extLst>
              <a:ext uri="{FF2B5EF4-FFF2-40B4-BE49-F238E27FC236}">
                <a16:creationId xmlns="" xmlns:a16="http://schemas.microsoft.com/office/drawing/2014/main" id="{8C1032B1-7461-63E5-2E2B-9C9AEE62D5F7}"/>
              </a:ext>
            </a:extLst>
          </p:cNvPr>
          <p:cNvSpPr txBox="1"/>
          <p:nvPr/>
        </p:nvSpPr>
        <p:spPr>
          <a:xfrm>
            <a:off x="8360567" y="2513404"/>
            <a:ext cx="15668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83068" y="8420100"/>
            <a:ext cx="1401247" cy="19511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27682" y="8814741"/>
            <a:ext cx="2955386" cy="15421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359694" y="8525079"/>
            <a:ext cx="1401247" cy="195110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03272" y="8714263"/>
            <a:ext cx="2120111" cy="157273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04354" y="8829029"/>
            <a:ext cx="2955386" cy="154217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07478" y="8405812"/>
            <a:ext cx="1401247" cy="1951103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="" xmlns:a16="http://schemas.microsoft.com/office/drawing/2014/main" id="{37730285-CC48-DD32-07A5-D4CAC2482806}"/>
                  </a:ext>
                </a:extLst>
              </p:cNvPr>
              <p:cNvSpPr txBox="1"/>
              <p:nvPr/>
            </p:nvSpPr>
            <p:spPr>
              <a:xfrm>
                <a:off x="3862627" y="2627985"/>
                <a:ext cx="11201400" cy="41578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vi-VN" sz="36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Một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sự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thay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đổi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vị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trí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của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vật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có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thể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được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thực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hiện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bằng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nhiều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quãng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đường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đi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được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khác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nhau.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Vì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vậy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, trong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nhiều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trường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hợp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,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quãng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đường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đi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được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không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thể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dùng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để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mô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tả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sự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thay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đổi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vị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trí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của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vật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.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Khái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niệm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độ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dịch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chuyển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ra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đời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đã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giải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quyết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được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vấn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đề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đó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. </a:t>
                </a:r>
                <a:endParaRPr lang="en-US" sz="3600" dirty="0"/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37730285-CC48-DD32-07A5-D4CAC24828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627" y="2627985"/>
                <a:ext cx="11201400" cy="4157870"/>
              </a:xfrm>
              <a:prstGeom prst="rect">
                <a:avLst/>
              </a:prstGeom>
              <a:blipFill>
                <a:blip r:embed="rId10"/>
                <a:stretch>
                  <a:fillRect l="-1688" r="-2776" b="-4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2438400" y="800100"/>
            <a:ext cx="13030200" cy="4648200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65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08247">
            <a:off x="15577496" y="7144181"/>
            <a:ext cx="3725541" cy="5187462"/>
          </a:xfrm>
          <a:prstGeom prst="rect">
            <a:avLst/>
          </a:prstGeom>
        </p:spPr>
      </p:pic>
      <p:grpSp>
        <p:nvGrpSpPr>
          <p:cNvPr id="44" name="Group 44"/>
          <p:cNvGrpSpPr/>
          <p:nvPr/>
        </p:nvGrpSpPr>
        <p:grpSpPr>
          <a:xfrm rot="-10800000">
            <a:off x="2947591" y="9375603"/>
            <a:ext cx="12916232" cy="911397"/>
            <a:chOff x="0" y="0"/>
            <a:chExt cx="43702375" cy="3083735"/>
          </a:xfrm>
        </p:grpSpPr>
        <p:sp>
          <p:nvSpPr>
            <p:cNvPr id="45" name="Freeform 45"/>
            <p:cNvSpPr/>
            <p:nvPr/>
          </p:nvSpPr>
          <p:spPr>
            <a:xfrm>
              <a:off x="0" y="-4262"/>
              <a:ext cx="43710120" cy="3090220"/>
            </a:xfrm>
            <a:custGeom>
              <a:avLst/>
              <a:gdLst/>
              <a:ahLst/>
              <a:cxnLst/>
              <a:rect l="l" t="t" r="r" b="b"/>
              <a:pathLst>
                <a:path w="43710120" h="3090220">
                  <a:moveTo>
                    <a:pt x="42771222" y="3079033"/>
                  </a:moveTo>
                  <a:cubicBezTo>
                    <a:pt x="42771222" y="3079033"/>
                    <a:pt x="42351468" y="3090220"/>
                    <a:pt x="41888882" y="3087599"/>
                  </a:cubicBezTo>
                  <a:cubicBezTo>
                    <a:pt x="12430166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2999195" y="7673"/>
                  </a:cubicBezTo>
                  <a:cubicBezTo>
                    <a:pt x="42132541" y="0"/>
                    <a:pt x="42596470" y="7673"/>
                    <a:pt x="42596470" y="7673"/>
                  </a:cubicBezTo>
                  <a:cubicBezTo>
                    <a:pt x="42964776" y="15152"/>
                    <a:pt x="43328090" y="84484"/>
                    <a:pt x="43525830" y="207066"/>
                  </a:cubicBezTo>
                  <a:cubicBezTo>
                    <a:pt x="43676847" y="300683"/>
                    <a:pt x="43710120" y="425358"/>
                    <a:pt x="43700979" y="1132357"/>
                  </a:cubicBezTo>
                  <a:lnTo>
                    <a:pt x="43700979" y="1132375"/>
                  </a:lnTo>
                  <a:cubicBezTo>
                    <a:pt x="43700979" y="2837094"/>
                    <a:pt x="43417982" y="3051192"/>
                    <a:pt x="42771222" y="3079033"/>
                  </a:cubicBezTo>
                  <a:close/>
                </a:path>
              </a:pathLst>
            </a:custGeom>
            <a:solidFill>
              <a:srgbClr val="FFF2E6"/>
            </a:solidFill>
          </p:spPr>
        </p:sp>
      </p:grpSp>
      <p:pic>
        <p:nvPicPr>
          <p:cNvPr id="49" name="Picture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31446">
            <a:off x="-993760" y="7525838"/>
            <a:ext cx="4670853" cy="3464924"/>
          </a:xfrm>
          <a:prstGeom prst="rect">
            <a:avLst/>
          </a:prstGeom>
        </p:spPr>
      </p:pic>
      <p:pic>
        <p:nvPicPr>
          <p:cNvPr id="78" name="Picture 7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04270">
            <a:off x="-1174561" y="-822161"/>
            <a:ext cx="3314284" cy="4114800"/>
          </a:xfrm>
          <a:prstGeom prst="rect">
            <a:avLst/>
          </a:prstGeom>
        </p:spPr>
      </p:pic>
      <p:pic>
        <p:nvPicPr>
          <p:cNvPr id="79" name="Picture 7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927237">
            <a:off x="15217290" y="-2084202"/>
            <a:ext cx="4511215" cy="4535956"/>
          </a:xfrm>
          <a:prstGeom prst="rect">
            <a:avLst/>
          </a:prstGeom>
        </p:spPr>
      </p:pic>
      <p:sp>
        <p:nvSpPr>
          <p:cNvPr id="81" name="Hộp Văn bản 80">
            <a:extLst>
              <a:ext uri="{FF2B5EF4-FFF2-40B4-BE49-F238E27FC236}">
                <a16:creationId xmlns="" xmlns:a16="http://schemas.microsoft.com/office/drawing/2014/main" id="{42B884E4-DFEB-944E-FFA4-C29EB9C932CD}"/>
              </a:ext>
            </a:extLst>
          </p:cNvPr>
          <p:cNvSpPr txBox="1"/>
          <p:nvPr/>
        </p:nvSpPr>
        <p:spPr>
          <a:xfrm>
            <a:off x="3076136" y="800100"/>
            <a:ext cx="12135727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600" b="1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vi-VN" sz="3600" b="1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PHÂN BIỆT ĐỘ DỊCH CHUYỂN VÀ QUÃNG ĐƯỜNG ĐI ĐƯỢC</a:t>
            </a:r>
            <a:endParaRPr lang="en-US" sz="3600" dirty="0">
              <a:effectLst/>
              <a:latin typeface="Arial (Thân)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2" name="Hình ảnh 81">
            <a:extLst>
              <a:ext uri="{FF2B5EF4-FFF2-40B4-BE49-F238E27FC236}">
                <a16:creationId xmlns="" xmlns:a16="http://schemas.microsoft.com/office/drawing/2014/main" id="{C96DC4E7-55C5-FB93-B55B-1202DA8CB5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44200" y="2036039"/>
            <a:ext cx="7543800" cy="7622381"/>
          </a:xfrm>
          <a:prstGeom prst="rect">
            <a:avLst/>
          </a:prstGeom>
        </p:spPr>
      </p:pic>
      <p:sp>
        <p:nvSpPr>
          <p:cNvPr id="11" name="Cloud Callout 10"/>
          <p:cNvSpPr/>
          <p:nvPr/>
        </p:nvSpPr>
        <p:spPr>
          <a:xfrm>
            <a:off x="32656" y="2705100"/>
            <a:ext cx="10406743" cy="4054735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b="1" dirty="0">
                <a:solidFill>
                  <a:srgbClr val="000000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r>
              <a:rPr lang="vi-VN" sz="3600" b="1" dirty="0">
                <a:solidFill>
                  <a:srgbClr val="000000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3600" dirty="0" err="1" smtClean="0">
                <a:solidFill>
                  <a:srgbClr val="000000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dirty="0" smtClean="0">
                <a:solidFill>
                  <a:srgbClr val="000000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solidFill>
                  <a:srgbClr val="000000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3600" dirty="0" smtClean="0">
                <a:solidFill>
                  <a:srgbClr val="000000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3600" dirty="0" smtClean="0">
                <a:solidFill>
                  <a:srgbClr val="000000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600" dirty="0" smtClean="0">
                <a:solidFill>
                  <a:srgbClr val="000000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 smtClean="0">
                <a:solidFill>
                  <a:srgbClr val="000000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smtClean="0">
                <a:solidFill>
                  <a:srgbClr val="000000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</a:rPr>
              <a:t>độ lớn của độ dịch chuyển và quãng đường đi được của ba chuyển động ở hình 4.6 </a:t>
            </a:r>
            <a:r>
              <a:rPr lang="vi-VN" sz="3600" dirty="0" smtClean="0">
                <a:solidFill>
                  <a:srgbClr val="000000"/>
                </a:solidFill>
                <a:latin typeface="Arial (Body)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3600" dirty="0">
              <a:latin typeface="Arial (Body)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20388">
            <a:off x="-710965" y="733437"/>
            <a:ext cx="5765330" cy="1247408"/>
          </a:xfrm>
          <a:prstGeom prst="rect">
            <a:avLst/>
          </a:prstGeom>
        </p:spPr>
      </p:pic>
      <p:pic>
        <p:nvPicPr>
          <p:cNvPr id="136" name="Picture 1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96196">
            <a:off x="13189644" y="527450"/>
            <a:ext cx="5765330" cy="1247408"/>
          </a:xfrm>
          <a:prstGeom prst="rect">
            <a:avLst/>
          </a:prstGeom>
        </p:spPr>
      </p:pic>
      <p:sp>
        <p:nvSpPr>
          <p:cNvPr id="139" name="Hộp Văn bản 138">
            <a:extLst>
              <a:ext uri="{FF2B5EF4-FFF2-40B4-BE49-F238E27FC236}">
                <a16:creationId xmlns="" xmlns:a16="http://schemas.microsoft.com/office/drawing/2014/main" id="{C5F2293B-2279-CA71-B15D-B573915FD715}"/>
              </a:ext>
            </a:extLst>
          </p:cNvPr>
          <p:cNvSpPr txBox="1"/>
          <p:nvPr/>
        </p:nvSpPr>
        <p:spPr>
          <a:xfrm>
            <a:off x="8360569" y="3007264"/>
            <a:ext cx="15668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Hộp Văn bản 141">
            <a:extLst>
              <a:ext uri="{FF2B5EF4-FFF2-40B4-BE49-F238E27FC236}">
                <a16:creationId xmlns="" xmlns:a16="http://schemas.microsoft.com/office/drawing/2014/main" id="{B398FC70-079A-5171-F63D-25BEDC5032B5}"/>
              </a:ext>
            </a:extLst>
          </p:cNvPr>
          <p:cNvSpPr txBox="1"/>
          <p:nvPr/>
        </p:nvSpPr>
        <p:spPr>
          <a:xfrm>
            <a:off x="3646486" y="4403993"/>
            <a:ext cx="11232356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Arial (Thân)"/>
                <a:ea typeface="Calibri" panose="020F0502020204030204" pitchFamily="34" charset="0"/>
              </a:rPr>
              <a:t>K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hi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vật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động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thẳng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, không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đổi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chiều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thì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 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lớn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 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dịch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quãng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đường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đi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được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một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động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bằng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nhau.</a:t>
            </a:r>
            <a:endParaRPr lang="en-US" sz="3200" dirty="0">
              <a:latin typeface="Arial (Thân)"/>
            </a:endParaRPr>
          </a:p>
        </p:txBody>
      </p:sp>
      <p:sp>
        <p:nvSpPr>
          <p:cNvPr id="145" name="Hộp Văn bản 144">
            <a:extLst>
              <a:ext uri="{FF2B5EF4-FFF2-40B4-BE49-F238E27FC236}">
                <a16:creationId xmlns="" xmlns:a16="http://schemas.microsoft.com/office/drawing/2014/main" id="{30CDC41D-39CA-A38C-AB8D-3F026FA93861}"/>
              </a:ext>
            </a:extLst>
          </p:cNvPr>
          <p:cNvSpPr txBox="1"/>
          <p:nvPr/>
        </p:nvSpPr>
        <p:spPr>
          <a:xfrm>
            <a:off x="3671886" y="6885426"/>
            <a:ext cx="11232355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Nhận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xét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: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dịch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quãng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đường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đi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được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là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hai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khái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niệm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hoàn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toàn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khác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nhau.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Chúng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ta không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thể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kết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luận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về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mối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quan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hệ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hay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sự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ràng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buộc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lẫn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nhau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giữa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chúng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</a:rPr>
              <a:t>. </a:t>
            </a:r>
            <a:endParaRPr lang="en-US" sz="3200" dirty="0">
              <a:latin typeface="Arial (Thân)"/>
            </a:endParaRPr>
          </a:p>
        </p:txBody>
      </p:sp>
      <p:pic>
        <p:nvPicPr>
          <p:cNvPr id="146" name="Picture 12">
            <a:extLst>
              <a:ext uri="{FF2B5EF4-FFF2-40B4-BE49-F238E27FC236}">
                <a16:creationId xmlns="" xmlns:a16="http://schemas.microsoft.com/office/drawing/2014/main" id="{81BED91C-9A8A-A790-74AD-C843B5DC7B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282856">
            <a:off x="99947" y="7813316"/>
            <a:ext cx="1819486" cy="2253868"/>
          </a:xfrm>
          <a:prstGeom prst="rect">
            <a:avLst/>
          </a:prstGeom>
        </p:spPr>
      </p:pic>
      <p:pic>
        <p:nvPicPr>
          <p:cNvPr id="147" name="Picture 9">
            <a:extLst>
              <a:ext uri="{FF2B5EF4-FFF2-40B4-BE49-F238E27FC236}">
                <a16:creationId xmlns="" xmlns:a16="http://schemas.microsoft.com/office/drawing/2014/main" id="{3385322F-67DB-B4A9-8151-E521A53A66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420341">
            <a:off x="16007838" y="7103706"/>
            <a:ext cx="2298976" cy="3201106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3352800" y="0"/>
            <a:ext cx="12344400" cy="3962400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b="1" dirty="0">
                <a:solidFill>
                  <a:srgbClr val="000000"/>
                </a:solidFill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vi-VN" sz="3600" b="1" dirty="0">
                <a:solidFill>
                  <a:srgbClr val="000000"/>
                </a:solidFill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vi-VN" sz="3600" dirty="0">
                <a:solidFill>
                  <a:srgbClr val="000000"/>
                </a:solidFill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Theo em khi nào độ lớn độ dịch chuyển và quãng đường đi được có độ lớn bằng nhau? </a:t>
            </a:r>
            <a:endParaRPr lang="en-US" sz="3600" dirty="0">
              <a:latin typeface="Arial (Thân)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/>
      <p:bldP spid="142" grpId="0"/>
      <p:bldP spid="1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87" y="428581"/>
            <a:ext cx="1929416" cy="239543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99719" y="4103401"/>
            <a:ext cx="3423447" cy="344222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6601" y="-656422"/>
            <a:ext cx="2363195" cy="23761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707623" y="9634751"/>
            <a:ext cx="8580377" cy="46646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570919" y="583572"/>
            <a:ext cx="3657600" cy="791372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="" xmlns:a16="http://schemas.microsoft.com/office/drawing/2014/main" id="{946BFEA9-1411-EAFF-3855-433AA5C00A0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00511" y="3020217"/>
            <a:ext cx="10086975" cy="2752725"/>
          </a:xfrm>
          <a:prstGeom prst="rect">
            <a:avLst/>
          </a:prstGeom>
        </p:spPr>
      </p:pic>
      <p:sp>
        <p:nvSpPr>
          <p:cNvPr id="30" name="Hộp Văn bản 29">
            <a:extLst>
              <a:ext uri="{FF2B5EF4-FFF2-40B4-BE49-F238E27FC236}">
                <a16:creationId xmlns="" xmlns:a16="http://schemas.microsoft.com/office/drawing/2014/main" id="{C9D35F85-6E39-811A-D4D1-DE32AC5E5FF3}"/>
              </a:ext>
            </a:extLst>
          </p:cNvPr>
          <p:cNvSpPr txBox="1"/>
          <p:nvPr/>
        </p:nvSpPr>
        <p:spPr>
          <a:xfrm>
            <a:off x="3276599" y="1037767"/>
            <a:ext cx="1173480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Arial (Thân)"/>
              </a:rPr>
              <a:t>Bạn</a:t>
            </a:r>
            <a:r>
              <a:rPr lang="en-US" sz="3200" dirty="0">
                <a:latin typeface="Arial (Thân)"/>
              </a:rPr>
              <a:t> A </a:t>
            </a:r>
            <a:r>
              <a:rPr lang="en-US" sz="3200" dirty="0" err="1">
                <a:latin typeface="Arial (Thân)"/>
              </a:rPr>
              <a:t>đi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xe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đạp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từ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nhà</a:t>
            </a:r>
            <a:r>
              <a:rPr lang="en-US" sz="3200" dirty="0">
                <a:latin typeface="Arial (Thân)"/>
              </a:rPr>
              <a:t> qua </a:t>
            </a:r>
            <a:r>
              <a:rPr lang="en-US" sz="3200" dirty="0" err="1">
                <a:latin typeface="Arial (Thân)"/>
              </a:rPr>
              <a:t>trạm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xăng</a:t>
            </a:r>
            <a:r>
              <a:rPr lang="en-US" sz="3200" dirty="0">
                <a:latin typeface="Arial (Thân)"/>
              </a:rPr>
              <a:t>, </a:t>
            </a:r>
            <a:r>
              <a:rPr lang="en-US" sz="3200" dirty="0" err="1">
                <a:latin typeface="Arial (Thân)"/>
              </a:rPr>
              <a:t>tới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siêu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thị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mua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đồ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rồi</a:t>
            </a:r>
            <a:r>
              <a:rPr lang="en-US" sz="3200" dirty="0">
                <a:latin typeface="Arial (Thân)"/>
              </a:rPr>
              <a:t> quay </a:t>
            </a:r>
            <a:r>
              <a:rPr lang="en-US" sz="3200" dirty="0" err="1">
                <a:latin typeface="Arial (Thân)"/>
              </a:rPr>
              <a:t>về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nhà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cất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đồ</a:t>
            </a:r>
            <a:r>
              <a:rPr lang="en-US" sz="3200" dirty="0">
                <a:latin typeface="Arial (Thân)"/>
              </a:rPr>
              <a:t>, </a:t>
            </a:r>
            <a:r>
              <a:rPr lang="en-US" sz="3200" dirty="0" err="1">
                <a:latin typeface="Arial (Thân)"/>
              </a:rPr>
              <a:t>sau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đó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đi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xe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đến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trường</a:t>
            </a:r>
            <a:r>
              <a:rPr lang="en-US" sz="3200" dirty="0">
                <a:latin typeface="Arial (Thân)"/>
              </a:rPr>
              <a:t> (</a:t>
            </a:r>
            <a:r>
              <a:rPr lang="en-US" sz="3200" dirty="0" err="1">
                <a:latin typeface="Arial (Thân)"/>
              </a:rPr>
              <a:t>Hình</a:t>
            </a:r>
            <a:r>
              <a:rPr lang="en-US" sz="3200" dirty="0">
                <a:latin typeface="Arial (Thân)"/>
              </a:rPr>
              <a:t> 4.7)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="" xmlns:a16="http://schemas.microsoft.com/office/drawing/2014/main" id="{1A6C4BB4-95A7-5500-46BF-787CD3C9902D}"/>
              </a:ext>
            </a:extLst>
          </p:cNvPr>
          <p:cNvSpPr txBox="1"/>
          <p:nvPr/>
        </p:nvSpPr>
        <p:spPr>
          <a:xfrm>
            <a:off x="3479796" y="5657955"/>
            <a:ext cx="11734801" cy="443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Arial (Thân)"/>
              </a:rPr>
              <a:t>1. </a:t>
            </a:r>
            <a:r>
              <a:rPr lang="en-US" sz="3200" dirty="0" err="1">
                <a:latin typeface="Arial (Thân)"/>
              </a:rPr>
              <a:t>Chọn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hệ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toạ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độ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có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gốc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là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vị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trí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nhà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bạn</a:t>
            </a:r>
            <a:r>
              <a:rPr lang="en-US" sz="3200" dirty="0">
                <a:latin typeface="Arial (Thân)"/>
              </a:rPr>
              <a:t> A, </a:t>
            </a:r>
            <a:r>
              <a:rPr lang="en-US" sz="3200" dirty="0" err="1">
                <a:latin typeface="Arial (Thân)"/>
              </a:rPr>
              <a:t>trục</a:t>
            </a:r>
            <a:r>
              <a:rPr lang="en-US" sz="3200" dirty="0">
                <a:latin typeface="Arial (Thân)"/>
              </a:rPr>
              <a:t> Ox </a:t>
            </a:r>
            <a:r>
              <a:rPr lang="en-US" sz="3200" dirty="0" err="1">
                <a:latin typeface="Arial (Thân)"/>
              </a:rPr>
              <a:t>trùng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với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đường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đi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từ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nhà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bạn</a:t>
            </a:r>
            <a:r>
              <a:rPr lang="en-US" sz="3200" dirty="0">
                <a:latin typeface="Arial (Thân)"/>
              </a:rPr>
              <a:t> A </a:t>
            </a:r>
            <a:r>
              <a:rPr lang="en-US" sz="3200" dirty="0" err="1">
                <a:latin typeface="Arial (Thân)"/>
              </a:rPr>
              <a:t>tới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trường</a:t>
            </a:r>
            <a:r>
              <a:rPr lang="en-US" sz="3200" dirty="0">
                <a:latin typeface="Arial (Thân)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Arial (Thân)"/>
              </a:rPr>
              <a:t>a) </a:t>
            </a:r>
            <a:r>
              <a:rPr lang="en-US" sz="3200" dirty="0" err="1">
                <a:latin typeface="Arial (Thân)"/>
              </a:rPr>
              <a:t>Tính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quãng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đường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đi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được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và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độ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dịch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chuyển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của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bạn</a:t>
            </a:r>
            <a:r>
              <a:rPr lang="en-US" sz="3200" dirty="0">
                <a:latin typeface="Arial (Thân)"/>
              </a:rPr>
              <a:t> A </a:t>
            </a:r>
            <a:r>
              <a:rPr lang="en-US" sz="3200" dirty="0" err="1">
                <a:latin typeface="Arial (Thân)"/>
              </a:rPr>
              <a:t>khi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đi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từ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trạm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xăng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tới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siêu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thị</a:t>
            </a:r>
            <a:r>
              <a:rPr lang="en-US" sz="3200" dirty="0">
                <a:latin typeface="Arial (Thân)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Arial (Thân)"/>
              </a:rPr>
              <a:t>b) </a:t>
            </a:r>
            <a:r>
              <a:rPr lang="en-US" sz="3200" dirty="0" err="1">
                <a:latin typeface="Arial (Thân)"/>
              </a:rPr>
              <a:t>Tính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quãng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đường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đi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được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và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độ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dịch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chuyển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của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bạn</a:t>
            </a:r>
            <a:r>
              <a:rPr lang="en-US" sz="3200" dirty="0">
                <a:latin typeface="Arial (Thân)"/>
              </a:rPr>
              <a:t> A </a:t>
            </a:r>
            <a:r>
              <a:rPr lang="en-US" sz="3200" dirty="0" err="1">
                <a:latin typeface="Arial (Thân)"/>
              </a:rPr>
              <a:t>trong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cả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chuyến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đi</a:t>
            </a:r>
            <a:r>
              <a:rPr lang="en-US" sz="3200" dirty="0">
                <a:latin typeface="Arial (Thân)"/>
              </a:rPr>
              <a:t> </a:t>
            </a:r>
            <a:r>
              <a:rPr lang="en-US" sz="3200" dirty="0" err="1">
                <a:latin typeface="Arial (Thân)"/>
              </a:rPr>
              <a:t>trên</a:t>
            </a:r>
            <a:r>
              <a:rPr lang="en-US" sz="3200" dirty="0">
                <a:latin typeface="Arial (Thân)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60687">
            <a:off x="15631623" y="968428"/>
            <a:ext cx="2736963" cy="13944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31848">
            <a:off x="-85706" y="8122755"/>
            <a:ext cx="2504185" cy="16800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00000">
            <a:off x="-315648" y="1628724"/>
            <a:ext cx="3657600" cy="791372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Bảng 4">
                <a:extLst>
                  <a:ext uri="{FF2B5EF4-FFF2-40B4-BE49-F238E27FC236}">
                    <a16:creationId xmlns="" xmlns:a16="http://schemas.microsoft.com/office/drawing/2014/main" id="{047339BF-1CAF-7369-667E-B97982CD2AE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91560258"/>
                  </p:ext>
                </p:extLst>
              </p:nvPr>
            </p:nvGraphicFramePr>
            <p:xfrm>
              <a:off x="1714497" y="2024410"/>
              <a:ext cx="14859002" cy="2270760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5257800">
                      <a:extLst>
                        <a:ext uri="{9D8B030D-6E8A-4147-A177-3AD203B41FA5}">
                          <a16:colId xmlns="" xmlns:a16="http://schemas.microsoft.com/office/drawing/2014/main" val="2813993988"/>
                        </a:ext>
                      </a:extLst>
                    </a:gridCol>
                    <a:gridCol w="5143503">
                      <a:extLst>
                        <a:ext uri="{9D8B030D-6E8A-4147-A177-3AD203B41FA5}">
                          <a16:colId xmlns="" xmlns:a16="http://schemas.microsoft.com/office/drawing/2014/main" val="3313720927"/>
                        </a:ext>
                      </a:extLst>
                    </a:gridCol>
                    <a:gridCol w="4457699">
                      <a:extLst>
                        <a:ext uri="{9D8B030D-6E8A-4147-A177-3AD203B41FA5}">
                          <a16:colId xmlns="" xmlns:a16="http://schemas.microsoft.com/office/drawing/2014/main" val="1097685068"/>
                        </a:ext>
                      </a:extLst>
                    </a:gridCol>
                  </a:tblGrid>
                  <a:tr h="440364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vi-VN" sz="3200">
                              <a:effectLst/>
                            </a:rPr>
                            <a:t>Chuyển động </a:t>
                          </a:r>
                          <a:endParaRPr lang="en-US" sz="3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vi-VN" sz="3200" dirty="0" err="1">
                              <a:effectLst/>
                            </a:rPr>
                            <a:t>Quãng</a:t>
                          </a:r>
                          <a:r>
                            <a:rPr lang="vi-VN" sz="3200" dirty="0">
                              <a:effectLst/>
                            </a:rPr>
                            <a:t> </a:t>
                          </a:r>
                          <a:r>
                            <a:rPr lang="vi-VN" sz="3200" dirty="0" err="1">
                              <a:effectLst/>
                            </a:rPr>
                            <a:t>đường</a:t>
                          </a:r>
                          <a:r>
                            <a:rPr lang="vi-VN" sz="3200" dirty="0">
                              <a:effectLst/>
                            </a:rPr>
                            <a:t> đi </a:t>
                          </a:r>
                          <a:r>
                            <a:rPr lang="vi-VN" sz="3200" dirty="0" err="1">
                              <a:effectLst/>
                            </a:rPr>
                            <a:t>được</a:t>
                          </a:r>
                          <a:r>
                            <a:rPr lang="vi-VN" sz="3200" dirty="0">
                              <a:effectLst/>
                            </a:rPr>
                            <a:t> s(m)</a:t>
                          </a:r>
                          <a:endParaRPr lang="en-US" sz="3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vi-VN" sz="3200">
                              <a:effectLst/>
                            </a:rPr>
                            <a:t>Độ dịch chuyển d(m)</a:t>
                          </a:r>
                          <a:endParaRPr lang="en-US" sz="3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17804408"/>
                      </a:ext>
                    </a:extLst>
                  </a:tr>
                  <a:tr h="767460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vi-VN" sz="3200" dirty="0" err="1">
                              <a:effectLst/>
                            </a:rPr>
                            <a:t>Từ</a:t>
                          </a:r>
                          <a:r>
                            <a:rPr lang="vi-VN" sz="3200" dirty="0">
                              <a:effectLst/>
                            </a:rPr>
                            <a:t> </a:t>
                          </a:r>
                          <a:r>
                            <a:rPr lang="vi-VN" sz="3200" dirty="0" err="1">
                              <a:effectLst/>
                            </a:rPr>
                            <a:t>trạm</a:t>
                          </a:r>
                          <a:r>
                            <a:rPr lang="vi-VN" sz="3200" dirty="0">
                              <a:effectLst/>
                            </a:rPr>
                            <a:t> xăng </a:t>
                          </a:r>
                          <a:r>
                            <a:rPr lang="vi-VN" sz="3200" dirty="0" err="1">
                              <a:effectLst/>
                            </a:rPr>
                            <a:t>đến</a:t>
                          </a:r>
                          <a:r>
                            <a:rPr lang="vi-VN" sz="3200" dirty="0">
                              <a:effectLst/>
                            </a:rPr>
                            <a:t> siêu </a:t>
                          </a:r>
                          <a:r>
                            <a:rPr lang="vi-VN" sz="3200" dirty="0" err="1">
                              <a:effectLst/>
                            </a:rPr>
                            <a:t>thị</a:t>
                          </a:r>
                          <a:endParaRPr lang="en-US" sz="3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3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vi-VN" sz="3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vi-VN" sz="3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vi-VN" sz="3200">
                                    <a:effectLst/>
                                    <a:latin typeface="Cambria Math" panose="02040503050406030204" pitchFamily="18" charset="0"/>
                                  </a:rPr>
                                  <m:t>=400</m:t>
                                </m:r>
                              </m:oMath>
                            </m:oMathPara>
                          </a14:m>
                          <a:endParaRPr lang="en-US" sz="3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3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vi-VN" sz="3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vi-VN" sz="3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vi-VN" sz="3200">
                                    <a:effectLst/>
                                    <a:latin typeface="Cambria Math" panose="02040503050406030204" pitchFamily="18" charset="0"/>
                                  </a:rPr>
                                  <m:t>=400</m:t>
                                </m:r>
                              </m:oMath>
                            </m:oMathPara>
                          </a14:m>
                          <a:endParaRPr lang="en-US" sz="3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797971771"/>
                      </a:ext>
                    </a:extLst>
                  </a:tr>
                  <a:tr h="683525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vi-VN" sz="3200" dirty="0" err="1">
                              <a:effectLst/>
                            </a:rPr>
                            <a:t>Cả</a:t>
                          </a:r>
                          <a:r>
                            <a:rPr lang="vi-VN" sz="3200" dirty="0">
                              <a:effectLst/>
                            </a:rPr>
                            <a:t> </a:t>
                          </a:r>
                          <a:r>
                            <a:rPr lang="vi-VN" sz="3200" dirty="0" err="1">
                              <a:effectLst/>
                            </a:rPr>
                            <a:t>chuyến</a:t>
                          </a:r>
                          <a:r>
                            <a:rPr lang="vi-VN" sz="3200" dirty="0">
                              <a:effectLst/>
                            </a:rPr>
                            <a:t> đi</a:t>
                          </a:r>
                          <a:endParaRPr lang="en-US" sz="3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3200" i="1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vi-VN" sz="3200" i="1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=2 800</m:t>
                                </m:r>
                              </m:oMath>
                            </m:oMathPara>
                          </a14:m>
                          <a:endParaRPr lang="en-US" sz="3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3200" i="1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  <m:r>
                                  <a:rPr lang="vi-VN" sz="3200" i="1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=1 200</m:t>
                                </m:r>
                              </m:oMath>
                            </m:oMathPara>
                          </a14:m>
                          <a:endParaRPr lang="en-US" sz="3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50140499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Bảng 4">
                <a:extLst>
                  <a:ext uri="{FF2B5EF4-FFF2-40B4-BE49-F238E27FC236}">
                    <a16:creationId xmlns:a16="http://schemas.microsoft.com/office/drawing/2014/main" id="{047339BF-1CAF-7369-667E-B97982CD2AE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91560258"/>
                  </p:ext>
                </p:extLst>
              </p:nvPr>
            </p:nvGraphicFramePr>
            <p:xfrm>
              <a:off x="1714497" y="2024410"/>
              <a:ext cx="14859002" cy="2192020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5257800">
                      <a:extLst>
                        <a:ext uri="{9D8B030D-6E8A-4147-A177-3AD203B41FA5}">
                          <a16:colId xmlns:a16="http://schemas.microsoft.com/office/drawing/2014/main" val="2813993988"/>
                        </a:ext>
                      </a:extLst>
                    </a:gridCol>
                    <a:gridCol w="5143503">
                      <a:extLst>
                        <a:ext uri="{9D8B030D-6E8A-4147-A177-3AD203B41FA5}">
                          <a16:colId xmlns:a16="http://schemas.microsoft.com/office/drawing/2014/main" val="3313720927"/>
                        </a:ext>
                      </a:extLst>
                    </a:gridCol>
                    <a:gridCol w="4457699">
                      <a:extLst>
                        <a:ext uri="{9D8B030D-6E8A-4147-A177-3AD203B41FA5}">
                          <a16:colId xmlns:a16="http://schemas.microsoft.com/office/drawing/2014/main" val="1097685068"/>
                        </a:ext>
                      </a:extLst>
                    </a:gridCol>
                  </a:tblGrid>
                  <a:tr h="65278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vi-VN" sz="3200">
                              <a:effectLst/>
                            </a:rPr>
                            <a:t>Chuyển động </a:t>
                          </a:r>
                          <a:endParaRPr lang="en-US" sz="3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vi-VN" sz="3200" dirty="0" err="1">
                              <a:effectLst/>
                            </a:rPr>
                            <a:t>Quãng</a:t>
                          </a:r>
                          <a:r>
                            <a:rPr lang="vi-VN" sz="3200" dirty="0">
                              <a:effectLst/>
                            </a:rPr>
                            <a:t> </a:t>
                          </a:r>
                          <a:r>
                            <a:rPr lang="vi-VN" sz="3200" dirty="0" err="1">
                              <a:effectLst/>
                            </a:rPr>
                            <a:t>đường</a:t>
                          </a:r>
                          <a:r>
                            <a:rPr lang="vi-VN" sz="3200" dirty="0">
                              <a:effectLst/>
                            </a:rPr>
                            <a:t> đi </a:t>
                          </a:r>
                          <a:r>
                            <a:rPr lang="vi-VN" sz="3200" dirty="0" err="1">
                              <a:effectLst/>
                            </a:rPr>
                            <a:t>được</a:t>
                          </a:r>
                          <a:r>
                            <a:rPr lang="vi-VN" sz="3200" dirty="0">
                              <a:effectLst/>
                            </a:rPr>
                            <a:t> s(m)</a:t>
                          </a:r>
                          <a:endParaRPr lang="en-US" sz="3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vi-VN" sz="3200">
                              <a:effectLst/>
                            </a:rPr>
                            <a:t>Độ dịch chuyển d(m)</a:t>
                          </a:r>
                          <a:endParaRPr lang="en-US" sz="3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17804408"/>
                      </a:ext>
                    </a:extLst>
                  </a:tr>
                  <a:tr h="769620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vi-VN" sz="3200" dirty="0" err="1">
                              <a:effectLst/>
                            </a:rPr>
                            <a:t>Từ</a:t>
                          </a:r>
                          <a:r>
                            <a:rPr lang="vi-VN" sz="3200" dirty="0">
                              <a:effectLst/>
                            </a:rPr>
                            <a:t> </a:t>
                          </a:r>
                          <a:r>
                            <a:rPr lang="vi-VN" sz="3200" dirty="0" err="1">
                              <a:effectLst/>
                            </a:rPr>
                            <a:t>trạm</a:t>
                          </a:r>
                          <a:r>
                            <a:rPr lang="vi-VN" sz="3200" dirty="0">
                              <a:effectLst/>
                            </a:rPr>
                            <a:t> xăng </a:t>
                          </a:r>
                          <a:r>
                            <a:rPr lang="vi-VN" sz="3200" dirty="0" err="1">
                              <a:effectLst/>
                            </a:rPr>
                            <a:t>đến</a:t>
                          </a:r>
                          <a:r>
                            <a:rPr lang="vi-VN" sz="3200" dirty="0">
                              <a:effectLst/>
                            </a:rPr>
                            <a:t> siêu </a:t>
                          </a:r>
                          <a:r>
                            <a:rPr lang="vi-VN" sz="3200" dirty="0" err="1">
                              <a:effectLst/>
                            </a:rPr>
                            <a:t>thị</a:t>
                          </a:r>
                          <a:endParaRPr lang="en-US" sz="3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10"/>
                          <a:stretch>
                            <a:fillRect l="-102370" t="-85039" r="-86848" b="-1220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10"/>
                          <a:stretch>
                            <a:fillRect l="-233653" t="-85039" r="-274" b="-12204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97971771"/>
                      </a:ext>
                    </a:extLst>
                  </a:tr>
                  <a:tr h="769620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vi-VN" sz="3200" dirty="0" err="1">
                              <a:effectLst/>
                            </a:rPr>
                            <a:t>Cả</a:t>
                          </a:r>
                          <a:r>
                            <a:rPr lang="vi-VN" sz="3200" dirty="0">
                              <a:effectLst/>
                            </a:rPr>
                            <a:t> </a:t>
                          </a:r>
                          <a:r>
                            <a:rPr lang="vi-VN" sz="3200" dirty="0" err="1">
                              <a:effectLst/>
                            </a:rPr>
                            <a:t>chuyến</a:t>
                          </a:r>
                          <a:r>
                            <a:rPr lang="vi-VN" sz="3200" dirty="0">
                              <a:effectLst/>
                            </a:rPr>
                            <a:t> đi</a:t>
                          </a:r>
                          <a:endParaRPr lang="en-US" sz="3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10"/>
                          <a:stretch>
                            <a:fillRect l="-102370" t="-186508" r="-86848" b="-230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10"/>
                          <a:stretch>
                            <a:fillRect l="-233653" t="-186508" r="-274" b="-230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0140499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3" name="Picture 1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620388">
            <a:off x="-710965" y="733437"/>
            <a:ext cx="5765330" cy="1247408"/>
          </a:xfrm>
          <a:prstGeom prst="rect">
            <a:avLst/>
          </a:prstGeom>
        </p:spPr>
      </p:pic>
      <p:pic>
        <p:nvPicPr>
          <p:cNvPr id="17" name="Picture 1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620388">
            <a:off x="-558565" y="885837"/>
            <a:ext cx="5765330" cy="1247408"/>
          </a:xfrm>
          <a:prstGeom prst="rect">
            <a:avLst/>
          </a:prstGeom>
        </p:spPr>
      </p:pic>
      <p:sp>
        <p:nvSpPr>
          <p:cNvPr id="18" name="Cloud Callout 17"/>
          <p:cNvSpPr/>
          <p:nvPr/>
        </p:nvSpPr>
        <p:spPr>
          <a:xfrm>
            <a:off x="2663991" y="4739639"/>
            <a:ext cx="12344400" cy="3962400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>
                <a:solidFill>
                  <a:schemeClr val="tx1"/>
                </a:solidFill>
                <a:latin typeface="Arial (Thân)"/>
              </a:rPr>
              <a:t>3. </a:t>
            </a:r>
            <a:r>
              <a:rPr lang="en-US" sz="3600" dirty="0" err="1">
                <a:solidFill>
                  <a:schemeClr val="tx1"/>
                </a:solidFill>
                <a:latin typeface="Arial (Thân)"/>
              </a:rPr>
              <a:t>Hãy</a:t>
            </a:r>
            <a:r>
              <a:rPr lang="en-US" sz="3600" dirty="0">
                <a:solidFill>
                  <a:schemeClr val="tx1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 (Thân)"/>
              </a:rPr>
              <a:t>dựa</a:t>
            </a:r>
            <a:r>
              <a:rPr lang="en-US" sz="3600" dirty="0">
                <a:solidFill>
                  <a:schemeClr val="tx1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 (Thân)"/>
              </a:rPr>
              <a:t>vào</a:t>
            </a:r>
            <a:r>
              <a:rPr lang="en-US" sz="3600" dirty="0">
                <a:solidFill>
                  <a:schemeClr val="tx1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 (Thân)"/>
              </a:rPr>
              <a:t>bảng</a:t>
            </a:r>
            <a:r>
              <a:rPr lang="en-US" sz="3600" dirty="0">
                <a:solidFill>
                  <a:schemeClr val="tx1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 (Thân)"/>
              </a:rPr>
              <a:t>kết</a:t>
            </a:r>
            <a:r>
              <a:rPr lang="en-US" sz="3600" dirty="0">
                <a:solidFill>
                  <a:schemeClr val="tx1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 (Thân)"/>
              </a:rPr>
              <a:t>quả</a:t>
            </a:r>
            <a:r>
              <a:rPr lang="en-US" sz="3600" dirty="0">
                <a:solidFill>
                  <a:schemeClr val="tx1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 (Thân)"/>
              </a:rPr>
              <a:t>trên</a:t>
            </a:r>
            <a:r>
              <a:rPr lang="en-US" sz="3600" dirty="0">
                <a:solidFill>
                  <a:schemeClr val="tx1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 (Thân)"/>
              </a:rPr>
              <a:t>để</a:t>
            </a:r>
            <a:r>
              <a:rPr lang="en-US" sz="3600" dirty="0">
                <a:solidFill>
                  <a:schemeClr val="tx1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 (Thân)"/>
              </a:rPr>
              <a:t>kiểm</a:t>
            </a:r>
            <a:r>
              <a:rPr lang="en-US" sz="3600" dirty="0">
                <a:solidFill>
                  <a:schemeClr val="tx1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 (Thân)"/>
              </a:rPr>
              <a:t>tra</a:t>
            </a:r>
            <a:r>
              <a:rPr lang="en-US" sz="3600" dirty="0">
                <a:solidFill>
                  <a:schemeClr val="tx1"/>
                </a:solidFill>
                <a:latin typeface="Arial (Thân)"/>
              </a:rPr>
              <a:t> </a:t>
            </a:r>
            <a:r>
              <a:rPr lang="vi-VN" sz="3600" dirty="0" smtClean="0">
                <a:solidFill>
                  <a:schemeClr val="tx1"/>
                </a:solidFill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độ </a:t>
            </a:r>
            <a:r>
              <a:rPr lang="vi-VN" sz="3600" dirty="0">
                <a:solidFill>
                  <a:schemeClr val="tx1"/>
                </a:solidFill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lớn độ dịch chuyển và quãng đường đi được có độ lớn bằng </a:t>
            </a:r>
            <a:r>
              <a:rPr lang="vi-VN" sz="3600" dirty="0" smtClean="0">
                <a:solidFill>
                  <a:schemeClr val="tx1"/>
                </a:solidFill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chemeClr val="tx1"/>
                </a:solidFill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solidFill>
                  <a:schemeClr val="tx1"/>
                </a:solidFill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solidFill>
                  <a:schemeClr val="tx1"/>
                </a:solidFill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  <a:endParaRPr lang="en-US" sz="3600" dirty="0">
              <a:solidFill>
                <a:schemeClr val="tx1"/>
              </a:solidFill>
              <a:latin typeface="Arial (Thân)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44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70512"/>
            <a:ext cx="1401247" cy="19511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5007" y="8829029"/>
            <a:ext cx="2955386" cy="15421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997344" y="8420100"/>
            <a:ext cx="1401247" cy="195110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67889" y="2335210"/>
            <a:ext cx="2120111" cy="157273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41958" y="8918120"/>
            <a:ext cx="2955386" cy="154217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876" y="8326372"/>
            <a:ext cx="1401247" cy="1951103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85628080-1F92-3F67-EBFC-FA26BD3DEAAD}"/>
              </a:ext>
            </a:extLst>
          </p:cNvPr>
          <p:cNvSpPr txBox="1"/>
          <p:nvPr/>
        </p:nvSpPr>
        <p:spPr>
          <a:xfrm>
            <a:off x="2207782" y="3156049"/>
            <a:ext cx="13182600" cy="149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Kết</a:t>
            </a:r>
            <a:r>
              <a:rPr lang="vi-VN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luận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: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 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lớn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 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dịch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quãng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đường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đi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được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một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động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bằng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nhau khi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vật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động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thẳng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không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đổi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chiều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6594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08247">
            <a:off x="15577496" y="7144181"/>
            <a:ext cx="3725541" cy="5187462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31446">
            <a:off x="-993760" y="7525838"/>
            <a:ext cx="4670853" cy="3464924"/>
          </a:xfrm>
          <a:prstGeom prst="rect">
            <a:avLst/>
          </a:prstGeom>
        </p:spPr>
      </p:pic>
      <p:pic>
        <p:nvPicPr>
          <p:cNvPr id="78" name="Picture 7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04270">
            <a:off x="-1174561" y="-822161"/>
            <a:ext cx="3314284" cy="4114800"/>
          </a:xfrm>
          <a:prstGeom prst="rect">
            <a:avLst/>
          </a:prstGeom>
        </p:spPr>
      </p:pic>
      <p:pic>
        <p:nvPicPr>
          <p:cNvPr id="79" name="Picture 7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927237">
            <a:off x="15217290" y="-2084202"/>
            <a:ext cx="4511215" cy="4535956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AC9EFA73-2DD5-7506-13D9-1AA22C32392A}"/>
              </a:ext>
            </a:extLst>
          </p:cNvPr>
          <p:cNvSpPr txBox="1"/>
          <p:nvPr/>
        </p:nvSpPr>
        <p:spPr>
          <a:xfrm>
            <a:off x="3406377" y="588908"/>
            <a:ext cx="7522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IV. TỔNG HỢP ĐỘ DỊCH CHUYỂN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4694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607797"/>
            <a:ext cx="15677388" cy="18636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599" y="4471416"/>
            <a:ext cx="15657431" cy="11932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598" y="5664708"/>
            <a:ext cx="15651752" cy="207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1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885" y="4772138"/>
            <a:ext cx="16171238" cy="29225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885" y="7694675"/>
            <a:ext cx="16171238" cy="21122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885" y="1303021"/>
            <a:ext cx="16171238" cy="346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5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08247">
            <a:off x="15577496" y="7144181"/>
            <a:ext cx="3725541" cy="5187462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31446">
            <a:off x="-993760" y="7525838"/>
            <a:ext cx="4670853" cy="3464924"/>
          </a:xfrm>
          <a:prstGeom prst="rect">
            <a:avLst/>
          </a:prstGeom>
        </p:spPr>
      </p:pic>
      <p:pic>
        <p:nvPicPr>
          <p:cNvPr id="78" name="Picture 7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04270">
            <a:off x="-1174561" y="-822161"/>
            <a:ext cx="3314284" cy="4114800"/>
          </a:xfrm>
          <a:prstGeom prst="rect">
            <a:avLst/>
          </a:prstGeom>
        </p:spPr>
      </p:pic>
      <p:pic>
        <p:nvPicPr>
          <p:cNvPr id="79" name="Picture 7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927237">
            <a:off x="15217290" y="-2084202"/>
            <a:ext cx="4511215" cy="4535956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AC9EFA73-2DD5-7506-13D9-1AA22C32392A}"/>
              </a:ext>
            </a:extLst>
          </p:cNvPr>
          <p:cNvSpPr txBox="1"/>
          <p:nvPr/>
        </p:nvSpPr>
        <p:spPr>
          <a:xfrm>
            <a:off x="3406377" y="588908"/>
            <a:ext cx="7522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IV. TỔNG HỢP ĐỘ DỊCH CHUYỂN</a:t>
            </a:r>
            <a:endParaRPr lang="en-US" sz="3600" dirty="0"/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A7118625-D6CA-B905-E42B-A09687A3563E}"/>
              </a:ext>
            </a:extLst>
          </p:cNvPr>
          <p:cNvSpPr txBox="1"/>
          <p:nvPr/>
        </p:nvSpPr>
        <p:spPr>
          <a:xfrm>
            <a:off x="3401615" y="1521799"/>
            <a:ext cx="11484769" cy="3706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vi-VN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vi-VN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vi-VN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vi-VN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đi xe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đi theo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C;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đi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C. (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4.8).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đi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hai. So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ECF3E889-2B6C-5E26-3904-CEF84C1ADD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01615" y="5299038"/>
            <a:ext cx="4953000" cy="4987962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="" xmlns:a16="http://schemas.microsoft.com/office/drawing/2014/main" id="{8E33F335-A504-9E4A-D699-F605C31930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96400" y="5846589"/>
            <a:ext cx="574401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0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39032" y="-142321"/>
            <a:ext cx="2364108" cy="23770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42906" y="8547366"/>
            <a:ext cx="2345094" cy="17396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951077">
            <a:off x="-64550" y="540145"/>
            <a:ext cx="3582802" cy="101214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75274" y="7931567"/>
            <a:ext cx="1838863" cy="234114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252100">
            <a:off x="-267896" y="602024"/>
            <a:ext cx="1251270" cy="353484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BAEF05FD-4FB4-7A40-F5BA-4F00DF580A2D}"/>
              </a:ext>
            </a:extLst>
          </p:cNvPr>
          <p:cNvSpPr txBox="1"/>
          <p:nvPr/>
        </p:nvSpPr>
        <p:spPr>
          <a:xfrm>
            <a:off x="8610599" y="738439"/>
            <a:ext cx="1066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 (Thân)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 (Thân)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="" xmlns:a16="http://schemas.microsoft.com/office/drawing/2014/main" id="{347FE25D-6E5D-EE46-4D12-408AA019E4AE}"/>
                  </a:ext>
                </a:extLst>
              </p:cNvPr>
              <p:cNvSpPr txBox="1"/>
              <p:nvPr/>
            </p:nvSpPr>
            <p:spPr>
              <a:xfrm>
                <a:off x="1655338" y="1878047"/>
                <a:ext cx="14977323" cy="70260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2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 </a:t>
                </a:r>
                <a:r>
                  <a:rPr lang="vi-VN" sz="3200" b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thứ</a:t>
                </a:r>
                <a:r>
                  <a:rPr lang="vi-VN" sz="32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b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nhất</a:t>
                </a:r>
                <a:r>
                  <a:rPr lang="vi-VN" sz="32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Quãng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đường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đi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được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của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người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thứ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nhất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s</m:t>
                        </m:r>
                      </m:e>
                      <m:sub>
                        <m:r>
                          <a:rPr lang="vi-VN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sub>
                    </m:sSub>
                    <m: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 </m:t>
                    </m:r>
                    <m:r>
                      <m:rPr>
                        <m:sty m:val="p"/>
                      </m:rP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AB</m:t>
                    </m:r>
                    <m: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m:rPr>
                        <m:sty m:val="p"/>
                      </m:rP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BC</m:t>
                    </m:r>
                    <m: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=4+4=8</m:t>
                    </m:r>
                    <m:r>
                      <m:rPr>
                        <m:sty m:val="p"/>
                      </m:rP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km</m:t>
                    </m:r>
                  </m:oMath>
                </a14:m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endParaRPr lang="en-US" sz="3200" dirty="0">
                  <a:effectLst/>
                  <a:ea typeface="Times New Roman" panose="02020603050405020304" pitchFamily="18" charset="0"/>
                </a:endParaRPr>
              </a:p>
              <a:p>
                <a:pPr marL="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Tam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giác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ABC vuông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tại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B nên :</a:t>
                </a:r>
                <a:endParaRPr lang="en-US" sz="3200" dirty="0">
                  <a:effectLst/>
                  <a:ea typeface="Times New Roman" panose="02020603050405020304" pitchFamily="18" charset="0"/>
                </a:endParaRPr>
              </a:p>
              <a:p>
                <a:pPr marL="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+</a:t>
                </a:r>
                <a:r>
                  <a:rPr lang="vi-VN" sz="32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Độ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lớn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độ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dịch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chuyển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AC</m:t>
                        </m:r>
                      </m:e>
                    </m:acc>
                  </m:oMath>
                </a14:m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được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tính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bằng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:</a:t>
                </a:r>
                <a:r>
                  <a:rPr lang="vi-VN" sz="32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endParaRPr lang="en-US" sz="3200" dirty="0">
                  <a:effectLst/>
                  <a:ea typeface="Times New Roman" panose="02020603050405020304" pitchFamily="18" charset="0"/>
                </a:endParaRPr>
              </a:p>
              <a:p>
                <a:pPr marL="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vi-VN" sz="3200" i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d</m:t>
                          </m:r>
                        </m:e>
                        <m:sub>
                          <m:r>
                            <a:rPr lang="vi-VN" sz="3200" i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r>
                        <a:rPr lang="vi-VN" sz="32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vi-VN" sz="32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AB</m:t>
                              </m:r>
                            </m:e>
                            <m:sup>
                              <m:r>
                                <a:rPr lang="vi-VN" sz="32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vi-VN" sz="3200" i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vi-VN" sz="32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BC</m:t>
                              </m:r>
                            </m:e>
                            <m:sup>
                              <m:r>
                                <a:rPr lang="vi-VN" sz="32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vi-VN" sz="3200" i="0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vi-VN" sz="32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4</m:t>
                              </m:r>
                            </m:e>
                            <m:sup>
                              <m:r>
                                <a:rPr lang="vi-VN" sz="32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vi-VN" sz="3200" i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vi-VN" sz="32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4</m:t>
                              </m:r>
                            </m:e>
                            <m:sup>
                              <m:r>
                                <a:rPr lang="vi-VN" sz="32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vi-VN" sz="3200" i="0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=5,7</m:t>
                      </m:r>
                      <m:r>
                        <m:rPr>
                          <m:sty m:val="p"/>
                        </m:rPr>
                        <a:rPr lang="vi-VN" sz="3200" i="0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km</m:t>
                      </m:r>
                    </m:oMath>
                  </m:oMathPara>
                </a14:m>
                <a:endParaRPr lang="en-US" sz="3200" dirty="0">
                  <a:effectLst/>
                  <a:ea typeface="Times New Roman" panose="02020603050405020304" pitchFamily="18" charset="0"/>
                </a:endParaRPr>
              </a:p>
              <a:p>
                <a:pPr marL="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+ Tam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giác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ABC vuông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tại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B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và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có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AB=BC nên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là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tam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giác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vuông cân </a:t>
                </a:r>
                <a14:m>
                  <m:oMath xmlns:m="http://schemas.openxmlformats.org/officeDocument/2006/math">
                    <m:r>
                      <a:rPr lang="en-US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A</m:t>
                        </m:r>
                      </m:e>
                    </m:acc>
                    <m: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 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vi-VN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45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vi-VN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o</m:t>
                        </m:r>
                      </m:sup>
                    </m:sSup>
                  </m:oMath>
                </a14:m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endParaRPr lang="en-US" sz="3200" dirty="0">
                  <a:effectLst/>
                  <a:ea typeface="Times New Roman" panose="02020603050405020304" pitchFamily="18" charset="0"/>
                </a:endParaRPr>
              </a:p>
              <a:p>
                <a:pPr marL="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Dựa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vào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tọa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độ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địa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lý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,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độ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dịch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chuyển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của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người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thứ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nhất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là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5,7km,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hướng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45</m:t>
                    </m:r>
                    <m:r>
                      <a:rPr lang="en-US" sz="32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 </m:t>
                    </m:r>
                  </m:oMath>
                </a14:m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Đông-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Bắc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.</a:t>
                </a:r>
                <a:endParaRPr lang="en-US" sz="3200" dirty="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7FE25D-6E5D-EE46-4D12-408AA019E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5338" y="1878047"/>
                <a:ext cx="14977323" cy="7026026"/>
              </a:xfrm>
              <a:prstGeom prst="rect">
                <a:avLst/>
              </a:prstGeom>
              <a:blipFill>
                <a:blip r:embed="rId11"/>
                <a:stretch>
                  <a:fillRect l="-1059" r="-855" b="-16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614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31848">
            <a:off x="15543065" y="8103705"/>
            <a:ext cx="2504185" cy="16800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700000">
            <a:off x="-386432" y="1625901"/>
            <a:ext cx="3657600" cy="791372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9" name="Hình ảnh 18">
            <a:extLst>
              <a:ext uri="{FF2B5EF4-FFF2-40B4-BE49-F238E27FC236}">
                <a16:creationId xmlns="" xmlns:a16="http://schemas.microsoft.com/office/drawing/2014/main" id="{B412A6C4-E345-356D-72D5-3CB97C0C08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38759"/>
            <a:ext cx="9527415" cy="9328927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="" xmlns:a16="http://schemas.microsoft.com/office/drawing/2014/main" id="{ED0AF430-95D3-4F20-93CD-F5660FB82769}"/>
              </a:ext>
            </a:extLst>
          </p:cNvPr>
          <p:cNvSpPr txBox="1"/>
          <p:nvPr/>
        </p:nvSpPr>
        <p:spPr>
          <a:xfrm>
            <a:off x="9541496" y="2550162"/>
            <a:ext cx="78486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 smtClean="0">
                <a:solidFill>
                  <a:srgbClr val="000000"/>
                </a:solidFill>
                <a:ea typeface="Times New Roman" panose="02020603050405020304" pitchFamily="18" charset="0"/>
              </a:rPr>
              <a:t>Xét</a:t>
            </a:r>
            <a:r>
              <a:rPr lang="en-US" sz="32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m</a:t>
            </a:r>
            <a:r>
              <a:rPr lang="vi-VN" sz="32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ột ô tô </a:t>
            </a:r>
            <a:r>
              <a:rPr lang="en-US" sz="3200" dirty="0" err="1" smtClean="0">
                <a:solidFill>
                  <a:srgbClr val="000000"/>
                </a:solidFill>
                <a:ea typeface="Times New Roman" panose="02020603050405020304" pitchFamily="18" charset="0"/>
              </a:rPr>
              <a:t>đang</a:t>
            </a:r>
            <a:r>
              <a:rPr lang="en-US" sz="32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chuyển</a:t>
            </a:r>
            <a:r>
              <a:rPr lang="en-US" sz="32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từ</a:t>
            </a:r>
            <a:r>
              <a:rPr lang="en-US" sz="32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điểm O của một ngã tư đường có 4 hướng: Đông, Tây, Nam, Bắc với tốc độ không đổi 36km/h. Nếu ô tô đi tiếp thì sau 10s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20388">
            <a:off x="-710965" y="733437"/>
            <a:ext cx="5765330" cy="1247408"/>
          </a:xfrm>
          <a:prstGeom prst="rect">
            <a:avLst/>
          </a:prstGeom>
        </p:spPr>
      </p:pic>
      <p:pic>
        <p:nvPicPr>
          <p:cNvPr id="136" name="Picture 1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96196">
            <a:off x="13189644" y="527450"/>
            <a:ext cx="5765330" cy="1247408"/>
          </a:xfrm>
          <a:prstGeom prst="rect">
            <a:avLst/>
          </a:prstGeom>
        </p:spPr>
      </p:pic>
      <p:pic>
        <p:nvPicPr>
          <p:cNvPr id="146" name="Picture 12">
            <a:extLst>
              <a:ext uri="{FF2B5EF4-FFF2-40B4-BE49-F238E27FC236}">
                <a16:creationId xmlns="" xmlns:a16="http://schemas.microsoft.com/office/drawing/2014/main" id="{81BED91C-9A8A-A790-74AD-C843B5DC7B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282856">
            <a:off x="99947" y="7813316"/>
            <a:ext cx="1819486" cy="2253868"/>
          </a:xfrm>
          <a:prstGeom prst="rect">
            <a:avLst/>
          </a:prstGeom>
        </p:spPr>
      </p:pic>
      <p:pic>
        <p:nvPicPr>
          <p:cNvPr id="147" name="Picture 9">
            <a:extLst>
              <a:ext uri="{FF2B5EF4-FFF2-40B4-BE49-F238E27FC236}">
                <a16:creationId xmlns="" xmlns:a16="http://schemas.microsoft.com/office/drawing/2014/main" id="{3385322F-67DB-B4A9-8151-E521A53A66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420341">
            <a:off x="16007838" y="7103706"/>
            <a:ext cx="2298976" cy="32011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="" xmlns:a16="http://schemas.microsoft.com/office/drawing/2014/main" id="{2CCD6EBB-21B4-CA04-8FF2-6029AFC756CE}"/>
                  </a:ext>
                </a:extLst>
              </p:cNvPr>
              <p:cNvSpPr txBox="1"/>
              <p:nvPr/>
            </p:nvSpPr>
            <p:spPr>
              <a:xfrm>
                <a:off x="2971800" y="1174966"/>
                <a:ext cx="12344400" cy="31213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vi-VN" sz="3200" b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Người</a:t>
                </a:r>
                <a:r>
                  <a:rPr lang="vi-VN" sz="32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b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thứ</a:t>
                </a:r>
                <a:r>
                  <a:rPr lang="vi-VN" sz="32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2:</a:t>
                </a:r>
                <a:endParaRPr lang="en-US" sz="3200" dirty="0">
                  <a:effectLst/>
                  <a:ea typeface="Times New Roman" panose="02020603050405020304" pitchFamily="18" charset="0"/>
                </a:endParaRPr>
              </a:p>
              <a:p>
                <a:pPr marL="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Vì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người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thứ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hai đi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thẳng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từ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A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đến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C, không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đổi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chiều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nên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quãng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đường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đi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được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và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độ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dịch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chuyển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là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bằng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nhau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và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AC</m:t>
                    </m:r>
                    <m: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=5,7</m:t>
                    </m:r>
                    <m:r>
                      <m:rPr>
                        <m:sty m:val="p"/>
                      </m:rP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km</m:t>
                    </m:r>
                    <m: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</m:oMath>
                </a14:m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Và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người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này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đi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th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eo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hướng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vi-VN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45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vi-VN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o</m:t>
                        </m:r>
                      </m:sup>
                    </m:sSup>
                    <m:r>
                      <a:rPr lang="vi-VN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vi-VN" sz="3200" i="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Đông- </a:t>
                </a:r>
                <a:r>
                  <a:rPr lang="vi-VN" sz="3200" i="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Bắc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.</a:t>
                </a:r>
                <a:endParaRPr lang="en-US" sz="3200" dirty="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2CCD6EBB-21B4-CA04-8FF2-6029AFC756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1174966"/>
                <a:ext cx="12344400" cy="3121367"/>
              </a:xfrm>
              <a:prstGeom prst="rect">
                <a:avLst/>
              </a:prstGeom>
              <a:blipFill>
                <a:blip r:embed="rId8"/>
                <a:stretch>
                  <a:fillRect l="-1284" r="-1877" b="-56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18591831-23A8-A2C7-EA28-AA437F9BC75C}"/>
              </a:ext>
            </a:extLst>
          </p:cNvPr>
          <p:cNvSpPr txBox="1"/>
          <p:nvPr/>
        </p:nvSpPr>
        <p:spPr>
          <a:xfrm>
            <a:off x="2971801" y="4654953"/>
            <a:ext cx="12344400" cy="5491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vi-VN" sz="3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Nhận</a:t>
            </a:r>
            <a:r>
              <a:rPr lang="vi-VN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xét</a:t>
            </a:r>
            <a:r>
              <a:rPr lang="vi-VN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: </a:t>
            </a:r>
            <a:endParaRPr lang="en-US" sz="3200" b="1" dirty="0">
              <a:effectLst/>
              <a:ea typeface="Times New Roman" panose="02020603050405020304" pitchFamily="18" charset="0"/>
            </a:endParaRPr>
          </a:p>
          <a:p>
            <a:pPr marL="0" marR="3048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+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Vì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cả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2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người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đều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dịch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từ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A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đến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C nên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dịch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như nhau.</a:t>
            </a:r>
            <a:endParaRPr lang="en-US" sz="3200" dirty="0">
              <a:effectLst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tức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gian di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như nhau,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 đi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hơn nên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nhanh hơn. Tuy nhiên,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quan tâm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thay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thay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nhanh như nhau.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0852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87" y="428581"/>
            <a:ext cx="1929416" cy="239543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373600" y="2824019"/>
            <a:ext cx="3156388" cy="317369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4142" y="9588848"/>
            <a:ext cx="8580377" cy="46646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887700" y="593643"/>
            <a:ext cx="3657600" cy="791372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10C5E588-8C05-983F-F08E-077006E39F6F}"/>
              </a:ext>
            </a:extLst>
          </p:cNvPr>
          <p:cNvSpPr txBox="1"/>
          <p:nvPr/>
        </p:nvSpPr>
        <p:spPr>
          <a:xfrm>
            <a:off x="2400300" y="726199"/>
            <a:ext cx="134874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Một người lái ô </a:t>
            </a:r>
            <a:r>
              <a:rPr lang="vi-VN" sz="3200" dirty="0" smtClean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solidFill>
                  <a:srgbClr val="000000"/>
                </a:solidFill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solidFill>
                  <a:srgbClr val="000000"/>
                </a:solidFill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solidFill>
                  <a:srgbClr val="000000"/>
                </a:solidFill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3200" dirty="0" smtClean="0">
                <a:solidFill>
                  <a:srgbClr val="000000"/>
                </a:solidFill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A</a:t>
            </a:r>
            <a:r>
              <a:rPr lang="vi-VN" sz="3200" dirty="0" smtClean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đi thẳng 6km theo hướng Tây, sau đó rẽ trái, đi thẳng theo hướng Nam 4km rồi quay sang hướng Đông đi 3km.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đi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ô tô. </a:t>
            </a:r>
            <a:endParaRPr lang="en-US" sz="3200" dirty="0">
              <a:effectLst/>
              <a:latin typeface="Arial (Thân)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3D9FAE74-DB49-9EA8-E2C8-1CE4961A67FD}"/>
              </a:ext>
            </a:extLst>
          </p:cNvPr>
          <p:cNvSpPr txBox="1"/>
          <p:nvPr/>
        </p:nvSpPr>
        <p:spPr>
          <a:xfrm>
            <a:off x="8610600" y="3198968"/>
            <a:ext cx="1066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 (Thân)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 (Thân)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="" xmlns:a16="http://schemas.microsoft.com/office/drawing/2014/main" id="{45DF898F-F1CF-6951-F71B-C6CC1EA32A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51254" y="4305300"/>
            <a:ext cx="7018271" cy="44266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="" xmlns:a16="http://schemas.microsoft.com/office/drawing/2014/main" id="{F404D19A-F0F2-37EE-F763-7E52336FB8DE}"/>
                  </a:ext>
                </a:extLst>
              </p:cNvPr>
              <p:cNvSpPr txBox="1"/>
              <p:nvPr/>
            </p:nvSpPr>
            <p:spPr>
              <a:xfrm>
                <a:off x="9278646" y="4575246"/>
                <a:ext cx="7696200" cy="38867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marR="30480" indent="-457200" algn="just">
                  <a:lnSpc>
                    <a:spcPct val="150000"/>
                  </a:lnSpc>
                  <a:spcBef>
                    <a:spcPts val="0"/>
                  </a:spcBef>
                  <a:buFontTx/>
                  <a:buChar char="-"/>
                </a:pP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Quãng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đi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ô tô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: </a:t>
                </a:r>
                <a:endParaRPr lang="en-US" sz="32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R="30480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vi-VN" sz="3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𝐶𝐷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=6+4+3=13 </m:t>
                    </m:r>
                  </m:oMath>
                </a14:m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km</a:t>
                </a:r>
                <a:endParaRPr lang="en-US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30480" indent="-457200" algn="just">
                  <a:lnSpc>
                    <a:spcPct val="150000"/>
                  </a:lnSpc>
                  <a:spcBef>
                    <a:spcPts val="0"/>
                  </a:spcBef>
                  <a:buFontTx/>
                  <a:buChar char="-"/>
                </a:pP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dịch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chuyển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ô tô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32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R="30480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vi-VN" sz="3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𝐴𝐷</m:t>
                    </m:r>
                    <m:r>
                      <a:rPr lang="vi-VN" sz="3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32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vi-VN" sz="32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32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a:rPr lang="vi-VN" sz="32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vi-VN" sz="3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3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km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 (theo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hướng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Tây – Nam).</a:t>
                </a:r>
                <a:endParaRPr lang="en-US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404D19A-F0F2-37EE-F763-7E52336FB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8646" y="4575246"/>
                <a:ext cx="7696200" cy="3886770"/>
              </a:xfrm>
              <a:prstGeom prst="rect">
                <a:avLst/>
              </a:prstGeom>
              <a:blipFill>
                <a:blip r:embed="rId13"/>
                <a:stretch>
                  <a:fillRect l="-1979" r="-3009" b="-1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130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08247">
            <a:off x="15577496" y="7144181"/>
            <a:ext cx="3725541" cy="51874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31446">
            <a:off x="-1445838" y="7502572"/>
            <a:ext cx="4670853" cy="346492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04270">
            <a:off x="-956018" y="-918615"/>
            <a:ext cx="2736664" cy="339766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927237">
            <a:off x="15949276" y="-1397567"/>
            <a:ext cx="3783139" cy="380388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7C85260E-6511-94CD-F2E8-32D7FCDCEB32}"/>
              </a:ext>
            </a:extLst>
          </p:cNvPr>
          <p:cNvSpPr txBox="1"/>
          <p:nvPr/>
        </p:nvSpPr>
        <p:spPr>
          <a:xfrm>
            <a:off x="2554931" y="2312437"/>
            <a:ext cx="6781800" cy="5910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bơi ngang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bên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bên kia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sông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50m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Nam. Do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sông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nên khi sang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bên kia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trôi xuôi theo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50m.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vi-VN" sz="3200" dirty="0">
                <a:solidFill>
                  <a:srgbClr val="000000"/>
                </a:solidFill>
                <a:effectLst/>
                <a:latin typeface="Arial (Thân)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Arial (Thân)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Swimming Stock Vector Image by ©blueringmedia #77918852">
            <a:extLst>
              <a:ext uri="{FF2B5EF4-FFF2-40B4-BE49-F238E27FC236}">
                <a16:creationId xmlns="" xmlns:a16="http://schemas.microsoft.com/office/drawing/2014/main" id="{ECE6047B-4467-37C6-B48D-698E7EA5B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1462" y="2281594"/>
            <a:ext cx="62484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94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08247">
            <a:off x="15577496" y="7144181"/>
            <a:ext cx="3725541" cy="51874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31446">
            <a:off x="-1445838" y="7502572"/>
            <a:ext cx="4670853" cy="346492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04270">
            <a:off x="-956018" y="-918615"/>
            <a:ext cx="2736664" cy="339766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927237">
            <a:off x="15949276" y="-1397567"/>
            <a:ext cx="3783139" cy="3803887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27B61871-62A2-502F-E354-C5FF1A001E09}"/>
              </a:ext>
            </a:extLst>
          </p:cNvPr>
          <p:cNvSpPr txBox="1"/>
          <p:nvPr/>
        </p:nvSpPr>
        <p:spPr>
          <a:xfrm>
            <a:off x="8534400" y="2150366"/>
            <a:ext cx="1066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(Thân)"/>
                <a:ea typeface="+mn-ea"/>
                <a:cs typeface="+mn-cs"/>
              </a:rPr>
              <a:t>Giải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(Thân)"/>
              <a:ea typeface="+mn-ea"/>
              <a:cs typeface="+mn-cs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78486AC5-E011-E699-020C-A8D200E4F6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1800" y="3064766"/>
            <a:ext cx="5362575" cy="35337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="" xmlns:a16="http://schemas.microsoft.com/office/drawing/2014/main" id="{5454449D-13D8-5554-6576-818AEEED42FD}"/>
                  </a:ext>
                </a:extLst>
              </p:cNvPr>
              <p:cNvSpPr txBox="1"/>
              <p:nvPr/>
            </p:nvSpPr>
            <p:spPr>
              <a:xfrm>
                <a:off x="9372600" y="3521966"/>
                <a:ext cx="6362454" cy="24731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dịch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chuyển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 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𝑂𝐵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vi-VN" sz="32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50</m:t>
                            </m:r>
                          </m:e>
                          <m:sup>
                            <m:r>
                              <a:rPr kumimoji="0" lang="vi-VN" sz="32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vi-VN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vi-VN" sz="32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50</m:t>
                            </m:r>
                          </m:e>
                          <m:sup>
                            <m:r>
                              <a:rPr kumimoji="0" lang="vi-VN" sz="32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≈70,7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kumimoji="0" lang="vi-V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hướng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vi-VN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45</m:t>
                        </m:r>
                      </m:e>
                      <m:sup>
                        <m:r>
                          <m:rPr>
                            <m:sty m:val="p"/>
                          </m:rPr>
                          <a:rPr kumimoji="0" lang="vi-VN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Đông – Nam).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454449D-13D8-5554-6576-818AEEED4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2600" y="3521966"/>
                <a:ext cx="6362454" cy="2473113"/>
              </a:xfrm>
              <a:prstGeom prst="rect">
                <a:avLst/>
              </a:prstGeom>
              <a:blipFill>
                <a:blip r:embed="rId11"/>
                <a:stretch>
                  <a:fillRect l="-2013" r="-3739" b="-6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31D84464-F5E5-1FCB-4B17-8831C536DCCC}"/>
              </a:ext>
            </a:extLst>
          </p:cNvPr>
          <p:cNvSpPr txBox="1"/>
          <p:nvPr/>
        </p:nvSpPr>
        <p:spPr>
          <a:xfrm>
            <a:off x="4164361" y="6993648"/>
            <a:ext cx="8740077" cy="149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Kết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luận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: Ta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có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thể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tổng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hợp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độ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dịch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chuyển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bằng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cách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tổng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hợp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vecto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93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97182" y="383861"/>
            <a:ext cx="2372026" cy="1759612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4" name="Picture 9">
            <a:extLst>
              <a:ext uri="{FF2B5EF4-FFF2-40B4-BE49-F238E27FC236}">
                <a16:creationId xmlns="" xmlns:a16="http://schemas.microsoft.com/office/drawing/2014/main" id="{BFE13705-6A84-AE33-6221-8429D3AE96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06800" y="7133134"/>
            <a:ext cx="2298976" cy="3201106"/>
          </a:xfrm>
          <a:prstGeom prst="rect">
            <a:avLst/>
          </a:prstGeom>
        </p:spPr>
      </p:pic>
      <p:pic>
        <p:nvPicPr>
          <p:cNvPr id="15" name="Picture 12">
            <a:extLst>
              <a:ext uri="{FF2B5EF4-FFF2-40B4-BE49-F238E27FC236}">
                <a16:creationId xmlns="" xmlns:a16="http://schemas.microsoft.com/office/drawing/2014/main" id="{02DF3BFC-BCD7-FC48-4AAC-12F8EA36AB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1282856">
            <a:off x="-97234" y="8001357"/>
            <a:ext cx="1819486" cy="225386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E7CAB0C6-3835-31A2-BD22-8CE9794924AF}"/>
              </a:ext>
            </a:extLst>
          </p:cNvPr>
          <p:cNvSpPr txBox="1"/>
          <p:nvPr/>
        </p:nvSpPr>
        <p:spPr>
          <a:xfrm>
            <a:off x="6400798" y="1028700"/>
            <a:ext cx="548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Arial (Thân)"/>
              </a:rPr>
              <a:t>LUYỆN TẬP</a:t>
            </a:r>
          </a:p>
        </p:txBody>
      </p:sp>
      <p:sp>
        <p:nvSpPr>
          <p:cNvPr id="6" name="Bong bóng Ý nghĩ: Hình đám mây 5">
            <a:extLst>
              <a:ext uri="{FF2B5EF4-FFF2-40B4-BE49-F238E27FC236}">
                <a16:creationId xmlns="" xmlns:a16="http://schemas.microsoft.com/office/drawing/2014/main" id="{27039F2A-AFAB-8F3B-5D4A-EBCEEF424F12}"/>
              </a:ext>
            </a:extLst>
          </p:cNvPr>
          <p:cNvSpPr/>
          <p:nvPr/>
        </p:nvSpPr>
        <p:spPr>
          <a:xfrm>
            <a:off x="6400798" y="2870538"/>
            <a:ext cx="10363203" cy="4545924"/>
          </a:xfrm>
          <a:prstGeom prst="cloud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ysClr val="windowText" lastClr="000000"/>
                </a:solidFill>
                <a:latin typeface="Arial (Thân)"/>
              </a:rPr>
              <a:t>Chúng</a:t>
            </a:r>
            <a:r>
              <a:rPr lang="en-US" sz="3600" dirty="0">
                <a:solidFill>
                  <a:sysClr val="windowText" lastClr="000000"/>
                </a:solidFill>
                <a:latin typeface="Arial (Thân)"/>
              </a:rPr>
              <a:t> ta </a:t>
            </a:r>
            <a:r>
              <a:rPr lang="en-US" sz="3600" dirty="0" err="1">
                <a:solidFill>
                  <a:sysClr val="windowText" lastClr="000000"/>
                </a:solidFill>
                <a:latin typeface="Arial (Thân)"/>
              </a:rPr>
              <a:t>cùng</a:t>
            </a:r>
            <a:r>
              <a:rPr lang="en-US" sz="3600" dirty="0">
                <a:solidFill>
                  <a:sysClr val="windowText" lastClr="000000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 (Thân)"/>
              </a:rPr>
              <a:t>củng</a:t>
            </a:r>
            <a:r>
              <a:rPr lang="en-US" sz="3600" dirty="0">
                <a:solidFill>
                  <a:sysClr val="windowText" lastClr="000000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 (Thân)"/>
              </a:rPr>
              <a:t>cố</a:t>
            </a:r>
            <a:r>
              <a:rPr lang="en-US" sz="3600" dirty="0">
                <a:solidFill>
                  <a:sysClr val="windowText" lastClr="000000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 (Thân)"/>
              </a:rPr>
              <a:t>kiến</a:t>
            </a:r>
            <a:r>
              <a:rPr lang="en-US" sz="3600" dirty="0">
                <a:solidFill>
                  <a:sysClr val="windowText" lastClr="000000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 (Thân)"/>
              </a:rPr>
              <a:t>thức</a:t>
            </a:r>
            <a:r>
              <a:rPr lang="en-US" sz="3600" dirty="0">
                <a:solidFill>
                  <a:sysClr val="windowText" lastClr="000000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 (Thân)"/>
              </a:rPr>
              <a:t>bài</a:t>
            </a:r>
            <a:r>
              <a:rPr lang="en-US" sz="3600" dirty="0">
                <a:solidFill>
                  <a:sysClr val="windowText" lastClr="000000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 (Thân)"/>
              </a:rPr>
              <a:t>học</a:t>
            </a:r>
            <a:r>
              <a:rPr lang="en-US" sz="3600" dirty="0">
                <a:solidFill>
                  <a:sysClr val="windowText" lastClr="000000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 (Thân)"/>
              </a:rPr>
              <a:t>ngày</a:t>
            </a:r>
            <a:r>
              <a:rPr lang="en-US" sz="3600" dirty="0">
                <a:solidFill>
                  <a:sysClr val="windowText" lastClr="000000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 (Thân)"/>
              </a:rPr>
              <a:t>hôm</a:t>
            </a:r>
            <a:r>
              <a:rPr lang="en-US" sz="3600" dirty="0">
                <a:solidFill>
                  <a:sysClr val="windowText" lastClr="000000"/>
                </a:solidFill>
                <a:latin typeface="Arial (Thân)"/>
              </a:rPr>
              <a:t> nay qua </a:t>
            </a:r>
            <a:r>
              <a:rPr lang="en-US" sz="3600" dirty="0" err="1">
                <a:solidFill>
                  <a:sysClr val="windowText" lastClr="000000"/>
                </a:solidFill>
                <a:latin typeface="Arial (Thân)"/>
              </a:rPr>
              <a:t>các</a:t>
            </a:r>
            <a:r>
              <a:rPr lang="en-US" sz="3600" dirty="0">
                <a:solidFill>
                  <a:sysClr val="windowText" lastClr="000000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 (Thân)"/>
              </a:rPr>
              <a:t>câu</a:t>
            </a:r>
            <a:r>
              <a:rPr lang="en-US" sz="3600" dirty="0">
                <a:solidFill>
                  <a:sysClr val="windowText" lastClr="000000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 (Thân)"/>
              </a:rPr>
              <a:t>hỏi</a:t>
            </a:r>
            <a:r>
              <a:rPr lang="en-US" sz="3600" dirty="0">
                <a:solidFill>
                  <a:sysClr val="windowText" lastClr="000000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 (Thân)"/>
              </a:rPr>
              <a:t>trắc</a:t>
            </a:r>
            <a:r>
              <a:rPr lang="en-US" sz="3600" dirty="0">
                <a:solidFill>
                  <a:sysClr val="windowText" lastClr="000000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 (Thân)"/>
              </a:rPr>
              <a:t>nghiệm</a:t>
            </a:r>
            <a:r>
              <a:rPr lang="en-US" sz="3600" dirty="0">
                <a:solidFill>
                  <a:sysClr val="windowText" lastClr="000000"/>
                </a:solidFill>
                <a:latin typeface="Arial (Thân)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 (Thân)"/>
              </a:rPr>
              <a:t>sau</a:t>
            </a:r>
            <a:r>
              <a:rPr lang="en-US" sz="3600" dirty="0">
                <a:solidFill>
                  <a:sysClr val="windowText" lastClr="000000"/>
                </a:solidFill>
                <a:latin typeface="Arial (Thân)"/>
              </a:rPr>
              <a:t>.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="" xmlns:a16="http://schemas.microsoft.com/office/drawing/2014/main" id="{2A39C0D5-6450-CEAE-0390-212D35278A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810000" y="6000571"/>
            <a:ext cx="317961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6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AE184DE7-3575-6DEA-C9D0-BD2511213349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4" name="Picture 6">
              <a:extLst>
                <a:ext uri="{FF2B5EF4-FFF2-40B4-BE49-F238E27FC236}">
                  <a16:creationId xmlns="" xmlns:a16="http://schemas.microsoft.com/office/drawing/2014/main" id="{3E494D30-ADB8-9F57-AEB8-270C725B2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5" name="Picture 6">
              <a:extLst>
                <a:ext uri="{FF2B5EF4-FFF2-40B4-BE49-F238E27FC236}">
                  <a16:creationId xmlns="" xmlns:a16="http://schemas.microsoft.com/office/drawing/2014/main" id="{E49245B5-4046-56FB-7042-AA5B37E8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="" xmlns:a16="http://schemas.microsoft.com/office/drawing/2014/main" id="{12090104-38A1-06FC-5506-29D2E8912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20" name="Picture 6">
            <a:extLst>
              <a:ext uri="{FF2B5EF4-FFF2-40B4-BE49-F238E27FC236}">
                <a16:creationId xmlns="" xmlns:a16="http://schemas.microsoft.com/office/drawing/2014/main" id="{52289406-86B0-1D1A-5CB2-3DEE5266C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651517" y="414092"/>
            <a:ext cx="9305217" cy="9872909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="" xmlns:a16="http://schemas.microsoft.com/office/drawing/2014/main" id="{267291F7-1CE9-F8D8-E7BF-69634CC2FC59}"/>
              </a:ext>
            </a:extLst>
          </p:cNvPr>
          <p:cNvSpPr txBox="1">
            <a:spLocks/>
          </p:cNvSpPr>
          <p:nvPr/>
        </p:nvSpPr>
        <p:spPr>
          <a:xfrm>
            <a:off x="135698" y="3167080"/>
            <a:ext cx="8425544" cy="1988345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10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HÁI HOA DÂN CHỦ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44CFE1A0-E7AF-7335-5DC4-8EA980CD2D92}"/>
              </a:ext>
            </a:extLst>
          </p:cNvPr>
          <p:cNvGrpSpPr/>
          <p:nvPr/>
        </p:nvGrpSpPr>
        <p:grpSpPr>
          <a:xfrm>
            <a:off x="-57466" y="6657978"/>
            <a:ext cx="18403946" cy="2387802"/>
            <a:chOff x="-3822" y="4580045"/>
            <a:chExt cx="12269297" cy="1591868"/>
          </a:xfrm>
        </p:grpSpPr>
        <p:pic>
          <p:nvPicPr>
            <p:cNvPr id="22" name="Picture 16">
              <a:extLst>
                <a:ext uri="{FF2B5EF4-FFF2-40B4-BE49-F238E27FC236}">
                  <a16:creationId xmlns="" xmlns:a16="http://schemas.microsoft.com/office/drawing/2014/main" id="{5FF0E80C-B9AD-073A-406E-F32F7D8061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r="40067"/>
            <a:stretch/>
          </p:blipFill>
          <p:spPr>
            <a:xfrm rot="20678505">
              <a:off x="-3822" y="4812783"/>
              <a:ext cx="1881751" cy="1359130"/>
            </a:xfrm>
            <a:prstGeom prst="rect">
              <a:avLst/>
            </a:prstGeom>
          </p:spPr>
        </p:pic>
        <p:pic>
          <p:nvPicPr>
            <p:cNvPr id="23" name="Picture 16">
              <a:extLst>
                <a:ext uri="{FF2B5EF4-FFF2-40B4-BE49-F238E27FC236}">
                  <a16:creationId xmlns="" xmlns:a16="http://schemas.microsoft.com/office/drawing/2014/main" id="{F1895DA0-99C9-F7C9-4BBB-FA2B642D0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644428">
              <a:off x="1759075" y="4600319"/>
              <a:ext cx="3139754" cy="1359130"/>
            </a:xfrm>
            <a:prstGeom prst="rect">
              <a:avLst/>
            </a:prstGeom>
          </p:spPr>
        </p:pic>
        <p:pic>
          <p:nvPicPr>
            <p:cNvPr id="24" name="Picture 16">
              <a:extLst>
                <a:ext uri="{FF2B5EF4-FFF2-40B4-BE49-F238E27FC236}">
                  <a16:creationId xmlns="" xmlns:a16="http://schemas.microsoft.com/office/drawing/2014/main" id="{DBE679A6-E5B1-FA99-A145-3581681CE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80549">
              <a:off x="5719881" y="4580045"/>
              <a:ext cx="3139754" cy="1359130"/>
            </a:xfrm>
            <a:prstGeom prst="rect">
              <a:avLst/>
            </a:prstGeom>
          </p:spPr>
        </p:pic>
        <p:pic>
          <p:nvPicPr>
            <p:cNvPr id="25" name="Picture 16">
              <a:extLst>
                <a:ext uri="{FF2B5EF4-FFF2-40B4-BE49-F238E27FC236}">
                  <a16:creationId xmlns="" xmlns:a16="http://schemas.microsoft.com/office/drawing/2014/main" id="{AF5229AB-C5E2-490A-D16F-31438F4AB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342150">
              <a:off x="9125721" y="4651195"/>
              <a:ext cx="3139754" cy="1359130"/>
            </a:xfrm>
            <a:prstGeom prst="rect">
              <a:avLst/>
            </a:prstGeom>
          </p:spPr>
        </p:pic>
        <p:pic>
          <p:nvPicPr>
            <p:cNvPr id="27" name="Picture 16">
              <a:extLst>
                <a:ext uri="{FF2B5EF4-FFF2-40B4-BE49-F238E27FC236}">
                  <a16:creationId xmlns="" xmlns:a16="http://schemas.microsoft.com/office/drawing/2014/main" id="{0CD72171-44F0-8F25-429D-BE9586249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l="60455"/>
            <a:stretch/>
          </p:blipFill>
          <p:spPr>
            <a:xfrm rot="21095236">
              <a:off x="4673503" y="4825296"/>
              <a:ext cx="1095223" cy="1198887"/>
            </a:xfrm>
            <a:prstGeom prst="rect">
              <a:avLst/>
            </a:prstGeom>
          </p:spPr>
        </p:pic>
      </p:grpSp>
      <p:pic>
        <p:nvPicPr>
          <p:cNvPr id="32" name="Picture 6">
            <a:extLst>
              <a:ext uri="{FF2B5EF4-FFF2-40B4-BE49-F238E27FC236}">
                <a16:creationId xmlns="" xmlns:a16="http://schemas.microsoft.com/office/drawing/2014/main" id="{8B0DD93A-9CCE-7953-B7F6-FC31609A4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651517" y="414092"/>
            <a:ext cx="9305217" cy="9872909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="" xmlns:a16="http://schemas.microsoft.com/office/drawing/2014/main" id="{81A96C74-752B-7A34-4A63-D1C14368EA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634517" y="317048"/>
            <a:ext cx="1242189" cy="1194761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="" xmlns:a16="http://schemas.microsoft.com/office/drawing/2014/main" id="{CB0DA85E-15EC-33AD-C9CB-E91EDD95A87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79812" y="4467491"/>
            <a:ext cx="1569615" cy="1452608"/>
          </a:xfrm>
          <a:prstGeom prst="rect">
            <a:avLst/>
          </a:prstGeom>
        </p:spPr>
      </p:pic>
      <p:pic>
        <p:nvPicPr>
          <p:cNvPr id="35" name="Picture 12">
            <a:extLst>
              <a:ext uri="{FF2B5EF4-FFF2-40B4-BE49-F238E27FC236}">
                <a16:creationId xmlns="" xmlns:a16="http://schemas.microsoft.com/office/drawing/2014/main" id="{3F2E017F-D1DA-B8AF-7754-F21A8597588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366918" y="4467491"/>
            <a:ext cx="1250501" cy="1300143"/>
          </a:xfrm>
          <a:prstGeom prst="rect">
            <a:avLst/>
          </a:prstGeom>
        </p:spPr>
      </p:pic>
      <p:pic>
        <p:nvPicPr>
          <p:cNvPr id="36" name="Picture 13">
            <a:extLst>
              <a:ext uri="{FF2B5EF4-FFF2-40B4-BE49-F238E27FC236}">
                <a16:creationId xmlns="" xmlns:a16="http://schemas.microsoft.com/office/drawing/2014/main" id="{EE0F18A4-6704-DD9D-F11E-983C4B395E7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909283" y="2374825"/>
            <a:ext cx="1195184" cy="1177799"/>
          </a:xfrm>
          <a:prstGeom prst="rect">
            <a:avLst/>
          </a:prstGeom>
        </p:spPr>
      </p:pic>
      <p:pic>
        <p:nvPicPr>
          <p:cNvPr id="37" name="Picture 17">
            <a:extLst>
              <a:ext uri="{FF2B5EF4-FFF2-40B4-BE49-F238E27FC236}">
                <a16:creationId xmlns="" xmlns:a16="http://schemas.microsoft.com/office/drawing/2014/main" id="{7F0DCD62-E54A-9555-291B-8C1F25DB153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964559" y="1956554"/>
            <a:ext cx="1285872" cy="1274183"/>
          </a:xfrm>
          <a:prstGeom prst="rect">
            <a:avLst/>
          </a:prstGeom>
        </p:spPr>
      </p:pic>
      <p:pic>
        <p:nvPicPr>
          <p:cNvPr id="38" name="Picture 18">
            <a:extLst>
              <a:ext uri="{FF2B5EF4-FFF2-40B4-BE49-F238E27FC236}">
                <a16:creationId xmlns="" xmlns:a16="http://schemas.microsoft.com/office/drawing/2014/main" id="{320B7D2E-655F-20CB-18E4-D8FF1521796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4251280" y="3831049"/>
            <a:ext cx="1006472" cy="1006472"/>
          </a:xfrm>
          <a:prstGeom prst="rect">
            <a:avLst/>
          </a:prstGeom>
        </p:spPr>
      </p:pic>
      <p:pic>
        <p:nvPicPr>
          <p:cNvPr id="39" name="Picture 22">
            <a:extLst>
              <a:ext uri="{FF2B5EF4-FFF2-40B4-BE49-F238E27FC236}">
                <a16:creationId xmlns="" xmlns:a16="http://schemas.microsoft.com/office/drawing/2014/main" id="{3F9CFA12-C527-4115-0995-8CB6A708178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965566" y="2564523"/>
            <a:ext cx="1266525" cy="1266525"/>
          </a:xfrm>
          <a:prstGeom prst="rect">
            <a:avLst/>
          </a:prstGeom>
        </p:spPr>
      </p:pic>
      <p:pic>
        <p:nvPicPr>
          <p:cNvPr id="40" name="Picture 23">
            <a:extLst>
              <a:ext uri="{FF2B5EF4-FFF2-40B4-BE49-F238E27FC236}">
                <a16:creationId xmlns="" xmlns:a16="http://schemas.microsoft.com/office/drawing/2014/main" id="{3891DFB6-553D-5BA7-9064-1927C1D8944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9250431" y="1008470"/>
            <a:ext cx="1535571" cy="1518819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="" xmlns:a16="http://schemas.microsoft.com/office/drawing/2014/main" id="{2C8EA7C9-F3A0-78DC-B4FC-7C65252D6EA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0783399" y="371693"/>
            <a:ext cx="1379123" cy="1371600"/>
          </a:xfrm>
          <a:prstGeom prst="rect">
            <a:avLst/>
          </a:prstGeom>
        </p:spPr>
      </p:pic>
      <p:pic>
        <p:nvPicPr>
          <p:cNvPr id="42" name="Picture 9">
            <a:extLst>
              <a:ext uri="{FF2B5EF4-FFF2-40B4-BE49-F238E27FC236}">
                <a16:creationId xmlns="" xmlns:a16="http://schemas.microsoft.com/office/drawing/2014/main" id="{9CAE4A15-BBEB-69B4-654E-9B38B6F75670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15434672" y="617607"/>
            <a:ext cx="1737696" cy="1783080"/>
          </a:xfrm>
          <a:prstGeom prst="rect">
            <a:avLst/>
          </a:prstGeom>
        </p:spPr>
      </p:pic>
      <p:pic>
        <p:nvPicPr>
          <p:cNvPr id="43" name="Picture 42">
            <a:hlinkClick r:id="rId29" action="ppaction://hlinksldjump"/>
            <a:extLst>
              <a:ext uri="{FF2B5EF4-FFF2-40B4-BE49-F238E27FC236}">
                <a16:creationId xmlns="" xmlns:a16="http://schemas.microsoft.com/office/drawing/2014/main" id="{3F9DFB7D-4CC9-FE7F-8610-BA0D2585021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2033752" y="4712216"/>
            <a:ext cx="3026927" cy="2075868"/>
          </a:xfrm>
          <a:prstGeom prst="rect">
            <a:avLst/>
          </a:prstGeom>
        </p:spPr>
      </p:pic>
      <p:pic>
        <p:nvPicPr>
          <p:cNvPr id="44" name="Picture 11">
            <a:extLst>
              <a:ext uri="{FF2B5EF4-FFF2-40B4-BE49-F238E27FC236}">
                <a16:creationId xmlns="" xmlns:a16="http://schemas.microsoft.com/office/drawing/2014/main" id="{AD31EBF9-1195-1655-E0A1-FF9C7F7AA0F6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13722693" y="2118585"/>
            <a:ext cx="1292733" cy="1309398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="" xmlns:a16="http://schemas.microsoft.com/office/drawing/2014/main" id="{3059A749-93E1-B955-FD75-F8A10006D1B7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15723653" y="3783689"/>
            <a:ext cx="840338" cy="840338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="" xmlns:a16="http://schemas.microsoft.com/office/drawing/2014/main" id="{989A80AF-E20D-CA64-B229-696C24A3AD7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14159174" y="617607"/>
            <a:ext cx="1127766" cy="1067148"/>
          </a:xfrm>
          <a:prstGeom prst="rect">
            <a:avLst/>
          </a:prstGeom>
        </p:spPr>
      </p:pic>
      <p:pic>
        <p:nvPicPr>
          <p:cNvPr id="47" name="Picture 14">
            <a:extLst>
              <a:ext uri="{FF2B5EF4-FFF2-40B4-BE49-F238E27FC236}">
                <a16:creationId xmlns="" xmlns:a16="http://schemas.microsoft.com/office/drawing/2014/main" id="{706219D1-1074-E1E1-9B80-54E0A4F92BA3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15440722" y="5347359"/>
            <a:ext cx="946196" cy="93759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7CA40649-0834-6384-D653-72432C22A04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355" y="4233778"/>
            <a:ext cx="1023597" cy="99493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C7E09598-3AED-44CD-AC84-C689CEA7E9B7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719" y="1318916"/>
            <a:ext cx="1023597" cy="9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69 0.11134 C -0.03073 0.13171 0.00312 0.12477 0.01641 0.17245 C 0.05091 0.21342 0.08398 0.21991 0.12487 0.16088 C 0.15286 0.13079 0.16406 0.0625 0.20951 0.07037 C 0.25273 0.08287 0.22161 0.17338 0.26654 0.20903 C 0.28281 0.25717 0.25742 0.31944 0.29023 0.375 C 0.32331 0.36296 0.33685 0.29074 0.34036 0.21111 C 0.35273 0.15717 0.38411 0.17338 0.38815 0.11967 C 0.39102 0.05995 0.42773 0.05486 0.42487 -0.01111 C 0.47331 -0.04908 0.49505 -0.00648 0.51432 0.03403 C 0.52292 0.08264 0.54714 0.04028 0.55833 0.06134 C 0.56745 0.07592 0.54909 0.13449 0.56654 0.14074 C 0.59336 0.11898 0.59648 0.08009 0.60234 0.03704 C 0.61497 0.01875 0.62148 -0.00787 0.64023 -0.01783 C 0.6681 -0.02917 0.69219 -0.01736 0.70938 0.01157 C 0.74141 0.0412 0.71276 0.09629 0.73802 0.13819 C 0.75938 0.17014 0.7724 0.15555 0.78438 0.12917 C 0.79414 0.10046 0.7862 0.06273 0.79974 0.03426 C 0.80547 0.02546 0.84557 0.06111 0.8513 0.05231 " pathEditMode="relative" rAng="0" ptsTypes="AAAAAAAAAAAAAAAAAAA">
                                      <p:cBhvr>
                                        <p:cTn id="9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0463 C 0.0013 0.04769 -0.00586 0.05139 0.02109 0.11111 C 0.03034 0.14468 0.04583 0.19468 0.06198 0.19676 C 0.078 0.19861 0.11016 0.18241 0.1168 0.12246 C 0.11914 0.10162 0.09401 0.08195 0.12409 0.06019 C 0.14844 0.05903 0.14479 0.10741 0.18893 0.10695 C 0.20313 0.09213 0.22826 0.11598 0.23151 0.0625 C 0.19792 0.01528 0.22122 -0.00509 0.20846 -0.03541 C 0.20625 -0.06851 0.15664 -0.07222 0.18529 -0.12801 C 0.20573 -0.17731 0.24792 -0.06365 0.29297 -0.10069 C 0.30313 -0.13981 0.23945 -0.17037 0.25313 -0.23472 C 0.26003 -0.25856 0.27669 -0.25046 0.28711 -0.24791 " pathEditMode="relative" rAng="0" ptsTypes="AAAAAAAAAAAA">
                                      <p:cBhvr>
                                        <p:cTn id="11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96" y="-226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12">
            <a:extLst>
              <a:ext uri="{FF2B5EF4-FFF2-40B4-BE49-F238E27FC236}">
                <a16:creationId xmlns="" xmlns:a16="http://schemas.microsoft.com/office/drawing/2014/main" id="{CB1263D8-73B8-080A-89AA-32FA0FA239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73365" y="346763"/>
            <a:ext cx="2581380" cy="275714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711A3176-B5A1-6CFA-8098-929F7A1E638A}"/>
              </a:ext>
            </a:extLst>
          </p:cNvPr>
          <p:cNvGrpSpPr/>
          <p:nvPr/>
        </p:nvGrpSpPr>
        <p:grpSpPr>
          <a:xfrm>
            <a:off x="18613412" y="936894"/>
            <a:ext cx="9098499" cy="3905886"/>
            <a:chOff x="12408941" y="624596"/>
            <a:chExt cx="6065666" cy="2603924"/>
          </a:xfrm>
        </p:grpSpPr>
        <p:pic>
          <p:nvPicPr>
            <p:cNvPr id="32" name="Picture 15">
              <a:extLst>
                <a:ext uri="{FF2B5EF4-FFF2-40B4-BE49-F238E27FC236}">
                  <a16:creationId xmlns="" xmlns:a16="http://schemas.microsoft.com/office/drawing/2014/main" id="{B9C6D28A-9704-02A7-353C-42EA09BC0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3" name="Picture 23">
              <a:extLst>
                <a:ext uri="{FF2B5EF4-FFF2-40B4-BE49-F238E27FC236}">
                  <a16:creationId xmlns="" xmlns:a16="http://schemas.microsoft.com/office/drawing/2014/main" id="{2A1188D5-579D-1ACB-447F-FC77D9DDC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="" xmlns:a16="http://schemas.microsoft.com/office/drawing/2014/main" id="{8C2E669C-DB23-0638-164E-04B28E1F1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5" name="Picture 15">
              <a:extLst>
                <a:ext uri="{FF2B5EF4-FFF2-40B4-BE49-F238E27FC236}">
                  <a16:creationId xmlns="" xmlns:a16="http://schemas.microsoft.com/office/drawing/2014/main" id="{C55878C1-2DDD-45AF-937C-0EEA8DAF8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50645645-CCF4-1C07-CDC3-FDD66505168A}"/>
              </a:ext>
            </a:extLst>
          </p:cNvPr>
          <p:cNvGrpSpPr/>
          <p:nvPr/>
        </p:nvGrpSpPr>
        <p:grpSpPr>
          <a:xfrm>
            <a:off x="-7638498" y="264367"/>
            <a:ext cx="7521471" cy="3896873"/>
            <a:chOff x="-5092332" y="176244"/>
            <a:chExt cx="5014314" cy="2597915"/>
          </a:xfrm>
        </p:grpSpPr>
        <p:pic>
          <p:nvPicPr>
            <p:cNvPr id="37" name="Picture 15">
              <a:extLst>
                <a:ext uri="{FF2B5EF4-FFF2-40B4-BE49-F238E27FC236}">
                  <a16:creationId xmlns="" xmlns:a16="http://schemas.microsoft.com/office/drawing/2014/main" id="{34C8BA7E-B877-F6AB-7431-DF1D83F52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="" xmlns:a16="http://schemas.microsoft.com/office/drawing/2014/main" id="{657847A2-2C87-779E-818C-5B711513A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9" name="Picture 15">
              <a:extLst>
                <a:ext uri="{FF2B5EF4-FFF2-40B4-BE49-F238E27FC236}">
                  <a16:creationId xmlns="" xmlns:a16="http://schemas.microsoft.com/office/drawing/2014/main" id="{DD239C67-470F-B40E-3BD9-7E138BF9E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40" name="Picture 15">
              <a:extLst>
                <a:ext uri="{FF2B5EF4-FFF2-40B4-BE49-F238E27FC236}">
                  <a16:creationId xmlns="" xmlns:a16="http://schemas.microsoft.com/office/drawing/2014/main" id="{5FE649C3-DCE5-4301-F325-5A7512D44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AE184DE7-3575-6DEA-C9D0-BD2511213349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4" name="Picture 6">
              <a:extLst>
                <a:ext uri="{FF2B5EF4-FFF2-40B4-BE49-F238E27FC236}">
                  <a16:creationId xmlns="" xmlns:a16="http://schemas.microsoft.com/office/drawing/2014/main" id="{3E494D30-ADB8-9F57-AEB8-270C725B2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5" name="Picture 6">
              <a:extLst>
                <a:ext uri="{FF2B5EF4-FFF2-40B4-BE49-F238E27FC236}">
                  <a16:creationId xmlns="" xmlns:a16="http://schemas.microsoft.com/office/drawing/2014/main" id="{E49245B5-4046-56FB-7042-AA5B37E8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="" xmlns:a16="http://schemas.microsoft.com/office/drawing/2014/main" id="{12090104-38A1-06FC-5506-29D2E8912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44CFE1A0-E7AF-7335-5DC4-8EA980CD2D92}"/>
              </a:ext>
            </a:extLst>
          </p:cNvPr>
          <p:cNvGrpSpPr/>
          <p:nvPr/>
        </p:nvGrpSpPr>
        <p:grpSpPr>
          <a:xfrm>
            <a:off x="-57466" y="6688389"/>
            <a:ext cx="18403946" cy="2357391"/>
            <a:chOff x="-3822" y="4600319"/>
            <a:chExt cx="12269297" cy="1571594"/>
          </a:xfrm>
        </p:grpSpPr>
        <p:pic>
          <p:nvPicPr>
            <p:cNvPr id="24" name="Picture 16">
              <a:extLst>
                <a:ext uri="{FF2B5EF4-FFF2-40B4-BE49-F238E27FC236}">
                  <a16:creationId xmlns="" xmlns:a16="http://schemas.microsoft.com/office/drawing/2014/main" id="{DBE679A6-E5B1-FA99-A145-3581681CE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80549">
              <a:off x="6034977" y="4615801"/>
              <a:ext cx="3139754" cy="1359130"/>
            </a:xfrm>
            <a:prstGeom prst="rect">
              <a:avLst/>
            </a:prstGeom>
          </p:spPr>
        </p:pic>
        <p:pic>
          <p:nvPicPr>
            <p:cNvPr id="22" name="Picture 16">
              <a:extLst>
                <a:ext uri="{FF2B5EF4-FFF2-40B4-BE49-F238E27FC236}">
                  <a16:creationId xmlns="" xmlns:a16="http://schemas.microsoft.com/office/drawing/2014/main" id="{5FF0E80C-B9AD-073A-406E-F32F7D8061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 r="40067"/>
            <a:stretch/>
          </p:blipFill>
          <p:spPr>
            <a:xfrm rot="20678505">
              <a:off x="-3822" y="4812783"/>
              <a:ext cx="1881751" cy="1359130"/>
            </a:xfrm>
            <a:prstGeom prst="rect">
              <a:avLst/>
            </a:prstGeom>
          </p:spPr>
        </p:pic>
        <p:pic>
          <p:nvPicPr>
            <p:cNvPr id="23" name="Picture 16">
              <a:extLst>
                <a:ext uri="{FF2B5EF4-FFF2-40B4-BE49-F238E27FC236}">
                  <a16:creationId xmlns="" xmlns:a16="http://schemas.microsoft.com/office/drawing/2014/main" id="{F1895DA0-99C9-F7C9-4BBB-FA2B642D0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644428">
              <a:off x="1759075" y="4600319"/>
              <a:ext cx="3139754" cy="1359130"/>
            </a:xfrm>
            <a:prstGeom prst="rect">
              <a:avLst/>
            </a:prstGeom>
          </p:spPr>
        </p:pic>
        <p:pic>
          <p:nvPicPr>
            <p:cNvPr id="25" name="Picture 16">
              <a:extLst>
                <a:ext uri="{FF2B5EF4-FFF2-40B4-BE49-F238E27FC236}">
                  <a16:creationId xmlns="" xmlns:a16="http://schemas.microsoft.com/office/drawing/2014/main" id="{AF5229AB-C5E2-490A-D16F-31438F4AB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342150">
              <a:off x="9125721" y="4651195"/>
              <a:ext cx="3139754" cy="1359130"/>
            </a:xfrm>
            <a:prstGeom prst="rect">
              <a:avLst/>
            </a:prstGeom>
          </p:spPr>
        </p:pic>
        <p:pic>
          <p:nvPicPr>
            <p:cNvPr id="27" name="Picture 16">
              <a:extLst>
                <a:ext uri="{FF2B5EF4-FFF2-40B4-BE49-F238E27FC236}">
                  <a16:creationId xmlns="" xmlns:a16="http://schemas.microsoft.com/office/drawing/2014/main" id="{0CD72171-44F0-8F25-429D-BE9586249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 l="60455"/>
            <a:stretch/>
          </p:blipFill>
          <p:spPr>
            <a:xfrm rot="21095236">
              <a:off x="4824437" y="4819608"/>
              <a:ext cx="1095223" cy="1198887"/>
            </a:xfrm>
            <a:prstGeom prst="rect">
              <a:avLst/>
            </a:prstGeom>
          </p:spPr>
        </p:pic>
      </p:grpSp>
      <p:pic>
        <p:nvPicPr>
          <p:cNvPr id="20" name="Picture 6">
            <a:extLst>
              <a:ext uri="{FF2B5EF4-FFF2-40B4-BE49-F238E27FC236}">
                <a16:creationId xmlns="" xmlns:a16="http://schemas.microsoft.com/office/drawing/2014/main" id="{52289406-86B0-1D1A-5CB2-3DEE5266C2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255518" y="511136"/>
            <a:ext cx="9305217" cy="987290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1E457CC4-7B44-5608-750F-717E0C74CF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35110" y="6535764"/>
            <a:ext cx="3017781" cy="2313633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="" xmlns:a16="http://schemas.microsoft.com/office/drawing/2014/main" id="{442CA6F6-564C-AB07-6304-31587E9E73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55519" y="3974903"/>
            <a:ext cx="2067197" cy="205740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="" xmlns:a16="http://schemas.microsoft.com/office/drawing/2014/main" id="{CD67DA84-66F9-FAB2-E4F6-92E51B8BEED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61173" y="1185558"/>
            <a:ext cx="2036618" cy="205740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="" xmlns:a16="http://schemas.microsoft.com/office/drawing/2014/main" id="{6CCACDCD-70D7-50B0-4FFE-3C884D9DC32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18640" y="414228"/>
            <a:ext cx="1995053" cy="20574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9F170195-1CDB-1009-5808-FC2F94D8563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890175" y="1063470"/>
            <a:ext cx="2142308" cy="219456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="" xmlns:a16="http://schemas.microsoft.com/office/drawing/2014/main" id="{C24C76B6-42AB-EED0-CA00-BD017640F9C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615987" y="3618728"/>
            <a:ext cx="2194560" cy="2194560"/>
          </a:xfrm>
          <a:prstGeom prst="rect">
            <a:avLst/>
          </a:prstGeom>
        </p:spPr>
      </p:pic>
      <p:pic>
        <p:nvPicPr>
          <p:cNvPr id="10" name="Picture 9">
            <a:hlinkClick r:id="rId19" action="ppaction://hlinksldjump"/>
            <a:extLst>
              <a:ext uri="{FF2B5EF4-FFF2-40B4-BE49-F238E27FC236}">
                <a16:creationId xmlns="" xmlns:a16="http://schemas.microsoft.com/office/drawing/2014/main" id="{03323B50-D446-3647-D894-29CE2FEFF9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62108" y="3955728"/>
            <a:ext cx="2067197" cy="2057400"/>
          </a:xfrm>
          <a:prstGeom prst="rect">
            <a:avLst/>
          </a:prstGeom>
        </p:spPr>
      </p:pic>
      <p:pic>
        <p:nvPicPr>
          <p:cNvPr id="11" name="Picture 10">
            <a:hlinkClick r:id="rId20" action="ppaction://hlinksldjump"/>
            <a:extLst>
              <a:ext uri="{FF2B5EF4-FFF2-40B4-BE49-F238E27FC236}">
                <a16:creationId xmlns="" xmlns:a16="http://schemas.microsoft.com/office/drawing/2014/main" id="{416AB07F-E0F0-8DFD-F81E-D156E50F3E2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78237" y="1204733"/>
            <a:ext cx="2036618" cy="2057400"/>
          </a:xfrm>
          <a:prstGeom prst="rect">
            <a:avLst/>
          </a:prstGeom>
        </p:spPr>
      </p:pic>
      <p:pic>
        <p:nvPicPr>
          <p:cNvPr id="12" name="Picture 11">
            <a:hlinkClick r:id="rId21" action="ppaction://hlinksldjump"/>
            <a:extLst>
              <a:ext uri="{FF2B5EF4-FFF2-40B4-BE49-F238E27FC236}">
                <a16:creationId xmlns="" xmlns:a16="http://schemas.microsoft.com/office/drawing/2014/main" id="{5036AD05-7AA4-6F79-94CB-2BE30D5C3D7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24597" y="414228"/>
            <a:ext cx="1995053" cy="2057400"/>
          </a:xfrm>
          <a:prstGeom prst="rect">
            <a:avLst/>
          </a:prstGeom>
        </p:spPr>
      </p:pic>
      <p:pic>
        <p:nvPicPr>
          <p:cNvPr id="13" name="Picture 12">
            <a:hlinkClick r:id="rId22" action="ppaction://hlinksldjump"/>
            <a:extLst>
              <a:ext uri="{FF2B5EF4-FFF2-40B4-BE49-F238E27FC236}">
                <a16:creationId xmlns="" xmlns:a16="http://schemas.microsoft.com/office/drawing/2014/main" id="{523E136A-FDB5-9271-4360-CC3EEEBA31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878261" y="1076253"/>
            <a:ext cx="2142308" cy="2194560"/>
          </a:xfrm>
          <a:prstGeom prst="rect">
            <a:avLst/>
          </a:prstGeom>
        </p:spPr>
      </p:pic>
      <p:pic>
        <p:nvPicPr>
          <p:cNvPr id="14" name="Picture 13">
            <a:hlinkClick r:id="rId23" action="ppaction://hlinksldjump"/>
            <a:extLst>
              <a:ext uri="{FF2B5EF4-FFF2-40B4-BE49-F238E27FC236}">
                <a16:creationId xmlns="" xmlns:a16="http://schemas.microsoft.com/office/drawing/2014/main" id="{52827EA9-F442-DAC5-53E5-E16B06EB61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615987" y="3636966"/>
            <a:ext cx="219456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5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" decel="100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decel="100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" decel="100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" decel="100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" decel="100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AE184DE7-3575-6DEA-C9D0-BD2511213349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4" name="Picture 6">
              <a:extLst>
                <a:ext uri="{FF2B5EF4-FFF2-40B4-BE49-F238E27FC236}">
                  <a16:creationId xmlns="" xmlns:a16="http://schemas.microsoft.com/office/drawing/2014/main" id="{3E494D30-ADB8-9F57-AEB8-270C725B2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5" name="Picture 6">
              <a:extLst>
                <a:ext uri="{FF2B5EF4-FFF2-40B4-BE49-F238E27FC236}">
                  <a16:creationId xmlns="" xmlns:a16="http://schemas.microsoft.com/office/drawing/2014/main" id="{E49245B5-4046-56FB-7042-AA5B37E8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="" xmlns:a16="http://schemas.microsoft.com/office/drawing/2014/main" id="{12090104-38A1-06FC-5506-29D2E8912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3F733221-9C03-4CE6-1B1A-E50AF379AA0A}"/>
              </a:ext>
            </a:extLst>
          </p:cNvPr>
          <p:cNvSpPr/>
          <p:nvPr/>
        </p:nvSpPr>
        <p:spPr>
          <a:xfrm>
            <a:off x="5943779" y="6972300"/>
            <a:ext cx="6395870" cy="21516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6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="" xmlns:a16="http://schemas.microsoft.com/office/drawing/2014/main" id="{9BD1403E-80EB-1948-CA02-52A2E6D9BC2D}"/>
              </a:ext>
            </a:extLst>
          </p:cNvPr>
          <p:cNvSpPr/>
          <p:nvPr/>
        </p:nvSpPr>
        <p:spPr>
          <a:xfrm>
            <a:off x="2870943" y="405558"/>
            <a:ext cx="12866479" cy="61227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tx1"/>
                </a:solidFill>
              </a:rPr>
              <a:t>Câu 1</a:t>
            </a:r>
            <a:r>
              <a:rPr lang="vi-VN" sz="2800" dirty="0">
                <a:solidFill>
                  <a:schemeClr val="tx1"/>
                </a:solidFill>
              </a:rPr>
              <a:t>: Em </a:t>
            </a:r>
            <a:r>
              <a:rPr lang="vi-VN" sz="2800" dirty="0" err="1">
                <a:solidFill>
                  <a:schemeClr val="tx1"/>
                </a:solidFill>
              </a:rPr>
              <a:t>hãy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chọn</a:t>
            </a:r>
            <a:r>
              <a:rPr lang="vi-VN" sz="2800" dirty="0">
                <a:solidFill>
                  <a:schemeClr val="tx1"/>
                </a:solidFill>
              </a:rPr>
              <a:t> câu sai? </a:t>
            </a:r>
            <a:endParaRPr lang="en-US" sz="2800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</a:rPr>
              <a:t>A. </a:t>
            </a:r>
            <a:r>
              <a:rPr lang="vi-VN" sz="2800" dirty="0" err="1">
                <a:solidFill>
                  <a:schemeClr val="tx1"/>
                </a:solidFill>
              </a:rPr>
              <a:t>Độ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dịch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chuyển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là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một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đại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lượng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vecto</a:t>
            </a:r>
            <a:r>
              <a:rPr lang="vi-VN" sz="2800" dirty="0">
                <a:solidFill>
                  <a:schemeClr val="tx1"/>
                </a:solidFill>
              </a:rPr>
              <a:t>, cho </a:t>
            </a:r>
            <a:r>
              <a:rPr lang="vi-VN" sz="2800" dirty="0" err="1">
                <a:solidFill>
                  <a:schemeClr val="tx1"/>
                </a:solidFill>
              </a:rPr>
              <a:t>biết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độ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dài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và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hướng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của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sự</a:t>
            </a:r>
            <a:r>
              <a:rPr lang="vi-VN" sz="2800" dirty="0">
                <a:solidFill>
                  <a:schemeClr val="tx1"/>
                </a:solidFill>
              </a:rPr>
              <a:t> thay </a:t>
            </a:r>
            <a:r>
              <a:rPr lang="vi-VN" sz="2800" dirty="0" err="1">
                <a:solidFill>
                  <a:schemeClr val="tx1"/>
                </a:solidFill>
              </a:rPr>
              <a:t>đổi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vị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trí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của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vật</a:t>
            </a:r>
            <a:r>
              <a:rPr lang="vi-VN" sz="2800" dirty="0">
                <a:solidFill>
                  <a:schemeClr val="tx1"/>
                </a:solidFill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</a:rPr>
              <a:t>B. Khi </a:t>
            </a:r>
            <a:r>
              <a:rPr lang="vi-VN" sz="2800" dirty="0" err="1">
                <a:solidFill>
                  <a:schemeClr val="tx1"/>
                </a:solidFill>
              </a:rPr>
              <a:t>vật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chuyển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động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thẳng</a:t>
            </a:r>
            <a:r>
              <a:rPr lang="vi-VN" sz="2800" dirty="0">
                <a:solidFill>
                  <a:schemeClr val="tx1"/>
                </a:solidFill>
              </a:rPr>
              <a:t>, không </a:t>
            </a:r>
            <a:r>
              <a:rPr lang="vi-VN" sz="2800" dirty="0" err="1">
                <a:solidFill>
                  <a:schemeClr val="tx1"/>
                </a:solidFill>
              </a:rPr>
              <a:t>đổi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chiều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thì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độ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lớn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của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độ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dịch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chuyển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và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quãng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đường</a:t>
            </a:r>
            <a:r>
              <a:rPr lang="vi-VN" sz="2800" dirty="0">
                <a:solidFill>
                  <a:schemeClr val="tx1"/>
                </a:solidFill>
              </a:rPr>
              <a:t> đi </a:t>
            </a:r>
            <a:r>
              <a:rPr lang="vi-VN" sz="2800" dirty="0" err="1">
                <a:solidFill>
                  <a:schemeClr val="tx1"/>
                </a:solidFill>
              </a:rPr>
              <a:t>được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là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bằng</a:t>
            </a:r>
            <a:r>
              <a:rPr lang="vi-VN" sz="2800" dirty="0">
                <a:solidFill>
                  <a:schemeClr val="tx1"/>
                </a:solidFill>
              </a:rPr>
              <a:t> nhau.</a:t>
            </a:r>
            <a:endParaRPr lang="en-US" sz="2800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</a:rPr>
              <a:t>C. Khi </a:t>
            </a:r>
            <a:r>
              <a:rPr lang="vi-VN" sz="2800" dirty="0" err="1">
                <a:solidFill>
                  <a:schemeClr val="tx1"/>
                </a:solidFill>
              </a:rPr>
              <a:t>vật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chuyển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động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thẳng</a:t>
            </a:r>
            <a:r>
              <a:rPr lang="vi-VN" sz="2800" dirty="0">
                <a:solidFill>
                  <a:schemeClr val="tx1"/>
                </a:solidFill>
              </a:rPr>
              <a:t>, </a:t>
            </a:r>
            <a:r>
              <a:rPr lang="vi-VN" sz="2800" dirty="0" err="1">
                <a:solidFill>
                  <a:schemeClr val="tx1"/>
                </a:solidFill>
              </a:rPr>
              <a:t>có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đổi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chiều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thì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độ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lớn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của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độ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dịch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chuyển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và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quãng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đường</a:t>
            </a:r>
            <a:r>
              <a:rPr lang="vi-VN" sz="2800" dirty="0">
                <a:solidFill>
                  <a:schemeClr val="tx1"/>
                </a:solidFill>
              </a:rPr>
              <a:t> đi </a:t>
            </a:r>
            <a:r>
              <a:rPr lang="vi-VN" sz="2800" dirty="0" err="1">
                <a:solidFill>
                  <a:schemeClr val="tx1"/>
                </a:solidFill>
              </a:rPr>
              <a:t>được</a:t>
            </a:r>
            <a:r>
              <a:rPr lang="vi-VN" sz="2800" dirty="0">
                <a:solidFill>
                  <a:schemeClr val="tx1"/>
                </a:solidFill>
              </a:rPr>
              <a:t> không </a:t>
            </a:r>
            <a:r>
              <a:rPr lang="vi-VN" sz="2800" dirty="0" err="1">
                <a:solidFill>
                  <a:schemeClr val="tx1"/>
                </a:solidFill>
              </a:rPr>
              <a:t>bằng</a:t>
            </a:r>
            <a:r>
              <a:rPr lang="vi-VN" sz="2800" dirty="0">
                <a:solidFill>
                  <a:schemeClr val="tx1"/>
                </a:solidFill>
              </a:rPr>
              <a:t> nhau.</a:t>
            </a:r>
            <a:endParaRPr lang="en-US" sz="2800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</a:rPr>
              <a:t>D. Khi </a:t>
            </a:r>
            <a:r>
              <a:rPr lang="vi-VN" sz="2800" dirty="0" err="1">
                <a:solidFill>
                  <a:schemeClr val="tx1"/>
                </a:solidFill>
              </a:rPr>
              <a:t>vật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chuyển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động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thẳng</a:t>
            </a:r>
            <a:r>
              <a:rPr lang="vi-VN" sz="2800" dirty="0">
                <a:solidFill>
                  <a:schemeClr val="tx1"/>
                </a:solidFill>
              </a:rPr>
              <a:t>, </a:t>
            </a:r>
            <a:r>
              <a:rPr lang="vi-VN" sz="2800" dirty="0" err="1">
                <a:solidFill>
                  <a:schemeClr val="tx1"/>
                </a:solidFill>
              </a:rPr>
              <a:t>có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đổi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chiều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thì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độ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lớn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của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độ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dịch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chuyển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và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quãng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đường</a:t>
            </a:r>
            <a:r>
              <a:rPr lang="vi-VN" sz="2800" dirty="0">
                <a:solidFill>
                  <a:schemeClr val="tx1"/>
                </a:solidFill>
              </a:rPr>
              <a:t> đi </a:t>
            </a:r>
            <a:r>
              <a:rPr lang="vi-VN" sz="2800" dirty="0" err="1">
                <a:solidFill>
                  <a:schemeClr val="tx1"/>
                </a:solidFill>
              </a:rPr>
              <a:t>được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là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bằng</a:t>
            </a:r>
            <a:r>
              <a:rPr lang="vi-VN" sz="2800" dirty="0">
                <a:solidFill>
                  <a:schemeClr val="tx1"/>
                </a:solidFill>
              </a:rPr>
              <a:t> nhau.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="" xmlns:a16="http://schemas.microsoft.com/office/drawing/2014/main" id="{137B7296-3B0D-CE13-A3E7-75A7897281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1861" y="7330095"/>
            <a:ext cx="3356139" cy="3054360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="" xmlns:a16="http://schemas.microsoft.com/office/drawing/2014/main" id="{1262F20D-7405-968D-ABC1-4A5892FD1B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87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AE184DE7-3575-6DEA-C9D0-BD2511213349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4" name="Picture 6">
              <a:extLst>
                <a:ext uri="{FF2B5EF4-FFF2-40B4-BE49-F238E27FC236}">
                  <a16:creationId xmlns="" xmlns:a16="http://schemas.microsoft.com/office/drawing/2014/main" id="{3E494D30-ADB8-9F57-AEB8-270C725B2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5" name="Picture 6">
              <a:extLst>
                <a:ext uri="{FF2B5EF4-FFF2-40B4-BE49-F238E27FC236}">
                  <a16:creationId xmlns="" xmlns:a16="http://schemas.microsoft.com/office/drawing/2014/main" id="{E49245B5-4046-56FB-7042-AA5B37E8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="" xmlns:a16="http://schemas.microsoft.com/office/drawing/2014/main" id="{12090104-38A1-06FC-5506-29D2E8912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="" xmlns:a16="http://schemas.microsoft.com/office/drawing/2014/main" id="{91035FC5-99A4-9A48-4444-9FE6ED81E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1861" y="7330095"/>
            <a:ext cx="3356139" cy="305436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B8F8A9B8-29B7-10A8-50AF-5304C9B46B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  <p:sp>
        <p:nvSpPr>
          <p:cNvPr id="2" name="Rectangle: Rounded Corners 41">
            <a:extLst>
              <a:ext uri="{FF2B5EF4-FFF2-40B4-BE49-F238E27FC236}">
                <a16:creationId xmlns="" xmlns:a16="http://schemas.microsoft.com/office/drawing/2014/main" id="{24A9BB2B-36E0-D5B0-1064-18CCC1990907}"/>
              </a:ext>
            </a:extLst>
          </p:cNvPr>
          <p:cNvSpPr/>
          <p:nvPr/>
        </p:nvSpPr>
        <p:spPr>
          <a:xfrm>
            <a:off x="5943779" y="6972300"/>
            <a:ext cx="6395870" cy="21516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6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42">
            <a:extLst>
              <a:ext uri="{FF2B5EF4-FFF2-40B4-BE49-F238E27FC236}">
                <a16:creationId xmlns="" xmlns:a16="http://schemas.microsoft.com/office/drawing/2014/main" id="{7C632162-DA1F-1C4A-4F7A-0256FBBE8E13}"/>
              </a:ext>
            </a:extLst>
          </p:cNvPr>
          <p:cNvSpPr/>
          <p:nvPr/>
        </p:nvSpPr>
        <p:spPr>
          <a:xfrm>
            <a:off x="1001921" y="899014"/>
            <a:ext cx="16279586" cy="56160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tx1"/>
                </a:solidFill>
              </a:rPr>
              <a:t>Câu 2: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Hệ</a:t>
            </a:r>
            <a:r>
              <a:rPr lang="vi-VN" sz="3200" dirty="0">
                <a:solidFill>
                  <a:schemeClr val="tx1"/>
                </a:solidFill>
              </a:rPr>
              <a:t> quy </a:t>
            </a:r>
            <a:r>
              <a:rPr lang="vi-VN" sz="3200" dirty="0" err="1">
                <a:solidFill>
                  <a:schemeClr val="tx1"/>
                </a:solidFill>
              </a:rPr>
              <a:t>chiếu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là</a:t>
            </a:r>
            <a:r>
              <a:rPr lang="vi-VN" sz="3200" dirty="0">
                <a:solidFill>
                  <a:schemeClr val="tx1"/>
                </a:solidFill>
              </a:rPr>
              <a:t>:</a:t>
            </a:r>
            <a:endParaRPr lang="en-US" sz="3200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</a:rPr>
              <a:t>A. </a:t>
            </a:r>
            <a:r>
              <a:rPr lang="vi-VN" sz="3200" dirty="0" err="1">
                <a:solidFill>
                  <a:schemeClr val="tx1"/>
                </a:solidFill>
              </a:rPr>
              <a:t>Là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hệ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tọa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độ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kết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hợp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với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mốc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thời</a:t>
            </a:r>
            <a:r>
              <a:rPr lang="vi-VN" sz="3200" dirty="0">
                <a:solidFill>
                  <a:schemeClr val="tx1"/>
                </a:solidFill>
              </a:rPr>
              <a:t> gian </a:t>
            </a:r>
            <a:r>
              <a:rPr lang="vi-VN" sz="3200" dirty="0" err="1">
                <a:solidFill>
                  <a:schemeClr val="tx1"/>
                </a:solidFill>
              </a:rPr>
              <a:t>và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đồng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hồ</a:t>
            </a:r>
            <a:r>
              <a:rPr lang="vi-VN" sz="3200" dirty="0">
                <a:solidFill>
                  <a:schemeClr val="tx1"/>
                </a:solidFill>
              </a:rPr>
              <a:t> đo </a:t>
            </a:r>
            <a:r>
              <a:rPr lang="vi-VN" sz="3200" dirty="0" err="1">
                <a:solidFill>
                  <a:schemeClr val="tx1"/>
                </a:solidFill>
              </a:rPr>
              <a:t>thời</a:t>
            </a:r>
            <a:r>
              <a:rPr lang="vi-VN" sz="3200" dirty="0">
                <a:solidFill>
                  <a:schemeClr val="tx1"/>
                </a:solidFill>
              </a:rPr>
              <a:t> gian.</a:t>
            </a:r>
            <a:endParaRPr lang="en-US" sz="3200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</a:rPr>
              <a:t>B. </a:t>
            </a:r>
            <a:r>
              <a:rPr lang="vi-VN" sz="3200" dirty="0" err="1">
                <a:solidFill>
                  <a:schemeClr val="tx1"/>
                </a:solidFill>
              </a:rPr>
              <a:t>Là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hệ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tọa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độ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có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điểm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gốc</a:t>
            </a:r>
            <a:r>
              <a:rPr lang="vi-VN" sz="3200" dirty="0">
                <a:solidFill>
                  <a:schemeClr val="tx1"/>
                </a:solidFill>
              </a:rPr>
              <a:t> O (</a:t>
            </a:r>
            <a:r>
              <a:rPr lang="vi-VN" sz="3200" dirty="0" err="1">
                <a:solidFill>
                  <a:schemeClr val="tx1"/>
                </a:solidFill>
              </a:rPr>
              <a:t>vị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trí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của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vật</a:t>
            </a:r>
            <a:r>
              <a:rPr lang="vi-VN" sz="3200" dirty="0">
                <a:solidFill>
                  <a:schemeClr val="tx1"/>
                </a:solidFill>
              </a:rPr>
              <a:t>) </a:t>
            </a:r>
            <a:r>
              <a:rPr lang="vi-VN" sz="3200" dirty="0" err="1">
                <a:solidFill>
                  <a:schemeClr val="tx1"/>
                </a:solidFill>
              </a:rPr>
              <a:t>và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trục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Ox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trùng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với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quỹ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đạo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chuyển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động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của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vật</a:t>
            </a:r>
            <a:r>
              <a:rPr lang="vi-VN" sz="3200" dirty="0">
                <a:solidFill>
                  <a:schemeClr val="tx1"/>
                </a:solidFill>
              </a:rPr>
              <a:t>.</a:t>
            </a:r>
            <a:endParaRPr lang="en-US" sz="3200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</a:rPr>
              <a:t>C. </a:t>
            </a:r>
            <a:r>
              <a:rPr lang="vi-VN" sz="3200" dirty="0" err="1">
                <a:solidFill>
                  <a:schemeClr val="tx1"/>
                </a:solidFill>
              </a:rPr>
              <a:t>Chính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là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hệ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tọa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độ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địa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lý</a:t>
            </a:r>
            <a:r>
              <a:rPr lang="vi-VN" sz="3200" dirty="0">
                <a:solidFill>
                  <a:schemeClr val="tx1"/>
                </a:solidFill>
              </a:rPr>
              <a:t>.</a:t>
            </a:r>
            <a:endParaRPr lang="en-US" sz="3200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</a:rPr>
              <a:t>D. </a:t>
            </a:r>
            <a:r>
              <a:rPr lang="vi-VN" sz="3200" dirty="0" err="1">
                <a:solidFill>
                  <a:schemeClr val="tx1"/>
                </a:solidFill>
              </a:rPr>
              <a:t>Có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gốc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là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vị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trí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của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vật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mốc</a:t>
            </a:r>
            <a:r>
              <a:rPr lang="vi-VN" sz="3200" dirty="0">
                <a:solidFill>
                  <a:schemeClr val="tx1"/>
                </a:solidFill>
              </a:rPr>
              <a:t>, </a:t>
            </a:r>
            <a:r>
              <a:rPr lang="vi-VN" sz="3200" dirty="0" err="1">
                <a:solidFill>
                  <a:schemeClr val="tx1"/>
                </a:solidFill>
              </a:rPr>
              <a:t>trục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hoành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là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đường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nối</a:t>
            </a:r>
            <a:r>
              <a:rPr lang="vi-VN" sz="3200" dirty="0">
                <a:solidFill>
                  <a:schemeClr val="tx1"/>
                </a:solidFill>
              </a:rPr>
              <a:t> 2 </a:t>
            </a:r>
            <a:r>
              <a:rPr lang="vi-VN" sz="3200" dirty="0" err="1">
                <a:solidFill>
                  <a:schemeClr val="tx1"/>
                </a:solidFill>
              </a:rPr>
              <a:t>huớng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địa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lý</a:t>
            </a:r>
            <a:r>
              <a:rPr lang="vi-VN" sz="3200" dirty="0">
                <a:solidFill>
                  <a:schemeClr val="tx1"/>
                </a:solidFill>
              </a:rPr>
              <a:t> Tây – Đông, </a:t>
            </a:r>
            <a:r>
              <a:rPr lang="vi-VN" sz="3200" dirty="0" err="1">
                <a:solidFill>
                  <a:schemeClr val="tx1"/>
                </a:solidFill>
              </a:rPr>
              <a:t>trục</a:t>
            </a:r>
            <a:r>
              <a:rPr lang="vi-VN" sz="3200" dirty="0">
                <a:solidFill>
                  <a:schemeClr val="tx1"/>
                </a:solidFill>
              </a:rPr>
              <a:t> tung </a:t>
            </a:r>
            <a:r>
              <a:rPr lang="vi-VN" sz="3200" dirty="0" err="1">
                <a:solidFill>
                  <a:schemeClr val="tx1"/>
                </a:solidFill>
              </a:rPr>
              <a:t>là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đường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nối</a:t>
            </a:r>
            <a:r>
              <a:rPr lang="vi-VN" sz="3200" dirty="0">
                <a:solidFill>
                  <a:schemeClr val="tx1"/>
                </a:solidFill>
              </a:rPr>
              <a:t> 2 </a:t>
            </a:r>
            <a:r>
              <a:rPr lang="vi-VN" sz="3200" dirty="0" err="1">
                <a:solidFill>
                  <a:schemeClr val="tx1"/>
                </a:solidFill>
              </a:rPr>
              <a:t>huớng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địa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lý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Bắc</a:t>
            </a:r>
            <a:r>
              <a:rPr lang="vi-VN" sz="3200" dirty="0">
                <a:solidFill>
                  <a:schemeClr val="tx1"/>
                </a:solidFill>
              </a:rPr>
              <a:t> – Nam.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14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AE184DE7-3575-6DEA-C9D0-BD2511213349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4" name="Picture 6">
              <a:extLst>
                <a:ext uri="{FF2B5EF4-FFF2-40B4-BE49-F238E27FC236}">
                  <a16:creationId xmlns="" xmlns:a16="http://schemas.microsoft.com/office/drawing/2014/main" id="{3E494D30-ADB8-9F57-AEB8-270C725B2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5" name="Picture 6">
              <a:extLst>
                <a:ext uri="{FF2B5EF4-FFF2-40B4-BE49-F238E27FC236}">
                  <a16:creationId xmlns="" xmlns:a16="http://schemas.microsoft.com/office/drawing/2014/main" id="{E49245B5-4046-56FB-7042-AA5B37E8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="" xmlns:a16="http://schemas.microsoft.com/office/drawing/2014/main" id="{12090104-38A1-06FC-5506-29D2E8912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="" xmlns:a16="http://schemas.microsoft.com/office/drawing/2014/main" id="{CE46FB07-879B-824B-0AFC-FBB0939B22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1861" y="7330095"/>
            <a:ext cx="3356139" cy="305436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C2968FDB-F608-B98B-DAD1-EBF6413C8F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  <p:sp>
        <p:nvSpPr>
          <p:cNvPr id="2" name="Rectangle: Rounded Corners 41">
            <a:extLst>
              <a:ext uri="{FF2B5EF4-FFF2-40B4-BE49-F238E27FC236}">
                <a16:creationId xmlns="" xmlns:a16="http://schemas.microsoft.com/office/drawing/2014/main" id="{68880057-4BA8-02B8-C915-4917D2E48B33}"/>
              </a:ext>
            </a:extLst>
          </p:cNvPr>
          <p:cNvSpPr/>
          <p:nvPr/>
        </p:nvSpPr>
        <p:spPr>
          <a:xfrm>
            <a:off x="5943779" y="6972300"/>
            <a:ext cx="6395870" cy="21516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6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42">
            <a:extLst>
              <a:ext uri="{FF2B5EF4-FFF2-40B4-BE49-F238E27FC236}">
                <a16:creationId xmlns="" xmlns:a16="http://schemas.microsoft.com/office/drawing/2014/main" id="{9BDDA153-4A7A-9C72-8648-46A05499588F}"/>
              </a:ext>
            </a:extLst>
          </p:cNvPr>
          <p:cNvSpPr/>
          <p:nvPr/>
        </p:nvSpPr>
        <p:spPr>
          <a:xfrm>
            <a:off x="1001921" y="899014"/>
            <a:ext cx="16279586" cy="56160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3200" dirty="0" err="1">
                <a:solidFill>
                  <a:schemeClr val="tx1"/>
                </a:solidFill>
              </a:rPr>
              <a:t>Một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bạn</a:t>
            </a:r>
            <a:r>
              <a:rPr lang="vi-VN" sz="3200" dirty="0">
                <a:solidFill>
                  <a:schemeClr val="tx1"/>
                </a:solidFill>
              </a:rPr>
              <a:t> đi </a:t>
            </a:r>
            <a:r>
              <a:rPr lang="vi-VN" sz="3200" dirty="0" err="1">
                <a:solidFill>
                  <a:schemeClr val="tx1"/>
                </a:solidFill>
              </a:rPr>
              <a:t>từ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nhà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đến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trường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rồi</a:t>
            </a:r>
            <a:r>
              <a:rPr lang="vi-VN" sz="3200" dirty="0">
                <a:solidFill>
                  <a:schemeClr val="tx1"/>
                </a:solidFill>
              </a:rPr>
              <a:t> quay </a:t>
            </a:r>
            <a:r>
              <a:rPr lang="vi-VN" sz="3200" dirty="0" err="1">
                <a:solidFill>
                  <a:schemeClr val="tx1"/>
                </a:solidFill>
              </a:rPr>
              <a:t>lại</a:t>
            </a:r>
            <a:r>
              <a:rPr lang="vi-VN" sz="3200" dirty="0">
                <a:solidFill>
                  <a:schemeClr val="tx1"/>
                </a:solidFill>
              </a:rPr>
              <a:t> siêu </a:t>
            </a:r>
            <a:r>
              <a:rPr lang="vi-VN" sz="3200" dirty="0" err="1">
                <a:solidFill>
                  <a:schemeClr val="tx1"/>
                </a:solidFill>
              </a:rPr>
              <a:t>thị</a:t>
            </a:r>
            <a:r>
              <a:rPr lang="vi-VN" sz="3200" dirty="0">
                <a:solidFill>
                  <a:schemeClr val="tx1"/>
                </a:solidFill>
              </a:rPr>
              <a:t> mua </a:t>
            </a:r>
            <a:r>
              <a:rPr lang="vi-VN" sz="3200" dirty="0" err="1">
                <a:solidFill>
                  <a:schemeClr val="tx1"/>
                </a:solidFill>
              </a:rPr>
              <a:t>đồ</a:t>
            </a:r>
            <a:r>
              <a:rPr lang="vi-VN" sz="3200" dirty="0">
                <a:solidFill>
                  <a:schemeClr val="tx1"/>
                </a:solidFill>
              </a:rPr>
              <a:t>. </a:t>
            </a:r>
            <a:endParaRPr lang="en-US" sz="3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chemeClr val="tx1"/>
                </a:solidFill>
              </a:rPr>
              <a:t>Câu 3: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Quãng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đường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bạn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đó</a:t>
            </a:r>
            <a:r>
              <a:rPr lang="vi-VN" sz="3200" dirty="0">
                <a:solidFill>
                  <a:schemeClr val="tx1"/>
                </a:solidFill>
              </a:rPr>
              <a:t> đi </a:t>
            </a:r>
            <a:r>
              <a:rPr lang="vi-VN" sz="3200" dirty="0" err="1">
                <a:solidFill>
                  <a:schemeClr val="tx1"/>
                </a:solidFill>
              </a:rPr>
              <a:t>được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là</a:t>
            </a:r>
            <a:r>
              <a:rPr lang="vi-VN" sz="3200" dirty="0">
                <a:solidFill>
                  <a:schemeClr val="tx1"/>
                </a:solidFill>
              </a:rPr>
              <a:t>:  </a:t>
            </a:r>
            <a:endParaRPr lang="en-US" sz="3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</a:rPr>
              <a:t>A. 1 200m</a:t>
            </a:r>
            <a:endParaRPr lang="en-US" sz="3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</a:rPr>
              <a:t>B. 2 000m</a:t>
            </a:r>
            <a:endParaRPr lang="en-US" sz="3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</a:rPr>
              <a:t>C. 800m</a:t>
            </a:r>
            <a:endParaRPr lang="en-US" sz="3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</a:rPr>
              <a:t>D. 400m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12" name="Picture 35">
            <a:extLst>
              <a:ext uri="{FF2B5EF4-FFF2-40B4-BE49-F238E27FC236}">
                <a16:creationId xmlns="" xmlns:a16="http://schemas.microsoft.com/office/drawing/2014/main" id="{BE36C450-120C-35C8-96DA-63BE0E9F98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38500"/>
            <a:ext cx="12613031" cy="2971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259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18">
            <a:extLst>
              <a:ext uri="{FF2B5EF4-FFF2-40B4-BE49-F238E27FC236}">
                <a16:creationId xmlns="" xmlns:a16="http://schemas.microsoft.com/office/drawing/2014/main" id="{C3B43D12-E98C-9DC3-C561-D9DC37A760A5}"/>
              </a:ext>
            </a:extLst>
          </p:cNvPr>
          <p:cNvGrpSpPr/>
          <p:nvPr/>
        </p:nvGrpSpPr>
        <p:grpSpPr>
          <a:xfrm rot="-10800000">
            <a:off x="3048000" y="2648077"/>
            <a:ext cx="11867315" cy="4990846"/>
            <a:chOff x="0" y="0"/>
            <a:chExt cx="11538770" cy="11849767"/>
          </a:xfrm>
        </p:grpSpPr>
        <p:sp>
          <p:nvSpPr>
            <p:cNvPr id="33" name="Freeform 19">
              <a:extLst>
                <a:ext uri="{FF2B5EF4-FFF2-40B4-BE49-F238E27FC236}">
                  <a16:creationId xmlns="" xmlns:a16="http://schemas.microsoft.com/office/drawing/2014/main" id="{EF741E93-7C64-B438-B910-594A6F1C9EF7}"/>
                </a:ext>
              </a:extLst>
            </p:cNvPr>
            <p:cNvSpPr/>
            <p:nvPr/>
          </p:nvSpPr>
          <p:spPr>
            <a:xfrm>
              <a:off x="0" y="-4262"/>
              <a:ext cx="11546516" cy="11856253"/>
            </a:xfrm>
            <a:custGeom>
              <a:avLst/>
              <a:gdLst/>
              <a:ahLst/>
              <a:cxnLst/>
              <a:rect l="l" t="t" r="r" b="b"/>
              <a:pathLst>
                <a:path w="11546516" h="11856253">
                  <a:moveTo>
                    <a:pt x="10607616" y="11845066"/>
                  </a:moveTo>
                  <a:cubicBezTo>
                    <a:pt x="10607616" y="11845066"/>
                    <a:pt x="10187863" y="11856253"/>
                    <a:pt x="9725278" y="11853632"/>
                  </a:cubicBezTo>
                  <a:cubicBezTo>
                    <a:pt x="3767360" y="11851468"/>
                    <a:pt x="1057073" y="11843644"/>
                    <a:pt x="1057073" y="11843644"/>
                  </a:cubicBezTo>
                  <a:cubicBezTo>
                    <a:pt x="812931" y="11834810"/>
                    <a:pt x="565145" y="11817829"/>
                    <a:pt x="398404" y="11759651"/>
                  </a:cubicBezTo>
                  <a:cubicBezTo>
                    <a:pt x="120505" y="11662690"/>
                    <a:pt x="0" y="11485161"/>
                    <a:pt x="0" y="3633822"/>
                  </a:cubicBezTo>
                  <a:lnTo>
                    <a:pt x="0" y="3633732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7906713" y="7673"/>
                  </a:cubicBezTo>
                  <a:cubicBezTo>
                    <a:pt x="9968937" y="0"/>
                    <a:pt x="10432865" y="7673"/>
                    <a:pt x="10432865" y="7673"/>
                  </a:cubicBezTo>
                  <a:cubicBezTo>
                    <a:pt x="10801172" y="15152"/>
                    <a:pt x="11164484" y="84484"/>
                    <a:pt x="11362225" y="207066"/>
                  </a:cubicBezTo>
                  <a:cubicBezTo>
                    <a:pt x="11513242" y="300683"/>
                    <a:pt x="11546516" y="425358"/>
                    <a:pt x="11537376" y="3633822"/>
                  </a:cubicBezTo>
                  <a:lnTo>
                    <a:pt x="11537376" y="3633911"/>
                  </a:lnTo>
                  <a:cubicBezTo>
                    <a:pt x="11537376" y="11603127"/>
                    <a:pt x="11254379" y="11817225"/>
                    <a:pt x="10607616" y="11845066"/>
                  </a:cubicBezTo>
                  <a:close/>
                </a:path>
              </a:pathLst>
            </a:custGeom>
            <a:solidFill>
              <a:srgbClr val="FFCF71"/>
            </a:solidFill>
          </p:spPr>
        </p:sp>
      </p:grpSp>
      <p:grpSp>
        <p:nvGrpSpPr>
          <p:cNvPr id="2" name="Group 2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="" xmlns:a16="http://schemas.microsoft.com/office/drawing/2014/main" id="{DFA359A1-685B-9FE4-BC46-444D9FC590BF}"/>
                  </a:ext>
                </a:extLst>
              </p:cNvPr>
              <p:cNvSpPr txBox="1"/>
              <p:nvPr/>
            </p:nvSpPr>
            <p:spPr>
              <a:xfrm>
                <a:off x="3224573" y="3506301"/>
                <a:ext cx="11506200" cy="32752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+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Đổi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36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km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/h = 10 m/s</a:t>
                </a:r>
                <a:endParaRPr lang="en-US" sz="3200" dirty="0">
                  <a:effectLst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vi-VN" sz="32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đi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ô tô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vi-VN" sz="3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𝑠</m:t>
                    </m:r>
                    <m:r>
                      <a:rPr lang="vi-VN" sz="3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vi-VN" sz="3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vi-VN" sz="3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vi-VN" sz="3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=10.10= 100 </m:t>
                    </m:r>
                  </m:oMath>
                </a14:m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endParaRPr lang="en-US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không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hướng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ô tô nên ta không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ô tô.</a:t>
                </a:r>
                <a:endParaRPr lang="en-US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DFA359A1-685B-9FE4-BC46-444D9FC59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4573" y="3506301"/>
                <a:ext cx="11506200" cy="3275256"/>
              </a:xfrm>
              <a:prstGeom prst="rect">
                <a:avLst/>
              </a:prstGeom>
              <a:blipFill>
                <a:blip r:embed="rId4"/>
                <a:stretch>
                  <a:fillRect l="-1113" r="-2014" b="-4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7">
            <a:extLst>
              <a:ext uri="{FF2B5EF4-FFF2-40B4-BE49-F238E27FC236}">
                <a16:creationId xmlns="" xmlns:a16="http://schemas.microsoft.com/office/drawing/2014/main" id="{750D174B-43E3-026D-CA63-030FFD4319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60687">
            <a:off x="16222432" y="761110"/>
            <a:ext cx="2197894" cy="1119832"/>
          </a:xfrm>
          <a:prstGeom prst="rect">
            <a:avLst/>
          </a:prstGeom>
        </p:spPr>
      </p:pic>
      <p:pic>
        <p:nvPicPr>
          <p:cNvPr id="35" name="Picture 8">
            <a:extLst>
              <a:ext uri="{FF2B5EF4-FFF2-40B4-BE49-F238E27FC236}">
                <a16:creationId xmlns="" xmlns:a16="http://schemas.microsoft.com/office/drawing/2014/main" id="{B50A27F5-26A0-9432-6E1C-C726815556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500944" y="9551533"/>
            <a:ext cx="6753714" cy="3671565"/>
          </a:xfrm>
          <a:prstGeom prst="rect">
            <a:avLst/>
          </a:prstGeom>
        </p:spPr>
      </p:pic>
      <p:pic>
        <p:nvPicPr>
          <p:cNvPr id="36" name="Picture 9">
            <a:extLst>
              <a:ext uri="{FF2B5EF4-FFF2-40B4-BE49-F238E27FC236}">
                <a16:creationId xmlns="" xmlns:a16="http://schemas.microsoft.com/office/drawing/2014/main" id="{176BDBD5-22E3-3EE2-1606-0075B8CDC75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669316" y="7887152"/>
            <a:ext cx="1233990" cy="1718213"/>
          </a:xfrm>
          <a:prstGeom prst="rect">
            <a:avLst/>
          </a:prstGeom>
        </p:spPr>
      </p:pic>
      <p:pic>
        <p:nvPicPr>
          <p:cNvPr id="37" name="Picture 10">
            <a:extLst>
              <a:ext uri="{FF2B5EF4-FFF2-40B4-BE49-F238E27FC236}">
                <a16:creationId xmlns="" xmlns:a16="http://schemas.microsoft.com/office/drawing/2014/main" id="{F197BD75-9DB4-F301-894C-86C816E45C5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078543" y="8183912"/>
            <a:ext cx="1867049" cy="1385011"/>
          </a:xfrm>
          <a:prstGeom prst="rect">
            <a:avLst/>
          </a:prstGeom>
        </p:spPr>
      </p:pic>
      <p:pic>
        <p:nvPicPr>
          <p:cNvPr id="38" name="Picture 13">
            <a:extLst>
              <a:ext uri="{FF2B5EF4-FFF2-40B4-BE49-F238E27FC236}">
                <a16:creationId xmlns="" xmlns:a16="http://schemas.microsoft.com/office/drawing/2014/main" id="{B374DE66-B194-C66C-400D-30BCFD916D6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035830" y="8236435"/>
            <a:ext cx="2602622" cy="1358096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="" xmlns:a16="http://schemas.microsoft.com/office/drawing/2014/main" id="{3262BA34-657E-38CA-EF92-A4B5F15347F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25744" y="470512"/>
            <a:ext cx="3354052" cy="24694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AE184DE7-3575-6DEA-C9D0-BD2511213349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4" name="Picture 6">
              <a:extLst>
                <a:ext uri="{FF2B5EF4-FFF2-40B4-BE49-F238E27FC236}">
                  <a16:creationId xmlns="" xmlns:a16="http://schemas.microsoft.com/office/drawing/2014/main" id="{3E494D30-ADB8-9F57-AEB8-270C725B2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5" name="Picture 6">
              <a:extLst>
                <a:ext uri="{FF2B5EF4-FFF2-40B4-BE49-F238E27FC236}">
                  <a16:creationId xmlns="" xmlns:a16="http://schemas.microsoft.com/office/drawing/2014/main" id="{E49245B5-4046-56FB-7042-AA5B37E8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="" xmlns:a16="http://schemas.microsoft.com/office/drawing/2014/main" id="{12090104-38A1-06FC-5506-29D2E8912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="" xmlns:a16="http://schemas.microsoft.com/office/drawing/2014/main" id="{B7C4FB87-2528-CA98-ED2F-0F577CD4C5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1861" y="7330095"/>
            <a:ext cx="3356139" cy="305436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1B07E47C-6788-E466-A027-3D0E1F5D93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  <p:sp>
        <p:nvSpPr>
          <p:cNvPr id="2" name="Rectangle: Rounded Corners 41">
            <a:extLst>
              <a:ext uri="{FF2B5EF4-FFF2-40B4-BE49-F238E27FC236}">
                <a16:creationId xmlns="" xmlns:a16="http://schemas.microsoft.com/office/drawing/2014/main" id="{FA3C44D0-7B1F-ED8B-90BC-108BADC2C631}"/>
              </a:ext>
            </a:extLst>
          </p:cNvPr>
          <p:cNvSpPr/>
          <p:nvPr/>
        </p:nvSpPr>
        <p:spPr>
          <a:xfrm>
            <a:off x="5943779" y="6972300"/>
            <a:ext cx="6395870" cy="21516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6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42">
            <a:extLst>
              <a:ext uri="{FF2B5EF4-FFF2-40B4-BE49-F238E27FC236}">
                <a16:creationId xmlns="" xmlns:a16="http://schemas.microsoft.com/office/drawing/2014/main" id="{D4ACB740-3152-9659-66EB-6530EC7C52CF}"/>
              </a:ext>
            </a:extLst>
          </p:cNvPr>
          <p:cNvSpPr/>
          <p:nvPr/>
        </p:nvSpPr>
        <p:spPr>
          <a:xfrm>
            <a:off x="1001921" y="899014"/>
            <a:ext cx="16279586" cy="56160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3200" dirty="0" err="1">
                <a:solidFill>
                  <a:schemeClr val="tx1"/>
                </a:solidFill>
              </a:rPr>
              <a:t>Một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bạn</a:t>
            </a:r>
            <a:r>
              <a:rPr lang="vi-VN" sz="3200" dirty="0">
                <a:solidFill>
                  <a:schemeClr val="tx1"/>
                </a:solidFill>
              </a:rPr>
              <a:t> đi </a:t>
            </a:r>
            <a:r>
              <a:rPr lang="vi-VN" sz="3200" dirty="0" err="1">
                <a:solidFill>
                  <a:schemeClr val="tx1"/>
                </a:solidFill>
              </a:rPr>
              <a:t>từ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nhà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đến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trường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rồi</a:t>
            </a:r>
            <a:r>
              <a:rPr lang="vi-VN" sz="3200" dirty="0">
                <a:solidFill>
                  <a:schemeClr val="tx1"/>
                </a:solidFill>
              </a:rPr>
              <a:t> quay </a:t>
            </a:r>
            <a:r>
              <a:rPr lang="vi-VN" sz="3200" dirty="0" err="1">
                <a:solidFill>
                  <a:schemeClr val="tx1"/>
                </a:solidFill>
              </a:rPr>
              <a:t>lại</a:t>
            </a:r>
            <a:r>
              <a:rPr lang="vi-VN" sz="3200" dirty="0">
                <a:solidFill>
                  <a:schemeClr val="tx1"/>
                </a:solidFill>
              </a:rPr>
              <a:t> siêu </a:t>
            </a:r>
            <a:r>
              <a:rPr lang="vi-VN" sz="3200" dirty="0" err="1">
                <a:solidFill>
                  <a:schemeClr val="tx1"/>
                </a:solidFill>
              </a:rPr>
              <a:t>thị</a:t>
            </a:r>
            <a:r>
              <a:rPr lang="vi-VN" sz="3200" dirty="0">
                <a:solidFill>
                  <a:schemeClr val="tx1"/>
                </a:solidFill>
              </a:rPr>
              <a:t> mua </a:t>
            </a:r>
            <a:r>
              <a:rPr lang="vi-VN" sz="3200" dirty="0" err="1">
                <a:solidFill>
                  <a:schemeClr val="tx1"/>
                </a:solidFill>
              </a:rPr>
              <a:t>đồ</a:t>
            </a:r>
            <a:r>
              <a:rPr lang="vi-VN" sz="3200" dirty="0">
                <a:solidFill>
                  <a:schemeClr val="tx1"/>
                </a:solidFill>
              </a:rPr>
              <a:t>. </a:t>
            </a:r>
            <a:endParaRPr lang="en-US" sz="3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chemeClr val="tx1"/>
                </a:solidFill>
              </a:rPr>
              <a:t>Câu 4: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Độ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dịch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chuyển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của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bạn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đó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là</a:t>
            </a:r>
            <a:r>
              <a:rPr lang="vi-VN" sz="3200" dirty="0">
                <a:solidFill>
                  <a:schemeClr val="tx1"/>
                </a:solidFill>
              </a:rPr>
              <a:t>:</a:t>
            </a:r>
            <a:endParaRPr lang="en-US" sz="3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</a:rPr>
              <a:t>A. 1 200m</a:t>
            </a:r>
            <a:endParaRPr lang="en-US" sz="3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</a:rPr>
              <a:t>B. 2 000m</a:t>
            </a:r>
            <a:endParaRPr lang="en-US" sz="3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</a:rPr>
              <a:t>C. 800m</a:t>
            </a:r>
            <a:endParaRPr lang="en-US" sz="3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</a:rPr>
              <a:t>D. 400m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8" name="Picture 35">
            <a:extLst>
              <a:ext uri="{FF2B5EF4-FFF2-40B4-BE49-F238E27FC236}">
                <a16:creationId xmlns="" xmlns:a16="http://schemas.microsoft.com/office/drawing/2014/main" id="{A70BB4C3-EE8B-9524-79AC-562DE764C2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185" y="3192377"/>
            <a:ext cx="12613031" cy="2971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345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AE184DE7-3575-6DEA-C9D0-BD2511213349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4" name="Picture 6">
              <a:extLst>
                <a:ext uri="{FF2B5EF4-FFF2-40B4-BE49-F238E27FC236}">
                  <a16:creationId xmlns="" xmlns:a16="http://schemas.microsoft.com/office/drawing/2014/main" id="{3E494D30-ADB8-9F57-AEB8-270C725B2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5" name="Picture 6">
              <a:extLst>
                <a:ext uri="{FF2B5EF4-FFF2-40B4-BE49-F238E27FC236}">
                  <a16:creationId xmlns="" xmlns:a16="http://schemas.microsoft.com/office/drawing/2014/main" id="{E49245B5-4046-56FB-7042-AA5B37E8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="" xmlns:a16="http://schemas.microsoft.com/office/drawing/2014/main" id="{12090104-38A1-06FC-5506-29D2E8912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="" xmlns:a16="http://schemas.microsoft.com/office/drawing/2014/main" id="{CE46F079-BFE7-7525-AB3C-5DD5E919D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1861" y="7330095"/>
            <a:ext cx="3356139" cy="305436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74E387E5-D885-2C2E-9AF4-3395F20487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  <p:sp>
        <p:nvSpPr>
          <p:cNvPr id="2" name="Rectangle: Rounded Corners 41">
            <a:extLst>
              <a:ext uri="{FF2B5EF4-FFF2-40B4-BE49-F238E27FC236}">
                <a16:creationId xmlns="" xmlns:a16="http://schemas.microsoft.com/office/drawing/2014/main" id="{10488435-53B4-D830-FD0A-00A835CB8516}"/>
              </a:ext>
            </a:extLst>
          </p:cNvPr>
          <p:cNvSpPr/>
          <p:nvPr/>
        </p:nvSpPr>
        <p:spPr>
          <a:xfrm>
            <a:off x="5943779" y="6972300"/>
            <a:ext cx="6395870" cy="21516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6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42">
            <a:extLst>
              <a:ext uri="{FF2B5EF4-FFF2-40B4-BE49-F238E27FC236}">
                <a16:creationId xmlns="" xmlns:a16="http://schemas.microsoft.com/office/drawing/2014/main" id="{3D136257-1FB4-61C5-55F4-EBEB95A37167}"/>
              </a:ext>
            </a:extLst>
          </p:cNvPr>
          <p:cNvSpPr/>
          <p:nvPr/>
        </p:nvSpPr>
        <p:spPr>
          <a:xfrm>
            <a:off x="1001921" y="899014"/>
            <a:ext cx="16279586" cy="56160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tx1"/>
                </a:solidFill>
              </a:rPr>
              <a:t>Câu 5: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Chọn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đáp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án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đúng</a:t>
            </a:r>
            <a:endParaRPr lang="en-US" sz="3200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</a:rPr>
              <a:t>A. </a:t>
            </a:r>
            <a:r>
              <a:rPr lang="vi-VN" sz="3200" dirty="0" err="1">
                <a:solidFill>
                  <a:schemeClr val="tx1"/>
                </a:solidFill>
              </a:rPr>
              <a:t>Quãng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đường</a:t>
            </a:r>
            <a:r>
              <a:rPr lang="vi-VN" sz="3200" dirty="0">
                <a:solidFill>
                  <a:schemeClr val="tx1"/>
                </a:solidFill>
              </a:rPr>
              <a:t> đi </a:t>
            </a:r>
            <a:r>
              <a:rPr lang="vi-VN" sz="3200" dirty="0" err="1">
                <a:solidFill>
                  <a:schemeClr val="tx1"/>
                </a:solidFill>
              </a:rPr>
              <a:t>được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của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vật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là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khoảng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cách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từ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điểm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đầu</a:t>
            </a:r>
            <a:r>
              <a:rPr lang="vi-VN" sz="3200" dirty="0">
                <a:solidFill>
                  <a:schemeClr val="tx1"/>
                </a:solidFill>
              </a:rPr>
              <a:t> (</a:t>
            </a:r>
            <a:r>
              <a:rPr lang="vi-VN" sz="3200" dirty="0" err="1">
                <a:solidFill>
                  <a:schemeClr val="tx1"/>
                </a:solidFill>
              </a:rPr>
              <a:t>bắt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đầu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xuất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phát</a:t>
            </a:r>
            <a:r>
              <a:rPr lang="vi-VN" sz="3200" dirty="0">
                <a:solidFill>
                  <a:schemeClr val="tx1"/>
                </a:solidFill>
              </a:rPr>
              <a:t>) </a:t>
            </a:r>
            <a:r>
              <a:rPr lang="vi-VN" sz="3200" dirty="0" err="1">
                <a:solidFill>
                  <a:schemeClr val="tx1"/>
                </a:solidFill>
              </a:rPr>
              <a:t>đến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điểm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cuối</a:t>
            </a:r>
            <a:r>
              <a:rPr lang="vi-VN" sz="3200" dirty="0">
                <a:solidFill>
                  <a:schemeClr val="tx1"/>
                </a:solidFill>
              </a:rPr>
              <a:t> (khi </a:t>
            </a:r>
            <a:r>
              <a:rPr lang="vi-VN" sz="3200" dirty="0" err="1">
                <a:solidFill>
                  <a:schemeClr val="tx1"/>
                </a:solidFill>
              </a:rPr>
              <a:t>vật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dừng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chuyển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động</a:t>
            </a:r>
            <a:r>
              <a:rPr lang="vi-VN" sz="3200" dirty="0">
                <a:solidFill>
                  <a:schemeClr val="tx1"/>
                </a:solidFill>
              </a:rPr>
              <a:t>)</a:t>
            </a:r>
            <a:endParaRPr lang="en-US" sz="3200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</a:rPr>
              <a:t>B. </a:t>
            </a:r>
            <a:r>
              <a:rPr lang="vi-VN" sz="3200" dirty="0" err="1">
                <a:solidFill>
                  <a:schemeClr val="tx1"/>
                </a:solidFill>
              </a:rPr>
              <a:t>Độ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dịch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chuyển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và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quãng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đường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vật</a:t>
            </a:r>
            <a:r>
              <a:rPr lang="vi-VN" sz="3200" dirty="0">
                <a:solidFill>
                  <a:schemeClr val="tx1"/>
                </a:solidFill>
              </a:rPr>
              <a:t> đi </a:t>
            </a:r>
            <a:r>
              <a:rPr lang="vi-VN" sz="3200" dirty="0" err="1">
                <a:solidFill>
                  <a:schemeClr val="tx1"/>
                </a:solidFill>
              </a:rPr>
              <a:t>được</a:t>
            </a:r>
            <a:r>
              <a:rPr lang="vi-VN" sz="3200" dirty="0">
                <a:solidFill>
                  <a:schemeClr val="tx1"/>
                </a:solidFill>
              </a:rPr>
              <a:t> luôn </a:t>
            </a:r>
            <a:r>
              <a:rPr lang="vi-VN" sz="3200" dirty="0" err="1">
                <a:solidFill>
                  <a:schemeClr val="tx1"/>
                </a:solidFill>
              </a:rPr>
              <a:t>luôn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bằng</a:t>
            </a:r>
            <a:r>
              <a:rPr lang="vi-VN" sz="3200" dirty="0">
                <a:solidFill>
                  <a:schemeClr val="tx1"/>
                </a:solidFill>
              </a:rPr>
              <a:t> nhau</a:t>
            </a:r>
            <a:endParaRPr lang="en-US" sz="3200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</a:rPr>
              <a:t>C. </a:t>
            </a:r>
            <a:r>
              <a:rPr lang="vi-VN" sz="3200" dirty="0" err="1">
                <a:solidFill>
                  <a:schemeClr val="tx1"/>
                </a:solidFill>
              </a:rPr>
              <a:t>Độ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dịch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chuyển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thì</a:t>
            </a:r>
            <a:r>
              <a:rPr lang="vi-VN" sz="3200" dirty="0">
                <a:solidFill>
                  <a:schemeClr val="tx1"/>
                </a:solidFill>
              </a:rPr>
              <a:t> luôn </a:t>
            </a:r>
            <a:r>
              <a:rPr lang="vi-VN" sz="3200" dirty="0" err="1">
                <a:solidFill>
                  <a:schemeClr val="tx1"/>
                </a:solidFill>
              </a:rPr>
              <a:t>bé</a:t>
            </a:r>
            <a:r>
              <a:rPr lang="vi-VN" sz="3200" dirty="0">
                <a:solidFill>
                  <a:schemeClr val="tx1"/>
                </a:solidFill>
              </a:rPr>
              <a:t> hơn </a:t>
            </a:r>
            <a:r>
              <a:rPr lang="vi-VN" sz="3200" dirty="0" err="1">
                <a:solidFill>
                  <a:schemeClr val="tx1"/>
                </a:solidFill>
              </a:rPr>
              <a:t>quãng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đường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vật</a:t>
            </a:r>
            <a:r>
              <a:rPr lang="vi-VN" sz="3200" dirty="0">
                <a:solidFill>
                  <a:schemeClr val="tx1"/>
                </a:solidFill>
              </a:rPr>
              <a:t> đi </a:t>
            </a:r>
            <a:r>
              <a:rPr lang="vi-VN" sz="3200" dirty="0" err="1">
                <a:solidFill>
                  <a:schemeClr val="tx1"/>
                </a:solidFill>
              </a:rPr>
              <a:t>được</a:t>
            </a:r>
            <a:r>
              <a:rPr lang="vi-VN" sz="3200" dirty="0">
                <a:solidFill>
                  <a:schemeClr val="tx1"/>
                </a:solidFill>
              </a:rPr>
              <a:t>.</a:t>
            </a:r>
            <a:endParaRPr lang="en-US" sz="3200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</a:rPr>
              <a:t>D. </a:t>
            </a:r>
            <a:r>
              <a:rPr lang="vi-VN" sz="3200" dirty="0" err="1">
                <a:solidFill>
                  <a:schemeClr val="tx1"/>
                </a:solidFill>
              </a:rPr>
              <a:t>Độ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dịch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chuyển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của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vật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là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khoảng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cách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từ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điểm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đầu</a:t>
            </a:r>
            <a:r>
              <a:rPr lang="vi-VN" sz="3200" dirty="0">
                <a:solidFill>
                  <a:schemeClr val="tx1"/>
                </a:solidFill>
              </a:rPr>
              <a:t> (</a:t>
            </a:r>
            <a:r>
              <a:rPr lang="vi-VN" sz="3200" dirty="0" err="1">
                <a:solidFill>
                  <a:schemeClr val="tx1"/>
                </a:solidFill>
              </a:rPr>
              <a:t>bắt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đầu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xuất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phát</a:t>
            </a:r>
            <a:r>
              <a:rPr lang="vi-VN" sz="3200" dirty="0">
                <a:solidFill>
                  <a:schemeClr val="tx1"/>
                </a:solidFill>
              </a:rPr>
              <a:t>) </a:t>
            </a:r>
            <a:r>
              <a:rPr lang="vi-VN" sz="3200" dirty="0" err="1">
                <a:solidFill>
                  <a:schemeClr val="tx1"/>
                </a:solidFill>
              </a:rPr>
              <a:t>đến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điểm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cuối</a:t>
            </a:r>
            <a:r>
              <a:rPr lang="vi-VN" sz="3200" dirty="0">
                <a:solidFill>
                  <a:schemeClr val="tx1"/>
                </a:solidFill>
              </a:rPr>
              <a:t> (khi </a:t>
            </a:r>
            <a:r>
              <a:rPr lang="vi-VN" sz="3200" dirty="0" err="1">
                <a:solidFill>
                  <a:schemeClr val="tx1"/>
                </a:solidFill>
              </a:rPr>
              <a:t>vật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dừng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chuyển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vi-VN" sz="3200" dirty="0" err="1">
                <a:solidFill>
                  <a:schemeClr val="tx1"/>
                </a:solidFill>
              </a:rPr>
              <a:t>động</a:t>
            </a:r>
            <a:r>
              <a:rPr lang="vi-VN" sz="3200" dirty="0">
                <a:solidFill>
                  <a:schemeClr val="tx1"/>
                </a:solidFill>
              </a:rPr>
              <a:t>)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82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22644" y="3761947"/>
            <a:ext cx="3314284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99719" y="4103401"/>
            <a:ext cx="3423447" cy="344222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54621" y="-604505"/>
            <a:ext cx="2363195" cy="23761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42790" y="9639300"/>
            <a:ext cx="8580377" cy="46646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165567" y="2804969"/>
            <a:ext cx="3657600" cy="791372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BF3B8A8A-F13B-E925-7982-B4B1142F047C}"/>
              </a:ext>
            </a:extLst>
          </p:cNvPr>
          <p:cNvSpPr txBox="1"/>
          <p:nvPr/>
        </p:nvSpPr>
        <p:spPr>
          <a:xfrm>
            <a:off x="6400798" y="1028700"/>
            <a:ext cx="548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Arial (Thân)"/>
              </a:rPr>
              <a:t>VẬN DỤNG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30C8C7BB-37CB-02F4-660A-5C07D6F39FCB}"/>
              </a:ext>
            </a:extLst>
          </p:cNvPr>
          <p:cNvSpPr txBox="1"/>
          <p:nvPr/>
        </p:nvSpPr>
        <p:spPr>
          <a:xfrm>
            <a:off x="3561441" y="2594470"/>
            <a:ext cx="11165114" cy="149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Em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hãy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xác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định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vị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trí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Tỉnh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Sơn La so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với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Tỉnh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Yên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Bái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dựa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theo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bản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đồ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sau. </a:t>
            </a:r>
            <a:endParaRPr lang="en-US" sz="3200" dirty="0"/>
          </a:p>
        </p:txBody>
      </p:sp>
      <p:pic>
        <p:nvPicPr>
          <p:cNvPr id="14" name="Picture 36">
            <a:extLst>
              <a:ext uri="{FF2B5EF4-FFF2-40B4-BE49-F238E27FC236}">
                <a16:creationId xmlns="" xmlns:a16="http://schemas.microsoft.com/office/drawing/2014/main" id="{F6C34EF8-CF6B-3109-8B0C-C1174870242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393" y="4450063"/>
            <a:ext cx="9329210" cy="46646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432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263341" y="1181100"/>
            <a:ext cx="9749987" cy="1114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373E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947711" y="8362400"/>
            <a:ext cx="1367880" cy="190464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28800" y="3732024"/>
            <a:ext cx="2885012" cy="150545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797" y="470512"/>
            <a:ext cx="1367880" cy="190464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35251" y="8877009"/>
            <a:ext cx="2885012" cy="150545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8477818"/>
            <a:ext cx="1367880" cy="1904643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5" name="Picture 16">
            <a:extLst>
              <a:ext uri="{FF2B5EF4-FFF2-40B4-BE49-F238E27FC236}">
                <a16:creationId xmlns="" xmlns:a16="http://schemas.microsoft.com/office/drawing/2014/main" id="{42F226A1-1773-5C05-B406-5CC8BBC9E4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53400" y="3732024"/>
            <a:ext cx="2885012" cy="1505452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="" xmlns:a16="http://schemas.microsoft.com/office/drawing/2014/main" id="{30D8ED2F-DFF6-2923-3D32-98C3EF5860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28285" y="3638048"/>
            <a:ext cx="2885012" cy="1505452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5D1F1971-01D0-CB62-1265-725E4459C983}"/>
              </a:ext>
            </a:extLst>
          </p:cNvPr>
          <p:cNvSpPr txBox="1"/>
          <p:nvPr/>
        </p:nvSpPr>
        <p:spPr>
          <a:xfrm>
            <a:off x="1554992" y="5934912"/>
            <a:ext cx="3432628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Xem</a:t>
            </a:r>
            <a:r>
              <a:rPr lang="en-US" sz="32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kiến</a:t>
            </a:r>
            <a:r>
              <a:rPr lang="en-US" sz="32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thức</a:t>
            </a:r>
            <a:r>
              <a:rPr lang="en-US" sz="32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đã</a:t>
            </a:r>
            <a:r>
              <a:rPr lang="en-US" sz="32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học</a:t>
            </a:r>
            <a:r>
              <a:rPr lang="en-US" sz="32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 4</a:t>
            </a:r>
            <a:endParaRPr lang="en-US" sz="3200" dirty="0">
              <a:effectLst/>
              <a:latin typeface="Arial (Thân)"/>
              <a:ea typeface="Noto Sans Symbols"/>
              <a:cs typeface="Noto Sans Symbols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CCF77BCE-E0C8-D5CC-692B-1FA054DF13A0}"/>
              </a:ext>
            </a:extLst>
          </p:cNvPr>
          <p:cNvSpPr txBox="1"/>
          <p:nvPr/>
        </p:nvSpPr>
        <p:spPr>
          <a:xfrm>
            <a:off x="7477083" y="5934912"/>
            <a:ext cx="4237645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Hoàn</a:t>
            </a:r>
            <a:r>
              <a:rPr lang="en-US" sz="32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nhiệm</a:t>
            </a:r>
            <a:r>
              <a:rPr lang="en-US" sz="32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vụ</a:t>
            </a:r>
            <a:r>
              <a:rPr lang="en-US" sz="32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hoạt</a:t>
            </a:r>
            <a:r>
              <a:rPr lang="en-US" sz="32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dụng</a:t>
            </a:r>
            <a:endParaRPr lang="en-US" sz="3200" dirty="0">
              <a:effectLst/>
              <a:latin typeface="Arial (Thân)"/>
              <a:ea typeface="Noto Sans Symbols"/>
              <a:cs typeface="Noto Sans Symbols"/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="" xmlns:a16="http://schemas.microsoft.com/office/drawing/2014/main" id="{1C154C57-8A66-974E-FFA3-5159D3B9F916}"/>
              </a:ext>
            </a:extLst>
          </p:cNvPr>
          <p:cNvSpPr txBox="1"/>
          <p:nvPr/>
        </p:nvSpPr>
        <p:spPr>
          <a:xfrm>
            <a:off x="13451491" y="5934912"/>
            <a:ext cx="4038600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Xem</a:t>
            </a:r>
            <a:r>
              <a:rPr lang="en-US" sz="32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trước</a:t>
            </a:r>
            <a:r>
              <a:rPr lang="en-US" sz="32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nội</a:t>
            </a:r>
            <a:r>
              <a:rPr lang="en-US" sz="3200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 dung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Bài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 5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. </a:t>
            </a:r>
            <a:r>
              <a:rPr lang="vi-VN" sz="3200" b="1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Tốc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vi-VN" sz="3200" b="1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độ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vi-VN" sz="3200" b="1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và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vi-VN" sz="3200" b="1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vận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vi-VN" sz="3200" b="1" dirty="0" err="1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tốc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 (Thân)"/>
                <a:ea typeface="Times New Roman" panose="02020603050405020304" pitchFamily="18" charset="0"/>
                <a:cs typeface="Noto Sans Symbols"/>
              </a:rPr>
              <a:t>.</a:t>
            </a:r>
            <a:endParaRPr lang="en-US" sz="3200" dirty="0">
              <a:effectLst/>
              <a:latin typeface="Arial (Thân)"/>
              <a:ea typeface="Noto Sans Symbols"/>
              <a:cs typeface="Noto Sans Symbols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00437" y="8751713"/>
            <a:ext cx="2069627" cy="153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2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2" grpId="0"/>
      <p:bldP spid="3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74041" y="619908"/>
            <a:ext cx="14339918" cy="90471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847438" y="6701447"/>
            <a:ext cx="2575079" cy="35855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17548" y="7396772"/>
            <a:ext cx="3896141" cy="28902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437566" y="7452938"/>
            <a:ext cx="5431130" cy="28340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454561" y="-411591"/>
            <a:ext cx="3428602" cy="344740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CA3F464A-0D3B-7EA4-054A-2E99745506B7}"/>
              </a:ext>
            </a:extLst>
          </p:cNvPr>
          <p:cNvSpPr txBox="1"/>
          <p:nvPr/>
        </p:nvSpPr>
        <p:spPr>
          <a:xfrm>
            <a:off x="3323771" y="2891764"/>
            <a:ext cx="11658600" cy="321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Thân)"/>
              </a:rPr>
              <a:t>CẢM ƠN CÁC EM ĐÃ LẮNG NGHE BÀI GIẢNG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2133600" y="1562100"/>
            <a:ext cx="13030200" cy="4648200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8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81274" y="1211088"/>
            <a:ext cx="3314284" cy="41148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57928" y="1777757"/>
            <a:ext cx="13442278" cy="67314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65520" y="1547376"/>
            <a:ext cx="3423447" cy="344222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42790" y="8893646"/>
            <a:ext cx="8580377" cy="46646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027814" y="6710711"/>
            <a:ext cx="1567745" cy="21829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281843" y="7134035"/>
            <a:ext cx="2372026" cy="17596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223068" y="-333161"/>
            <a:ext cx="1841864" cy="18519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-1359307" y="7787718"/>
            <a:ext cx="4776015" cy="68764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76388" y="4369461"/>
            <a:ext cx="4780383" cy="981048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334885" y="2761058"/>
            <a:ext cx="11618225" cy="4780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4: ĐỘ DỊCH CHUYỂN VÀ QUÃNG ĐƯỜNG 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 ĐƯỢC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102870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E4CDF824-6FAA-FA0D-2460-124318FE29A2}"/>
              </a:ext>
            </a:extLst>
          </p:cNvPr>
          <p:cNvSpPr txBox="1"/>
          <p:nvPr/>
        </p:nvSpPr>
        <p:spPr>
          <a:xfrm>
            <a:off x="1338262" y="783506"/>
            <a:ext cx="12115800" cy="833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I. VỊ TRÍ CỦA VẬT CHUYỂN ĐỘNG TẠI CÁC THỜI ĐIỂM</a:t>
            </a:r>
            <a:endParaRPr lang="en-US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="" xmlns:a16="http://schemas.microsoft.com/office/drawing/2014/main" id="{0AE672CC-ED8B-BE06-2D67-D7986864EA29}"/>
              </a:ext>
            </a:extLst>
          </p:cNvPr>
          <p:cNvSpPr txBox="1"/>
          <p:nvPr/>
        </p:nvSpPr>
        <p:spPr>
          <a:xfrm>
            <a:off x="1333500" y="2107555"/>
            <a:ext cx="15621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tọa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vuông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gốc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mốc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trục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hoành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Ox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trục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tung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Oy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Các giá trị trên trục tọa độ được xác định theo một tỷ lệ xác định.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12">
            <a:extLst>
              <a:ext uri="{FF2B5EF4-FFF2-40B4-BE49-F238E27FC236}">
                <a16:creationId xmlns="" xmlns:a16="http://schemas.microsoft.com/office/drawing/2014/main" id="{8BCE4078-2E63-5BC8-8170-EB9AAED38C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70737">
            <a:off x="-222083" y="8108293"/>
            <a:ext cx="1819486" cy="2253868"/>
          </a:xfrm>
          <a:prstGeom prst="rect">
            <a:avLst/>
          </a:prstGeom>
        </p:spPr>
      </p:pic>
      <p:pic>
        <p:nvPicPr>
          <p:cNvPr id="26" name="Picture 4">
            <a:extLst>
              <a:ext uri="{FF2B5EF4-FFF2-40B4-BE49-F238E27FC236}">
                <a16:creationId xmlns="" xmlns:a16="http://schemas.microsoft.com/office/drawing/2014/main" id="{773FB076-7C48-F238-D4BB-72719001E3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05796" y="-339821"/>
            <a:ext cx="2364108" cy="2377074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="" xmlns:a16="http://schemas.microsoft.com/office/drawing/2014/main" id="{6FF888A6-6BE4-3CAC-521E-87DD7AC8CC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11812">
            <a:off x="15807441" y="8392335"/>
            <a:ext cx="2345094" cy="17396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33500" y="4681835"/>
            <a:ext cx="15621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tọa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Trục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trục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102870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9" name="Hình ảnh 18">
            <a:extLst>
              <a:ext uri="{FF2B5EF4-FFF2-40B4-BE49-F238E27FC236}">
                <a16:creationId xmlns="" xmlns:a16="http://schemas.microsoft.com/office/drawing/2014/main" id="{FCBEC65F-8985-AED4-4028-D4F2E4B59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360" y="4305300"/>
            <a:ext cx="5051649" cy="5700484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="" xmlns:a16="http://schemas.microsoft.com/office/drawing/2014/main" id="{84F967FE-7A74-48AF-14C4-6D9A310D4A73}"/>
              </a:ext>
            </a:extLst>
          </p:cNvPr>
          <p:cNvSpPr txBox="1"/>
          <p:nvPr/>
        </p:nvSpPr>
        <p:spPr>
          <a:xfrm>
            <a:off x="9658350" y="4476975"/>
            <a:ext cx="7429500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 </a:t>
            </a:r>
            <a:r>
              <a:rPr lang="vi-VN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ìm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A, B trên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tọa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xOy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4.1.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="" xmlns:a16="http://schemas.microsoft.com/office/drawing/2014/main" id="{47B45C4E-6DE4-67AC-14C5-843D38E168FE}"/>
                  </a:ext>
                </a:extLst>
              </p:cNvPr>
              <p:cNvSpPr txBox="1"/>
              <p:nvPr/>
            </p:nvSpPr>
            <p:spPr>
              <a:xfrm>
                <a:off x="11967843" y="7198871"/>
                <a:ext cx="2810513" cy="14773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;20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; </m:t>
                      </m:r>
                    </m:oMath>
                  </m:oMathPara>
                </a14:m>
                <a:endParaRPr lang="en-US" sz="3200" b="0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(−10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;20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47B45C4E-6DE4-67AC-14C5-843D38E16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67843" y="7198871"/>
                <a:ext cx="2810513" cy="14773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Hộp Văn bản 23">
            <a:extLst>
              <a:ext uri="{FF2B5EF4-FFF2-40B4-BE49-F238E27FC236}">
                <a16:creationId xmlns="" xmlns:a16="http://schemas.microsoft.com/office/drawing/2014/main" id="{14732411-E3E3-D7FC-AAF1-2356D39C550B}"/>
              </a:ext>
            </a:extLst>
          </p:cNvPr>
          <p:cNvSpPr txBox="1"/>
          <p:nvPr/>
        </p:nvSpPr>
        <p:spPr>
          <a:xfrm>
            <a:off x="12509025" y="6262212"/>
            <a:ext cx="15668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2">
            <a:extLst>
              <a:ext uri="{FF2B5EF4-FFF2-40B4-BE49-F238E27FC236}">
                <a16:creationId xmlns="" xmlns:a16="http://schemas.microsoft.com/office/drawing/2014/main" id="{8BCE4078-2E63-5BC8-8170-EB9AAED38C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70737">
            <a:off x="-222083" y="8108293"/>
            <a:ext cx="1819486" cy="2253868"/>
          </a:xfrm>
          <a:prstGeom prst="rect">
            <a:avLst/>
          </a:prstGeom>
        </p:spPr>
      </p:pic>
      <p:pic>
        <p:nvPicPr>
          <p:cNvPr id="26" name="Picture 4">
            <a:extLst>
              <a:ext uri="{FF2B5EF4-FFF2-40B4-BE49-F238E27FC236}">
                <a16:creationId xmlns="" xmlns:a16="http://schemas.microsoft.com/office/drawing/2014/main" id="{773FB076-7C48-F238-D4BB-72719001E3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05796" y="-339821"/>
            <a:ext cx="2364108" cy="2377074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="" xmlns:a16="http://schemas.microsoft.com/office/drawing/2014/main" id="{6FF888A6-6BE4-3CAC-521E-87DD7AC8CC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11812">
            <a:off x="15807441" y="8392335"/>
            <a:ext cx="2345094" cy="173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9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20388">
            <a:off x="-408158" y="940656"/>
            <a:ext cx="5031186" cy="1088566"/>
          </a:xfrm>
          <a:prstGeom prst="rect">
            <a:avLst/>
          </a:prstGeom>
        </p:spPr>
      </p:pic>
      <p:pic>
        <p:nvPicPr>
          <p:cNvPr id="136" name="Picture 1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96196">
            <a:off x="13189644" y="527450"/>
            <a:ext cx="5765330" cy="1247408"/>
          </a:xfrm>
          <a:prstGeom prst="rect">
            <a:avLst/>
          </a:prstGeom>
        </p:spPr>
      </p:pic>
      <p:sp>
        <p:nvSpPr>
          <p:cNvPr id="139" name="Hộp Văn bản 138">
            <a:extLst>
              <a:ext uri="{FF2B5EF4-FFF2-40B4-BE49-F238E27FC236}">
                <a16:creationId xmlns="" xmlns:a16="http://schemas.microsoft.com/office/drawing/2014/main" id="{C3A9B22F-EF58-D1A4-189E-92CF57D1FBE4}"/>
              </a:ext>
            </a:extLst>
          </p:cNvPr>
          <p:cNvSpPr txBox="1"/>
          <p:nvPr/>
        </p:nvSpPr>
        <p:spPr>
          <a:xfrm>
            <a:off x="3602236" y="1151154"/>
            <a:ext cx="11083528" cy="149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?.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Hãy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dùng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bản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đồ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Việt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Nam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hệ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tọa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địa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xác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định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trí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thành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phố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Hải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Phòng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so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với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trí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thủ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đô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Nôi?</a:t>
            </a:r>
            <a:endParaRPr lang="en-US" sz="3200" dirty="0"/>
          </a:p>
        </p:txBody>
      </p:sp>
      <p:sp>
        <p:nvSpPr>
          <p:cNvPr id="140" name="Hộp Văn bản 139">
            <a:extLst>
              <a:ext uri="{FF2B5EF4-FFF2-40B4-BE49-F238E27FC236}">
                <a16:creationId xmlns="" xmlns:a16="http://schemas.microsoft.com/office/drawing/2014/main" id="{737E6B21-AD0E-DA8A-BE4F-67D0D29D814B}"/>
              </a:ext>
            </a:extLst>
          </p:cNvPr>
          <p:cNvSpPr txBox="1"/>
          <p:nvPr/>
        </p:nvSpPr>
        <p:spPr>
          <a:xfrm>
            <a:off x="8360569" y="3140755"/>
            <a:ext cx="15668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4" name="Hình ảnh 143">
            <a:extLst>
              <a:ext uri="{FF2B5EF4-FFF2-40B4-BE49-F238E27FC236}">
                <a16:creationId xmlns="" xmlns:a16="http://schemas.microsoft.com/office/drawing/2014/main" id="{DA3EF674-E111-9310-B2C0-86CDAF3C9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405636"/>
            <a:ext cx="7981950" cy="4705350"/>
          </a:xfrm>
          <a:prstGeom prst="rect">
            <a:avLst/>
          </a:prstGeom>
        </p:spPr>
      </p:pic>
      <p:sp>
        <p:nvSpPr>
          <p:cNvPr id="147" name="Hộp Văn bản 146">
            <a:extLst>
              <a:ext uri="{FF2B5EF4-FFF2-40B4-BE49-F238E27FC236}">
                <a16:creationId xmlns="" xmlns:a16="http://schemas.microsoft.com/office/drawing/2014/main" id="{C03593C9-9AF8-9B2F-1EDD-10E9D95B1EF2}"/>
              </a:ext>
            </a:extLst>
          </p:cNvPr>
          <p:cNvSpPr txBox="1"/>
          <p:nvPr/>
        </p:nvSpPr>
        <p:spPr>
          <a:xfrm>
            <a:off x="9894094" y="5643903"/>
            <a:ext cx="756046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Gán hệ tọa độ địa lý vào thì : Thành phố Hải Phòng cách Hà Nội 120km về phía </a:t>
            </a:r>
            <a:r>
              <a:rPr lang="vi-VN" sz="32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Đông 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Nam. 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/>
      <p:bldP spid="14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2106</Words>
  <Application>Microsoft Office PowerPoint</Application>
  <PresentationFormat>Custom</PresentationFormat>
  <Paragraphs>140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Calibri</vt:lpstr>
      <vt:lpstr>Times New Roman</vt:lpstr>
      <vt:lpstr>Arial</vt:lpstr>
      <vt:lpstr>Symbol</vt:lpstr>
      <vt:lpstr>Cambria Math</vt:lpstr>
      <vt:lpstr>Arial (Body)</vt:lpstr>
      <vt:lpstr>Calibri Light</vt:lpstr>
      <vt:lpstr>Arial (Thân)</vt:lpstr>
      <vt:lpstr>Noto Sans Symbols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Pastel Color Illustrated English Class Syllabus Presentation</dc:title>
  <dc:creator>Lê Thảo</dc:creator>
  <cp:lastModifiedBy>Windows User</cp:lastModifiedBy>
  <cp:revision>26</cp:revision>
  <dcterms:created xsi:type="dcterms:W3CDTF">2006-08-16T00:00:00Z</dcterms:created>
  <dcterms:modified xsi:type="dcterms:W3CDTF">2023-09-23T05:51:20Z</dcterms:modified>
  <dc:identifier>DAFKHrZhgW8</dc:identifier>
</cp:coreProperties>
</file>