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3" r:id="rId14"/>
    <p:sldId id="267" r:id="rId15"/>
    <p:sldId id="269" r:id="rId16"/>
    <p:sldId id="270" r:id="rId17"/>
    <p:sldId id="271" r:id="rId18"/>
    <p:sldId id="282" r:id="rId19"/>
    <p:sldId id="272" r:id="rId20"/>
    <p:sldId id="274" r:id="rId21"/>
    <p:sldId id="276" r:id="rId22"/>
    <p:sldId id="275" r:id="rId23"/>
    <p:sldId id="278" r:id="rId24"/>
    <p:sldId id="277" r:id="rId25"/>
    <p:sldId id="279" r:id="rId26"/>
    <p:sldId id="281" r:id="rId27"/>
    <p:sldId id="283" r:id="rId28"/>
    <p:sldId id="284" r:id="rId29"/>
    <p:sldId id="280" r:id="rId30"/>
    <p:sldId id="285" r:id="rId31"/>
  </p:sldIdLst>
  <p:sldSz cx="18288000" cy="10287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2" autoAdjust="0"/>
  </p:normalViewPr>
  <p:slideViewPr>
    <p:cSldViewPr>
      <p:cViewPr varScale="1">
        <p:scale>
          <a:sx n="53" d="100"/>
          <a:sy n="53" d="100"/>
        </p:scale>
        <p:origin x="283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7" Type="http://schemas.openxmlformats.org/officeDocument/2006/relationships/image" Target="../media/image110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5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14.svg"/><Relationship Id="rId5" Type="http://schemas.openxmlformats.org/officeDocument/2006/relationships/image" Target="../media/image112.svg"/><Relationship Id="rId15" Type="http://schemas.openxmlformats.org/officeDocument/2006/relationships/image" Target="../media/image116.sv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.svg"/><Relationship Id="rId14" Type="http://schemas.openxmlformats.org/officeDocument/2006/relationships/image" Target="../media/image1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8.svg"/><Relationship Id="rId7" Type="http://schemas.openxmlformats.org/officeDocument/2006/relationships/image" Target="../media/image4.svg"/><Relationship Id="rId12" Type="http://schemas.openxmlformats.org/officeDocument/2006/relationships/image" Target="../media/image11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8.svg"/><Relationship Id="rId5" Type="http://schemas.openxmlformats.org/officeDocument/2006/relationships/image" Target="../media/image28.svg"/><Relationship Id="rId10" Type="http://schemas.openxmlformats.org/officeDocument/2006/relationships/image" Target="../media/image11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1.svg"/><Relationship Id="rId3" Type="http://schemas.openxmlformats.org/officeDocument/2006/relationships/image" Target="../media/image12.svg"/><Relationship Id="rId7" Type="http://schemas.openxmlformats.org/officeDocument/2006/relationships/image" Target="../media/image2.svg"/><Relationship Id="rId12" Type="http://schemas.openxmlformats.org/officeDocument/2006/relationships/image" Target="../media/image120.png"/><Relationship Id="rId2" Type="http://schemas.openxmlformats.org/officeDocument/2006/relationships/image" Target="../media/image11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4.svg"/><Relationship Id="rId5" Type="http://schemas.openxmlformats.org/officeDocument/2006/relationships/image" Target="../media/image20.svg"/><Relationship Id="rId15" Type="http://schemas.openxmlformats.org/officeDocument/2006/relationships/image" Target="../media/image68.svg"/><Relationship Id="rId10" Type="http://schemas.openxmlformats.org/officeDocument/2006/relationships/image" Target="../media/image43.png"/><Relationship Id="rId4" Type="http://schemas.openxmlformats.org/officeDocument/2006/relationships/image" Target="../media/image19.png"/><Relationship Id="rId9" Type="http://schemas.openxmlformats.org/officeDocument/2006/relationships/image" Target="../media/image6.svg"/><Relationship Id="rId1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svg"/><Relationship Id="rId3" Type="http://schemas.openxmlformats.org/officeDocument/2006/relationships/image" Target="../media/image48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6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2.svg"/><Relationship Id="rId5" Type="http://schemas.openxmlformats.org/officeDocument/2006/relationships/image" Target="../media/image124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123.png"/><Relationship Id="rId9" Type="http://schemas.openxmlformats.org/officeDocument/2006/relationships/image" Target="../media/image50.svg"/><Relationship Id="rId1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42.svg"/><Relationship Id="rId3" Type="http://schemas.openxmlformats.org/officeDocument/2006/relationships/image" Target="../media/image48.svg"/><Relationship Id="rId7" Type="http://schemas.openxmlformats.org/officeDocument/2006/relationships/image" Target="../media/image38.svg"/><Relationship Id="rId12" Type="http://schemas.openxmlformats.org/officeDocument/2006/relationships/image" Target="../media/image41.png"/><Relationship Id="rId2" Type="http://schemas.openxmlformats.org/officeDocument/2006/relationships/image" Target="../media/image47.png"/><Relationship Id="rId16" Type="http://schemas.openxmlformats.org/officeDocument/2006/relationships/image" Target="../media/image1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32.svg"/><Relationship Id="rId5" Type="http://schemas.openxmlformats.org/officeDocument/2006/relationships/image" Target="../media/image124.svg"/><Relationship Id="rId15" Type="http://schemas.openxmlformats.org/officeDocument/2006/relationships/image" Target="../media/image26.svg"/><Relationship Id="rId10" Type="http://schemas.openxmlformats.org/officeDocument/2006/relationships/image" Target="../media/image31.png"/><Relationship Id="rId4" Type="http://schemas.openxmlformats.org/officeDocument/2006/relationships/image" Target="../media/image123.png"/><Relationship Id="rId9" Type="http://schemas.openxmlformats.org/officeDocument/2006/relationships/image" Target="../media/image50.svg"/><Relationship Id="rId1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6.svg"/><Relationship Id="rId3" Type="http://schemas.openxmlformats.org/officeDocument/2006/relationships/image" Target="../media/image52.svg"/><Relationship Id="rId7" Type="http://schemas.openxmlformats.org/officeDocument/2006/relationships/image" Target="../media/image130.svg"/><Relationship Id="rId12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34.svg"/><Relationship Id="rId5" Type="http://schemas.openxmlformats.org/officeDocument/2006/relationships/image" Target="../media/image128.svg"/><Relationship Id="rId10" Type="http://schemas.openxmlformats.org/officeDocument/2006/relationships/image" Target="../media/image33.png"/><Relationship Id="rId4" Type="http://schemas.openxmlformats.org/officeDocument/2006/relationships/image" Target="../media/image127.png"/><Relationship Id="rId9" Type="http://schemas.openxmlformats.org/officeDocument/2006/relationships/image" Target="../media/image54.svg"/><Relationship Id="rId14" Type="http://schemas.openxmlformats.org/officeDocument/2006/relationships/image" Target="../media/image1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6.svg"/><Relationship Id="rId7" Type="http://schemas.openxmlformats.org/officeDocument/2006/relationships/image" Target="../media/image48.svg"/><Relationship Id="rId12" Type="http://schemas.openxmlformats.org/officeDocument/2006/relationships/image" Target="../media/image132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10.svg"/><Relationship Id="rId5" Type="http://schemas.openxmlformats.org/officeDocument/2006/relationships/image" Target="../media/image26.svg"/><Relationship Id="rId10" Type="http://schemas.openxmlformats.org/officeDocument/2006/relationships/image" Target="../media/image9.png"/><Relationship Id="rId4" Type="http://schemas.openxmlformats.org/officeDocument/2006/relationships/image" Target="../media/image25.png"/><Relationship Id="rId9" Type="http://schemas.openxmlformats.org/officeDocument/2006/relationships/image" Target="../media/image68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4.sv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3.png"/><Relationship Id="rId2" Type="http://schemas.openxmlformats.org/officeDocument/2006/relationships/image" Target="../media/image78.png"/><Relationship Id="rId16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8.svg"/><Relationship Id="rId5" Type="http://schemas.openxmlformats.org/officeDocument/2006/relationships/image" Target="../media/image81.svg"/><Relationship Id="rId15" Type="http://schemas.openxmlformats.org/officeDocument/2006/relationships/image" Target="../media/image90.svg"/><Relationship Id="rId10" Type="http://schemas.openxmlformats.org/officeDocument/2006/relationships/image" Target="../media/image87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image" Target="../media/image8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4.svg"/><Relationship Id="rId3" Type="http://schemas.openxmlformats.org/officeDocument/2006/relationships/image" Target="../media/image73.svg"/><Relationship Id="rId7" Type="http://schemas.openxmlformats.org/officeDocument/2006/relationships/image" Target="../media/image30.svg"/><Relationship Id="rId12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77.svg"/><Relationship Id="rId5" Type="http://schemas.openxmlformats.org/officeDocument/2006/relationships/image" Target="../media/image24.svg"/><Relationship Id="rId10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7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35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12" Type="http://schemas.openxmlformats.org/officeDocument/2006/relationships/image" Target="../media/image13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8.svg"/><Relationship Id="rId7" Type="http://schemas.openxmlformats.org/officeDocument/2006/relationships/image" Target="../media/image108.svg"/><Relationship Id="rId12" Type="http://schemas.openxmlformats.org/officeDocument/2006/relationships/image" Target="../media/image1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1" Type="http://schemas.openxmlformats.org/officeDocument/2006/relationships/image" Target="../media/image22.svg"/><Relationship Id="rId5" Type="http://schemas.openxmlformats.org/officeDocument/2006/relationships/image" Target="../media/image44.svg"/><Relationship Id="rId10" Type="http://schemas.openxmlformats.org/officeDocument/2006/relationships/image" Target="../media/image21.png"/><Relationship Id="rId4" Type="http://schemas.openxmlformats.org/officeDocument/2006/relationships/image" Target="../media/image43.png"/><Relationship Id="rId9" Type="http://schemas.openxmlformats.org/officeDocument/2006/relationships/image" Target="../media/image110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4.svg"/><Relationship Id="rId18" Type="http://schemas.openxmlformats.org/officeDocument/2006/relationships/image" Target="../media/image137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53.png"/><Relationship Id="rId17" Type="http://schemas.openxmlformats.org/officeDocument/2006/relationships/image" Target="../media/image38.svg"/><Relationship Id="rId2" Type="http://schemas.openxmlformats.org/officeDocument/2006/relationships/image" Target="../media/image27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114.svg"/><Relationship Id="rId5" Type="http://schemas.openxmlformats.org/officeDocument/2006/relationships/image" Target="../media/image112.svg"/><Relationship Id="rId15" Type="http://schemas.openxmlformats.org/officeDocument/2006/relationships/image" Target="../media/image116.svg"/><Relationship Id="rId10" Type="http://schemas.openxmlformats.org/officeDocument/2006/relationships/image" Target="../media/image113.png"/><Relationship Id="rId4" Type="http://schemas.openxmlformats.org/officeDocument/2006/relationships/image" Target="../media/image111.png"/><Relationship Id="rId9" Type="http://schemas.openxmlformats.org/officeDocument/2006/relationships/image" Target="../media/image10.svg"/><Relationship Id="rId14" Type="http://schemas.openxmlformats.org/officeDocument/2006/relationships/image" Target="../media/image11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6.svg"/><Relationship Id="rId3" Type="http://schemas.openxmlformats.org/officeDocument/2006/relationships/image" Target="../media/image28.svg"/><Relationship Id="rId7" Type="http://schemas.openxmlformats.org/officeDocument/2006/relationships/image" Target="../media/image10.svg"/><Relationship Id="rId12" Type="http://schemas.openxmlformats.org/officeDocument/2006/relationships/image" Target="../media/image10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1.svg"/><Relationship Id="rId5" Type="http://schemas.openxmlformats.org/officeDocument/2006/relationships/image" Target="../media/image102.svg"/><Relationship Id="rId10" Type="http://schemas.openxmlformats.org/officeDocument/2006/relationships/image" Target="../media/image80.png"/><Relationship Id="rId4" Type="http://schemas.openxmlformats.org/officeDocument/2006/relationships/image" Target="../media/image101.png"/><Relationship Id="rId9" Type="http://schemas.openxmlformats.org/officeDocument/2006/relationships/image" Target="../media/image104.svg"/><Relationship Id="rId14" Type="http://schemas.openxmlformats.org/officeDocument/2006/relationships/image" Target="../media/image13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sv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19" Type="http://schemas.openxmlformats.org/officeDocument/2006/relationships/image" Target="../media/image34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140.svg"/><Relationship Id="rId3" Type="http://schemas.openxmlformats.org/officeDocument/2006/relationships/image" Target="../media/image48.svg"/><Relationship Id="rId7" Type="http://schemas.openxmlformats.org/officeDocument/2006/relationships/image" Target="../media/image4.svg"/><Relationship Id="rId12" Type="http://schemas.openxmlformats.org/officeDocument/2006/relationships/image" Target="../media/image13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18.svg"/><Relationship Id="rId5" Type="http://schemas.openxmlformats.org/officeDocument/2006/relationships/image" Target="../media/image28.svg"/><Relationship Id="rId15" Type="http://schemas.openxmlformats.org/officeDocument/2006/relationships/image" Target="../media/image30.svg"/><Relationship Id="rId10" Type="http://schemas.openxmlformats.org/officeDocument/2006/relationships/image" Target="../media/image117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12" Type="http://schemas.openxmlformats.org/officeDocument/2006/relationships/image" Target="../media/image43.png"/><Relationship Id="rId17" Type="http://schemas.openxmlformats.org/officeDocument/2006/relationships/image" Target="../media/image8.svg"/><Relationship Id="rId2" Type="http://schemas.openxmlformats.org/officeDocument/2006/relationships/image" Target="../media/image35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2.svg"/><Relationship Id="rId5" Type="http://schemas.openxmlformats.org/officeDocument/2006/relationships/image" Target="../media/image38.svg"/><Relationship Id="rId15" Type="http://schemas.openxmlformats.org/officeDocument/2006/relationships/image" Target="../media/image46.svg"/><Relationship Id="rId10" Type="http://schemas.openxmlformats.org/officeDocument/2006/relationships/image" Target="../media/image21.png"/><Relationship Id="rId4" Type="http://schemas.openxmlformats.org/officeDocument/2006/relationships/image" Target="../media/image37.png"/><Relationship Id="rId9" Type="http://schemas.openxmlformats.org/officeDocument/2006/relationships/image" Target="../media/image42.svg"/><Relationship Id="rId1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8.svg"/><Relationship Id="rId7" Type="http://schemas.openxmlformats.org/officeDocument/2006/relationships/image" Target="../media/image32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6.svg"/><Relationship Id="rId5" Type="http://schemas.openxmlformats.org/officeDocument/2006/relationships/image" Target="../media/image50.svg"/><Relationship Id="rId10" Type="http://schemas.openxmlformats.org/officeDocument/2006/relationships/image" Target="../media/image25.png"/><Relationship Id="rId4" Type="http://schemas.openxmlformats.org/officeDocument/2006/relationships/image" Target="../media/image4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70.svg"/><Relationship Id="rId3" Type="http://schemas.openxmlformats.org/officeDocument/2006/relationships/image" Target="../media/image64.svg"/><Relationship Id="rId7" Type="http://schemas.openxmlformats.org/officeDocument/2006/relationships/image" Target="../media/image26.svg"/><Relationship Id="rId12" Type="http://schemas.openxmlformats.org/officeDocument/2006/relationships/image" Target="../media/image69.png"/><Relationship Id="rId2" Type="http://schemas.openxmlformats.org/officeDocument/2006/relationships/image" Target="../media/image63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68.svg"/><Relationship Id="rId5" Type="http://schemas.openxmlformats.org/officeDocument/2006/relationships/image" Target="../media/image66.svg"/><Relationship Id="rId15" Type="http://schemas.openxmlformats.org/officeDocument/2006/relationships/image" Target="../media/image10.svg"/><Relationship Id="rId10" Type="http://schemas.openxmlformats.org/officeDocument/2006/relationships/image" Target="../media/image67.png"/><Relationship Id="rId4" Type="http://schemas.openxmlformats.org/officeDocument/2006/relationships/image" Target="../media/image65.png"/><Relationship Id="rId9" Type="http://schemas.openxmlformats.org/officeDocument/2006/relationships/image" Target="../media/image48.svg"/><Relationship Id="rId1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44.svg"/><Relationship Id="rId3" Type="http://schemas.openxmlformats.org/officeDocument/2006/relationships/image" Target="../media/image73.svg"/><Relationship Id="rId7" Type="http://schemas.openxmlformats.org/officeDocument/2006/relationships/image" Target="../media/image30.svg"/><Relationship Id="rId12" Type="http://schemas.openxmlformats.org/officeDocument/2006/relationships/image" Target="../media/image4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77.svg"/><Relationship Id="rId5" Type="http://schemas.openxmlformats.org/officeDocument/2006/relationships/image" Target="../media/image24.svg"/><Relationship Id="rId10" Type="http://schemas.openxmlformats.org/officeDocument/2006/relationships/image" Target="../media/image76.png"/><Relationship Id="rId4" Type="http://schemas.openxmlformats.org/officeDocument/2006/relationships/image" Target="../media/image23.png"/><Relationship Id="rId9" Type="http://schemas.openxmlformats.org/officeDocument/2006/relationships/image" Target="../media/image7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3.png"/><Relationship Id="rId3" Type="http://schemas.openxmlformats.org/officeDocument/2006/relationships/image" Target="../media/image79.svg"/><Relationship Id="rId7" Type="http://schemas.openxmlformats.org/officeDocument/2006/relationships/image" Target="../media/image83.svg"/><Relationship Id="rId12" Type="http://schemas.openxmlformats.org/officeDocument/2006/relationships/image" Target="../media/image88.svg"/><Relationship Id="rId2" Type="http://schemas.openxmlformats.org/officeDocument/2006/relationships/image" Target="../media/image78.png"/><Relationship Id="rId16" Type="http://schemas.openxmlformats.org/officeDocument/2006/relationships/image" Target="../media/image9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svg"/><Relationship Id="rId15" Type="http://schemas.openxmlformats.org/officeDocument/2006/relationships/image" Target="../media/image89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svg"/><Relationship Id="rId1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svg"/><Relationship Id="rId7" Type="http://schemas.openxmlformats.org/officeDocument/2006/relationships/image" Target="../media/image96.sv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image" Target="../media/image100.svg"/><Relationship Id="rId5" Type="http://schemas.openxmlformats.org/officeDocument/2006/relationships/image" Target="../media/image94.sv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262">
            <a:off x="2450539" y="1517956"/>
            <a:ext cx="13837704" cy="764847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55960" flipV="1">
            <a:off x="-463658" y="81886"/>
            <a:ext cx="3160618" cy="12412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2262">
            <a:off x="2037857" y="1039556"/>
            <a:ext cx="13837704" cy="764847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652630">
            <a:off x="16121913" y="1474347"/>
            <a:ext cx="1643383" cy="10435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374177">
            <a:off x="16988825" y="8356286"/>
            <a:ext cx="1340801" cy="141002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6622">
            <a:off x="13675580" y="2287944"/>
            <a:ext cx="2394309" cy="267113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52736">
            <a:off x="0" y="6440116"/>
            <a:ext cx="746821" cy="2388090"/>
          </a:xfrm>
          <a:prstGeom prst="rect">
            <a:avLst/>
          </a:prstGeom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AD47A1F9-02AF-1753-E468-AD287BE121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4433" y="4762500"/>
            <a:ext cx="3404927" cy="539685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72C5C5E9-87FC-AE2A-F22B-6C136E9338B9}"/>
              </a:ext>
            </a:extLst>
          </p:cNvPr>
          <p:cNvSpPr txBox="1"/>
          <p:nvPr/>
        </p:nvSpPr>
        <p:spPr>
          <a:xfrm>
            <a:off x="3340880" y="3537996"/>
            <a:ext cx="11231658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30646" y="1276510"/>
            <a:ext cx="15214448" cy="77736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052714C-24CF-D0AF-FE5A-67839C3CEEE0}"/>
              </a:ext>
            </a:extLst>
          </p:cNvPr>
          <p:cNvSpPr txBox="1"/>
          <p:nvPr/>
        </p:nvSpPr>
        <p:spPr>
          <a:xfrm>
            <a:off x="3201167" y="2505532"/>
            <a:ext cx="11885666" cy="5819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đo. 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không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thông qua công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hệ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B4BD88B-680F-8B9E-5540-ABB97F8E261C}"/>
              </a:ext>
            </a:extLst>
          </p:cNvPr>
          <p:cNvSpPr txBox="1"/>
          <p:nvPr/>
        </p:nvSpPr>
        <p:spPr>
          <a:xfrm>
            <a:off x="1752600" y="2305141"/>
            <a:ext cx="14782800" cy="7655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ó 2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cấu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gây ra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quan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nhiên:  Khi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lặp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đo, ta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nhau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Nguyên nhân: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lệch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ràng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thao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chế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tầm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hành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thí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nghiệm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nhiều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82809" y="438417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45942">
            <a:off x="119105" y="4214131"/>
            <a:ext cx="3426480" cy="6138645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B2DD4CB-A554-C5CF-8885-D8192A3C2E45}"/>
              </a:ext>
            </a:extLst>
          </p:cNvPr>
          <p:cNvSpPr txBox="1"/>
          <p:nvPr/>
        </p:nvSpPr>
        <p:spPr>
          <a:xfrm>
            <a:off x="1846859" y="412685"/>
            <a:ext cx="447381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II. SAI SỐ PHÉP ĐO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B518428A-248C-11D2-AB97-0AC6E5FD5951}"/>
              </a:ext>
            </a:extLst>
          </p:cNvPr>
          <p:cNvSpPr txBox="1"/>
          <p:nvPr/>
        </p:nvSpPr>
        <p:spPr>
          <a:xfrm>
            <a:off x="1850488" y="1379528"/>
            <a:ext cx="4052970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Phân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Bong bóng Ý nghĩ: Hình đám mây 16">
            <a:extLst>
              <a:ext uri="{FF2B5EF4-FFF2-40B4-BE49-F238E27FC236}">
                <a16:creationId xmlns:a16="http://schemas.microsoft.com/office/drawing/2014/main" id="{D8C4B1AD-4938-947C-6D91-43079CC88ECE}"/>
              </a:ext>
            </a:extLst>
          </p:cNvPr>
          <p:cNvSpPr/>
          <p:nvPr/>
        </p:nvSpPr>
        <p:spPr>
          <a:xfrm>
            <a:off x="1990325" y="2475512"/>
            <a:ext cx="11267420" cy="3657600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Theo 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loại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nguyên nhân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phục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 animBg="1"/>
      <p:bldP spid="1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382202" y="2048994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068" y="8618755"/>
            <a:ext cx="2649404" cy="25368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18327" y="3563348"/>
            <a:ext cx="8882962" cy="54912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686761" y="3167276"/>
            <a:ext cx="8882962" cy="5491285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20758">
            <a:off x="5143359" y="4462864"/>
            <a:ext cx="8001314" cy="3234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Sai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số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gây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bởi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thường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bằng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1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nửa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Hoặc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sản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xuất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srgbClr val="804A2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6250241" y="3584212"/>
            <a:ext cx="9056544" cy="559859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5879496" y="3189252"/>
            <a:ext cx="9056544" cy="559859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1971313" y="3813519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7336BD5-5575-6BAE-126F-EA3D4DF1D383}"/>
              </a:ext>
            </a:extLst>
          </p:cNvPr>
          <p:cNvSpPr txBox="1"/>
          <p:nvPr/>
        </p:nvSpPr>
        <p:spPr>
          <a:xfrm>
            <a:off x="5893415" y="405613"/>
            <a:ext cx="6920864" cy="623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A910088-B956-CF19-AFAF-BF11AD126B18}"/>
              </a:ext>
            </a:extLst>
          </p:cNvPr>
          <p:cNvSpPr txBox="1"/>
          <p:nvPr/>
        </p:nvSpPr>
        <p:spPr>
          <a:xfrm>
            <a:off x="5893415" y="1517440"/>
            <a:ext cx="5944292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Sai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66B39F7-30A2-CF00-5D81-3E800B372A10}"/>
              </a:ext>
            </a:extLst>
          </p:cNvPr>
          <p:cNvSpPr txBox="1"/>
          <p:nvPr/>
        </p:nvSpPr>
        <p:spPr>
          <a:xfrm>
            <a:off x="6232201" y="4688352"/>
            <a:ext cx="8248412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Khái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94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63953">
            <a:off x="820114" y="-716331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A9211019-7918-BD21-1576-07A0D1AD1028}"/>
                  </a:ext>
                </a:extLst>
              </p:cNvPr>
              <p:cNvSpPr txBox="1"/>
              <p:nvPr/>
            </p:nvSpPr>
            <p:spPr>
              <a:xfrm>
                <a:off x="2122091" y="1283436"/>
                <a:ext cx="14043818" cy="77201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4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;...;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|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+…+ 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§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 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+…+ ∆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ngẫu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nhiên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𝑑𝑐</m:t>
                        </m:r>
                      </m:sub>
                    </m:sSub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A9211019-7918-BD21-1576-07A0D1AD1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091" y="1283436"/>
                <a:ext cx="14043818" cy="7720127"/>
              </a:xfrm>
              <a:prstGeom prst="rect">
                <a:avLst/>
              </a:prstGeom>
              <a:blipFill>
                <a:blip r:embed="rId12"/>
                <a:stretch>
                  <a:fillRect l="-1215" b="-2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899469" y="506804"/>
            <a:ext cx="2967075" cy="33101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9027" y="3816928"/>
            <a:ext cx="2868785" cy="26572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57342" y="2161866"/>
            <a:ext cx="12473257" cy="68943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340885" y="1669621"/>
            <a:ext cx="12473257" cy="68943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1442" y="8076322"/>
            <a:ext cx="2660930" cy="14997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351991" y="7330804"/>
            <a:ext cx="3681517" cy="385499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74886">
            <a:off x="145425" y="-563248"/>
            <a:ext cx="1076735" cy="318389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22C86040-4FA4-F23C-4387-E372F7D62809}"/>
              </a:ext>
            </a:extLst>
          </p:cNvPr>
          <p:cNvSpPr txBox="1"/>
          <p:nvPr/>
        </p:nvSpPr>
        <p:spPr>
          <a:xfrm>
            <a:off x="4092713" y="575917"/>
            <a:ext cx="2993571" cy="5927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Sai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F81A66F-F568-B92C-443A-E0EECB55078A}"/>
                  </a:ext>
                </a:extLst>
              </p:cNvPr>
              <p:cNvSpPr txBox="1"/>
              <p:nvPr/>
            </p:nvSpPr>
            <p:spPr>
              <a:xfrm>
                <a:off x="4092713" y="4002603"/>
                <a:ext cx="10511368" cy="359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lệ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trăm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giữa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đo, cho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. 100%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6F81A66F-F568-B92C-443A-E0EECB5507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2713" y="4002603"/>
                <a:ext cx="10511368" cy="3593869"/>
              </a:xfrm>
              <a:prstGeom prst="rect">
                <a:avLst/>
              </a:prstGeom>
              <a:blipFill>
                <a:blip r:embed="rId16"/>
                <a:stretch>
                  <a:fillRect l="-1507" r="-2493" b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312882" y="2300397"/>
            <a:ext cx="12777540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170459" y="747719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986460" y="1896596"/>
            <a:ext cx="12777540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107C5E4-826B-9FE5-64A7-28F77F806485}"/>
              </a:ext>
            </a:extLst>
          </p:cNvPr>
          <p:cNvSpPr txBox="1"/>
          <p:nvPr/>
        </p:nvSpPr>
        <p:spPr>
          <a:xfrm>
            <a:off x="4793343" y="574325"/>
            <a:ext cx="8701314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FCD4A77E-F946-34F7-B2CA-62F0C5BB8287}"/>
              </a:ext>
            </a:extLst>
          </p:cNvPr>
          <p:cNvSpPr txBox="1"/>
          <p:nvPr/>
        </p:nvSpPr>
        <p:spPr>
          <a:xfrm>
            <a:off x="4386273" y="3421837"/>
            <a:ext cx="11977914" cy="39754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SGK, em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nêu quy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hay thương.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Calibri" panose="020F0502020204030204" pitchFamily="34" charset="0"/>
              <a:buChar char="+"/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Hãy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lấy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ví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minh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họa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248" y="7377741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6809" y="1342974"/>
            <a:ext cx="13672522" cy="845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7234" y="917447"/>
            <a:ext cx="13672522" cy="84521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/>
              <p:nvPr/>
            </p:nvSpPr>
            <p:spPr>
              <a:xfrm>
                <a:off x="3172879" y="2727553"/>
                <a:ext cx="12386598" cy="5609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+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hạng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∆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C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 khi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s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b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2879" y="2727553"/>
                <a:ext cx="12386598" cy="5609228"/>
              </a:xfrm>
              <a:prstGeom prst="rect">
                <a:avLst/>
              </a:prstGeom>
              <a:blipFill>
                <a:blip r:embed="rId16"/>
                <a:stretch>
                  <a:fillRect l="-1230" r="-1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963CFB94-F0E7-009A-8F3C-7FB16CB6902B}"/>
              </a:ext>
            </a:extLst>
          </p:cNvPr>
          <p:cNvSpPr txBox="1"/>
          <p:nvPr/>
        </p:nvSpPr>
        <p:spPr>
          <a:xfrm>
            <a:off x="8382000" y="1191163"/>
            <a:ext cx="152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5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7248" y="7377741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46809" y="1342974"/>
            <a:ext cx="13672522" cy="84521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437234" y="917447"/>
            <a:ext cx="13672522" cy="8721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/>
              <p:nvPr/>
            </p:nvSpPr>
            <p:spPr>
              <a:xfrm>
                <a:off x="3054593" y="2089419"/>
                <a:ext cx="12386598" cy="6959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+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hay thương: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thừa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δB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 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δC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Trong câu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hỏi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chiếc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xe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đồ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chơi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mục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I, theo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v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den>
                    </m:f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δv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s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.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100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% +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t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.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100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%</m:t>
                      </m:r>
                    </m:oMath>
                  </m:oMathPara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Đặc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vi-VN" sz="3200" i="0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 </m:t>
                    </m:r>
                    <m:rad>
                      <m:radPr>
                        <m:degHide m:val="on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rad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δA</m:t>
                      </m:r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δB</m:t>
                      </m:r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vi-VN" sz="32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δC</m:t>
                      </m:r>
                    </m:oMath>
                  </m:oMathPara>
                </a14:m>
                <a:endParaRPr kumimoji="0" lang="en-US" sz="3200" b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8EA50A43-611F-67E5-13F0-E7920CEF62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593" y="2089419"/>
                <a:ext cx="12386598" cy="6959213"/>
              </a:xfrm>
              <a:prstGeom prst="rect">
                <a:avLst/>
              </a:prstGeom>
              <a:blipFill>
                <a:blip r:embed="rId16"/>
                <a:stretch>
                  <a:fillRect l="-1230" r="-21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63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99846" y="2494633"/>
            <a:ext cx="13069270" cy="702685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25324" y="2154224"/>
            <a:ext cx="13069270" cy="70268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17293" y="4420887"/>
            <a:ext cx="2868278" cy="371188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D4764BB-7C8E-F5EA-5AC7-C96231CF4F90}"/>
                  </a:ext>
                </a:extLst>
              </p:cNvPr>
              <p:cNvSpPr txBox="1"/>
              <p:nvPr/>
            </p:nvSpPr>
            <p:spPr>
              <a:xfrm>
                <a:off x="3890530" y="3870682"/>
                <a:ext cx="11538857" cy="3709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+ 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tỉ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dựa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vào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δA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vi-VN" sz="3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acc>
                      </m:den>
                    </m:f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 dirty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VD: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vận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sẽ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m:rPr>
                          <m:sty m:val="p"/>
                        </m:rP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δv</m:t>
                      </m:r>
                      <m:r>
                        <a:rPr lang="vi-VN" sz="320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. 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vi-VN" sz="320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6D4764BB-7C8E-F5EA-5AC7-C96231CF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530" y="3870682"/>
                <a:ext cx="11538857" cy="3709285"/>
              </a:xfrm>
              <a:prstGeom prst="rect">
                <a:avLst/>
              </a:prstGeom>
              <a:blipFill>
                <a:blip r:embed="rId14"/>
                <a:stretch>
                  <a:fillRect l="-1321" t="-2303" r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3484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1255" y="1896596"/>
            <a:ext cx="8217708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4494003" y="556642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4833" y="1492795"/>
            <a:ext cx="7891783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019AF95C-A2D9-4345-A32D-9EAC075DB569}"/>
              </a:ext>
            </a:extLst>
          </p:cNvPr>
          <p:cNvSpPr txBox="1"/>
          <p:nvPr/>
        </p:nvSpPr>
        <p:spPr>
          <a:xfrm>
            <a:off x="6350271" y="3407007"/>
            <a:ext cx="6548656" cy="33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effectLst/>
                <a:ea typeface="Times New Roman" panose="02020603050405020304" pitchFamily="18" charset="0"/>
              </a:rPr>
              <a:t>Dựa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vào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kiến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thức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đã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học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ở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lớp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6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và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lớp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7, em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nêu ra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một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số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trường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hợp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sai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khác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trong </a:t>
            </a:r>
            <a:r>
              <a:rPr lang="vi-VN" sz="3600" dirty="0" err="1">
                <a:effectLst/>
                <a:ea typeface="Times New Roman" panose="02020603050405020304" pitchFamily="18" charset="0"/>
              </a:rPr>
              <a:t>phép</a:t>
            </a:r>
            <a:r>
              <a:rPr lang="vi-VN" sz="3600" dirty="0">
                <a:effectLst/>
                <a:ea typeface="Times New Roman" panose="02020603050405020304" pitchFamily="18" charset="0"/>
              </a:rPr>
              <a:t> đo. 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918068" y="-617875"/>
            <a:ext cx="2739865" cy="253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-1375764" y="8787833"/>
            <a:ext cx="4808928" cy="1827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906192" flipH="1">
            <a:off x="15744054" y="7394157"/>
            <a:ext cx="2844185" cy="31730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56435">
            <a:off x="17282856" y="6126945"/>
            <a:ext cx="784016" cy="231832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74258" y="4229100"/>
            <a:ext cx="1384601" cy="1456081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AE2D2FE-3841-B010-C7A6-8D98EA4E5719}"/>
              </a:ext>
            </a:extLst>
          </p:cNvPr>
          <p:cNvSpPr txBox="1"/>
          <p:nvPr/>
        </p:nvSpPr>
        <p:spPr>
          <a:xfrm>
            <a:off x="1397158" y="651025"/>
            <a:ext cx="4805401" cy="792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ghi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4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endParaRPr lang="en-US" sz="3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F1EE016-A741-2A49-913C-71658BB74AEC}"/>
                  </a:ext>
                </a:extLst>
              </p:cNvPr>
              <p:cNvSpPr txBox="1"/>
              <p:nvPr/>
            </p:nvSpPr>
            <p:spPr>
              <a:xfrm>
                <a:off x="1397158" y="1443678"/>
                <a:ext cx="14478000" cy="79817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-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lượng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ghi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dạng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m:rPr>
                          <m:sty m:val="p"/>
                        </m:rP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vi-VN" sz="320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vi-VN" sz="3200" i="0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</m:acc>
                          <m: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+∆</m:t>
                          </m:r>
                          <m:r>
                            <m:rPr>
                              <m:sty m:val="p"/>
                            </m:rPr>
                            <a:rPr lang="vi-VN" sz="3200" i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				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Hoặc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+"/>
                </a:pP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nghĩa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chia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cụ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Tx/>
                  <a:buChar char="+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320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trung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bậc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thập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phân tương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3200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Symbol" panose="05050102010706020507" pitchFamily="18" charset="2"/>
                  <a:buChar char="-"/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alibri" panose="020F0502020204030204" pitchFamily="34" charset="0"/>
                  <a:buChar char="+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nhỏ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hơn 5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vẫn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nguyên.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Calibri" panose="020F0502020204030204" pitchFamily="34" charset="0"/>
                  <a:buChar char="+"/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bỏ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lớn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hơn 5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chữ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bên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tăng thêm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đơn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4F1EE016-A741-2A49-913C-71658BB74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158" y="1443678"/>
                <a:ext cx="14478000" cy="7981737"/>
              </a:xfrm>
              <a:prstGeom prst="rect">
                <a:avLst/>
              </a:prstGeom>
              <a:blipFill>
                <a:blip r:embed="rId12"/>
                <a:stretch>
                  <a:fillRect l="-1095" r="-1853" b="-1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6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982035" y="1313680"/>
            <a:ext cx="5583444" cy="35226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544476" y="6111651"/>
            <a:ext cx="4458561" cy="4175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AC14F20-4F2B-816B-5F54-2C8B1527B048}"/>
              </a:ext>
            </a:extLst>
          </p:cNvPr>
          <p:cNvSpPr txBox="1"/>
          <p:nvPr/>
        </p:nvSpPr>
        <p:spPr>
          <a:xfrm>
            <a:off x="11167780" y="2347641"/>
            <a:ext cx="5105400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hực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đo 5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rồi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ghi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bảng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6DD540B-BAFB-F24A-7B37-32D39FC2AE9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70332" y="4305300"/>
            <a:ext cx="6932455" cy="44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0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617223" y="3850764"/>
            <a:ext cx="5354376" cy="486761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41883" y="3503842"/>
            <a:ext cx="5354376" cy="48676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2060746" y="4011633"/>
            <a:ext cx="5354376" cy="4867614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 rot="-124929">
            <a:off x="1541510" y="5377199"/>
            <a:ext cx="3847495" cy="21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Nguyên nhân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gây ra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endParaRPr kumimoji="0" lang="en-US" sz="3200" b="0" u="none" strike="noStrike" kern="1200" cap="none" spc="0" normalizeH="0" baseline="0" noProof="0" dirty="0">
              <a:ln>
                <a:noFill/>
              </a:ln>
              <a:solidFill>
                <a:srgbClr val="804A24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 rot="-22262">
            <a:off x="7055759" y="4869408"/>
            <a:ext cx="4008937" cy="21364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s, t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3.1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 rot="55413">
            <a:off x="12915209" y="5233256"/>
            <a:ext cx="3645449" cy="6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546819" y="7269643"/>
            <a:ext cx="3910772" cy="31641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A98BAD66-A704-99F0-DDD8-97D4F652DB1A}"/>
              </a:ext>
            </a:extLst>
          </p:cNvPr>
          <p:cNvSpPr txBox="1"/>
          <p:nvPr/>
        </p:nvSpPr>
        <p:spPr>
          <a:xfrm rot="55413">
            <a:off x="13028242" y="6474777"/>
            <a:ext cx="3645449" cy="65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tỉ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EB4810FD-3251-6DE4-73EB-8A6081C7F8E8}"/>
              </a:ext>
            </a:extLst>
          </p:cNvPr>
          <p:cNvSpPr txBox="1"/>
          <p:nvPr/>
        </p:nvSpPr>
        <p:spPr>
          <a:xfrm rot="-22262">
            <a:off x="5786337" y="1063783"/>
            <a:ext cx="671532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99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6400" y="1181100"/>
            <a:ext cx="14528648" cy="8220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33056AE9-1D38-644A-728B-BF8FB79455A1}"/>
              </a:ext>
            </a:extLst>
          </p:cNvPr>
          <p:cNvSpPr txBox="1"/>
          <p:nvPr/>
        </p:nvSpPr>
        <p:spPr>
          <a:xfrm>
            <a:off x="2961489" y="3364229"/>
            <a:ext cx="11958470" cy="4598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Nguyên nhân gây ra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đo: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nhanh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chạy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chậm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do pin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...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Sai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nhiên: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 tô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xê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đích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bấm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dứt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khoát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5B57B7D-9F05-3051-0ABB-3CB743FD5DF5}"/>
              </a:ext>
            </a:extLst>
          </p:cNvPr>
          <p:cNvSpPr txBox="1"/>
          <p:nvPr/>
        </p:nvSpPr>
        <p:spPr>
          <a:xfrm>
            <a:off x="8382000" y="2319551"/>
            <a:ext cx="152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48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6610" y="-1017477"/>
            <a:ext cx="3122613" cy="2892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86194" y="8680550"/>
            <a:ext cx="1916767" cy="32537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-121310" y="2564396"/>
            <a:ext cx="1536549" cy="15077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1000" y="3009900"/>
            <a:ext cx="7653689" cy="5329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1129648" y="5095216"/>
            <a:ext cx="2259296" cy="5700058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B2608347-F016-283E-35F6-657D1876D76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5607" y="3763770"/>
            <a:ext cx="7143750" cy="4181475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BFBA54D-53D5-F029-6782-3933D0A6142E}"/>
              </a:ext>
            </a:extLst>
          </p:cNvPr>
          <p:cNvSpPr txBox="1"/>
          <p:nvPr/>
        </p:nvSpPr>
        <p:spPr>
          <a:xfrm>
            <a:off x="5785311" y="421211"/>
            <a:ext cx="67173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khảo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vi-VN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sau: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D2888EC-0C67-7E37-178D-0C98941ABD8A}"/>
                  </a:ext>
                </a:extLst>
              </p:cNvPr>
              <p:cNvSpPr txBox="1"/>
              <p:nvPr/>
            </p:nvSpPr>
            <p:spPr>
              <a:xfrm>
                <a:off x="8108478" y="1638300"/>
                <a:ext cx="9937492" cy="7934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trị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dòng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3.1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649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653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650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6514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649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0024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0004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654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0026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653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0016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650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0014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b="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024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0004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0026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0016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0014</m:t>
                        </m:r>
                      </m:num>
                      <m:den>
                        <m:r>
                          <a:rPr lang="vi-VN" sz="32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00168</m:t>
                    </m:r>
                    <m:r>
                      <a:rPr lang="vi-VN" sz="32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D2888EC-0C67-7E37-178D-0C98941AB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8478" y="1638300"/>
                <a:ext cx="9937492" cy="7934416"/>
              </a:xfrm>
              <a:prstGeom prst="rect">
                <a:avLst/>
              </a:prstGeom>
              <a:blipFill>
                <a:blip r:embed="rId13"/>
                <a:stretch>
                  <a:fillRect l="-1534" r="-2699" b="-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8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191961" y="7124700"/>
            <a:ext cx="3600128" cy="344712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67836" y="571500"/>
            <a:ext cx="2094552" cy="11805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37630">
            <a:off x="-125253" y="4124930"/>
            <a:ext cx="1153953" cy="30660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45942" flipH="1">
            <a:off x="14295456" y="5745849"/>
            <a:ext cx="2636569" cy="47234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06937">
            <a:off x="9489713" y="8004157"/>
            <a:ext cx="2161026" cy="10647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AF461BD-5B78-014D-2AA0-AD57F4F8E57C}"/>
                  </a:ext>
                </a:extLst>
              </p:cNvPr>
              <p:cNvSpPr txBox="1"/>
              <p:nvPr/>
            </p:nvSpPr>
            <p:spPr>
              <a:xfrm>
                <a:off x="1906456" y="684566"/>
                <a:ext cx="14475088" cy="9030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</m:acc>
                      <m:r>
                        <a:rPr lang="vi-VN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𝑑𝑐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=0,00168+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0,001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=0,00218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3,49+3,51+3,54+3,53+3,50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=3,514 (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3,514−3,49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=0,024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3,514−3,51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=0,004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3,514−3,54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=0,026</m:t>
                      </m:r>
                      <m:r>
                        <a:rPr lang="en-US" sz="3200" b="0" i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3,514−3,53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=0,016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b>
                      </m:sSub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3,514−3,50</m:t>
                          </m:r>
                        </m:e>
                      </m:d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=0,014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b="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0,024+0,004+0,026+0,016+0,014</m:t>
                          </m:r>
                        </m:num>
                        <m:den>
                          <m:r>
                            <a:rPr lang="vi-VN" sz="3200" b="0" i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3200" b="0" i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0,0168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Sai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tuyệt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gian </a:t>
                </a:r>
                <a:r>
                  <a:rPr lang="vi-VN" sz="3200" i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+∆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𝑑𝑐</m:t>
                        </m:r>
                      </m:sub>
                    </m:sSub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=0,0168+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.0,01=0,0218</m:t>
                    </m:r>
                  </m:oMath>
                </a14:m>
                <a:r>
                  <a:rPr lang="vi-VN" sz="3200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(s)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0AF461BD-5B78-014D-2AA0-AD57F4F8E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456" y="684566"/>
                <a:ext cx="14475088" cy="9030934"/>
              </a:xfrm>
              <a:prstGeom prst="rect">
                <a:avLst/>
              </a:prstGeom>
              <a:blipFill>
                <a:blip r:embed="rId12"/>
                <a:stretch>
                  <a:fillRect l="-1095" b="-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732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2382202" y="2048994"/>
            <a:ext cx="2968519" cy="29128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99607" y="8194774"/>
            <a:ext cx="4862524" cy="3221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12839">
            <a:off x="15775184" y="3498141"/>
            <a:ext cx="923489" cy="273074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39631">
            <a:off x="-496856" y="5683364"/>
            <a:ext cx="1832237" cy="19268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133270" y="-381323"/>
            <a:ext cx="4154730" cy="1672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6068" y="8618755"/>
            <a:ext cx="2649404" cy="25368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006662" y="2037417"/>
            <a:ext cx="11918186" cy="736760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75096" y="1641345"/>
            <a:ext cx="11918186" cy="7367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5072654-DD9E-7BC8-D8FE-25E96B73DA93}"/>
                  </a:ext>
                </a:extLst>
              </p:cNvPr>
              <p:cNvSpPr txBox="1"/>
              <p:nvPr/>
            </p:nvSpPr>
            <p:spPr>
              <a:xfrm>
                <a:off x="5918261" y="3278433"/>
                <a:ext cx="7231856" cy="40934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s: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=0,6514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±0,00218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(m)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t: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</m:acc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±∆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=3,514±0,00218(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D5072654-DD9E-7BC8-D8FE-25E96B73D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261" y="3278433"/>
                <a:ext cx="7231856" cy="4093428"/>
              </a:xfrm>
              <a:prstGeom prst="rect">
                <a:avLst/>
              </a:prstGeom>
              <a:blipFill>
                <a:blip r:embed="rId18"/>
                <a:stretch>
                  <a:fillRect l="-2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585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67939">
            <a:off x="15374264" y="839416"/>
            <a:ext cx="2341662" cy="22977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45845" flipH="1">
            <a:off x="-1018589" y="6978137"/>
            <a:ext cx="4094577" cy="27126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677137" y="9050151"/>
            <a:ext cx="1531933" cy="161102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05735">
            <a:off x="-89297" y="-980722"/>
            <a:ext cx="1005792" cy="26723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76400" y="1181100"/>
            <a:ext cx="14528648" cy="82200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5401752" y="4354112"/>
            <a:ext cx="2286685" cy="71867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701E29A-F9AE-9848-CAC1-949DD682D1B6}"/>
                  </a:ext>
                </a:extLst>
              </p:cNvPr>
              <p:cNvSpPr txBox="1"/>
              <p:nvPr/>
            </p:nvSpPr>
            <p:spPr>
              <a:xfrm>
                <a:off x="4101712" y="2733153"/>
                <a:ext cx="10084576" cy="57053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𝛿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en-US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vi-VN" sz="32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acc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%= 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0218</m:t>
                        </m:r>
                      </m:num>
                      <m:den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514</m:t>
                        </m:r>
                      </m:den>
                    </m:f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%=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620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%</m:t>
                    </m:r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 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00218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%+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∆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335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620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955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%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acc>
                        <m:accPr>
                          <m:chr m:val="̅"/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e>
                      </m:acc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𝛿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𝑣</m:t>
                      </m:r>
                      <m:r>
                        <a:rPr lang="vi-VN" sz="32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32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= 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955</m:t>
                      </m:r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>
                        <m:f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6514</m:t>
                          </m:r>
                        </m:num>
                        <m:den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vi-VN" sz="32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514</m:t>
                          </m:r>
                        </m:den>
                      </m:f>
                      <m:r>
                        <a:rPr lang="vi-VN" sz="3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177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𝑠</m:t>
                      </m:r>
                      <m:r>
                        <a:rPr lang="vi-VN" sz="3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A701E29A-F9AE-9848-CAC1-949DD682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712" y="2733153"/>
                <a:ext cx="10084576" cy="5705344"/>
              </a:xfrm>
              <a:prstGeom prst="rect">
                <a:avLst/>
              </a:prstGeom>
              <a:blipFill>
                <a:blip r:embed="rId14"/>
                <a:stretch>
                  <a:fillRect l="-1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27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630950">
            <a:off x="15516927" y="-2166471"/>
            <a:ext cx="5008747" cy="47958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95221" y="8462366"/>
            <a:ext cx="3190443" cy="29551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57217">
            <a:off x="-458457" y="3008156"/>
            <a:ext cx="2794061" cy="13767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91255" y="1896596"/>
            <a:ext cx="8217708" cy="717434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349503" y="9070944"/>
            <a:ext cx="3938497" cy="149662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778340">
            <a:off x="4494003" y="556642"/>
            <a:ext cx="2341662" cy="22977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664833" y="1492795"/>
            <a:ext cx="7891783" cy="717434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027970">
            <a:off x="14013535" y="6071344"/>
            <a:ext cx="763199" cy="2256771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E645CA42-64BD-F634-7EFC-E463F0E65FA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924960" y="5070444"/>
            <a:ext cx="2868278" cy="3711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C06F809-CA78-382D-DF00-C812750A8DD9}"/>
              </a:ext>
            </a:extLst>
          </p:cNvPr>
          <p:cNvSpPr txBox="1"/>
          <p:nvPr/>
        </p:nvSpPr>
        <p:spPr>
          <a:xfrm>
            <a:off x="7043751" y="3095549"/>
            <a:ext cx="5133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CAE0BB6-DC91-D18B-0025-ED0530592CFB}"/>
              </a:ext>
            </a:extLst>
          </p:cNvPr>
          <p:cNvSpPr txBox="1"/>
          <p:nvPr/>
        </p:nvSpPr>
        <p:spPr>
          <a:xfrm>
            <a:off x="6357950" y="5390342"/>
            <a:ext cx="65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HS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517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463340">
            <a:off x="-416480" y="2497140"/>
            <a:ext cx="2607754" cy="29092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583929">
            <a:off x="13828151" y="2444977"/>
            <a:ext cx="2341662" cy="22977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57944">
            <a:off x="16255745" y="699499"/>
            <a:ext cx="2427360" cy="953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4963953">
            <a:off x="2783861" y="-148669"/>
            <a:ext cx="796330" cy="235473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66815">
            <a:off x="7628691" y="9336277"/>
            <a:ext cx="4938632" cy="187668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02667">
            <a:off x="958877" y="4312001"/>
            <a:ext cx="5354376" cy="486761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102667">
            <a:off x="788070" y="4017105"/>
            <a:ext cx="5354376" cy="48676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617223" y="3677303"/>
            <a:ext cx="5354376" cy="48676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441883" y="3330381"/>
            <a:ext cx="5354376" cy="48676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7675">
            <a:off x="12321794" y="4317474"/>
            <a:ext cx="5354376" cy="48676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77675">
            <a:off x="12060746" y="4011633"/>
            <a:ext cx="5354376" cy="486761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 rot="-22262">
            <a:off x="4465336" y="1241096"/>
            <a:ext cx="9658148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7" name="TextBox 17"/>
          <p:cNvSpPr txBox="1"/>
          <p:nvPr/>
        </p:nvSpPr>
        <p:spPr>
          <a:xfrm rot="-94148">
            <a:off x="1322531" y="5752398"/>
            <a:ext cx="4082211" cy="1386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81782CED-CEB4-E82E-A18E-22D71ECB6C23}"/>
              </a:ext>
            </a:extLst>
          </p:cNvPr>
          <p:cNvSpPr txBox="1"/>
          <p:nvPr/>
        </p:nvSpPr>
        <p:spPr>
          <a:xfrm rot="-94148">
            <a:off x="7293886" y="5309322"/>
            <a:ext cx="3700228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8D9E5DC4-8B63-DAB2-FC61-13D355A4497B}"/>
              </a:ext>
            </a:extLst>
          </p:cNvPr>
          <p:cNvSpPr txBox="1"/>
          <p:nvPr/>
        </p:nvSpPr>
        <p:spPr>
          <a:xfrm>
            <a:off x="12204088" y="5354340"/>
            <a:ext cx="5025712" cy="2255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ài</a:t>
            </a:r>
            <a:r>
              <a:rPr lang="en-US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quãng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vi-VN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đi </a:t>
            </a:r>
            <a:r>
              <a:rPr lang="vi-VN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endParaRPr lang="en-US" sz="32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01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4223088" y="2318708"/>
            <a:ext cx="11693313" cy="7228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2743938" y="1226924"/>
            <a:ext cx="12576178" cy="7774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225282" y="4299856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094174D9-A7D8-5223-FCCC-1B93F681564F}"/>
              </a:ext>
            </a:extLst>
          </p:cNvPr>
          <p:cNvSpPr txBox="1"/>
          <p:nvPr/>
        </p:nvSpPr>
        <p:spPr>
          <a:xfrm>
            <a:off x="3252572" y="2706999"/>
            <a:ext cx="11782855" cy="4873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3: THỰC HÀNH TÍNH SAI SỐ TRONG PHÉP ĐO.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 KẾT QUẢ ĐO.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3020">
            <a:off x="4223088" y="2318708"/>
            <a:ext cx="11693313" cy="72285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3020">
            <a:off x="2743880" y="1235974"/>
            <a:ext cx="14022685" cy="7774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85253">
            <a:off x="225282" y="4299856"/>
            <a:ext cx="2748199" cy="448519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-1653553" y="8369466"/>
            <a:ext cx="4012556" cy="26583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046590">
            <a:off x="15863819" y="844165"/>
            <a:ext cx="2790962" cy="13751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278244">
            <a:off x="-278837" y="1278500"/>
            <a:ext cx="2130115" cy="1200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7259300" y="7276994"/>
            <a:ext cx="1156034" cy="218494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278192">
            <a:off x="15375483" y="4166578"/>
            <a:ext cx="1643383" cy="104354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5AD760F-32D2-BF92-16C2-109AB0AEB871}"/>
              </a:ext>
            </a:extLst>
          </p:cNvPr>
          <p:cNvSpPr txBox="1"/>
          <p:nvPr/>
        </p:nvSpPr>
        <p:spPr>
          <a:xfrm>
            <a:off x="3053583" y="3336012"/>
            <a:ext cx="13403277" cy="3211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6039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65548" y="6922044"/>
            <a:ext cx="2607754" cy="290925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02330">
            <a:off x="149591" y="-1696"/>
            <a:ext cx="2007417" cy="21110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25898">
            <a:off x="16974904" y="8039254"/>
            <a:ext cx="895452" cy="26478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723300" flipH="1">
            <a:off x="14904372" y="-1250327"/>
            <a:ext cx="3774572" cy="250065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-575995" y="8901195"/>
            <a:ext cx="4180867" cy="158873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55B5022-529A-6A8E-9E63-DC2FC1A78751}"/>
              </a:ext>
            </a:extLst>
          </p:cNvPr>
          <p:cNvSpPr txBox="1"/>
          <p:nvPr/>
        </p:nvSpPr>
        <p:spPr>
          <a:xfrm>
            <a:off x="4686300" y="1313944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3C3E0E2-21EF-0670-3549-F150352C4E4E}"/>
              </a:ext>
            </a:extLst>
          </p:cNvPr>
          <p:cNvSpPr/>
          <p:nvPr/>
        </p:nvSpPr>
        <p:spPr>
          <a:xfrm>
            <a:off x="1676400" y="4000500"/>
            <a:ext cx="6248400" cy="457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900DEDBD-2065-7E0A-1022-6DFAAD6E9FE9}"/>
              </a:ext>
            </a:extLst>
          </p:cNvPr>
          <p:cNvSpPr/>
          <p:nvPr/>
        </p:nvSpPr>
        <p:spPr>
          <a:xfrm>
            <a:off x="10363200" y="4000500"/>
            <a:ext cx="6248400" cy="4572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17293" y="-121665"/>
            <a:ext cx="1557291" cy="1528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015619" y="3868868"/>
            <a:ext cx="3841698" cy="36784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37860">
            <a:off x="16260843" y="1021467"/>
            <a:ext cx="2431659" cy="1198145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9A89BE1-7DFA-EE5E-D1C7-6A75C3B733B7}"/>
              </a:ext>
            </a:extLst>
          </p:cNvPr>
          <p:cNvSpPr txBox="1"/>
          <p:nvPr/>
        </p:nvSpPr>
        <p:spPr>
          <a:xfrm>
            <a:off x="2396670" y="911846"/>
            <a:ext cx="1065550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6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I. PHÉP ĐO TRỰC TIẾP VÀ PHÉP ĐO GIÁN TIẾP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D794FAD-1D4E-7434-98F3-654C38B04EB5}"/>
              </a:ext>
            </a:extLst>
          </p:cNvPr>
          <p:cNvSpPr txBox="1"/>
          <p:nvPr/>
        </p:nvSpPr>
        <p:spPr>
          <a:xfrm>
            <a:off x="2396670" y="2300245"/>
            <a:ext cx="13443857" cy="1490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Phương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xe ô tô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chơi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bấm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giây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?</a:t>
            </a:r>
            <a:endParaRPr lang="en-US" sz="3200" dirty="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9A0587C-BB64-D606-8CED-7DF83FA600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057400" y="5361497"/>
            <a:ext cx="5047627" cy="339452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1245446-0AE1-01F1-0190-08AF882382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538308" y="5733312"/>
            <a:ext cx="3211383" cy="3022714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DCA4D7B5-8B7A-A938-CE42-46C94A53BF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039600" y="5143501"/>
            <a:ext cx="3237726" cy="361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16230" y="848603"/>
            <a:ext cx="15858634" cy="858979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18068" y="-617875"/>
            <a:ext cx="2739865" cy="2537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-1375764" y="8787833"/>
            <a:ext cx="4808928" cy="182739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906192" flipH="1">
            <a:off x="8164564" y="4873484"/>
            <a:ext cx="2844185" cy="31730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356435">
            <a:off x="17282856" y="6126945"/>
            <a:ext cx="784016" cy="231832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0" y="5829300"/>
            <a:ext cx="2708379" cy="410360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0" y="4125977"/>
            <a:ext cx="1384601" cy="14560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2AC285E-F6DF-0CB7-B3BB-2029974B3A7A}"/>
                  </a:ext>
                </a:extLst>
              </p:cNvPr>
              <p:cNvSpPr txBox="1"/>
              <p:nvPr/>
            </p:nvSpPr>
            <p:spPr>
              <a:xfrm>
                <a:off x="3479737" y="2203261"/>
                <a:ext cx="12531620" cy="59221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án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thực</a:t>
                </a:r>
                <a:r>
                  <a:rPr lang="vi-VN" sz="32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vi-VN" sz="3200" b="1" i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: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1 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, cho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A).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2 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Đánh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tô.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quãng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 đi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vạch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B).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3: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Dùng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hồ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bấm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giây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thời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gian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ô tô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bắt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đến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lúc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dừng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32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HS ghi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đã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đo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B2AC285E-F6DF-0CB7-B3BB-2029974B3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9737" y="2203261"/>
                <a:ext cx="12531620" cy="5922134"/>
              </a:xfrm>
              <a:prstGeom prst="rect">
                <a:avLst/>
              </a:prstGeom>
              <a:blipFill>
                <a:blip r:embed="rId16"/>
                <a:stretch>
                  <a:fillRect l="-1265" r="-2091"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B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764129">
            <a:off x="16753061" y="535111"/>
            <a:ext cx="2332577" cy="26022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2667">
            <a:off x="354829" y="4343149"/>
            <a:ext cx="4700964" cy="41139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667">
            <a:off x="184022" y="4048253"/>
            <a:ext cx="4700964" cy="41139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91343" y="3480478"/>
            <a:ext cx="4427745" cy="402522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541580" y="3480478"/>
            <a:ext cx="4262320" cy="38748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07760" y="-1648282"/>
            <a:ext cx="2187170" cy="37127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0511628" y="3211180"/>
            <a:ext cx="3840245" cy="34911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0250580" y="2905339"/>
            <a:ext cx="3840245" cy="349113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 rot="-22262">
            <a:off x="5786336" y="899429"/>
            <a:ext cx="6715327" cy="765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903652" y="6944314"/>
            <a:ext cx="3910772" cy="316417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301765" y="8170437"/>
            <a:ext cx="2660930" cy="1499797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46652DF-D2BE-A8CD-5C25-2350D9E17656}"/>
              </a:ext>
            </a:extLst>
          </p:cNvPr>
          <p:cNvSpPr txBox="1"/>
          <p:nvPr/>
        </p:nvSpPr>
        <p:spPr>
          <a:xfrm>
            <a:off x="386616" y="4725445"/>
            <a:ext cx="4295775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BB29183-52AC-F69C-200F-FD38735F7BCC}"/>
              </a:ext>
            </a:extLst>
          </p:cNvPr>
          <p:cNvSpPr txBox="1"/>
          <p:nvPr/>
        </p:nvSpPr>
        <p:spPr>
          <a:xfrm>
            <a:off x="5656656" y="4163614"/>
            <a:ext cx="4097007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theo công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8">
            <a:extLst>
              <a:ext uri="{FF2B5EF4-FFF2-40B4-BE49-F238E27FC236}">
                <a16:creationId xmlns:a16="http://schemas.microsoft.com/office/drawing/2014/main" id="{7B9F71B1-8A80-E529-4092-6EF9005354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675">
            <a:off x="14702901" y="4935300"/>
            <a:ext cx="3840245" cy="3491131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E47EB339-0899-D2BB-A3AD-49EFF92E8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7675">
            <a:off x="14441853" y="4629459"/>
            <a:ext cx="3840245" cy="3491131"/>
          </a:xfrm>
          <a:prstGeom prst="rect">
            <a:avLst/>
          </a:prstGeom>
        </p:spPr>
      </p:pic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55EC8F0-D7C1-D2D9-66F1-493858FE0778}"/>
              </a:ext>
            </a:extLst>
          </p:cNvPr>
          <p:cNvSpPr txBox="1"/>
          <p:nvPr/>
        </p:nvSpPr>
        <p:spPr>
          <a:xfrm>
            <a:off x="10357492" y="3777956"/>
            <a:ext cx="3656768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3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AD6EC058-6E98-5DBD-DA68-3BB6C71CE26B}"/>
              </a:ext>
            </a:extLst>
          </p:cNvPr>
          <p:cNvSpPr txBox="1"/>
          <p:nvPr/>
        </p:nvSpPr>
        <p:spPr>
          <a:xfrm>
            <a:off x="14582250" y="5469503"/>
            <a:ext cx="3539844" cy="2228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sao?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1" grpId="0"/>
      <p:bldP spid="26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-22262">
            <a:off x="4722098" y="1432056"/>
            <a:ext cx="182892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b="1" spc="-22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spc="-2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spc="-225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spc="-22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535486" y="7629232"/>
            <a:ext cx="4303685" cy="412077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14820" y="3075003"/>
            <a:ext cx="7243480" cy="609769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20758">
            <a:off x="2350953" y="4312573"/>
            <a:ext cx="6571211" cy="4352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xe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ô tô.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 ô tô đi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47408" y="537092"/>
            <a:ext cx="2341662" cy="22977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244419" y="1302900"/>
            <a:ext cx="6999495" cy="44160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8"/>
              <p:cNvSpPr txBox="1"/>
              <p:nvPr/>
            </p:nvSpPr>
            <p:spPr>
              <a:xfrm rot="20758">
                <a:off x="11083634" y="2602108"/>
                <a:ext cx="5380243" cy="251972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tốc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động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xe theo công </a:t>
                </a:r>
                <a:r>
                  <a:rPr lang="vi-VN" sz="3200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vi-VN" sz="3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32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US" sz="32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58">
                <a:off x="11083634" y="2602108"/>
                <a:ext cx="5380243" cy="2519729"/>
              </a:xfrm>
              <a:prstGeom prst="rect">
                <a:avLst/>
              </a:prstGeom>
              <a:blipFill>
                <a:blip r:embed="rId10"/>
                <a:stretch>
                  <a:fillRect l="-4397" r="-6539" b="-3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544476" y="6111651"/>
            <a:ext cx="4458561" cy="41753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318674">
            <a:off x="16368637" y="5867317"/>
            <a:ext cx="2586453" cy="101577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481227">
            <a:off x="-227506" y="-400168"/>
            <a:ext cx="1031207" cy="32974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6610" y="-1017477"/>
            <a:ext cx="3122613" cy="289232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-186194" y="8680550"/>
            <a:ext cx="1916767" cy="325377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90263" y="864792"/>
            <a:ext cx="1536549" cy="15077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14030" y="3648994"/>
            <a:ext cx="8185462" cy="5700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144000" y="837578"/>
            <a:ext cx="8185462" cy="570005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703121" y="6571122"/>
            <a:ext cx="2259296" cy="5700058"/>
          </a:xfrm>
          <a:prstGeom prst="rect">
            <a:avLst/>
          </a:prstGeom>
        </p:spPr>
      </p:pic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91C7D508-A6A1-3F12-101B-6CD794FE3631}"/>
              </a:ext>
            </a:extLst>
          </p:cNvPr>
          <p:cNvSpPr txBox="1"/>
          <p:nvPr/>
        </p:nvSpPr>
        <p:spPr>
          <a:xfrm>
            <a:off x="958537" y="4748221"/>
            <a:ext cx="7118663" cy="3706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 (t)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(s).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đo</a:t>
            </a:r>
            <a:r>
              <a:rPr lang="en-US" sz="32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0F65B7-DEAA-2A9C-4307-7FDE13773D6C}"/>
              </a:ext>
            </a:extLst>
          </p:cNvPr>
          <p:cNvSpPr txBox="1"/>
          <p:nvPr/>
        </p:nvSpPr>
        <p:spPr>
          <a:xfrm>
            <a:off x="9277959" y="2372531"/>
            <a:ext cx="7917543" cy="2967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d)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gián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phép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tốc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độ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(v).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Vì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nó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xác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định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thông qua công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thức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liên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hệ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với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các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đại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lượng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được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đo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trực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tiếp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là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quãng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đường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thời</a:t>
            </a:r>
            <a:r>
              <a:rPr lang="vi-VN" sz="32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gian.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1821</Words>
  <Application>Microsoft Office PowerPoint</Application>
  <PresentationFormat>Tùy chỉnh</PresentationFormat>
  <Paragraphs>135</Paragraphs>
  <Slides>30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6" baseType="lpstr">
      <vt:lpstr>Arial</vt:lpstr>
      <vt:lpstr>Wingdings</vt:lpstr>
      <vt:lpstr>Calibri</vt:lpstr>
      <vt:lpstr>Cambria Math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Illustration English Class Presentation</dc:title>
  <dc:creator>Lê Thảo</dc:creator>
  <cp:lastModifiedBy>Lê Thảo</cp:lastModifiedBy>
  <cp:revision>6</cp:revision>
  <dcterms:created xsi:type="dcterms:W3CDTF">2006-08-16T00:00:00Z</dcterms:created>
  <dcterms:modified xsi:type="dcterms:W3CDTF">2022-08-24T14:43:02Z</dcterms:modified>
  <dc:identifier>DAFKGXRqEJY</dc:identifier>
</cp:coreProperties>
</file>