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5"/>
  </p:notesMasterIdLst>
  <p:handoutMasterIdLst>
    <p:handoutMasterId r:id="rId36"/>
  </p:handoutMasterIdLst>
  <p:sldIdLst>
    <p:sldId id="301" r:id="rId5"/>
    <p:sldId id="303" r:id="rId6"/>
    <p:sldId id="340" r:id="rId7"/>
    <p:sldId id="345" r:id="rId8"/>
    <p:sldId id="344" r:id="rId9"/>
    <p:sldId id="342" r:id="rId10"/>
    <p:sldId id="305" r:id="rId11"/>
    <p:sldId id="257" r:id="rId12"/>
    <p:sldId id="304" r:id="rId13"/>
    <p:sldId id="308" r:id="rId14"/>
    <p:sldId id="311" r:id="rId15"/>
    <p:sldId id="312" r:id="rId16"/>
    <p:sldId id="313" r:id="rId17"/>
    <p:sldId id="315" r:id="rId18"/>
    <p:sldId id="275" r:id="rId19"/>
    <p:sldId id="265" r:id="rId20"/>
    <p:sldId id="288" r:id="rId21"/>
    <p:sldId id="289" r:id="rId22"/>
    <p:sldId id="290" r:id="rId23"/>
    <p:sldId id="318" r:id="rId24"/>
    <p:sldId id="309" r:id="rId25"/>
    <p:sldId id="346" r:id="rId26"/>
    <p:sldId id="326" r:id="rId27"/>
    <p:sldId id="320" r:id="rId28"/>
    <p:sldId id="321" r:id="rId29"/>
    <p:sldId id="322" r:id="rId30"/>
    <p:sldId id="323" r:id="rId31"/>
    <p:sldId id="324" r:id="rId32"/>
    <p:sldId id="347" r:id="rId33"/>
    <p:sldId id="3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73" d="100"/>
          <a:sy n="73" d="100"/>
        </p:scale>
        <p:origin x="534" y="54"/>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10/15/2024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806027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255362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16</a:t>
            </a:fld>
            <a:endParaRPr lang="en-US"/>
          </a:p>
        </p:txBody>
      </p:sp>
    </p:spTree>
    <p:extLst>
      <p:ext uri="{BB962C8B-B14F-4D97-AF65-F5344CB8AC3E}">
        <p14:creationId xmlns:p14="http://schemas.microsoft.com/office/powerpoint/2010/main" val="168868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77D03-77BF-4E0C-B3C7-FB2059763B7E}" type="slidenum">
              <a:rPr lang="en-US" smtClean="0"/>
              <a:t>30</a:t>
            </a:fld>
            <a:endParaRPr lang="en-US"/>
          </a:p>
        </p:txBody>
      </p:sp>
    </p:spTree>
    <p:extLst>
      <p:ext uri="{BB962C8B-B14F-4D97-AF65-F5344CB8AC3E}">
        <p14:creationId xmlns:p14="http://schemas.microsoft.com/office/powerpoint/2010/main" val="2178299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a:fillRect/>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
        <p:nvSpPr>
          <p:cNvPr id="18" name="Freeform 5"/>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10/15/2024</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10/15/2024</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rot="-242392">
            <a:off x="2248569" y="2910221"/>
            <a:ext cx="7744443" cy="1122341"/>
          </a:xfrm>
          <a:prstGeom prst="rect">
            <a:avLst/>
          </a:prstGeom>
        </p:spPr>
        <p:txBody>
          <a:bodyPr spcFirstLastPara="1" anchor="ctr">
            <a:noAutofit/>
          </a:bodyPr>
          <a:lstStyle>
            <a:lvl1pPr lvl="0" algn="ctr">
              <a:spcBef>
                <a:spcPts val="0"/>
              </a:spcBef>
              <a:spcAft>
                <a:spcPts val="0"/>
              </a:spcAft>
              <a:buSzPts val="3600"/>
              <a:buNone/>
              <a:defRPr sz="66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2" name="Google Shape;12;p3"/>
          <p:cNvSpPr txBox="1">
            <a:spLocks noGrp="1"/>
          </p:cNvSpPr>
          <p:nvPr>
            <p:ph type="title" idx="2"/>
          </p:nvPr>
        </p:nvSpPr>
        <p:spPr>
          <a:xfrm rot="519400">
            <a:off x="8574116" y="1175294"/>
            <a:ext cx="1791205" cy="1121575"/>
          </a:xfrm>
          <a:prstGeom prst="rect">
            <a:avLst/>
          </a:prstGeom>
        </p:spPr>
        <p:txBody>
          <a:bodyPr spcFirstLastPara="1" anchor="ctr">
            <a:noAutofit/>
          </a:bodyPr>
          <a:lstStyle>
            <a:lvl1pPr lvl="0" algn="ctr" rtl="0">
              <a:spcBef>
                <a:spcPts val="0"/>
              </a:spcBef>
              <a:spcAft>
                <a:spcPts val="0"/>
              </a:spcAft>
              <a:buSzPts val="12000"/>
              <a:buNone/>
              <a:defRPr sz="7865">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p>
        </p:txBody>
      </p:sp>
      <p:sp>
        <p:nvSpPr>
          <p:cNvPr id="13" name="Google Shape;13;p3"/>
          <p:cNvSpPr txBox="1">
            <a:spLocks noGrp="1"/>
          </p:cNvSpPr>
          <p:nvPr>
            <p:ph type="subTitle" idx="1"/>
          </p:nvPr>
        </p:nvSpPr>
        <p:spPr>
          <a:xfrm rot="-1016">
            <a:off x="4991100" y="4766108"/>
            <a:ext cx="5414400" cy="900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10/15/2024</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a:fillRect/>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10/15/2024</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10/15/2024</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10/15/2024</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10/15/2024</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10/15/2024</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10/15/2024</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7" cstate="print">
            <a:extLst>
              <a:ext uri="{28A0092B-C50C-407E-A947-70E740481C1C}">
                <a14:useLocalDpi xmlns:a14="http://schemas.microsoft.com/office/drawing/2010/main" val="0"/>
              </a:ext>
            </a:extLst>
          </a:blip>
          <a:srcRect l="525" t="511" r="525" b="2999"/>
          <a:stretch>
            <a:fillRect/>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t>10/15/2024</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CER\Downloads\7%20Minute%20Timer%20Without%20Music%20-%207%20Minutes%20Stopwatch%20with%20Hearts.mp4" TargetMode="External"/><Relationship Id="rId1" Type="http://schemas.microsoft.com/office/2007/relationships/media" Target="file:///C:\Users\ACER\Downloads\7%20Minute%20Timer%20Without%20Music%20-%207%20Minutes%20Stopwatch%20with%20Hearts.mp4"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6.emf"/><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hyperlink" Target="https://youtu.be/QpMRRDytTR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video" Target="file:///C:\Users\ACER\Downloads\3%20Minute%20Timer%20Without%20Music%20-%203%20Minutes%20Stopwatch%20with%20Hearts.mp4" TargetMode="External"/><Relationship Id="rId7" Type="http://schemas.openxmlformats.org/officeDocument/2006/relationships/image" Target="../media/image7.png"/><Relationship Id="rId2" Type="http://schemas.microsoft.com/office/2007/relationships/media" Target="file:///C:\Users\ACER\Downloads\3%20Minute%20Timer%20Without%20Music%20-%203%20Minutes%20Stopwatch%20with%20Hearts.mp4" TargetMode="External"/><Relationship Id="rId1" Type="http://schemas.openxmlformats.org/officeDocument/2006/relationships/tags" Target="../tags/tag5.xml"/><Relationship Id="rId6" Type="http://schemas.openxmlformats.org/officeDocument/2006/relationships/slideLayout" Target="../slideLayouts/slideLayout4.xml"/><Relationship Id="rId5" Type="http://schemas.openxmlformats.org/officeDocument/2006/relationships/tags" Target="../tags/tag7.xml"/><Relationship Id="rId4"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76400"/>
            <a:ext cx="3497580" cy="1599565"/>
          </a:xfrm>
          <a:solidFill>
            <a:srgbClr val="FFC000"/>
          </a:solidFill>
        </p:spPr>
        <p:txBody>
          <a:bodyPr>
            <a:noAutofit/>
          </a:bodyPr>
          <a:lstStyle/>
          <a:p>
            <a:pPr marL="0" indent="0" algn="ctr">
              <a:buNone/>
            </a:pPr>
            <a:r>
              <a:rPr lang="vi-VN" altLang="en-US" sz="3200" b="1"/>
              <a:t>TRÒ CHƠI: </a:t>
            </a:r>
          </a:p>
          <a:p>
            <a:pPr marL="0" indent="0" algn="ctr">
              <a:buNone/>
            </a:pPr>
            <a:r>
              <a:rPr lang="vi-VN" altLang="en-US" sz="3200" b="1"/>
              <a:t>Ô CỬA BÍ MẬT</a:t>
            </a:r>
          </a:p>
        </p:txBody>
      </p:sp>
      <p:sp>
        <p:nvSpPr>
          <p:cNvPr id="4" name="Text Box 3"/>
          <p:cNvSpPr txBox="1"/>
          <p:nvPr/>
        </p:nvSpPr>
        <p:spPr>
          <a:xfrm>
            <a:off x="2496820" y="4038600"/>
            <a:ext cx="8155940" cy="1814830"/>
          </a:xfrm>
          <a:prstGeom prst="rect">
            <a:avLst/>
          </a:prstGeom>
          <a:noFill/>
        </p:spPr>
        <p:txBody>
          <a:bodyPr wrap="square" rtlCol="0">
            <a:spAutoFit/>
          </a:bodyPr>
          <a:lstStyle/>
          <a:p>
            <a:r>
              <a:rPr lang="en-US" sz="2800"/>
              <a:t>Luật chơi: Mỗi ô cửa tương ứng với một câu hỏi, HS trả lời được 1 câu hỏi đó có quyền mở ra 1 ô cửa bí mật. Tổng có 4 ô cửa.</a:t>
            </a:r>
            <a:r>
              <a:rPr lang="vi-VN" altLang="en-US" sz="2800"/>
              <a:t> Mở được ô cửa sẽ có cơ hội nhận quà/ điểm </a:t>
            </a:r>
          </a:p>
        </p:txBody>
      </p:sp>
      <p:sp>
        <p:nvSpPr>
          <p:cNvPr id="6" name="Rounded Rectangle 5"/>
          <p:cNvSpPr/>
          <p:nvPr/>
        </p:nvSpPr>
        <p:spPr>
          <a:xfrm>
            <a:off x="4191000" y="365125"/>
            <a:ext cx="4191000" cy="10668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sz="4400" b="1" i="0" u="none" strike="noStrike" kern="1200" cap="none" spc="0" normalizeH="0" baseline="0" noProof="1">
                <a:solidFill>
                  <a:srgbClr val="000000"/>
                </a:solidFill>
                <a:latin typeface="Arial" panose="020B0604020202020204" pitchFamily="34" charset="0"/>
                <a:ea typeface="+mn-ea"/>
                <a:cs typeface="+mn-cs"/>
              </a:rPr>
              <a:t>KHỞI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7 Minute Timer Without Music - 7 Minutes Stopwatch with Hearts">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9067800" y="533400"/>
            <a:ext cx="2674938" cy="1504950"/>
          </a:xfrm>
          <a:prstGeom prst="rect">
            <a:avLst/>
          </a:prstGeom>
          <a:noFill/>
          <a:ln w="9525">
            <a:noFill/>
          </a:ln>
        </p:spPr>
      </p:pic>
      <p:sp>
        <p:nvSpPr>
          <p:cNvPr id="8" name="Rounded Rectangle 7"/>
          <p:cNvSpPr/>
          <p:nvPr/>
        </p:nvSpPr>
        <p:spPr>
          <a:xfrm>
            <a:off x="1143000" y="1066800"/>
            <a:ext cx="3200400" cy="1066800"/>
          </a:xfrm>
          <a:prstGeom prst="roundRect">
            <a:avLst/>
          </a:prstGeom>
        </p:spPr>
        <p:style>
          <a:lnRef idx="3">
            <a:schemeClr val="accent3"/>
          </a:lnRef>
          <a:fillRef idx="0">
            <a:srgbClr val="FFFFFF"/>
          </a:fillRef>
          <a:effectRef idx="0">
            <a:srgbClr val="FFFFFF"/>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sz="1800" b="0" i="0" u="none" strike="noStrike" kern="1200" cap="none" spc="0" normalizeH="0" baseline="0" noProof="1">
                <a:solidFill>
                  <a:srgbClr val="000000"/>
                </a:solidFill>
                <a:latin typeface="Century Schoolbook"/>
                <a:ea typeface="+mn-ea"/>
                <a:cs typeface="+mn-cs"/>
              </a:rPr>
              <a:t>NHÓM MẢNH GHÉP</a:t>
            </a:r>
          </a:p>
        </p:txBody>
      </p:sp>
      <p:sp>
        <p:nvSpPr>
          <p:cNvPr id="9" name="Cloud Callout 8"/>
          <p:cNvSpPr/>
          <p:nvPr/>
        </p:nvSpPr>
        <p:spPr>
          <a:xfrm>
            <a:off x="3657600" y="1981071"/>
            <a:ext cx="4038600" cy="2514600"/>
          </a:xfrm>
          <a:prstGeom prst="cloudCallout">
            <a:avLst>
              <a:gd name="adj1" fmla="val 52468"/>
              <a:gd name="adj2" fmla="val 89525"/>
            </a:avLst>
          </a:prstGeom>
        </p:spPr>
        <p:style>
          <a:lnRef idx="3">
            <a:schemeClr val="accent3"/>
          </a:lnRef>
          <a:fillRef idx="0">
            <a:srgbClr val="FFFFFF"/>
          </a:fillRef>
          <a:effectRef idx="0">
            <a:srgbClr val="FFFFFF"/>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sz="2000" b="0" i="0" u="none" strike="noStrike" kern="1200" cap="none" spc="0" normalizeH="0" baseline="0" noProof="1">
                <a:solidFill>
                  <a:srgbClr val="000000"/>
                </a:solidFill>
                <a:latin typeface="Century Schoolbook"/>
                <a:ea typeface="+mn-ea"/>
                <a:cs typeface="+mn-cs"/>
              </a:rPr>
              <a:t>Vẽ sơ đồ </a:t>
            </a:r>
            <a:r>
              <a:rPr kumimoji="0" lang="vi-VN" sz="2000" b="0" i="0" u="none" strike="noStrike" kern="1200" cap="none" spc="0" normalizeH="0" baseline="0" noProof="1">
                <a:solidFill>
                  <a:srgbClr val="000000"/>
                </a:solidFill>
                <a:latin typeface="Century Schoolbook"/>
                <a:ea typeface="+mn-ea"/>
                <a:cs typeface="+mn-cs"/>
              </a:rPr>
              <a:t>về các loại hình bảo hiểm ở Việt Nam?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3628390" cy="1082675"/>
          </a:xfrm>
        </p:spPr>
        <p:txBody>
          <a:bodyPr/>
          <a:lstStyle/>
          <a:p>
            <a:r>
              <a:rPr lang="vi-VN" altLang="en-US"/>
              <a:t>mật thư số 1</a:t>
            </a:r>
          </a:p>
        </p:txBody>
      </p:sp>
      <p:pic>
        <p:nvPicPr>
          <p:cNvPr id="5" name="Content Placeholder 4"/>
          <p:cNvPicPr>
            <a:picLocks noGrp="1" noChangeAspect="1"/>
          </p:cNvPicPr>
          <p:nvPr>
            <p:ph sz="half" idx="1"/>
          </p:nvPr>
        </p:nvPicPr>
        <p:blipFill>
          <a:blip r:embed="rId2"/>
          <a:stretch>
            <a:fillRect/>
          </a:stretch>
        </p:blipFill>
        <p:spPr>
          <a:xfrm>
            <a:off x="601980" y="1143000"/>
            <a:ext cx="4716780" cy="5064125"/>
          </a:xfrm>
          <a:prstGeom prst="rect">
            <a:avLst/>
          </a:prstGeom>
        </p:spPr>
      </p:pic>
      <p:pic>
        <p:nvPicPr>
          <p:cNvPr id="6" name="Content Placeholder 5"/>
          <p:cNvPicPr>
            <a:picLocks noGrp="1" noChangeAspect="1"/>
          </p:cNvPicPr>
          <p:nvPr>
            <p:ph sz="half" idx="2"/>
          </p:nvPr>
        </p:nvPicPr>
        <p:blipFill>
          <a:blip r:embed="rId3"/>
          <a:stretch>
            <a:fillRect/>
          </a:stretch>
        </p:blipFill>
        <p:spPr>
          <a:xfrm>
            <a:off x="5575300" y="1143000"/>
            <a:ext cx="5153660" cy="4994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835025" y="393065"/>
            <a:ext cx="4995545" cy="54806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314440" y="392430"/>
            <a:ext cx="4552315" cy="5469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5986145" y="259715"/>
            <a:ext cx="5092065" cy="53790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990600" y="304800"/>
            <a:ext cx="4722495" cy="5333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926465" y="351155"/>
            <a:ext cx="4301490" cy="494919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400800" y="304800"/>
            <a:ext cx="4212590" cy="4874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Bảo hiểm xã hội</a:t>
            </a:r>
          </a:p>
        </p:txBody>
      </p:sp>
      <p:pic>
        <p:nvPicPr>
          <p:cNvPr id="4" name="Picture 4" descr="IMG_256"/>
          <p:cNvPicPr>
            <a:picLocks noGrp="1" noChangeAspect="1"/>
          </p:cNvPicPr>
          <p:nvPr>
            <p:ph sz="half" idx="1"/>
          </p:nvPr>
        </p:nvPicPr>
        <p:blipFill>
          <a:blip r:embed="rId2"/>
          <a:stretch>
            <a:fillRect/>
          </a:stretch>
        </p:blipFill>
        <p:spPr>
          <a:xfrm>
            <a:off x="1524000" y="2097405"/>
            <a:ext cx="4389120" cy="2930525"/>
          </a:xfrm>
          <a:prstGeom prst="rect">
            <a:avLst/>
          </a:prstGeom>
          <a:noFill/>
          <a:ln w="9525">
            <a:noFill/>
          </a:ln>
        </p:spPr>
      </p:pic>
      <p:pic>
        <p:nvPicPr>
          <p:cNvPr id="5" name="Picture 3" descr="IMG_256"/>
          <p:cNvPicPr>
            <a:picLocks noGrp="1" noChangeAspect="1"/>
          </p:cNvPicPr>
          <p:nvPr>
            <p:ph sz="half" idx="2"/>
          </p:nvPr>
        </p:nvPicPr>
        <p:blipFill>
          <a:blip r:embed="rId3"/>
          <a:stretch>
            <a:fillRect/>
          </a:stretch>
        </p:blipFill>
        <p:spPr>
          <a:xfrm>
            <a:off x="6278880" y="2044065"/>
            <a:ext cx="4389120" cy="3037205"/>
          </a:xfrm>
          <a:prstGeom prst="rect">
            <a:avLst/>
          </a:prstGeom>
          <a:noFill/>
          <a:ln w="9525">
            <a:noFill/>
          </a:ln>
        </p:spPr>
      </p:pic>
      <p:sp>
        <p:nvSpPr>
          <p:cNvPr id="3" name="Rounded Rectangle 2"/>
          <p:cNvSpPr/>
          <p:nvPr/>
        </p:nvSpPr>
        <p:spPr>
          <a:xfrm>
            <a:off x="1828800" y="5486400"/>
            <a:ext cx="8610600" cy="9144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a:t>Là sự đảm bảo thay thế hoặc bù đắp một phần thu nhập của người lao động khi họ bị mất thu nhập do </a:t>
            </a:r>
            <a:r>
              <a:rPr lang="vi-VN" altLang="en-US" u="sng"/>
              <a:t>ốm đau, thai sản, tai nạn lao động,</a:t>
            </a:r>
            <a:r>
              <a:rPr lang="vi-VN" altLang="en-US"/>
              <a:t> bệnh nghề nghiệp, hết tuổi lao động trên cơ sở đóng quỹ bảo hiểm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080" y="5791200"/>
            <a:ext cx="8115419" cy="701674"/>
          </a:xfrm>
        </p:spPr>
        <p:txBody>
          <a:bodyPr/>
          <a:lstStyle/>
          <a:p>
            <a:pPr algn="ctr"/>
            <a:r>
              <a:rPr lang="vi-VN" altLang="en-US" dirty="0"/>
              <a:t>B</a:t>
            </a:r>
            <a:r>
              <a:rPr lang="en-US" dirty="0"/>
              <a:t>ảo hiểm xã hội </a:t>
            </a:r>
          </a:p>
        </p:txBody>
      </p:sp>
      <p:sp>
        <p:nvSpPr>
          <p:cNvPr id="3" name="Text Placeholder 2"/>
          <p:cNvSpPr>
            <a:spLocks noGrp="1"/>
          </p:cNvSpPr>
          <p:nvPr>
            <p:ph type="body" sz="quarter" idx="14"/>
          </p:nvPr>
        </p:nvSpPr>
        <p:spPr/>
        <p:txBody>
          <a:bodyPr/>
          <a:lstStyle/>
          <a:p>
            <a:pPr indent="457200" algn="ctr"/>
            <a:r>
              <a:rPr lang="en-US" dirty="0"/>
              <a:t>Hưu trí</a:t>
            </a:r>
          </a:p>
        </p:txBody>
      </p:sp>
      <p:sp>
        <p:nvSpPr>
          <p:cNvPr id="5" name="Text Placeholder 4"/>
          <p:cNvSpPr>
            <a:spLocks noGrp="1"/>
          </p:cNvSpPr>
          <p:nvPr>
            <p:ph type="body" sz="quarter" idx="16"/>
          </p:nvPr>
        </p:nvSpPr>
        <p:spPr/>
        <p:txBody>
          <a:bodyPr/>
          <a:lstStyle/>
          <a:p>
            <a:pPr algn="ctr"/>
            <a:r>
              <a:rPr lang="en-US"/>
              <a:t>Chế độ thai sản </a:t>
            </a:r>
          </a:p>
        </p:txBody>
      </p:sp>
      <p:pic>
        <p:nvPicPr>
          <p:cNvPr id="4" name="Picture 2" descr="IMG_256"/>
          <p:cNvPicPr>
            <a:picLocks noGrp="1" noChangeAspect="1"/>
          </p:cNvPicPr>
          <p:nvPr>
            <p:ph type="pic" sz="quarter" idx="15"/>
          </p:nvPr>
        </p:nvPicPr>
        <p:blipFill>
          <a:blip r:embed="rId3"/>
          <a:stretch>
            <a:fillRect/>
          </a:stretch>
        </p:blipFill>
        <p:spPr>
          <a:xfrm>
            <a:off x="5530850" y="1880235"/>
            <a:ext cx="3637915" cy="2138680"/>
          </a:xfrm>
          <a:prstGeom prst="rect">
            <a:avLst/>
          </a:prstGeom>
          <a:noFill/>
          <a:ln w="9525">
            <a:noFill/>
          </a:ln>
        </p:spPr>
      </p:pic>
      <p:pic>
        <p:nvPicPr>
          <p:cNvPr id="9" name="Picture Placeholder 8" descr="bhht"/>
          <p:cNvPicPr>
            <a:picLocks noGrp="1" noChangeAspect="1"/>
          </p:cNvPicPr>
          <p:nvPr>
            <p:ph type="pic" sz="quarter" idx="13"/>
          </p:nvPr>
        </p:nvPicPr>
        <p:blipFill>
          <a:blip r:embed="rId4"/>
          <a:stretch>
            <a:fillRect/>
          </a:stretch>
        </p:blipFill>
        <p:spPr>
          <a:xfrm>
            <a:off x="992505" y="1816735"/>
            <a:ext cx="3638550" cy="2341880"/>
          </a:xfrm>
          <a:prstGeom prst="rect">
            <a:avLst/>
          </a:prstGeom>
        </p:spPr>
      </p:pic>
      <p:pic>
        <p:nvPicPr>
          <p:cNvPr id="7" name="Picture 6"/>
          <p:cNvPicPr/>
          <p:nvPr/>
        </p:nvPicPr>
        <p:blipFill>
          <a:blip/>
        </p:blipFill>
        <p:spPr>
          <a:xfrm>
            <a:off x="5905500" y="3238500"/>
            <a:ext cx="381000" cy="381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heel(1)">
                                      <p:cBhvr>
                                        <p:cTn id="18" dur="2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290" y="775335"/>
            <a:ext cx="4750435" cy="672465"/>
          </a:xfrm>
        </p:spPr>
        <p:txBody>
          <a:bodyPr/>
          <a:lstStyle/>
          <a:p>
            <a:pPr algn="ctr"/>
            <a:r>
              <a:rPr lang="vi-VN" altLang="en-US"/>
              <a:t>Bảo hiểm y tế</a:t>
            </a:r>
            <a:r>
              <a:rPr lang="en-US"/>
              <a:t> </a:t>
            </a:r>
          </a:p>
        </p:txBody>
      </p:sp>
      <p:pic>
        <p:nvPicPr>
          <p:cNvPr id="5" name="Content Placeholder 4" descr="khám bệnh"/>
          <p:cNvPicPr>
            <a:picLocks noGrp="1" noChangeAspect="1"/>
          </p:cNvPicPr>
          <p:nvPr>
            <p:ph sz="half" idx="1"/>
          </p:nvPr>
        </p:nvPicPr>
        <p:blipFill>
          <a:blip r:embed="rId2"/>
          <a:stretch>
            <a:fillRect/>
          </a:stretch>
        </p:blipFill>
        <p:spPr>
          <a:xfrm>
            <a:off x="1066800" y="1600200"/>
            <a:ext cx="4389120" cy="2924810"/>
          </a:xfrm>
          <a:prstGeom prst="rect">
            <a:avLst/>
          </a:prstGeom>
        </p:spPr>
      </p:pic>
      <p:pic>
        <p:nvPicPr>
          <p:cNvPr id="7" name="Picture Placeholder 6"/>
          <p:cNvPicPr>
            <a:picLocks noGrp="1" noChangeAspect="1"/>
          </p:cNvPicPr>
          <p:nvPr>
            <p:ph type="pic" sz="quarter" idx="15"/>
          </p:nvPr>
        </p:nvPicPr>
        <p:blipFill>
          <a:blip r:embed="rId3"/>
        </p:blipFill>
        <p:spPr>
          <a:xfrm>
            <a:off x="6400800" y="1524000"/>
            <a:ext cx="4077335" cy="3018790"/>
          </a:xfrm>
          <a:prstGeom prst="rect">
            <a:avLst/>
          </a:prstGeom>
        </p:spPr>
      </p:pic>
      <p:sp>
        <p:nvSpPr>
          <p:cNvPr id="3" name="Rounded Rectangle 2"/>
          <p:cNvSpPr/>
          <p:nvPr/>
        </p:nvSpPr>
        <p:spPr>
          <a:xfrm>
            <a:off x="1905000" y="5029200"/>
            <a:ext cx="8077200" cy="1295400"/>
          </a:xfrm>
          <a:prstGeom prst="roundRect">
            <a:avLst/>
          </a:prstGeom>
        </p:spPr>
        <p:style>
          <a:lnRef idx="0">
            <a:srgbClr val="FFFFFF"/>
          </a:lnRef>
          <a:fillRef idx="2">
            <a:schemeClr val="accent3"/>
          </a:fillRef>
          <a:effectRef idx="1">
            <a:schemeClr val="accent3"/>
          </a:effectRef>
          <a:fontRef idx="minor">
            <a:schemeClr val="lt1"/>
          </a:fontRef>
        </p:style>
        <p:txBody>
          <a:bodyPr rtlCol="0" anchor="ctr"/>
          <a:lstStyle/>
          <a:p>
            <a:pPr algn="ctr"/>
            <a:r>
              <a:rPr lang="vi-VN" altLang="en-US">
                <a:solidFill>
                  <a:schemeClr val="tx2"/>
                </a:solidFill>
              </a:rPr>
              <a:t>Loại bảo hiểm thuộc lĩnh vực chăm sóc sức khỏe cộng đồng do Nhà nước thực hiện; theo đó, người tham gia bảo hiểm sẽ được chi trả một phần hoặc toàn bộ chi phí thăm khám, điều trị, phục hồi sức khỏe nếu không may xảy ra tai nạn, bệnh tật.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Bảo hiểm thương mại</a:t>
            </a:r>
          </a:p>
        </p:txBody>
      </p:sp>
      <p:pic>
        <p:nvPicPr>
          <p:cNvPr id="5" name="Content Placeholder 4"/>
          <p:cNvPicPr>
            <a:picLocks noGrp="1" noChangeAspect="1"/>
          </p:cNvPicPr>
          <p:nvPr>
            <p:ph sz="half" idx="1"/>
          </p:nvPr>
        </p:nvPicPr>
        <p:blipFill>
          <a:blip r:embed="rId2"/>
          <a:stretch>
            <a:fillRect/>
          </a:stretch>
        </p:blipFill>
        <p:spPr>
          <a:xfrm>
            <a:off x="1295400" y="1752600"/>
            <a:ext cx="3937635" cy="347472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278880" y="2026285"/>
            <a:ext cx="4389120" cy="3072130"/>
          </a:xfrm>
          <a:prstGeom prst="rect">
            <a:avLst/>
          </a:prstGeom>
        </p:spPr>
      </p:pic>
      <p:sp>
        <p:nvSpPr>
          <p:cNvPr id="7" name="Text Box 6"/>
          <p:cNvSpPr txBox="1"/>
          <p:nvPr/>
        </p:nvSpPr>
        <p:spPr>
          <a:xfrm>
            <a:off x="6781800" y="5562600"/>
            <a:ext cx="3075305" cy="368300"/>
          </a:xfrm>
          <a:prstGeom prst="rect">
            <a:avLst/>
          </a:prstGeom>
          <a:noFill/>
        </p:spPr>
        <p:txBody>
          <a:bodyPr wrap="square" rtlCol="0">
            <a:spAutoFit/>
          </a:bodyPr>
          <a:lstStyle/>
          <a:p>
            <a:pPr algn="ctr"/>
            <a:r>
              <a:rPr lang="en-US"/>
              <a:t>Bảo hiểm con người</a:t>
            </a:r>
          </a:p>
        </p:txBody>
      </p:sp>
      <p:sp>
        <p:nvSpPr>
          <p:cNvPr id="3" name="Text Box 2"/>
          <p:cNvSpPr txBox="1"/>
          <p:nvPr/>
        </p:nvSpPr>
        <p:spPr>
          <a:xfrm>
            <a:off x="1981200" y="5715000"/>
            <a:ext cx="3401695" cy="368300"/>
          </a:xfrm>
          <a:prstGeom prst="rect">
            <a:avLst/>
          </a:prstGeom>
          <a:noFill/>
        </p:spPr>
        <p:txBody>
          <a:bodyPr wrap="square" rtlCol="0">
            <a:spAutoFit/>
          </a:bodyPr>
          <a:lstStyle/>
          <a:p>
            <a:r>
              <a:rPr lang="vi-VN" altLang="en-US"/>
              <a:t>Bảo hiểm trách nhiệm 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52400"/>
            <a:ext cx="4749800" cy="789940"/>
          </a:xfrm>
        </p:spPr>
        <p:txBody>
          <a:bodyPr/>
          <a:lstStyle/>
          <a:p>
            <a:pPr algn="ctr"/>
            <a:r>
              <a:rPr lang="en-US"/>
              <a:t>Bảo hiểm tài sản</a:t>
            </a:r>
          </a:p>
        </p:txBody>
      </p:sp>
      <p:pic>
        <p:nvPicPr>
          <p:cNvPr id="5" name="Content Placeholder 4"/>
          <p:cNvPicPr>
            <a:picLocks noGrp="1" noChangeAspect="1"/>
          </p:cNvPicPr>
          <p:nvPr>
            <p:ph sz="half" idx="1"/>
          </p:nvPr>
        </p:nvPicPr>
        <p:blipFill>
          <a:blip r:embed="rId2"/>
          <a:stretch>
            <a:fillRect/>
          </a:stretch>
        </p:blipFill>
        <p:spPr>
          <a:xfrm>
            <a:off x="990600" y="1219200"/>
            <a:ext cx="4890770" cy="325501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324600" y="1219200"/>
            <a:ext cx="5039360" cy="3174365"/>
          </a:xfrm>
          <a:prstGeom prst="rect">
            <a:avLst/>
          </a:prstGeom>
        </p:spPr>
      </p:pic>
      <p:sp>
        <p:nvSpPr>
          <p:cNvPr id="3" name="Rounded Rectangle 2"/>
          <p:cNvSpPr/>
          <p:nvPr/>
        </p:nvSpPr>
        <p:spPr>
          <a:xfrm>
            <a:off x="1828800" y="5029200"/>
            <a:ext cx="7713980" cy="13716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a:t>Bảo hiểm thương mại là hoạt động của tổ chức bảo hiểm chấp nhận rủi ro của người bảo hiểm trên cơ sở mua bảo hiểm đóng phí bảo hiểm để tổ chức bảo hiểm bồi thường, trả tiền bảo hiểm khi xảy ra sự kiện bảo hiểm theo thỏa thuận trong hợp đồng bảo hiểm đã được 2 bên kí kết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 </a:t>
            </a:r>
          </a:p>
        </p:txBody>
      </p:sp>
      <p:pic>
        <p:nvPicPr>
          <p:cNvPr id="4" name="Content Placeholder 3"/>
          <p:cNvPicPr>
            <a:picLocks noGrp="1" noChangeAspect="1"/>
          </p:cNvPicPr>
          <p:nvPr>
            <p:ph idx="1"/>
            <p:custDataLst>
              <p:tags r:id="rId1"/>
            </p:custDataLst>
          </p:nvPr>
        </p:nvPicPr>
        <p:blipFill>
          <a:blip r:embed="rId3"/>
          <a:stretch>
            <a:fillRect/>
          </a:stretch>
        </p:blipFill>
        <p:spPr>
          <a:xfrm>
            <a:off x="1887855" y="228600"/>
            <a:ext cx="8570595" cy="5565140"/>
          </a:xfrm>
          <a:prstGeom prst="rect">
            <a:avLst/>
          </a:prstGeom>
        </p:spPr>
      </p:pic>
      <p:sp>
        <p:nvSpPr>
          <p:cNvPr id="5" name="Rectangles 4"/>
          <p:cNvSpPr/>
          <p:nvPr/>
        </p:nvSpPr>
        <p:spPr>
          <a:xfrm>
            <a:off x="1752600" y="228600"/>
            <a:ext cx="4457065" cy="2882900"/>
          </a:xfrm>
          <a:prstGeom prst="rect">
            <a:avLst/>
          </a:prstGeom>
        </p:spPr>
        <p:style>
          <a:lnRef idx="2">
            <a:schemeClr val="lt1"/>
          </a:lnRef>
          <a:fillRef idx="1">
            <a:schemeClr val="accent4"/>
          </a:fillRef>
          <a:effectRef idx="1">
            <a:schemeClr val="accent4"/>
          </a:effectRef>
          <a:fontRef idx="minor">
            <a:schemeClr val="dk1"/>
          </a:fontRef>
        </p:style>
        <p:txBody>
          <a:bodyPr rtlCol="0" anchor="ctr"/>
          <a:lstStyle/>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r>
              <a:rPr lang="vi-VN" altLang="en-US"/>
              <a:t>Ô CỬA SỐ 1</a:t>
            </a:r>
          </a:p>
        </p:txBody>
      </p:sp>
      <p:sp>
        <p:nvSpPr>
          <p:cNvPr id="6" name="Rectangles 5"/>
          <p:cNvSpPr/>
          <p:nvPr/>
        </p:nvSpPr>
        <p:spPr>
          <a:xfrm>
            <a:off x="6109335" y="228600"/>
            <a:ext cx="4296410" cy="2882900"/>
          </a:xfrm>
          <a:prstGeom prst="rect">
            <a:avLst/>
          </a:prstGeom>
        </p:spPr>
        <p:style>
          <a:lnRef idx="2">
            <a:schemeClr val="lt1"/>
          </a:lnRef>
          <a:fillRef idx="1">
            <a:schemeClr val="accent4"/>
          </a:fillRef>
          <a:effectRef idx="1">
            <a:schemeClr val="accent4"/>
          </a:effectRef>
          <a:fontRef idx="minor">
            <a:schemeClr val="dk1"/>
          </a:fontRef>
        </p:style>
        <p:txBody>
          <a:bodyPr rtlCol="0" anchor="ctr"/>
          <a:lstStyle/>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r>
              <a:rPr lang="vi-VN" altLang="en-US"/>
              <a:t>Ô CỬA SỐ 2</a:t>
            </a:r>
          </a:p>
        </p:txBody>
      </p:sp>
      <p:sp>
        <p:nvSpPr>
          <p:cNvPr id="7" name="Rectangles 6"/>
          <p:cNvSpPr/>
          <p:nvPr/>
        </p:nvSpPr>
        <p:spPr>
          <a:xfrm>
            <a:off x="1765935" y="3109595"/>
            <a:ext cx="4343400" cy="2682240"/>
          </a:xfrm>
          <a:prstGeom prst="rect">
            <a:avLst/>
          </a:prstGeom>
        </p:spPr>
        <p:style>
          <a:lnRef idx="2">
            <a:schemeClr val="lt1"/>
          </a:lnRef>
          <a:fillRef idx="1">
            <a:schemeClr val="accent4"/>
          </a:fillRef>
          <a:effectRef idx="1">
            <a:schemeClr val="accent4"/>
          </a:effectRef>
          <a:fontRef idx="minor">
            <a:schemeClr val="dk1"/>
          </a:fontRef>
        </p:style>
        <p:txBody>
          <a:bodyPr rtlCol="0" anchor="ctr"/>
          <a:lstStyle/>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r>
              <a:rPr lang="vi-VN" altLang="en-US"/>
              <a:t>Ô CỬA SỐ 4</a:t>
            </a:r>
          </a:p>
        </p:txBody>
      </p:sp>
      <p:sp>
        <p:nvSpPr>
          <p:cNvPr id="8" name="Rectangles 7"/>
          <p:cNvSpPr/>
          <p:nvPr/>
        </p:nvSpPr>
        <p:spPr>
          <a:xfrm>
            <a:off x="6109335" y="3111500"/>
            <a:ext cx="4280535" cy="2682240"/>
          </a:xfrm>
          <a:prstGeom prst="rect">
            <a:avLst/>
          </a:prstGeom>
        </p:spPr>
        <p:style>
          <a:lnRef idx="2">
            <a:schemeClr val="lt1"/>
          </a:lnRef>
          <a:fillRef idx="1">
            <a:schemeClr val="accent4"/>
          </a:fillRef>
          <a:effectRef idx="1">
            <a:schemeClr val="accent4"/>
          </a:effectRef>
          <a:fontRef idx="minor">
            <a:schemeClr val="dk1"/>
          </a:fontRef>
        </p:style>
        <p:txBody>
          <a:bodyPr rtlCol="0" anchor="ctr"/>
          <a:lstStyle/>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endParaRPr lang="vi-VN" altLang="en-US"/>
          </a:p>
          <a:p>
            <a:pPr algn="ctr"/>
            <a:r>
              <a:rPr lang="vi-VN" altLang="en-US"/>
              <a:t>Ô CỬA SỐ 3</a:t>
            </a:r>
          </a:p>
        </p:txBody>
      </p:sp>
      <p:sp>
        <p:nvSpPr>
          <p:cNvPr id="9" name="Frame 8"/>
          <p:cNvSpPr/>
          <p:nvPr/>
        </p:nvSpPr>
        <p:spPr>
          <a:xfrm>
            <a:off x="1963420" y="533400"/>
            <a:ext cx="4036060" cy="2591435"/>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6324600" y="457200"/>
            <a:ext cx="4036060" cy="2591435"/>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1981200" y="3200400"/>
            <a:ext cx="4036060" cy="2591435"/>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6369685" y="3202305"/>
            <a:ext cx="4036060" cy="2591435"/>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7" name="Heart 16">
            <a:hlinkClick r:id="rId4" action="ppaction://hlinksldjump"/>
          </p:cNvPr>
          <p:cNvSpPr/>
          <p:nvPr/>
        </p:nvSpPr>
        <p:spPr>
          <a:xfrm>
            <a:off x="2209800" y="914400"/>
            <a:ext cx="685800" cy="457200"/>
          </a:xfrm>
          <a:prstGeom prst="hear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Heart 17">
            <a:hlinkClick r:id="rId5" action="ppaction://hlinksldjump"/>
          </p:cNvPr>
          <p:cNvSpPr/>
          <p:nvPr/>
        </p:nvSpPr>
        <p:spPr>
          <a:xfrm>
            <a:off x="6705600" y="838200"/>
            <a:ext cx="685800" cy="457200"/>
          </a:xfrm>
          <a:prstGeom prst="hear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Heart 18">
            <a:hlinkClick r:id="rId6" action="ppaction://hlinksldjump"/>
          </p:cNvPr>
          <p:cNvSpPr/>
          <p:nvPr/>
        </p:nvSpPr>
        <p:spPr>
          <a:xfrm>
            <a:off x="2286000" y="3581400"/>
            <a:ext cx="685800" cy="457200"/>
          </a:xfrm>
          <a:prstGeom prst="hear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Heart 19">
            <a:hlinkClick r:id="rId7" action="ppaction://hlinksldjump"/>
          </p:cNvPr>
          <p:cNvSpPr/>
          <p:nvPr/>
        </p:nvSpPr>
        <p:spPr>
          <a:xfrm>
            <a:off x="6705600" y="3581400"/>
            <a:ext cx="685800" cy="457200"/>
          </a:xfrm>
          <a:prstGeom prst="hear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Right Arrow 20">
            <a:hlinkClick r:id="rId8" action="ppaction://hlinksldjump"/>
          </p:cNvPr>
          <p:cNvSpPr/>
          <p:nvPr/>
        </p:nvSpPr>
        <p:spPr>
          <a:xfrm>
            <a:off x="8534400" y="6019800"/>
            <a:ext cx="1066800" cy="609600"/>
          </a:xfrm>
          <a:prstGeom prst="rightArrow">
            <a:avLst/>
          </a:prstGeom>
        </p:spPr>
        <p:style>
          <a:lnRef idx="0">
            <a:srgbClr val="FFFFFF"/>
          </a:lnRef>
          <a:fillRef idx="1">
            <a:schemeClr val="accent3"/>
          </a:fillRef>
          <a:effectRef idx="2">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xit" presetSubtype="32" fill="hold" grpId="0" nodeType="clickEffect">
                                  <p:stCondLst>
                                    <p:cond delay="0"/>
                                  </p:stCondLst>
                                  <p:childTnLst>
                                    <p:animEffect transition="out" filter="box(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par>
                                <p:cTn id="16" presetID="4" presetClass="exit" presetSubtype="32" fill="hold" grpId="0" nodeType="withEffect">
                                  <p:stCondLst>
                                    <p:cond delay="0"/>
                                  </p:stCondLst>
                                  <p:childTnLst>
                                    <p:animEffect transition="out" filter="box(out)">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 presetClass="exit" presetSubtype="32" fill="hold" grpId="0" nodeType="clickEffect">
                                  <p:stCondLst>
                                    <p:cond delay="0"/>
                                  </p:stCondLst>
                                  <p:childTnLst>
                                    <p:animEffect transition="out" filter="box(out)">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par>
                                <p:cTn id="24" presetID="4" presetClass="exit" presetSubtype="32" fill="hold" grpId="0" nodeType="withEffect">
                                  <p:stCondLst>
                                    <p:cond delay="0"/>
                                  </p:stCondLst>
                                  <p:childTnLst>
                                    <p:animEffect transition="out" filter="box(out)">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xit" presetSubtype="32" fill="hold" grpId="0" nodeType="clickEffect">
                                  <p:stCondLst>
                                    <p:cond delay="0"/>
                                  </p:stCondLst>
                                  <p:childTnLst>
                                    <p:animEffect transition="out" filter="box(out)">
                                      <p:cBhvr>
                                        <p:cTn id="30" dur="2000"/>
                                        <p:tgtEl>
                                          <p:spTgt spid="7"/>
                                        </p:tgtEl>
                                      </p:cBhvr>
                                    </p:animEffect>
                                    <p:set>
                                      <p:cBhvr>
                                        <p:cTn id="31" dur="1" fill="hold">
                                          <p:stCondLst>
                                            <p:cond delay="1999"/>
                                          </p:stCondLst>
                                        </p:cTn>
                                        <p:tgtEl>
                                          <p:spTgt spid="7"/>
                                        </p:tgtEl>
                                        <p:attrNameLst>
                                          <p:attrName>style.visibility</p:attrName>
                                        </p:attrNameLst>
                                      </p:cBhvr>
                                      <p:to>
                                        <p:strVal val="hidden"/>
                                      </p:to>
                                    </p:set>
                                  </p:childTnLst>
                                </p:cTn>
                              </p:par>
                              <p:par>
                                <p:cTn id="32" presetID="4" presetClass="exit" presetSubtype="32" fill="hold" grpId="0" nodeType="withEffect">
                                  <p:stCondLst>
                                    <p:cond delay="0"/>
                                  </p:stCondLst>
                                  <p:childTnLst>
                                    <p:animEffect transition="out" filter="box(out)">
                                      <p:cBhvr>
                                        <p:cTn id="33" dur="2000"/>
                                        <p:tgtEl>
                                          <p:spTgt spid="11"/>
                                        </p:tgtEl>
                                      </p:cBhvr>
                                    </p:animEffect>
                                    <p:set>
                                      <p:cBhvr>
                                        <p:cTn id="34"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752600"/>
            <a:ext cx="10106025" cy="3474720"/>
          </a:xfrm>
        </p:spPr>
        <p:txBody>
          <a:bodyPr/>
          <a:lstStyle/>
          <a:p>
            <a:pPr marL="0" indent="0">
              <a:buNone/>
            </a:pPr>
            <a:r>
              <a:rPr lang="vi-VN" altLang="en-US" sz="3200" b="1"/>
              <a:t>* Bảo hiểm:</a:t>
            </a:r>
            <a:r>
              <a:rPr lang="vi-VN" altLang="en-US" sz="3200"/>
              <a:t> </a:t>
            </a:r>
            <a:r>
              <a:rPr lang="en-US" sz="3200"/>
              <a:t>Là một dịch vụ tài chính thông qua đó người tham gia bảo hiểm sẽ đóng phí bảo hiểm cho bên cung cấp dịch vụ bảo hiểm để được hưởng bồi thường, chi trả bảo hiểm cho những thiệt hại mà người tham gia bảo hiểm hoặc người thứ ba phải gánh chịu khi rủi ro hay sự kiện bảo hiểm xảy ra.</a:t>
            </a:r>
          </a:p>
        </p:txBody>
      </p:sp>
      <p:sp>
        <p:nvSpPr>
          <p:cNvPr id="4" name="Title 3"/>
          <p:cNvSpPr>
            <a:spLocks noGrp="1"/>
          </p:cNvSpPr>
          <p:nvPr>
            <p:ph type="title"/>
          </p:nvPr>
        </p:nvSpPr>
        <p:spPr>
          <a:xfrm>
            <a:off x="914400" y="609600"/>
            <a:ext cx="9829800" cy="748030"/>
          </a:xfrm>
          <a:solidFill>
            <a:srgbClr val="FFC000"/>
          </a:solidFill>
        </p:spPr>
        <p:txBody>
          <a:bodyPr/>
          <a:lstStyle/>
          <a:p>
            <a:r>
              <a:rPr lang="vi-VN" altLang="en-US" b="1"/>
              <a:t>1. Bảo hiểm và các loại hình bảo hiểm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6800" y="685800"/>
            <a:ext cx="9900920" cy="4962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6432550" cy="724535"/>
          </a:xfrm>
        </p:spPr>
        <p:txBody>
          <a:bodyPr/>
          <a:lstStyle/>
          <a:p>
            <a:pPr algn="ctr"/>
            <a:r>
              <a:rPr lang="en-US" b="1">
                <a:hlinkClick r:id="rId4" action="ppaction://hlinkfile"/>
              </a:rPr>
              <a:t>CỦNG CỐ TIẾT 1</a:t>
            </a:r>
            <a:endParaRPr lang="en-US" b="1"/>
          </a:p>
        </p:txBody>
      </p:sp>
      <p:pic>
        <p:nvPicPr>
          <p:cNvPr id="5" name="Tổng quan về các loại hình bảo hiểm tại Việt Nam (BHXH, BHYT, BHNT, BHSK)">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50315" y="1090930"/>
            <a:ext cx="10481310" cy="5266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nvSpPr>
        <p:spPr>
          <a:xfrm>
            <a:off x="457200" y="1447800"/>
            <a:ext cx="10837545" cy="33686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j-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200" b="1" dirty="0">
                <a:latin typeface="Times New Roman" panose="02020603050405020304" charset="0"/>
                <a:cs typeface="Times New Roman" panose="02020603050405020304" charset="0"/>
              </a:rPr>
              <a:t>Câu 1</a:t>
            </a:r>
            <a:r>
              <a:rPr lang="en-US" sz="3200" dirty="0">
                <a:latin typeface="Times New Roman" panose="02020603050405020304" charset="0"/>
                <a:cs typeface="Times New Roman" panose="02020603050405020304" charset="0"/>
              </a:rPr>
              <a:t>. Hoạt động dịch vụ tài chính thông qua đó người tham gia bảo hiểm đóng một khoản phí cho tổ chức bảo hiểm để hưởng được bồi thường hoặc chi trả bảo hiểm khi xảy ra sự kiện bảo hiểm là nội dung của khái niệm nào sau đây?</a:t>
            </a:r>
          </a:p>
          <a:p>
            <a:r>
              <a:rPr lang="en-US" sz="3200" dirty="0">
                <a:latin typeface="Times New Roman" panose="02020603050405020304" charset="0"/>
                <a:cs typeface="Times New Roman" panose="02020603050405020304" charset="0"/>
              </a:rPr>
              <a:t>A. Bảo tức.	B. Tín dụng.	</a:t>
            </a:r>
          </a:p>
          <a:p>
            <a:r>
              <a:rPr lang="en-US" sz="3200" dirty="0">
                <a:latin typeface="Times New Roman" panose="02020603050405020304" charset="0"/>
                <a:cs typeface="Times New Roman" panose="02020603050405020304" charset="0"/>
              </a:rPr>
              <a:t>C. Bảo hiểm.	D. Tài chính.</a:t>
            </a:r>
          </a:p>
        </p:txBody>
      </p:sp>
      <p:sp>
        <p:nvSpPr>
          <p:cNvPr id="5" name="Title 1"/>
          <p:cNvSpPr>
            <a:spLocks noGrp="1"/>
          </p:cNvSpPr>
          <p:nvPr/>
        </p:nvSpPr>
        <p:spPr>
          <a:xfrm>
            <a:off x="4419600" y="152400"/>
            <a:ext cx="4467225" cy="1059815"/>
          </a:xfrm>
          <a:prstGeom prst="rect">
            <a:avLst/>
          </a:prstGeom>
          <a:solidFill>
            <a:srgbClr val="FFC000"/>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dirty="0"/>
              <a:t>LUYỆN TẬP</a:t>
            </a:r>
          </a:p>
        </p:txBody>
      </p:sp>
      <p:sp>
        <p:nvSpPr>
          <p:cNvPr id="2" name="Oval 1"/>
          <p:cNvSpPr/>
          <p:nvPr/>
        </p:nvSpPr>
        <p:spPr>
          <a:xfrm>
            <a:off x="381000" y="3886200"/>
            <a:ext cx="609600" cy="609600"/>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420" y="743585"/>
            <a:ext cx="9593580" cy="4559935"/>
          </a:xfrm>
        </p:spPr>
        <p:txBody>
          <a:bodyPr/>
          <a:lstStyle/>
          <a:p>
            <a:pPr marL="0" indent="0">
              <a:buNone/>
            </a:pPr>
            <a:r>
              <a:rPr lang="en-US" sz="3200" b="1"/>
              <a:t>Câu 2</a:t>
            </a:r>
            <a:r>
              <a:rPr lang="en-US" sz="3200"/>
              <a:t>. Phát biểu nào sau đây là sai về vai trò của bảo hiểm?</a:t>
            </a:r>
          </a:p>
          <a:p>
            <a:pPr marL="0" indent="0">
              <a:buNone/>
            </a:pPr>
            <a:r>
              <a:rPr lang="en-US" sz="3200"/>
              <a:t>A. Góp phần tạo công ăn việc làm trong nền kinh tế.</a:t>
            </a:r>
          </a:p>
          <a:p>
            <a:pPr marL="0" indent="0">
              <a:buNone/>
            </a:pPr>
            <a:r>
              <a:rPr lang="en-US" sz="3200"/>
              <a:t>B. Đóng góp vào thu ngân sách nhà nước.</a:t>
            </a:r>
          </a:p>
          <a:p>
            <a:pPr marL="0" indent="0">
              <a:buNone/>
            </a:pPr>
            <a:r>
              <a:rPr lang="en-US" sz="3200"/>
              <a:t>C. Huy động vốn đầu tư phát triển kinh tế - xã hội</a:t>
            </a:r>
          </a:p>
          <a:p>
            <a:pPr marL="0" indent="0">
              <a:buNone/>
            </a:pPr>
            <a:r>
              <a:rPr lang="en-US" sz="3200"/>
              <a:t>D. Gia tăng thất nghiệp trong nền kinh tế.</a:t>
            </a:r>
          </a:p>
        </p:txBody>
      </p:sp>
      <p:sp>
        <p:nvSpPr>
          <p:cNvPr id="2" name="Oval 1"/>
          <p:cNvSpPr/>
          <p:nvPr/>
        </p:nvSpPr>
        <p:spPr>
          <a:xfrm>
            <a:off x="914400" y="3810000"/>
            <a:ext cx="762000" cy="609600"/>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09600"/>
            <a:ext cx="9144000" cy="3474720"/>
          </a:xfrm>
        </p:spPr>
        <p:txBody>
          <a:bodyPr>
            <a:noAutofit/>
          </a:bodyPr>
          <a:lstStyle/>
          <a:p>
            <a:pPr marL="0" indent="0">
              <a:buNone/>
            </a:pPr>
            <a:r>
              <a:rPr lang="en-US" sz="2800" b="1"/>
              <a:t>Câu 3</a:t>
            </a:r>
            <a:r>
              <a:rPr lang="en-US" sz="2800"/>
              <a:t>. Bảo hiểm gồm những loại hình nào sau đây?</a:t>
            </a:r>
          </a:p>
          <a:p>
            <a:pPr marL="0" indent="0">
              <a:buNone/>
            </a:pPr>
            <a:r>
              <a:rPr lang="en-US" sz="2800"/>
              <a:t>A. Bảo hiểm xã hội, bảo hiểm y tế, bảo hiểm thất nghiệp, bảo hiểm hưu trí.</a:t>
            </a:r>
          </a:p>
          <a:p>
            <a:pPr marL="0" indent="0">
              <a:buNone/>
            </a:pPr>
            <a:r>
              <a:rPr lang="en-US" sz="2800"/>
              <a:t>B. Bảo hiểm xã hội, bảo hiểm y tế, bảo hiểm thương mại, bảo hiểm hưu trí.</a:t>
            </a:r>
          </a:p>
          <a:p>
            <a:pPr marL="0" indent="0">
              <a:buNone/>
            </a:pPr>
            <a:r>
              <a:rPr lang="en-US" sz="2800"/>
              <a:t>C. Bảo hiểm xã hội, bảo hiểm y tế, bảo hiểm thất nghiệp, bảo hiểm thương mại.	</a:t>
            </a:r>
          </a:p>
          <a:p>
            <a:pPr marL="0" indent="0">
              <a:buNone/>
            </a:pPr>
            <a:r>
              <a:rPr lang="en-US" sz="2800"/>
              <a:t>D. Bảo hiểm xã hội, bảo hiểm thương mại, bảo hiểm thất nghiệp, bảo hiểm hưu trí.</a:t>
            </a:r>
          </a:p>
        </p:txBody>
      </p:sp>
      <p:sp>
        <p:nvSpPr>
          <p:cNvPr id="2" name="Oval 1"/>
          <p:cNvSpPr/>
          <p:nvPr/>
        </p:nvSpPr>
        <p:spPr>
          <a:xfrm>
            <a:off x="1143000" y="3124200"/>
            <a:ext cx="609600" cy="533400"/>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04800"/>
            <a:ext cx="10483850" cy="3474720"/>
          </a:xfrm>
        </p:spPr>
        <p:txBody>
          <a:bodyPr>
            <a:noAutofit/>
          </a:bodyPr>
          <a:lstStyle/>
          <a:p>
            <a:pPr marL="0" indent="0">
              <a:buNone/>
            </a:pPr>
            <a:r>
              <a:rPr lang="en-US" sz="3100" b="1">
                <a:latin typeface="Times New Roman" panose="02020603050405020304" charset="0"/>
                <a:cs typeface="Times New Roman" panose="02020603050405020304" charset="0"/>
              </a:rPr>
              <a:t>Câu 4</a:t>
            </a:r>
            <a:r>
              <a:rPr lang="en-US" sz="3100">
                <a:latin typeface="Times New Roman" panose="02020603050405020304" charset="0"/>
                <a:cs typeface="Times New Roman" panose="02020603050405020304" charset="0"/>
              </a:rPr>
              <a:t>. Sự bảo đảm thay thế hoặc bù đắp một phần thu nhập của người lao động khi họ bị giảm hoặc mất thu nhập do ốm đau, thai sản, tai nạn lao động, hết tuổi lao động,... trên cơ sở đóng vào quỹ bảo hiểm xã hội là loại hình bảo hiểm nào? </a:t>
            </a:r>
          </a:p>
          <a:p>
            <a:pPr marL="0" indent="0">
              <a:buNone/>
            </a:pPr>
            <a:r>
              <a:rPr lang="en-US" sz="3100">
                <a:latin typeface="Times New Roman" panose="02020603050405020304" charset="0"/>
                <a:cs typeface="Times New Roman" panose="02020603050405020304" charset="0"/>
              </a:rPr>
              <a:t>A. Bảo hiểm thất nghiệp.                                             </a:t>
            </a:r>
          </a:p>
          <a:p>
            <a:pPr marL="0" indent="0">
              <a:buNone/>
            </a:pPr>
            <a:r>
              <a:rPr lang="en-US" sz="3100">
                <a:latin typeface="Times New Roman" panose="02020603050405020304" charset="0"/>
                <a:cs typeface="Times New Roman" panose="02020603050405020304" charset="0"/>
              </a:rPr>
              <a:t>B. Bảo hiểm y tế.</a:t>
            </a:r>
          </a:p>
          <a:p>
            <a:pPr marL="0" indent="0">
              <a:buNone/>
            </a:pPr>
            <a:r>
              <a:rPr lang="en-US" sz="3100">
                <a:latin typeface="Times New Roman" panose="02020603050405020304" charset="0"/>
                <a:cs typeface="Times New Roman" panose="02020603050405020304" charset="0"/>
              </a:rPr>
              <a:t>C. Bảo hiểm xã hội.                                                     </a:t>
            </a:r>
          </a:p>
          <a:p>
            <a:pPr marL="0" indent="0">
              <a:buNone/>
            </a:pPr>
            <a:r>
              <a:rPr lang="en-US" sz="3100">
                <a:latin typeface="Times New Roman" panose="02020603050405020304" charset="0"/>
                <a:cs typeface="Times New Roman" panose="02020603050405020304" charset="0"/>
              </a:rPr>
              <a:t>D. Bảo hiểm thương mại</a:t>
            </a:r>
            <a:r>
              <a:rPr lang="en-US" sz="3100"/>
              <a:t>.</a:t>
            </a:r>
          </a:p>
        </p:txBody>
      </p:sp>
      <p:sp>
        <p:nvSpPr>
          <p:cNvPr id="2" name="Oval 1"/>
          <p:cNvSpPr/>
          <p:nvPr/>
        </p:nvSpPr>
        <p:spPr>
          <a:xfrm>
            <a:off x="762000" y="3581400"/>
            <a:ext cx="685800" cy="457200"/>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685800"/>
            <a:ext cx="9144000" cy="3474720"/>
          </a:xfrm>
        </p:spPr>
        <p:txBody>
          <a:bodyPr>
            <a:normAutofit lnSpcReduction="10000"/>
          </a:bodyPr>
          <a:lstStyle/>
          <a:p>
            <a:pPr marL="0" indent="0">
              <a:buNone/>
            </a:pPr>
            <a:r>
              <a:rPr lang="en-US" sz="3200" b="1">
                <a:latin typeface="Times New Roman" panose="02020603050405020304" charset="0"/>
                <a:cs typeface="Times New Roman" panose="02020603050405020304" charset="0"/>
              </a:rPr>
              <a:t>Câu 5. Bảo hiểm nào chỉ có hình thức bắt buộc, không có hình thức tự nguyện?</a:t>
            </a:r>
          </a:p>
          <a:p>
            <a:pPr marL="0" indent="0">
              <a:buNone/>
            </a:pPr>
            <a:r>
              <a:rPr lang="en-US" sz="3200">
                <a:latin typeface="Times New Roman" panose="02020603050405020304" charset="0"/>
                <a:cs typeface="Times New Roman" panose="02020603050405020304" charset="0"/>
              </a:rPr>
              <a:t>A. Bảo hiểm y tế.	</a:t>
            </a:r>
          </a:p>
          <a:p>
            <a:pPr marL="0" indent="0">
              <a:buNone/>
            </a:pPr>
            <a:r>
              <a:rPr lang="en-US" sz="3200">
                <a:latin typeface="Times New Roman" panose="02020603050405020304" charset="0"/>
                <a:cs typeface="Times New Roman" panose="02020603050405020304" charset="0"/>
              </a:rPr>
              <a:t>B. Bảo hiểm thất nghiệp.</a:t>
            </a:r>
          </a:p>
          <a:p>
            <a:pPr marL="0" indent="0">
              <a:buNone/>
            </a:pPr>
            <a:r>
              <a:rPr lang="en-US" sz="3200">
                <a:latin typeface="Times New Roman" panose="02020603050405020304" charset="0"/>
                <a:cs typeface="Times New Roman" panose="02020603050405020304" charset="0"/>
              </a:rPr>
              <a:t>C. Bảo hiểm xã hội.	</a:t>
            </a:r>
          </a:p>
          <a:p>
            <a:pPr marL="0" indent="0">
              <a:buNone/>
            </a:pPr>
            <a:r>
              <a:rPr lang="en-US" sz="3200">
                <a:latin typeface="Times New Roman" panose="02020603050405020304" charset="0"/>
                <a:cs typeface="Times New Roman" panose="02020603050405020304" charset="0"/>
              </a:rPr>
              <a:t>D. Bảo hiểm thương mại.</a:t>
            </a:r>
          </a:p>
        </p:txBody>
      </p:sp>
      <p:sp>
        <p:nvSpPr>
          <p:cNvPr id="2" name="Oval 1"/>
          <p:cNvSpPr/>
          <p:nvPr/>
        </p:nvSpPr>
        <p:spPr>
          <a:xfrm>
            <a:off x="914400" y="2209800"/>
            <a:ext cx="685800" cy="609600"/>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4275" y="381000"/>
            <a:ext cx="9992360" cy="3474720"/>
          </a:xfrm>
        </p:spPr>
        <p:txBody>
          <a:bodyPr/>
          <a:lstStyle/>
          <a:p>
            <a:pPr marL="0" indent="0">
              <a:buNone/>
            </a:pPr>
            <a:r>
              <a:rPr lang="en-US" sz="2800" b="1"/>
              <a:t>Câu 6. Chủ thể nào có quyền được hưởng trợ cấp thất nghiệp khi bị mất việc làm?</a:t>
            </a:r>
          </a:p>
          <a:p>
            <a:pPr marL="0" indent="0">
              <a:buNone/>
            </a:pPr>
            <a:r>
              <a:rPr lang="en-US" sz="2800"/>
              <a:t>A. Người sử dụng lao động.	</a:t>
            </a:r>
          </a:p>
          <a:p>
            <a:pPr marL="0" indent="0">
              <a:buNone/>
            </a:pPr>
            <a:r>
              <a:rPr lang="en-US" sz="2800"/>
              <a:t>B. Người lao động.</a:t>
            </a:r>
          </a:p>
          <a:p>
            <a:pPr marL="0" indent="0">
              <a:buNone/>
            </a:pPr>
            <a:r>
              <a:rPr lang="en-US" sz="2800"/>
              <a:t>C. Tổ chức bảo hiểm.	</a:t>
            </a:r>
          </a:p>
          <a:p>
            <a:pPr marL="0" indent="0">
              <a:buNone/>
            </a:pPr>
            <a:r>
              <a:rPr lang="en-US" sz="2800"/>
              <a:t>D. Người lao động và người sử dụng lao động.</a:t>
            </a:r>
          </a:p>
        </p:txBody>
      </p:sp>
      <p:sp>
        <p:nvSpPr>
          <p:cNvPr id="2" name="Oval 1"/>
          <p:cNvSpPr/>
          <p:nvPr/>
        </p:nvSpPr>
        <p:spPr>
          <a:xfrm>
            <a:off x="990600" y="1905000"/>
            <a:ext cx="762000" cy="609600"/>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8296" y="0"/>
            <a:ext cx="8439911" cy="705394"/>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r>
              <a:rPr lang="en-US" sz="2800" dirty="0" err="1">
                <a:solidFill>
                  <a:schemeClr val="bg1"/>
                </a:solidFill>
              </a:rPr>
              <a:t>Xem</a:t>
            </a:r>
            <a:r>
              <a:rPr lang="en-US" sz="2800" dirty="0">
                <a:solidFill>
                  <a:schemeClr val="bg1"/>
                </a:solidFill>
              </a:rPr>
              <a:t> video </a:t>
            </a:r>
            <a:r>
              <a:rPr lang="en-US" sz="2800" dirty="0" err="1">
                <a:solidFill>
                  <a:schemeClr val="bg1"/>
                </a:solidFill>
              </a:rPr>
              <a:t>và</a:t>
            </a:r>
            <a:r>
              <a:rPr lang="en-US" sz="2800" dirty="0">
                <a:solidFill>
                  <a:schemeClr val="bg1"/>
                </a:solidFill>
              </a:rPr>
              <a:t> chia </a:t>
            </a:r>
            <a:r>
              <a:rPr lang="en-US" sz="2800" dirty="0" err="1">
                <a:solidFill>
                  <a:schemeClr val="bg1"/>
                </a:solidFill>
              </a:rPr>
              <a:t>sẻ</a:t>
            </a:r>
            <a:r>
              <a:rPr lang="en-US" sz="2800" dirty="0">
                <a:solidFill>
                  <a:schemeClr val="bg1"/>
                </a:solidFill>
              </a:rPr>
              <a:t> ý </a:t>
            </a:r>
            <a:r>
              <a:rPr lang="en-US" sz="2800" dirty="0" err="1">
                <a:solidFill>
                  <a:schemeClr val="bg1"/>
                </a:solidFill>
              </a:rPr>
              <a:t>kiến</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khi</a:t>
            </a:r>
            <a:r>
              <a:rPr lang="en-US" sz="2800" dirty="0">
                <a:solidFill>
                  <a:schemeClr val="bg1"/>
                </a:solidFill>
              </a:rPr>
              <a:t> </a:t>
            </a:r>
            <a:r>
              <a:rPr lang="en-US" sz="2800" dirty="0" err="1">
                <a:solidFill>
                  <a:schemeClr val="bg1"/>
                </a:solidFill>
              </a:rPr>
              <a:t>xem</a:t>
            </a:r>
            <a:r>
              <a:rPr lang="en-US" sz="2800" dirty="0">
                <a:solidFill>
                  <a:schemeClr val="bg1"/>
                </a:solidFill>
              </a:rPr>
              <a:t> video</a:t>
            </a:r>
          </a:p>
        </p:txBody>
      </p:sp>
      <p:pic>
        <p:nvPicPr>
          <p:cNvPr id="2" name="Bảo hiểm là gì, vai trò của bảo hiểm - Công cụ phân chia rủi ro và ổn định xã hộ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76668"/>
            <a:ext cx="12192000" cy="6081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highlight>
                  <a:srgbClr val="FFFF00"/>
                </a:highlight>
              </a:rPr>
              <a:t>CỬA SỐ 1</a:t>
            </a:r>
          </a:p>
        </p:txBody>
      </p:sp>
      <p:sp>
        <p:nvSpPr>
          <p:cNvPr id="3" name="Content Placeholder 2"/>
          <p:cNvSpPr>
            <a:spLocks noGrp="1"/>
          </p:cNvSpPr>
          <p:nvPr>
            <p:ph idx="1"/>
          </p:nvPr>
        </p:nvSpPr>
        <p:spPr>
          <a:xfrm>
            <a:off x="1524000" y="1828800"/>
            <a:ext cx="9144000" cy="1487805"/>
          </a:xfrm>
        </p:spPr>
        <p:txBody>
          <a:bodyPr/>
          <a:lstStyle/>
          <a:p>
            <a:pPr marL="0" indent="0">
              <a:buNone/>
            </a:pPr>
            <a:r>
              <a:rPr lang="en-US" sz="2800">
                <a:sym typeface="+mn-ea"/>
              </a:rPr>
              <a:t>Câu hỏi: Đây là một biện pháp quản trị rủi ro theo đó rủi ro được chuyển cho các cá nhân, tổ chức, đơn vị kinh tế khác?</a:t>
            </a:r>
          </a:p>
          <a:p>
            <a:pPr marL="0" indent="0">
              <a:buNone/>
            </a:pPr>
            <a:endParaRPr lang="en-US" sz="2800">
              <a:solidFill>
                <a:schemeClr val="tx1"/>
              </a:solidFill>
            </a:endParaRPr>
          </a:p>
          <a:p>
            <a:endParaRPr lang="en-US" sz="2800"/>
          </a:p>
        </p:txBody>
      </p:sp>
      <p:sp>
        <p:nvSpPr>
          <p:cNvPr id="4" name="Rounded Rectangle 3"/>
          <p:cNvSpPr/>
          <p:nvPr/>
        </p:nvSpPr>
        <p:spPr>
          <a:xfrm>
            <a:off x="1600200" y="3581400"/>
            <a:ext cx="6705600" cy="1447800"/>
          </a:xfrm>
          <a:prstGeom prst="roundRect">
            <a:avLst/>
          </a:prstGeom>
        </p:spPr>
        <p:style>
          <a:lnRef idx="0">
            <a:srgbClr val="FFFFFF"/>
          </a:lnRef>
          <a:fillRef idx="1">
            <a:schemeClr val="accent5"/>
          </a:fillRef>
          <a:effectRef idx="2">
            <a:schemeClr val="accent5"/>
          </a:effectRef>
          <a:fontRef idx="minor">
            <a:schemeClr val="lt1"/>
          </a:fontRef>
        </p:style>
        <p:txBody>
          <a:bodyPr rtlCol="0" anchor="ctr"/>
          <a:lstStyle/>
          <a:p>
            <a:pPr algn="ctr"/>
            <a:r>
              <a:rPr lang="en-US" sz="2800">
                <a:latin typeface="Times New Roman" panose="02020603050405020304" charset="0"/>
                <a:cs typeface="Times New Roman" panose="02020603050405020304" charset="0"/>
              </a:rPr>
              <a:t>Đáp án: Chuyển giao rủi ro</a:t>
            </a:r>
          </a:p>
        </p:txBody>
      </p:sp>
      <p:sp>
        <p:nvSpPr>
          <p:cNvPr id="6" name="Left Arrow 5">
            <a:hlinkClick r:id="rId2" action="ppaction://hlinksldjump"/>
          </p:cNvPr>
          <p:cNvSpPr/>
          <p:nvPr/>
        </p:nvSpPr>
        <p:spPr>
          <a:xfrm>
            <a:off x="7999730" y="5486400"/>
            <a:ext cx="1364615" cy="9144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42898" y="2557463"/>
            <a:ext cx="5306204" cy="3317875"/>
          </a:xfrm>
        </p:spPr>
      </p:pic>
      <p:sp>
        <p:nvSpPr>
          <p:cNvPr id="4" name="Slide Number Placeholder 3"/>
          <p:cNvSpPr>
            <a:spLocks noGrp="1"/>
          </p:cNvSpPr>
          <p:nvPr>
            <p:ph type="sldNum" sz="quarter" idx="12"/>
          </p:nvPr>
        </p:nvSpPr>
        <p:spPr/>
        <p:txBody>
          <a:bodyPr/>
          <a:lstStyle/>
          <a:p>
            <a:fld id="{6014CE9C-6DE8-46A5-BAAA-59B106D80A0D}" type="slidenum">
              <a:rPr lang="en-US" smtClean="0"/>
              <a:t>30</a:t>
            </a:fld>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999890"/>
          </a:xfrm>
          <a:prstGeom prst="rect">
            <a:avLst/>
          </a:prstGeom>
        </p:spPr>
      </p:pic>
      <p:pic>
        <p:nvPicPr>
          <p:cNvPr id="3" name="Picture 2"/>
          <p:cNvPicPr>
            <a:picLocks noChangeAspect="1"/>
          </p:cNvPicPr>
          <p:nvPr/>
        </p:nvPicPr>
        <p:blipFill>
          <a:blip r:embed="rId6"/>
          <a:stretch>
            <a:fillRect/>
          </a:stretch>
        </p:blipFill>
        <p:spPr>
          <a:xfrm>
            <a:off x="0" y="0"/>
            <a:ext cx="12192000" cy="8244840"/>
          </a:xfrm>
          <a:prstGeom prst="rect">
            <a:avLst/>
          </a:prstGeom>
        </p:spPr>
      </p:pic>
      <p:sp>
        <p:nvSpPr>
          <p:cNvPr id="7" name="TextBox 6"/>
          <p:cNvSpPr txBox="1"/>
          <p:nvPr/>
        </p:nvSpPr>
        <p:spPr>
          <a:xfrm>
            <a:off x="3984858" y="1886552"/>
            <a:ext cx="8370771" cy="4339650"/>
          </a:xfrm>
          <a:prstGeom prst="rect">
            <a:avLst/>
          </a:prstGeom>
          <a:solidFill>
            <a:schemeClr val="bg2">
              <a:lumMod val="20000"/>
              <a:lumOff val="80000"/>
            </a:schemeClr>
          </a:solidFill>
        </p:spPr>
        <p:txBody>
          <a:bodyPr wrap="square" rtlCol="0">
            <a:spAutoFit/>
          </a:bodyPr>
          <a:lstStyle/>
          <a:p>
            <a:pPr algn="ctr"/>
            <a:r>
              <a:rPr lang="en-US" sz="13800" b="1" dirty="0"/>
              <a:t>SEE YOU SOON!</a:t>
            </a:r>
          </a:p>
        </p:txBody>
      </p:sp>
      <p:sp>
        <p:nvSpPr>
          <p:cNvPr id="8" name="TextBox 7"/>
          <p:cNvSpPr txBox="1"/>
          <p:nvPr/>
        </p:nvSpPr>
        <p:spPr>
          <a:xfrm>
            <a:off x="8749102" y="1310624"/>
            <a:ext cx="2907092" cy="470050"/>
          </a:xfrm>
          <a:prstGeom prst="rect">
            <a:avLst/>
          </a:prstGeom>
          <a:solidFill>
            <a:schemeClr val="tx1">
              <a:lumMod val="75000"/>
              <a:lumOff val="25000"/>
            </a:schemeClr>
          </a:solidFill>
        </p:spPr>
        <p:txBody>
          <a:bodyPr wrap="square" rtlCol="0">
            <a:spAutoFit/>
          </a:bodyPr>
          <a:lstStyle/>
          <a:p>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highlight>
                  <a:srgbClr val="FFFF00"/>
                </a:highlight>
              </a:rPr>
              <a:t>CỬA SỐ 2</a:t>
            </a:r>
          </a:p>
        </p:txBody>
      </p:sp>
      <p:sp>
        <p:nvSpPr>
          <p:cNvPr id="3" name="Content Placeholder 2"/>
          <p:cNvSpPr>
            <a:spLocks noGrp="1"/>
          </p:cNvSpPr>
          <p:nvPr>
            <p:ph idx="1"/>
          </p:nvPr>
        </p:nvSpPr>
        <p:spPr>
          <a:xfrm>
            <a:off x="1524000" y="1828800"/>
            <a:ext cx="9144000" cy="1897380"/>
          </a:xfrm>
        </p:spPr>
        <p:txBody>
          <a:bodyPr>
            <a:normAutofit/>
          </a:bodyPr>
          <a:lstStyle/>
          <a:p>
            <a:pPr marL="0" indent="0">
              <a:buNone/>
            </a:pPr>
            <a:r>
              <a:rPr lang="en-US" sz="3200">
                <a:latin typeface="Times New Roman" panose="02020603050405020304" charset="0"/>
                <a:cs typeface="Times New Roman" panose="02020603050405020304" charset="0"/>
                <a:sym typeface="+mn-ea"/>
              </a:rPr>
              <a:t>Câu hỏi: Theo khoản 17, Điều 4, Luật Ngân sách nhà nước năm 2015: Đây là một loại quỹ của Nhà nước, hình thành từ ngân sách nhà nước và các nguồn tài chính khác theo quy định của pháp luật?</a:t>
            </a:r>
          </a:p>
          <a:p>
            <a:endParaRPr lang="en-US" sz="3200">
              <a:latin typeface="Times New Roman" panose="02020603050405020304" charset="0"/>
              <a:cs typeface="Times New Roman" panose="02020603050405020304" charset="0"/>
              <a:sym typeface="+mn-ea"/>
            </a:endParaRPr>
          </a:p>
        </p:txBody>
      </p:sp>
      <p:sp>
        <p:nvSpPr>
          <p:cNvPr id="4" name="Rounded Rectangle 3"/>
          <p:cNvSpPr/>
          <p:nvPr/>
        </p:nvSpPr>
        <p:spPr>
          <a:xfrm>
            <a:off x="1371600" y="3962400"/>
            <a:ext cx="6705600" cy="1447800"/>
          </a:xfrm>
          <a:prstGeom prst="roundRect">
            <a:avLst/>
          </a:prstGeom>
          <a:effectLst>
            <a:softEdge rad="50800"/>
          </a:effectLst>
        </p:spPr>
        <p:style>
          <a:lnRef idx="0">
            <a:srgbClr val="FFFFFF"/>
          </a:lnRef>
          <a:fillRef idx="1">
            <a:schemeClr val="accent3"/>
          </a:fillRef>
          <a:effectRef idx="0">
            <a:srgbClr val="FFFFFF"/>
          </a:effectRef>
          <a:fontRef idx="minor">
            <a:schemeClr val="lt1"/>
          </a:fontRef>
        </p:style>
        <p:txBody>
          <a:bodyPr rtlCol="0" anchor="ctr"/>
          <a:lstStyle/>
          <a:p>
            <a:pPr algn="ctr"/>
            <a:r>
              <a:rPr lang="en-US" sz="2800"/>
              <a:t>Đáp án: Quỹ dự trữ tài chính</a:t>
            </a:r>
          </a:p>
        </p:txBody>
      </p:sp>
      <p:sp>
        <p:nvSpPr>
          <p:cNvPr id="6" name="Left Arrow 5">
            <a:hlinkClick r:id="rId3" action="ppaction://hlinksldjump"/>
          </p:cNvPr>
          <p:cNvSpPr/>
          <p:nvPr>
            <p:custDataLst>
              <p:tags r:id="rId1"/>
            </p:custDataLst>
          </p:nvPr>
        </p:nvSpPr>
        <p:spPr>
          <a:xfrm>
            <a:off x="7999730" y="5486400"/>
            <a:ext cx="1364615" cy="9144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highlight>
                  <a:srgbClr val="FFFF00"/>
                </a:highlight>
              </a:rPr>
              <a:t>CỬA SỐ 3</a:t>
            </a:r>
          </a:p>
        </p:txBody>
      </p:sp>
      <p:sp>
        <p:nvSpPr>
          <p:cNvPr id="3" name="Content Placeholder 2"/>
          <p:cNvSpPr>
            <a:spLocks noGrp="1"/>
          </p:cNvSpPr>
          <p:nvPr>
            <p:ph idx="1"/>
          </p:nvPr>
        </p:nvSpPr>
        <p:spPr>
          <a:xfrm>
            <a:off x="1524000" y="1828800"/>
            <a:ext cx="9144000" cy="1487805"/>
          </a:xfrm>
        </p:spPr>
        <p:txBody>
          <a:bodyPr/>
          <a:lstStyle/>
          <a:p>
            <a:pPr marL="0" indent="0">
              <a:buNone/>
            </a:pPr>
            <a:r>
              <a:rPr lang="en-US" sz="2800">
                <a:sym typeface="+mn-ea"/>
              </a:rPr>
              <a:t>Câu hỏi: Khi gặp rủi ro trong phạm vi bảo hiểm, dẫn đến những tổn thất về tài chính, công ty bảo hiểm sẽ phải có trách nhiệm gì cho bên tham gia bảo hiểm? </a:t>
            </a:r>
          </a:p>
          <a:p>
            <a:pPr marL="0" indent="0">
              <a:buNone/>
            </a:pPr>
            <a:endParaRPr lang="en-US" sz="2800">
              <a:sym typeface="+mn-ea"/>
            </a:endParaRPr>
          </a:p>
          <a:p>
            <a:pPr marL="0" indent="0">
              <a:buNone/>
            </a:pPr>
            <a:endParaRPr lang="en-US" sz="2800">
              <a:solidFill>
                <a:schemeClr val="tx1"/>
              </a:solidFill>
            </a:endParaRPr>
          </a:p>
          <a:p>
            <a:endParaRPr lang="en-US" sz="2800"/>
          </a:p>
        </p:txBody>
      </p:sp>
      <p:sp>
        <p:nvSpPr>
          <p:cNvPr id="4" name="Rounded Rectangle 3"/>
          <p:cNvSpPr/>
          <p:nvPr/>
        </p:nvSpPr>
        <p:spPr>
          <a:xfrm>
            <a:off x="1524000" y="3429000"/>
            <a:ext cx="6705600" cy="1447800"/>
          </a:xfrm>
          <a:prstGeom prst="roundRect">
            <a:avLst/>
          </a:prstGeom>
          <a:effectLst>
            <a:softEdge rad="50800"/>
          </a:effectLst>
        </p:spPr>
        <p:style>
          <a:lnRef idx="0">
            <a:srgbClr val="FFFFFF"/>
          </a:lnRef>
          <a:fillRef idx="1">
            <a:schemeClr val="accent3"/>
          </a:fillRef>
          <a:effectRef idx="0">
            <a:srgbClr val="FFFFFF"/>
          </a:effectRef>
          <a:fontRef idx="minor">
            <a:schemeClr val="lt1"/>
          </a:fontRef>
        </p:style>
        <p:txBody>
          <a:bodyPr rtlCol="0" anchor="ctr"/>
          <a:lstStyle/>
          <a:p>
            <a:pPr algn="ctr"/>
            <a:r>
              <a:rPr lang="en-US" sz="2800"/>
              <a:t>Đáp án: Bồi thường  </a:t>
            </a:r>
          </a:p>
        </p:txBody>
      </p:sp>
      <p:sp>
        <p:nvSpPr>
          <p:cNvPr id="6" name="Left Arrow 5">
            <a:hlinkClick r:id="rId3" action="ppaction://hlinksldjump"/>
          </p:cNvPr>
          <p:cNvSpPr/>
          <p:nvPr>
            <p:custDataLst>
              <p:tags r:id="rId1"/>
            </p:custDataLst>
          </p:nvPr>
        </p:nvSpPr>
        <p:spPr>
          <a:xfrm>
            <a:off x="7999730" y="5486400"/>
            <a:ext cx="1364615" cy="9144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highlight>
                  <a:srgbClr val="FFFF00"/>
                </a:highlight>
              </a:rPr>
              <a:t>CỬA SỐ 4</a:t>
            </a:r>
          </a:p>
        </p:txBody>
      </p:sp>
      <p:sp>
        <p:nvSpPr>
          <p:cNvPr id="3" name="Content Placeholder 2"/>
          <p:cNvSpPr>
            <a:spLocks noGrp="1"/>
          </p:cNvSpPr>
          <p:nvPr>
            <p:ph idx="1"/>
          </p:nvPr>
        </p:nvSpPr>
        <p:spPr>
          <a:xfrm>
            <a:off x="1524000" y="1828800"/>
            <a:ext cx="9144000" cy="1487805"/>
          </a:xfrm>
        </p:spPr>
        <p:txBody>
          <a:bodyPr>
            <a:normAutofit fontScale="90000"/>
          </a:bodyPr>
          <a:lstStyle/>
          <a:p>
            <a:pPr marL="0" indent="0">
              <a:buNone/>
            </a:pPr>
            <a:r>
              <a:rPr lang="en-US" sz="3200">
                <a:latin typeface="Times New Roman" panose="02020603050405020304" charset="0"/>
                <a:cs typeface="Times New Roman" panose="02020603050405020304" charset="0"/>
                <a:sym typeface="+mn-ea"/>
              </a:rPr>
              <a:t>Câu hỏi: Chúng ta sẽ được chi trả một phần hoặc toàn bộ chi phí thăm khám, điều trị, phục hồi sức khỏe nếu không may xảy ra tai nạn hoặc bệnh tật khi tham gia bảo hiểm nào?</a:t>
            </a:r>
          </a:p>
          <a:p>
            <a:pPr marL="0" indent="0">
              <a:buNone/>
            </a:pPr>
            <a:endParaRPr lang="en-US" sz="2800">
              <a:solidFill>
                <a:schemeClr val="tx1"/>
              </a:solidFill>
            </a:endParaRPr>
          </a:p>
          <a:p>
            <a:endParaRPr lang="en-US" sz="2800"/>
          </a:p>
        </p:txBody>
      </p:sp>
      <p:sp>
        <p:nvSpPr>
          <p:cNvPr id="4" name="Rounded Rectangle 3"/>
          <p:cNvSpPr/>
          <p:nvPr/>
        </p:nvSpPr>
        <p:spPr>
          <a:xfrm>
            <a:off x="1524000" y="3505200"/>
            <a:ext cx="6705600" cy="1447800"/>
          </a:xfrm>
          <a:prstGeom prst="roundRect">
            <a:avLst/>
          </a:prstGeom>
        </p:spPr>
        <p:style>
          <a:lnRef idx="2">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tx1"/>
                </a:solidFill>
              </a:rPr>
              <a:t>Đáp án: BẢO HIỂM Y TẾ</a:t>
            </a:r>
            <a:r>
              <a:rPr lang="en-US"/>
              <a:t> </a:t>
            </a:r>
          </a:p>
        </p:txBody>
      </p:sp>
      <p:sp>
        <p:nvSpPr>
          <p:cNvPr id="6" name="Left Arrow 5">
            <a:hlinkClick r:id="rId3" action="ppaction://hlinksldjump"/>
          </p:cNvPr>
          <p:cNvSpPr/>
          <p:nvPr>
            <p:custDataLst>
              <p:tags r:id="rId1"/>
            </p:custDataLst>
          </p:nvPr>
        </p:nvSpPr>
        <p:spPr>
          <a:xfrm>
            <a:off x="7999730" y="5486400"/>
            <a:ext cx="1364615" cy="9144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1143000"/>
            <a:ext cx="4817745" cy="3474720"/>
          </a:xfrm>
        </p:spPr>
        <p:txBody>
          <a:bodyPr/>
          <a:lstStyle/>
          <a:p>
            <a:pPr marL="0" indent="0">
              <a:buNone/>
            </a:pPr>
            <a:r>
              <a:rPr lang="vi-VN" altLang="en-US"/>
              <a:t>=&gt; </a:t>
            </a:r>
            <a:r>
              <a:rPr lang="en-US"/>
              <a:t>Bảo hiểm là một hoạt động qua đó một cá nhân có quyền được hưởng trợ cấp bảo hiểm nhờ vào một khoản đóng góp cho mình hoặc cho người thứ 3 trong trường hợp xảy ra rủi ro. Khoản trợ cấp này do một tổ chức trả, tổ chức này có trách nhiệm đối với toàn bộ các rủi ro và đền bù các thiệt hại theo các phương pháp của thống kê.</a:t>
            </a:r>
          </a:p>
        </p:txBody>
      </p:sp>
      <p:pic>
        <p:nvPicPr>
          <p:cNvPr id="4" name="Content Placeholder 3"/>
          <p:cNvPicPr>
            <a:picLocks noGrp="1" noChangeAspect="1"/>
          </p:cNvPicPr>
          <p:nvPr>
            <p:ph sz="half" idx="2"/>
          </p:nvPr>
        </p:nvPicPr>
        <p:blipFill>
          <a:blip r:embed="rId2"/>
          <a:stretch>
            <a:fillRect/>
          </a:stretch>
        </p:blipFill>
        <p:spPr>
          <a:xfrm>
            <a:off x="5579745" y="1130935"/>
            <a:ext cx="6587490" cy="5674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0"/>
            <a:ext cx="9821545" cy="1828800"/>
          </a:xfrm>
        </p:spPr>
        <p:txBody>
          <a:bodyPr>
            <a:normAutofit/>
          </a:bodyPr>
          <a:lstStyle/>
          <a:p>
            <a:pPr algn="ctr"/>
            <a:r>
              <a:rPr lang="en-US" b="1" dirty="0" smtClean="0">
                <a:solidFill>
                  <a:srgbClr val="FF0000"/>
                </a:solidFill>
              </a:rPr>
              <a:t>BÀI </a:t>
            </a:r>
            <a:r>
              <a:rPr lang="en-US" b="1" dirty="0">
                <a:solidFill>
                  <a:srgbClr val="FF0000"/>
                </a:solidFill>
              </a:rPr>
              <a:t>3. BẢO HIỂM </a:t>
            </a:r>
            <a:br>
              <a:rPr lang="en-US" b="1" dirty="0">
                <a:solidFill>
                  <a:srgbClr val="FF0000"/>
                </a:solidFill>
              </a:rPr>
            </a:br>
            <a:r>
              <a:rPr lang="en-US" b="1" dirty="0">
                <a:solidFill>
                  <a:srgbClr val="FF0000"/>
                </a:solidFill>
              </a:rPr>
              <a:t>(T</a:t>
            </a:r>
            <a:r>
              <a:rPr lang="vi-VN" altLang="en-US" b="1" dirty="0">
                <a:solidFill>
                  <a:srgbClr val="FF0000"/>
                </a:solidFill>
              </a:rPr>
              <a:t>iết 1</a:t>
            </a:r>
            <a:r>
              <a:rPr lang="en-US" b="1" dirty="0">
                <a:solidFill>
                  <a:srgbClr val="FF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custDataLst>
              <p:tags r:id="rId1"/>
            </p:custDataLst>
          </p:nvPr>
        </p:nvSpPr>
        <p:spPr>
          <a:xfrm>
            <a:off x="3352800" y="228600"/>
            <a:ext cx="4191000" cy="10668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sz="4400" b="1" i="0" u="none" strike="noStrike" kern="1200" cap="none" spc="0" normalizeH="0" baseline="0" noProof="1">
                <a:solidFill>
                  <a:srgbClr val="000000"/>
                </a:solidFill>
                <a:latin typeface="Arial" panose="020B0604020202020204" pitchFamily="34" charset="0"/>
                <a:ea typeface="+mn-ea"/>
                <a:cs typeface="+mn-cs"/>
              </a:rPr>
              <a:t>K</a:t>
            </a:r>
            <a:r>
              <a:rPr kumimoji="0" lang="vi-VN" sz="4400" b="1" i="0" u="none" strike="noStrike" kern="1200" cap="none" spc="0" normalizeH="0" baseline="0" noProof="1">
                <a:solidFill>
                  <a:srgbClr val="000000"/>
                </a:solidFill>
                <a:latin typeface="Arial" panose="020B0604020202020204" pitchFamily="34" charset="0"/>
                <a:ea typeface="+mn-ea"/>
                <a:cs typeface="+mn-cs"/>
              </a:rPr>
              <a:t>HÁM PHÁ</a:t>
            </a:r>
          </a:p>
        </p:txBody>
      </p:sp>
      <p:pic>
        <p:nvPicPr>
          <p:cNvPr id="8" name="3 Minute Timer Without Music - 3 Minutes Stopwatch with Hearts">
            <a:hlinkClick r:id="" action="ppaction://media"/>
          </p:cNvPr>
          <p:cNvPicPr>
            <a:picLocks noGrp="1" noRot="1" noChangeAspect="1"/>
          </p:cNvPicPr>
          <p:nvPr>
            <p:ph sz="half" idx="2"/>
            <a:videoFile r:link="rId3"/>
            <p:extLst>
              <p:ext uri="{DAA4B4D4-6D71-4841-9C94-3DE7FCFB9230}">
                <p14:media xmlns:p14="http://schemas.microsoft.com/office/powerpoint/2010/main" r:link="rId2"/>
              </p:ext>
            </p:extLst>
          </p:nvPr>
        </p:nvPicPr>
        <p:blipFill>
          <a:blip r:embed="rId7"/>
          <a:stretch>
            <a:fillRect/>
          </a:stretch>
        </p:blipFill>
        <p:spPr>
          <a:xfrm>
            <a:off x="7239000" y="1524000"/>
            <a:ext cx="4389120" cy="2468880"/>
          </a:xfrm>
          <a:prstGeom prst="rect">
            <a:avLst/>
          </a:prstGeom>
          <a:noFill/>
          <a:ln w="9525">
            <a:noFill/>
          </a:ln>
        </p:spPr>
      </p:pic>
      <p:sp>
        <p:nvSpPr>
          <p:cNvPr id="11" name="Cloud Callout 10"/>
          <p:cNvSpPr/>
          <p:nvPr>
            <p:custDataLst>
              <p:tags r:id="rId4"/>
            </p:custDataLst>
          </p:nvPr>
        </p:nvSpPr>
        <p:spPr>
          <a:xfrm>
            <a:off x="2743200" y="2590800"/>
            <a:ext cx="4191000" cy="2286000"/>
          </a:xfrm>
          <a:prstGeom prst="cloudCallout">
            <a:avLst>
              <a:gd name="adj1" fmla="val 9969"/>
              <a:gd name="adj2" fmla="val 78681"/>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sz="2400" b="0" i="0" u="none" strike="noStrike" kern="1200" cap="none" spc="0" normalizeH="0" baseline="0" noProof="1">
                <a:solidFill>
                  <a:srgbClr val="000000"/>
                </a:solidFill>
                <a:latin typeface="Arial" panose="020B0604020202020204" pitchFamily="34" charset="0"/>
                <a:ea typeface="+mn-ea"/>
                <a:cs typeface="+mn-cs"/>
              </a:rPr>
              <a:t>HS làm việc nhóm thực hiện yêu cầu trong phiếu học tập số </a:t>
            </a:r>
            <a:r>
              <a:rPr kumimoji="0" lang="vi-VN" sz="2400" b="0" i="0" u="none" strike="noStrike" kern="1200" cap="none" spc="0" normalizeH="0" baseline="0" noProof="1">
                <a:solidFill>
                  <a:srgbClr val="000000"/>
                </a:solidFill>
                <a:latin typeface="Arial" panose="020B0604020202020204" pitchFamily="34" charset="0"/>
                <a:ea typeface="+mn-ea"/>
                <a:cs typeface="+mn-cs"/>
              </a:rPr>
              <a:t>1</a:t>
            </a:r>
            <a:r>
              <a:rPr kumimoji="0" sz="2400" b="0" i="0" u="none" strike="noStrike" kern="1200" cap="none" spc="0" normalizeH="0" baseline="0" noProof="1">
                <a:solidFill>
                  <a:srgbClr val="000000"/>
                </a:solidFill>
                <a:latin typeface="Arial" panose="020B0604020202020204" pitchFamily="34" charset="0"/>
                <a:ea typeface="+mn-ea"/>
                <a:cs typeface="+mn-cs"/>
              </a:rPr>
              <a:t>.</a:t>
            </a:r>
          </a:p>
        </p:txBody>
      </p:sp>
      <p:sp>
        <p:nvSpPr>
          <p:cNvPr id="12" name="Rounded Rectangle 11"/>
          <p:cNvSpPr/>
          <p:nvPr>
            <p:custDataLst>
              <p:tags r:id="rId5"/>
            </p:custDataLst>
          </p:nvPr>
        </p:nvSpPr>
        <p:spPr>
          <a:xfrm>
            <a:off x="533400" y="1981200"/>
            <a:ext cx="2514600" cy="1066800"/>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srgbClr val="FF0000"/>
                </a:solidFill>
                <a:effectLst/>
                <a:uLnTx/>
                <a:uFillTx/>
                <a:latin typeface="+mn-lt"/>
                <a:ea typeface="+mn-ea"/>
                <a:cs typeface="+mn-cs"/>
              </a:rPr>
              <a:t>NHÓM CHUYÊN GIA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video>
              <p:cMediaNode vol="80000">
                <p:cTn id="33" fill="hold" display="0">
                  <p:stCondLst>
                    <p:cond delay="indefinite"/>
                  </p:stCondLst>
                </p:cTn>
                <p:tgtEl>
                  <p:spTgt spid="8"/>
                </p:tgtEl>
              </p:cMediaNode>
            </p:video>
          </p:childTnLst>
        </p:cTn>
      </p:par>
    </p:tnLst>
    <p:bldLst>
      <p:bldP spid="5" grpId="0" bldLvl="0" animBg="1"/>
      <p:bldP spid="11" grpId="0" bldLvl="0" animBg="1"/>
      <p:bldP spid="11" grpId="1" bldLvl="0" animBg="1"/>
      <p:bldP spid="12" grpId="0" bldLvl="0" animBg="1"/>
      <p:bldP spid="12" grpId="1"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GENSWF_SLIDE_UID" val="{3FE4A9E1-AC08-4FCB-84D2-9B04F3DFB4C1}:451"/>
  <p:tag name="ISPRING_SLIDE_INDENT_LEVEL" val="0"/>
  <p:tag name="ISPRING_CUSTOM_TIMING_USED" val="0"/>
  <p:tag name="GENSWF_ADVANCE_TIME" val="18.000"/>
  <p:tag name="ISPRING_PLAYER_PLAYLIST_ID" val="7f936e7fc0a6c6c75ec50a8db88502379de1c699"/>
</p:tagLst>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9EDF6667-B669-49A4-BBE6-2132BA71C0C7}">
  <ds:schemaRefs/>
</ds:datastoreItem>
</file>

<file path=customXml/itemProps2.xml><?xml version="1.0" encoding="utf-8"?>
<ds:datastoreItem xmlns:ds="http://schemas.openxmlformats.org/officeDocument/2006/customXml" ds:itemID="{4A369AEE-D726-45B1-ACA9-0D6048C368C2}">
  <ds:schemaRefs/>
</ds:datastoreItem>
</file>

<file path=customXml/itemProps3.xml><?xml version="1.0" encoding="utf-8"?>
<ds:datastoreItem xmlns:ds="http://schemas.openxmlformats.org/officeDocument/2006/customXml" ds:itemID="{1DA15C6C-6BB6-4DB6-B7D6-7F14EAB2CC5C}">
  <ds:schemaRefs>
    <ds:schemaRef ds:uri="http://www.w3.org/XML/1998/namespace"/>
    <ds:schemaRef ds:uri="http://purl.org/dc/terms/"/>
    <ds:schemaRef ds:uri="http://schemas.openxmlformats.org/package/2006/metadata/core-properties"/>
    <ds:schemaRef ds:uri="http://schemas.microsoft.com/office/infopath/2007/PartnerControls"/>
    <ds:schemaRef ds:uri="http://purl.org/dc/elements/1.1/"/>
    <ds:schemaRef ds:uri="http://purl.org/dc/dcmitype/"/>
    <ds:schemaRef ds:uri="http://schemas.microsoft.com/office/2006/documentManagement/types"/>
    <ds:schemaRef ds:uri="40262f94-9f35-4ac3-9a90-690165a166b7"/>
    <ds:schemaRef ds:uri="a4f35948-e619-41b3-aa29-22878b09cfd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3</TotalTime>
  <Words>1089</Words>
  <Application>Microsoft Office PowerPoint</Application>
  <PresentationFormat>Widescreen</PresentationFormat>
  <Paragraphs>108</Paragraphs>
  <Slides>30</Slides>
  <Notes>2</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Century Schoolbook</vt:lpstr>
      <vt:lpstr>Times New Roman</vt:lpstr>
      <vt:lpstr>Children Friends 16x9</vt:lpstr>
      <vt:lpstr>PowerPoint Presentation</vt:lpstr>
      <vt:lpstr> </vt:lpstr>
      <vt:lpstr>CỬA SỐ 1</vt:lpstr>
      <vt:lpstr>CỬA SỐ 2</vt:lpstr>
      <vt:lpstr>CỬA SỐ 3</vt:lpstr>
      <vt:lpstr>CỬA SỐ 4</vt:lpstr>
      <vt:lpstr>PowerPoint Presentation</vt:lpstr>
      <vt:lpstr>BÀI 3. BẢO HIỂM  (Tiết 1)</vt:lpstr>
      <vt:lpstr>PowerPoint Presentation</vt:lpstr>
      <vt:lpstr>PowerPoint Presentation</vt:lpstr>
      <vt:lpstr>mật thư số 1</vt:lpstr>
      <vt:lpstr>PowerPoint Presentation</vt:lpstr>
      <vt:lpstr>PowerPoint Presentation</vt:lpstr>
      <vt:lpstr>PowerPoint Presentation</vt:lpstr>
      <vt:lpstr>Bảo hiểm xã hội</vt:lpstr>
      <vt:lpstr>Bảo hiểm xã hội </vt:lpstr>
      <vt:lpstr>Bảo hiểm y tế </vt:lpstr>
      <vt:lpstr>Bảo hiểm thương mại</vt:lpstr>
      <vt:lpstr>Bảo hiểm tài sản</vt:lpstr>
      <vt:lpstr>1. Bảo hiểm và các loại hình bảo hiểm</vt:lpstr>
      <vt:lpstr>PowerPoint Presentation</vt:lpstr>
      <vt:lpstr>CỦNG CỐ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Microsoft account</dc:creator>
  <cp:lastModifiedBy>NGUYEN PHAN</cp:lastModifiedBy>
  <cp:revision>14</cp:revision>
  <dcterms:created xsi:type="dcterms:W3CDTF">2024-06-22T01:50:00Z</dcterms:created>
  <dcterms:modified xsi:type="dcterms:W3CDTF">2024-10-15T08:07:05Z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y fmtid="{D5CDD505-2E9C-101B-9397-08002B2CF9AE}" pid="4" name="ICV">
    <vt:lpwstr>E816EFC2BD204EE08767C2ED8154FC5C_13</vt:lpwstr>
  </property>
  <property fmtid="{D5CDD505-2E9C-101B-9397-08002B2CF9AE}" pid="5" name="KSOProductBuildVer">
    <vt:lpwstr>1033-12.2.0.17153</vt:lpwstr>
  </property>
</Properties>
</file>