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5"/>
  </p:notesMasterIdLst>
  <p:sldIdLst>
    <p:sldId id="256" r:id="rId2"/>
    <p:sldId id="258" r:id="rId3"/>
    <p:sldId id="260" r:id="rId4"/>
    <p:sldId id="312" r:id="rId5"/>
    <p:sldId id="313" r:id="rId6"/>
    <p:sldId id="314" r:id="rId7"/>
    <p:sldId id="315" r:id="rId8"/>
    <p:sldId id="317" r:id="rId9"/>
    <p:sldId id="316" r:id="rId10"/>
    <p:sldId id="321" r:id="rId11"/>
    <p:sldId id="322" r:id="rId12"/>
    <p:sldId id="319" r:id="rId13"/>
    <p:sldId id="320" r:id="rId14"/>
    <p:sldId id="324" r:id="rId15"/>
    <p:sldId id="325" r:id="rId16"/>
    <p:sldId id="326" r:id="rId17"/>
    <p:sldId id="327" r:id="rId18"/>
    <p:sldId id="328" r:id="rId19"/>
    <p:sldId id="300" r:id="rId20"/>
    <p:sldId id="329" r:id="rId21"/>
    <p:sldId id="323" r:id="rId22"/>
    <p:sldId id="330" r:id="rId23"/>
    <p:sldId id="331" r:id="rId24"/>
  </p:sldIdLst>
  <p:sldSz cx="9144000" cy="5143500" type="screen16x9"/>
  <p:notesSz cx="6858000" cy="9144000"/>
  <p:embeddedFontLst>
    <p:embeddedFont>
      <p:font typeface="PT Sans" panose="020B0604020202020204" charset="0"/>
      <p:regular r:id="rId26"/>
      <p:bold r:id="rId27"/>
      <p:italic r:id="rId28"/>
      <p:boldItalic r:id="rId29"/>
    </p:embeddedFont>
    <p:embeddedFont>
      <p:font typeface="iCiel Cadena" panose="020B0604020202020204" charset="0"/>
      <p:bold r:id="rId30"/>
    </p:embeddedFont>
    <p:embeddedFont>
      <p:font typeface="#9Slide03 Ample" panose="020B0604020202020204" charset="0"/>
      <p:regular r:id="rId31"/>
    </p:embeddedFont>
    <p:embeddedFont>
      <p:font typeface="Anaheim" panose="020B0604020202020204" charset="0"/>
      <p:regular r:id="rId32"/>
      <p:bold r:id="rId33"/>
    </p:embeddedFont>
    <p:embeddedFont>
      <p:font typeface="宋体" panose="02010600030101010101" pitchFamily="2" charset="-122"/>
      <p:regular r:id="rId34"/>
    </p:embeddedFont>
    <p:embeddedFont>
      <p:font typeface="Nunito Light" panose="020B0604020202020204" charset="0"/>
      <p:regular r:id="rId35"/>
      <p:italic r:id="rId36"/>
    </p:embeddedFont>
    <p:embeddedFont>
      <p:font typeface="Ysabeau SemiBold" panose="020B0604020202020204" charset="0"/>
      <p:regular r:id="rId37"/>
      <p:bold r:id="rId38"/>
      <p:italic r:id="rId39"/>
      <p:boldItalic r:id="rId40"/>
    </p:embeddedFont>
    <p:embeddedFont>
      <p:font typeface="#9Slide05 SVNLobster" panose="020B0604020202020204" charset="0"/>
      <p:regular r:id="rId41"/>
    </p:embeddedFont>
    <p:embeddedFont>
      <p:font typeface="Rowdies" panose="020B0604020202020204" charset="0"/>
      <p:regular r:id="rId42"/>
      <p:bold r:id="rId43"/>
    </p:embeddedFont>
    <p:embeddedFont>
      <p:font typeface="#9Slide05 Fourth" panose="020B0604020202020204" charset="0"/>
      <p:regular r:id="rId44"/>
    </p:embeddedFont>
    <p:embeddedFont>
      <p:font typeface="#9Slide07 SVNDessert Menu Scrip" panose="020B0604020202020204" charset="0"/>
      <p:regular r:id="rId45"/>
    </p:embeddedFont>
    <p:embeddedFont>
      <p:font typeface="DM Sans" panose="020B0604020202020204" charset="0"/>
      <p:regular r:id="rId46"/>
      <p:bold r:id="rId47"/>
      <p:italic r:id="rId48"/>
      <p:boldItalic r:id="rId49"/>
    </p:embeddedFont>
    <p:embeddedFont>
      <p:font typeface="微软雅黑" panose="020B0503020204020204" pitchFamily="34" charset="-122"/>
      <p:regular r:id="rId50"/>
      <p:bold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Lexend" panose="020B0604020202020204" charset="0"/>
      <p:regular r:id="rId56"/>
      <p:bold r:id="rId57"/>
    </p:embeddedFont>
    <p:embeddedFont>
      <p:font typeface="Ysabeau" panose="020B0604020202020204" charset="0"/>
      <p:regular r:id="rId58"/>
      <p:bold r:id="rId59"/>
      <p:italic r:id="rId60"/>
      <p:boldItalic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9E40"/>
    <a:srgbClr val="F12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2FF0B0-B66B-4352-89A7-4C138A2BD7A5}">
  <a:tblStyle styleId="{B12FF0B0-B66B-4352-89A7-4C138A2BD7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558A81A-71F8-425F-8E7D-85EFFCCD2ED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font" Target="fonts/font3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font" Target="fonts/font32.fntdata"/><Relationship Id="rId61" Type="http://schemas.openxmlformats.org/officeDocument/2006/relationships/font" Target="fonts/font3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openxmlformats.org/officeDocument/2006/relationships/font" Target="fonts/font3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font" Target="fonts/font3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060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4412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39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364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89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4464600" cy="22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2881375"/>
            <a:ext cx="3705600" cy="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200575" y="149800"/>
            <a:ext cx="9804300" cy="4804850"/>
            <a:chOff x="-200575" y="149800"/>
            <a:chExt cx="9804300" cy="4804850"/>
          </a:xfrm>
        </p:grpSpPr>
        <p:pic>
          <p:nvPicPr>
            <p:cNvPr id="13" name="Google Shape;1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23400" y="149800"/>
              <a:ext cx="3380324" cy="1712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00575" y="3866571"/>
              <a:ext cx="1988559" cy="10880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24"/>
          <p:cNvGrpSpPr/>
          <p:nvPr/>
        </p:nvGrpSpPr>
        <p:grpSpPr>
          <a:xfrm>
            <a:off x="359852" y="266900"/>
            <a:ext cx="8318948" cy="5762425"/>
            <a:chOff x="359852" y="266900"/>
            <a:chExt cx="8318948" cy="5762425"/>
          </a:xfrm>
        </p:grpSpPr>
        <p:pic>
          <p:nvPicPr>
            <p:cNvPr id="207" name="Google Shape;207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359852" y="2262950"/>
              <a:ext cx="2379000" cy="3766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23600" y="266900"/>
              <a:ext cx="1155199" cy="115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07800" y="3022675"/>
              <a:ext cx="1922967" cy="2482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216775" y="1463725"/>
            <a:ext cx="4575000" cy="7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3216775" y="833750"/>
            <a:ext cx="1196100" cy="73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latin typeface="Ysabeau"/>
                <a:ea typeface="Ysabeau"/>
                <a:cs typeface="Ysabeau"/>
                <a:sym typeface="Ysabea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216775" y="2301775"/>
            <a:ext cx="4249500" cy="6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456050" y="396625"/>
            <a:ext cx="8214893" cy="6194675"/>
            <a:chOff x="456050" y="396625"/>
            <a:chExt cx="8214893" cy="6194675"/>
          </a:xfrm>
        </p:grpSpPr>
        <p:pic>
          <p:nvPicPr>
            <p:cNvPr id="21" name="Google Shape;21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09131" y="3705225"/>
              <a:ext cx="1261812" cy="28860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oogle Shape;22;p3"/>
            <p:cNvGrpSpPr/>
            <p:nvPr/>
          </p:nvGrpSpPr>
          <p:grpSpPr>
            <a:xfrm>
              <a:off x="456050" y="396625"/>
              <a:ext cx="1684150" cy="1311250"/>
              <a:chOff x="617975" y="539500"/>
              <a:chExt cx="1684150" cy="1311250"/>
            </a:xfrm>
          </p:grpSpPr>
          <p:pic>
            <p:nvPicPr>
              <p:cNvPr id="23" name="Google Shape;23;p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17975" y="539500"/>
                <a:ext cx="1155200" cy="1155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flipH="1">
                <a:off x="1342055" y="1366250"/>
                <a:ext cx="960070" cy="484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5"/>
          <p:cNvGrpSpPr/>
          <p:nvPr/>
        </p:nvGrpSpPr>
        <p:grpSpPr>
          <a:xfrm>
            <a:off x="-1632375" y="-333900"/>
            <a:ext cx="11254143" cy="6039375"/>
            <a:chOff x="-1632375" y="-333900"/>
            <a:chExt cx="11254143" cy="6039375"/>
          </a:xfrm>
        </p:grpSpPr>
        <p:pic>
          <p:nvPicPr>
            <p:cNvPr id="36" name="Google Shape;3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32375" y="-333900"/>
              <a:ext cx="2584875" cy="271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71455" y="125480"/>
              <a:ext cx="960070" cy="48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359956" y="2819400"/>
              <a:ext cx="1261812" cy="2886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4831452" y="3014850"/>
            <a:ext cx="286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1445405" y="3014850"/>
            <a:ext cx="286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4831442" y="2442150"/>
            <a:ext cx="2867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1445148" y="2442150"/>
            <a:ext cx="2867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Ysabeau SemiBold"/>
              <a:buNone/>
              <a:defRPr sz="2000">
                <a:latin typeface="Ysabeau SemiBold"/>
                <a:ea typeface="Ysabeau SemiBold"/>
                <a:cs typeface="Ysabeau SemiBold"/>
                <a:sym typeface="Ysabeau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7"/>
          <p:cNvGrpSpPr/>
          <p:nvPr/>
        </p:nvGrpSpPr>
        <p:grpSpPr>
          <a:xfrm>
            <a:off x="-1632375" y="-333900"/>
            <a:ext cx="11254143" cy="6039375"/>
            <a:chOff x="-1632375" y="-333900"/>
            <a:chExt cx="11254143" cy="6039375"/>
          </a:xfrm>
        </p:grpSpPr>
        <p:pic>
          <p:nvPicPr>
            <p:cNvPr id="54" name="Google Shape;54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32375" y="-333900"/>
              <a:ext cx="2584875" cy="271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71455" y="125480"/>
              <a:ext cx="960070" cy="48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359956" y="2819400"/>
              <a:ext cx="1261812" cy="2886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4241420" y="539500"/>
            <a:ext cx="4160700" cy="11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4241420" y="1759255"/>
            <a:ext cx="4160700" cy="28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pic" idx="2"/>
          </p:nvPr>
        </p:nvSpPr>
        <p:spPr>
          <a:xfrm>
            <a:off x="713225" y="678262"/>
            <a:ext cx="3253500" cy="3786900"/>
          </a:xfrm>
          <a:prstGeom prst="plus">
            <a:avLst>
              <a:gd name="adj" fmla="val 25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557875" y="8891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3557875" y="20506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456050" y="396625"/>
            <a:ext cx="8214893" cy="5779275"/>
            <a:chOff x="456050" y="396625"/>
            <a:chExt cx="8214893" cy="5779275"/>
          </a:xfrm>
        </p:grpSpPr>
        <p:pic>
          <p:nvPicPr>
            <p:cNvPr id="71" name="Google Shape;71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7409131" y="3289825"/>
              <a:ext cx="1261812" cy="28860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" name="Google Shape;72;p9"/>
            <p:cNvGrpSpPr/>
            <p:nvPr/>
          </p:nvGrpSpPr>
          <p:grpSpPr>
            <a:xfrm flipH="1">
              <a:off x="456050" y="396625"/>
              <a:ext cx="1684150" cy="1311250"/>
              <a:chOff x="617975" y="539500"/>
              <a:chExt cx="1684150" cy="1311250"/>
            </a:xfrm>
          </p:grpSpPr>
          <p:pic>
            <p:nvPicPr>
              <p:cNvPr id="73" name="Google Shape;73;p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17975" y="539500"/>
                <a:ext cx="1155200" cy="1155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74;p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flipH="1">
                <a:off x="1342055" y="1366250"/>
                <a:ext cx="960070" cy="484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>
            <a:off x="-1632375" y="-333900"/>
            <a:ext cx="11254143" cy="6039375"/>
            <a:chOff x="-1632375" y="-333900"/>
            <a:chExt cx="11254143" cy="6039375"/>
          </a:xfrm>
        </p:grpSpPr>
        <p:pic>
          <p:nvPicPr>
            <p:cNvPr id="90" name="Google Shape;90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32375" y="-333900"/>
              <a:ext cx="2584875" cy="2715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71455" y="125480"/>
              <a:ext cx="960070" cy="484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8359956" y="2819400"/>
              <a:ext cx="1261812" cy="2886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1424526" y="1970424"/>
            <a:ext cx="30912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2"/>
          </p:nvPr>
        </p:nvSpPr>
        <p:spPr>
          <a:xfrm>
            <a:off x="5193426" y="1973125"/>
            <a:ext cx="3090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3"/>
          </p:nvPr>
        </p:nvSpPr>
        <p:spPr>
          <a:xfrm>
            <a:off x="1425749" y="3473725"/>
            <a:ext cx="30912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4"/>
          </p:nvPr>
        </p:nvSpPr>
        <p:spPr>
          <a:xfrm>
            <a:off x="5194648" y="3476426"/>
            <a:ext cx="3090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5" hasCustomPrompt="1"/>
          </p:nvPr>
        </p:nvSpPr>
        <p:spPr>
          <a:xfrm>
            <a:off x="822154" y="1579975"/>
            <a:ext cx="6036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latin typeface="Ysabeau"/>
                <a:ea typeface="Ysabeau"/>
                <a:cs typeface="Ysabeau"/>
                <a:sym typeface="Ysabea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6" hasCustomPrompt="1"/>
          </p:nvPr>
        </p:nvSpPr>
        <p:spPr>
          <a:xfrm>
            <a:off x="822149" y="3083266"/>
            <a:ext cx="6036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latin typeface="Ysabeau"/>
                <a:ea typeface="Ysabeau"/>
                <a:cs typeface="Ysabeau"/>
                <a:sym typeface="Ysabea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7" hasCustomPrompt="1"/>
          </p:nvPr>
        </p:nvSpPr>
        <p:spPr>
          <a:xfrm>
            <a:off x="4591064" y="1579970"/>
            <a:ext cx="6036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latin typeface="Ysabeau"/>
                <a:ea typeface="Ysabeau"/>
                <a:cs typeface="Ysabeau"/>
                <a:sym typeface="Ysabea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8" hasCustomPrompt="1"/>
          </p:nvPr>
        </p:nvSpPr>
        <p:spPr>
          <a:xfrm>
            <a:off x="4591054" y="3083266"/>
            <a:ext cx="603600" cy="41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latin typeface="Ysabeau"/>
                <a:ea typeface="Ysabeau"/>
                <a:cs typeface="Ysabeau"/>
                <a:sym typeface="Ysabea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9"/>
          </p:nvPr>
        </p:nvSpPr>
        <p:spPr>
          <a:xfrm>
            <a:off x="1424526" y="1579975"/>
            <a:ext cx="3091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solidFill>
                  <a:schemeClr val="dk1"/>
                </a:solidFill>
                <a:latin typeface="Ysabeau SemiBold"/>
                <a:ea typeface="Ysabeau SemiBold"/>
                <a:cs typeface="Ysabeau SemiBold"/>
                <a:sym typeface="Ysabeau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3"/>
          </p:nvPr>
        </p:nvSpPr>
        <p:spPr>
          <a:xfrm>
            <a:off x="5193426" y="1579975"/>
            <a:ext cx="3090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solidFill>
                  <a:schemeClr val="dk1"/>
                </a:solidFill>
                <a:latin typeface="Ysabeau SemiBold"/>
                <a:ea typeface="Ysabeau SemiBold"/>
                <a:cs typeface="Ysabeau SemiBold"/>
                <a:sym typeface="Ysabeau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4"/>
          </p:nvPr>
        </p:nvSpPr>
        <p:spPr>
          <a:xfrm>
            <a:off x="1425749" y="3083272"/>
            <a:ext cx="30912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solidFill>
                  <a:schemeClr val="dk1"/>
                </a:solidFill>
                <a:latin typeface="Ysabeau SemiBold"/>
                <a:ea typeface="Ysabeau SemiBold"/>
                <a:cs typeface="Ysabeau SemiBold"/>
                <a:sym typeface="Ysabeau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15"/>
          </p:nvPr>
        </p:nvSpPr>
        <p:spPr>
          <a:xfrm>
            <a:off x="5194648" y="3083272"/>
            <a:ext cx="30900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solidFill>
                  <a:schemeClr val="dk1"/>
                </a:solidFill>
                <a:latin typeface="Ysabeau SemiBold"/>
                <a:ea typeface="Ysabeau SemiBold"/>
                <a:cs typeface="Ysabeau SemiBold"/>
                <a:sym typeface="Ysabeau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1"/>
          <p:cNvGrpSpPr/>
          <p:nvPr/>
        </p:nvGrpSpPr>
        <p:grpSpPr>
          <a:xfrm>
            <a:off x="-1095701" y="-615700"/>
            <a:ext cx="11944601" cy="6989553"/>
            <a:chOff x="-1095701" y="-615700"/>
            <a:chExt cx="11944601" cy="6989553"/>
          </a:xfrm>
        </p:grpSpPr>
        <p:pic>
          <p:nvPicPr>
            <p:cNvPr id="174" name="Google Shape;174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56275" y="-615700"/>
              <a:ext cx="1155200" cy="115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500471" flipH="1">
              <a:off x="-561829" y="3261475"/>
              <a:ext cx="1667724" cy="2895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1"/>
            <p:cNvPicPr preferRelativeResize="0"/>
            <p:nvPr/>
          </p:nvPicPr>
          <p:blipFill rotWithShape="1">
            <a:blip r:embed="rId5">
              <a:alphaModFix/>
            </a:blip>
            <a:srcRect b="4625"/>
            <a:stretch/>
          </p:blipFill>
          <p:spPr>
            <a:xfrm rot="-155221">
              <a:off x="8320175" y="-39686"/>
              <a:ext cx="2412925" cy="51855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subTitle" idx="1"/>
          </p:nvPr>
        </p:nvSpPr>
        <p:spPr>
          <a:xfrm>
            <a:off x="790596" y="1716349"/>
            <a:ext cx="24324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subTitle" idx="2"/>
          </p:nvPr>
        </p:nvSpPr>
        <p:spPr>
          <a:xfrm>
            <a:off x="3354300" y="1716349"/>
            <a:ext cx="24324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3"/>
          </p:nvPr>
        </p:nvSpPr>
        <p:spPr>
          <a:xfrm>
            <a:off x="790596" y="3403475"/>
            <a:ext cx="24324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ubTitle" idx="4"/>
          </p:nvPr>
        </p:nvSpPr>
        <p:spPr>
          <a:xfrm>
            <a:off x="3354300" y="3403475"/>
            <a:ext cx="24324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subTitle" idx="5"/>
          </p:nvPr>
        </p:nvSpPr>
        <p:spPr>
          <a:xfrm>
            <a:off x="5918004" y="1716349"/>
            <a:ext cx="24324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ubTitle" idx="6"/>
          </p:nvPr>
        </p:nvSpPr>
        <p:spPr>
          <a:xfrm>
            <a:off x="5918004" y="3403475"/>
            <a:ext cx="2432400" cy="10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7"/>
          </p:nvPr>
        </p:nvSpPr>
        <p:spPr>
          <a:xfrm>
            <a:off x="790596" y="1392075"/>
            <a:ext cx="24354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solidFill>
                  <a:schemeClr val="dk1"/>
                </a:solidFill>
                <a:latin typeface="Ysabeau SemiBold"/>
                <a:ea typeface="Ysabeau SemiBold"/>
                <a:cs typeface="Ysabeau SemiBold"/>
                <a:sym typeface="Ysabeau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subTitle" idx="8"/>
          </p:nvPr>
        </p:nvSpPr>
        <p:spPr>
          <a:xfrm>
            <a:off x="3354300" y="1392075"/>
            <a:ext cx="24354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solidFill>
                  <a:schemeClr val="dk1"/>
                </a:solidFill>
                <a:latin typeface="Ysabeau SemiBold"/>
                <a:ea typeface="Ysabeau SemiBold"/>
                <a:cs typeface="Ysabeau SemiBold"/>
                <a:sym typeface="Ysabeau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9"/>
          </p:nvPr>
        </p:nvSpPr>
        <p:spPr>
          <a:xfrm>
            <a:off x="5918004" y="1392075"/>
            <a:ext cx="24354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solidFill>
                  <a:schemeClr val="dk1"/>
                </a:solidFill>
                <a:latin typeface="Ysabeau SemiBold"/>
                <a:ea typeface="Ysabeau SemiBold"/>
                <a:cs typeface="Ysabeau SemiBold"/>
                <a:sym typeface="Ysabeau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subTitle" idx="13"/>
          </p:nvPr>
        </p:nvSpPr>
        <p:spPr>
          <a:xfrm>
            <a:off x="790596" y="3080127"/>
            <a:ext cx="24354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solidFill>
                  <a:schemeClr val="dk1"/>
                </a:solidFill>
                <a:latin typeface="Ysabeau SemiBold"/>
                <a:ea typeface="Ysabeau SemiBold"/>
                <a:cs typeface="Ysabeau SemiBold"/>
                <a:sym typeface="Ysabeau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14"/>
          </p:nvPr>
        </p:nvSpPr>
        <p:spPr>
          <a:xfrm>
            <a:off x="3354300" y="3080127"/>
            <a:ext cx="24354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solidFill>
                  <a:schemeClr val="dk1"/>
                </a:solidFill>
                <a:latin typeface="Ysabeau SemiBold"/>
                <a:ea typeface="Ysabeau SemiBold"/>
                <a:cs typeface="Ysabeau SemiBold"/>
                <a:sym typeface="Ysabeau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ubTitle" idx="15"/>
          </p:nvPr>
        </p:nvSpPr>
        <p:spPr>
          <a:xfrm>
            <a:off x="5918004" y="3080127"/>
            <a:ext cx="24354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solidFill>
                  <a:schemeClr val="dk1"/>
                </a:solidFill>
                <a:latin typeface="Ysabeau SemiBold"/>
                <a:ea typeface="Ysabeau SemiBold"/>
                <a:cs typeface="Ysabeau SemiBold"/>
                <a:sym typeface="Ysabeau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23"/>
          <p:cNvGrpSpPr/>
          <p:nvPr/>
        </p:nvGrpSpPr>
        <p:grpSpPr>
          <a:xfrm>
            <a:off x="-1680563" y="-519537"/>
            <a:ext cx="12572815" cy="6253587"/>
            <a:chOff x="-1680563" y="-519537"/>
            <a:chExt cx="12572815" cy="6253587"/>
          </a:xfrm>
        </p:grpSpPr>
        <p:pic>
          <p:nvPicPr>
            <p:cNvPr id="201" name="Google Shape;201;p23"/>
            <p:cNvPicPr preferRelativeResize="0"/>
            <p:nvPr/>
          </p:nvPicPr>
          <p:blipFill rotWithShape="1">
            <a:blip r:embed="rId3">
              <a:alphaModFix/>
            </a:blip>
            <a:srcRect b="4625"/>
            <a:stretch/>
          </p:blipFill>
          <p:spPr>
            <a:xfrm rot="120083" flipH="1">
              <a:off x="-1590750" y="-20636"/>
              <a:ext cx="2412926" cy="51855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8513252" y="1967675"/>
              <a:ext cx="2379000" cy="3766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400000" flipH="1">
              <a:off x="8324997" y="-1133475"/>
              <a:ext cx="1667724" cy="28956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sabeau SemiBold"/>
              <a:buNone/>
              <a:defRPr sz="3200">
                <a:solidFill>
                  <a:schemeClr val="dk1"/>
                </a:solidFill>
                <a:latin typeface="Ysabeau SemiBold"/>
                <a:ea typeface="Ysabeau SemiBold"/>
                <a:cs typeface="Ysabeau SemiBold"/>
                <a:sym typeface="Ysabeau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sabeau"/>
              <a:buNone/>
              <a:defRPr sz="3000" b="1">
                <a:solidFill>
                  <a:schemeClr val="dk1"/>
                </a:solidFill>
                <a:latin typeface="Ysabeau"/>
                <a:ea typeface="Ysabeau"/>
                <a:cs typeface="Ysabeau"/>
                <a:sym typeface="Ysabeau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sabeau"/>
              <a:buNone/>
              <a:defRPr sz="3000" b="1">
                <a:solidFill>
                  <a:schemeClr val="dk1"/>
                </a:solidFill>
                <a:latin typeface="Ysabeau"/>
                <a:ea typeface="Ysabeau"/>
                <a:cs typeface="Ysabeau"/>
                <a:sym typeface="Ysabeau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sabeau"/>
              <a:buNone/>
              <a:defRPr sz="3000" b="1">
                <a:solidFill>
                  <a:schemeClr val="dk1"/>
                </a:solidFill>
                <a:latin typeface="Ysabeau"/>
                <a:ea typeface="Ysabeau"/>
                <a:cs typeface="Ysabeau"/>
                <a:sym typeface="Ysabeau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sabeau"/>
              <a:buNone/>
              <a:defRPr sz="3000" b="1">
                <a:solidFill>
                  <a:schemeClr val="dk1"/>
                </a:solidFill>
                <a:latin typeface="Ysabeau"/>
                <a:ea typeface="Ysabeau"/>
                <a:cs typeface="Ysabeau"/>
                <a:sym typeface="Ysabeau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sabeau"/>
              <a:buNone/>
              <a:defRPr sz="3000" b="1">
                <a:solidFill>
                  <a:schemeClr val="dk1"/>
                </a:solidFill>
                <a:latin typeface="Ysabeau"/>
                <a:ea typeface="Ysabeau"/>
                <a:cs typeface="Ysabeau"/>
                <a:sym typeface="Ysabeau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sabeau"/>
              <a:buNone/>
              <a:defRPr sz="3000" b="1">
                <a:solidFill>
                  <a:schemeClr val="dk1"/>
                </a:solidFill>
                <a:latin typeface="Ysabeau"/>
                <a:ea typeface="Ysabeau"/>
                <a:cs typeface="Ysabeau"/>
                <a:sym typeface="Ysabeau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sabeau"/>
              <a:buNone/>
              <a:defRPr sz="3000" b="1">
                <a:solidFill>
                  <a:schemeClr val="dk1"/>
                </a:solidFill>
                <a:latin typeface="Ysabeau"/>
                <a:ea typeface="Ysabeau"/>
                <a:cs typeface="Ysabeau"/>
                <a:sym typeface="Ysabeau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sabeau"/>
              <a:buNone/>
              <a:defRPr sz="3000" b="1">
                <a:solidFill>
                  <a:schemeClr val="dk1"/>
                </a:solidFill>
                <a:latin typeface="Ysabeau"/>
                <a:ea typeface="Ysabeau"/>
                <a:cs typeface="Ysabeau"/>
                <a:sym typeface="Ysabea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7" r:id="rId8"/>
    <p:sldLayoutId id="2147483669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 amt="59000"/>
          </a:blip>
          <a:srcRect l="4221" r="4212"/>
          <a:stretch/>
        </p:blipFill>
        <p:spPr>
          <a:xfrm>
            <a:off x="-857391" y="1617968"/>
            <a:ext cx="7365453" cy="362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F023EA93-2F37-0A7B-A404-DC1D4BA04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99" r="97669">
                        <a14:foregroundMark x1="51865" y1="32361" x2="58858" y2="36181"/>
                        <a14:foregroundMark x1="56410" y1="29375" x2="57459" y2="37014"/>
                        <a14:foregroundMark x1="50000" y1="49861" x2="51632" y2="52222"/>
                        <a14:foregroundMark x1="45804" y1="44444" x2="42541" y2="42569"/>
                        <a14:foregroundMark x1="88112" y1="62847" x2="91841" y2="64931"/>
                        <a14:foregroundMark x1="97669" y1="65208" x2="97669" y2="65208"/>
                        <a14:foregroundMark x1="7925" y1="18542" x2="16434" y2="25972"/>
                        <a14:foregroundMark x1="7925" y1="21181" x2="3263" y2="19097"/>
                        <a14:foregroundMark x1="6527" y1="19792" x2="2098" y2="18681"/>
                        <a14:foregroundMark x1="6527" y1="21597" x2="7226" y2="22778"/>
                        <a14:foregroundMark x1="10256" y1="17292" x2="10723" y2="15417"/>
                        <a14:foregroundMark x1="73660" y1="69375" x2="79837" y2="78819"/>
                        <a14:foregroundMark x1="5128" y1="19097" x2="699" y2="17431"/>
                        <a14:backgroundMark x1="6993" y1="8958" x2="6993" y2="11111"/>
                        <a14:backgroundMark x1="91375" y1="85139" x2="91841" y2="85972"/>
                        <a14:backgroundMark x1="1399" y1="12500" x2="3030" y2="17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807"/>
          <a:stretch/>
        </p:blipFill>
        <p:spPr bwMode="auto">
          <a:xfrm>
            <a:off x="5058888" y="-764482"/>
            <a:ext cx="4085112" cy="5907982"/>
          </a:xfrm>
          <a:prstGeom prst="rect">
            <a:avLst/>
          </a:prstGeom>
          <a:noFill/>
          <a:effectLst>
            <a:glow rad="101600">
              <a:schemeClr val="accent6">
                <a:lumMod val="5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7623C8-DA2B-4E23-929E-B140E34DA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5" y="-12366"/>
            <a:ext cx="9201150" cy="5143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BF5324-0D86-4CDC-A9AA-80DB455B00EB}"/>
              </a:ext>
            </a:extLst>
          </p:cNvPr>
          <p:cNvSpPr txBox="1"/>
          <p:nvPr/>
        </p:nvSpPr>
        <p:spPr>
          <a:xfrm>
            <a:off x="625910" y="469351"/>
            <a:ext cx="294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#9Slide03 Ample" panose="02000000000000000000" pitchFamily="2" charset="0"/>
              </a:rPr>
              <a:t>VĂN BẢN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3FD1FF-0FF8-4BFD-99BE-CE8A5182271C}"/>
              </a:ext>
            </a:extLst>
          </p:cNvPr>
          <p:cNvSpPr txBox="1"/>
          <p:nvPr/>
        </p:nvSpPr>
        <p:spPr>
          <a:xfrm>
            <a:off x="1927534" y="847269"/>
            <a:ext cx="49652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#9Slide07 SVNDessert Menu Scrip" panose="00000500000000000000" pitchFamily="2" charset="0"/>
              </a:rPr>
              <a:t>CẢM HOÀI</a:t>
            </a:r>
            <a:endParaRPr lang="en-US" sz="4000" dirty="0">
              <a:solidFill>
                <a:srgbClr val="C00000"/>
              </a:solidFill>
              <a:latin typeface="#9Slide07 SVNDessert Menu Scrip" panose="00000500000000000000" pitchFamily="2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#9Slide07 SVNDessert Menu Scrip" panose="00000500000000000000" pitchFamily="2" charset="0"/>
              </a:rPr>
              <a:t>(</a:t>
            </a:r>
            <a:r>
              <a:rPr lang="en-US" sz="4800" dirty="0" err="1">
                <a:solidFill>
                  <a:srgbClr val="C00000"/>
                </a:solidFill>
                <a:latin typeface="#9Slide07 SVNDessert Menu Scrip" panose="00000500000000000000" pitchFamily="2" charset="0"/>
              </a:rPr>
              <a:t>Nỗi</a:t>
            </a:r>
            <a:r>
              <a:rPr lang="en-US" sz="4800" dirty="0">
                <a:solidFill>
                  <a:srgbClr val="C00000"/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#9Slide07 SVNDessert Menu Scrip" panose="00000500000000000000" pitchFamily="2" charset="0"/>
              </a:rPr>
              <a:t>lòng</a:t>
            </a:r>
            <a:r>
              <a:rPr lang="en-US" sz="4800" dirty="0">
                <a:solidFill>
                  <a:srgbClr val="C00000"/>
                </a:solidFill>
                <a:latin typeface="#9Slide07 SVNDessert Menu Scrip" panose="00000500000000000000" pitchFamily="2" charset="0"/>
              </a:rPr>
              <a:t>)</a:t>
            </a:r>
          </a:p>
          <a:p>
            <a:pPr algn="ctr"/>
            <a:r>
              <a:rPr lang="en-US" sz="3600" dirty="0">
                <a:latin typeface="#9Slide03 Ample" panose="02000000000000000000" pitchFamily="2" charset="0"/>
              </a:rPr>
              <a:t>- </a:t>
            </a:r>
            <a:r>
              <a:rPr lang="en-US" sz="3600" dirty="0" err="1">
                <a:latin typeface="#9Slide03 Ample" panose="02000000000000000000" pitchFamily="2" charset="0"/>
              </a:rPr>
              <a:t>Đặng</a:t>
            </a:r>
            <a:r>
              <a:rPr lang="en-US" sz="3600" dirty="0">
                <a:latin typeface="#9Slide03 Ample" panose="02000000000000000000" pitchFamily="2" charset="0"/>
              </a:rPr>
              <a:t> Dung 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E5F76-4A32-4C19-B5F3-D47B2A046008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II. KHÁM PHÁ VĂN BẢN/ 1.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Bốn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đầu</a:t>
            </a:r>
            <a:endParaRPr lang="vi-VN" sz="2800" b="1" dirty="0">
              <a:solidFill>
                <a:schemeClr val="bg1">
                  <a:lumMod val="60000"/>
                  <a:lumOff val="40000"/>
                </a:schemeClr>
              </a:solidFill>
              <a:latin typeface="iCiel Cadena" pitchFamily="2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972E4-3B8B-4037-B5E3-AB318F626A03}"/>
              </a:ext>
            </a:extLst>
          </p:cNvPr>
          <p:cNvSpPr txBox="1"/>
          <p:nvPr/>
        </p:nvSpPr>
        <p:spPr>
          <a:xfrm>
            <a:off x="85962" y="1810508"/>
            <a:ext cx="3341883" cy="2355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Tình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thế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bi </a:t>
            </a:r>
            <a:r>
              <a:rPr lang="en-US" sz="20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kịch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C00000"/>
                </a:solidFill>
                <a:latin typeface="Lexend" panose="020B0604020202020204"/>
              </a:rPr>
              <a:t>Việc</a:t>
            </a:r>
            <a:r>
              <a:rPr lang="en-US" sz="1600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Lexend" panose="020B0604020202020204"/>
              </a:rPr>
              <a:t>đời</a:t>
            </a:r>
            <a:r>
              <a:rPr lang="en-US" sz="1600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Lexend" panose="020B0604020202020204"/>
              </a:rPr>
              <a:t>dằng</a:t>
            </a:r>
            <a:r>
              <a:rPr lang="en-US" sz="1600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Lexend" panose="020B0604020202020204"/>
              </a:rPr>
              <a:t>dặc</a:t>
            </a:r>
            <a:r>
              <a:rPr lang="en-US" sz="1600" dirty="0">
                <a:solidFill>
                  <a:srgbClr val="C00000"/>
                </a:solidFill>
                <a:latin typeface="Lexend" panose="020B0604020202020204"/>
              </a:rPr>
              <a:t> &gt;&lt; ta </a:t>
            </a:r>
            <a:r>
              <a:rPr lang="en-US" sz="1600" dirty="0" err="1">
                <a:solidFill>
                  <a:srgbClr val="C00000"/>
                </a:solidFill>
                <a:latin typeface="Lexend" panose="020B0604020202020204"/>
              </a:rPr>
              <a:t>đã</a:t>
            </a:r>
            <a:r>
              <a:rPr lang="en-US" sz="1600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Lexend" panose="020B0604020202020204"/>
              </a:rPr>
              <a:t>già</a:t>
            </a:r>
            <a:endParaRPr lang="en-US" sz="1600" dirty="0">
              <a:solidFill>
                <a:srgbClr val="C00000"/>
              </a:solidFill>
              <a:latin typeface="Lexend" panose="020B0604020202020204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Hiện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thực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nghịch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lí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phép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đối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): </a:t>
            </a:r>
          </a:p>
          <a:p>
            <a:pPr algn="just">
              <a:lnSpc>
                <a:spcPct val="150000"/>
              </a:lnSpc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Lexend" panose="020B0604020202020204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Lexend" panose="020B0604020202020204"/>
            </a:endParaRPr>
          </a:p>
          <a:p>
            <a:pPr algn="ctr">
              <a:lnSpc>
                <a:spcPct val="150000"/>
              </a:lnSpc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Lexend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F9C0A7-706C-4AA8-9BF0-8609DEAC50EC}"/>
              </a:ext>
            </a:extLst>
          </p:cNvPr>
          <p:cNvSpPr txBox="1"/>
          <p:nvPr/>
        </p:nvSpPr>
        <p:spPr>
          <a:xfrm>
            <a:off x="5118634" y="475855"/>
            <a:ext cx="3855314" cy="1220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Thời</a:t>
            </a:r>
            <a:r>
              <a:rPr lang="en-US" sz="21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1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gian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sz="2100" b="1" dirty="0" err="1">
                <a:solidFill>
                  <a:srgbClr val="C00000"/>
                </a:solidFill>
                <a:latin typeface="Lexend" panose="020B0604020202020204"/>
              </a:rPr>
              <a:t>Quân</a:t>
            </a:r>
            <a:r>
              <a:rPr lang="en-US" sz="2100" b="1" dirty="0">
                <a:solidFill>
                  <a:srgbClr val="C00000"/>
                </a:solidFill>
                <a:latin typeface="Lexend" panose="020B0604020202020204"/>
              </a:rPr>
              <a:t> Minh </a:t>
            </a:r>
            <a:r>
              <a:rPr lang="en-US" sz="2100" b="1" dirty="0" err="1">
                <a:solidFill>
                  <a:srgbClr val="C00000"/>
                </a:solidFill>
                <a:latin typeface="Lexend" panose="020B0604020202020204"/>
              </a:rPr>
              <a:t>chiếm</a:t>
            </a:r>
            <a:r>
              <a:rPr lang="en-US" sz="21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Lexend" panose="020B0604020202020204"/>
              </a:rPr>
              <a:t>đóng</a:t>
            </a:r>
            <a:r>
              <a:rPr lang="en-US" sz="21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100" b="1" dirty="0" err="1">
                <a:solidFill>
                  <a:srgbClr val="C00000"/>
                </a:solidFill>
                <a:latin typeface="Lexend" panose="020B0604020202020204"/>
              </a:rPr>
              <a:t>Đại</a:t>
            </a:r>
            <a:r>
              <a:rPr lang="en-US" sz="21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Lexend" panose="020B0604020202020204"/>
              </a:rPr>
              <a:t>Việt</a:t>
            </a:r>
            <a:r>
              <a:rPr lang="en-US" sz="21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(1407-1409)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Lexend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EC3E0E-8C35-4EC9-9E0F-F8FAC9557CED}"/>
              </a:ext>
            </a:extLst>
          </p:cNvPr>
          <p:cNvSpPr txBox="1"/>
          <p:nvPr/>
        </p:nvSpPr>
        <p:spPr>
          <a:xfrm>
            <a:off x="6022343" y="2667158"/>
            <a:ext cx="2561318" cy="1220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 u="sng" dirty="0" err="1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Không</a:t>
            </a:r>
            <a:r>
              <a:rPr lang="en-US" sz="2100" b="1" u="sng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gian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đ</a:t>
            </a:r>
            <a:r>
              <a:rPr lang="vi-VN" sz="2100" b="1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 charset="0"/>
                <a:ea typeface="Times New Roman" panose="02020603050405020304" pitchFamily="18" charset="0"/>
              </a:rPr>
              <a:t>ất nước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loạn</a:t>
            </a:r>
            <a:r>
              <a:rPr lang="en-US" sz="2100" b="1" dirty="0">
                <a:solidFill>
                  <a:srgbClr val="C00000"/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lạc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thế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sự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đảo</a:t>
            </a:r>
            <a:r>
              <a:rPr lang="en-US" sz="2100" b="1" dirty="0">
                <a:solidFill>
                  <a:srgbClr val="C00000"/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điên</a:t>
            </a:r>
            <a:r>
              <a:rPr lang="en-US" sz="2100" b="1" dirty="0">
                <a:solidFill>
                  <a:srgbClr val="C00000"/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 </a:t>
            </a:r>
            <a:endParaRPr lang="en-US" sz="2100" b="1" u="sng" dirty="0">
              <a:solidFill>
                <a:srgbClr val="C00000"/>
              </a:solidFill>
              <a:latin typeface="Lexend" panose="020B0604020202020204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AC3F77F-E9EE-4FE6-A5AA-EC337F7153E3}"/>
              </a:ext>
            </a:extLst>
          </p:cNvPr>
          <p:cNvCxnSpPr>
            <a:cxnSpLocks/>
          </p:cNvCxnSpPr>
          <p:nvPr/>
        </p:nvCxnSpPr>
        <p:spPr>
          <a:xfrm>
            <a:off x="3190551" y="2172923"/>
            <a:ext cx="856712" cy="703922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2EE2D37-5DE6-4136-AF0C-C16902D73C44}"/>
              </a:ext>
            </a:extLst>
          </p:cNvPr>
          <p:cNvCxnSpPr>
            <a:cxnSpLocks/>
          </p:cNvCxnSpPr>
          <p:nvPr/>
        </p:nvCxnSpPr>
        <p:spPr>
          <a:xfrm rot="5400000">
            <a:off x="4013104" y="1385393"/>
            <a:ext cx="1430487" cy="752876"/>
          </a:xfrm>
          <a:prstGeom prst="bentConnector3">
            <a:avLst>
              <a:gd name="adj1" fmla="val -4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535C342-3A44-41BC-A944-21B627654E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78376" y="3260174"/>
            <a:ext cx="1162445" cy="536005"/>
          </a:xfrm>
          <a:prstGeom prst="bentConnector3">
            <a:avLst>
              <a:gd name="adj1" fmla="val 10420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62C9CB0-25CF-4010-812C-E1C60EB3CF21}"/>
              </a:ext>
            </a:extLst>
          </p:cNvPr>
          <p:cNvSpPr/>
          <p:nvPr/>
        </p:nvSpPr>
        <p:spPr>
          <a:xfrm>
            <a:off x="3343002" y="2097689"/>
            <a:ext cx="1946339" cy="181569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4"/>
                </a:solidFill>
                <a:latin typeface="Lexend" panose="020B0604020202020204"/>
              </a:rPr>
              <a:t>Hoàn</a:t>
            </a:r>
            <a:r>
              <a:rPr lang="en-US" sz="20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Lexend" panose="020B0604020202020204"/>
              </a:rPr>
              <a:t>cảnh</a:t>
            </a:r>
            <a:r>
              <a:rPr lang="en-US" sz="2000" b="1" dirty="0">
                <a:solidFill>
                  <a:schemeClr val="accent4"/>
                </a:solidFill>
                <a:latin typeface="Lexend" panose="020B0604020202020204"/>
              </a:rPr>
              <a:t> – </a:t>
            </a:r>
            <a:r>
              <a:rPr lang="en-US" sz="2000" b="1" dirty="0" err="1">
                <a:solidFill>
                  <a:schemeClr val="accent4"/>
                </a:solidFill>
                <a:latin typeface="Lexend" panose="020B0604020202020204"/>
              </a:rPr>
              <a:t>tình</a:t>
            </a:r>
            <a:r>
              <a:rPr lang="en-US" sz="20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Lexend" panose="020B0604020202020204"/>
              </a:rPr>
              <a:t>thế</a:t>
            </a:r>
            <a:r>
              <a:rPr lang="en-US" sz="2000" b="1" dirty="0">
                <a:solidFill>
                  <a:schemeClr val="accent4"/>
                </a:solidFill>
                <a:latin typeface="Lexend" panose="020B0604020202020204"/>
              </a:rPr>
              <a:t> bi </a:t>
            </a:r>
            <a:r>
              <a:rPr lang="en-US" sz="2000" b="1" dirty="0" err="1">
                <a:solidFill>
                  <a:schemeClr val="accent4"/>
                </a:solidFill>
                <a:latin typeface="Lexend" panose="020B0604020202020204"/>
              </a:rPr>
              <a:t>kịch</a:t>
            </a:r>
            <a:r>
              <a:rPr lang="en-US" sz="20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Lexend" panose="020B0604020202020204"/>
              </a:rPr>
              <a:t>của</a:t>
            </a:r>
            <a:r>
              <a:rPr lang="en-US" sz="2000" b="1" dirty="0">
                <a:solidFill>
                  <a:schemeClr val="accent4"/>
                </a:solidFill>
                <a:latin typeface="Lexend" panose="020B0604020202020204"/>
              </a:rPr>
              <a:t> NVTT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DABC0D-6203-4E2C-99F1-F5650785027B}"/>
              </a:ext>
            </a:extLst>
          </p:cNvPr>
          <p:cNvCxnSpPr/>
          <p:nvPr/>
        </p:nvCxnSpPr>
        <p:spPr>
          <a:xfrm>
            <a:off x="1828800" y="3125943"/>
            <a:ext cx="0" cy="1560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2D42096-49EA-4362-9992-43BE8FC4C92E}"/>
              </a:ext>
            </a:extLst>
          </p:cNvPr>
          <p:cNvSpPr txBox="1"/>
          <p:nvPr/>
        </p:nvSpPr>
        <p:spPr>
          <a:xfrm>
            <a:off x="0" y="3334515"/>
            <a:ext cx="1861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C00000"/>
                </a:solidFill>
                <a:latin typeface="Lexend" panose="020B0604020202020204"/>
              </a:rPr>
              <a:t>Gặp</a:t>
            </a:r>
            <a:r>
              <a:rPr lang="en-US" sz="18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Lexend" panose="020B0604020202020204"/>
              </a:rPr>
              <a:t>thời</a:t>
            </a:r>
            <a:endParaRPr lang="en-US" sz="1800" b="1" dirty="0">
              <a:solidFill>
                <a:srgbClr val="C00000"/>
              </a:solidFill>
              <a:latin typeface="Lexend" panose="020B0604020202020204"/>
            </a:endParaRPr>
          </a:p>
          <a:p>
            <a:pPr algn="ctr"/>
            <a:r>
              <a:rPr lang="en-US" sz="1800" b="1" dirty="0" err="1">
                <a:solidFill>
                  <a:srgbClr val="C00000"/>
                </a:solidFill>
                <a:latin typeface="Lexend" panose="020B0604020202020204"/>
              </a:rPr>
              <a:t>Kẻ</a:t>
            </a:r>
            <a:r>
              <a:rPr lang="en-US" sz="18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Lexend" panose="020B0604020202020204"/>
              </a:rPr>
              <a:t>tầm</a:t>
            </a:r>
            <a:r>
              <a:rPr lang="en-US" sz="18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Lexend" panose="020B0604020202020204"/>
              </a:rPr>
              <a:t>thường</a:t>
            </a:r>
            <a:r>
              <a:rPr lang="en-US" sz="18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</a:p>
          <a:p>
            <a:pPr algn="ctr"/>
            <a:r>
              <a:rPr lang="en-US" sz="1800" b="1" dirty="0" err="1">
                <a:solidFill>
                  <a:srgbClr val="C00000"/>
                </a:solidFill>
                <a:latin typeface="Lexend" panose="020B0604020202020204"/>
              </a:rPr>
              <a:t>Thành</a:t>
            </a:r>
            <a:r>
              <a:rPr lang="en-US" sz="18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Lexend" panose="020B0604020202020204"/>
              </a:rPr>
              <a:t>công</a:t>
            </a:r>
            <a:endParaRPr lang="en-US" sz="1800" b="1" dirty="0">
              <a:solidFill>
                <a:srgbClr val="C00000"/>
              </a:solidFill>
              <a:latin typeface="Lexend" panose="020B06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4B477F-2F0B-4BDD-A043-727032C9F662}"/>
              </a:ext>
            </a:extLst>
          </p:cNvPr>
          <p:cNvSpPr txBox="1"/>
          <p:nvPr/>
        </p:nvSpPr>
        <p:spPr>
          <a:xfrm>
            <a:off x="1768923" y="3348098"/>
            <a:ext cx="17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Lexend" panose="020B0604020202020204"/>
              </a:rPr>
              <a:t>Lỡ</a:t>
            </a:r>
            <a:r>
              <a:rPr lang="en-US" sz="1800" b="1" dirty="0">
                <a:latin typeface="Lexend" panose="020B0604020202020204"/>
              </a:rPr>
              <a:t> </a:t>
            </a:r>
            <a:r>
              <a:rPr lang="en-US" sz="1800" b="1" dirty="0" err="1">
                <a:latin typeface="Lexend" panose="020B0604020202020204"/>
              </a:rPr>
              <a:t>vận</a:t>
            </a:r>
            <a:endParaRPr lang="en-US" sz="1800" b="1" dirty="0">
              <a:latin typeface="Lexend" panose="020B0604020202020204"/>
            </a:endParaRPr>
          </a:p>
          <a:p>
            <a:pPr algn="ctr"/>
            <a:r>
              <a:rPr lang="en-US" sz="1800" b="1" dirty="0">
                <a:latin typeface="Lexend" panose="020B0604020202020204"/>
              </a:rPr>
              <a:t>Anh </a:t>
            </a:r>
            <a:r>
              <a:rPr lang="en-US" sz="1800" b="1" dirty="0" err="1">
                <a:latin typeface="Lexend" panose="020B0604020202020204"/>
              </a:rPr>
              <a:t>hùng</a:t>
            </a:r>
            <a:endParaRPr lang="en-US" sz="1800" b="1" dirty="0">
              <a:latin typeface="Lexend" panose="020B0604020202020204"/>
            </a:endParaRPr>
          </a:p>
          <a:p>
            <a:pPr algn="ctr"/>
            <a:r>
              <a:rPr lang="en-US" sz="1800" b="1" dirty="0" err="1">
                <a:latin typeface="Lexend" panose="020B0604020202020204"/>
              </a:rPr>
              <a:t>Ôm</a:t>
            </a:r>
            <a:r>
              <a:rPr lang="en-US" sz="1800" b="1" dirty="0">
                <a:latin typeface="Lexend" panose="020B0604020202020204"/>
              </a:rPr>
              <a:t> </a:t>
            </a:r>
            <a:r>
              <a:rPr lang="en-US" sz="1800" b="1" dirty="0" err="1">
                <a:latin typeface="Lexend" panose="020B0604020202020204"/>
              </a:rPr>
              <a:t>tủi</a:t>
            </a:r>
            <a:r>
              <a:rPr lang="en-US" sz="1800" b="1" dirty="0">
                <a:latin typeface="Lexend" panose="020B0604020202020204"/>
              </a:rPr>
              <a:t> </a:t>
            </a:r>
            <a:r>
              <a:rPr lang="en-US" sz="1800" b="1" dirty="0" err="1">
                <a:latin typeface="Lexend" panose="020B0604020202020204"/>
              </a:rPr>
              <a:t>hận</a:t>
            </a:r>
            <a:endParaRPr lang="en-US" sz="1800" b="1" dirty="0">
              <a:latin typeface="Lexend" panose="020B0604020202020204"/>
            </a:endParaRPr>
          </a:p>
        </p:txBody>
      </p:sp>
      <p:pic>
        <p:nvPicPr>
          <p:cNvPr id="21" name="Picture 2" descr="Không có mô tả ảnh.">
            <a:extLst>
              <a:ext uri="{FF2B5EF4-FFF2-40B4-BE49-F238E27FC236}">
                <a16:creationId xmlns:a16="http://schemas.microsoft.com/office/drawing/2014/main" id="{7F508507-C00E-465F-A4DC-6F47E2897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99" r="97669">
                        <a14:foregroundMark x1="51865" y1="32361" x2="58858" y2="36181"/>
                        <a14:foregroundMark x1="56410" y1="29375" x2="57459" y2="37014"/>
                        <a14:foregroundMark x1="50000" y1="49861" x2="51632" y2="52222"/>
                        <a14:foregroundMark x1="45804" y1="44444" x2="42541" y2="42569"/>
                        <a14:foregroundMark x1="88112" y1="62847" x2="91841" y2="64931"/>
                        <a14:foregroundMark x1="97669" y1="65208" x2="97669" y2="65208"/>
                        <a14:foregroundMark x1="7925" y1="18542" x2="16434" y2="25972"/>
                        <a14:foregroundMark x1="7925" y1="21181" x2="3263" y2="19097"/>
                        <a14:foregroundMark x1="6527" y1="19792" x2="2098" y2="18681"/>
                        <a14:foregroundMark x1="6527" y1="21597" x2="7226" y2="22778"/>
                        <a14:foregroundMark x1="10256" y1="17292" x2="10723" y2="15417"/>
                        <a14:foregroundMark x1="73660" y1="69375" x2="79837" y2="78819"/>
                        <a14:foregroundMark x1="5128" y1="19097" x2="699" y2="17431"/>
                        <a14:backgroundMark x1="6993" y1="8958" x2="6993" y2="11111"/>
                        <a14:backgroundMark x1="91375" y1="85139" x2="91841" y2="85972"/>
                        <a14:backgroundMark x1="1399" y1="12500" x2="3030" y2="17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807"/>
          <a:stretch/>
        </p:blipFill>
        <p:spPr bwMode="auto">
          <a:xfrm>
            <a:off x="3657596" y="3602405"/>
            <a:ext cx="1379168" cy="1994584"/>
          </a:xfrm>
          <a:prstGeom prst="rect">
            <a:avLst/>
          </a:prstGeom>
          <a:noFill/>
          <a:effectLst>
            <a:glow rad="101600">
              <a:schemeClr val="accent6">
                <a:lumMod val="5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 animBg="1"/>
      <p:bldP spid="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E5F76-4A32-4C19-B5F3-D47B2A046008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II. KHÁM PHÁ VĂN BẢN/ 1.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Bốn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đầu</a:t>
            </a:r>
            <a:endParaRPr lang="vi-VN" sz="2800" b="1" dirty="0">
              <a:solidFill>
                <a:schemeClr val="bg1">
                  <a:lumMod val="60000"/>
                  <a:lumOff val="40000"/>
                </a:schemeClr>
              </a:solidFill>
              <a:latin typeface="iCiel Cadena" pitchFamily="2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3972E4-3B8B-4037-B5E3-AB318F626A03}"/>
              </a:ext>
            </a:extLst>
          </p:cNvPr>
          <p:cNvSpPr txBox="1"/>
          <p:nvPr/>
        </p:nvSpPr>
        <p:spPr>
          <a:xfrm>
            <a:off x="26514" y="2444418"/>
            <a:ext cx="3236322" cy="2905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  <a:latin typeface="Lexend" panose="020B0604020202020204" charset="0"/>
              </a:rPr>
              <a:t>Bi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 charset="0"/>
              </a:rPr>
              <a:t>kịch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 charset="0"/>
              </a:rPr>
              <a:t>lỡ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 charset="0"/>
              </a:rPr>
              <a:t>thời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nhưng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vẫn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không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nguôi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nỗi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 charset="0"/>
              </a:rPr>
              <a:t>đau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 charset="0"/>
              </a:rPr>
              <a:t>mất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 charset="0"/>
              </a:rPr>
              <a:t>nước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vẫn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khắc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khoải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 charset="0"/>
              </a:rPr>
              <a:t>sứ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 charset="0"/>
              </a:rPr>
              <a:t>mệnh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 charset="0"/>
              </a:rPr>
              <a:t>cứu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 charset="0"/>
              </a:rPr>
              <a:t>nước</a:t>
            </a:r>
            <a:endParaRPr lang="en-US" sz="1600" dirty="0">
              <a:solidFill>
                <a:srgbClr val="C00000"/>
              </a:solidFill>
              <a:latin typeface="Lexend" panose="020B0604020202020204" charset="0"/>
            </a:endParaRPr>
          </a:p>
          <a:p>
            <a:pPr algn="just">
              <a:lnSpc>
                <a:spcPct val="120000"/>
              </a:lnSpc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Lexend" panose="020B0604020202020204" charset="0"/>
            </a:endParaRPr>
          </a:p>
          <a:p>
            <a:pPr algn="just">
              <a:lnSpc>
                <a:spcPct val="120000"/>
              </a:lnSpc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Lexend" panose="020B0604020202020204" charset="0"/>
            </a:endParaRPr>
          </a:p>
          <a:p>
            <a:pPr algn="just">
              <a:lnSpc>
                <a:spcPct val="120000"/>
              </a:lnSpc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Lexend" panose="020B060402020202020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F9C0A7-706C-4AA8-9BF0-8609DEAC50EC}"/>
              </a:ext>
            </a:extLst>
          </p:cNvPr>
          <p:cNvSpPr txBox="1"/>
          <p:nvPr/>
        </p:nvSpPr>
        <p:spPr>
          <a:xfrm>
            <a:off x="4972187" y="551068"/>
            <a:ext cx="3855314" cy="1617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Cảm</a:t>
            </a:r>
            <a:r>
              <a:rPr lang="en-US" sz="21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21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xúc</a:t>
            </a:r>
            <a:r>
              <a:rPr lang="en-US" sz="21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, </a:t>
            </a:r>
            <a:r>
              <a:rPr lang="en-US" sz="21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suy</a:t>
            </a:r>
            <a:r>
              <a:rPr lang="en-US" sz="21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21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nghĩ</a:t>
            </a: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100" b="1" dirty="0">
                <a:solidFill>
                  <a:srgbClr val="C00000"/>
                </a:solidFill>
                <a:latin typeface="Lexend" panose="020B0604020202020204" charset="0"/>
              </a:rPr>
              <a:t>Bi </a:t>
            </a:r>
            <a:r>
              <a:rPr lang="en-US" sz="2100" b="1" dirty="0" err="1">
                <a:solidFill>
                  <a:srgbClr val="C00000"/>
                </a:solidFill>
                <a:latin typeface="Lexend" panose="020B0604020202020204" charset="0"/>
              </a:rPr>
              <a:t>phẫn</a:t>
            </a:r>
            <a:r>
              <a:rPr lang="en-US" sz="2100" b="1" dirty="0">
                <a:solidFill>
                  <a:srgbClr val="C00000"/>
                </a:solidFill>
                <a:latin typeface="Lexend" panose="020B0604020202020204" charset="0"/>
              </a:rPr>
              <a:t>, </a:t>
            </a:r>
            <a:r>
              <a:rPr lang="en-US" sz="2100" b="1" dirty="0" err="1">
                <a:solidFill>
                  <a:srgbClr val="C00000"/>
                </a:solidFill>
                <a:latin typeface="Lexend" panose="020B0604020202020204" charset="0"/>
              </a:rPr>
              <a:t>bất</a:t>
            </a:r>
            <a:r>
              <a:rPr lang="en-US" sz="2100" b="1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Lexend" panose="020B0604020202020204" charset="0"/>
              </a:rPr>
              <a:t>lực</a:t>
            </a:r>
            <a:r>
              <a:rPr lang="en-US" sz="2100" b="1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(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Câu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hỏi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Lexend" panose="020B0604020202020204" charset="0"/>
              </a:rPr>
              <a:t>nại</a:t>
            </a:r>
            <a:r>
              <a:rPr lang="en-US" sz="1800" i="1" dirty="0">
                <a:solidFill>
                  <a:srgbClr val="002060"/>
                </a:solidFill>
                <a:latin typeface="Lexend" panose="020B060402020202020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Lexend" panose="020B0604020202020204" charset="0"/>
              </a:rPr>
              <a:t>lão</a:t>
            </a:r>
            <a:r>
              <a:rPr lang="en-US" sz="1800" i="1" dirty="0">
                <a:solidFill>
                  <a:srgbClr val="002060"/>
                </a:solidFill>
                <a:latin typeface="Lexend" panose="020B060402020202020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Lexend" panose="020B0604020202020204" charset="0"/>
              </a:rPr>
              <a:t>hà</a:t>
            </a:r>
            <a:r>
              <a:rPr lang="en-US" sz="1800" i="1" dirty="0">
                <a:solidFill>
                  <a:srgbClr val="002060"/>
                </a:solidFill>
                <a:latin typeface="Lexend" panose="020B0604020202020204" charset="0"/>
              </a:rPr>
              <a:t>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–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làm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thế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nào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+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hình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ảnh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Lexend" panose="020B0604020202020204" charset="0"/>
              </a:rPr>
              <a:t>nhập</a:t>
            </a:r>
            <a:r>
              <a:rPr lang="en-US" sz="1800" i="1" dirty="0">
                <a:solidFill>
                  <a:srgbClr val="002060"/>
                </a:solidFill>
                <a:latin typeface="Lexend" panose="020B060402020202020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Lexend" panose="020B0604020202020204" charset="0"/>
              </a:rPr>
              <a:t>hàm</a:t>
            </a:r>
            <a:r>
              <a:rPr lang="en-US" sz="1800" i="1" dirty="0">
                <a:solidFill>
                  <a:srgbClr val="002060"/>
                </a:solidFill>
                <a:latin typeface="Lexend" panose="020B0604020202020204" charset="0"/>
              </a:rPr>
              <a:t> ca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)</a:t>
            </a:r>
            <a:endParaRPr lang="en-US" sz="2100" dirty="0">
              <a:solidFill>
                <a:schemeClr val="accent1">
                  <a:lumMod val="50000"/>
                </a:schemeClr>
              </a:solidFill>
              <a:latin typeface="Lexend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EC3E0E-8C35-4EC9-9E0F-F8FAC9557CED}"/>
              </a:ext>
            </a:extLst>
          </p:cNvPr>
          <p:cNvSpPr txBox="1"/>
          <p:nvPr/>
        </p:nvSpPr>
        <p:spPr>
          <a:xfrm>
            <a:off x="5826285" y="2676662"/>
            <a:ext cx="2930134" cy="1391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 charset="0"/>
                <a:ea typeface="Times New Roman" panose="02020603050405020304" pitchFamily="18" charset="0"/>
              </a:rPr>
              <a:t>Cách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 charset="0"/>
                <a:ea typeface="Times New Roman" panose="02020603050405020304" pitchFamily="18" charset="0"/>
              </a:rPr>
              <a:t>giải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 charset="0"/>
                <a:ea typeface="Times New Roman" panose="02020603050405020304" pitchFamily="18" charset="0"/>
              </a:rPr>
              <a:t>quyết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 charset="0"/>
                <a:ea typeface="Times New Roman" panose="02020603050405020304" pitchFamily="18" charset="0"/>
              </a:rPr>
              <a:t> bi </a:t>
            </a:r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 charset="0"/>
                <a:ea typeface="Times New Roman" panose="02020603050405020304" pitchFamily="18" charset="0"/>
              </a:rPr>
              <a:t>kịch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 charset="0"/>
                <a:ea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- </a:t>
            </a:r>
            <a:r>
              <a:rPr lang="en-US" sz="1800" dirty="0" err="1">
                <a:solidFill>
                  <a:srgbClr val="C00000"/>
                </a:solidFill>
                <a:latin typeface="Lexend" panose="020B0604020202020204" charset="0"/>
              </a:rPr>
              <a:t>Đắm</a:t>
            </a:r>
            <a:r>
              <a:rPr lang="en-US" sz="1800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Lexend" panose="020B0604020202020204" charset="0"/>
              </a:rPr>
              <a:t>mình</a:t>
            </a:r>
            <a:r>
              <a:rPr lang="en-US" sz="1800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trong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cuộc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Lexend" panose="020B0604020202020204" charset="0"/>
              </a:rPr>
              <a:t>rượu</a:t>
            </a:r>
            <a:r>
              <a:rPr lang="en-US" sz="1800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Lexend" panose="020B0604020202020204" charset="0"/>
              </a:rPr>
              <a:t>hát</a:t>
            </a:r>
            <a:r>
              <a:rPr lang="en-US" sz="1800" dirty="0">
                <a:solidFill>
                  <a:srgbClr val="C00000"/>
                </a:solidFill>
                <a:latin typeface="Lexend" panose="020B0604020202020204" charset="0"/>
              </a:rPr>
              <a:t> ca 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- </a:t>
            </a:r>
            <a:r>
              <a:rPr lang="en-US" sz="1800" dirty="0" err="1">
                <a:solidFill>
                  <a:srgbClr val="C00000"/>
                </a:solidFill>
                <a:latin typeface="Lexend" panose="020B0604020202020204" charset="0"/>
              </a:rPr>
              <a:t>Hòa</a:t>
            </a:r>
            <a:r>
              <a:rPr lang="en-US" sz="1800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Lexend" panose="020B0604020202020204" charset="0"/>
              </a:rPr>
              <a:t>mình</a:t>
            </a:r>
            <a:r>
              <a:rPr lang="en-US" sz="1800" dirty="0">
                <a:solidFill>
                  <a:srgbClr val="C00000"/>
                </a:solidFill>
                <a:latin typeface="Lexend" panose="020B0604020202020204" charset="0"/>
              </a:rPr>
              <a:t> 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vào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Lexend" panose="020B0604020202020204" charset="0"/>
              </a:rPr>
              <a:t>đất</a:t>
            </a:r>
            <a:r>
              <a:rPr lang="en-US" sz="1800" dirty="0">
                <a:solidFill>
                  <a:srgbClr val="C00000"/>
                </a:solidFill>
                <a:latin typeface="Lexend" panose="020B060402020202020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Lexend" panose="020B0604020202020204" charset="0"/>
              </a:rPr>
              <a:t>trời</a:t>
            </a:r>
            <a:endParaRPr lang="en-US" sz="1800" dirty="0">
              <a:solidFill>
                <a:srgbClr val="C00000"/>
              </a:solidFill>
              <a:latin typeface="Lexend" panose="020B0604020202020204" charset="0"/>
            </a:endParaRP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AC3F77F-E9EE-4FE6-A5AA-EC337F7153E3}"/>
              </a:ext>
            </a:extLst>
          </p:cNvPr>
          <p:cNvCxnSpPr>
            <a:cxnSpLocks/>
          </p:cNvCxnSpPr>
          <p:nvPr/>
        </p:nvCxnSpPr>
        <p:spPr>
          <a:xfrm>
            <a:off x="3151661" y="3504681"/>
            <a:ext cx="777056" cy="19544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C2EE2D37-5DE6-4136-AF0C-C16902D73C44}"/>
              </a:ext>
            </a:extLst>
          </p:cNvPr>
          <p:cNvCxnSpPr>
            <a:cxnSpLocks/>
          </p:cNvCxnSpPr>
          <p:nvPr/>
        </p:nvCxnSpPr>
        <p:spPr>
          <a:xfrm rot="5400000">
            <a:off x="4013104" y="1385393"/>
            <a:ext cx="1430487" cy="752876"/>
          </a:xfrm>
          <a:prstGeom prst="bentConnector3">
            <a:avLst>
              <a:gd name="adj1" fmla="val -4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A535C342-3A44-41BC-A944-21B627654E35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78376" y="3260174"/>
            <a:ext cx="1162445" cy="536005"/>
          </a:xfrm>
          <a:prstGeom prst="bentConnector3">
            <a:avLst>
              <a:gd name="adj1" fmla="val 10420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Không có mô tả ảnh.">
            <a:extLst>
              <a:ext uri="{FF2B5EF4-FFF2-40B4-BE49-F238E27FC236}">
                <a16:creationId xmlns:a16="http://schemas.microsoft.com/office/drawing/2014/main" id="{C1AB11A7-6720-4138-B889-EA8B8AF7D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99" r="97669">
                        <a14:foregroundMark x1="51865" y1="32361" x2="58858" y2="36181"/>
                        <a14:foregroundMark x1="56410" y1="29375" x2="57459" y2="37014"/>
                        <a14:foregroundMark x1="50000" y1="49861" x2="51632" y2="52222"/>
                        <a14:foregroundMark x1="45804" y1="44444" x2="42541" y2="42569"/>
                        <a14:foregroundMark x1="88112" y1="62847" x2="91841" y2="64931"/>
                        <a14:foregroundMark x1="97669" y1="65208" x2="97669" y2="65208"/>
                        <a14:foregroundMark x1="7925" y1="18542" x2="16434" y2="25972"/>
                        <a14:foregroundMark x1="7925" y1="21181" x2="3263" y2="19097"/>
                        <a14:foregroundMark x1="6527" y1="19792" x2="2098" y2="18681"/>
                        <a14:foregroundMark x1="6527" y1="21597" x2="7226" y2="22778"/>
                        <a14:foregroundMark x1="10256" y1="17292" x2="10723" y2="15417"/>
                        <a14:foregroundMark x1="73660" y1="69375" x2="79837" y2="78819"/>
                        <a14:foregroundMark x1="5128" y1="19097" x2="699" y2="17431"/>
                        <a14:backgroundMark x1="6993" y1="8958" x2="6993" y2="11111"/>
                        <a14:backgroundMark x1="91375" y1="85139" x2="91841" y2="85972"/>
                        <a14:backgroundMark x1="1399" y1="12500" x2="3030" y2="17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807"/>
          <a:stretch/>
        </p:blipFill>
        <p:spPr bwMode="auto">
          <a:xfrm>
            <a:off x="3657596" y="3602405"/>
            <a:ext cx="1379168" cy="1994584"/>
          </a:xfrm>
          <a:prstGeom prst="rect">
            <a:avLst/>
          </a:prstGeom>
          <a:noFill/>
          <a:effectLst>
            <a:glow rad="101600">
              <a:schemeClr val="accent6">
                <a:lumMod val="5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AF07FF5-F54F-461B-9FD7-C12D9D32EED3}"/>
              </a:ext>
            </a:extLst>
          </p:cNvPr>
          <p:cNvCxnSpPr>
            <a:cxnSpLocks/>
          </p:cNvCxnSpPr>
          <p:nvPr/>
        </p:nvCxnSpPr>
        <p:spPr>
          <a:xfrm rot="5400000">
            <a:off x="4013104" y="1385394"/>
            <a:ext cx="1430487" cy="752876"/>
          </a:xfrm>
          <a:prstGeom prst="bentConnector3">
            <a:avLst>
              <a:gd name="adj1" fmla="val -4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62C9CB0-25CF-4010-812C-E1C60EB3CF21}"/>
              </a:ext>
            </a:extLst>
          </p:cNvPr>
          <p:cNvSpPr/>
          <p:nvPr/>
        </p:nvSpPr>
        <p:spPr>
          <a:xfrm>
            <a:off x="3374011" y="2020731"/>
            <a:ext cx="1946339" cy="181569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 err="1">
                <a:solidFill>
                  <a:schemeClr val="accent4"/>
                </a:solidFill>
                <a:latin typeface="Lexend" panose="020B0604020202020204" charset="0"/>
              </a:rPr>
              <a:t>Cảm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 charset="0"/>
              </a:rPr>
              <a:t>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 charset="0"/>
              </a:rPr>
              <a:t>xúc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 charset="0"/>
              </a:rPr>
              <a:t> –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 charset="0"/>
              </a:rPr>
              <a:t>Suy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 charset="0"/>
              </a:rPr>
              <a:t>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 charset="0"/>
              </a:rPr>
              <a:t>nghĩ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 charset="0"/>
              </a:rPr>
              <a:t> NVTT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 charset="0"/>
              </a:rPr>
              <a:t>khi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 charset="0"/>
              </a:rPr>
              <a:t>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 charset="0"/>
              </a:rPr>
              <a:t>đối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 charset="0"/>
              </a:rPr>
              <a:t>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 charset="0"/>
              </a:rPr>
              <a:t>diện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 charset="0"/>
              </a:rPr>
              <a:t>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 charset="0"/>
              </a:rPr>
              <a:t>hoàn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 charset="0"/>
              </a:rPr>
              <a:t>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 charset="0"/>
              </a:rPr>
              <a:t>cảnh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 charset="0"/>
              </a:rPr>
              <a:t> bi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 charset="0"/>
              </a:rPr>
              <a:t>kịch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16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0841B16-573C-45B1-A369-504999EED4F5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II. KHÁM PHÁ VĂN BẢN/ 2.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Bốn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sau</a:t>
            </a:r>
            <a:endParaRPr lang="vi-VN" sz="2800" b="1" dirty="0">
              <a:solidFill>
                <a:schemeClr val="bg1">
                  <a:lumMod val="60000"/>
                  <a:lumOff val="40000"/>
                </a:schemeClr>
              </a:solidFill>
              <a:latin typeface="iCiel Cadena" pitchFamily="2" charset="0"/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431BA-9142-4D5A-82D9-CDF2BADF772A}"/>
              </a:ext>
            </a:extLst>
          </p:cNvPr>
          <p:cNvCxnSpPr>
            <a:cxnSpLocks/>
          </p:cNvCxnSpPr>
          <p:nvPr/>
        </p:nvCxnSpPr>
        <p:spPr>
          <a:xfrm>
            <a:off x="4411980" y="736594"/>
            <a:ext cx="0" cy="40970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484D1FA-E33F-47A1-B7B6-0953D0412159}"/>
              </a:ext>
            </a:extLst>
          </p:cNvPr>
          <p:cNvSpPr txBox="1"/>
          <p:nvPr/>
        </p:nvSpPr>
        <p:spPr>
          <a:xfrm>
            <a:off x="297180" y="2054339"/>
            <a:ext cx="4533890" cy="235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i="1" dirty="0" err="1">
                <a:latin typeface="#9Slide05 Fourth" panose="00000500000000000000" pitchFamily="2" charset="0"/>
              </a:rPr>
              <a:t>Trí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chủ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hữu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hoài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phù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địa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trục</a:t>
            </a:r>
            <a:r>
              <a:rPr lang="en-US" sz="2500" i="1" dirty="0">
                <a:latin typeface="#9Slide05 Fourth" panose="00000500000000000000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500" i="1" dirty="0" err="1">
                <a:latin typeface="#9Slide05 Fourth" panose="00000500000000000000" pitchFamily="2" charset="0"/>
              </a:rPr>
              <a:t>Tẩy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binh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vô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lộ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vãn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thiên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hà</a:t>
            </a:r>
            <a:r>
              <a:rPr lang="en-US" sz="2500" i="1" dirty="0">
                <a:latin typeface="#9Slide05 Fourth" panose="000005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500" i="1" dirty="0" err="1">
                <a:latin typeface="#9Slide05 Fourth" panose="00000500000000000000" pitchFamily="2" charset="0"/>
              </a:rPr>
              <a:t>Quốc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thù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vị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báo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đầu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tiên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bạch</a:t>
            </a:r>
            <a:r>
              <a:rPr lang="en-US" sz="2500" i="1" dirty="0">
                <a:latin typeface="#9Slide05 Fourth" panose="00000500000000000000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500" i="1" dirty="0" err="1">
                <a:latin typeface="#9Slide05 Fourth" panose="00000500000000000000" pitchFamily="2" charset="0"/>
              </a:rPr>
              <a:t>Kỉ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độ</a:t>
            </a:r>
            <a:r>
              <a:rPr lang="en-US" sz="2500" i="1" dirty="0">
                <a:latin typeface="#9Slide05 Fourth" panose="00000500000000000000" pitchFamily="2" charset="0"/>
              </a:rPr>
              <a:t> Long </a:t>
            </a:r>
            <a:r>
              <a:rPr lang="en-US" sz="2500" i="1" dirty="0" err="1">
                <a:latin typeface="#9Slide05 Fourth" panose="00000500000000000000" pitchFamily="2" charset="0"/>
              </a:rPr>
              <a:t>Tuyền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đới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nguyệt</a:t>
            </a:r>
            <a:r>
              <a:rPr lang="en-US" sz="2500" i="1" dirty="0">
                <a:latin typeface="#9Slide05 Fourth" panose="00000500000000000000" pitchFamily="2" charset="0"/>
              </a:rPr>
              <a:t> ma.</a:t>
            </a:r>
            <a:endParaRPr lang="en-US" sz="2500" dirty="0">
              <a:latin typeface="#9Slide05 Fourth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6AD4C5-DB71-4165-9BA0-680ED207C46F}"/>
              </a:ext>
            </a:extLst>
          </p:cNvPr>
          <p:cNvSpPr txBox="1"/>
          <p:nvPr/>
        </p:nvSpPr>
        <p:spPr>
          <a:xfrm>
            <a:off x="4443570" y="2150775"/>
            <a:ext cx="4630526" cy="2159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i="1" dirty="0" err="1">
                <a:latin typeface="#9Slide03 Ample" panose="02000000000000000000" pitchFamily="2" charset="0"/>
              </a:rPr>
              <a:t>Phò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chúa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dốc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lòng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nâng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trục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đất</a:t>
            </a:r>
            <a:r>
              <a:rPr lang="en-US" sz="2300" i="1" dirty="0">
                <a:latin typeface="#9Slide03 Ample" panose="02000000000000000000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300" i="1" dirty="0" err="1">
                <a:latin typeface="#9Slide03 Ample" panose="02000000000000000000" pitchFamily="2" charset="0"/>
              </a:rPr>
              <a:t>Tẩy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binh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khôn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lối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kéo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Ngân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Hà</a:t>
            </a:r>
            <a:r>
              <a:rPr lang="en-US" sz="2300" i="1" dirty="0">
                <a:latin typeface="#9Slide03 Ample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300" i="1" dirty="0" err="1">
                <a:latin typeface="#9Slide03 Ample" panose="02000000000000000000" pitchFamily="2" charset="0"/>
              </a:rPr>
              <a:t>Quốc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thù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chưa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trả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đầu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sao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bạc</a:t>
            </a:r>
            <a:r>
              <a:rPr lang="en-US" sz="2300" i="1" dirty="0">
                <a:latin typeface="#9Slide03 Ample" panose="02000000000000000000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300" i="1" dirty="0">
                <a:latin typeface="#9Slide03 Ample" panose="02000000000000000000" pitchFamily="2" charset="0"/>
              </a:rPr>
              <a:t>Bao </a:t>
            </a:r>
            <a:r>
              <a:rPr lang="en-US" sz="2300" i="1" dirty="0" err="1">
                <a:latin typeface="#9Slide03 Ample" panose="02000000000000000000" pitchFamily="2" charset="0"/>
              </a:rPr>
              <a:t>độ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mài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gươm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ánh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nguyệt</a:t>
            </a:r>
            <a:r>
              <a:rPr lang="en-US" sz="2300" i="1" dirty="0">
                <a:latin typeface="#9Slide03 Ample" panose="02000000000000000000" pitchFamily="2" charset="0"/>
              </a:rPr>
              <a:t> </a:t>
            </a:r>
            <a:r>
              <a:rPr lang="en-US" sz="2300" i="1" dirty="0" err="1">
                <a:latin typeface="#9Slide03 Ample" panose="02000000000000000000" pitchFamily="2" charset="0"/>
              </a:rPr>
              <a:t>tà</a:t>
            </a:r>
            <a:endParaRPr lang="en-US" sz="2300" i="1" dirty="0">
              <a:latin typeface="#9Slide03 Ample" panose="02000000000000000000" pitchFamily="2" charset="0"/>
            </a:endParaRPr>
          </a:p>
        </p:txBody>
      </p:sp>
      <p:sp>
        <p:nvSpPr>
          <p:cNvPr id="19" name="Google Shape;650;p58">
            <a:extLst>
              <a:ext uri="{FF2B5EF4-FFF2-40B4-BE49-F238E27FC236}">
                <a16:creationId xmlns:a16="http://schemas.microsoft.com/office/drawing/2014/main" id="{E7F132AD-1977-4BC6-A91C-576F250708BB}"/>
              </a:ext>
            </a:extLst>
          </p:cNvPr>
          <p:cNvSpPr/>
          <p:nvPr/>
        </p:nvSpPr>
        <p:spPr>
          <a:xfrm>
            <a:off x="866328" y="1415961"/>
            <a:ext cx="2397600" cy="572700"/>
          </a:xfrm>
          <a:prstGeom prst="roundRect">
            <a:avLst>
              <a:gd name="adj" fmla="val 8253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4"/>
                </a:solidFill>
                <a:latin typeface="Rowdies"/>
                <a:ea typeface="Rowdies"/>
                <a:cs typeface="Rowdies"/>
                <a:sym typeface="Rowdies"/>
              </a:rPr>
              <a:t>PHIÊN ÂM</a:t>
            </a:r>
            <a:endParaRPr sz="2000" b="1" dirty="0">
              <a:solidFill>
                <a:schemeClr val="accent4"/>
              </a:solidFill>
              <a:latin typeface="Rowdies"/>
              <a:ea typeface="Rowdies"/>
              <a:cs typeface="Rowdies"/>
              <a:sym typeface="Rowdies"/>
            </a:endParaRPr>
          </a:p>
        </p:txBody>
      </p:sp>
      <p:sp>
        <p:nvSpPr>
          <p:cNvPr id="20" name="Google Shape;651;p58">
            <a:extLst>
              <a:ext uri="{FF2B5EF4-FFF2-40B4-BE49-F238E27FC236}">
                <a16:creationId xmlns:a16="http://schemas.microsoft.com/office/drawing/2014/main" id="{8630AEE5-9E41-4AC2-9332-709BDFBF3D56}"/>
              </a:ext>
            </a:extLst>
          </p:cNvPr>
          <p:cNvSpPr/>
          <p:nvPr/>
        </p:nvSpPr>
        <p:spPr>
          <a:xfrm>
            <a:off x="5560033" y="1415961"/>
            <a:ext cx="2397600" cy="572700"/>
          </a:xfrm>
          <a:prstGeom prst="roundRect">
            <a:avLst>
              <a:gd name="adj" fmla="val 857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Rowdies"/>
                <a:ea typeface="Rowdies"/>
                <a:cs typeface="Rowdies"/>
                <a:sym typeface="Rowdies"/>
              </a:rPr>
              <a:t>DỊCH THƠ</a:t>
            </a:r>
            <a:endParaRPr sz="2000" b="1" dirty="0">
              <a:solidFill>
                <a:srgbClr val="C00000"/>
              </a:solidFill>
              <a:latin typeface="Rowdies"/>
              <a:ea typeface="Rowdies"/>
              <a:cs typeface="Rowdies"/>
              <a:sym typeface="Rowdies"/>
            </a:endParaRPr>
          </a:p>
        </p:txBody>
      </p:sp>
    </p:spTree>
    <p:extLst>
      <p:ext uri="{BB962C8B-B14F-4D97-AF65-F5344CB8AC3E}">
        <p14:creationId xmlns:p14="http://schemas.microsoft.com/office/powerpoint/2010/main" val="35204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E5F76-4A32-4C19-B5F3-D47B2A046008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II. KHÁM PHÁ VĂN BẢN/ 2.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Bốn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sau</a:t>
            </a:r>
            <a:endParaRPr lang="vi-VN" sz="2800" b="1" dirty="0">
              <a:solidFill>
                <a:schemeClr val="bg1">
                  <a:lumMod val="60000"/>
                  <a:lumOff val="40000"/>
                </a:schemeClr>
              </a:solidFill>
              <a:latin typeface="iCiel Cadena" pitchFamily="2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F5C3F2-72EB-4832-9732-DBA3A80F6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27" y="457200"/>
            <a:ext cx="1068593" cy="1068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ACE5DD-EB73-4EFA-86C5-05C05B4739DB}"/>
              </a:ext>
            </a:extLst>
          </p:cNvPr>
          <p:cNvSpPr txBox="1"/>
          <p:nvPr/>
        </p:nvSpPr>
        <p:spPr>
          <a:xfrm>
            <a:off x="1988191" y="604007"/>
            <a:ext cx="667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  <a:latin typeface="#9Slide03 Ample" panose="02000000000000000000" pitchFamily="2" charset="0"/>
              </a:rPr>
              <a:t>NHIỆM VỤ:</a:t>
            </a:r>
            <a:r>
              <a:rPr lang="en-US" sz="2400" b="1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Thảo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luận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nhóm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hoàn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#9Slide03 Ample" panose="02000000000000000000" pitchFamily="2" charset="0"/>
              </a:rPr>
              <a:t>PHIẾU HỌC TẬP SỐ 3</a:t>
            </a:r>
            <a:endParaRPr lang="en-US" sz="2400" dirty="0">
              <a:solidFill>
                <a:srgbClr val="C00000"/>
              </a:solidFill>
              <a:latin typeface="#9Slide03 Ample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BD533A-4EE0-441B-91E1-1108B5206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461418"/>
              </p:ext>
            </p:extLst>
          </p:nvPr>
        </p:nvGraphicFramePr>
        <p:xfrm>
          <a:off x="229446" y="1525793"/>
          <a:ext cx="8549641" cy="3390138"/>
        </p:xfrm>
        <a:graphic>
          <a:graphicData uri="http://schemas.openxmlformats.org/drawingml/2006/table">
            <a:tbl>
              <a:tblPr firstRow="1" firstCol="1" bandRow="1">
                <a:tableStyleId>{B12FF0B0-B66B-4352-89A7-4C138A2BD7A5}</a:tableStyleId>
              </a:tblPr>
              <a:tblGrid>
                <a:gridCol w="2594705">
                  <a:extLst>
                    <a:ext uri="{9D8B030D-6E8A-4147-A177-3AD203B41FA5}">
                      <a16:colId xmlns:a16="http://schemas.microsoft.com/office/drawing/2014/main" val="2779358695"/>
                    </a:ext>
                  </a:extLst>
                </a:gridCol>
                <a:gridCol w="3615595">
                  <a:extLst>
                    <a:ext uri="{9D8B030D-6E8A-4147-A177-3AD203B41FA5}">
                      <a16:colId xmlns:a16="http://schemas.microsoft.com/office/drawing/2014/main" val="3993669393"/>
                    </a:ext>
                  </a:extLst>
                </a:gridCol>
                <a:gridCol w="2339341">
                  <a:extLst>
                    <a:ext uri="{9D8B030D-6E8A-4147-A177-3AD203B41FA5}">
                      <a16:colId xmlns:a16="http://schemas.microsoft.com/office/drawing/2014/main" val="3038091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Lexend"/>
                        </a:rPr>
                        <a:t>Yếu tố</a:t>
                      </a:r>
                      <a:endParaRPr lang="en-US" sz="2400" b="1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Lexend"/>
                        </a:rPr>
                        <a:t>Biểu hiện </a:t>
                      </a:r>
                      <a:endParaRPr lang="en-US" sz="2400" b="1" dirty="0">
                        <a:effectLst/>
                        <a:latin typeface="Lexend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Lexend"/>
                        </a:rPr>
                        <a:t>(hình ảnh biểu tượng, </a:t>
                      </a:r>
                      <a:endParaRPr lang="en-US" sz="2400" b="1" dirty="0">
                        <a:effectLst/>
                        <a:latin typeface="Lexend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Lexend"/>
                        </a:rPr>
                        <a:t>biện pháp tu từ)</a:t>
                      </a:r>
                      <a:endParaRPr lang="en-US" sz="2400" b="1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Lexend"/>
                        </a:rPr>
                        <a:t>Ý nghĩa</a:t>
                      </a:r>
                      <a:endParaRPr lang="en-US" sz="2400" b="1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596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Nỗi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lòng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nhân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vật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trữ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tình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Lexend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Lexend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Lexend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Lexend"/>
                        </a:rPr>
                        <a:t> </a:t>
                      </a:r>
                      <a:endParaRPr lang="en-US" sz="2400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34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ảnh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tráng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sĩ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Lexend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Lexend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Lexend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Lexend"/>
                        </a:rPr>
                        <a:t> </a:t>
                      </a:r>
                      <a:endParaRPr lang="en-US" sz="2400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49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4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E5F76-4A32-4C19-B5F3-D47B2A046008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II. KHÁM PHÁ VĂN BẢN/ 2.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Bốn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sau</a:t>
            </a:r>
            <a:endParaRPr lang="vi-VN" sz="2800" b="1" dirty="0">
              <a:solidFill>
                <a:schemeClr val="bg1">
                  <a:lumMod val="60000"/>
                  <a:lumOff val="40000"/>
                </a:schemeClr>
              </a:solidFill>
              <a:latin typeface="iCiel Cadena" pitchFamily="2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54B21-20BA-45E6-98B2-84AA33E703AF}"/>
              </a:ext>
            </a:extLst>
          </p:cNvPr>
          <p:cNvSpPr txBox="1"/>
          <p:nvPr/>
        </p:nvSpPr>
        <p:spPr>
          <a:xfrm>
            <a:off x="41119" y="3090367"/>
            <a:ext cx="29301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Nghệ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thuật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đối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Lexend" panose="020B0604020202020204"/>
                <a:ea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Giúp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chúa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–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đỡ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trục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đất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xoay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chuyển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tình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thế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Lexend" panose="020B0604020202020204"/>
            </a:endParaRPr>
          </a:p>
          <a:p>
            <a:pPr marL="285750" indent="-285750" algn="just">
              <a:buFontTx/>
              <a:buChar char="-"/>
            </a:pP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Rửa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vũ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khí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–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kéo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sông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Ngân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lập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lại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hòa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bình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2F38C78-B57B-42D4-B6D5-1E18CE5B5D97}"/>
              </a:ext>
            </a:extLst>
          </p:cNvPr>
          <p:cNvCxnSpPr>
            <a:cxnSpLocks/>
          </p:cNvCxnSpPr>
          <p:nvPr/>
        </p:nvCxnSpPr>
        <p:spPr>
          <a:xfrm>
            <a:off x="3530692" y="1360398"/>
            <a:ext cx="868715" cy="80286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E02BCE8-ED30-4A4F-A8AA-F00B412FFBF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007955" y="3690370"/>
            <a:ext cx="1564045" cy="9275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1CF861A-0A0D-41E2-AE63-9E3B721049A4}"/>
              </a:ext>
            </a:extLst>
          </p:cNvPr>
          <p:cNvSpPr/>
          <p:nvPr/>
        </p:nvSpPr>
        <p:spPr>
          <a:xfrm>
            <a:off x="3374010" y="2013339"/>
            <a:ext cx="1946339" cy="181569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accent4"/>
                </a:solidFill>
                <a:latin typeface="Lexend" panose="020B0604020202020204"/>
              </a:rPr>
              <a:t>Hình</a:t>
            </a:r>
            <a:r>
              <a:rPr lang="en-US" sz="18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Lexend" panose="020B0604020202020204"/>
              </a:rPr>
              <a:t>ảnh</a:t>
            </a:r>
            <a:r>
              <a:rPr lang="en-US" sz="18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Lexend" panose="020B0604020202020204"/>
              </a:rPr>
              <a:t>biểu</a:t>
            </a:r>
            <a:r>
              <a:rPr lang="en-US" sz="18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Lexend" panose="020B0604020202020204"/>
              </a:rPr>
              <a:t>tượng</a:t>
            </a:r>
            <a:r>
              <a:rPr lang="en-US" sz="18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Lexend" panose="020B0604020202020204"/>
              </a:rPr>
              <a:t>và</a:t>
            </a:r>
            <a:r>
              <a:rPr lang="en-US" sz="18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Lexend" panose="020B0604020202020204"/>
              </a:rPr>
              <a:t>nghệ</a:t>
            </a:r>
            <a:r>
              <a:rPr lang="en-US" sz="18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Lexend" panose="020B0604020202020204"/>
              </a:rPr>
              <a:t>thuật</a:t>
            </a:r>
            <a:r>
              <a:rPr lang="en-US" sz="18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Lexend" panose="020B0604020202020204"/>
              </a:rPr>
              <a:t>đối</a:t>
            </a:r>
            <a:r>
              <a:rPr lang="en-US" sz="1800" b="1" dirty="0">
                <a:solidFill>
                  <a:schemeClr val="accent4"/>
                </a:solidFill>
                <a:latin typeface="Lexend" panose="020B0604020202020204"/>
              </a:rPr>
              <a:t> (C5-6)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89A7A-A720-493C-9724-108DF94B9EA0}"/>
              </a:ext>
            </a:extLst>
          </p:cNvPr>
          <p:cNvSpPr txBox="1"/>
          <p:nvPr/>
        </p:nvSpPr>
        <p:spPr>
          <a:xfrm>
            <a:off x="451051" y="546113"/>
            <a:ext cx="3027414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Biểu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tượng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kì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vĩ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, </a:t>
            </a:r>
          </a:p>
          <a:p>
            <a:pPr algn="ctr"/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tầm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vóc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vũ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8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trụ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700" b="1" i="1" dirty="0" err="1">
                <a:solidFill>
                  <a:srgbClr val="C00000"/>
                </a:solidFill>
                <a:latin typeface="Lexend" panose="020B0604020202020204"/>
              </a:rPr>
              <a:t>Phù</a:t>
            </a:r>
            <a:r>
              <a:rPr lang="en-US" sz="1700" b="1" i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b="1" i="1" dirty="0" err="1">
                <a:solidFill>
                  <a:srgbClr val="C00000"/>
                </a:solidFill>
                <a:latin typeface="Lexend" panose="020B0604020202020204"/>
              </a:rPr>
              <a:t>địa</a:t>
            </a:r>
            <a:r>
              <a:rPr lang="en-US" sz="1700" b="1" i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b="1" i="1" dirty="0" err="1">
                <a:solidFill>
                  <a:srgbClr val="C00000"/>
                </a:solidFill>
                <a:latin typeface="Lexend" panose="020B0604020202020204"/>
              </a:rPr>
              <a:t>trục</a:t>
            </a:r>
            <a:r>
              <a:rPr lang="en-US" sz="1700" b="1" i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(</a:t>
            </a:r>
            <a:r>
              <a:rPr lang="en-US" sz="1700" dirty="0" err="1">
                <a:solidFill>
                  <a:srgbClr val="C00000"/>
                </a:solidFill>
                <a:latin typeface="Lexend" panose="020B0604020202020204"/>
              </a:rPr>
              <a:t>nâng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Lexend" panose="020B0604020202020204"/>
              </a:rPr>
              <a:t>trục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Lexend" panose="020B0604020202020204"/>
              </a:rPr>
              <a:t>đất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)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: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nâng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đỡ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giang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sơn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đang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nghiêng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đổ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Lexend" panose="020B0604020202020204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700" b="1" i="1" dirty="0" err="1">
                <a:solidFill>
                  <a:srgbClr val="C00000"/>
                </a:solidFill>
                <a:latin typeface="Lexend" panose="020B0604020202020204"/>
              </a:rPr>
              <a:t>Tẩy</a:t>
            </a:r>
            <a:r>
              <a:rPr lang="en-US" sz="1700" b="1" i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b="1" i="1" dirty="0" err="1">
                <a:solidFill>
                  <a:srgbClr val="C00000"/>
                </a:solidFill>
                <a:latin typeface="Lexend" panose="020B0604020202020204"/>
              </a:rPr>
              <a:t>binh</a:t>
            </a:r>
            <a:r>
              <a:rPr lang="en-US" sz="1700" b="1" i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(</a:t>
            </a:r>
            <a:r>
              <a:rPr lang="en-US" sz="1700" dirty="0" err="1">
                <a:solidFill>
                  <a:srgbClr val="C00000"/>
                </a:solidFill>
                <a:latin typeface="Lexend" panose="020B0604020202020204"/>
              </a:rPr>
              <a:t>rửa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Lexend" panose="020B0604020202020204"/>
              </a:rPr>
              <a:t>binh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Lexend" panose="020B0604020202020204"/>
              </a:rPr>
              <a:t>khí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)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: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chấm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dứt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chiến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tranh</a:t>
            </a:r>
            <a:endParaRPr lang="en-US" sz="1700" dirty="0">
              <a:solidFill>
                <a:schemeClr val="accent1">
                  <a:lumMod val="50000"/>
                </a:schemeClr>
              </a:solidFill>
              <a:latin typeface="Lexend" panose="020B0604020202020204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700" b="1" i="1" dirty="0" err="1">
                <a:solidFill>
                  <a:srgbClr val="C00000"/>
                </a:solidFill>
                <a:latin typeface="Lexend" panose="020B0604020202020204"/>
              </a:rPr>
              <a:t>vãn</a:t>
            </a:r>
            <a:r>
              <a:rPr lang="en-US" sz="1700" b="1" i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b="1" i="1" dirty="0" err="1">
                <a:solidFill>
                  <a:srgbClr val="C00000"/>
                </a:solidFill>
                <a:latin typeface="Lexend" panose="020B0604020202020204"/>
              </a:rPr>
              <a:t>thiên</a:t>
            </a:r>
            <a:r>
              <a:rPr lang="en-US" sz="1700" b="1" i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b="1" i="1" dirty="0" err="1">
                <a:solidFill>
                  <a:srgbClr val="C00000"/>
                </a:solidFill>
                <a:latin typeface="Lexend" panose="020B0604020202020204"/>
              </a:rPr>
              <a:t>hà</a:t>
            </a:r>
            <a:r>
              <a:rPr lang="en-US" sz="1700" b="1" i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(</a:t>
            </a:r>
            <a:r>
              <a:rPr lang="en-US" sz="1700" dirty="0" err="1">
                <a:solidFill>
                  <a:srgbClr val="C00000"/>
                </a:solidFill>
                <a:latin typeface="Lexend" panose="020B0604020202020204"/>
              </a:rPr>
              <a:t>kéo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Lexend" panose="020B0604020202020204"/>
              </a:rPr>
              <a:t>sông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Lexend" panose="020B0604020202020204"/>
              </a:rPr>
              <a:t>Ngân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Lexend" panose="020B0604020202020204"/>
              </a:rPr>
              <a:t>xuống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)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BEC6CE23-C9E6-444F-8BA1-891639E05F4B}"/>
              </a:ext>
            </a:extLst>
          </p:cNvPr>
          <p:cNvSpPr/>
          <p:nvPr/>
        </p:nvSpPr>
        <p:spPr>
          <a:xfrm>
            <a:off x="5289070" y="1803448"/>
            <a:ext cx="376467" cy="243143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Lexend" panose="020B060402020202020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E5F49C-A1E2-4795-984E-FAD28B8662F5}"/>
              </a:ext>
            </a:extLst>
          </p:cNvPr>
          <p:cNvSpPr/>
          <p:nvPr/>
        </p:nvSpPr>
        <p:spPr>
          <a:xfrm>
            <a:off x="5775698" y="1766829"/>
            <a:ext cx="3262166" cy="1252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500" b="1" dirty="0" err="1">
                <a:solidFill>
                  <a:schemeClr val="accent4"/>
                </a:solidFill>
                <a:latin typeface="Lexend" panose="020B0604020202020204"/>
              </a:rPr>
              <a:t>Khát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/>
              </a:rPr>
              <a:t>vọng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/>
              </a:rPr>
              <a:t>của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/>
              </a:rPr>
              <a:t>người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/>
              </a:rPr>
              <a:t>anh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1500" b="1" dirty="0" err="1">
                <a:solidFill>
                  <a:schemeClr val="accent4"/>
                </a:solidFill>
                <a:latin typeface="Lexend" panose="020B0604020202020204"/>
              </a:rPr>
              <a:t>hùng</a:t>
            </a:r>
            <a:r>
              <a:rPr lang="en-US" sz="15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</a:p>
          <a:p>
            <a:pPr algn="just"/>
            <a:r>
              <a:rPr lang="en-US" sz="1500" b="1" dirty="0">
                <a:solidFill>
                  <a:srgbClr val="FFFF00"/>
                </a:solidFill>
                <a:latin typeface="Lexend" panose="020B0604020202020204"/>
              </a:rPr>
              <a:t>(</a:t>
            </a:r>
            <a:r>
              <a:rPr lang="en-US" sz="1500" b="1" dirty="0" err="1">
                <a:solidFill>
                  <a:srgbClr val="FFFF00"/>
                </a:solidFill>
                <a:latin typeface="Lexend" panose="020B0604020202020204"/>
              </a:rPr>
              <a:t>giành</a:t>
            </a:r>
            <a:r>
              <a:rPr lang="en-US" sz="1500" b="1" dirty="0">
                <a:solidFill>
                  <a:srgbClr val="FFFF00"/>
                </a:solidFill>
                <a:latin typeface="Lexend" panose="020B0604020202020204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Lexend" panose="020B0604020202020204"/>
              </a:rPr>
              <a:t>chủ</a:t>
            </a:r>
            <a:r>
              <a:rPr lang="en-US" sz="1500" b="1" dirty="0">
                <a:solidFill>
                  <a:srgbClr val="FFFF00"/>
                </a:solidFill>
                <a:latin typeface="Lexend" panose="020B0604020202020204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Lexend" panose="020B0604020202020204"/>
              </a:rPr>
              <a:t>quyền</a:t>
            </a:r>
            <a:r>
              <a:rPr lang="en-US" sz="1500" b="1" dirty="0">
                <a:solidFill>
                  <a:srgbClr val="FFFF00"/>
                </a:solidFill>
                <a:latin typeface="Lexend" panose="020B0604020202020204"/>
              </a:rPr>
              <a:t> đ</a:t>
            </a:r>
            <a:r>
              <a:rPr lang="vi-VN" sz="1500" b="1" dirty="0">
                <a:solidFill>
                  <a:srgbClr val="FFFF00"/>
                </a:solidFill>
                <a:latin typeface="Lexend" panose="020B0604020202020204" charset="0"/>
              </a:rPr>
              <a:t>ất nước</a:t>
            </a:r>
            <a:r>
              <a:rPr lang="en-US" sz="1500" b="1" dirty="0">
                <a:solidFill>
                  <a:srgbClr val="FFFF00"/>
                </a:solidFill>
                <a:latin typeface="Lexend" panose="020B0604020202020204"/>
              </a:rPr>
              <a:t>, </a:t>
            </a:r>
            <a:r>
              <a:rPr lang="en-US" sz="1500" b="1" dirty="0" err="1">
                <a:solidFill>
                  <a:srgbClr val="FFFF00"/>
                </a:solidFill>
                <a:latin typeface="Lexend" panose="020B0604020202020204"/>
              </a:rPr>
              <a:t>nhân</a:t>
            </a:r>
            <a:r>
              <a:rPr lang="en-US" sz="1500" b="1" dirty="0">
                <a:solidFill>
                  <a:srgbClr val="FFFF00"/>
                </a:solidFill>
                <a:latin typeface="Lexend" panose="020B0604020202020204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Lexend" panose="020B0604020202020204"/>
              </a:rPr>
              <a:t>dân</a:t>
            </a:r>
            <a:r>
              <a:rPr lang="en-US" sz="1500" b="1" dirty="0">
                <a:solidFill>
                  <a:srgbClr val="FFFF00"/>
                </a:solidFill>
                <a:latin typeface="Lexend" panose="020B0604020202020204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Lexend" panose="020B0604020202020204"/>
              </a:rPr>
              <a:t>sống</a:t>
            </a:r>
            <a:r>
              <a:rPr lang="en-US" sz="1500" b="1" dirty="0">
                <a:solidFill>
                  <a:srgbClr val="FFFF00"/>
                </a:solidFill>
                <a:latin typeface="Lexend" panose="020B0604020202020204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Lexend" panose="020B0604020202020204"/>
              </a:rPr>
              <a:t>thanh</a:t>
            </a:r>
            <a:r>
              <a:rPr lang="en-US" sz="1500" b="1" dirty="0">
                <a:solidFill>
                  <a:srgbClr val="FFFF00"/>
                </a:solidFill>
                <a:latin typeface="Lexend" panose="020B0604020202020204"/>
              </a:rPr>
              <a:t> </a:t>
            </a:r>
            <a:r>
              <a:rPr lang="en-US" sz="1500" b="1" dirty="0" err="1">
                <a:solidFill>
                  <a:srgbClr val="FFFF00"/>
                </a:solidFill>
                <a:latin typeface="Lexend" panose="020B0604020202020204"/>
              </a:rPr>
              <a:t>bình</a:t>
            </a:r>
            <a:r>
              <a:rPr lang="en-US" sz="1500" b="1" dirty="0">
                <a:solidFill>
                  <a:srgbClr val="FFFF00"/>
                </a:solidFill>
                <a:latin typeface="Lexend" panose="020B0604020202020204"/>
              </a:rPr>
              <a:t>)</a:t>
            </a:r>
            <a:endParaRPr lang="en-US" sz="1500" dirty="0">
              <a:solidFill>
                <a:srgbClr val="FFFF00"/>
              </a:solidFill>
              <a:latin typeface="Lexend" panose="020B060402020202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DC9FFA8-6C8A-4C22-AE87-33EE867A318E}"/>
              </a:ext>
            </a:extLst>
          </p:cNvPr>
          <p:cNvSpPr/>
          <p:nvPr/>
        </p:nvSpPr>
        <p:spPr>
          <a:xfrm>
            <a:off x="5812986" y="3294627"/>
            <a:ext cx="3224877" cy="884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4"/>
              </a:solidFill>
              <a:latin typeface="Lexend" panose="020B0604020202020204"/>
            </a:endParaRPr>
          </a:p>
          <a:p>
            <a:pPr algn="ctr"/>
            <a:r>
              <a:rPr lang="en-US" sz="2000" b="1" dirty="0" err="1">
                <a:solidFill>
                  <a:schemeClr val="accent4"/>
                </a:solidFill>
                <a:latin typeface="Lexend" panose="020B0604020202020204"/>
              </a:rPr>
              <a:t>Xót</a:t>
            </a:r>
            <a:r>
              <a:rPr lang="en-US" sz="20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Lexend" panose="020B0604020202020204"/>
              </a:rPr>
              <a:t>xa</a:t>
            </a:r>
            <a:r>
              <a:rPr lang="en-US" sz="20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Lexend" panose="020B0604020202020204"/>
              </a:rPr>
              <a:t>khi</a:t>
            </a:r>
            <a:r>
              <a:rPr lang="en-US" sz="20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Lexend" panose="020B0604020202020204"/>
              </a:rPr>
              <a:t>nghiệp</a:t>
            </a:r>
            <a:r>
              <a:rPr lang="en-US" sz="20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Lexend" panose="020B0604020202020204"/>
              </a:rPr>
              <a:t>lớn</a:t>
            </a:r>
            <a:r>
              <a:rPr lang="en-US" sz="20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accent4"/>
                </a:solidFill>
                <a:latin typeface="Lexend" panose="020B0604020202020204"/>
              </a:rPr>
              <a:t>không</a:t>
            </a:r>
            <a:r>
              <a:rPr lang="en-US" sz="20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Lexend" panose="020B0604020202020204"/>
              </a:rPr>
              <a:t>thành</a:t>
            </a:r>
            <a:r>
              <a:rPr lang="en-US" sz="20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endParaRPr lang="en-US" sz="1600" dirty="0">
              <a:solidFill>
                <a:schemeClr val="accent4"/>
              </a:solidFill>
              <a:latin typeface="Lexend" panose="020B0604020202020204"/>
            </a:endParaRPr>
          </a:p>
          <a:p>
            <a:pPr algn="just"/>
            <a:endParaRPr lang="en-US" sz="2000" dirty="0">
              <a:latin typeface="Lexend" panose="020B0604020202020204"/>
            </a:endParaRPr>
          </a:p>
        </p:txBody>
      </p:sp>
      <p:pic>
        <p:nvPicPr>
          <p:cNvPr id="23" name="Picture 2" descr="Đặng Dung thơ Cảm hoài | Tình yêu cuộc sống">
            <a:extLst>
              <a:ext uri="{FF2B5EF4-FFF2-40B4-BE49-F238E27FC236}">
                <a16:creationId xmlns:a16="http://schemas.microsoft.com/office/drawing/2014/main" id="{6B6209BC-37E6-44A8-B20D-5B0F013C4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98343" l="3239" r="93117">
                        <a14:foregroundMark x1="35421" y1="25124" x2="26721" y2="47790"/>
                        <a14:foregroundMark x1="39903" y1="13447" x2="39719" y2="13927"/>
                        <a14:foregroundMark x1="26721" y1="47790" x2="28745" y2="80387"/>
                        <a14:foregroundMark x1="28745" y1="80387" x2="30364" y2="82044"/>
                        <a14:foregroundMark x1="53720" y1="63916" x2="65992" y2="80663"/>
                        <a14:foregroundMark x1="40486" y1="45856" x2="48639" y2="56981"/>
                        <a14:foregroundMark x1="73057" y1="68530" x2="74494" y2="94751"/>
                        <a14:foregroundMark x1="23149" y1="94475" x2="22267" y2="94475"/>
                        <a14:foregroundMark x1="48178" y1="94475" x2="26429" y2="94475"/>
                        <a14:foregroundMark x1="13360" y1="96133" x2="13360" y2="96133"/>
                        <a14:foregroundMark x1="17814" y1="95856" x2="11010" y2="97597"/>
                        <a14:foregroundMark x1="13765" y1="65470" x2="14980" y2="81215"/>
                        <a14:foregroundMark x1="81781" y1="87293" x2="81781" y2="87293"/>
                        <a14:foregroundMark x1="85425" y1="85083" x2="93117" y2="94751"/>
                        <a14:foregroundMark x1="80567" y1="89227" x2="80567" y2="94751"/>
                        <a14:foregroundMark x1="44130" y1="36464" x2="44130" y2="36464"/>
                        <a14:foregroundMark x1="44939" y1="33702" x2="44939" y2="35635"/>
                        <a14:foregroundMark x1="44939" y1="35635" x2="44939" y2="39227"/>
                        <a14:backgroundMark x1="62753" y1="38122" x2="73279" y2="51934"/>
                        <a14:backgroundMark x1="72470" y1="59116" x2="74089" y2="63812"/>
                        <a14:backgroundMark x1="68826" y1="53315" x2="69231" y2="57735"/>
                        <a14:backgroundMark x1="71660" y1="67127" x2="74494" y2="66851"/>
                        <a14:backgroundMark x1="72065" y1="57735" x2="72065" y2="64088"/>
                        <a14:backgroundMark x1="73279" y1="53591" x2="73684" y2="66022"/>
                        <a14:backgroundMark x1="73279" y1="52486" x2="72874" y2="53591"/>
                        <a14:backgroundMark x1="50202" y1="59945" x2="51822" y2="60773"/>
                        <a14:backgroundMark x1="49798" y1="56906" x2="50607" y2="62707"/>
                        <a14:backgroundMark x1="51012" y1="62707" x2="54656" y2="62983"/>
                        <a14:backgroundMark x1="37652" y1="16575" x2="46154" y2="22652"/>
                        <a14:backgroundMark x1="42510" y1="12431" x2="47773" y2="16022"/>
                        <a14:backgroundMark x1="44939" y1="16298" x2="39271" y2="12431"/>
                        <a14:backgroundMark x1="1619" y1="87017" x2="1619" y2="90331"/>
                        <a14:backgroundMark x1="405" y1="81492" x2="405" y2="87569"/>
                        <a14:backgroundMark x1="405" y1="94199" x2="810" y2="99448"/>
                        <a14:backgroundMark x1="19433" y1="99724" x2="23887" y2="9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58" r="867"/>
          <a:stretch/>
        </p:blipFill>
        <p:spPr bwMode="auto">
          <a:xfrm>
            <a:off x="4421109" y="3567561"/>
            <a:ext cx="1288025" cy="156035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7" grpId="0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E5F76-4A32-4C19-B5F3-D47B2A046008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II. KHÁM PHÁ VĂN BẢN/ 2.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Bốn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sau</a:t>
            </a:r>
            <a:endParaRPr lang="vi-VN" sz="2800" b="1" dirty="0">
              <a:solidFill>
                <a:schemeClr val="bg1">
                  <a:lumMod val="60000"/>
                  <a:lumOff val="40000"/>
                </a:schemeClr>
              </a:solidFill>
              <a:latin typeface="iCiel Cadena" pitchFamily="2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54B21-20BA-45E6-98B2-84AA33E703AF}"/>
              </a:ext>
            </a:extLst>
          </p:cNvPr>
          <p:cNvSpPr txBox="1"/>
          <p:nvPr/>
        </p:nvSpPr>
        <p:spPr>
          <a:xfrm>
            <a:off x="80621" y="2607558"/>
            <a:ext cx="29301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Mài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gươm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dưới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trăng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>
                <a:solidFill>
                  <a:srgbClr val="C00000"/>
                </a:solidFill>
                <a:latin typeface="Lexend" panose="020B0604020202020204"/>
              </a:rPr>
              <a:t>Không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/>
              </a:rPr>
              <a:t>buông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/>
              </a:rPr>
              <a:t>xuôi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dù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biết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rõ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kết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cục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bi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kịch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>
                <a:solidFill>
                  <a:srgbClr val="C00000"/>
                </a:solidFill>
                <a:latin typeface="Lexend" panose="020B0604020202020204"/>
              </a:rPr>
              <a:t>Nhiệt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/>
              </a:rPr>
              <a:t>huyết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cứu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nước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, ý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chí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chiến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đấu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Lexend" panose="020B0604020202020204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2F38C78-B57B-42D4-B6D5-1E18CE5B5D97}"/>
              </a:ext>
            </a:extLst>
          </p:cNvPr>
          <p:cNvCxnSpPr>
            <a:cxnSpLocks/>
          </p:cNvCxnSpPr>
          <p:nvPr/>
        </p:nvCxnSpPr>
        <p:spPr>
          <a:xfrm>
            <a:off x="3530692" y="1360398"/>
            <a:ext cx="868715" cy="80286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CE02BCE8-ED30-4A4F-A8AA-F00B412FFBF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964368" y="3577054"/>
            <a:ext cx="1564045" cy="9275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1CF861A-0A0D-41E2-AE63-9E3B721049A4}"/>
              </a:ext>
            </a:extLst>
          </p:cNvPr>
          <p:cNvSpPr/>
          <p:nvPr/>
        </p:nvSpPr>
        <p:spPr>
          <a:xfrm>
            <a:off x="3385156" y="2013339"/>
            <a:ext cx="1946339" cy="181569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chemeClr val="accent4"/>
                </a:solidFill>
                <a:latin typeface="Lexend" panose="020B0604020202020204"/>
              </a:rPr>
              <a:t>Hình</a:t>
            </a:r>
            <a:r>
              <a:rPr lang="en-US" sz="21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latin typeface="Lexend" panose="020B0604020202020204"/>
              </a:rPr>
              <a:t>ảnh</a:t>
            </a:r>
            <a:r>
              <a:rPr lang="en-US" sz="21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latin typeface="Lexend" panose="020B0604020202020204"/>
              </a:rPr>
              <a:t>tráng</a:t>
            </a:r>
            <a:r>
              <a:rPr lang="en-US" sz="21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latin typeface="Lexend" panose="020B0604020202020204"/>
              </a:rPr>
              <a:t>sĩ</a:t>
            </a:r>
            <a:r>
              <a:rPr lang="en-US" sz="21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latin typeface="Lexend" panose="020B0604020202020204"/>
              </a:rPr>
              <a:t>mài</a:t>
            </a:r>
            <a:r>
              <a:rPr lang="en-US" sz="2100" b="1" dirty="0">
                <a:solidFill>
                  <a:schemeClr val="accent4"/>
                </a:solidFill>
                <a:latin typeface="Lexend" panose="020B0604020202020204"/>
              </a:rPr>
              <a:t> </a:t>
            </a:r>
            <a:r>
              <a:rPr lang="en-US" sz="2100" b="1" dirty="0" err="1">
                <a:solidFill>
                  <a:schemeClr val="accent4"/>
                </a:solidFill>
                <a:latin typeface="Lexend" panose="020B0604020202020204"/>
              </a:rPr>
              <a:t>gươm</a:t>
            </a:r>
            <a:r>
              <a:rPr lang="en-US" sz="2100" b="1" dirty="0">
                <a:solidFill>
                  <a:schemeClr val="accent4"/>
                </a:solidFill>
                <a:latin typeface="Lexend" panose="020B0604020202020204"/>
              </a:rPr>
              <a:t> (C7-8)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B89A7A-A720-493C-9724-108DF94B9EA0}"/>
              </a:ext>
            </a:extLst>
          </p:cNvPr>
          <p:cNvSpPr txBox="1"/>
          <p:nvPr/>
        </p:nvSpPr>
        <p:spPr>
          <a:xfrm>
            <a:off x="340412" y="917972"/>
            <a:ext cx="3435021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Yếu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tố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tương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phản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:</a:t>
            </a:r>
          </a:p>
          <a:p>
            <a:pPr algn="ctr"/>
            <a:r>
              <a:rPr lang="en-US" sz="1700" i="1" dirty="0" err="1">
                <a:solidFill>
                  <a:srgbClr val="C00000"/>
                </a:solidFill>
                <a:latin typeface="Lexend" panose="020B0604020202020204"/>
              </a:rPr>
              <a:t>Quốc</a:t>
            </a:r>
            <a:r>
              <a:rPr lang="en-US" sz="1700" i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i="1" dirty="0" err="1">
                <a:solidFill>
                  <a:srgbClr val="C00000"/>
                </a:solidFill>
                <a:latin typeface="Lexend" panose="020B0604020202020204"/>
              </a:rPr>
              <a:t>thù</a:t>
            </a:r>
            <a:r>
              <a:rPr lang="en-US" sz="1700" i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i="1" dirty="0" err="1">
                <a:solidFill>
                  <a:srgbClr val="C00000"/>
                </a:solidFill>
                <a:latin typeface="Lexend" panose="020B0604020202020204"/>
              </a:rPr>
              <a:t>vị</a:t>
            </a:r>
            <a:r>
              <a:rPr lang="en-US" sz="1700" i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i="1" dirty="0" err="1">
                <a:solidFill>
                  <a:srgbClr val="C00000"/>
                </a:solidFill>
                <a:latin typeface="Lexend" panose="020B0604020202020204"/>
              </a:rPr>
              <a:t>báo</a:t>
            </a:r>
            <a:r>
              <a:rPr lang="en-US" sz="1700" i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&gt;&lt; </a:t>
            </a:r>
            <a:r>
              <a:rPr lang="en-US" sz="1700" dirty="0" err="1">
                <a:solidFill>
                  <a:srgbClr val="C00000"/>
                </a:solidFill>
                <a:latin typeface="Lexend" panose="020B0604020202020204"/>
              </a:rPr>
              <a:t>đầu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Lexend" panose="020B0604020202020204"/>
              </a:rPr>
              <a:t>tiên</a:t>
            </a:r>
            <a:r>
              <a:rPr lang="en-US" sz="1700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1700" dirty="0" err="1">
                <a:solidFill>
                  <a:srgbClr val="C00000"/>
                </a:solidFill>
                <a:latin typeface="Lexend" panose="020B0604020202020204"/>
              </a:rPr>
              <a:t>bạch</a:t>
            </a:r>
            <a:endParaRPr lang="en-US" sz="1700" dirty="0">
              <a:solidFill>
                <a:srgbClr val="C00000"/>
              </a:solidFill>
              <a:latin typeface="Lexend" panose="020B0604020202020204"/>
            </a:endParaRP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  <a:sym typeface="Wingdings" panose="05000000000000000000" pitchFamily="2" charset="2"/>
              </a:rPr>
              <a:t>Xót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  <a:sym typeface="Wingdings" panose="05000000000000000000" pitchFamily="2" charset="2"/>
              </a:rPr>
              <a:t>xa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  <a:sym typeface="Wingdings" panose="05000000000000000000" pitchFamily="2" charset="2"/>
              </a:rPr>
              <a:t>, cay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  <a:sym typeface="Wingdings" panose="05000000000000000000" pitchFamily="2" charset="2"/>
              </a:rPr>
              <a:t>đắng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endParaRPr lang="en-US" sz="1600" b="1" i="1" dirty="0">
              <a:solidFill>
                <a:schemeClr val="accent1">
                  <a:lumMod val="50000"/>
                </a:schemeClr>
              </a:solidFill>
              <a:latin typeface="Lexend" panose="020B0604020202020204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BEC6CE23-C9E6-444F-8BA1-891639E05F4B}"/>
              </a:ext>
            </a:extLst>
          </p:cNvPr>
          <p:cNvSpPr/>
          <p:nvPr/>
        </p:nvSpPr>
        <p:spPr>
          <a:xfrm>
            <a:off x="5288797" y="1780428"/>
            <a:ext cx="376467" cy="243143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Lexend" panose="020B060402020202020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E5F49C-A1E2-4795-984E-FAD28B8662F5}"/>
              </a:ext>
            </a:extLst>
          </p:cNvPr>
          <p:cNvSpPr/>
          <p:nvPr/>
        </p:nvSpPr>
        <p:spPr>
          <a:xfrm>
            <a:off x="5754329" y="2163261"/>
            <a:ext cx="3029558" cy="16657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Lexend" panose="020B0604020202020204"/>
              </a:rPr>
              <a:t>Vẻ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/>
              </a:rPr>
              <a:t>đẹp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/>
              </a:rPr>
              <a:t> BI TRÁNG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/>
              </a:rPr>
              <a:t>tráng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 panose="020B0604020202020204"/>
              </a:rPr>
              <a:t>sĩ</a:t>
            </a:r>
            <a:r>
              <a:rPr lang="en-US" sz="2000" b="1" dirty="0">
                <a:solidFill>
                  <a:srgbClr val="C00000"/>
                </a:solidFill>
                <a:latin typeface="Lexend" panose="020B0604020202020204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(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thất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bại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mà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vẫn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hiên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ngang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hào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hùng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 panose="020B0604020202020204"/>
              </a:rPr>
              <a:t>)</a:t>
            </a:r>
            <a:endParaRPr lang="en-US" sz="2000" dirty="0">
              <a:latin typeface="Lexend" panose="020B0604020202020204"/>
            </a:endParaRPr>
          </a:p>
        </p:txBody>
      </p:sp>
      <p:pic>
        <p:nvPicPr>
          <p:cNvPr id="23" name="Picture 2" descr="Đặng Dung thơ Cảm hoài | Tình yêu cuộc sống">
            <a:extLst>
              <a:ext uri="{FF2B5EF4-FFF2-40B4-BE49-F238E27FC236}">
                <a16:creationId xmlns:a16="http://schemas.microsoft.com/office/drawing/2014/main" id="{6B6209BC-37E6-44A8-B20D-5B0F013C4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98343" l="3239" r="93117">
                        <a14:foregroundMark x1="35421" y1="25124" x2="26721" y2="47790"/>
                        <a14:foregroundMark x1="39903" y1="13447" x2="39719" y2="13927"/>
                        <a14:foregroundMark x1="26721" y1="47790" x2="28745" y2="80387"/>
                        <a14:foregroundMark x1="28745" y1="80387" x2="30364" y2="82044"/>
                        <a14:foregroundMark x1="53720" y1="63916" x2="65992" y2="80663"/>
                        <a14:foregroundMark x1="40486" y1="45856" x2="48639" y2="56981"/>
                        <a14:foregroundMark x1="73057" y1="68530" x2="74494" y2="94751"/>
                        <a14:foregroundMark x1="23149" y1="94475" x2="22267" y2="94475"/>
                        <a14:foregroundMark x1="48178" y1="94475" x2="26429" y2="94475"/>
                        <a14:foregroundMark x1="13360" y1="96133" x2="13360" y2="96133"/>
                        <a14:foregroundMark x1="17814" y1="95856" x2="11010" y2="97597"/>
                        <a14:foregroundMark x1="13765" y1="65470" x2="14980" y2="81215"/>
                        <a14:foregroundMark x1="81781" y1="87293" x2="81781" y2="87293"/>
                        <a14:foregroundMark x1="85425" y1="85083" x2="93117" y2="94751"/>
                        <a14:foregroundMark x1="80567" y1="89227" x2="80567" y2="94751"/>
                        <a14:foregroundMark x1="44130" y1="36464" x2="44130" y2="36464"/>
                        <a14:foregroundMark x1="44939" y1="33702" x2="44939" y2="35635"/>
                        <a14:foregroundMark x1="44939" y1="35635" x2="44939" y2="39227"/>
                        <a14:backgroundMark x1="62753" y1="38122" x2="73279" y2="51934"/>
                        <a14:backgroundMark x1="72470" y1="59116" x2="74089" y2="63812"/>
                        <a14:backgroundMark x1="68826" y1="53315" x2="69231" y2="57735"/>
                        <a14:backgroundMark x1="71660" y1="67127" x2="74494" y2="66851"/>
                        <a14:backgroundMark x1="72065" y1="57735" x2="72065" y2="64088"/>
                        <a14:backgroundMark x1="73279" y1="53591" x2="73684" y2="66022"/>
                        <a14:backgroundMark x1="73279" y1="52486" x2="72874" y2="53591"/>
                        <a14:backgroundMark x1="50202" y1="59945" x2="51822" y2="60773"/>
                        <a14:backgroundMark x1="49798" y1="56906" x2="50607" y2="62707"/>
                        <a14:backgroundMark x1="51012" y1="62707" x2="54656" y2="62983"/>
                        <a14:backgroundMark x1="37652" y1="16575" x2="46154" y2="22652"/>
                        <a14:backgroundMark x1="42510" y1="12431" x2="47773" y2="16022"/>
                        <a14:backgroundMark x1="44939" y1="16298" x2="39271" y2="12431"/>
                        <a14:backgroundMark x1="1619" y1="87017" x2="1619" y2="90331"/>
                        <a14:backgroundMark x1="405" y1="81492" x2="405" y2="87569"/>
                        <a14:backgroundMark x1="405" y1="94199" x2="810" y2="99448"/>
                        <a14:backgroundMark x1="19433" y1="99724" x2="23887" y2="9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58" r="867"/>
          <a:stretch/>
        </p:blipFill>
        <p:spPr bwMode="auto">
          <a:xfrm>
            <a:off x="4421109" y="3567561"/>
            <a:ext cx="1288025" cy="156035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7" grpId="0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E5F76-4A32-4C19-B5F3-D47B2A046008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II. KHÁM PHÁ VĂN BẢN/ 3.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Biểu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phong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cách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cổ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điển</a:t>
            </a:r>
            <a:endParaRPr lang="vi-VN" sz="2400" b="1" dirty="0">
              <a:solidFill>
                <a:schemeClr val="bg1">
                  <a:lumMod val="60000"/>
                  <a:lumOff val="40000"/>
                </a:schemeClr>
              </a:solidFill>
              <a:latin typeface="iCiel Cadena" pitchFamily="2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F5C3F2-72EB-4832-9732-DBA3A80F6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27" y="457200"/>
            <a:ext cx="1068593" cy="1068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ACE5DD-EB73-4EFA-86C5-05C05B4739DB}"/>
              </a:ext>
            </a:extLst>
          </p:cNvPr>
          <p:cNvSpPr txBox="1"/>
          <p:nvPr/>
        </p:nvSpPr>
        <p:spPr>
          <a:xfrm>
            <a:off x="1988191" y="604007"/>
            <a:ext cx="667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  <a:latin typeface="#9Slide03 Ample" panose="02000000000000000000" pitchFamily="2" charset="0"/>
              </a:rPr>
              <a:t>NHIỆM VỤ:</a:t>
            </a:r>
            <a:r>
              <a:rPr lang="en-US" sz="2400" b="1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Thảo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luận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nhóm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hoàn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#9Slide03 Ample" panose="02000000000000000000" pitchFamily="2" charset="0"/>
              </a:rPr>
              <a:t>PHIẾU HỌC TẬP SỐ 4</a:t>
            </a:r>
            <a:endParaRPr lang="en-US" sz="2400" dirty="0">
              <a:solidFill>
                <a:srgbClr val="C00000"/>
              </a:solidFill>
              <a:latin typeface="#9Slide03 Ample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BD533A-4EE0-441B-91E1-1108B5206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34602"/>
              </p:ext>
            </p:extLst>
          </p:nvPr>
        </p:nvGraphicFramePr>
        <p:xfrm>
          <a:off x="297179" y="1672600"/>
          <a:ext cx="8549641" cy="2951226"/>
        </p:xfrm>
        <a:graphic>
          <a:graphicData uri="http://schemas.openxmlformats.org/drawingml/2006/table">
            <a:tbl>
              <a:tblPr firstRow="1" firstCol="1" bandRow="1">
                <a:tableStyleId>{B12FF0B0-B66B-4352-89A7-4C138A2BD7A5}</a:tableStyleId>
              </a:tblPr>
              <a:tblGrid>
                <a:gridCol w="2594705">
                  <a:extLst>
                    <a:ext uri="{9D8B030D-6E8A-4147-A177-3AD203B41FA5}">
                      <a16:colId xmlns:a16="http://schemas.microsoft.com/office/drawing/2014/main" val="2779358695"/>
                    </a:ext>
                  </a:extLst>
                </a:gridCol>
                <a:gridCol w="3615595">
                  <a:extLst>
                    <a:ext uri="{9D8B030D-6E8A-4147-A177-3AD203B41FA5}">
                      <a16:colId xmlns:a16="http://schemas.microsoft.com/office/drawing/2014/main" val="3993669393"/>
                    </a:ext>
                  </a:extLst>
                </a:gridCol>
                <a:gridCol w="2339341">
                  <a:extLst>
                    <a:ext uri="{9D8B030D-6E8A-4147-A177-3AD203B41FA5}">
                      <a16:colId xmlns:a16="http://schemas.microsoft.com/office/drawing/2014/main" val="3038091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Lexend"/>
                        </a:rPr>
                        <a:t>Yếu tố</a:t>
                      </a:r>
                      <a:endParaRPr lang="en-US" sz="2400" b="1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Lexend"/>
                        </a:rPr>
                        <a:t>Biểu hiện </a:t>
                      </a:r>
                      <a:endParaRPr lang="en-US" sz="2400" b="1" dirty="0">
                        <a:effectLst/>
                        <a:latin typeface="Lexend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Lexend"/>
                        </a:rPr>
                        <a:t>Vai</a:t>
                      </a:r>
                      <a:r>
                        <a:rPr lang="en-US" sz="2400" b="1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Lexend"/>
                        </a:rPr>
                        <a:t>trò</a:t>
                      </a:r>
                      <a:endParaRPr lang="en-US" sz="2400" b="1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596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Về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dung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Lexend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Lexend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</a:rPr>
                        <a:t>tài</a:t>
                      </a:r>
                      <a:r>
                        <a:rPr lang="en-US" sz="2400" dirty="0">
                          <a:effectLst/>
                          <a:latin typeface="Lexend"/>
                        </a:rPr>
                        <a:t> 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Lexend"/>
                        </a:rPr>
                        <a:t> </a:t>
                      </a:r>
                      <a:endParaRPr lang="en-US" sz="2400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34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Về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nghệ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thuật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 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Lexend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Lexend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Lexend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điển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dirty="0">
                          <a:effectLst/>
                          <a:latin typeface="Lexen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Lexend"/>
                        </a:rPr>
                        <a:t> </a:t>
                      </a:r>
                      <a:endParaRPr lang="en-US" sz="2400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49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4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E5F76-4A32-4C19-B5F3-D47B2A046008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II. KHÁM PHÁ VĂN BẢN/ 3.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Biểu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hiện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của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phong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cách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cổ</a:t>
            </a:r>
            <a:r>
              <a:rPr lang="en-US" sz="24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điển</a:t>
            </a:r>
            <a:endParaRPr lang="vi-VN" sz="2400" b="1" dirty="0">
              <a:solidFill>
                <a:schemeClr val="bg1">
                  <a:lumMod val="60000"/>
                  <a:lumOff val="40000"/>
                </a:schemeClr>
              </a:solidFill>
              <a:latin typeface="iCiel Cadena" pitchFamily="2" charset="0"/>
              <a:cs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F329DF-32DE-4C76-ADA2-DB2CAF1EE354}"/>
              </a:ext>
            </a:extLst>
          </p:cNvPr>
          <p:cNvCxnSpPr>
            <a:cxnSpLocks/>
          </p:cNvCxnSpPr>
          <p:nvPr/>
        </p:nvCxnSpPr>
        <p:spPr>
          <a:xfrm>
            <a:off x="4572000" y="951197"/>
            <a:ext cx="0" cy="40970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E4093A3-5126-494C-A0AB-13FA37D657FB}"/>
              </a:ext>
            </a:extLst>
          </p:cNvPr>
          <p:cNvSpPr txBox="1"/>
          <p:nvPr/>
        </p:nvSpPr>
        <p:spPr>
          <a:xfrm>
            <a:off x="460466" y="1303225"/>
            <a:ext cx="3931917" cy="2643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 fontAlgn="base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C00000"/>
                </a:solidFill>
              </a:rPr>
              <a:t>Đề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tài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 err="1"/>
              <a:t>nỗi</a:t>
            </a:r>
            <a:r>
              <a:rPr lang="en-US" sz="2000" dirty="0"/>
              <a:t> </a:t>
            </a:r>
            <a:r>
              <a:rPr lang="en-US" sz="2000" dirty="0" err="1"/>
              <a:t>lòng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tráng</a:t>
            </a:r>
            <a:r>
              <a:rPr lang="en-US" sz="2000" dirty="0"/>
              <a:t> </a:t>
            </a:r>
            <a:r>
              <a:rPr lang="en-US" sz="2000" dirty="0" err="1"/>
              <a:t>sĩ</a:t>
            </a:r>
            <a:r>
              <a:rPr lang="en-US" sz="2000" dirty="0"/>
              <a:t> </a:t>
            </a:r>
            <a:r>
              <a:rPr lang="en-US" sz="2000" dirty="0" err="1"/>
              <a:t>ôm</a:t>
            </a:r>
            <a:r>
              <a:rPr lang="en-US" sz="2000" dirty="0"/>
              <a:t> </a:t>
            </a:r>
            <a:r>
              <a:rPr lang="en-US" sz="2000" dirty="0" err="1"/>
              <a:t>hoài</a:t>
            </a:r>
            <a:r>
              <a:rPr lang="en-US" sz="2000" dirty="0"/>
              <a:t> </a:t>
            </a:r>
            <a:r>
              <a:rPr lang="en-US" sz="2000" dirty="0" err="1"/>
              <a:t>bão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lao,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: </a:t>
            </a:r>
          </a:p>
          <a:p>
            <a:pPr marL="285750" lvl="0" indent="-285750" algn="just" fontAlgn="base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C00000"/>
                </a:solidFill>
              </a:rPr>
              <a:t>Cảm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hứng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 err="1"/>
              <a:t>khẳng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chí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tưởng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vĩnh</a:t>
            </a:r>
            <a:r>
              <a:rPr lang="en-US" sz="2000" dirty="0"/>
              <a:t> </a:t>
            </a:r>
            <a:r>
              <a:rPr lang="en-US" sz="2000" dirty="0" err="1"/>
              <a:t>hằng</a:t>
            </a:r>
            <a:r>
              <a:rPr lang="en-US" sz="2000" dirty="0"/>
              <a:t>, </a:t>
            </a:r>
            <a:r>
              <a:rPr lang="en-US" sz="2000" dirty="0" err="1"/>
              <a:t>bất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0A4DF7-FE74-4A82-96E4-4158755928C2}"/>
              </a:ext>
            </a:extLst>
          </p:cNvPr>
          <p:cNvSpPr txBox="1"/>
          <p:nvPr/>
        </p:nvSpPr>
        <p:spPr>
          <a:xfrm>
            <a:off x="4579884" y="1303225"/>
            <a:ext cx="4408709" cy="338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C00000"/>
                </a:solidFill>
              </a:rPr>
              <a:t>Thể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thơ</a:t>
            </a:r>
            <a:r>
              <a:rPr lang="en-US" sz="2000" b="1" dirty="0">
                <a:solidFill>
                  <a:srgbClr val="C00000"/>
                </a:solidFill>
              </a:rPr>
              <a:t>:  </a:t>
            </a:r>
            <a:r>
              <a:rPr lang="en-US" sz="2000" dirty="0" err="1"/>
              <a:t>thất</a:t>
            </a:r>
            <a:r>
              <a:rPr lang="en-US" sz="2000" dirty="0"/>
              <a:t> </a:t>
            </a:r>
            <a:r>
              <a:rPr lang="en-US" sz="2000" dirty="0" err="1"/>
              <a:t>ngôn</a:t>
            </a:r>
            <a:r>
              <a:rPr lang="en-US" sz="2000" dirty="0"/>
              <a:t> </a:t>
            </a:r>
            <a:r>
              <a:rPr lang="en-US" sz="2000" dirty="0" err="1"/>
              <a:t>bát</a:t>
            </a:r>
            <a:r>
              <a:rPr lang="en-US" sz="2000" dirty="0"/>
              <a:t> </a:t>
            </a:r>
            <a:r>
              <a:rPr lang="en-US" sz="2000" dirty="0" err="1"/>
              <a:t>cú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endParaRPr lang="en-US" sz="2000" dirty="0"/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C00000"/>
                </a:solidFill>
              </a:rPr>
              <a:t>Bối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cảnh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không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gian</a:t>
            </a:r>
            <a:r>
              <a:rPr lang="en-US" sz="2000" b="1" dirty="0">
                <a:solidFill>
                  <a:srgbClr val="C00000"/>
                </a:solidFill>
              </a:rPr>
              <a:t>: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/>
              <a:t>vũ</a:t>
            </a:r>
            <a:r>
              <a:rPr lang="en-US" sz="2000" dirty="0"/>
              <a:t> </a:t>
            </a:r>
            <a:r>
              <a:rPr lang="en-US" sz="2000" dirty="0" err="1"/>
              <a:t>trụ</a:t>
            </a:r>
            <a:r>
              <a:rPr lang="en-US" sz="2000" dirty="0"/>
              <a:t>,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C00000"/>
                </a:solidFill>
              </a:rPr>
              <a:t>Hình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ảnh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thơ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phạm</a:t>
            </a:r>
            <a:r>
              <a:rPr lang="en-US" sz="2000" dirty="0"/>
              <a:t> (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i="1" dirty="0" err="1"/>
              <a:t>tượng</a:t>
            </a:r>
            <a:r>
              <a:rPr lang="en-US" sz="2000" i="1" dirty="0"/>
              <a:t> </a:t>
            </a:r>
            <a:r>
              <a:rPr lang="en-US" sz="2000" i="1" dirty="0" err="1"/>
              <a:t>xoay</a:t>
            </a:r>
            <a:r>
              <a:rPr lang="en-US" sz="2000" i="1" dirty="0"/>
              <a:t> </a:t>
            </a:r>
            <a:r>
              <a:rPr lang="en-US" sz="2000" i="1" dirty="0" err="1"/>
              <a:t>trục</a:t>
            </a:r>
            <a:r>
              <a:rPr lang="en-US" sz="2000" i="1" dirty="0"/>
              <a:t> </a:t>
            </a:r>
            <a:r>
              <a:rPr lang="en-US" sz="2000" i="1" dirty="0" err="1"/>
              <a:t>đất</a:t>
            </a:r>
            <a:r>
              <a:rPr lang="en-US" sz="2000" i="1" dirty="0"/>
              <a:t>, </a:t>
            </a:r>
            <a:r>
              <a:rPr lang="en-US" sz="2000" i="1" dirty="0" err="1"/>
              <a:t>rửa</a:t>
            </a:r>
            <a:r>
              <a:rPr lang="en-US" sz="2000" i="1" dirty="0"/>
              <a:t> </a:t>
            </a:r>
            <a:r>
              <a:rPr lang="en-US" sz="2000" i="1" dirty="0" err="1"/>
              <a:t>giáp</a:t>
            </a:r>
            <a:r>
              <a:rPr lang="en-US" sz="2000" i="1" dirty="0"/>
              <a:t> </a:t>
            </a:r>
            <a:r>
              <a:rPr lang="en-US" sz="2000" i="1" dirty="0" err="1"/>
              <a:t>binh</a:t>
            </a:r>
            <a:r>
              <a:rPr lang="en-US" sz="2000" i="1" dirty="0"/>
              <a:t>) 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C00000"/>
                </a:solidFill>
              </a:rPr>
              <a:t>Điển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tích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thịt</a:t>
            </a:r>
            <a:r>
              <a:rPr lang="en-US" sz="2000" dirty="0"/>
              <a:t>, </a:t>
            </a:r>
            <a:r>
              <a:rPr lang="en-US" sz="2000" dirty="0" err="1"/>
              <a:t>kẻ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, </a:t>
            </a:r>
            <a:r>
              <a:rPr lang="en-US" sz="2000" dirty="0" err="1"/>
              <a:t>gươm</a:t>
            </a:r>
            <a:r>
              <a:rPr lang="en-US" sz="2000" dirty="0"/>
              <a:t> Long </a:t>
            </a:r>
            <a:r>
              <a:rPr lang="en-US" sz="2000" dirty="0" err="1"/>
              <a:t>Tuyển</a:t>
            </a:r>
            <a:r>
              <a:rPr lang="en-US" sz="2000" dirty="0"/>
              <a:t>,...</a:t>
            </a:r>
          </a:p>
          <a:p>
            <a:pPr marL="285750" indent="-285750" algn="just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C00000"/>
                </a:solidFill>
              </a:rPr>
              <a:t>Giọng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điệu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âm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hưởng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bi </a:t>
            </a:r>
            <a:r>
              <a:rPr lang="en-US" sz="2000" dirty="0" err="1"/>
              <a:t>hùng</a:t>
            </a:r>
            <a:r>
              <a:rPr lang="en-US" sz="2000" dirty="0"/>
              <a:t>,...</a:t>
            </a:r>
            <a:endParaRPr lang="en-US" sz="3200" dirty="0">
              <a:latin typeface="Lexend" panose="020B0604020202020204" charset="0"/>
              <a:cs typeface="Lexend" panose="020B0604020202020204" charset="0"/>
            </a:endParaRPr>
          </a:p>
        </p:txBody>
      </p:sp>
      <p:sp>
        <p:nvSpPr>
          <p:cNvPr id="9" name="Google Shape;650;p58">
            <a:extLst>
              <a:ext uri="{FF2B5EF4-FFF2-40B4-BE49-F238E27FC236}">
                <a16:creationId xmlns:a16="http://schemas.microsoft.com/office/drawing/2014/main" id="{5E3AAB3C-0E60-48CF-8AEA-3C20F3AEC08B}"/>
              </a:ext>
            </a:extLst>
          </p:cNvPr>
          <p:cNvSpPr/>
          <p:nvPr/>
        </p:nvSpPr>
        <p:spPr>
          <a:xfrm>
            <a:off x="1227624" y="664847"/>
            <a:ext cx="2397600" cy="572700"/>
          </a:xfrm>
          <a:prstGeom prst="roundRect">
            <a:avLst>
              <a:gd name="adj" fmla="val 8253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4"/>
                </a:solidFill>
                <a:latin typeface="Rowdies"/>
                <a:ea typeface="Rowdies"/>
                <a:cs typeface="Rowdies"/>
                <a:sym typeface="Rowdies"/>
              </a:rPr>
              <a:t>NỘI DUNG</a:t>
            </a:r>
            <a:endParaRPr sz="2000" b="1" dirty="0">
              <a:solidFill>
                <a:schemeClr val="accent4"/>
              </a:solidFill>
              <a:latin typeface="Rowdies"/>
              <a:ea typeface="Rowdies"/>
              <a:cs typeface="Rowdies"/>
              <a:sym typeface="Rowdies"/>
            </a:endParaRPr>
          </a:p>
        </p:txBody>
      </p:sp>
      <p:sp>
        <p:nvSpPr>
          <p:cNvPr id="10" name="Google Shape;651;p58">
            <a:extLst>
              <a:ext uri="{FF2B5EF4-FFF2-40B4-BE49-F238E27FC236}">
                <a16:creationId xmlns:a16="http://schemas.microsoft.com/office/drawing/2014/main" id="{279718F1-DB18-4767-95C3-6DEB1F209088}"/>
              </a:ext>
            </a:extLst>
          </p:cNvPr>
          <p:cNvSpPr/>
          <p:nvPr/>
        </p:nvSpPr>
        <p:spPr>
          <a:xfrm>
            <a:off x="5723319" y="664847"/>
            <a:ext cx="2397600" cy="572700"/>
          </a:xfrm>
          <a:prstGeom prst="roundRect">
            <a:avLst>
              <a:gd name="adj" fmla="val 857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Rowdies"/>
                <a:ea typeface="Rowdies"/>
                <a:cs typeface="Rowdies"/>
                <a:sym typeface="Rowdies"/>
              </a:rPr>
              <a:t>NGHỆ THUẬT</a:t>
            </a:r>
            <a:endParaRPr sz="2000" b="1" dirty="0">
              <a:solidFill>
                <a:srgbClr val="C00000"/>
              </a:solidFill>
              <a:latin typeface="Rowdies"/>
              <a:ea typeface="Rowdies"/>
              <a:cs typeface="Rowdies"/>
              <a:sym typeface="Rowdies"/>
            </a:endParaRPr>
          </a:p>
        </p:txBody>
      </p:sp>
    </p:spTree>
    <p:extLst>
      <p:ext uri="{BB962C8B-B14F-4D97-AF65-F5344CB8AC3E}">
        <p14:creationId xmlns:p14="http://schemas.microsoft.com/office/powerpoint/2010/main" val="9031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-1447800" y="2589176"/>
            <a:ext cx="8267701" cy="2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1740310" y="1995299"/>
            <a:ext cx="7393858" cy="7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III. TỔNG KẾT</a:t>
            </a:r>
            <a:endParaRPr sz="6000" b="1" dirty="0">
              <a:solidFill>
                <a:schemeClr val="accent2">
                  <a:lumMod val="75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62" name="Google Shape;262;p32"/>
          <p:cNvSpPr txBox="1">
            <a:spLocks noGrp="1"/>
          </p:cNvSpPr>
          <p:nvPr>
            <p:ph type="title" idx="2"/>
          </p:nvPr>
        </p:nvSpPr>
        <p:spPr>
          <a:xfrm>
            <a:off x="2147099" y="1338482"/>
            <a:ext cx="1496924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sz="7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6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00CC0C5D-5B50-D986-6B82-6274D08606EE}"/>
              </a:ext>
            </a:extLst>
          </p:cNvPr>
          <p:cNvSpPr/>
          <p:nvPr/>
        </p:nvSpPr>
        <p:spPr>
          <a:xfrm rot="16200000">
            <a:off x="-1663465" y="-197992"/>
            <a:ext cx="7004958" cy="3678027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8838208E-1C54-1CE1-8F4D-4EB60B36254A}"/>
              </a:ext>
            </a:extLst>
          </p:cNvPr>
          <p:cNvSpPr/>
          <p:nvPr/>
        </p:nvSpPr>
        <p:spPr>
          <a:xfrm rot="16200000">
            <a:off x="3225636" y="1993737"/>
            <a:ext cx="8108044" cy="372868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A966E0-4D81-45E7-BEB3-0A396B658DF2}"/>
              </a:ext>
            </a:extLst>
          </p:cNvPr>
          <p:cNvSpPr txBox="1"/>
          <p:nvPr/>
        </p:nvSpPr>
        <p:spPr>
          <a:xfrm>
            <a:off x="4034301" y="629047"/>
            <a:ext cx="6490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3600" b="1" kern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SVN-Sarifa" panose="00000500000000000000" pitchFamily="50" charset="0"/>
                <a:ea typeface="思源宋体 CN Heavy" panose="02020900000000000000" pitchFamily="18" charset="-122"/>
              </a:rPr>
              <a:t>NGHỆ THUẬT</a:t>
            </a: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id="{F256A0BA-2819-023C-7CF1-3D3BBF4AD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99" y="345319"/>
            <a:ext cx="2590187" cy="4442462"/>
          </a:xfrm>
          <a:prstGeom prst="rect">
            <a:avLst/>
          </a:prstGeom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5EE237BE-79CB-9202-6CC3-9E7DFE689E54}"/>
              </a:ext>
            </a:extLst>
          </p:cNvPr>
          <p:cNvSpPr txBox="1"/>
          <p:nvPr/>
        </p:nvSpPr>
        <p:spPr>
          <a:xfrm>
            <a:off x="193579" y="450592"/>
            <a:ext cx="3153619" cy="284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giãi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khát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vọng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lao,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mãnh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liệt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anh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hùng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trạng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tráng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chí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quật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cường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tráng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sĩ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accent4"/>
              </a:solidFill>
              <a:effectLst/>
              <a:latin typeface="Lexen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Vẻ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bi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tráng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hùng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vang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hào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Đông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- A.</a:t>
            </a:r>
            <a:endParaRPr lang="en-US" sz="1800" dirty="0">
              <a:solidFill>
                <a:schemeClr val="accent4"/>
              </a:solidFill>
              <a:effectLst/>
              <a:latin typeface="Lexen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9" name="图片 78">
            <a:extLst>
              <a:ext uri="{FF2B5EF4-FFF2-40B4-BE49-F238E27FC236}">
                <a16:creationId xmlns:a16="http://schemas.microsoft.com/office/drawing/2014/main" id="{24673667-2D00-DC27-2C86-731F6F82D5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25" t="-1" r="5383" b="-2558"/>
          <a:stretch/>
        </p:blipFill>
        <p:spPr>
          <a:xfrm>
            <a:off x="3543300" y="595479"/>
            <a:ext cx="1872014" cy="4023360"/>
          </a:xfrm>
          <a:prstGeom prst="roundRect">
            <a:avLst>
              <a:gd name="adj" fmla="val 10040"/>
            </a:avLst>
          </a:prstGeom>
        </p:spPr>
      </p:pic>
      <p:sp>
        <p:nvSpPr>
          <p:cNvPr id="2" name="文本框 7">
            <a:extLst>
              <a:ext uri="{FF2B5EF4-FFF2-40B4-BE49-F238E27FC236}">
                <a16:creationId xmlns:a16="http://schemas.microsoft.com/office/drawing/2014/main" id="{705F615D-59A1-9C70-0E87-EF962398241F}"/>
              </a:ext>
            </a:extLst>
          </p:cNvPr>
          <p:cNvSpPr txBox="1"/>
          <p:nvPr/>
        </p:nvSpPr>
        <p:spPr>
          <a:xfrm>
            <a:off x="-1406343" y="3633275"/>
            <a:ext cx="6490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3600" b="1" dirty="0">
                <a:solidFill>
                  <a:srgbClr val="FFFF00"/>
                </a:solidFill>
                <a:latin typeface="Lexend"/>
                <a:ea typeface="思源宋体 CN Heavy" panose="02020900000000000000" pitchFamily="18" charset="-122"/>
              </a:rPr>
              <a:t>NỘI DUNG</a:t>
            </a:r>
            <a:endParaRPr lang="en-US" altLang="zh-CN" sz="3600" b="1" kern="1200" dirty="0">
              <a:solidFill>
                <a:srgbClr val="FFFF00"/>
              </a:solidFill>
              <a:latin typeface="Lexend"/>
              <a:ea typeface="思源宋体 CN Heavy" panose="02020900000000000000" pitchFamily="18" charset="-122"/>
            </a:endParaRPr>
          </a:p>
        </p:txBody>
      </p:sp>
      <p:sp>
        <p:nvSpPr>
          <p:cNvPr id="3" name="文本框 71">
            <a:extLst>
              <a:ext uri="{FF2B5EF4-FFF2-40B4-BE49-F238E27FC236}">
                <a16:creationId xmlns:a16="http://schemas.microsoft.com/office/drawing/2014/main" id="{A19F5394-A942-4028-86BE-3F5A94F49AD4}"/>
              </a:ext>
            </a:extLst>
          </p:cNvPr>
          <p:cNvSpPr txBox="1"/>
          <p:nvPr/>
        </p:nvSpPr>
        <p:spPr>
          <a:xfrm>
            <a:off x="5746259" y="1535900"/>
            <a:ext cx="3204162" cy="2527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hùng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tráng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vĩ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giàu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điển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súc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giàu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dư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nỗi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trữ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accent4"/>
              </a:solidFill>
              <a:effectLst/>
              <a:latin typeface="Lexen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b="1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-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Bài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thơ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mang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đậm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phong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cách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cổ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điển</a:t>
            </a:r>
            <a:r>
              <a:rPr lang="en-US" sz="1800" dirty="0">
                <a:solidFill>
                  <a:schemeClr val="accent4"/>
                </a:solidFill>
                <a:effectLst/>
                <a:latin typeface="Lexend"/>
                <a:ea typeface="Arial" panose="020B0604020202020204" pitchFamily="34" charset="0"/>
              </a:rPr>
              <a:t>.</a:t>
            </a:r>
            <a:endParaRPr lang="vi-VN" altLang="zh-CN" sz="1050" kern="1200" dirty="0">
              <a:solidFill>
                <a:schemeClr val="accent4"/>
              </a:solidFill>
              <a:latin typeface="Lexend"/>
              <a:ea typeface="思源宋体 CN Medium" panose="020205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590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8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2305728" y="727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#9Slide05 SVNLobster" panose="02040603050506020204" pitchFamily="18" charset="0"/>
              </a:rPr>
              <a:t>MỤC TIÊU BÀI HỌC</a:t>
            </a:r>
            <a:endParaRPr sz="4400" b="1" dirty="0">
              <a:solidFill>
                <a:schemeClr val="accent2">
                  <a:lumMod val="75000"/>
                </a:schemeClr>
              </a:solidFill>
              <a:latin typeface="#9Slide05 SVNLobster" panose="02040603050506020204" pitchFamily="18" charset="0"/>
            </a:endParaRPr>
          </a:p>
        </p:txBody>
      </p:sp>
      <p:sp>
        <p:nvSpPr>
          <p:cNvPr id="24" name="矩形: 圆角 47">
            <a:extLst>
              <a:ext uri="{FF2B5EF4-FFF2-40B4-BE49-F238E27FC236}">
                <a16:creationId xmlns:a16="http://schemas.microsoft.com/office/drawing/2014/main" id="{1A6B0D03-BB67-4564-A82B-C4D46C792189}"/>
              </a:ext>
            </a:extLst>
          </p:cNvPr>
          <p:cNvSpPr/>
          <p:nvPr/>
        </p:nvSpPr>
        <p:spPr>
          <a:xfrm rot="5400000">
            <a:off x="-2215587" y="3793438"/>
            <a:ext cx="7818923" cy="316019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50">
            <a:extLst>
              <a:ext uri="{FF2B5EF4-FFF2-40B4-BE49-F238E27FC236}">
                <a16:creationId xmlns:a16="http://schemas.microsoft.com/office/drawing/2014/main" id="{56D92DC5-BF72-4D98-98C3-818A37252C5B}"/>
              </a:ext>
            </a:extLst>
          </p:cNvPr>
          <p:cNvSpPr/>
          <p:nvPr/>
        </p:nvSpPr>
        <p:spPr>
          <a:xfrm rot="5400000">
            <a:off x="244879" y="3970817"/>
            <a:ext cx="9014050" cy="2811648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文本框 56">
            <a:extLst>
              <a:ext uri="{FF2B5EF4-FFF2-40B4-BE49-F238E27FC236}">
                <a16:creationId xmlns:a16="http://schemas.microsoft.com/office/drawing/2014/main" id="{A7D0DAF8-02E1-4170-9C5E-37A487EF6F36}"/>
              </a:ext>
            </a:extLst>
          </p:cNvPr>
          <p:cNvSpPr txBox="1"/>
          <p:nvPr/>
        </p:nvSpPr>
        <p:spPr>
          <a:xfrm>
            <a:off x="4472570" y="1016678"/>
            <a:ext cx="530931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latin typeface="Lexend" panose="020B0604020202020204"/>
                <a:ea typeface="思源宋体 CN Heavy" panose="02020900000000000000" pitchFamily="18" charset="-122"/>
              </a:rPr>
              <a:t>2</a:t>
            </a:r>
            <a:endParaRPr lang="zh-CN" altLang="en-US" sz="6600" b="1" dirty="0">
              <a:latin typeface="Lexend" panose="020B0604020202020204"/>
              <a:ea typeface="思源宋体 CN Heavy" panose="02020900000000000000" pitchFamily="18" charset="-122"/>
            </a:endParaRPr>
          </a:p>
        </p:txBody>
      </p:sp>
      <p:sp>
        <p:nvSpPr>
          <p:cNvPr id="27" name="文本框 56">
            <a:extLst>
              <a:ext uri="{FF2B5EF4-FFF2-40B4-BE49-F238E27FC236}">
                <a16:creationId xmlns:a16="http://schemas.microsoft.com/office/drawing/2014/main" id="{08FDBBEE-2FD3-42B7-85A5-76CF70B181F2}"/>
              </a:ext>
            </a:extLst>
          </p:cNvPr>
          <p:cNvSpPr txBox="1"/>
          <p:nvPr/>
        </p:nvSpPr>
        <p:spPr>
          <a:xfrm>
            <a:off x="1428410" y="1454513"/>
            <a:ext cx="530931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Lexend" panose="020B0604020202020204"/>
                <a:ea typeface="思源宋体 CN Heavy" panose="02020900000000000000" pitchFamily="18" charset="-122"/>
              </a:rPr>
              <a:t>1</a:t>
            </a:r>
            <a:endParaRPr lang="zh-CN" altLang="en-US" sz="6600" b="1" dirty="0">
              <a:solidFill>
                <a:schemeClr val="bg1"/>
              </a:solidFill>
              <a:latin typeface="Lexend" panose="020B0604020202020204"/>
              <a:ea typeface="思源宋体 CN Heavy" panose="02020900000000000000" pitchFamily="18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7DD534-1229-483E-A2AB-B730CD3DC721}"/>
              </a:ext>
            </a:extLst>
          </p:cNvPr>
          <p:cNvSpPr txBox="1"/>
          <p:nvPr/>
        </p:nvSpPr>
        <p:spPr>
          <a:xfrm>
            <a:off x="294824" y="2369284"/>
            <a:ext cx="2783917" cy="1731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sz="1800" b="1" dirty="0">
                <a:solidFill>
                  <a:schemeClr val="accent4"/>
                </a:solidFill>
                <a:latin typeface="PT Sans" panose="020B0503020203020204" pitchFamily="34" charset="0"/>
                <a:ea typeface="Times New Roman" panose="02020603050405020304" pitchFamily="18" charset="0"/>
              </a:rPr>
              <a:t>Học sinh nhận biết</a:t>
            </a:r>
            <a:r>
              <a:rPr lang="vi-VN" sz="1800" dirty="0">
                <a:solidFill>
                  <a:schemeClr val="accent4"/>
                </a:solidFill>
                <a:latin typeface="PT Sans" panose="020B0503020203020204" pitchFamily="34" charset="0"/>
                <a:ea typeface="Times New Roman" panose="02020603050405020304" pitchFamily="18" charset="0"/>
              </a:rPr>
              <a:t> được một số đặc điểm của phong cách cổ điển được thể hiện trong bài thơ </a:t>
            </a:r>
            <a:r>
              <a:rPr lang="vi-VN" sz="1800" i="1" dirty="0">
                <a:solidFill>
                  <a:schemeClr val="accent4"/>
                </a:solidFill>
                <a:latin typeface="PT Sans" panose="020B0503020203020204" pitchFamily="34" charset="0"/>
                <a:ea typeface="Times New Roman" panose="02020603050405020304" pitchFamily="18" charset="0"/>
              </a:rPr>
              <a:t>Cảm hoài</a:t>
            </a:r>
            <a:r>
              <a:rPr lang="vi-VN" sz="1800" dirty="0">
                <a:solidFill>
                  <a:schemeClr val="accent4"/>
                </a:solidFill>
                <a:latin typeface="PT Sans" panose="020B0503020203020204" pitchFamily="34" charset="0"/>
                <a:ea typeface="Times New Roman" panose="02020603050405020304" pitchFamily="18" charset="0"/>
              </a:rPr>
              <a:t>.</a:t>
            </a:r>
            <a:endParaRPr lang="vi-VN" dirty="0">
              <a:solidFill>
                <a:schemeClr val="accent4"/>
              </a:solidFill>
              <a:latin typeface="PT Sans" panose="020B05030202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4AD1C4-D2D1-4ECA-A36E-1483F6CC4C7E}"/>
              </a:ext>
            </a:extLst>
          </p:cNvPr>
          <p:cNvSpPr txBox="1"/>
          <p:nvPr/>
        </p:nvSpPr>
        <p:spPr>
          <a:xfrm>
            <a:off x="3479633" y="2506936"/>
            <a:ext cx="2685252" cy="2388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err="1">
                <a:latin typeface="Lexend" panose="020B0604020202020204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Lexend" panose="020B0604020202020204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Lexend" panose="020B0604020202020204"/>
                <a:ea typeface="Times New Roman" panose="02020603050405020304" pitchFamily="18" charset="0"/>
              </a:rPr>
              <a:t>phân</a:t>
            </a:r>
            <a:r>
              <a:rPr lang="en-US" sz="1800" b="1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Lexend" panose="020B0604020202020204"/>
                <a:ea typeface="Times New Roman" panose="02020603050405020304" pitchFamily="18" charset="0"/>
              </a:rPr>
              <a:t>tích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giá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trị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nội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và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sắc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của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bài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thơ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; qua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đó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rèn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luyện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năng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lực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văn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bản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thơ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trung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Lexend" panose="020B0604020202020204"/>
                <a:ea typeface="Times New Roman" panose="02020603050405020304" pitchFamily="18" charset="0"/>
              </a:rPr>
              <a:t>đại</a:t>
            </a:r>
            <a:r>
              <a:rPr lang="en-US" sz="1800" dirty="0">
                <a:latin typeface="Lexend" panose="020B0604020202020204"/>
                <a:ea typeface="Times New Roman" panose="02020603050405020304" pitchFamily="18" charset="0"/>
              </a:rPr>
              <a:t>.</a:t>
            </a:r>
            <a:endParaRPr lang="en-US" sz="1800" dirty="0">
              <a:latin typeface="Lexend" panose="020B0604020202020204"/>
              <a:ea typeface="Calibri" panose="020F0502020204030204" pitchFamily="34" charset="0"/>
            </a:endParaRPr>
          </a:p>
        </p:txBody>
      </p:sp>
      <p:sp>
        <p:nvSpPr>
          <p:cNvPr id="30" name="矩形: 圆角 47">
            <a:extLst>
              <a:ext uri="{FF2B5EF4-FFF2-40B4-BE49-F238E27FC236}">
                <a16:creationId xmlns:a16="http://schemas.microsoft.com/office/drawing/2014/main" id="{F5BBBA78-D1B9-4FFA-95D0-67C855BE92EB}"/>
              </a:ext>
            </a:extLst>
          </p:cNvPr>
          <p:cNvSpPr/>
          <p:nvPr/>
        </p:nvSpPr>
        <p:spPr>
          <a:xfrm rot="5400000">
            <a:off x="3753961" y="3998990"/>
            <a:ext cx="7818921" cy="2729968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56">
            <a:extLst>
              <a:ext uri="{FF2B5EF4-FFF2-40B4-BE49-F238E27FC236}">
                <a16:creationId xmlns:a16="http://schemas.microsoft.com/office/drawing/2014/main" id="{65378287-1972-425E-8ED2-C195FC57955F}"/>
              </a:ext>
            </a:extLst>
          </p:cNvPr>
          <p:cNvSpPr txBox="1"/>
          <p:nvPr/>
        </p:nvSpPr>
        <p:spPr>
          <a:xfrm>
            <a:off x="7570756" y="1464076"/>
            <a:ext cx="458650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Lexend" panose="020B0604020202020204"/>
                <a:ea typeface="思源宋体 CN Heavy" panose="02020900000000000000" pitchFamily="18" charset="-122"/>
              </a:rPr>
              <a:t>3</a:t>
            </a:r>
            <a:endParaRPr lang="zh-CN" altLang="en-US" sz="6600" b="1" dirty="0">
              <a:solidFill>
                <a:schemeClr val="bg1"/>
              </a:solidFill>
              <a:latin typeface="Lexend" panose="020B0604020202020204"/>
              <a:ea typeface="思源宋体 CN Heavy" panose="02020900000000000000" pitchFamily="18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DE1BA0-E01A-4E05-8627-3319806C10DF}"/>
              </a:ext>
            </a:extLst>
          </p:cNvPr>
          <p:cNvSpPr txBox="1"/>
          <p:nvPr/>
        </p:nvSpPr>
        <p:spPr>
          <a:xfrm>
            <a:off x="6444263" y="2414448"/>
            <a:ext cx="2404913" cy="1399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vi-VN" sz="1800" b="1" dirty="0">
                <a:solidFill>
                  <a:schemeClr val="accent4"/>
                </a:solidFill>
                <a:latin typeface="PT Sans" panose="020B0503020203020204" pitchFamily="34" charset="0"/>
                <a:ea typeface="Times New Roman" panose="02020603050405020304" pitchFamily="18" charset="0"/>
              </a:rPr>
              <a:t>Học sinh cảm nhận</a:t>
            </a:r>
            <a:r>
              <a:rPr lang="vi-VN" sz="1800" dirty="0">
                <a:solidFill>
                  <a:schemeClr val="accent4"/>
                </a:solidFill>
                <a:latin typeface="PT Sans" panose="020B0503020203020204" pitchFamily="34" charset="0"/>
                <a:ea typeface="Times New Roman" panose="02020603050405020304" pitchFamily="18" charset="0"/>
              </a:rPr>
              <a:t> được nhiệt huyết cứu nước và vẻ đẹp tâm hồn của nhà thơ.</a:t>
            </a:r>
            <a:endParaRPr lang="vi-VN" dirty="0">
              <a:solidFill>
                <a:schemeClr val="accent4"/>
              </a:solidFill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-1447800" y="2589176"/>
            <a:ext cx="8267701" cy="2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1740310" y="1995299"/>
            <a:ext cx="7393858" cy="7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LUYỆN TẬP</a:t>
            </a:r>
            <a:endParaRPr sz="6600" b="1" dirty="0">
              <a:solidFill>
                <a:schemeClr val="accent2">
                  <a:lumMod val="75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62" name="Google Shape;262;p32"/>
          <p:cNvSpPr txBox="1">
            <a:spLocks noGrp="1"/>
          </p:cNvSpPr>
          <p:nvPr>
            <p:ph type="title" idx="2"/>
          </p:nvPr>
        </p:nvSpPr>
        <p:spPr>
          <a:xfrm>
            <a:off x="2147099" y="1338482"/>
            <a:ext cx="1496924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sz="7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44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116EEB-04D5-48D2-AE97-0672029C3640}"/>
              </a:ext>
            </a:extLst>
          </p:cNvPr>
          <p:cNvSpPr/>
          <p:nvPr/>
        </p:nvSpPr>
        <p:spPr>
          <a:xfrm>
            <a:off x="1010879" y="187504"/>
            <a:ext cx="7659592" cy="11024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9700" indent="0" algn="just">
              <a:lnSpc>
                <a:spcPct val="150000"/>
              </a:lnSpc>
              <a:buNone/>
            </a:pPr>
            <a:r>
              <a:rPr lang="vi-VN" sz="2000" b="1" dirty="0">
                <a:solidFill>
                  <a:schemeClr val="tx1"/>
                </a:solidFill>
                <a:latin typeface="#9Slide03 Ample" panose="02000000000000000000" pitchFamily="2" charset="0"/>
                <a:ea typeface="Times New Roman" panose="02020603050405020304" pitchFamily="18" charset="0"/>
              </a:rPr>
              <a:t>Viết đoạn văn </a:t>
            </a:r>
            <a:r>
              <a:rPr lang="vi-VN" sz="2000" dirty="0">
                <a:solidFill>
                  <a:schemeClr val="tx1"/>
                </a:solidFill>
                <a:latin typeface="#9Slide03 Ample" panose="02000000000000000000" pitchFamily="2" charset="0"/>
                <a:ea typeface="Times New Roman" panose="02020603050405020304" pitchFamily="18" charset="0"/>
              </a:rPr>
              <a:t>(khoảng 150 chữ) phân tích một </a:t>
            </a:r>
            <a:r>
              <a:rPr lang="vi-VN" sz="2000" b="1" dirty="0">
                <a:solidFill>
                  <a:srgbClr val="C00000"/>
                </a:solidFill>
                <a:latin typeface="#9Slide03 Ample" panose="02000000000000000000" pitchFamily="2" charset="0"/>
                <a:ea typeface="Times New Roman" panose="02020603050405020304" pitchFamily="18" charset="0"/>
              </a:rPr>
              <a:t>biểu tượng mà bạn cho là đặc sắc trong bài thơ </a:t>
            </a:r>
            <a:r>
              <a:rPr lang="vi-VN" sz="2000" b="1" i="1" dirty="0">
                <a:solidFill>
                  <a:srgbClr val="C00000"/>
                </a:solidFill>
                <a:latin typeface="#9Slide03 Ample" panose="02000000000000000000" pitchFamily="2" charset="0"/>
                <a:ea typeface="Times New Roman" panose="02020603050405020304" pitchFamily="18" charset="0"/>
              </a:rPr>
              <a:t>Cảm hoài </a:t>
            </a:r>
            <a:endParaRPr lang="en-US" sz="1600" b="1" i="1" dirty="0">
              <a:solidFill>
                <a:srgbClr val="C00000"/>
              </a:solidFill>
              <a:latin typeface="#9Slide03 Ampl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AC0D5-7ECC-432F-9C10-716DD9ACDF1B}"/>
              </a:ext>
            </a:extLst>
          </p:cNvPr>
          <p:cNvSpPr txBox="1"/>
          <p:nvPr/>
        </p:nvSpPr>
        <p:spPr>
          <a:xfrm>
            <a:off x="579664" y="1347107"/>
            <a:ext cx="78458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b="1" u="sng" dirty="0"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khảo</a:t>
            </a:r>
            <a:r>
              <a:rPr lang="en-US" sz="2000" b="1" u="sng" dirty="0"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000" b="1" u="sng" dirty="0"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u="sng" dirty="0" err="1"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u="sng" dirty="0"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b="1" u="sng" dirty="0">
              <a:effectLst/>
              <a:latin typeface="Lexen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thiệu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endParaRPr lang="en-US" sz="2000" b="1" dirty="0">
              <a:solidFill>
                <a:srgbClr val="C00000"/>
              </a:solidFill>
              <a:effectLst/>
              <a:latin typeface="Lexen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trị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tái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gợi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bối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sử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thể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cảm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xúc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suy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nghĩ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trữ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tình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,...).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hạn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xoay</a:t>
            </a:r>
            <a:r>
              <a:rPr lang="en-US" sz="2000" i="1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trục</a:t>
            </a:r>
            <a:r>
              <a:rPr lang="en-US" sz="2000" i="1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đất</a:t>
            </a:r>
            <a:r>
              <a:rPr lang="en-US" sz="2000" i="1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rửa</a:t>
            </a:r>
            <a:r>
              <a:rPr lang="en-US" sz="2000" i="1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bình</a:t>
            </a:r>
            <a:r>
              <a:rPr lang="en-US" sz="2000" i="1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khí</a:t>
            </a:r>
            <a:r>
              <a:rPr lang="en-US" sz="2000" i="1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kéo</a:t>
            </a:r>
            <a:r>
              <a:rPr lang="en-US" sz="2000" i="1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sông</a:t>
            </a:r>
            <a:r>
              <a:rPr lang="en-US" sz="2000" i="1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Ngân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gắn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liền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với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công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phò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tá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hậu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duệ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nhà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Trần,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đấu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Minh,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giành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mà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Đặng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đuổi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suốt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tráng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sĩ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đẩu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bạc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phen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mài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báu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trăng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in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dấu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vẻ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bi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tráng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giả</a:t>
            </a:r>
            <a:r>
              <a:rPr lang="en-US" sz="2000" dirty="0">
                <a:effectLst/>
                <a:latin typeface="Lexend"/>
                <a:ea typeface="Quattrocento Sans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Lexen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Lexend"/>
                <a:ea typeface="Quattrocento Sans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</a:rPr>
              <a:t>Khẳng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</a:rPr>
              <a:t>định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</a:rPr>
              <a:t> ý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</a:rPr>
              <a:t>nghĩa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</a:rPr>
              <a:t>và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</a:rPr>
              <a:t>sức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</a:rPr>
              <a:t>sống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</a:rPr>
              <a:t>biểu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Quattrocento San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Quattrocento Sans"/>
              </a:rPr>
              <a:t>tượng</a:t>
            </a:r>
            <a:endParaRPr lang="en-US" sz="1600" b="1" dirty="0">
              <a:solidFill>
                <a:srgbClr val="C00000"/>
              </a:solidFill>
              <a:latin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9426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-1447800" y="2589176"/>
            <a:ext cx="8267701" cy="2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1740310" y="1995299"/>
            <a:ext cx="7393858" cy="7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VẬN DỤNG</a:t>
            </a:r>
            <a:endParaRPr sz="6600" b="1" dirty="0">
              <a:solidFill>
                <a:schemeClr val="accent2">
                  <a:lumMod val="75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62" name="Google Shape;262;p32"/>
          <p:cNvSpPr txBox="1">
            <a:spLocks noGrp="1"/>
          </p:cNvSpPr>
          <p:nvPr>
            <p:ph type="title" idx="2"/>
          </p:nvPr>
        </p:nvSpPr>
        <p:spPr>
          <a:xfrm>
            <a:off x="2147099" y="1338482"/>
            <a:ext cx="1496924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sz="7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94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116EEB-04D5-48D2-AE97-0672029C3640}"/>
              </a:ext>
            </a:extLst>
          </p:cNvPr>
          <p:cNvSpPr/>
          <p:nvPr/>
        </p:nvSpPr>
        <p:spPr>
          <a:xfrm>
            <a:off x="742204" y="1036590"/>
            <a:ext cx="7659592" cy="3200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	Ở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THỰC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ghế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effectLst/>
                <a:latin typeface="Lexen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895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-1447800" y="2589176"/>
            <a:ext cx="8267701" cy="2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963385" y="2653391"/>
            <a:ext cx="8693297" cy="3797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I. TÌM HIỂU CHUNG</a:t>
            </a:r>
          </a:p>
        </p:txBody>
      </p:sp>
      <p:sp>
        <p:nvSpPr>
          <p:cNvPr id="262" name="Google Shape;262;p32"/>
          <p:cNvSpPr txBox="1">
            <a:spLocks noGrp="1"/>
          </p:cNvSpPr>
          <p:nvPr>
            <p:ph type="title" idx="2"/>
          </p:nvPr>
        </p:nvSpPr>
        <p:spPr>
          <a:xfrm>
            <a:off x="2147099" y="1338482"/>
            <a:ext cx="1496924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sz="7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E5F76-4A32-4C19-B5F3-D47B2A046008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I. TÌM HIỂU CHUNG / 1.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Tác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giả</a:t>
            </a:r>
            <a:endParaRPr lang="vi-VN" sz="2800" b="1" dirty="0">
              <a:solidFill>
                <a:schemeClr val="bg1">
                  <a:lumMod val="60000"/>
                  <a:lumOff val="40000"/>
                </a:schemeClr>
              </a:solidFill>
              <a:latin typeface="iCiel Cadena" pitchFamily="2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C2321-1400-42A2-B8D1-D38645D3AF14}"/>
              </a:ext>
            </a:extLst>
          </p:cNvPr>
          <p:cNvSpPr txBox="1"/>
          <p:nvPr/>
        </p:nvSpPr>
        <p:spPr>
          <a:xfrm>
            <a:off x="64905" y="2170399"/>
            <a:ext cx="2744380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Năm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1414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: </a:t>
            </a:r>
            <a:r>
              <a:rPr lang="en-US" sz="2000" b="1" dirty="0" err="1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thua</a:t>
            </a:r>
            <a:r>
              <a:rPr lang="en-US" sz="2000" b="1" dirty="0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trận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bị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giặc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 Minh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bắt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 sang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Trung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Quốc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,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ông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tuẫn</a:t>
            </a:r>
            <a:r>
              <a:rPr lang="en-US" sz="2000" b="1" dirty="0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tiết</a:t>
            </a:r>
            <a:r>
              <a:rPr lang="en-US" sz="2000" b="1" dirty="0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trên</a:t>
            </a:r>
            <a:r>
              <a:rPr lang="en-US" sz="2000" b="1" dirty="0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đường</a:t>
            </a:r>
            <a:r>
              <a:rPr lang="en-US" sz="2000" b="1" dirty="0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đi</a:t>
            </a:r>
            <a:endParaRPr lang="en-US" sz="2000" dirty="0">
              <a:solidFill>
                <a:srgbClr val="C00000"/>
              </a:solidFill>
              <a:latin typeface="Lexend"/>
              <a:cs typeface="#9Slide03 Arima Madurai Black" panose="00000A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7747A-6E1B-4974-A182-04CD7EF101DE}"/>
              </a:ext>
            </a:extLst>
          </p:cNvPr>
          <p:cNvSpPr txBox="1"/>
          <p:nvPr/>
        </p:nvSpPr>
        <p:spPr>
          <a:xfrm>
            <a:off x="4705487" y="614738"/>
            <a:ext cx="3855314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Quê</a:t>
            </a:r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: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huyện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Thiên</a:t>
            </a:r>
            <a:r>
              <a:rPr lang="en-US" sz="2000" b="1" dirty="0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Lộc</a:t>
            </a:r>
            <a:r>
              <a:rPr lang="en-US" sz="2000" b="1" dirty="0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tỉnh</a:t>
            </a:r>
            <a:r>
              <a:rPr lang="en-US" sz="2000" b="1" dirty="0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Hà</a:t>
            </a:r>
            <a:r>
              <a:rPr lang="en-US" sz="2000" b="1" dirty="0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Lexend"/>
                <a:cs typeface="#9Slide03 Arima Madurai Black" panose="00000A00000000000000" pitchFamily="2" charset="0"/>
              </a:rPr>
              <a:t>Tĩnh</a:t>
            </a:r>
            <a:endParaRPr lang="en-US" sz="2000" dirty="0">
              <a:solidFill>
                <a:srgbClr val="C00000"/>
              </a:solidFill>
              <a:latin typeface="Lexend"/>
              <a:cs typeface="#9Slide03 Arima Madurai Black" panose="00000A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F613B-335A-4410-8401-2DB7AB80FC01}"/>
              </a:ext>
            </a:extLst>
          </p:cNvPr>
          <p:cNvSpPr txBox="1"/>
          <p:nvPr/>
        </p:nvSpPr>
        <p:spPr>
          <a:xfrm>
            <a:off x="5932558" y="2824696"/>
            <a:ext cx="2924081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Lập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nhiều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chiến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công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lớn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dưới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thời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nhà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Hồ</a:t>
            </a:r>
            <a:r>
              <a:rPr lang="en-US" sz="2000" b="1" dirty="0">
                <a:solidFill>
                  <a:srgbClr val="C00000"/>
                </a:solidFill>
                <a:effectLst/>
                <a:latin typeface="Lexend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Lexend"/>
              <a:cs typeface="#9Slide03 Arima Madurai Black" panose="00000A00000000000000" pitchFamily="2" charset="0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B423391A-0E1F-49E4-A09D-C685835F4D50}"/>
              </a:ext>
            </a:extLst>
          </p:cNvPr>
          <p:cNvCxnSpPr>
            <a:cxnSpLocks/>
          </p:cNvCxnSpPr>
          <p:nvPr/>
        </p:nvCxnSpPr>
        <p:spPr>
          <a:xfrm>
            <a:off x="2736241" y="2472735"/>
            <a:ext cx="856712" cy="703922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DFD871AF-F6F0-4E8E-9F78-5CC1FD71F5B4}"/>
              </a:ext>
            </a:extLst>
          </p:cNvPr>
          <p:cNvCxnSpPr>
            <a:cxnSpLocks/>
          </p:cNvCxnSpPr>
          <p:nvPr/>
        </p:nvCxnSpPr>
        <p:spPr>
          <a:xfrm rot="5400000">
            <a:off x="3990244" y="1542931"/>
            <a:ext cx="1430487" cy="752876"/>
          </a:xfrm>
          <a:prstGeom prst="bentConnector3">
            <a:avLst>
              <a:gd name="adj1" fmla="val -4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788A857-EF96-455B-978B-F051E21FDFFE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55516" y="3417712"/>
            <a:ext cx="1162445" cy="536005"/>
          </a:xfrm>
          <a:prstGeom prst="bentConnector3">
            <a:avLst>
              <a:gd name="adj1" fmla="val 10420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Đặng Dung thơ Cảm hoài | Tình yêu cuộc sống">
            <a:extLst>
              <a:ext uri="{FF2B5EF4-FFF2-40B4-BE49-F238E27FC236}">
                <a16:creationId xmlns:a16="http://schemas.microsoft.com/office/drawing/2014/main" id="{46115E5E-0E91-4495-98BE-A013018C9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5" b="98343" l="3239" r="93117">
                        <a14:foregroundMark x1="35421" y1="25124" x2="26721" y2="47790"/>
                        <a14:foregroundMark x1="39903" y1="13447" x2="39719" y2="13927"/>
                        <a14:foregroundMark x1="26721" y1="47790" x2="28745" y2="80387"/>
                        <a14:foregroundMark x1="28745" y1="80387" x2="30364" y2="82044"/>
                        <a14:foregroundMark x1="53720" y1="63916" x2="65992" y2="80663"/>
                        <a14:foregroundMark x1="40486" y1="45856" x2="48639" y2="56981"/>
                        <a14:foregroundMark x1="73057" y1="68530" x2="74494" y2="94751"/>
                        <a14:foregroundMark x1="23149" y1="94475" x2="22267" y2="94475"/>
                        <a14:foregroundMark x1="48178" y1="94475" x2="26429" y2="94475"/>
                        <a14:foregroundMark x1="13360" y1="96133" x2="13360" y2="96133"/>
                        <a14:foregroundMark x1="17814" y1="95856" x2="11010" y2="97597"/>
                        <a14:foregroundMark x1="13765" y1="65470" x2="14980" y2="81215"/>
                        <a14:foregroundMark x1="81781" y1="87293" x2="81781" y2="87293"/>
                        <a14:foregroundMark x1="85425" y1="85083" x2="93117" y2="94751"/>
                        <a14:foregroundMark x1="80567" y1="89227" x2="80567" y2="94751"/>
                        <a14:foregroundMark x1="44130" y1="36464" x2="44130" y2="36464"/>
                        <a14:foregroundMark x1="44939" y1="33702" x2="44939" y2="35635"/>
                        <a14:foregroundMark x1="44939" y1="35635" x2="44939" y2="39227"/>
                        <a14:backgroundMark x1="62753" y1="38122" x2="73279" y2="51934"/>
                        <a14:backgroundMark x1="72470" y1="59116" x2="74089" y2="63812"/>
                        <a14:backgroundMark x1="68826" y1="53315" x2="69231" y2="57735"/>
                        <a14:backgroundMark x1="71660" y1="67127" x2="74494" y2="66851"/>
                        <a14:backgroundMark x1="72065" y1="57735" x2="72065" y2="64088"/>
                        <a14:backgroundMark x1="73279" y1="53591" x2="73684" y2="66022"/>
                        <a14:backgroundMark x1="73279" y1="52486" x2="72874" y2="53591"/>
                        <a14:backgroundMark x1="50202" y1="59945" x2="51822" y2="60773"/>
                        <a14:backgroundMark x1="49798" y1="56906" x2="50607" y2="62707"/>
                        <a14:backgroundMark x1="51012" y1="62707" x2="54656" y2="62983"/>
                        <a14:backgroundMark x1="37652" y1="16575" x2="46154" y2="22652"/>
                        <a14:backgroundMark x1="42510" y1="12431" x2="47773" y2="16022"/>
                        <a14:backgroundMark x1="44939" y1="16298" x2="39271" y2="12431"/>
                        <a14:backgroundMark x1="1619" y1="87017" x2="1619" y2="90331"/>
                        <a14:backgroundMark x1="405" y1="81492" x2="405" y2="87569"/>
                        <a14:backgroundMark x1="405" y1="94199" x2="810" y2="99448"/>
                        <a14:backgroundMark x1="19433" y1="99724" x2="23887" y2="9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58" r="867"/>
          <a:stretch/>
        </p:blipFill>
        <p:spPr bwMode="auto">
          <a:xfrm>
            <a:off x="2452902" y="3295499"/>
            <a:ext cx="1636536" cy="198255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E33E1C4-5B72-4FAC-BFD0-C42235B0E53E}"/>
              </a:ext>
            </a:extLst>
          </p:cNvPr>
          <p:cNvCxnSpPr>
            <a:cxnSpLocks/>
          </p:cNvCxnSpPr>
          <p:nvPr/>
        </p:nvCxnSpPr>
        <p:spPr>
          <a:xfrm rot="5400000">
            <a:off x="3990244" y="1542934"/>
            <a:ext cx="1430487" cy="752876"/>
          </a:xfrm>
          <a:prstGeom prst="bentConnector3">
            <a:avLst>
              <a:gd name="adj1" fmla="val -4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45A4E7EF-B2C0-4E30-A647-DA4490A8A355}"/>
              </a:ext>
            </a:extLst>
          </p:cNvPr>
          <p:cNvCxnSpPr>
            <a:cxnSpLocks/>
          </p:cNvCxnSpPr>
          <p:nvPr/>
        </p:nvCxnSpPr>
        <p:spPr>
          <a:xfrm rot="5400000">
            <a:off x="3990244" y="1542935"/>
            <a:ext cx="1430487" cy="752876"/>
          </a:xfrm>
          <a:prstGeom prst="bentConnector3">
            <a:avLst>
              <a:gd name="adj1" fmla="val -4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0953A2C-E770-449D-9FBC-F94179A97B8F}"/>
              </a:ext>
            </a:extLst>
          </p:cNvPr>
          <p:cNvSpPr/>
          <p:nvPr/>
        </p:nvSpPr>
        <p:spPr>
          <a:xfrm>
            <a:off x="3320142" y="2255227"/>
            <a:ext cx="1946339" cy="181569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/>
                </a:solidFill>
                <a:latin typeface="Lexend"/>
                <a:cs typeface="#9Slide03 Arima Madurai Black" panose="00000A00000000000000" pitchFamily="2" charset="0"/>
              </a:rPr>
              <a:t>ĐẶNG DUNG </a:t>
            </a:r>
          </a:p>
          <a:p>
            <a:pPr algn="ctr"/>
            <a:r>
              <a:rPr lang="en-US" sz="2000" b="1" dirty="0">
                <a:solidFill>
                  <a:schemeClr val="accent4"/>
                </a:solidFill>
                <a:latin typeface="Lexend"/>
                <a:cs typeface="#9Slide03 Arima Madurai Black" panose="00000A00000000000000" pitchFamily="2" charset="0"/>
              </a:rPr>
              <a:t>(?-1414)</a:t>
            </a:r>
            <a:endParaRPr lang="en-US" sz="1800" b="1" dirty="0">
              <a:solidFill>
                <a:schemeClr val="accent4"/>
              </a:solidFill>
              <a:latin typeface="Lexend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E5F76-4A32-4C19-B5F3-D47B2A046008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I. TÌM HIỂU CHUNG / 2.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Văn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bản</a:t>
            </a:r>
            <a:endParaRPr lang="vi-VN" sz="2800" b="1" dirty="0">
              <a:solidFill>
                <a:schemeClr val="bg1">
                  <a:lumMod val="60000"/>
                  <a:lumOff val="40000"/>
                </a:schemeClr>
              </a:solidFill>
              <a:latin typeface="iCiel Cadena" pitchFamily="2" charset="0"/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2AE440-7206-4E99-AF54-87E4D2994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910269"/>
              </p:ext>
            </p:extLst>
          </p:nvPr>
        </p:nvGraphicFramePr>
        <p:xfrm>
          <a:off x="908706" y="1629187"/>
          <a:ext cx="7326588" cy="29639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{B12FF0B0-B66B-4352-89A7-4C138A2BD7A5}</a:tableStyleId>
              </a:tblPr>
              <a:tblGrid>
                <a:gridCol w="4518427">
                  <a:extLst>
                    <a:ext uri="{9D8B030D-6E8A-4147-A177-3AD203B41FA5}">
                      <a16:colId xmlns:a16="http://schemas.microsoft.com/office/drawing/2014/main" val="1531363724"/>
                    </a:ext>
                  </a:extLst>
                </a:gridCol>
                <a:gridCol w="2808161">
                  <a:extLst>
                    <a:ext uri="{9D8B030D-6E8A-4147-A177-3AD203B41FA5}">
                      <a16:colId xmlns:a16="http://schemas.microsoft.com/office/drawing/2014/main" val="563373236"/>
                    </a:ext>
                  </a:extLst>
                </a:gridCol>
              </a:tblGrid>
              <a:tr h="231312"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</a:pPr>
                      <a:r>
                        <a:rPr lang="vi-VN" sz="2800" b="1" dirty="0"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Tìm hiểu</a:t>
                      </a:r>
                      <a:endParaRPr lang="en-US" sz="2400" b="1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7945" marR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Trả lời</a:t>
                      </a:r>
                      <a:endParaRPr lang="en-US" sz="2400" b="1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7260668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800" b="1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Xuất xứ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800"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57559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tài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8059047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800" b="1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Thể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thơ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789996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800" b="1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Bố cục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3544866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So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sánh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bản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dịch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thơ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151223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trữ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tình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Lexend"/>
                          <a:cs typeface="#9Slide03 Arima Madurai Black" panose="00000A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793461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23F5C3F2-72EB-4832-9732-DBA3A80F6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87" y="457200"/>
            <a:ext cx="1171987" cy="1171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ACE5DD-EB73-4EFA-86C5-05C05B4739DB}"/>
              </a:ext>
            </a:extLst>
          </p:cNvPr>
          <p:cNvSpPr txBox="1"/>
          <p:nvPr/>
        </p:nvSpPr>
        <p:spPr>
          <a:xfrm>
            <a:off x="2314762" y="627695"/>
            <a:ext cx="667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  <a:latin typeface="#9Slide03 Ample" panose="02000000000000000000" pitchFamily="2" charset="0"/>
              </a:rPr>
              <a:t>NHIỆM VỤ:</a:t>
            </a:r>
            <a:r>
              <a:rPr lang="en-US" sz="2400" b="1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Thảo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luận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nhóm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hoàn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#9Slide03 Ample" panose="02000000000000000000" pitchFamily="2" charset="0"/>
              </a:rPr>
              <a:t>PHIẾU HỌC TẬP SỐ 1</a:t>
            </a:r>
            <a:endParaRPr lang="en-US" sz="2400" dirty="0">
              <a:solidFill>
                <a:srgbClr val="C00000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3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E5F76-4A32-4C19-B5F3-D47B2A046008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I. TÌM HIỂU CHUNG / 2.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Văn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bản</a:t>
            </a:r>
            <a:endParaRPr lang="vi-VN" sz="2800" b="1" dirty="0">
              <a:solidFill>
                <a:schemeClr val="bg1">
                  <a:lumMod val="60000"/>
                  <a:lumOff val="40000"/>
                </a:schemeClr>
              </a:solidFill>
              <a:latin typeface="iCiel Cadena" pitchFamily="2" charset="0"/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2AE440-7206-4E99-AF54-87E4D2994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90519"/>
              </p:ext>
            </p:extLst>
          </p:nvPr>
        </p:nvGraphicFramePr>
        <p:xfrm>
          <a:off x="121920" y="552862"/>
          <a:ext cx="8915400" cy="43665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734004">
                  <a:extLst>
                    <a:ext uri="{9D8B030D-6E8A-4147-A177-3AD203B41FA5}">
                      <a16:colId xmlns:a16="http://schemas.microsoft.com/office/drawing/2014/main" val="1531363724"/>
                    </a:ext>
                  </a:extLst>
                </a:gridCol>
                <a:gridCol w="7181396">
                  <a:extLst>
                    <a:ext uri="{9D8B030D-6E8A-4147-A177-3AD203B41FA5}">
                      <a16:colId xmlns:a16="http://schemas.microsoft.com/office/drawing/2014/main" val="5633732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</a:pPr>
                      <a:r>
                        <a:rPr lang="vi-VN" sz="2200" b="1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Tìm hiểu</a:t>
                      </a:r>
                      <a:endParaRPr lang="en-US" sz="2200" b="1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200" b="1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Trả lời</a:t>
                      </a:r>
                      <a:endParaRPr lang="en-US" sz="2200" b="1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260668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</a:pPr>
                      <a:r>
                        <a:rPr lang="vi-VN" sz="2200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Xuất xứ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 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Tác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phẩm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duy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nhất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còn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lại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Đặng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Dung</a:t>
                      </a:r>
                      <a:endParaRPr lang="en-US" sz="2200" b="0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575591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tài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 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Chí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khí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anh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hùng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trước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vận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nước</a:t>
                      </a:r>
                      <a:endParaRPr lang="en-US" sz="2200" b="0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059047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</a:pPr>
                      <a:r>
                        <a:rPr lang="vi-VN" sz="2200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Thể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thơ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 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Thất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ngôn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bát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cú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Đường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luật</a:t>
                      </a:r>
                      <a:endParaRPr lang="en-US" sz="2200" b="0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789996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</a:pPr>
                      <a:r>
                        <a:rPr lang="vi-VN" sz="2200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Bố cục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 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-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Thực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–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Luận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–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/      4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đầu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– 4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câu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sau</a:t>
                      </a:r>
                      <a:endParaRPr lang="en-US" sz="2200" b="0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544866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So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sánh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dịch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thơ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8275" indent="0" algn="just">
                        <a:tabLst/>
                      </a:pP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- </a:t>
                      </a:r>
                      <a:r>
                        <a:rPr lang="en-US" sz="2200" b="1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C</a:t>
                      </a:r>
                      <a:r>
                        <a:rPr lang="en-US" sz="22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âu</a:t>
                      </a:r>
                      <a:r>
                        <a:rPr lang="en-US" sz="2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2: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cụm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từ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1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“</a:t>
                      </a:r>
                      <a:r>
                        <a:rPr lang="en-US" sz="2200" b="1" i="0" u="none" strike="noStrike" cap="non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nhập</a:t>
                      </a:r>
                      <a:r>
                        <a:rPr lang="en-US" sz="2200" b="1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1" i="0" u="none" strike="noStrike" cap="non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hàm</a:t>
                      </a:r>
                      <a:r>
                        <a:rPr lang="en-US" sz="2200" b="1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ca” </a:t>
                      </a:r>
                      <a:r>
                        <a:rPr lang="en-US" sz="2200" b="1" i="0" u="none" strike="noStrike" cap="non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dịch</a:t>
                      </a:r>
                      <a:r>
                        <a:rPr lang="en-US" sz="2200" b="1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1" i="0" u="none" strike="noStrike" cap="non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là</a:t>
                      </a:r>
                      <a:r>
                        <a:rPr lang="en-US" sz="2200" b="1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“</a:t>
                      </a:r>
                      <a:r>
                        <a:rPr lang="en-US" sz="2200" b="1" i="0" u="none" strike="noStrike" cap="non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cuộc</a:t>
                      </a:r>
                      <a:r>
                        <a:rPr lang="en-US" sz="2200" b="1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say ca” 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chưa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thể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hiện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được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điều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không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thích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nhưng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vẫn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phải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làm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với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mong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muốn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giải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tỏa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tâm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trạng</a:t>
                      </a:r>
                      <a:endParaRPr lang="en-US" sz="2200" b="0" i="0" u="none" strike="noStrike" cap="none" dirty="0">
                        <a:solidFill>
                          <a:schemeClr val="dk1"/>
                        </a:solidFill>
                        <a:effectLst/>
                        <a:latin typeface="Lexend"/>
                        <a:ea typeface="+mn-ea"/>
                        <a:cs typeface="#9Slide03 Arima Madurai" panose="00000500000000000000" pitchFamily="2" charset="0"/>
                        <a:sym typeface="Arial"/>
                      </a:endParaRPr>
                    </a:p>
                    <a:p>
                      <a:pPr marL="168275" indent="0" algn="just">
                        <a:tabLst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- </a:t>
                      </a:r>
                      <a:r>
                        <a:rPr lang="en-US" sz="22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Câu</a:t>
                      </a:r>
                      <a:r>
                        <a:rPr lang="en-US" sz="2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8: </a:t>
                      </a:r>
                      <a:r>
                        <a:rPr lang="en-US" sz="2200" b="1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“</a:t>
                      </a:r>
                      <a:r>
                        <a:rPr lang="en-US" sz="2200" b="1" i="0" u="none" strike="noStrike" cap="non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gươm</a:t>
                      </a:r>
                      <a:r>
                        <a:rPr lang="en-US" sz="2200" b="1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Long </a:t>
                      </a:r>
                      <a:r>
                        <a:rPr lang="en-US" sz="2200" b="1" i="0" u="none" strike="noStrike" cap="non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Tuyền</a:t>
                      </a:r>
                      <a:r>
                        <a:rPr lang="en-US" sz="2200" b="1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” </a:t>
                      </a:r>
                      <a:r>
                        <a:rPr lang="en-US" sz="2200" b="1" i="0" u="none" strike="noStrike" cap="non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dịch</a:t>
                      </a:r>
                      <a:r>
                        <a:rPr lang="en-US" sz="2200" b="1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1" i="0" u="none" strike="noStrike" cap="non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là</a:t>
                      </a:r>
                      <a:r>
                        <a:rPr lang="en-US" sz="2200" b="1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“</a:t>
                      </a:r>
                      <a:r>
                        <a:rPr lang="en-US" sz="2200" b="1" i="0" u="none" strike="noStrike" cap="non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gươm</a:t>
                      </a:r>
                      <a:r>
                        <a:rPr lang="en-US" sz="2200" b="1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”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Wingdings" panose="05000000000000000000" pitchFamily="2" charset="2"/>
                        </a:rPr>
                        <a:t> 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chưa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được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dịch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hết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ý,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chưa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thể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hiện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được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thanh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gươm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đang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mài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là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gươm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 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báu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Lexend"/>
                          <a:ea typeface="+mn-ea"/>
                          <a:cs typeface="#9Slide03 Arima Madurai" panose="00000500000000000000" pitchFamily="2" charset="0"/>
                          <a:sym typeface="Arial"/>
                        </a:rPr>
                        <a:t>.</a:t>
                      </a:r>
                      <a:endParaRPr lang="en-US" sz="2200" b="0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151223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L="67945" algn="ctr">
                        <a:lnSpc>
                          <a:spcPct val="107000"/>
                        </a:lnSpc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Nhân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vật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</a:p>
                    <a:p>
                      <a:pPr marL="67945" algn="ctr">
                        <a:lnSpc>
                          <a:spcPct val="107000"/>
                        </a:lnSpc>
                      </a:pP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trữ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C00000"/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tình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7000"/>
                        </a:lnSpc>
                      </a:pPr>
                      <a:r>
                        <a:rPr lang="vi-VN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 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tráng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sĩ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lỡ</a:t>
                      </a: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thời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thất</a:t>
                      </a:r>
                      <a:r>
                        <a:rPr lang="en-US" sz="2200" b="0" dirty="0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200" b="0" dirty="0" err="1">
                          <a:effectLst/>
                          <a:latin typeface="Lexend"/>
                          <a:cs typeface="#9Slide03 Arima Madurai" panose="00000500000000000000" pitchFamily="2" charset="0"/>
                        </a:rPr>
                        <a:t>thế</a:t>
                      </a:r>
                      <a:endParaRPr lang="en-US" sz="2200" b="0" dirty="0">
                        <a:effectLst/>
                        <a:latin typeface="Lexend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934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52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-1447800" y="2589176"/>
            <a:ext cx="8267701" cy="2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857250" y="2175300"/>
            <a:ext cx="8040154" cy="79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II. KHÁM PHÁ VĂN BẢN</a:t>
            </a:r>
            <a:endParaRPr sz="5400" b="1" dirty="0">
              <a:solidFill>
                <a:schemeClr val="accent2">
                  <a:lumMod val="75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62" name="Google Shape;262;p32"/>
          <p:cNvSpPr txBox="1">
            <a:spLocks noGrp="1"/>
          </p:cNvSpPr>
          <p:nvPr>
            <p:ph type="title" idx="2"/>
          </p:nvPr>
        </p:nvSpPr>
        <p:spPr>
          <a:xfrm>
            <a:off x="2147099" y="1338482"/>
            <a:ext cx="1496924" cy="73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sz="7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2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E5F76-4A32-4C19-B5F3-D47B2A046008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II. KHÁM PHÁ VĂN BẢN/ 1.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Bốn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đầu</a:t>
            </a:r>
            <a:endParaRPr lang="vi-VN" sz="2800" b="1" dirty="0">
              <a:solidFill>
                <a:schemeClr val="bg1">
                  <a:lumMod val="60000"/>
                  <a:lumOff val="40000"/>
                </a:schemeClr>
              </a:solidFill>
              <a:latin typeface="iCiel Cadena" pitchFamily="2" charset="0"/>
              <a:cs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2E9BB6-40EB-494E-9239-8C4DEB7D0246}"/>
              </a:ext>
            </a:extLst>
          </p:cNvPr>
          <p:cNvCxnSpPr>
            <a:cxnSpLocks/>
          </p:cNvCxnSpPr>
          <p:nvPr/>
        </p:nvCxnSpPr>
        <p:spPr>
          <a:xfrm>
            <a:off x="4411980" y="736594"/>
            <a:ext cx="0" cy="40970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EF039D2-5C23-445C-9AD9-FC0F56E7A1C0}"/>
              </a:ext>
            </a:extLst>
          </p:cNvPr>
          <p:cNvSpPr txBox="1"/>
          <p:nvPr/>
        </p:nvSpPr>
        <p:spPr>
          <a:xfrm>
            <a:off x="518160" y="2099162"/>
            <a:ext cx="4533890" cy="235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i="1" dirty="0" err="1">
                <a:latin typeface="#9Slide05 Fourth" panose="00000500000000000000" pitchFamily="2" charset="0"/>
              </a:rPr>
              <a:t>Thế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sự</a:t>
            </a:r>
            <a:r>
              <a:rPr lang="en-US" sz="2500" i="1" dirty="0">
                <a:latin typeface="#9Slide05 Fourth" panose="00000500000000000000" pitchFamily="2" charset="0"/>
              </a:rPr>
              <a:t> du </a:t>
            </a:r>
            <a:r>
              <a:rPr lang="en-US" sz="2500" i="1" dirty="0" err="1">
                <a:latin typeface="#9Slide05 Fourth" panose="00000500000000000000" pitchFamily="2" charset="0"/>
              </a:rPr>
              <a:t>du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nại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lão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hà</a:t>
            </a:r>
            <a:r>
              <a:rPr lang="en-US" sz="2500" i="1" dirty="0">
                <a:latin typeface="#9Slide05 Fourth" panose="00000500000000000000" pitchFamily="2" charset="0"/>
              </a:rPr>
              <a:t>,</a:t>
            </a:r>
            <a:endParaRPr lang="en-US" sz="2500" dirty="0">
              <a:latin typeface="#9Slide05 Fourth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500" i="1" dirty="0" err="1">
                <a:latin typeface="#9Slide05 Fourth" panose="00000500000000000000" pitchFamily="2" charset="0"/>
              </a:rPr>
              <a:t>Vô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cùng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thiên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địa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nhập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hàm</a:t>
            </a:r>
            <a:r>
              <a:rPr lang="en-US" sz="2500" i="1" dirty="0">
                <a:latin typeface="#9Slide05 Fourth" panose="00000500000000000000" pitchFamily="2" charset="0"/>
              </a:rPr>
              <a:t> ca.</a:t>
            </a:r>
            <a:endParaRPr lang="en-US" sz="2500" dirty="0">
              <a:latin typeface="#9Slide05 Fourth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500" i="1" dirty="0" err="1">
                <a:latin typeface="#9Slide05 Fourth" panose="00000500000000000000" pitchFamily="2" charset="0"/>
              </a:rPr>
              <a:t>Thời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lai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đồ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điếu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thành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công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dị</a:t>
            </a:r>
            <a:r>
              <a:rPr lang="en-US" sz="2500" i="1" dirty="0">
                <a:latin typeface="#9Slide05 Fourth" panose="00000500000000000000" pitchFamily="2" charset="0"/>
              </a:rPr>
              <a:t>,</a:t>
            </a:r>
            <a:endParaRPr lang="en-US" sz="2500" dirty="0">
              <a:latin typeface="#9Slide05 Fourth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500" i="1" dirty="0" err="1">
                <a:latin typeface="#9Slide05 Fourth" panose="00000500000000000000" pitchFamily="2" charset="0"/>
              </a:rPr>
              <a:t>Vận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khí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anh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hùng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ẩm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hận</a:t>
            </a:r>
            <a:r>
              <a:rPr lang="en-US" sz="2500" i="1" dirty="0">
                <a:latin typeface="#9Slide05 Fourth" panose="00000500000000000000" pitchFamily="2" charset="0"/>
              </a:rPr>
              <a:t> </a:t>
            </a:r>
            <a:r>
              <a:rPr lang="en-US" sz="2500" i="1" dirty="0" err="1">
                <a:latin typeface="#9Slide05 Fourth" panose="00000500000000000000" pitchFamily="2" charset="0"/>
              </a:rPr>
              <a:t>đa</a:t>
            </a:r>
            <a:r>
              <a:rPr lang="en-US" sz="2500" i="1" dirty="0">
                <a:latin typeface="#9Slide05 Fourth" panose="00000500000000000000" pitchFamily="2" charset="0"/>
              </a:rPr>
              <a:t>.</a:t>
            </a:r>
            <a:endParaRPr lang="en-US" sz="2500" dirty="0">
              <a:latin typeface="#9Slide05 Fourth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67BA6-7028-4FBF-A4F3-29CA4185742D}"/>
              </a:ext>
            </a:extLst>
          </p:cNvPr>
          <p:cNvSpPr txBox="1"/>
          <p:nvPr/>
        </p:nvSpPr>
        <p:spPr>
          <a:xfrm>
            <a:off x="4643014" y="2155460"/>
            <a:ext cx="4630526" cy="2239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latin typeface="#9Slide03 Ample" panose="02000000000000000000" pitchFamily="2" charset="0"/>
              </a:rPr>
              <a:t>Thế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sự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ngổn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ngang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đã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vội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già</a:t>
            </a:r>
            <a:r>
              <a:rPr lang="en-US" sz="2400" i="1" dirty="0">
                <a:latin typeface="#9Slide03 Ample" panose="02000000000000000000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400" i="1" dirty="0" err="1">
                <a:latin typeface="#9Slide03 Ample" panose="02000000000000000000" pitchFamily="2" charset="0"/>
              </a:rPr>
              <a:t>Đất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trời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bất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tận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cuộc</a:t>
            </a:r>
            <a:r>
              <a:rPr lang="en-US" sz="2400" i="1" dirty="0">
                <a:latin typeface="#9Slide03 Ample" panose="02000000000000000000" pitchFamily="2" charset="0"/>
              </a:rPr>
              <a:t> say ca.</a:t>
            </a:r>
          </a:p>
          <a:p>
            <a:pPr>
              <a:lnSpc>
                <a:spcPct val="150000"/>
              </a:lnSpc>
            </a:pPr>
            <a:r>
              <a:rPr lang="en-US" sz="2400" i="1" dirty="0" err="1">
                <a:latin typeface="#9Slide03 Ample" panose="02000000000000000000" pitchFamily="2" charset="0"/>
              </a:rPr>
              <a:t>Gặp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thời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đồ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điếu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công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thành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dễ</a:t>
            </a:r>
            <a:r>
              <a:rPr lang="en-US" sz="2400" i="1" dirty="0">
                <a:latin typeface="#9Slide03 Ample" panose="02000000000000000000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2400" i="1" dirty="0" err="1">
                <a:latin typeface="#9Slide03 Ample" panose="02000000000000000000" pitchFamily="2" charset="0"/>
              </a:rPr>
              <a:t>Lỡ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vận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anh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hùng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hận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xót</a:t>
            </a:r>
            <a:r>
              <a:rPr lang="en-US" sz="2400" i="1" dirty="0">
                <a:latin typeface="#9Slide03 Ample" panose="02000000000000000000" pitchFamily="2" charset="0"/>
              </a:rPr>
              <a:t> </a:t>
            </a:r>
            <a:r>
              <a:rPr lang="en-US" sz="2400" i="1" dirty="0" err="1">
                <a:latin typeface="#9Slide03 Ample" panose="02000000000000000000" pitchFamily="2" charset="0"/>
              </a:rPr>
              <a:t>xa</a:t>
            </a:r>
            <a:r>
              <a:rPr lang="en-US" sz="2400" i="1" dirty="0">
                <a:latin typeface="#9Slide03 Ample" panose="02000000000000000000" pitchFamily="2" charset="0"/>
              </a:rPr>
              <a:t>.</a:t>
            </a:r>
            <a:endParaRPr lang="en-US" sz="2800" i="1" dirty="0">
              <a:latin typeface="#9Slide03 Ample" panose="02000000000000000000" pitchFamily="2" charset="0"/>
            </a:endParaRPr>
          </a:p>
        </p:txBody>
      </p:sp>
      <p:sp>
        <p:nvSpPr>
          <p:cNvPr id="9" name="Google Shape;650;p58">
            <a:extLst>
              <a:ext uri="{FF2B5EF4-FFF2-40B4-BE49-F238E27FC236}">
                <a16:creationId xmlns:a16="http://schemas.microsoft.com/office/drawing/2014/main" id="{F1EB02AA-7A8F-4714-8B1F-D880EA198EFF}"/>
              </a:ext>
            </a:extLst>
          </p:cNvPr>
          <p:cNvSpPr/>
          <p:nvPr/>
        </p:nvSpPr>
        <p:spPr>
          <a:xfrm>
            <a:off x="866328" y="1415961"/>
            <a:ext cx="2397600" cy="572700"/>
          </a:xfrm>
          <a:prstGeom prst="roundRect">
            <a:avLst>
              <a:gd name="adj" fmla="val 8253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4"/>
                </a:solidFill>
                <a:latin typeface="Rowdies"/>
                <a:ea typeface="Rowdies"/>
                <a:cs typeface="Rowdies"/>
                <a:sym typeface="Rowdies"/>
              </a:rPr>
              <a:t>PHIÊN ÂM</a:t>
            </a:r>
            <a:endParaRPr sz="2000" b="1" dirty="0">
              <a:solidFill>
                <a:schemeClr val="accent4"/>
              </a:solidFill>
              <a:latin typeface="Rowdies"/>
              <a:ea typeface="Rowdies"/>
              <a:cs typeface="Rowdies"/>
              <a:sym typeface="Rowdies"/>
            </a:endParaRPr>
          </a:p>
        </p:txBody>
      </p:sp>
      <p:sp>
        <p:nvSpPr>
          <p:cNvPr id="10" name="Google Shape;651;p58">
            <a:extLst>
              <a:ext uri="{FF2B5EF4-FFF2-40B4-BE49-F238E27FC236}">
                <a16:creationId xmlns:a16="http://schemas.microsoft.com/office/drawing/2014/main" id="{4757E03E-9632-4D95-BDA1-A8FCA3869F61}"/>
              </a:ext>
            </a:extLst>
          </p:cNvPr>
          <p:cNvSpPr/>
          <p:nvPr/>
        </p:nvSpPr>
        <p:spPr>
          <a:xfrm>
            <a:off x="5560033" y="1415961"/>
            <a:ext cx="2397600" cy="572700"/>
          </a:xfrm>
          <a:prstGeom prst="roundRect">
            <a:avLst>
              <a:gd name="adj" fmla="val 857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C00000"/>
                </a:solidFill>
                <a:latin typeface="Rowdies"/>
                <a:ea typeface="Rowdies"/>
                <a:cs typeface="Rowdies"/>
                <a:sym typeface="Rowdies"/>
              </a:rPr>
              <a:t>DỊCH THƠ</a:t>
            </a:r>
            <a:endParaRPr sz="2000" b="1" dirty="0">
              <a:solidFill>
                <a:srgbClr val="C00000"/>
              </a:solidFill>
              <a:latin typeface="Rowdies"/>
              <a:ea typeface="Rowdies"/>
              <a:cs typeface="Rowdies"/>
              <a:sym typeface="Rowdies"/>
            </a:endParaRPr>
          </a:p>
        </p:txBody>
      </p:sp>
    </p:spTree>
    <p:extLst>
      <p:ext uri="{BB962C8B-B14F-4D97-AF65-F5344CB8AC3E}">
        <p14:creationId xmlns:p14="http://schemas.microsoft.com/office/powerpoint/2010/main" val="26236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9E5F76-4A32-4C19-B5F3-D47B2A046008}"/>
              </a:ext>
            </a:extLst>
          </p:cNvPr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II. KHÁM PHÁ VĂN BẢN/ 1.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Bốn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>
                    <a:lumMod val="60000"/>
                    <a:lumOff val="40000"/>
                  </a:schemeClr>
                </a:solidFill>
                <a:latin typeface="iCiel Cadena" pitchFamily="2" charset="0"/>
                <a:cs typeface="Arial" pitchFamily="34" charset="0"/>
              </a:rPr>
              <a:t>đầu</a:t>
            </a:r>
            <a:endParaRPr lang="vi-VN" sz="2800" b="1" dirty="0">
              <a:solidFill>
                <a:schemeClr val="bg1">
                  <a:lumMod val="60000"/>
                  <a:lumOff val="40000"/>
                </a:schemeClr>
              </a:solidFill>
              <a:latin typeface="iCiel Cadena" pitchFamily="2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F5C3F2-72EB-4832-9732-DBA3A80F6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206" y="383792"/>
            <a:ext cx="1068593" cy="1068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ACE5DD-EB73-4EFA-86C5-05C05B4739DB}"/>
              </a:ext>
            </a:extLst>
          </p:cNvPr>
          <p:cNvSpPr txBox="1"/>
          <p:nvPr/>
        </p:nvSpPr>
        <p:spPr>
          <a:xfrm>
            <a:off x="1988191" y="604007"/>
            <a:ext cx="667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  <a:latin typeface="#9Slide03 Ample" panose="02000000000000000000" pitchFamily="2" charset="0"/>
              </a:rPr>
              <a:t>NHIỆM VỤ:</a:t>
            </a:r>
            <a:r>
              <a:rPr lang="en-US" sz="2400" b="1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Thảo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luận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nhóm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hoàn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mple" panose="02000000000000000000" pitchFamily="2" charset="0"/>
              </a:rPr>
              <a:t>thành</a:t>
            </a:r>
            <a:r>
              <a:rPr lang="en-US" sz="2400" dirty="0">
                <a:solidFill>
                  <a:srgbClr val="C00000"/>
                </a:solidFill>
                <a:latin typeface="#9Slide03 Ample" panose="02000000000000000000" pitchFamily="2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#9Slide03 Ample" panose="02000000000000000000" pitchFamily="2" charset="0"/>
              </a:rPr>
              <a:t>PHIẾU HỌC TẬP SỐ 2</a:t>
            </a:r>
            <a:endParaRPr lang="en-US" sz="2400" dirty="0">
              <a:solidFill>
                <a:srgbClr val="C00000"/>
              </a:solidFill>
              <a:latin typeface="#9Slide03 Ample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BD533A-4EE0-441B-91E1-1108B5206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65621"/>
              </p:ext>
            </p:extLst>
          </p:nvPr>
        </p:nvGraphicFramePr>
        <p:xfrm>
          <a:off x="297179" y="1378977"/>
          <a:ext cx="8549641" cy="3346960"/>
        </p:xfrm>
        <a:graphic>
          <a:graphicData uri="http://schemas.openxmlformats.org/drawingml/2006/table">
            <a:tbl>
              <a:tblPr firstRow="1" firstCol="1" bandRow="1">
                <a:tableStyleId>{B12FF0B0-B66B-4352-89A7-4C138A2BD7A5}</a:tableStyleId>
              </a:tblPr>
              <a:tblGrid>
                <a:gridCol w="2837907">
                  <a:extLst>
                    <a:ext uri="{9D8B030D-6E8A-4147-A177-3AD203B41FA5}">
                      <a16:colId xmlns:a16="http://schemas.microsoft.com/office/drawing/2014/main" val="2779358695"/>
                    </a:ext>
                  </a:extLst>
                </a:gridCol>
                <a:gridCol w="3372393">
                  <a:extLst>
                    <a:ext uri="{9D8B030D-6E8A-4147-A177-3AD203B41FA5}">
                      <a16:colId xmlns:a16="http://schemas.microsoft.com/office/drawing/2014/main" val="3993669393"/>
                    </a:ext>
                  </a:extLst>
                </a:gridCol>
                <a:gridCol w="2339341">
                  <a:extLst>
                    <a:ext uri="{9D8B030D-6E8A-4147-A177-3AD203B41FA5}">
                      <a16:colId xmlns:a16="http://schemas.microsoft.com/office/drawing/2014/main" val="30380915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900" b="1" dirty="0">
                          <a:effectLst/>
                          <a:latin typeface="Lexend"/>
                        </a:rPr>
                        <a:t>Yếu tố</a:t>
                      </a:r>
                      <a:endParaRPr lang="en-US" sz="1900" b="1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900" b="1" dirty="0">
                          <a:effectLst/>
                          <a:latin typeface="Lexend"/>
                        </a:rPr>
                        <a:t>Biểu hiện </a:t>
                      </a:r>
                      <a:endParaRPr lang="en-US" sz="1900" b="1" dirty="0">
                        <a:effectLst/>
                        <a:latin typeface="Lexend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900" b="1" dirty="0">
                          <a:effectLst/>
                          <a:latin typeface="Lexend"/>
                        </a:rPr>
                        <a:t>(hình ảnh biểu tượng, </a:t>
                      </a:r>
                      <a:endParaRPr lang="en-US" sz="1900" b="1" dirty="0">
                        <a:effectLst/>
                        <a:latin typeface="Lexend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900" b="1" dirty="0">
                          <a:effectLst/>
                          <a:latin typeface="Lexend"/>
                        </a:rPr>
                        <a:t>biện pháp tu từ)</a:t>
                      </a:r>
                      <a:endParaRPr lang="en-US" sz="1900" b="1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900" b="1" dirty="0">
                          <a:effectLst/>
                          <a:latin typeface="Lexend"/>
                        </a:rPr>
                        <a:t>Ý nghĩa</a:t>
                      </a:r>
                      <a:endParaRPr lang="en-US" sz="1900" b="1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596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9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Hoàn cảnh </a:t>
                      </a:r>
                      <a:endParaRPr lang="en-US" sz="1900" b="1" dirty="0">
                        <a:solidFill>
                          <a:srgbClr val="C00000"/>
                        </a:solidFill>
                        <a:effectLst/>
                        <a:latin typeface="Lexend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9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(thời gian, không gian)</a:t>
                      </a:r>
                      <a:endParaRPr lang="en-US" sz="1900" b="1" dirty="0">
                        <a:solidFill>
                          <a:srgbClr val="C00000"/>
                        </a:solidFill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Lexend"/>
                        </a:rPr>
                        <a:t>-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Từ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ngữ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Lexend"/>
                        </a:rPr>
                        <a:t>-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Hình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ảnh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:</a:t>
                      </a:r>
                      <a:endParaRPr lang="en-US" sz="1900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900" dirty="0">
                          <a:effectLst/>
                          <a:latin typeface="Lexend"/>
                        </a:rPr>
                        <a:t> </a:t>
                      </a:r>
                      <a:endParaRPr lang="en-US" sz="1900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34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9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Tình thế bi kịch của  NVTT</a:t>
                      </a:r>
                      <a:endParaRPr lang="en-US" sz="1900" b="1" dirty="0">
                        <a:solidFill>
                          <a:srgbClr val="C00000"/>
                        </a:solidFill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Lexend"/>
                        </a:rPr>
                        <a:t>-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Từ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ngữ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Lexend"/>
                        </a:rPr>
                        <a:t>-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Hình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ảnh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Lexend"/>
                        </a:rPr>
                        <a:t>-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Biện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pháp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nghệ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thuật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:</a:t>
                      </a:r>
                      <a:endParaRPr lang="en-US" sz="1900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900" dirty="0">
                          <a:effectLst/>
                          <a:latin typeface="Lexend"/>
                        </a:rPr>
                        <a:t> </a:t>
                      </a:r>
                      <a:endParaRPr lang="en-US" sz="1900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494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900" b="1" dirty="0">
                          <a:solidFill>
                            <a:srgbClr val="C00000"/>
                          </a:solidFill>
                          <a:effectLst/>
                          <a:latin typeface="Lexend"/>
                        </a:rPr>
                        <a:t>Cảm xúc, suy nghĩ của NVTT</a:t>
                      </a:r>
                      <a:endParaRPr lang="en-US" sz="1900" b="1" dirty="0">
                        <a:solidFill>
                          <a:srgbClr val="C00000"/>
                        </a:solidFill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Lexend"/>
                        </a:rPr>
                        <a:t>-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Biện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pháp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nghệ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thuật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: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Lexend"/>
                        </a:rPr>
                        <a:t>-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Điển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cố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,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điển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Lexend"/>
                        </a:rPr>
                        <a:t>tích</a:t>
                      </a:r>
                      <a:r>
                        <a:rPr lang="en-US" sz="1900" dirty="0">
                          <a:effectLst/>
                          <a:latin typeface="Lexend"/>
                        </a:rPr>
                        <a:t>:</a:t>
                      </a:r>
                      <a:endParaRPr lang="en-US" sz="1900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900" dirty="0">
                          <a:effectLst/>
                          <a:latin typeface="Lexend"/>
                        </a:rPr>
                        <a:t> </a:t>
                      </a:r>
                      <a:endParaRPr lang="en-US" sz="1900" dirty="0">
                        <a:effectLst/>
                        <a:latin typeface="Lexen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37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6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opics in Chinese Cultural Studies - Doctor of Philosophy (Ph.D.) in Chinese by Slidesgo">
  <a:themeElements>
    <a:clrScheme name="Simple Light">
      <a:dk1>
        <a:srgbClr val="000000"/>
      </a:dk1>
      <a:lt1>
        <a:srgbClr val="EAE9E4"/>
      </a:lt1>
      <a:dk2>
        <a:srgbClr val="A4A4A4"/>
      </a:dk2>
      <a:lt2>
        <a:srgbClr val="355F68"/>
      </a:lt2>
      <a:accent1>
        <a:srgbClr val="989352"/>
      </a:accent1>
      <a:accent2>
        <a:srgbClr val="D3263F"/>
      </a:accent2>
      <a:accent3>
        <a:srgbClr val="F68AA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1480</Words>
  <Application>Microsoft Office PowerPoint</Application>
  <PresentationFormat>On-screen Show (16:9)</PresentationFormat>
  <Paragraphs>217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9" baseType="lpstr">
      <vt:lpstr>PT Sans</vt:lpstr>
      <vt:lpstr>iCiel Cadena</vt:lpstr>
      <vt:lpstr>#9Slide03 Ample</vt:lpstr>
      <vt:lpstr>思源宋体 CN Heavy</vt:lpstr>
      <vt:lpstr>思源宋体 CN Medium</vt:lpstr>
      <vt:lpstr>Anaheim</vt:lpstr>
      <vt:lpstr>宋体</vt:lpstr>
      <vt:lpstr>Arial</vt:lpstr>
      <vt:lpstr>Quattrocento Sans</vt:lpstr>
      <vt:lpstr>Nunito Light</vt:lpstr>
      <vt:lpstr>#9Slide03 Arima Madurai</vt:lpstr>
      <vt:lpstr>Ysabeau SemiBold</vt:lpstr>
      <vt:lpstr>#9Slide05 SVNLobster</vt:lpstr>
      <vt:lpstr>Wingdings</vt:lpstr>
      <vt:lpstr>Rowdies</vt:lpstr>
      <vt:lpstr>#9Slide05 Fourth</vt:lpstr>
      <vt:lpstr>#9Slide07 SVNDessert Menu Scrip</vt:lpstr>
      <vt:lpstr>SVN-Sarifa</vt:lpstr>
      <vt:lpstr>DM Sans</vt:lpstr>
      <vt:lpstr>微软雅黑</vt:lpstr>
      <vt:lpstr>Calibri</vt:lpstr>
      <vt:lpstr>Lexend</vt:lpstr>
      <vt:lpstr>#9Slide03 Arima Madurai Black</vt:lpstr>
      <vt:lpstr>Times New Roman</vt:lpstr>
      <vt:lpstr>Ysabeau</vt:lpstr>
      <vt:lpstr>Topics in Chinese Cultural Studies - Doctor of Philosophy (Ph.D.) in Chinese by Slidesgo</vt:lpstr>
      <vt:lpstr>PowerPoint Presentation</vt:lpstr>
      <vt:lpstr>MỤC TIÊU BÀI HỌC</vt:lpstr>
      <vt:lpstr>I. TÌM HIỂU CHUNG</vt:lpstr>
      <vt:lpstr>PowerPoint Presentation</vt:lpstr>
      <vt:lpstr>PowerPoint Presentation</vt:lpstr>
      <vt:lpstr>PowerPoint Presentation</vt:lpstr>
      <vt:lpstr>II. KHÁM PHÁ VĂN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TỔNG KẾT</vt:lpstr>
      <vt:lpstr>PowerPoint Presentation</vt:lpstr>
      <vt:lpstr>LUYỆN TẬP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13</cp:revision>
  <dcterms:modified xsi:type="dcterms:W3CDTF">2024-10-15T03:00:21Z</dcterms:modified>
</cp:coreProperties>
</file>