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11718" r:id="rId3"/>
    <p:sldId id="11676" r:id="rId4"/>
    <p:sldId id="256" r:id="rId5"/>
    <p:sldId id="11595" r:id="rId6"/>
    <p:sldId id="11602" r:id="rId7"/>
    <p:sldId id="11720" r:id="rId8"/>
    <p:sldId id="11721" r:id="rId9"/>
    <p:sldId id="11677" r:id="rId10"/>
    <p:sldId id="11722" r:id="rId11"/>
    <p:sldId id="11723" r:id="rId12"/>
    <p:sldId id="11724" r:id="rId13"/>
    <p:sldId id="11725" r:id="rId14"/>
    <p:sldId id="11726" r:id="rId15"/>
    <p:sldId id="11729" r:id="rId16"/>
    <p:sldId id="11730" r:id="rId17"/>
    <p:sldId id="11731" r:id="rId18"/>
    <p:sldId id="11748" r:id="rId19"/>
    <p:sldId id="11732" r:id="rId20"/>
    <p:sldId id="11749" r:id="rId21"/>
    <p:sldId id="11734" r:id="rId22"/>
    <p:sldId id="11736" r:id="rId23"/>
    <p:sldId id="11735" r:id="rId24"/>
    <p:sldId id="11742" r:id="rId25"/>
    <p:sldId id="11743" r:id="rId26"/>
    <p:sldId id="11750" r:id="rId27"/>
    <p:sldId id="11710" r:id="rId28"/>
    <p:sldId id="11744" r:id="rId29"/>
    <p:sldId id="11738" r:id="rId30"/>
    <p:sldId id="11739" r:id="rId31"/>
    <p:sldId id="11745" r:id="rId32"/>
    <p:sldId id="11746" r:id="rId33"/>
    <p:sldId id="11714" r:id="rId34"/>
    <p:sldId id="1174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44000"/>
    <a:srgbClr val="F5B8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DC9EE-5EB9-4E5D-8AF0-073822FA93E6}" v="804" dt="2023-05-30T02:06:06.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94660"/>
  </p:normalViewPr>
  <p:slideViewPr>
    <p:cSldViewPr snapToGrid="0">
      <p:cViewPr varScale="1">
        <p:scale>
          <a:sx n="63" d="100"/>
          <a:sy n="63" d="100"/>
        </p:scale>
        <p:origin x="468" y="72"/>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BDB41-CCB0-4801-8FB1-9B78B2B8986F}"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14A76-DFB6-4641-B685-50F618F97A96}" type="slidenum">
              <a:rPr lang="en-US" smtClean="0"/>
              <a:t>‹#›</a:t>
            </a:fld>
            <a:endParaRPr lang="en-US"/>
          </a:p>
        </p:txBody>
      </p:sp>
    </p:spTree>
    <p:extLst>
      <p:ext uri="{BB962C8B-B14F-4D97-AF65-F5344CB8AC3E}">
        <p14:creationId xmlns:p14="http://schemas.microsoft.com/office/powerpoint/2010/main" val="405285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4</a:t>
            </a:fld>
            <a:endParaRPr lang="en-US"/>
          </a:p>
        </p:txBody>
      </p:sp>
    </p:spTree>
    <p:extLst>
      <p:ext uri="{BB962C8B-B14F-4D97-AF65-F5344CB8AC3E}">
        <p14:creationId xmlns:p14="http://schemas.microsoft.com/office/powerpoint/2010/main" val="1355396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16</a:t>
            </a:fld>
            <a:endParaRPr lang="en-US"/>
          </a:p>
        </p:txBody>
      </p:sp>
    </p:spTree>
    <p:extLst>
      <p:ext uri="{BB962C8B-B14F-4D97-AF65-F5344CB8AC3E}">
        <p14:creationId xmlns:p14="http://schemas.microsoft.com/office/powerpoint/2010/main" val="2784656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17</a:t>
            </a:fld>
            <a:endParaRPr lang="en-US"/>
          </a:p>
        </p:txBody>
      </p:sp>
    </p:spTree>
    <p:extLst>
      <p:ext uri="{BB962C8B-B14F-4D97-AF65-F5344CB8AC3E}">
        <p14:creationId xmlns:p14="http://schemas.microsoft.com/office/powerpoint/2010/main" val="3847179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18</a:t>
            </a:fld>
            <a:endParaRPr lang="en-US"/>
          </a:p>
        </p:txBody>
      </p:sp>
    </p:spTree>
    <p:extLst>
      <p:ext uri="{BB962C8B-B14F-4D97-AF65-F5344CB8AC3E}">
        <p14:creationId xmlns:p14="http://schemas.microsoft.com/office/powerpoint/2010/main" val="252512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19</a:t>
            </a:fld>
            <a:endParaRPr lang="en-US"/>
          </a:p>
        </p:txBody>
      </p:sp>
    </p:spTree>
    <p:extLst>
      <p:ext uri="{BB962C8B-B14F-4D97-AF65-F5344CB8AC3E}">
        <p14:creationId xmlns:p14="http://schemas.microsoft.com/office/powerpoint/2010/main" val="3845035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20</a:t>
            </a:fld>
            <a:endParaRPr lang="en-US"/>
          </a:p>
        </p:txBody>
      </p:sp>
    </p:spTree>
    <p:extLst>
      <p:ext uri="{BB962C8B-B14F-4D97-AF65-F5344CB8AC3E}">
        <p14:creationId xmlns:p14="http://schemas.microsoft.com/office/powerpoint/2010/main" val="637632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21</a:t>
            </a:fld>
            <a:endParaRPr lang="en-US"/>
          </a:p>
        </p:txBody>
      </p:sp>
    </p:spTree>
    <p:extLst>
      <p:ext uri="{BB962C8B-B14F-4D97-AF65-F5344CB8AC3E}">
        <p14:creationId xmlns:p14="http://schemas.microsoft.com/office/powerpoint/2010/main" val="1911928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22</a:t>
            </a:fld>
            <a:endParaRPr lang="en-US"/>
          </a:p>
        </p:txBody>
      </p:sp>
    </p:spTree>
    <p:extLst>
      <p:ext uri="{BB962C8B-B14F-4D97-AF65-F5344CB8AC3E}">
        <p14:creationId xmlns:p14="http://schemas.microsoft.com/office/powerpoint/2010/main" val="636969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23</a:t>
            </a:fld>
            <a:endParaRPr lang="en-US"/>
          </a:p>
        </p:txBody>
      </p:sp>
    </p:spTree>
    <p:extLst>
      <p:ext uri="{BB962C8B-B14F-4D97-AF65-F5344CB8AC3E}">
        <p14:creationId xmlns:p14="http://schemas.microsoft.com/office/powerpoint/2010/main" val="4188714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24</a:t>
            </a:fld>
            <a:endParaRPr lang="en-US"/>
          </a:p>
        </p:txBody>
      </p:sp>
    </p:spTree>
    <p:extLst>
      <p:ext uri="{BB962C8B-B14F-4D97-AF65-F5344CB8AC3E}">
        <p14:creationId xmlns:p14="http://schemas.microsoft.com/office/powerpoint/2010/main" val="2792237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25</a:t>
            </a:fld>
            <a:endParaRPr lang="en-US"/>
          </a:p>
        </p:txBody>
      </p:sp>
    </p:spTree>
    <p:extLst>
      <p:ext uri="{BB962C8B-B14F-4D97-AF65-F5344CB8AC3E}">
        <p14:creationId xmlns:p14="http://schemas.microsoft.com/office/powerpoint/2010/main" val="368588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8</a:t>
            </a:fld>
            <a:endParaRPr lang="en-US"/>
          </a:p>
        </p:txBody>
      </p:sp>
    </p:spTree>
    <p:extLst>
      <p:ext uri="{BB962C8B-B14F-4D97-AF65-F5344CB8AC3E}">
        <p14:creationId xmlns:p14="http://schemas.microsoft.com/office/powerpoint/2010/main" val="11321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28</a:t>
            </a:fld>
            <a:endParaRPr lang="en-US"/>
          </a:p>
        </p:txBody>
      </p:sp>
    </p:spTree>
    <p:extLst>
      <p:ext uri="{BB962C8B-B14F-4D97-AF65-F5344CB8AC3E}">
        <p14:creationId xmlns:p14="http://schemas.microsoft.com/office/powerpoint/2010/main" val="554539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29</a:t>
            </a:fld>
            <a:endParaRPr lang="en-US"/>
          </a:p>
        </p:txBody>
      </p:sp>
    </p:spTree>
    <p:extLst>
      <p:ext uri="{BB962C8B-B14F-4D97-AF65-F5344CB8AC3E}">
        <p14:creationId xmlns:p14="http://schemas.microsoft.com/office/powerpoint/2010/main" val="2202694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9</a:t>
            </a:fld>
            <a:endParaRPr lang="en-US"/>
          </a:p>
        </p:txBody>
      </p:sp>
    </p:spTree>
    <p:extLst>
      <p:ext uri="{BB962C8B-B14F-4D97-AF65-F5344CB8AC3E}">
        <p14:creationId xmlns:p14="http://schemas.microsoft.com/office/powerpoint/2010/main" val="300095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10</a:t>
            </a:fld>
            <a:endParaRPr lang="en-US"/>
          </a:p>
        </p:txBody>
      </p:sp>
    </p:spTree>
    <p:extLst>
      <p:ext uri="{BB962C8B-B14F-4D97-AF65-F5344CB8AC3E}">
        <p14:creationId xmlns:p14="http://schemas.microsoft.com/office/powerpoint/2010/main" val="118909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11</a:t>
            </a:fld>
            <a:endParaRPr lang="en-US"/>
          </a:p>
        </p:txBody>
      </p:sp>
    </p:spTree>
    <p:extLst>
      <p:ext uri="{BB962C8B-B14F-4D97-AF65-F5344CB8AC3E}">
        <p14:creationId xmlns:p14="http://schemas.microsoft.com/office/powerpoint/2010/main" val="3611439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12</a:t>
            </a:fld>
            <a:endParaRPr lang="en-US"/>
          </a:p>
        </p:txBody>
      </p:sp>
    </p:spTree>
    <p:extLst>
      <p:ext uri="{BB962C8B-B14F-4D97-AF65-F5344CB8AC3E}">
        <p14:creationId xmlns:p14="http://schemas.microsoft.com/office/powerpoint/2010/main" val="3869088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13</a:t>
            </a:fld>
            <a:endParaRPr lang="en-US"/>
          </a:p>
        </p:txBody>
      </p:sp>
    </p:spTree>
    <p:extLst>
      <p:ext uri="{BB962C8B-B14F-4D97-AF65-F5344CB8AC3E}">
        <p14:creationId xmlns:p14="http://schemas.microsoft.com/office/powerpoint/2010/main" val="101042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14</a:t>
            </a:fld>
            <a:endParaRPr lang="en-US"/>
          </a:p>
        </p:txBody>
      </p:sp>
    </p:spTree>
    <p:extLst>
      <p:ext uri="{BB962C8B-B14F-4D97-AF65-F5344CB8AC3E}">
        <p14:creationId xmlns:p14="http://schemas.microsoft.com/office/powerpoint/2010/main" val="362370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14A76-DFB6-4641-B685-50F618F97A96}" type="slidenum">
              <a:rPr lang="en-US" smtClean="0"/>
              <a:t>15</a:t>
            </a:fld>
            <a:endParaRPr lang="en-US"/>
          </a:p>
        </p:txBody>
      </p:sp>
    </p:spTree>
    <p:extLst>
      <p:ext uri="{BB962C8B-B14F-4D97-AF65-F5344CB8AC3E}">
        <p14:creationId xmlns:p14="http://schemas.microsoft.com/office/powerpoint/2010/main" val="3142502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2.xml"/><Relationship Id="rId5" Type="http://schemas.openxmlformats.org/officeDocument/2006/relationships/tags" Target="../tags/tag5.xml"/><Relationship Id="rId4"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7D33-1E9A-46A4-9BFC-19ABCBC755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2725E-26BF-4CC7-8873-D019094A6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E27036-5395-49B0-B6BB-F83FE060DEA1}"/>
              </a:ext>
            </a:extLst>
          </p:cNvPr>
          <p:cNvSpPr>
            <a:spLocks noGrp="1"/>
          </p:cNvSpPr>
          <p:nvPr>
            <p:ph type="dt" sz="half" idx="10"/>
          </p:nvPr>
        </p:nvSpPr>
        <p:spPr/>
        <p:txBody>
          <a:bodyPr/>
          <a:lstStyle/>
          <a:p>
            <a:fld id="{7622F860-7BF2-4ABE-ABD3-7D0ACAC46668}" type="datetime1">
              <a:rPr lang="en-US" smtClean="0"/>
              <a:t>9/6/2024</a:t>
            </a:fld>
            <a:endParaRPr lang="en-US"/>
          </a:p>
        </p:txBody>
      </p:sp>
      <p:sp>
        <p:nvSpPr>
          <p:cNvPr id="5" name="Footer Placeholder 4">
            <a:extLst>
              <a:ext uri="{FF2B5EF4-FFF2-40B4-BE49-F238E27FC236}">
                <a16:creationId xmlns:a16="http://schemas.microsoft.com/office/drawing/2014/main" id="{8F580313-40F6-4BD1-8E4D-5301A60FAF55}"/>
              </a:ext>
            </a:extLst>
          </p:cNvPr>
          <p:cNvSpPr>
            <a:spLocks noGrp="1"/>
          </p:cNvSpPr>
          <p:nvPr>
            <p:ph type="ftr" sz="quarter" idx="11"/>
          </p:nvPr>
        </p:nvSpPr>
        <p:spPr/>
        <p:txBody>
          <a:bodyPr/>
          <a:lstStyle/>
          <a:p>
            <a:r>
              <a:rPr lang="en-US"/>
              <a:t>Sản phẩm của nhóm Zalo: NGỮ VĂN THPT (Nhóm cô Thu Huyền)- DỰ ÁN CỘNG ĐỒNG</a:t>
            </a:r>
          </a:p>
        </p:txBody>
      </p:sp>
      <p:sp>
        <p:nvSpPr>
          <p:cNvPr id="6" name="Slide Number Placeholder 5">
            <a:extLst>
              <a:ext uri="{FF2B5EF4-FFF2-40B4-BE49-F238E27FC236}">
                <a16:creationId xmlns:a16="http://schemas.microsoft.com/office/drawing/2014/main" id="{1821B63C-5C55-40E5-AF7F-93574CF90434}"/>
              </a:ext>
            </a:extLst>
          </p:cNvPr>
          <p:cNvSpPr>
            <a:spLocks noGrp="1"/>
          </p:cNvSpPr>
          <p:nvPr>
            <p:ph type="sldNum" sz="quarter" idx="12"/>
          </p:nvPr>
        </p:nvSpPr>
        <p:spPr/>
        <p:txBody>
          <a:bodyPr/>
          <a:lstStyle/>
          <a:p>
            <a:fld id="{DFFF422D-E08F-4D86-ACC8-222B45F68D4C}" type="slidenum">
              <a:rPr lang="en-US" smtClean="0"/>
              <a:t>‹#›</a:t>
            </a:fld>
            <a:endParaRPr lang="en-US"/>
          </a:p>
        </p:txBody>
      </p:sp>
    </p:spTree>
    <p:extLst>
      <p:ext uri="{BB962C8B-B14F-4D97-AF65-F5344CB8AC3E}">
        <p14:creationId xmlns:p14="http://schemas.microsoft.com/office/powerpoint/2010/main" val="402353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EB38-A51E-4154-87EE-C6D71A2367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80FC9E-9EFC-4AD7-9F64-D7A2F3325E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1179E-BF5D-4B87-AD12-BDA34AA12B9D}"/>
              </a:ext>
            </a:extLst>
          </p:cNvPr>
          <p:cNvSpPr>
            <a:spLocks noGrp="1"/>
          </p:cNvSpPr>
          <p:nvPr>
            <p:ph type="dt" sz="half" idx="10"/>
          </p:nvPr>
        </p:nvSpPr>
        <p:spPr/>
        <p:txBody>
          <a:bodyPr/>
          <a:lstStyle/>
          <a:p>
            <a:fld id="{A2457DAD-E47E-4045-AEDD-CABE196B0891}" type="datetime1">
              <a:rPr lang="en-US" smtClean="0"/>
              <a:t>9/6/2024</a:t>
            </a:fld>
            <a:endParaRPr lang="en-US"/>
          </a:p>
        </p:txBody>
      </p:sp>
      <p:sp>
        <p:nvSpPr>
          <p:cNvPr id="5" name="Footer Placeholder 4">
            <a:extLst>
              <a:ext uri="{FF2B5EF4-FFF2-40B4-BE49-F238E27FC236}">
                <a16:creationId xmlns:a16="http://schemas.microsoft.com/office/drawing/2014/main" id="{4D3B2764-6497-48C4-9C93-4F11C71DF003}"/>
              </a:ext>
            </a:extLst>
          </p:cNvPr>
          <p:cNvSpPr>
            <a:spLocks noGrp="1"/>
          </p:cNvSpPr>
          <p:nvPr>
            <p:ph type="ftr" sz="quarter" idx="11"/>
          </p:nvPr>
        </p:nvSpPr>
        <p:spPr/>
        <p:txBody>
          <a:bodyPr/>
          <a:lstStyle/>
          <a:p>
            <a:r>
              <a:rPr lang="en-US"/>
              <a:t>Sản phẩm của nhóm Zalo: NGỮ VĂN THPT (Nhóm cô Thu Huyền)- DỰ ÁN CỘNG ĐỒNG</a:t>
            </a:r>
          </a:p>
        </p:txBody>
      </p:sp>
      <p:sp>
        <p:nvSpPr>
          <p:cNvPr id="6" name="Slide Number Placeholder 5">
            <a:extLst>
              <a:ext uri="{FF2B5EF4-FFF2-40B4-BE49-F238E27FC236}">
                <a16:creationId xmlns:a16="http://schemas.microsoft.com/office/drawing/2014/main" id="{87BE08FA-BE15-4E27-98E5-FCD3D4C2564B}"/>
              </a:ext>
            </a:extLst>
          </p:cNvPr>
          <p:cNvSpPr>
            <a:spLocks noGrp="1"/>
          </p:cNvSpPr>
          <p:nvPr>
            <p:ph type="sldNum" sz="quarter" idx="12"/>
          </p:nvPr>
        </p:nvSpPr>
        <p:spPr/>
        <p:txBody>
          <a:bodyPr/>
          <a:lstStyle/>
          <a:p>
            <a:fld id="{DFFF422D-E08F-4D86-ACC8-222B45F68D4C}" type="slidenum">
              <a:rPr lang="en-US" smtClean="0"/>
              <a:t>‹#›</a:t>
            </a:fld>
            <a:endParaRPr lang="en-US"/>
          </a:p>
        </p:txBody>
      </p:sp>
    </p:spTree>
    <p:extLst>
      <p:ext uri="{BB962C8B-B14F-4D97-AF65-F5344CB8AC3E}">
        <p14:creationId xmlns:p14="http://schemas.microsoft.com/office/powerpoint/2010/main" val="210789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EDE97E-0557-4875-9AE1-14860CC370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3C8D2E-DA8E-44E6-AB49-8EED0FF7B1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157AB-B33B-444E-BB59-CAFDE1FF7A00}"/>
              </a:ext>
            </a:extLst>
          </p:cNvPr>
          <p:cNvSpPr>
            <a:spLocks noGrp="1"/>
          </p:cNvSpPr>
          <p:nvPr>
            <p:ph type="dt" sz="half" idx="10"/>
          </p:nvPr>
        </p:nvSpPr>
        <p:spPr/>
        <p:txBody>
          <a:bodyPr/>
          <a:lstStyle/>
          <a:p>
            <a:fld id="{78BCF4B6-694D-4E96-AEA9-B96D2B1A6DD9}" type="datetime1">
              <a:rPr lang="en-US" smtClean="0"/>
              <a:t>9/6/2024</a:t>
            </a:fld>
            <a:endParaRPr lang="en-US"/>
          </a:p>
        </p:txBody>
      </p:sp>
      <p:sp>
        <p:nvSpPr>
          <p:cNvPr id="5" name="Footer Placeholder 4">
            <a:extLst>
              <a:ext uri="{FF2B5EF4-FFF2-40B4-BE49-F238E27FC236}">
                <a16:creationId xmlns:a16="http://schemas.microsoft.com/office/drawing/2014/main" id="{61F98BCC-3D1F-4406-8A8B-B6FF6FB5460F}"/>
              </a:ext>
            </a:extLst>
          </p:cNvPr>
          <p:cNvSpPr>
            <a:spLocks noGrp="1"/>
          </p:cNvSpPr>
          <p:nvPr>
            <p:ph type="ftr" sz="quarter" idx="11"/>
          </p:nvPr>
        </p:nvSpPr>
        <p:spPr/>
        <p:txBody>
          <a:bodyPr/>
          <a:lstStyle/>
          <a:p>
            <a:r>
              <a:rPr lang="en-US"/>
              <a:t>Sản phẩm của nhóm Zalo: NGỮ VĂN THPT (Nhóm cô Thu Huyền)- DỰ ÁN CỘNG ĐỒNG</a:t>
            </a:r>
          </a:p>
        </p:txBody>
      </p:sp>
      <p:sp>
        <p:nvSpPr>
          <p:cNvPr id="6" name="Slide Number Placeholder 5">
            <a:extLst>
              <a:ext uri="{FF2B5EF4-FFF2-40B4-BE49-F238E27FC236}">
                <a16:creationId xmlns:a16="http://schemas.microsoft.com/office/drawing/2014/main" id="{AEAAF24E-45EA-4924-B2EF-EBBFD614E9A7}"/>
              </a:ext>
            </a:extLst>
          </p:cNvPr>
          <p:cNvSpPr>
            <a:spLocks noGrp="1"/>
          </p:cNvSpPr>
          <p:nvPr>
            <p:ph type="sldNum" sz="quarter" idx="12"/>
          </p:nvPr>
        </p:nvSpPr>
        <p:spPr/>
        <p:txBody>
          <a:bodyPr/>
          <a:lstStyle/>
          <a:p>
            <a:fld id="{DFFF422D-E08F-4D86-ACC8-222B45F68D4C}" type="slidenum">
              <a:rPr lang="en-US" smtClean="0"/>
              <a:t>‹#›</a:t>
            </a:fld>
            <a:endParaRPr lang="en-US"/>
          </a:p>
        </p:txBody>
      </p:sp>
    </p:spTree>
    <p:extLst>
      <p:ext uri="{BB962C8B-B14F-4D97-AF65-F5344CB8AC3E}">
        <p14:creationId xmlns:p14="http://schemas.microsoft.com/office/powerpoint/2010/main" val="291009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221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090480A6-FF03-4CD8-B8B6-9072F87CC511}" type="datetime1">
              <a:rPr lang="en-US" altLang="zh-CN" smtClean="0"/>
              <a:t>9/6/2024</a:t>
            </a:fld>
            <a:endParaRPr lang="zh-CN" altLang="en-US"/>
          </a:p>
        </p:txBody>
      </p:sp>
      <p:sp>
        <p:nvSpPr>
          <p:cNvPr id="5" name="页脚占位符 4"/>
          <p:cNvSpPr>
            <a:spLocks noGrp="1"/>
          </p:cNvSpPr>
          <p:nvPr>
            <p:ph type="ftr" sz="quarter" idx="11"/>
            <p:custDataLst>
              <p:tags r:id="rId4"/>
            </p:custDataLst>
          </p:nvPr>
        </p:nvSpPr>
        <p:spPr/>
        <p:txBody>
          <a:bodyPr/>
          <a:lstStyle/>
          <a:p>
            <a:r>
              <a:rPr lang="en-US" altLang="zh-CN"/>
              <a:t>Sản phẩm của nhóm Zalo: NGỮ VĂN THPT (Nhóm cô Thu Huyền)- DỰ ÁN CỘNG ĐỒNG</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41459895"/>
      </p:ext>
    </p:extLst>
  </p:cSld>
  <p:clrMapOvr>
    <a:masterClrMapping/>
  </p:clrMapOvr>
  <p:transition advClick="0" advTm="2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7D33-1E9A-46A4-9BFC-19ABCBC755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2725E-26BF-4CC7-8873-D019094A6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E27036-5395-49B0-B6BB-F83FE060DEA1}"/>
              </a:ext>
            </a:extLst>
          </p:cNvPr>
          <p:cNvSpPr>
            <a:spLocks noGrp="1"/>
          </p:cNvSpPr>
          <p:nvPr>
            <p:ph type="dt" sz="half" idx="10"/>
          </p:nvPr>
        </p:nvSpPr>
        <p:spPr/>
        <p:txBody>
          <a:bodyPr/>
          <a:lstStyle/>
          <a:p>
            <a:fld id="{BB3C3529-2661-4415-88D9-AF16B25B86FB}" type="datetime1">
              <a:rPr lang="en-US" smtClean="0"/>
              <a:t>9/6/2024</a:t>
            </a:fld>
            <a:endParaRPr lang="en-US"/>
          </a:p>
        </p:txBody>
      </p:sp>
      <p:sp>
        <p:nvSpPr>
          <p:cNvPr id="5" name="Footer Placeholder 4">
            <a:extLst>
              <a:ext uri="{FF2B5EF4-FFF2-40B4-BE49-F238E27FC236}">
                <a16:creationId xmlns:a16="http://schemas.microsoft.com/office/drawing/2014/main" id="{8F580313-40F6-4BD1-8E4D-5301A60FAF55}"/>
              </a:ext>
            </a:extLst>
          </p:cNvPr>
          <p:cNvSpPr>
            <a:spLocks noGrp="1"/>
          </p:cNvSpPr>
          <p:nvPr>
            <p:ph type="ftr" sz="quarter" idx="11"/>
          </p:nvPr>
        </p:nvSpPr>
        <p:spPr/>
        <p:txBody>
          <a:bodyPr/>
          <a:lstStyle/>
          <a:p>
            <a:r>
              <a:rPr lang="en-US"/>
              <a:t>Sản phẩm của nhóm Zalo: NGỮ VĂN THPT (Nhóm cô Thu Huyền)- DỰ ÁN CỘNG ĐỒNG</a:t>
            </a:r>
          </a:p>
        </p:txBody>
      </p:sp>
      <p:sp>
        <p:nvSpPr>
          <p:cNvPr id="6" name="Slide Number Placeholder 5">
            <a:extLst>
              <a:ext uri="{FF2B5EF4-FFF2-40B4-BE49-F238E27FC236}">
                <a16:creationId xmlns:a16="http://schemas.microsoft.com/office/drawing/2014/main" id="{1821B63C-5C55-40E5-AF7F-93574CF90434}"/>
              </a:ext>
            </a:extLst>
          </p:cNvPr>
          <p:cNvSpPr>
            <a:spLocks noGrp="1"/>
          </p:cNvSpPr>
          <p:nvPr>
            <p:ph type="sldNum" sz="quarter" idx="12"/>
          </p:nvPr>
        </p:nvSpPr>
        <p:spPr/>
        <p:txBody>
          <a:bodyPr/>
          <a:lstStyle/>
          <a:p>
            <a:fld id="{DFFF422D-E08F-4D86-ACC8-222B45F68D4C}" type="slidenum">
              <a:rPr lang="en-US" smtClean="0"/>
              <a:t>‹#›</a:t>
            </a:fld>
            <a:endParaRPr lang="en-US"/>
          </a:p>
        </p:txBody>
      </p:sp>
    </p:spTree>
    <p:extLst>
      <p:ext uri="{BB962C8B-B14F-4D97-AF65-F5344CB8AC3E}">
        <p14:creationId xmlns:p14="http://schemas.microsoft.com/office/powerpoint/2010/main" val="49893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B330F-ED9F-4169-ACB7-92DA85F63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627FE-9B1A-43ED-8CB6-541D2C55A4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6F088-6695-4ECF-A564-DAD0C4C917BA}"/>
              </a:ext>
            </a:extLst>
          </p:cNvPr>
          <p:cNvSpPr>
            <a:spLocks noGrp="1"/>
          </p:cNvSpPr>
          <p:nvPr>
            <p:ph type="dt" sz="half" idx="10"/>
          </p:nvPr>
        </p:nvSpPr>
        <p:spPr/>
        <p:txBody>
          <a:bodyPr/>
          <a:lstStyle/>
          <a:p>
            <a:fld id="{37962393-4777-4F8C-A14C-72C4DD528690}" type="datetime1">
              <a:rPr lang="en-US" smtClean="0"/>
              <a:t>9/6/2024</a:t>
            </a:fld>
            <a:endParaRPr lang="en-US"/>
          </a:p>
        </p:txBody>
      </p:sp>
      <p:sp>
        <p:nvSpPr>
          <p:cNvPr id="5" name="Footer Placeholder 4">
            <a:extLst>
              <a:ext uri="{FF2B5EF4-FFF2-40B4-BE49-F238E27FC236}">
                <a16:creationId xmlns:a16="http://schemas.microsoft.com/office/drawing/2014/main" id="{158B41CD-B137-4F3A-91A1-FC70372DB164}"/>
              </a:ext>
            </a:extLst>
          </p:cNvPr>
          <p:cNvSpPr>
            <a:spLocks noGrp="1"/>
          </p:cNvSpPr>
          <p:nvPr>
            <p:ph type="ftr" sz="quarter" idx="11"/>
          </p:nvPr>
        </p:nvSpPr>
        <p:spPr/>
        <p:txBody>
          <a:bodyPr/>
          <a:lstStyle/>
          <a:p>
            <a:r>
              <a:rPr lang="en-US"/>
              <a:t>Sản phẩm của nhóm Zalo: NGỮ VĂN THPT (Nhóm cô Thu Huyền)- DỰ ÁN CỘNG ĐỒNG</a:t>
            </a:r>
          </a:p>
        </p:txBody>
      </p:sp>
      <p:sp>
        <p:nvSpPr>
          <p:cNvPr id="6" name="Slide Number Placeholder 5">
            <a:extLst>
              <a:ext uri="{FF2B5EF4-FFF2-40B4-BE49-F238E27FC236}">
                <a16:creationId xmlns:a16="http://schemas.microsoft.com/office/drawing/2014/main" id="{40F4FF86-7F00-44F1-A802-BD9CF7A3EFEF}"/>
              </a:ext>
            </a:extLst>
          </p:cNvPr>
          <p:cNvSpPr>
            <a:spLocks noGrp="1"/>
          </p:cNvSpPr>
          <p:nvPr>
            <p:ph type="sldNum" sz="quarter" idx="12"/>
          </p:nvPr>
        </p:nvSpPr>
        <p:spPr/>
        <p:txBody>
          <a:bodyPr/>
          <a:lstStyle/>
          <a:p>
            <a:fld id="{DFFF422D-E08F-4D86-ACC8-222B45F68D4C}" type="slidenum">
              <a:rPr lang="en-US" smtClean="0"/>
              <a:t>‹#›</a:t>
            </a:fld>
            <a:endParaRPr lang="en-US"/>
          </a:p>
        </p:txBody>
      </p:sp>
    </p:spTree>
    <p:extLst>
      <p:ext uri="{BB962C8B-B14F-4D97-AF65-F5344CB8AC3E}">
        <p14:creationId xmlns:p14="http://schemas.microsoft.com/office/powerpoint/2010/main" val="3102077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E3B4-1B41-4C83-8EC8-B1DE737405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725B8E-62C4-4731-A0C9-03020C46FC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EC01F1-247E-4E96-AC20-11F4D44C3A8C}"/>
              </a:ext>
            </a:extLst>
          </p:cNvPr>
          <p:cNvSpPr>
            <a:spLocks noGrp="1"/>
          </p:cNvSpPr>
          <p:nvPr>
            <p:ph type="dt" sz="half" idx="10"/>
          </p:nvPr>
        </p:nvSpPr>
        <p:spPr/>
        <p:txBody>
          <a:bodyPr/>
          <a:lstStyle/>
          <a:p>
            <a:fld id="{89CE3E13-9512-43AD-9607-5794E4DDF97E}" type="datetime1">
              <a:rPr lang="en-US" smtClean="0"/>
              <a:t>9/6/2024</a:t>
            </a:fld>
            <a:endParaRPr lang="en-US"/>
          </a:p>
        </p:txBody>
      </p:sp>
      <p:sp>
        <p:nvSpPr>
          <p:cNvPr id="5" name="Footer Placeholder 4">
            <a:extLst>
              <a:ext uri="{FF2B5EF4-FFF2-40B4-BE49-F238E27FC236}">
                <a16:creationId xmlns:a16="http://schemas.microsoft.com/office/drawing/2014/main" id="{F9D9E972-1708-41C0-9F20-C0F5E71442C7}"/>
              </a:ext>
            </a:extLst>
          </p:cNvPr>
          <p:cNvSpPr>
            <a:spLocks noGrp="1"/>
          </p:cNvSpPr>
          <p:nvPr>
            <p:ph type="ftr" sz="quarter" idx="11"/>
          </p:nvPr>
        </p:nvSpPr>
        <p:spPr/>
        <p:txBody>
          <a:bodyPr/>
          <a:lstStyle/>
          <a:p>
            <a:r>
              <a:rPr lang="en-US"/>
              <a:t>Sản phẩm của nhóm Zalo: NGỮ VĂN THPT (Nhóm cô Thu Huyền)- DỰ ÁN CỘNG ĐỒNG</a:t>
            </a:r>
          </a:p>
        </p:txBody>
      </p:sp>
      <p:sp>
        <p:nvSpPr>
          <p:cNvPr id="6" name="Slide Number Placeholder 5">
            <a:extLst>
              <a:ext uri="{FF2B5EF4-FFF2-40B4-BE49-F238E27FC236}">
                <a16:creationId xmlns:a16="http://schemas.microsoft.com/office/drawing/2014/main" id="{4EDE4B00-E8F3-4C21-8CDA-91B3B09589FE}"/>
              </a:ext>
            </a:extLst>
          </p:cNvPr>
          <p:cNvSpPr>
            <a:spLocks noGrp="1"/>
          </p:cNvSpPr>
          <p:nvPr>
            <p:ph type="sldNum" sz="quarter" idx="12"/>
          </p:nvPr>
        </p:nvSpPr>
        <p:spPr/>
        <p:txBody>
          <a:bodyPr/>
          <a:lstStyle/>
          <a:p>
            <a:fld id="{DFFF422D-E08F-4D86-ACC8-222B45F68D4C}" type="slidenum">
              <a:rPr lang="en-US" smtClean="0"/>
              <a:t>‹#›</a:t>
            </a:fld>
            <a:endParaRPr lang="en-US"/>
          </a:p>
        </p:txBody>
      </p:sp>
    </p:spTree>
    <p:extLst>
      <p:ext uri="{BB962C8B-B14F-4D97-AF65-F5344CB8AC3E}">
        <p14:creationId xmlns:p14="http://schemas.microsoft.com/office/powerpoint/2010/main" val="405623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E584-2FD1-4ACA-8401-C75D61B81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670E62-A87E-4AC8-9364-E7888ADC2D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7FE580-E876-4D9A-A855-0161857F95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6647B0-ADE6-4171-AC31-DD6CA9924C3C}"/>
              </a:ext>
            </a:extLst>
          </p:cNvPr>
          <p:cNvSpPr>
            <a:spLocks noGrp="1"/>
          </p:cNvSpPr>
          <p:nvPr>
            <p:ph type="dt" sz="half" idx="10"/>
          </p:nvPr>
        </p:nvSpPr>
        <p:spPr/>
        <p:txBody>
          <a:bodyPr/>
          <a:lstStyle/>
          <a:p>
            <a:fld id="{CB09F78A-8323-47FB-AFE7-B6355AA18F95}" type="datetime1">
              <a:rPr lang="en-US" smtClean="0"/>
              <a:t>9/6/2024</a:t>
            </a:fld>
            <a:endParaRPr lang="en-US"/>
          </a:p>
        </p:txBody>
      </p:sp>
      <p:sp>
        <p:nvSpPr>
          <p:cNvPr id="6" name="Footer Placeholder 5">
            <a:extLst>
              <a:ext uri="{FF2B5EF4-FFF2-40B4-BE49-F238E27FC236}">
                <a16:creationId xmlns:a16="http://schemas.microsoft.com/office/drawing/2014/main" id="{85A17CB1-D766-40EC-84E1-ACCD6354A637}"/>
              </a:ext>
            </a:extLst>
          </p:cNvPr>
          <p:cNvSpPr>
            <a:spLocks noGrp="1"/>
          </p:cNvSpPr>
          <p:nvPr>
            <p:ph type="ftr" sz="quarter" idx="11"/>
          </p:nvPr>
        </p:nvSpPr>
        <p:spPr/>
        <p:txBody>
          <a:bodyPr/>
          <a:lstStyle/>
          <a:p>
            <a:r>
              <a:rPr lang="en-US"/>
              <a:t>Sản phẩm của nhóm Zalo: NGỮ VĂN THPT (Nhóm cô Thu Huyền)- DỰ ÁN CỘNG ĐỒNG</a:t>
            </a:r>
          </a:p>
        </p:txBody>
      </p:sp>
      <p:sp>
        <p:nvSpPr>
          <p:cNvPr id="7" name="Slide Number Placeholder 6">
            <a:extLst>
              <a:ext uri="{FF2B5EF4-FFF2-40B4-BE49-F238E27FC236}">
                <a16:creationId xmlns:a16="http://schemas.microsoft.com/office/drawing/2014/main" id="{D3AB932D-1656-4062-9AFC-1EA80E6543C0}"/>
              </a:ext>
            </a:extLst>
          </p:cNvPr>
          <p:cNvSpPr>
            <a:spLocks noGrp="1"/>
          </p:cNvSpPr>
          <p:nvPr>
            <p:ph type="sldNum" sz="quarter" idx="12"/>
          </p:nvPr>
        </p:nvSpPr>
        <p:spPr/>
        <p:txBody>
          <a:bodyPr/>
          <a:lstStyle/>
          <a:p>
            <a:fld id="{DFFF422D-E08F-4D86-ACC8-222B45F68D4C}" type="slidenum">
              <a:rPr lang="en-US" smtClean="0"/>
              <a:t>‹#›</a:t>
            </a:fld>
            <a:endParaRPr lang="en-US"/>
          </a:p>
        </p:txBody>
      </p:sp>
    </p:spTree>
    <p:extLst>
      <p:ext uri="{BB962C8B-B14F-4D97-AF65-F5344CB8AC3E}">
        <p14:creationId xmlns:p14="http://schemas.microsoft.com/office/powerpoint/2010/main" val="237615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0481-C842-44AF-9F62-8FDFA1B4E1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793DA4-AAB7-4FB5-A84E-AC295F458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376F28-47F1-41C0-ABAF-FDB7830ADD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961701-29B8-4B1E-B049-8920345EE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05C7BD-1045-44C7-B98D-51C0E794EF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CAE38C-E26F-4FD9-8E9A-558CDA760A2D}"/>
              </a:ext>
            </a:extLst>
          </p:cNvPr>
          <p:cNvSpPr>
            <a:spLocks noGrp="1"/>
          </p:cNvSpPr>
          <p:nvPr>
            <p:ph type="dt" sz="half" idx="10"/>
          </p:nvPr>
        </p:nvSpPr>
        <p:spPr/>
        <p:txBody>
          <a:bodyPr/>
          <a:lstStyle/>
          <a:p>
            <a:fld id="{823362D8-35D8-4A14-92B2-1D0C4A51787A}" type="datetime1">
              <a:rPr lang="en-US" smtClean="0"/>
              <a:t>9/6/2024</a:t>
            </a:fld>
            <a:endParaRPr lang="en-US"/>
          </a:p>
        </p:txBody>
      </p:sp>
      <p:sp>
        <p:nvSpPr>
          <p:cNvPr id="8" name="Footer Placeholder 7">
            <a:extLst>
              <a:ext uri="{FF2B5EF4-FFF2-40B4-BE49-F238E27FC236}">
                <a16:creationId xmlns:a16="http://schemas.microsoft.com/office/drawing/2014/main" id="{3A042815-F374-4FC2-B6FC-31EFA0E3F6CB}"/>
              </a:ext>
            </a:extLst>
          </p:cNvPr>
          <p:cNvSpPr>
            <a:spLocks noGrp="1"/>
          </p:cNvSpPr>
          <p:nvPr>
            <p:ph type="ftr" sz="quarter" idx="11"/>
          </p:nvPr>
        </p:nvSpPr>
        <p:spPr/>
        <p:txBody>
          <a:bodyPr/>
          <a:lstStyle/>
          <a:p>
            <a:r>
              <a:rPr lang="en-US"/>
              <a:t>Sản phẩm của nhóm Zalo: NGỮ VĂN THPT (Nhóm cô Thu Huyền)- DỰ ÁN CỘNG ĐỒNG</a:t>
            </a:r>
          </a:p>
        </p:txBody>
      </p:sp>
      <p:sp>
        <p:nvSpPr>
          <p:cNvPr id="9" name="Slide Number Placeholder 8">
            <a:extLst>
              <a:ext uri="{FF2B5EF4-FFF2-40B4-BE49-F238E27FC236}">
                <a16:creationId xmlns:a16="http://schemas.microsoft.com/office/drawing/2014/main" id="{52FCC148-F29A-4C46-A0AB-9AFDDC7010A8}"/>
              </a:ext>
            </a:extLst>
          </p:cNvPr>
          <p:cNvSpPr>
            <a:spLocks noGrp="1"/>
          </p:cNvSpPr>
          <p:nvPr>
            <p:ph type="sldNum" sz="quarter" idx="12"/>
          </p:nvPr>
        </p:nvSpPr>
        <p:spPr/>
        <p:txBody>
          <a:bodyPr/>
          <a:lstStyle/>
          <a:p>
            <a:fld id="{DFFF422D-E08F-4D86-ACC8-222B45F68D4C}" type="slidenum">
              <a:rPr lang="en-US" smtClean="0"/>
              <a:t>‹#›</a:t>
            </a:fld>
            <a:endParaRPr lang="en-US"/>
          </a:p>
        </p:txBody>
      </p:sp>
    </p:spTree>
    <p:extLst>
      <p:ext uri="{BB962C8B-B14F-4D97-AF65-F5344CB8AC3E}">
        <p14:creationId xmlns:p14="http://schemas.microsoft.com/office/powerpoint/2010/main" val="265005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7399C-6E54-4321-BD10-04A811FF1E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825834-9014-4498-9EAB-1842A103E22B}"/>
              </a:ext>
            </a:extLst>
          </p:cNvPr>
          <p:cNvSpPr>
            <a:spLocks noGrp="1"/>
          </p:cNvSpPr>
          <p:nvPr>
            <p:ph type="dt" sz="half" idx="10"/>
          </p:nvPr>
        </p:nvSpPr>
        <p:spPr/>
        <p:txBody>
          <a:bodyPr/>
          <a:lstStyle/>
          <a:p>
            <a:fld id="{B1D3AAE5-2CE5-4041-8AB8-4891DE1B2C4B}" type="datetime1">
              <a:rPr lang="en-US" smtClean="0"/>
              <a:t>9/6/2024</a:t>
            </a:fld>
            <a:endParaRPr lang="en-US"/>
          </a:p>
        </p:txBody>
      </p:sp>
      <p:sp>
        <p:nvSpPr>
          <p:cNvPr id="4" name="Footer Placeholder 3">
            <a:extLst>
              <a:ext uri="{FF2B5EF4-FFF2-40B4-BE49-F238E27FC236}">
                <a16:creationId xmlns:a16="http://schemas.microsoft.com/office/drawing/2014/main" id="{B3643AA4-00A4-4C65-97C0-D8191B3B347C}"/>
              </a:ext>
            </a:extLst>
          </p:cNvPr>
          <p:cNvSpPr>
            <a:spLocks noGrp="1"/>
          </p:cNvSpPr>
          <p:nvPr>
            <p:ph type="ftr" sz="quarter" idx="11"/>
          </p:nvPr>
        </p:nvSpPr>
        <p:spPr/>
        <p:txBody>
          <a:bodyPr/>
          <a:lstStyle/>
          <a:p>
            <a:r>
              <a:rPr lang="en-US"/>
              <a:t>Sản phẩm của nhóm Zalo: NGỮ VĂN THPT (Nhóm cô Thu Huyền)- DỰ ÁN CỘNG ĐỒNG</a:t>
            </a:r>
          </a:p>
        </p:txBody>
      </p:sp>
      <p:sp>
        <p:nvSpPr>
          <p:cNvPr id="5" name="Slide Number Placeholder 4">
            <a:extLst>
              <a:ext uri="{FF2B5EF4-FFF2-40B4-BE49-F238E27FC236}">
                <a16:creationId xmlns:a16="http://schemas.microsoft.com/office/drawing/2014/main" id="{2A55F6D8-F2D1-431C-BCEF-2E1F2AF8CF37}"/>
              </a:ext>
            </a:extLst>
          </p:cNvPr>
          <p:cNvSpPr>
            <a:spLocks noGrp="1"/>
          </p:cNvSpPr>
          <p:nvPr>
            <p:ph type="sldNum" sz="quarter" idx="12"/>
          </p:nvPr>
        </p:nvSpPr>
        <p:spPr/>
        <p:txBody>
          <a:bodyPr/>
          <a:lstStyle/>
          <a:p>
            <a:fld id="{DFFF422D-E08F-4D86-ACC8-222B45F68D4C}" type="slidenum">
              <a:rPr lang="en-US" smtClean="0"/>
              <a:t>‹#›</a:t>
            </a:fld>
            <a:endParaRPr lang="en-US"/>
          </a:p>
        </p:txBody>
      </p:sp>
    </p:spTree>
    <p:extLst>
      <p:ext uri="{BB962C8B-B14F-4D97-AF65-F5344CB8AC3E}">
        <p14:creationId xmlns:p14="http://schemas.microsoft.com/office/powerpoint/2010/main" val="108287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A5D6C1-0D62-45C1-91F1-A361EC1A23A4}"/>
              </a:ext>
            </a:extLst>
          </p:cNvPr>
          <p:cNvSpPr>
            <a:spLocks noGrp="1"/>
          </p:cNvSpPr>
          <p:nvPr>
            <p:ph type="dt" sz="half" idx="10"/>
          </p:nvPr>
        </p:nvSpPr>
        <p:spPr/>
        <p:txBody>
          <a:bodyPr/>
          <a:lstStyle/>
          <a:p>
            <a:fld id="{79AE88FE-6B96-4DA4-B81E-D2BE014A2878}" type="datetime1">
              <a:rPr lang="en-US" smtClean="0"/>
              <a:t>9/6/2024</a:t>
            </a:fld>
            <a:endParaRPr lang="en-US"/>
          </a:p>
        </p:txBody>
      </p:sp>
      <p:sp>
        <p:nvSpPr>
          <p:cNvPr id="3" name="Footer Placeholder 2">
            <a:extLst>
              <a:ext uri="{FF2B5EF4-FFF2-40B4-BE49-F238E27FC236}">
                <a16:creationId xmlns:a16="http://schemas.microsoft.com/office/drawing/2014/main" id="{A56C4D5C-AF05-42A1-8F06-45CDE7EC0B9E}"/>
              </a:ext>
            </a:extLst>
          </p:cNvPr>
          <p:cNvSpPr>
            <a:spLocks noGrp="1"/>
          </p:cNvSpPr>
          <p:nvPr>
            <p:ph type="ftr" sz="quarter" idx="11"/>
          </p:nvPr>
        </p:nvSpPr>
        <p:spPr/>
        <p:txBody>
          <a:bodyPr/>
          <a:lstStyle/>
          <a:p>
            <a:r>
              <a:rPr lang="en-US"/>
              <a:t>Sản phẩm của nhóm Zalo: NGỮ VĂN THPT (Nhóm cô Thu Huyền)- DỰ ÁN CỘNG ĐỒNG</a:t>
            </a:r>
          </a:p>
        </p:txBody>
      </p:sp>
      <p:sp>
        <p:nvSpPr>
          <p:cNvPr id="4" name="Slide Number Placeholder 3">
            <a:extLst>
              <a:ext uri="{FF2B5EF4-FFF2-40B4-BE49-F238E27FC236}">
                <a16:creationId xmlns:a16="http://schemas.microsoft.com/office/drawing/2014/main" id="{7BF3D0EC-612A-4EF7-8A44-D43B2C320DD2}"/>
              </a:ext>
            </a:extLst>
          </p:cNvPr>
          <p:cNvSpPr>
            <a:spLocks noGrp="1"/>
          </p:cNvSpPr>
          <p:nvPr>
            <p:ph type="sldNum" sz="quarter" idx="12"/>
          </p:nvPr>
        </p:nvSpPr>
        <p:spPr/>
        <p:txBody>
          <a:bodyPr/>
          <a:lstStyle/>
          <a:p>
            <a:fld id="{DFFF422D-E08F-4D86-ACC8-222B45F68D4C}" type="slidenum">
              <a:rPr lang="en-US" smtClean="0"/>
              <a:t>‹#›</a:t>
            </a:fld>
            <a:endParaRPr lang="en-US"/>
          </a:p>
        </p:txBody>
      </p:sp>
    </p:spTree>
    <p:extLst>
      <p:ext uri="{BB962C8B-B14F-4D97-AF65-F5344CB8AC3E}">
        <p14:creationId xmlns:p14="http://schemas.microsoft.com/office/powerpoint/2010/main" val="425616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450A-D291-4669-B2D0-66568D1EF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8DA4B2-65BC-4A97-94D8-76542A0CE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182C38-AAB4-4545-8233-6A761C2CD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EAD4CF-5A54-4B59-986E-29253744569A}"/>
              </a:ext>
            </a:extLst>
          </p:cNvPr>
          <p:cNvSpPr>
            <a:spLocks noGrp="1"/>
          </p:cNvSpPr>
          <p:nvPr>
            <p:ph type="dt" sz="half" idx="10"/>
          </p:nvPr>
        </p:nvSpPr>
        <p:spPr/>
        <p:txBody>
          <a:bodyPr/>
          <a:lstStyle/>
          <a:p>
            <a:fld id="{3AB01819-3A46-4DBA-91F7-60D86862B803}" type="datetime1">
              <a:rPr lang="en-US" smtClean="0"/>
              <a:t>9/6/2024</a:t>
            </a:fld>
            <a:endParaRPr lang="en-US"/>
          </a:p>
        </p:txBody>
      </p:sp>
      <p:sp>
        <p:nvSpPr>
          <p:cNvPr id="6" name="Footer Placeholder 5">
            <a:extLst>
              <a:ext uri="{FF2B5EF4-FFF2-40B4-BE49-F238E27FC236}">
                <a16:creationId xmlns:a16="http://schemas.microsoft.com/office/drawing/2014/main" id="{E166C16C-877A-40C3-8110-24552CF96DA5}"/>
              </a:ext>
            </a:extLst>
          </p:cNvPr>
          <p:cNvSpPr>
            <a:spLocks noGrp="1"/>
          </p:cNvSpPr>
          <p:nvPr>
            <p:ph type="ftr" sz="quarter" idx="11"/>
          </p:nvPr>
        </p:nvSpPr>
        <p:spPr/>
        <p:txBody>
          <a:bodyPr/>
          <a:lstStyle/>
          <a:p>
            <a:r>
              <a:rPr lang="en-US"/>
              <a:t>Sản phẩm của nhóm Zalo: NGỮ VĂN THPT (Nhóm cô Thu Huyền)- DỰ ÁN CỘNG ĐỒNG</a:t>
            </a:r>
          </a:p>
        </p:txBody>
      </p:sp>
      <p:sp>
        <p:nvSpPr>
          <p:cNvPr id="7" name="Slide Number Placeholder 6">
            <a:extLst>
              <a:ext uri="{FF2B5EF4-FFF2-40B4-BE49-F238E27FC236}">
                <a16:creationId xmlns:a16="http://schemas.microsoft.com/office/drawing/2014/main" id="{45BF8719-C8CC-44A5-AA19-4F3CC410A5D7}"/>
              </a:ext>
            </a:extLst>
          </p:cNvPr>
          <p:cNvSpPr>
            <a:spLocks noGrp="1"/>
          </p:cNvSpPr>
          <p:nvPr>
            <p:ph type="sldNum" sz="quarter" idx="12"/>
          </p:nvPr>
        </p:nvSpPr>
        <p:spPr/>
        <p:txBody>
          <a:bodyPr/>
          <a:lstStyle/>
          <a:p>
            <a:fld id="{DFFF422D-E08F-4D86-ACC8-222B45F68D4C}" type="slidenum">
              <a:rPr lang="en-US" smtClean="0"/>
              <a:t>‹#›</a:t>
            </a:fld>
            <a:endParaRPr lang="en-US"/>
          </a:p>
        </p:txBody>
      </p:sp>
    </p:spTree>
    <p:extLst>
      <p:ext uri="{BB962C8B-B14F-4D97-AF65-F5344CB8AC3E}">
        <p14:creationId xmlns:p14="http://schemas.microsoft.com/office/powerpoint/2010/main" val="366995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FFDD-41AF-4919-9221-75FC7AE58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67708E-9FE2-451A-AFC7-F68F98841C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466C03-F630-457A-BAE1-F3D8F4640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15C4A-95F8-40B1-9150-9F1F335615F9}"/>
              </a:ext>
            </a:extLst>
          </p:cNvPr>
          <p:cNvSpPr>
            <a:spLocks noGrp="1"/>
          </p:cNvSpPr>
          <p:nvPr>
            <p:ph type="dt" sz="half" idx="10"/>
          </p:nvPr>
        </p:nvSpPr>
        <p:spPr/>
        <p:txBody>
          <a:bodyPr/>
          <a:lstStyle/>
          <a:p>
            <a:fld id="{A59D42C9-4BA4-4630-B7F8-6CD221A77C67}" type="datetime1">
              <a:rPr lang="en-US" smtClean="0"/>
              <a:t>9/6/2024</a:t>
            </a:fld>
            <a:endParaRPr lang="en-US"/>
          </a:p>
        </p:txBody>
      </p:sp>
      <p:sp>
        <p:nvSpPr>
          <p:cNvPr id="6" name="Footer Placeholder 5">
            <a:extLst>
              <a:ext uri="{FF2B5EF4-FFF2-40B4-BE49-F238E27FC236}">
                <a16:creationId xmlns:a16="http://schemas.microsoft.com/office/drawing/2014/main" id="{4067A6B4-61E4-4ED4-A1F1-318C6B883C05}"/>
              </a:ext>
            </a:extLst>
          </p:cNvPr>
          <p:cNvSpPr>
            <a:spLocks noGrp="1"/>
          </p:cNvSpPr>
          <p:nvPr>
            <p:ph type="ftr" sz="quarter" idx="11"/>
          </p:nvPr>
        </p:nvSpPr>
        <p:spPr/>
        <p:txBody>
          <a:bodyPr/>
          <a:lstStyle/>
          <a:p>
            <a:r>
              <a:rPr lang="en-US"/>
              <a:t>Sản phẩm của nhóm Zalo: NGỮ VĂN THPT (Nhóm cô Thu Huyền)- DỰ ÁN CỘNG ĐỒNG</a:t>
            </a:r>
          </a:p>
        </p:txBody>
      </p:sp>
      <p:sp>
        <p:nvSpPr>
          <p:cNvPr id="7" name="Slide Number Placeholder 6">
            <a:extLst>
              <a:ext uri="{FF2B5EF4-FFF2-40B4-BE49-F238E27FC236}">
                <a16:creationId xmlns:a16="http://schemas.microsoft.com/office/drawing/2014/main" id="{E2CA4F8D-B485-429C-8A76-59255011DDCC}"/>
              </a:ext>
            </a:extLst>
          </p:cNvPr>
          <p:cNvSpPr>
            <a:spLocks noGrp="1"/>
          </p:cNvSpPr>
          <p:nvPr>
            <p:ph type="sldNum" sz="quarter" idx="12"/>
          </p:nvPr>
        </p:nvSpPr>
        <p:spPr/>
        <p:txBody>
          <a:bodyPr/>
          <a:lstStyle/>
          <a:p>
            <a:fld id="{DFFF422D-E08F-4D86-ACC8-222B45F68D4C}" type="slidenum">
              <a:rPr lang="en-US" smtClean="0"/>
              <a:t>‹#›</a:t>
            </a:fld>
            <a:endParaRPr lang="en-US"/>
          </a:p>
        </p:txBody>
      </p:sp>
    </p:spTree>
    <p:extLst>
      <p:ext uri="{BB962C8B-B14F-4D97-AF65-F5344CB8AC3E}">
        <p14:creationId xmlns:p14="http://schemas.microsoft.com/office/powerpoint/2010/main" val="424785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0A3D0E-8A34-4E4E-BA1C-A4F41117D5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D264FE-3754-4CAF-8973-B851DB9B4B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564C3-6A91-49DB-B072-95D79FAF32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7F0F4-F373-45E3-A6E0-8FDAD6038366}" type="datetime1">
              <a:rPr lang="en-US" smtClean="0"/>
              <a:t>9/6/2024</a:t>
            </a:fld>
            <a:endParaRPr lang="en-US"/>
          </a:p>
        </p:txBody>
      </p:sp>
      <p:sp>
        <p:nvSpPr>
          <p:cNvPr id="5" name="Footer Placeholder 4">
            <a:extLst>
              <a:ext uri="{FF2B5EF4-FFF2-40B4-BE49-F238E27FC236}">
                <a16:creationId xmlns:a16="http://schemas.microsoft.com/office/drawing/2014/main" id="{5F03C546-6545-4297-A474-0E4B8C56D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Sản phẩm của nhóm Zalo: NGỮ VĂN THPT (Nhóm cô Thu Huyền)- DỰ ÁN CỘNG ĐỒNG</a:t>
            </a:r>
          </a:p>
        </p:txBody>
      </p:sp>
      <p:sp>
        <p:nvSpPr>
          <p:cNvPr id="6" name="Slide Number Placeholder 5">
            <a:extLst>
              <a:ext uri="{FF2B5EF4-FFF2-40B4-BE49-F238E27FC236}">
                <a16:creationId xmlns:a16="http://schemas.microsoft.com/office/drawing/2014/main" id="{7A1F5106-C60D-4525-8807-298B8ECA60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F422D-E08F-4D86-ACC8-222B45F68D4C}" type="slidenum">
              <a:rPr lang="en-US" smtClean="0"/>
              <a:t>‹#›</a:t>
            </a:fld>
            <a:endParaRPr lang="en-US"/>
          </a:p>
        </p:txBody>
      </p:sp>
    </p:spTree>
    <p:extLst>
      <p:ext uri="{BB962C8B-B14F-4D97-AF65-F5344CB8AC3E}">
        <p14:creationId xmlns:p14="http://schemas.microsoft.com/office/powerpoint/2010/main" val="87579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41408988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0" r:id="rId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A64B3D-BAD7-E076-6E60-14B4CCD1B05F}"/>
              </a:ext>
            </a:extLst>
          </p:cNvPr>
          <p:cNvSpPr txBox="1">
            <a:spLocks noGrp="1"/>
          </p:cNvSpPr>
          <p:nvPr>
            <p:ph type="title"/>
          </p:nvPr>
        </p:nvSpPr>
        <p:spPr>
          <a:xfrm>
            <a:off x="1158834" y="353250"/>
            <a:ext cx="1051560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800" dirty="0" err="1">
                <a:solidFill>
                  <a:schemeClr val="accent2">
                    <a:lumMod val="50000"/>
                  </a:schemeClr>
                </a:solidFill>
                <a:latin typeface="Times New Roman" panose="02020603050405020304" pitchFamily="18" charset="0"/>
                <a:cs typeface="Times New Roman" panose="02020603050405020304" pitchFamily="18" charset="0"/>
              </a:rPr>
              <a:t>Khởi</a:t>
            </a:r>
            <a:r>
              <a:rPr lang="en-US" sz="12800" dirty="0">
                <a:solidFill>
                  <a:schemeClr val="accent2">
                    <a:lumMod val="50000"/>
                  </a:schemeClr>
                </a:solidFill>
                <a:latin typeface="Times New Roman" panose="02020603050405020304" pitchFamily="18" charset="0"/>
                <a:cs typeface="Times New Roman" panose="02020603050405020304" pitchFamily="18" charset="0"/>
              </a:rPr>
              <a:t> </a:t>
            </a:r>
            <a:r>
              <a:rPr lang="en-US" sz="12800" dirty="0" err="1">
                <a:solidFill>
                  <a:schemeClr val="accent2">
                    <a:lumMod val="50000"/>
                  </a:schemeClr>
                </a:solidFill>
                <a:latin typeface="Times New Roman" panose="02020603050405020304" pitchFamily="18" charset="0"/>
                <a:cs typeface="Times New Roman" panose="02020603050405020304" pitchFamily="18" charset="0"/>
              </a:rPr>
              <a:t>động</a:t>
            </a:r>
            <a:endParaRPr lang="en-US" sz="128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 name="Picture 2" descr="TLTH - Bộ SGK Lớp 6 - Kết nối tri thức với cuộc sống - Công ...">
            <a:extLst>
              <a:ext uri="{FF2B5EF4-FFF2-40B4-BE49-F238E27FC236}">
                <a16:creationId xmlns:a16="http://schemas.microsoft.com/office/drawing/2014/main" id="{0177878F-2949-76BA-6771-91688060F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6" y="0"/>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E01EFC7-8E95-77D6-DA99-B355491C0759}"/>
              </a:ext>
            </a:extLst>
          </p:cNvPr>
          <p:cNvSpPr txBox="1"/>
          <p:nvPr/>
        </p:nvSpPr>
        <p:spPr>
          <a:xfrm>
            <a:off x="2572261" y="2270742"/>
            <a:ext cx="6097978"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https://youtu.be/qEWB91hBdqY?si=Dv7xl_Sium2-Cp5a</a:t>
            </a:r>
          </a:p>
        </p:txBody>
      </p:sp>
      <p:sp>
        <p:nvSpPr>
          <p:cNvPr id="10" name="Content Placeholder 9">
            <a:extLst>
              <a:ext uri="{FF2B5EF4-FFF2-40B4-BE49-F238E27FC236}">
                <a16:creationId xmlns:a16="http://schemas.microsoft.com/office/drawing/2014/main" id="{C9837C4B-52A0-4940-5D76-C528213332BD}"/>
              </a:ext>
            </a:extLst>
          </p:cNvPr>
          <p:cNvSpPr txBox="1">
            <a:spLocks noGrp="1"/>
          </p:cNvSpPr>
          <p:nvPr>
            <p:ph idx="1"/>
          </p:nvPr>
        </p:nvSpPr>
        <p:spPr>
          <a:xfrm>
            <a:off x="1158834" y="3820679"/>
            <a:ext cx="10515600" cy="2331407"/>
          </a:xfrm>
          <a:prstGeom prst="rect">
            <a:avLst/>
          </a:prstGeom>
          <a:noFill/>
        </p:spPr>
        <p:txBody>
          <a:bodyPr wrap="square">
            <a:spAutoFit/>
          </a:bodyPr>
          <a:lstStyle/>
          <a:p>
            <a:pPr marL="342900" marR="0" lvl="0" indent="-342900" algn="just">
              <a:lnSpc>
                <a:spcPct val="150000"/>
              </a:lnSpc>
              <a:spcBef>
                <a:spcPts val="0"/>
              </a:spcBef>
              <a:spcAft>
                <a:spcPts val="800"/>
              </a:spcAft>
              <a:buFont typeface="Arial" panose="020B0604020202020204" pitchFamily="34" charset="0"/>
              <a:buChar char="❖"/>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HS t</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video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gn="just">
              <a:lnSpc>
                <a:spcPct val="150000"/>
              </a:lnSpc>
              <a:spcBef>
                <a:spcPts val="0"/>
              </a:spcBef>
              <a:spcAft>
                <a:spcPts val="800"/>
              </a:spcAft>
              <a:buFont typeface="Arial" panose="020B0604020202020204" pitchFamily="34" charset="0"/>
              <a:buChar char="❖"/>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 tranh? Kể tên những tác phẩm viết về chiến tranh mà em đã từng đọc</a:t>
            </a:r>
            <a:endParaRPr lang="en-US" sz="3200" dirty="0">
              <a:effectLst/>
              <a:latin typeface="Times New Roman" panose="02020603050405020304" pitchFamily="18" charset="0"/>
              <a:ea typeface="Noto Sans Symbols"/>
              <a:cs typeface="Times New Roman" panose="02020603050405020304" pitchFamily="18" charset="0"/>
            </a:endParaRPr>
          </a:p>
        </p:txBody>
      </p:sp>
      <p:sp>
        <p:nvSpPr>
          <p:cNvPr id="2" name="Footer Placeholder 1">
            <a:extLst>
              <a:ext uri="{FF2B5EF4-FFF2-40B4-BE49-F238E27FC236}">
                <a16:creationId xmlns:a16="http://schemas.microsoft.com/office/drawing/2014/main" id="{78E2BB91-E2A5-FB62-9262-68E467C95084}"/>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348934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13C1551-6900-AFD6-369C-311E8B693C61}"/>
              </a:ext>
            </a:extLst>
          </p:cNvPr>
          <p:cNvSpPr txBox="1"/>
          <p:nvPr/>
        </p:nvSpPr>
        <p:spPr>
          <a:xfrm>
            <a:off x="3551600" y="254147"/>
            <a:ext cx="87383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Xác định đề tài và câu chuyện kể</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D040C98-E792-E96A-A7DC-72FDB7DF3BF5}"/>
              </a:ext>
            </a:extLst>
          </p:cNvPr>
          <p:cNvSpPr txBox="1"/>
          <p:nvPr/>
        </p:nvSpPr>
        <p:spPr>
          <a:xfrm>
            <a:off x="2201771" y="1402662"/>
            <a:ext cx="7813086" cy="523220"/>
          </a:xfrm>
          <a:prstGeom prst="rect">
            <a:avLst/>
          </a:prstGeom>
          <a:noFill/>
        </p:spPr>
        <p:txBody>
          <a:bodyPr wrap="square">
            <a:spAutoFit/>
          </a:bodyPr>
          <a:lstStyle/>
          <a:p>
            <a:pPr lvl="0" fontAlgn="base"/>
            <a:r>
              <a:rPr lang="vi-VN" sz="2800" b="1" dirty="0">
                <a:solidFill>
                  <a:srgbClr val="FF0000"/>
                </a:solidFill>
                <a:latin typeface="Times New Roman" panose="02020603050405020304" pitchFamily="18" charset="0"/>
                <a:cs typeface="Times New Roman" panose="02020603050405020304" pitchFamily="18" charset="0"/>
              </a:rPr>
              <a:t>Đề tài</a:t>
            </a:r>
            <a:r>
              <a:rPr lang="vi-VN" sz="2800" dirty="0">
                <a:solidFill>
                  <a:schemeClr val="accent1"/>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Đời sống của con người thời hậu chiến.</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1AEBD20-2DFF-EA9D-1534-1E27E8D9B042}"/>
              </a:ext>
            </a:extLst>
          </p:cNvPr>
          <p:cNvSpPr txBox="1"/>
          <p:nvPr/>
        </p:nvSpPr>
        <p:spPr>
          <a:xfrm>
            <a:off x="0" y="1815893"/>
            <a:ext cx="11985171" cy="4401205"/>
          </a:xfrm>
          <a:prstGeom prst="rect">
            <a:avLst/>
          </a:prstGeom>
          <a:no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Câu chuyện được kể:</a:t>
            </a:r>
            <a:endParaRPr lang="en-US" sz="2800" b="1" dirty="0">
              <a:solidFill>
                <a:srgbClr val="FF000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
            </a:pPr>
            <a:r>
              <a:rPr lang="vi-VN" sz="2800" dirty="0">
                <a:latin typeface="Times New Roman" panose="02020603050405020304" pitchFamily="18" charset="0"/>
                <a:cs typeface="Times New Roman" panose="02020603050405020304" pitchFamily="18" charset="0"/>
              </a:rPr>
              <a:t>Phần 1: </a:t>
            </a:r>
            <a:r>
              <a:rPr lang="vi-VN" sz="2800" b="1" dirty="0">
                <a:solidFill>
                  <a:srgbClr val="FF0000"/>
                </a:solidFill>
                <a:latin typeface="Times New Roman" panose="02020603050405020304" pitchFamily="18" charset="0"/>
                <a:cs typeface="Times New Roman" panose="02020603050405020304" pitchFamily="18" charset="0"/>
              </a:rPr>
              <a:t>Người kể chuyện ngôi thứ ba </a:t>
            </a:r>
            <a:r>
              <a:rPr lang="vi-VN" sz="2800" dirty="0">
                <a:latin typeface="Times New Roman" panose="02020603050405020304" pitchFamily="18" charset="0"/>
                <a:cs typeface="Times New Roman" panose="02020603050405020304" pitchFamily="18" charset="0"/>
              </a:rPr>
              <a:t>kể về trạng thái luôn sống với ký ức chiến tranh của nhân vật Kiên - dòng kí ức đã thôi thúc anh cầm bút để ghi chép lại tất cả trải nghiệm của một đoạn đời đặc biệt.</a:t>
            </a:r>
            <a:endParaRPr lang="en-US"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
            </a:pPr>
            <a:r>
              <a:rPr lang="vi-VN" sz="2800" dirty="0">
                <a:latin typeface="Times New Roman" panose="02020603050405020304" pitchFamily="18" charset="0"/>
                <a:cs typeface="Times New Roman" panose="02020603050405020304" pitchFamily="18" charset="0"/>
              </a:rPr>
              <a:t>Phần 2: </a:t>
            </a:r>
            <a:r>
              <a:rPr lang="vi-VN" sz="2800" b="1" dirty="0">
                <a:solidFill>
                  <a:srgbClr val="FF0000"/>
                </a:solidFill>
                <a:latin typeface="Times New Roman" panose="02020603050405020304" pitchFamily="18" charset="0"/>
                <a:cs typeface="Times New Roman" panose="02020603050405020304" pitchFamily="18" charset="0"/>
              </a:rPr>
              <a:t>Người kể chuyện ngôi thứ nhất </a:t>
            </a:r>
            <a:r>
              <a:rPr lang="vi-VN" sz="2800" dirty="0">
                <a:latin typeface="Times New Roman" panose="02020603050405020304" pitchFamily="18" charset="0"/>
                <a:cs typeface="Times New Roman" panose="02020603050405020304" pitchFamily="18" charset="0"/>
              </a:rPr>
              <a:t>(xưng “tôi”) kể về những ấn tượng, cảm xúc và suy tư của mình khi đối diện với “núi bản thảo” bộn bề mà Kiên bỏ lại. Đó là ấn tượng, cảm xúc và suy tư về nhân vật Kiên, về quyền được nhớ lại, về niềm hạnh phúc đang chờ đợi những ai muốn đi ngược thời gian để sống trọn vẹn với những gì đã xảy ra trong quá khứ, về chiến tranh, về ý thức bảo vệ phẩm giá ở mỗi người trong hoàn cảnh thử thách khốc liệt,...</a:t>
            </a:r>
            <a:endParaRPr lang="en-US" sz="2800" dirty="0">
              <a:latin typeface="Times New Roman" panose="02020603050405020304" pitchFamily="18"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41" y="0"/>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6CFD6D-1D72-BEC2-4D3C-D24C538E46EB}"/>
              </a:ext>
            </a:extLst>
          </p:cNvPr>
          <p:cNvSpPr txBox="1"/>
          <p:nvPr/>
        </p:nvSpPr>
        <p:spPr>
          <a:xfrm>
            <a:off x="1861191" y="116314"/>
            <a:ext cx="294491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a:t>
            </a:r>
            <a:r>
              <a:rPr lang="vi-VN" sz="2800" b="1" dirty="0">
                <a:solidFill>
                  <a:srgbClr val="ED7D31">
                    <a:lumMod val="50000"/>
                  </a:srgbClr>
                </a:solidFill>
                <a:latin typeface="Times New Roman" panose="02020603050405020304" pitchFamily="18" charset="0"/>
                <a:ea typeface="Tahoma" panose="020B0604030504040204" pitchFamily="34" charset="0"/>
                <a:cs typeface="Times New Roman" panose="02020603050405020304" pitchFamily="18" charset="0"/>
              </a:rPr>
              <a:t>SAU KHI ĐỌC</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05E26D5-C937-BB2A-563A-8578B81A6DB4}"/>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386857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down)">
                                      <p:cBhvr>
                                        <p:cTn id="29" dur="500"/>
                                        <p:tgtEl>
                                          <p:spTgt spid="7">
                                            <p:txEl>
                                              <p:pRg st="0" end="0"/>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down)">
                                      <p:cBhvr>
                                        <p:cTn id="32" dur="500"/>
                                        <p:tgtEl>
                                          <p:spTgt spid="7">
                                            <p:txEl>
                                              <p:pRg st="1" end="1"/>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wipe(down)">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13C1551-6900-AFD6-369C-311E8B693C61}"/>
              </a:ext>
            </a:extLst>
          </p:cNvPr>
          <p:cNvSpPr txBox="1"/>
          <p:nvPr/>
        </p:nvSpPr>
        <p:spPr>
          <a:xfrm>
            <a:off x="3619499" y="297845"/>
            <a:ext cx="87383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Xác định đề tài và câu chuyện kể</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1AEBD20-2DFF-EA9D-1534-1E27E8D9B042}"/>
              </a:ext>
            </a:extLst>
          </p:cNvPr>
          <p:cNvSpPr txBox="1"/>
          <p:nvPr/>
        </p:nvSpPr>
        <p:spPr>
          <a:xfrm>
            <a:off x="522073" y="1189453"/>
            <a:ext cx="11517086" cy="5324535"/>
          </a:xfrm>
          <a:prstGeom prst="rect">
            <a:avLst/>
          </a:prstGeom>
          <a:noFill/>
        </p:spPr>
        <p:txBody>
          <a:bodyPr wrap="square">
            <a:spAutoFit/>
          </a:bodyPr>
          <a:lstStyle/>
          <a:p>
            <a:pPr lvl="0" fontAlgn="base"/>
            <a:r>
              <a:rPr lang="vi-VN" sz="3200"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Sự khác biệt</a:t>
            </a:r>
            <a:endParaRPr lang="en-US" sz="3200" b="1" dirty="0">
              <a:solidFill>
                <a:srgbClr val="FF000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vi-VN" sz="2800" b="1" dirty="0">
                <a:latin typeface="Times New Roman" panose="02020603050405020304" pitchFamily="18" charset="0"/>
                <a:cs typeface="Times New Roman" panose="02020603050405020304" pitchFamily="18" charset="0"/>
              </a:rPr>
              <a:t>“Câu chuyện” trong đoạn trích được kể từ hai ngôi</a:t>
            </a:r>
            <a:r>
              <a:rPr lang="vi-VN" sz="2800" dirty="0">
                <a:latin typeface="Times New Roman" panose="02020603050405020304" pitchFamily="18" charset="0"/>
                <a:cs typeface="Times New Roman" panose="02020603050405020304" pitchFamily="18" charset="0"/>
              </a:rPr>
              <a:t>: ngôi thứ ba (phần một) và ngôi thứ nhất (phần hai).</a:t>
            </a: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vi-VN" sz="2800" b="1" dirty="0">
                <a:latin typeface="Times New Roman" panose="02020603050405020304" pitchFamily="18" charset="0"/>
                <a:cs typeface="Times New Roman" panose="02020603050405020304" pitchFamily="18" charset="0"/>
              </a:rPr>
              <a:t>Nhân vật trong đoạn trích gần như không có “hành động bên ngoài” mà chỉ có “hành</a:t>
            </a:r>
            <a:r>
              <a:rPr lang="vi-VN" sz="2800" b="1" u="sng"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động</a:t>
            </a:r>
            <a:r>
              <a:rPr lang="vi-VN" sz="2800" b="1" u="sng"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bên</a:t>
            </a:r>
            <a:r>
              <a:rPr lang="vi-VN" sz="2800" b="1" u="sng"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trong”,</a:t>
            </a:r>
            <a:r>
              <a:rPr lang="vi-VN" sz="2800" b="1" u="sng"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tức</a:t>
            </a:r>
            <a:r>
              <a:rPr lang="vi-VN" sz="2800" u="sng"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a:t>
            </a:r>
            <a:r>
              <a:rPr lang="vi-VN" sz="2800" u="sng"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chỉ</a:t>
            </a:r>
            <a:r>
              <a:rPr lang="vi-VN" sz="2800" u="sng"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hiện</a:t>
            </a:r>
            <a:r>
              <a:rPr lang="vi-VN" sz="2800" u="sng"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lên</a:t>
            </a:r>
            <a:r>
              <a:rPr lang="vi-VN" sz="2800" u="sng"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trước</a:t>
            </a:r>
            <a:r>
              <a:rPr lang="vi-VN" sz="2800" u="sng"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người</a:t>
            </a:r>
            <a:r>
              <a:rPr lang="vi-VN" sz="2800" u="sng"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đọc</a:t>
            </a:r>
            <a:r>
              <a:rPr lang="vi-VN" sz="2800" u="sng"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với dòng tâm tư bất tận của mình.</a:t>
            </a:r>
          </a:p>
          <a:p>
            <a:pPr marL="457200" indent="-457200" algn="just">
              <a:buFont typeface="Wingdings" panose="05000000000000000000" pitchFamily="2" charset="2"/>
              <a:buChar char="Ø"/>
            </a:pPr>
            <a:r>
              <a:rPr lang="vi-VN" sz="2800" b="1" dirty="0">
                <a:latin typeface="Times New Roman" panose="02020603050405020304" pitchFamily="18" charset="0"/>
                <a:cs typeface="Times New Roman" panose="02020603050405020304" pitchFamily="18" charset="0"/>
              </a:rPr>
              <a:t>Đoạn trích mờ nhạt (hay thiếu) yếu tố sự kiện</a:t>
            </a:r>
            <a:r>
              <a:rPr lang="vi-VN" sz="2800" dirty="0">
                <a:latin typeface="Times New Roman" panose="02020603050405020304" pitchFamily="18" charset="0"/>
                <a:cs typeface="Times New Roman" panose="02020603050405020304" pitchFamily="18" charset="0"/>
              </a:rPr>
              <a:t>: Trong đoạn trích, </a:t>
            </a:r>
            <a:r>
              <a:rPr lang="vi-VN" sz="2800" b="1" dirty="0">
                <a:solidFill>
                  <a:srgbClr val="FF0000"/>
                </a:solidFill>
                <a:latin typeface="Times New Roman" panose="02020603050405020304" pitchFamily="18" charset="0"/>
                <a:cs typeface="Times New Roman" panose="02020603050405020304" pitchFamily="18" charset="0"/>
              </a:rPr>
              <a:t>nổi bật là dòng tâm tư bất định của nhân vật Kiên cùng những suy tưởng miên man của người kể chuyện xưng “tôi”</a:t>
            </a:r>
            <a:r>
              <a:rPr lang="vi-VN" sz="2800" dirty="0">
                <a:solidFill>
                  <a:srgbClr val="FF000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Đặc điểm này đã gây không ít bối rối cho những độc giả vốn quen đọc truyện, tiểu thuyết truyền thống có hệ thống sự kiện, biến cố, tình tiết, chi tiết kết nối với nhau chặt chẽ, được phân lớp tường minh.</a:t>
            </a:r>
            <a:endParaRPr lang="en-US" sz="2800" dirty="0">
              <a:latin typeface="Times New Roman" panose="02020603050405020304" pitchFamily="18"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41" y="0"/>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FDE8F5-A251-8D1B-4939-CEF411DDD3FD}"/>
              </a:ext>
            </a:extLst>
          </p:cNvPr>
          <p:cNvSpPr txBox="1"/>
          <p:nvPr/>
        </p:nvSpPr>
        <p:spPr>
          <a:xfrm>
            <a:off x="1676399" y="344012"/>
            <a:ext cx="335280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SAU KHI ĐỌC</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E79D53A-A303-A387-B1B1-6FE8D1E0CE72}"/>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386329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13C1551-6900-AFD6-369C-311E8B693C61}"/>
              </a:ext>
            </a:extLst>
          </p:cNvPr>
          <p:cNvSpPr txBox="1"/>
          <p:nvPr/>
        </p:nvSpPr>
        <p:spPr>
          <a:xfrm>
            <a:off x="4615543" y="426650"/>
            <a:ext cx="73369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Thế giới nội tâm của nhân vật Kiên</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1AEBD20-2DFF-EA9D-1534-1E27E8D9B042}"/>
              </a:ext>
            </a:extLst>
          </p:cNvPr>
          <p:cNvSpPr txBox="1"/>
          <p:nvPr/>
        </p:nvSpPr>
        <p:spPr>
          <a:xfrm>
            <a:off x="674914" y="2204598"/>
            <a:ext cx="11517086" cy="584775"/>
          </a:xfrm>
          <a:prstGeom prst="rect">
            <a:avLst/>
          </a:prstGeom>
          <a:noFill/>
        </p:spPr>
        <p:txBody>
          <a:bodyPr wrap="square">
            <a:spAutoFit/>
          </a:bodyPr>
          <a:lstStyle/>
          <a:p>
            <a:pPr lvl="0" fontAlgn="base"/>
            <a:r>
              <a:rPr lang="vi-VN" sz="3200" dirty="0">
                <a:solidFill>
                  <a:srgbClr val="FF0000"/>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42" y="0"/>
            <a:ext cx="1099016" cy="10343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D9B345-6939-FBA5-EBE3-3CE5B0F9A606}"/>
              </a:ext>
            </a:extLst>
          </p:cNvPr>
          <p:cNvSpPr txBox="1"/>
          <p:nvPr/>
        </p:nvSpPr>
        <p:spPr>
          <a:xfrm>
            <a:off x="1567543" y="211206"/>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SAU KHI ĐỌC</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9" name="Content Placeholder 3">
            <a:extLst>
              <a:ext uri="{FF2B5EF4-FFF2-40B4-BE49-F238E27FC236}">
                <a16:creationId xmlns:a16="http://schemas.microsoft.com/office/drawing/2014/main" id="{98D0519C-DFDE-3F68-99A0-A6174B8C6454}"/>
              </a:ext>
            </a:extLst>
          </p:cNvPr>
          <p:cNvGraphicFramePr>
            <a:graphicFrameLocks/>
          </p:cNvGraphicFramePr>
          <p:nvPr>
            <p:extLst>
              <p:ext uri="{D42A27DB-BD31-4B8C-83A1-F6EECF244321}">
                <p14:modId xmlns:p14="http://schemas.microsoft.com/office/powerpoint/2010/main" val="3679748674"/>
              </p:ext>
            </p:extLst>
          </p:nvPr>
        </p:nvGraphicFramePr>
        <p:xfrm>
          <a:off x="446314" y="1128162"/>
          <a:ext cx="11299371" cy="5340138"/>
        </p:xfrm>
        <a:graphic>
          <a:graphicData uri="http://schemas.openxmlformats.org/drawingml/2006/table">
            <a:tbl>
              <a:tblPr firstRow="1" bandRow="1">
                <a:tableStyleId>{5C22544A-7EE6-4342-B048-85BDC9FD1C3A}</a:tableStyleId>
              </a:tblPr>
              <a:tblGrid>
                <a:gridCol w="7334064">
                  <a:extLst>
                    <a:ext uri="{9D8B030D-6E8A-4147-A177-3AD203B41FA5}">
                      <a16:colId xmlns:a16="http://schemas.microsoft.com/office/drawing/2014/main" val="919608317"/>
                    </a:ext>
                  </a:extLst>
                </a:gridCol>
                <a:gridCol w="3965307">
                  <a:extLst>
                    <a:ext uri="{9D8B030D-6E8A-4147-A177-3AD203B41FA5}">
                      <a16:colId xmlns:a16="http://schemas.microsoft.com/office/drawing/2014/main" val="1083858046"/>
                    </a:ext>
                  </a:extLst>
                </a:gridCol>
              </a:tblGrid>
              <a:tr h="595651">
                <a:tc gridSpan="2">
                  <a:txBody>
                    <a:bodyPr/>
                    <a:lstStyle/>
                    <a:p>
                      <a:pPr algn="ctr"/>
                      <a:r>
                        <a:rPr lang="vi-VN" sz="2800" dirty="0">
                          <a:solidFill>
                            <a:schemeClr val="bg1"/>
                          </a:solidFill>
                          <a:latin typeface="+mj-lt"/>
                        </a:rPr>
                        <a:t>PHIẾU HỌC TẬP</a:t>
                      </a:r>
                      <a:endParaRPr lang="en-US" sz="2800" dirty="0">
                        <a:solidFill>
                          <a:schemeClr val="bg1"/>
                        </a:solidFill>
                        <a:latin typeface="+mj-lt"/>
                      </a:endParaRPr>
                    </a:p>
                  </a:txBody>
                  <a:tcPr/>
                </a:tc>
                <a:tc hMerge="1">
                  <a:txBody>
                    <a:bodyPr/>
                    <a:lstStyle/>
                    <a:p>
                      <a:endParaRPr lang="en-US" dirty="0"/>
                    </a:p>
                  </a:txBody>
                  <a:tcPr/>
                </a:tc>
                <a:extLst>
                  <a:ext uri="{0D108BD9-81ED-4DB2-BD59-A6C34878D82A}">
                    <a16:rowId xmlns:a16="http://schemas.microsoft.com/office/drawing/2014/main" val="1602905396"/>
                  </a:ext>
                </a:extLst>
              </a:tr>
              <a:tr h="595651">
                <a:tc>
                  <a:txBody>
                    <a:bodyPr/>
                    <a:lstStyle/>
                    <a:p>
                      <a:pPr algn="ctr"/>
                      <a:r>
                        <a:rPr lang="vi-VN" b="1" dirty="0">
                          <a:solidFill>
                            <a:schemeClr val="tx1"/>
                          </a:solidFill>
                          <a:latin typeface="+mj-lt"/>
                        </a:rPr>
                        <a:t>NHIỆM VỤ</a:t>
                      </a:r>
                      <a:endParaRPr lang="en-US" b="1" dirty="0">
                        <a:solidFill>
                          <a:schemeClr val="tx1"/>
                        </a:solidFill>
                        <a:latin typeface="+mj-lt"/>
                      </a:endParaRPr>
                    </a:p>
                  </a:txBody>
                  <a:tcPr/>
                </a:tc>
                <a:tc>
                  <a:txBody>
                    <a:bodyPr/>
                    <a:lstStyle/>
                    <a:p>
                      <a:pPr algn="ctr"/>
                      <a:r>
                        <a:rPr lang="vi-VN" b="1" dirty="0">
                          <a:latin typeface="+mj-lt"/>
                        </a:rPr>
                        <a:t>TRẢ LỜI</a:t>
                      </a:r>
                      <a:endParaRPr lang="en-US" b="1" dirty="0">
                        <a:latin typeface="+mj-lt"/>
                      </a:endParaRPr>
                    </a:p>
                  </a:txBody>
                  <a:tcPr/>
                </a:tc>
                <a:extLst>
                  <a:ext uri="{0D108BD9-81ED-4DB2-BD59-A6C34878D82A}">
                    <a16:rowId xmlns:a16="http://schemas.microsoft.com/office/drawing/2014/main" val="3902409161"/>
                  </a:ext>
                </a:extLst>
              </a:tr>
              <a:tr h="957587">
                <a:tc>
                  <a:txBody>
                    <a:bodyPr/>
                    <a:lstStyle/>
                    <a:p>
                      <a:pPr marL="0" marR="0" lvl="0" indent="0" algn="just" defTabSz="914400" rtl="0" eaLnBrk="1" fontAlgn="base" latinLnBrk="0" hangingPunct="1">
                        <a:lnSpc>
                          <a:spcPct val="112000"/>
                        </a:lnSpc>
                        <a:spcBef>
                          <a:spcPts val="0"/>
                        </a:spcBef>
                        <a:spcAft>
                          <a:spcPts val="300"/>
                        </a:spcAft>
                        <a:buClr>
                          <a:srgbClr val="231F20"/>
                        </a:buClr>
                        <a:buSzPts val="1200"/>
                        <a:buFont typeface="+mj-lt"/>
                        <a:buNone/>
                        <a:tabLst>
                          <a:tab pos="415290" algn="l"/>
                        </a:tabLst>
                        <a:defRPr/>
                      </a:pPr>
                      <a:r>
                        <a:rPr kumimoji="0" lang="vi-VN" sz="2800" b="0" i="0" u="none" strike="noStrike" kern="1200" cap="none" spc="0" normalizeH="0" baseline="0" noProof="0" dirty="0">
                          <a:ln>
                            <a:noFill/>
                          </a:ln>
                          <a:solidFill>
                            <a:srgbClr val="231F20"/>
                          </a:solidFill>
                          <a:effectLst/>
                          <a:uLnTx/>
                          <a:uFillTx/>
                          <a:latin typeface="+mj-lt"/>
                          <a:ea typeface="Times New Roman" panose="02020603050405020304" pitchFamily="18" charset="0"/>
                          <a:cs typeface="Times New Roman" panose="02020603050405020304" pitchFamily="18" charset="0"/>
                        </a:rPr>
                        <a:t>Nhân vật Kiên xuất hiện trong đoạn trích với trạng thái tâm lý như thế nào?</a:t>
                      </a:r>
                      <a:endPar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endParaRPr>
                    </a:p>
                  </a:txBody>
                  <a:tcPr/>
                </a:tc>
                <a:tc>
                  <a:txBody>
                    <a:bodyPr/>
                    <a:lstStyle/>
                    <a:p>
                      <a:endParaRPr lang="en-US" dirty="0">
                        <a:latin typeface="+mj-lt"/>
                      </a:endParaRPr>
                    </a:p>
                  </a:txBody>
                  <a:tcPr/>
                </a:tc>
                <a:extLst>
                  <a:ext uri="{0D108BD9-81ED-4DB2-BD59-A6C34878D82A}">
                    <a16:rowId xmlns:a16="http://schemas.microsoft.com/office/drawing/2014/main" val="2634394028"/>
                  </a:ext>
                </a:extLst>
              </a:tr>
              <a:tr h="1908317">
                <a:tc>
                  <a:txBody>
                    <a:bodyPr/>
                    <a:lstStyle/>
                    <a:p>
                      <a:pPr marL="0" marR="0" lvl="0" indent="0" algn="just" defTabSz="914400" rtl="0" eaLnBrk="1" fontAlgn="base" latinLnBrk="0" hangingPunct="1">
                        <a:lnSpc>
                          <a:spcPct val="115000"/>
                        </a:lnSpc>
                        <a:spcBef>
                          <a:spcPts val="0"/>
                        </a:spcBef>
                        <a:spcAft>
                          <a:spcPts val="300"/>
                        </a:spcAft>
                        <a:buClr>
                          <a:srgbClr val="231F20"/>
                        </a:buClr>
                        <a:buSzPts val="1200"/>
                        <a:buFont typeface="+mj-lt"/>
                        <a:buNone/>
                        <a:tabLst>
                          <a:tab pos="404495" algn="l"/>
                        </a:tabLst>
                        <a:defRPr/>
                      </a:pPr>
                      <a:r>
                        <a:rPr kumimoji="0" lang="vi-VN" sz="2800" b="0" i="0" u="none" strike="noStrike" kern="1200" cap="none" spc="0" normalizeH="0" baseline="0" noProof="0" dirty="0">
                          <a:ln>
                            <a:noFill/>
                          </a:ln>
                          <a:solidFill>
                            <a:srgbClr val="231F20"/>
                          </a:solidFill>
                          <a:effectLst/>
                          <a:uLnTx/>
                          <a:uFillTx/>
                          <a:latin typeface="+mj-lt"/>
                          <a:ea typeface="Times New Roman" panose="02020603050405020304" pitchFamily="18" charset="0"/>
                          <a:cs typeface="Times New Roman" panose="02020603050405020304" pitchFamily="18" charset="0"/>
                        </a:rPr>
                        <a:t>Trong hồi ức của Kiên, chiến tranh đã hiện lên với “khuôn mặt” như thế nào? Đây có phải là “khuôn mặt” duy nhất của chiến tranh hay không? Vì sao?</a:t>
                      </a:r>
                      <a:endPar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endParaRPr>
                    </a:p>
                  </a:txBody>
                  <a:tcPr/>
                </a:tc>
                <a:tc>
                  <a:txBody>
                    <a:bodyPr/>
                    <a:lstStyle/>
                    <a:p>
                      <a:endParaRPr lang="en-US" dirty="0">
                        <a:latin typeface="+mj-lt"/>
                      </a:endParaRPr>
                    </a:p>
                  </a:txBody>
                  <a:tcPr/>
                </a:tc>
                <a:extLst>
                  <a:ext uri="{0D108BD9-81ED-4DB2-BD59-A6C34878D82A}">
                    <a16:rowId xmlns:a16="http://schemas.microsoft.com/office/drawing/2014/main" val="1539739699"/>
                  </a:ext>
                </a:extLst>
              </a:tr>
              <a:tr h="969194">
                <a:tc>
                  <a:txBody>
                    <a:bodyPr/>
                    <a:lstStyle/>
                    <a:p>
                      <a:pPr marL="0" marR="0" lvl="0" indent="0" algn="just" defTabSz="914400" rtl="0" eaLnBrk="1" fontAlgn="base" latinLnBrk="0" hangingPunct="1">
                        <a:lnSpc>
                          <a:spcPct val="112000"/>
                        </a:lnSpc>
                        <a:spcBef>
                          <a:spcPts val="0"/>
                        </a:spcBef>
                        <a:spcAft>
                          <a:spcPts val="300"/>
                        </a:spcAft>
                        <a:buClr>
                          <a:srgbClr val="231F20"/>
                        </a:buClr>
                        <a:buSzPts val="1200"/>
                        <a:buFont typeface="+mj-lt"/>
                        <a:buNone/>
                        <a:tabLst>
                          <a:tab pos="427990" algn="l"/>
                        </a:tabLst>
                        <a:defRPr/>
                      </a:pPr>
                      <a:r>
                        <a:rPr kumimoji="0" lang="vi-VN" sz="2800" b="0" i="0" u="none" strike="noStrike" kern="1200" cap="none" spc="0" normalizeH="0" baseline="0" noProof="0" dirty="0">
                          <a:ln>
                            <a:noFill/>
                          </a:ln>
                          <a:solidFill>
                            <a:srgbClr val="231F20"/>
                          </a:solidFill>
                          <a:effectLst/>
                          <a:uLnTx/>
                          <a:uFillTx/>
                          <a:latin typeface="+mj-lt"/>
                          <a:ea typeface="Times New Roman" panose="02020603050405020304" pitchFamily="18" charset="0"/>
                          <a:cs typeface="Times New Roman" panose="02020603050405020304" pitchFamily="18" charset="0"/>
                        </a:rPr>
                        <a:t>Vì sao Kiên sẽ được “phục sinh trong chuỗi dài tái hiện”? (tìm dẫn chứng và nêu nhận xét)</a:t>
                      </a:r>
                      <a:endParaRPr kumimoji="0" lang="en-US" sz="2800"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endParaRPr>
                    </a:p>
                  </a:txBody>
                  <a:tcPr/>
                </a:tc>
                <a:tc>
                  <a:txBody>
                    <a:bodyPr/>
                    <a:lstStyle/>
                    <a:p>
                      <a:endParaRPr lang="en-US" dirty="0">
                        <a:latin typeface="+mj-lt"/>
                      </a:endParaRPr>
                    </a:p>
                  </a:txBody>
                  <a:tcPr/>
                </a:tc>
                <a:extLst>
                  <a:ext uri="{0D108BD9-81ED-4DB2-BD59-A6C34878D82A}">
                    <a16:rowId xmlns:a16="http://schemas.microsoft.com/office/drawing/2014/main" val="3964092869"/>
                  </a:ext>
                </a:extLst>
              </a:tr>
            </a:tbl>
          </a:graphicData>
        </a:graphic>
      </p:graphicFrame>
      <p:sp>
        <p:nvSpPr>
          <p:cNvPr id="2" name="Footer Placeholder 1">
            <a:extLst>
              <a:ext uri="{FF2B5EF4-FFF2-40B4-BE49-F238E27FC236}">
                <a16:creationId xmlns:a16="http://schemas.microsoft.com/office/drawing/2014/main" id="{4ED13E94-D0C1-A0BF-F55A-371D368787E4}"/>
              </a:ext>
            </a:extLst>
          </p:cNvPr>
          <p:cNvSpPr>
            <a:spLocks noGrp="1"/>
          </p:cNvSpPr>
          <p:nvPr>
            <p:ph type="ftr" sz="quarter" idx="11"/>
          </p:nvPr>
        </p:nvSpPr>
        <p:spPr>
          <a:xfrm>
            <a:off x="3548742" y="6464231"/>
            <a:ext cx="4114800" cy="365125"/>
          </a:xfrm>
        </p:spPr>
        <p:txBody>
          <a:bodyPr/>
          <a:lstStyle/>
          <a:p>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Zalo</a:t>
            </a:r>
            <a:r>
              <a:rPr lang="en-US" dirty="0">
                <a:latin typeface="Times New Roman" panose="02020603050405020304" pitchFamily="18" charset="0"/>
                <a:cs typeface="Times New Roman" panose="02020603050405020304" pitchFamily="18" charset="0"/>
              </a:rPr>
              <a:t>: NGỮ VĂN THPT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 Thu </a:t>
            </a:r>
            <a:r>
              <a:rPr lang="en-US" dirty="0" err="1">
                <a:latin typeface="Times New Roman" panose="02020603050405020304" pitchFamily="18" charset="0"/>
                <a:cs typeface="Times New Roman" panose="02020603050405020304" pitchFamily="18" charset="0"/>
              </a:rPr>
              <a:t>Huyền</a:t>
            </a:r>
            <a:r>
              <a:rPr lang="en-US" dirty="0">
                <a:latin typeface="Times New Roman" panose="02020603050405020304" pitchFamily="18" charset="0"/>
                <a:cs typeface="Times New Roman" panose="02020603050405020304" pitchFamily="18" charset="0"/>
              </a:rPr>
              <a:t>)- DỰ ÁN CỘNG ĐỒNG</a:t>
            </a:r>
          </a:p>
        </p:txBody>
      </p:sp>
    </p:spTree>
    <p:extLst>
      <p:ext uri="{BB962C8B-B14F-4D97-AF65-F5344CB8AC3E}">
        <p14:creationId xmlns:p14="http://schemas.microsoft.com/office/powerpoint/2010/main" val="100288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1AEBD20-2DFF-EA9D-1534-1E27E8D9B042}"/>
              </a:ext>
            </a:extLst>
          </p:cNvPr>
          <p:cNvSpPr txBox="1"/>
          <p:nvPr/>
        </p:nvSpPr>
        <p:spPr>
          <a:xfrm>
            <a:off x="337457" y="1120816"/>
            <a:ext cx="11517086" cy="5693866"/>
          </a:xfrm>
          <a:prstGeom prst="rect">
            <a:avLst/>
          </a:prstGeom>
          <a:noFill/>
        </p:spPr>
        <p:txBody>
          <a:bodyPr wrap="square">
            <a:spAutoFit/>
          </a:bodyPr>
          <a:lstStyle/>
          <a:p>
            <a:pPr lvl="0" fontAlgn="base"/>
            <a:r>
              <a:rPr lang="vi-VN" sz="2800" b="1" dirty="0">
                <a:solidFill>
                  <a:srgbClr val="FF0000"/>
                </a:solidFill>
                <a:latin typeface="Times New Roman" panose="02020603050405020304" pitchFamily="18" charset="0"/>
                <a:cs typeface="Times New Roman" panose="02020603050405020304" pitchFamily="18" charset="0"/>
              </a:rPr>
              <a:t>Trạng thái tâm lý thường trực của Kiên</a:t>
            </a: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buồn đau dai dẳng, luôn bị kí ức chiến tranh lôi ngược về quá khứ</a:t>
            </a:r>
            <a:r>
              <a:rPr lang="vi-VN"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(hồn phách xiêu lạc, ý thức mờ mịt, lú lẫn, mê mẩn, cô quạnh, âu sầu, bi quan bế tắc, vô vọng, tim như rách dần, cả hai buồng phổi ngạt khói thuốc, miệng khô đắng, cổ tắc lại, nấc, anh cắm đầu viết,...).</a:t>
            </a:r>
            <a:endParaRPr lang="en-US" sz="2800" dirty="0">
              <a:latin typeface="Times New Roman" panose="02020603050405020304" pitchFamily="18" charset="0"/>
              <a:cs typeface="Times New Roman" panose="02020603050405020304" pitchFamily="18" charset="0"/>
            </a:endParaRPr>
          </a:p>
          <a:p>
            <a:pPr lvl="0" algn="just" fontAlgn="base"/>
            <a:r>
              <a:rPr lang="vi-VN" sz="2800" b="1" dirty="0">
                <a:solidFill>
                  <a:srgbClr val="FF0000"/>
                </a:solidFill>
                <a:latin typeface="Times New Roman" panose="02020603050405020304" pitchFamily="18" charset="0"/>
                <a:cs typeface="Times New Roman" panose="02020603050405020304" pitchFamily="18" charset="0"/>
              </a:rPr>
              <a:t>“Khuôn mặt” chiến tranh trong hồi ức của Kiên</a:t>
            </a:r>
            <a:r>
              <a:rPr lang="vi-VN" sz="2800" dirty="0">
                <a:latin typeface="Times New Roman" panose="02020603050405020304" pitchFamily="18" charset="0"/>
                <a:cs typeface="Times New Roman" panose="02020603050405020304" pitchFamily="18" charset="0"/>
              </a:rPr>
              <a:t>: Dữ tợn, chết chóc, phi nhân tính, gây ám ảnh nặng nề và nỗi buồn đau không dứt cho những ai từng trực tiếp trải qua. </a:t>
            </a:r>
          </a:p>
          <a:p>
            <a:pPr lvl="0" algn="just" fontAlgn="base"/>
            <a:r>
              <a:rPr lang="vi-VN" sz="2800" b="1" dirty="0">
                <a:solidFill>
                  <a:srgbClr val="FF0000"/>
                </a:solidFill>
                <a:latin typeface="Times New Roman" panose="02020603050405020304" pitchFamily="18" charset="0"/>
                <a:cs typeface="Times New Roman" panose="02020603050405020304" pitchFamily="18" charset="0"/>
              </a:rPr>
              <a:t>Đây dĩ nhiên không phải là “khuôn mặt” duy nhất của chiến tranh</a:t>
            </a:r>
            <a:r>
              <a:rPr lang="vi-VN" sz="2800" b="1" dirty="0">
                <a:latin typeface="Times New Roman" panose="02020603050405020304" pitchFamily="18" charset="0"/>
                <a:cs typeface="Times New Roman" panose="02020603050405020304" pitchFamily="18" charset="0"/>
              </a:rPr>
              <a:t>(có thể là lãng mạn, hào hùng..). </a:t>
            </a:r>
            <a:r>
              <a:rPr lang="vi-VN" sz="2800" dirty="0">
                <a:latin typeface="Times New Roman" panose="02020603050405020304" pitchFamily="18" charset="0"/>
                <a:cs typeface="Times New Roman" panose="02020603050405020304" pitchFamily="18" charset="0"/>
              </a:rPr>
              <a:t>Như vậy, mỗi sự việc có thể được nhìn nhận đa chiều, tùy tâm thế, nhận thức, trải nghiệm riêng của mỗi người. Nỗi đau của nhân vật Kiên rất đáng trân trọng. Vì vậy, cái nhìn về chiến tranh tránh được sự hời hợt, công thức, một chiều.</a:t>
            </a:r>
            <a:endParaRPr lang="en-US" sz="2800" dirty="0">
              <a:latin typeface="Times New Roman" panose="02020603050405020304" pitchFamily="18"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7" y="43318"/>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2FFC091B-4F65-CF1B-FDA5-DF5EBA24BEA3}"/>
              </a:ext>
            </a:extLst>
          </p:cNvPr>
          <p:cNvSpPr txBox="1">
            <a:spLocks/>
          </p:cNvSpPr>
          <p:nvPr/>
        </p:nvSpPr>
        <p:spPr>
          <a:xfrm>
            <a:off x="838199" y="2158544"/>
            <a:ext cx="10994572"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EEE5CB0-E143-D7B5-29A1-FDA1E87B3B02}"/>
              </a:ext>
            </a:extLst>
          </p:cNvPr>
          <p:cNvSpPr txBox="1"/>
          <p:nvPr/>
        </p:nvSpPr>
        <p:spPr>
          <a:xfrm>
            <a:off x="1567543" y="211206"/>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SAU KHI ĐỌC</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71901F0-9530-ECB6-97BB-DDFC4356553B}"/>
              </a:ext>
            </a:extLst>
          </p:cNvPr>
          <p:cNvSpPr txBox="1"/>
          <p:nvPr/>
        </p:nvSpPr>
        <p:spPr>
          <a:xfrm>
            <a:off x="4615543" y="426650"/>
            <a:ext cx="73369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Thế giới nội tâm của nhân vật Kiên</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4AFE021A-B62F-5B03-7891-824AC359115F}"/>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96582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7" y="43318"/>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2FFC091B-4F65-CF1B-FDA5-DF5EBA24BEA3}"/>
              </a:ext>
            </a:extLst>
          </p:cNvPr>
          <p:cNvSpPr txBox="1">
            <a:spLocks/>
          </p:cNvSpPr>
          <p:nvPr/>
        </p:nvSpPr>
        <p:spPr>
          <a:xfrm>
            <a:off x="838199" y="2158544"/>
            <a:ext cx="10994572"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F6982E4-8457-B509-79A4-601931E20AED}"/>
              </a:ext>
            </a:extLst>
          </p:cNvPr>
          <p:cNvSpPr txBox="1"/>
          <p:nvPr/>
        </p:nvSpPr>
        <p:spPr>
          <a:xfrm>
            <a:off x="451755" y="1367099"/>
            <a:ext cx="8115301" cy="577209"/>
          </a:xfrm>
          <a:prstGeom prst="rect">
            <a:avLst/>
          </a:prstGeom>
          <a:noFill/>
        </p:spPr>
        <p:txBody>
          <a:bodyPr wrap="square">
            <a:spAutoFit/>
          </a:bodyPr>
          <a:lstStyle/>
          <a:p>
            <a:pPr marR="0" lvl="0" algn="just" fontAlgn="base">
              <a:lnSpc>
                <a:spcPct val="124000"/>
              </a:lnSpc>
              <a:spcBef>
                <a:spcPts val="0"/>
              </a:spcBef>
              <a:spcAft>
                <a:spcPts val="200"/>
              </a:spcAft>
              <a:buClr>
                <a:srgbClr val="231F20"/>
              </a:buClr>
              <a:buSzPts val="1200"/>
              <a:tabLst>
                <a:tab pos="391160" algn="l"/>
              </a:tabLst>
            </a:pPr>
            <a:r>
              <a:rPr lang="vi-VN" sz="2800" b="1" u="none" strike="noStrik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u="none" strike="noStrik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1298433-B057-4615-C53B-B8625A91153D}"/>
              </a:ext>
            </a:extLst>
          </p:cNvPr>
          <p:cNvSpPr txBox="1"/>
          <p:nvPr/>
        </p:nvSpPr>
        <p:spPr>
          <a:xfrm>
            <a:off x="1567543" y="211206"/>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SAU KHI ĐỌC</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F315A32-DF5B-2C55-CEB2-D313E20ED048}"/>
              </a:ext>
            </a:extLst>
          </p:cNvPr>
          <p:cNvSpPr txBox="1"/>
          <p:nvPr/>
        </p:nvSpPr>
        <p:spPr>
          <a:xfrm>
            <a:off x="4615543" y="426650"/>
            <a:ext cx="73369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Thế giới nội tâm của nhân vật Kiên</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FC091B-4F65-CF1B-FDA5-DF5EBA24BEA3}"/>
              </a:ext>
            </a:extLst>
          </p:cNvPr>
          <p:cNvSpPr txBox="1">
            <a:spLocks/>
          </p:cNvSpPr>
          <p:nvPr/>
        </p:nvSpPr>
        <p:spPr>
          <a:xfrm>
            <a:off x="4553412" y="1993280"/>
            <a:ext cx="7010399" cy="412089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 tiết</a:t>
            </a: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200" b="0" i="1"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“Kiên tin rằng anh đã phục sinh, nhưng là một sự phục sinh lùi về sâu xa.”, “Có vẻ như anh đã tìm ra cuộc đời mới của mình: đấy chính là cuộc đời đã qua, là tuổi trẻ đã mất đi trong nỗi đau buồn chiến tranh.”, “Nhưng mặc dù thế, tôi tin rằng anh vô cùng hạnh phúc trên con đường hướng mãi về quá khứ.”, “Tôi cảm thấy ghen tị với niềm cảm hứng, niềm lạc quan quay ngược về quá khứ của anh.”</a:t>
            </a:r>
            <a:endParaRPr lang="en-US" sz="3200" dirty="0">
              <a:latin typeface="Times New Roman" panose="02020603050405020304" pitchFamily="18" charset="0"/>
              <a:cs typeface="Times New Roman" panose="02020603050405020304" pitchFamily="18" charset="0"/>
            </a:endParaRPr>
          </a:p>
        </p:txBody>
      </p:sp>
      <p:pic>
        <p:nvPicPr>
          <p:cNvPr id="2050" name="Picture 2" descr="The Sorrow of War - Nỗi buồn chiến tranh">
            <a:extLst>
              <a:ext uri="{FF2B5EF4-FFF2-40B4-BE49-F238E27FC236}">
                <a16:creationId xmlns:a16="http://schemas.microsoft.com/office/drawing/2014/main" id="{AA1C1E53-29EA-BB76-6547-FCF7DBCC1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55" y="1655703"/>
            <a:ext cx="3681635" cy="4524375"/>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C3FB22A7-B720-5357-BE01-F34DE88871C9}"/>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51763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7" y="43318"/>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2FFC091B-4F65-CF1B-FDA5-DF5EBA24BEA3}"/>
              </a:ext>
            </a:extLst>
          </p:cNvPr>
          <p:cNvSpPr txBox="1">
            <a:spLocks/>
          </p:cNvSpPr>
          <p:nvPr/>
        </p:nvSpPr>
        <p:spPr>
          <a:xfrm>
            <a:off x="838199" y="2158544"/>
            <a:ext cx="10994572"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1298433-B057-4615-C53B-B8625A91153D}"/>
              </a:ext>
            </a:extLst>
          </p:cNvPr>
          <p:cNvSpPr txBox="1"/>
          <p:nvPr/>
        </p:nvSpPr>
        <p:spPr>
          <a:xfrm>
            <a:off x="1567543" y="211206"/>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SAU KHI ĐỌC</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F315A32-DF5B-2C55-CEB2-D313E20ED048}"/>
              </a:ext>
            </a:extLst>
          </p:cNvPr>
          <p:cNvSpPr txBox="1"/>
          <p:nvPr/>
        </p:nvSpPr>
        <p:spPr>
          <a:xfrm>
            <a:off x="4615543" y="426650"/>
            <a:ext cx="73369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Thế giới nội tâm của nhân vật Kiên</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D9C8208-E3A4-2E6C-36C0-11D30C5B51BF}"/>
              </a:ext>
            </a:extLst>
          </p:cNvPr>
          <p:cNvSpPr txBox="1"/>
          <p:nvPr/>
        </p:nvSpPr>
        <p:spPr>
          <a:xfrm>
            <a:off x="263177" y="1089655"/>
            <a:ext cx="11689336" cy="4844596"/>
          </a:xfrm>
          <a:prstGeom prst="rect">
            <a:avLst/>
          </a:prstGeom>
          <a:noFill/>
        </p:spPr>
        <p:txBody>
          <a:bodyPr wrap="square">
            <a:spAutoFit/>
          </a:bodyPr>
          <a:lstStyle/>
          <a:p>
            <a:pPr marL="0" marR="0" lvl="0" indent="0" algn="just" defTabSz="914400" rtl="0" eaLnBrk="1" fontAlgn="base" latinLnBrk="0" hangingPunct="1">
              <a:lnSpc>
                <a:spcPct val="124000"/>
              </a:lnSpc>
              <a:spcBef>
                <a:spcPts val="0"/>
              </a:spcBef>
              <a:spcAft>
                <a:spcPts val="200"/>
              </a:spcAft>
              <a:buClr>
                <a:srgbClr val="231F20"/>
              </a:buClr>
              <a:buSzPts val="1200"/>
              <a:buFontTx/>
              <a:buNone/>
              <a:tabLst>
                <a:tab pos="341630" algn="l"/>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Ý nghĩa</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 về quá khứ, Kiên thấy được là chính mình khi sống với toàn bộ kí ức; </a:t>
            </a:r>
            <a:r>
              <a:rPr kumimoji="0" lang="vi-VN" sz="2800" b="1"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Kiên tìm được hạnh phúc trong sự nhớ lại. Nhờ “tắm gội” trong kí ức, tâm hồn anh được phục sinh.</a:t>
            </a:r>
            <a:r>
              <a:rPr kumimoji="0" 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Sự mê mải lần về quá khứ của anh, như vậy, có thể gợi lên rất nhiều nhận thức sâu sắc và mới mẻ về đời sống cho người đọc.</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393700" algn="just" defTabSz="914400" rtl="0" eaLnBrk="1" fontAlgn="auto" latinLnBrk="0" hangingPunct="1">
              <a:lnSpc>
                <a:spcPct val="122000"/>
              </a:lnSpc>
              <a:spcBef>
                <a:spcPts val="0"/>
              </a:spcBef>
              <a:spcAft>
                <a:spcPts val="200"/>
              </a:spcAft>
              <a:buClrTx/>
              <a:buSzTx/>
              <a:buFontTx/>
              <a:buNone/>
              <a:tabLst/>
              <a:defRPr/>
            </a:pPr>
            <a:r>
              <a:rPr kumimoji="0" 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 vậy, </a:t>
            </a:r>
            <a:r>
              <a:rPr kumimoji="0" lang="vi-VN" sz="2800" b="1"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 vật “chính diện” không nhất thiết phải tồn tại như một tấm gương mẫu mực </a:t>
            </a:r>
            <a:r>
              <a:rPr kumimoji="0" lang="vi-VN" sz="2800" b="0" i="0" u="none" strike="noStrike" kern="1200" cap="none" spc="0" normalizeH="0" baseline="0" noProof="0" dirty="0">
                <a:ln>
                  <a:noFill/>
                </a:ln>
                <a:solidFill>
                  <a:srgbClr val="231F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lối sống để người đọc bắt chước, noi theo Vì vậy, việc đồng tình hay không đồng tình với Kiên hoàn toàn độc lập với việc đánh giá về giá trị của tác phẩm. Điều đó đã tạo ra những đối thoại nhiều chiều. Đây cũng là đặc trưng của văn học sau năm 1975.</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Helvetica Neue"/>
              <a:cs typeface="Times New Roman" panose="02020603050405020304" pitchFamily="18" charset="0"/>
            </a:endParaRPr>
          </a:p>
        </p:txBody>
      </p:sp>
      <p:sp>
        <p:nvSpPr>
          <p:cNvPr id="3" name="Footer Placeholder 2">
            <a:extLst>
              <a:ext uri="{FF2B5EF4-FFF2-40B4-BE49-F238E27FC236}">
                <a16:creationId xmlns:a16="http://schemas.microsoft.com/office/drawing/2014/main" id="{4CA1D2DC-2A80-E5BE-0FE2-443CCC3F1767}"/>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182001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7" y="43318"/>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2FFC091B-4F65-CF1B-FDA5-DF5EBA24BEA3}"/>
              </a:ext>
            </a:extLst>
          </p:cNvPr>
          <p:cNvSpPr txBox="1">
            <a:spLocks/>
          </p:cNvSpPr>
          <p:nvPr/>
        </p:nvSpPr>
        <p:spPr>
          <a:xfrm>
            <a:off x="838199" y="2158544"/>
            <a:ext cx="10994572"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1298433-B057-4615-C53B-B8625A91153D}"/>
              </a:ext>
            </a:extLst>
          </p:cNvPr>
          <p:cNvSpPr txBox="1"/>
          <p:nvPr/>
        </p:nvSpPr>
        <p:spPr>
          <a:xfrm>
            <a:off x="1413221" y="208015"/>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SAU KHI ĐỌC</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F315A32-DF5B-2C55-CEB2-D313E20ED048}"/>
              </a:ext>
            </a:extLst>
          </p:cNvPr>
          <p:cNvSpPr txBox="1"/>
          <p:nvPr/>
        </p:nvSpPr>
        <p:spPr>
          <a:xfrm>
            <a:off x="4495801" y="208015"/>
            <a:ext cx="733697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NGƯỜI KỂ CHUYỆN VÀ SỰ LUÂN CHUYỂN ĐIỂM NHÌN</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3" name="Content Placeholder 3">
            <a:extLst>
              <a:ext uri="{FF2B5EF4-FFF2-40B4-BE49-F238E27FC236}">
                <a16:creationId xmlns:a16="http://schemas.microsoft.com/office/drawing/2014/main" id="{9E64036A-BF90-B3CA-0CF2-9369AA61249C}"/>
              </a:ext>
            </a:extLst>
          </p:cNvPr>
          <p:cNvGraphicFramePr>
            <a:graphicFrameLocks/>
          </p:cNvGraphicFramePr>
          <p:nvPr>
            <p:extLst>
              <p:ext uri="{D42A27DB-BD31-4B8C-83A1-F6EECF244321}">
                <p14:modId xmlns:p14="http://schemas.microsoft.com/office/powerpoint/2010/main" val="115970081"/>
              </p:ext>
            </p:extLst>
          </p:nvPr>
        </p:nvGraphicFramePr>
        <p:xfrm>
          <a:off x="359229" y="1160361"/>
          <a:ext cx="11527971" cy="5435946"/>
        </p:xfrm>
        <a:graphic>
          <a:graphicData uri="http://schemas.openxmlformats.org/drawingml/2006/table">
            <a:tbl>
              <a:tblPr firstRow="1" bandRow="1">
                <a:tableStyleId>{5C22544A-7EE6-4342-B048-85BDC9FD1C3A}</a:tableStyleId>
              </a:tblPr>
              <a:tblGrid>
                <a:gridCol w="7532914">
                  <a:extLst>
                    <a:ext uri="{9D8B030D-6E8A-4147-A177-3AD203B41FA5}">
                      <a16:colId xmlns:a16="http://schemas.microsoft.com/office/drawing/2014/main" val="919608317"/>
                    </a:ext>
                  </a:extLst>
                </a:gridCol>
                <a:gridCol w="3995057">
                  <a:extLst>
                    <a:ext uri="{9D8B030D-6E8A-4147-A177-3AD203B41FA5}">
                      <a16:colId xmlns:a16="http://schemas.microsoft.com/office/drawing/2014/main" val="1083858046"/>
                    </a:ext>
                  </a:extLst>
                </a:gridCol>
              </a:tblGrid>
              <a:tr h="668439">
                <a:tc gridSpan="2">
                  <a:txBody>
                    <a:bodyPr/>
                    <a:lstStyle/>
                    <a:p>
                      <a:pPr algn="ctr"/>
                      <a:r>
                        <a:rPr lang="vi-VN" sz="2800" dirty="0">
                          <a:solidFill>
                            <a:schemeClr val="bg1"/>
                          </a:solidFill>
                          <a:latin typeface="+mj-lt"/>
                        </a:rPr>
                        <a:t>PHIẾU HỌC TẬP</a:t>
                      </a:r>
                      <a:endParaRPr lang="en-US" sz="2800" dirty="0">
                        <a:solidFill>
                          <a:schemeClr val="bg1"/>
                        </a:solidFill>
                        <a:latin typeface="+mj-lt"/>
                      </a:endParaRPr>
                    </a:p>
                  </a:txBody>
                  <a:tcPr/>
                </a:tc>
                <a:tc hMerge="1">
                  <a:txBody>
                    <a:bodyPr/>
                    <a:lstStyle/>
                    <a:p>
                      <a:endParaRPr lang="en-US" dirty="0"/>
                    </a:p>
                  </a:txBody>
                  <a:tcPr/>
                </a:tc>
                <a:extLst>
                  <a:ext uri="{0D108BD9-81ED-4DB2-BD59-A6C34878D82A}">
                    <a16:rowId xmlns:a16="http://schemas.microsoft.com/office/drawing/2014/main" val="1602905396"/>
                  </a:ext>
                </a:extLst>
              </a:tr>
              <a:tr h="595651">
                <a:tc>
                  <a:txBody>
                    <a:bodyPr/>
                    <a:lstStyle/>
                    <a:p>
                      <a:pPr algn="ctr"/>
                      <a:r>
                        <a:rPr lang="vi-VN" b="1" dirty="0">
                          <a:solidFill>
                            <a:schemeClr val="tx1"/>
                          </a:solidFill>
                          <a:latin typeface="+mj-lt"/>
                        </a:rPr>
                        <a:t>NHIỆM VỤ</a:t>
                      </a:r>
                      <a:endParaRPr lang="en-US" b="1" dirty="0">
                        <a:solidFill>
                          <a:schemeClr val="tx1"/>
                        </a:solidFill>
                        <a:latin typeface="+mj-lt"/>
                      </a:endParaRPr>
                    </a:p>
                  </a:txBody>
                  <a:tcPr/>
                </a:tc>
                <a:tc>
                  <a:txBody>
                    <a:bodyPr/>
                    <a:lstStyle/>
                    <a:p>
                      <a:pPr algn="ctr"/>
                      <a:r>
                        <a:rPr lang="vi-VN" b="1" dirty="0">
                          <a:latin typeface="+mj-lt"/>
                        </a:rPr>
                        <a:t>TRẢ LỜI</a:t>
                      </a:r>
                      <a:endParaRPr lang="en-US" b="1" dirty="0">
                        <a:latin typeface="+mj-lt"/>
                      </a:endParaRPr>
                    </a:p>
                  </a:txBody>
                  <a:tcPr/>
                </a:tc>
                <a:extLst>
                  <a:ext uri="{0D108BD9-81ED-4DB2-BD59-A6C34878D82A}">
                    <a16:rowId xmlns:a16="http://schemas.microsoft.com/office/drawing/2014/main" val="3902409161"/>
                  </a:ext>
                </a:extLst>
              </a:tr>
              <a:tr h="957587">
                <a:tc>
                  <a:txBody>
                    <a:bodyPr/>
                    <a:lstStyle/>
                    <a:p>
                      <a:pPr marL="0" marR="0" lvl="0" indent="0" algn="just" fontAlgn="base">
                        <a:lnSpc>
                          <a:spcPct val="112000"/>
                        </a:lnSpc>
                        <a:spcBef>
                          <a:spcPts val="0"/>
                        </a:spcBef>
                        <a:spcAft>
                          <a:spcPts val="300"/>
                        </a:spcAft>
                        <a:buClr>
                          <a:srgbClr val="231F20"/>
                        </a:buClr>
                        <a:buSzPts val="1200"/>
                        <a:buFont typeface="+mj-lt"/>
                        <a:buNone/>
                        <a:tabLst>
                          <a:tab pos="415290" algn="l"/>
                        </a:tabLst>
                      </a:pPr>
                      <a:r>
                        <a:rPr lang="vi-VN" sz="2400" b="1" u="none" strike="noStrike" dirty="0">
                          <a:solidFill>
                            <a:srgbClr val="231F20"/>
                          </a:solidFill>
                          <a:effectLst/>
                          <a:latin typeface="+mj-lt"/>
                          <a:ea typeface="Times New Roman" panose="02020603050405020304" pitchFamily="18" charset="0"/>
                          <a:cs typeface="Times New Roman" panose="02020603050405020304" pitchFamily="18" charset="0"/>
                        </a:rPr>
                        <a:t>Ngôi kể và điểm nhìn </a:t>
                      </a:r>
                      <a:r>
                        <a:rPr lang="vi-VN" sz="2400" u="none" strike="noStrike" dirty="0">
                          <a:solidFill>
                            <a:srgbClr val="231F20"/>
                          </a:solidFill>
                          <a:effectLst/>
                          <a:latin typeface="+mj-lt"/>
                          <a:ea typeface="Times New Roman" panose="02020603050405020304" pitchFamily="18" charset="0"/>
                          <a:cs typeface="Times New Roman" panose="02020603050405020304" pitchFamily="18" charset="0"/>
                        </a:rPr>
                        <a:t>có sự dịch chuyển như thế nào ở hai phần của đoạn trích?</a:t>
                      </a:r>
                      <a:endParaRPr lang="en-US" sz="2400" u="none" strike="noStrike" dirty="0">
                        <a:solidFill>
                          <a:srgbClr val="000000"/>
                        </a:solidFill>
                        <a:effectLst/>
                        <a:latin typeface="+mj-lt"/>
                        <a:ea typeface="Times New Roman" panose="02020603050405020304" pitchFamily="18" charset="0"/>
                        <a:cs typeface="Times New Roman" panose="02020603050405020304" pitchFamily="18" charset="0"/>
                      </a:endParaRPr>
                    </a:p>
                  </a:txBody>
                  <a:tcPr/>
                </a:tc>
                <a:tc>
                  <a:txBody>
                    <a:bodyPr/>
                    <a:lstStyle/>
                    <a:p>
                      <a:endParaRPr lang="en-US" dirty="0">
                        <a:latin typeface="+mj-lt"/>
                      </a:endParaRPr>
                    </a:p>
                  </a:txBody>
                  <a:tcPr/>
                </a:tc>
                <a:extLst>
                  <a:ext uri="{0D108BD9-81ED-4DB2-BD59-A6C34878D82A}">
                    <a16:rowId xmlns:a16="http://schemas.microsoft.com/office/drawing/2014/main" val="2634394028"/>
                  </a:ext>
                </a:extLst>
              </a:tr>
              <a:tr h="1440333">
                <a:tc>
                  <a:txBody>
                    <a:bodyPr/>
                    <a:lstStyle/>
                    <a:p>
                      <a:pPr marL="0" marR="0" lvl="0" indent="0" algn="just" fontAlgn="base">
                        <a:lnSpc>
                          <a:spcPct val="115000"/>
                        </a:lnSpc>
                        <a:spcBef>
                          <a:spcPts val="0"/>
                        </a:spcBef>
                        <a:spcAft>
                          <a:spcPts val="300"/>
                        </a:spcAft>
                        <a:buClr>
                          <a:srgbClr val="231F20"/>
                        </a:buClr>
                        <a:buSzPts val="1200"/>
                        <a:buFont typeface="+mj-lt"/>
                        <a:buNone/>
                        <a:tabLst>
                          <a:tab pos="404495" algn="l"/>
                        </a:tabLst>
                      </a:pPr>
                      <a:r>
                        <a:rPr lang="vi-VN" sz="2400" b="1" u="none" strike="noStrike" dirty="0">
                          <a:solidFill>
                            <a:srgbClr val="231F20"/>
                          </a:solidFill>
                          <a:effectLst/>
                          <a:latin typeface="+mj-lt"/>
                          <a:ea typeface="Times New Roman" panose="02020603050405020304" pitchFamily="18" charset="0"/>
                          <a:cs typeface="Times New Roman" panose="02020603050405020304" pitchFamily="18" charset="0"/>
                        </a:rPr>
                        <a:t>Người kể chuyện </a:t>
                      </a:r>
                      <a:r>
                        <a:rPr lang="vi-VN" sz="2400" u="none" strike="noStrike" dirty="0">
                          <a:solidFill>
                            <a:srgbClr val="231F20"/>
                          </a:solidFill>
                          <a:effectLst/>
                          <a:latin typeface="+mj-lt"/>
                          <a:ea typeface="Times New Roman" panose="02020603050405020304" pitchFamily="18" charset="0"/>
                          <a:cs typeface="Times New Roman" panose="02020603050405020304" pitchFamily="18" charset="0"/>
                        </a:rPr>
                        <a:t>đã nêu những </a:t>
                      </a:r>
                      <a:r>
                        <a:rPr lang="vi-VN" sz="2400" b="1" u="none" strike="noStrike" dirty="0">
                          <a:solidFill>
                            <a:srgbClr val="231F20"/>
                          </a:solidFill>
                          <a:effectLst/>
                          <a:latin typeface="+mj-lt"/>
                          <a:ea typeface="Times New Roman" panose="02020603050405020304" pitchFamily="18" charset="0"/>
                          <a:cs typeface="Times New Roman" panose="02020603050405020304" pitchFamily="18" charset="0"/>
                        </a:rPr>
                        <a:t>nhận xét gì </a:t>
                      </a:r>
                      <a:r>
                        <a:rPr lang="vi-VN" sz="2400" u="none" strike="noStrike" dirty="0">
                          <a:solidFill>
                            <a:srgbClr val="231F20"/>
                          </a:solidFill>
                          <a:effectLst/>
                          <a:latin typeface="+mj-lt"/>
                          <a:ea typeface="Times New Roman" panose="02020603050405020304" pitchFamily="18" charset="0"/>
                          <a:cs typeface="Times New Roman" panose="02020603050405020304" pitchFamily="18" charset="0"/>
                        </a:rPr>
                        <a:t>về cuốn tiểu thuyết mà nhân vật Kiên đang viết dở? Những nhận xét đó gợi liên hệ tới đặc điểm nào của tiểu thuyết hiện đại?</a:t>
                      </a:r>
                      <a:endParaRPr lang="en-US" sz="2400" u="none" strike="noStrike" dirty="0">
                        <a:solidFill>
                          <a:srgbClr val="000000"/>
                        </a:solidFill>
                        <a:effectLst/>
                        <a:latin typeface="+mj-lt"/>
                        <a:ea typeface="Times New Roman" panose="02020603050405020304" pitchFamily="18" charset="0"/>
                        <a:cs typeface="Times New Roman" panose="02020603050405020304" pitchFamily="18" charset="0"/>
                      </a:endParaRPr>
                    </a:p>
                  </a:txBody>
                  <a:tcPr/>
                </a:tc>
                <a:tc>
                  <a:txBody>
                    <a:bodyPr/>
                    <a:lstStyle/>
                    <a:p>
                      <a:endParaRPr lang="en-US" dirty="0">
                        <a:latin typeface="+mj-lt"/>
                      </a:endParaRPr>
                    </a:p>
                  </a:txBody>
                  <a:tcPr/>
                </a:tc>
                <a:extLst>
                  <a:ext uri="{0D108BD9-81ED-4DB2-BD59-A6C34878D82A}">
                    <a16:rowId xmlns:a16="http://schemas.microsoft.com/office/drawing/2014/main" val="1539739699"/>
                  </a:ext>
                </a:extLst>
              </a:tr>
              <a:tr h="969194">
                <a:tc>
                  <a:txBody>
                    <a:bodyPr/>
                    <a:lstStyle/>
                    <a:p>
                      <a:pPr marL="0" marR="0" lvl="0" indent="0" algn="just" fontAlgn="base">
                        <a:lnSpc>
                          <a:spcPct val="115000"/>
                        </a:lnSpc>
                        <a:spcBef>
                          <a:spcPts val="0"/>
                        </a:spcBef>
                        <a:spcAft>
                          <a:spcPts val="300"/>
                        </a:spcAft>
                        <a:buClr>
                          <a:srgbClr val="231F20"/>
                        </a:buClr>
                        <a:buSzPts val="1200"/>
                        <a:buFont typeface="+mj-lt"/>
                        <a:buNone/>
                        <a:tabLst>
                          <a:tab pos="410210" algn="l"/>
                        </a:tabLst>
                      </a:pPr>
                      <a:r>
                        <a:rPr lang="vi-VN" sz="2400" u="none" strike="noStrike" dirty="0">
                          <a:solidFill>
                            <a:srgbClr val="231F20"/>
                          </a:solidFill>
                          <a:effectLst/>
                          <a:latin typeface="+mj-lt"/>
                          <a:ea typeface="Times New Roman" panose="02020603050405020304" pitchFamily="18" charset="0"/>
                          <a:cs typeface="Arial" panose="020B0604020202020204" pitchFamily="34" charset="0"/>
                        </a:rPr>
                        <a:t>Trong đoạn trích, </a:t>
                      </a:r>
                      <a:r>
                        <a:rPr lang="vi-VN" sz="2400" b="1" u="none" strike="noStrike" dirty="0">
                          <a:solidFill>
                            <a:srgbClr val="231F20"/>
                          </a:solidFill>
                          <a:effectLst/>
                          <a:latin typeface="+mj-lt"/>
                          <a:ea typeface="Times New Roman" panose="02020603050405020304" pitchFamily="18" charset="0"/>
                          <a:cs typeface="Arial" panose="020B0604020202020204" pitchFamily="34" charset="0"/>
                        </a:rPr>
                        <a:t>phần kể lại việc Kiên bỏ đi và “tôi” đọc lại bản thảo của Kiên</a:t>
                      </a:r>
                      <a:r>
                        <a:rPr lang="vi-VN" sz="2400" u="none" strike="noStrike" dirty="0">
                          <a:solidFill>
                            <a:srgbClr val="231F20"/>
                          </a:solidFill>
                          <a:effectLst/>
                          <a:latin typeface="+mj-lt"/>
                          <a:ea typeface="Times New Roman" panose="02020603050405020304" pitchFamily="18" charset="0"/>
                          <a:cs typeface="Arial" panose="020B0604020202020204" pitchFamily="34" charset="0"/>
                        </a:rPr>
                        <a:t> góp phần soi tỏ điều gì về bản chất nỗi đau buồn của nhân vật chính, về công việc viết tiểu thuyết?</a:t>
                      </a:r>
                      <a:endParaRPr lang="en-US" sz="2400" u="none" strike="noStrike" dirty="0">
                        <a:solidFill>
                          <a:srgbClr val="000000"/>
                        </a:solidFill>
                        <a:effectLst/>
                        <a:latin typeface="+mj-lt"/>
                        <a:ea typeface="Times New Roman" panose="02020603050405020304" pitchFamily="18" charset="0"/>
                        <a:cs typeface="Arial" panose="020B0604020202020204" pitchFamily="34" charset="0"/>
                      </a:endParaRPr>
                    </a:p>
                  </a:txBody>
                  <a:tcPr/>
                </a:tc>
                <a:tc>
                  <a:txBody>
                    <a:bodyPr/>
                    <a:lstStyle/>
                    <a:p>
                      <a:endParaRPr lang="en-US" dirty="0">
                        <a:latin typeface="+mj-lt"/>
                      </a:endParaRPr>
                    </a:p>
                  </a:txBody>
                  <a:tcPr/>
                </a:tc>
                <a:extLst>
                  <a:ext uri="{0D108BD9-81ED-4DB2-BD59-A6C34878D82A}">
                    <a16:rowId xmlns:a16="http://schemas.microsoft.com/office/drawing/2014/main" val="3964092869"/>
                  </a:ext>
                </a:extLst>
              </a:tr>
            </a:tbl>
          </a:graphicData>
        </a:graphic>
      </p:graphicFrame>
      <p:sp>
        <p:nvSpPr>
          <p:cNvPr id="6" name="Footer Placeholder 5">
            <a:extLst>
              <a:ext uri="{FF2B5EF4-FFF2-40B4-BE49-F238E27FC236}">
                <a16:creationId xmlns:a16="http://schemas.microsoft.com/office/drawing/2014/main" id="{2328DA8F-48AE-D5BE-00CA-27A70309CB86}"/>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204948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7" y="43318"/>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2FFC091B-4F65-CF1B-FDA5-DF5EBA24BEA3}"/>
              </a:ext>
            </a:extLst>
          </p:cNvPr>
          <p:cNvSpPr txBox="1">
            <a:spLocks/>
          </p:cNvSpPr>
          <p:nvPr/>
        </p:nvSpPr>
        <p:spPr>
          <a:xfrm>
            <a:off x="381000" y="1404257"/>
            <a:ext cx="11451771" cy="51056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just" fontAlgn="base">
              <a:lnSpc>
                <a:spcPct val="122000"/>
              </a:lnSpc>
              <a:spcBef>
                <a:spcPts val="0"/>
              </a:spcBef>
              <a:spcAft>
                <a:spcPts val="200"/>
              </a:spcAft>
              <a:buClr>
                <a:srgbClr val="231F20"/>
              </a:buClr>
              <a:buSzPts val="1200"/>
              <a:tabLst>
                <a:tab pos="364490" algn="l"/>
              </a:tabLst>
            </a:pPr>
            <a:r>
              <a:rPr lang="vi-VN" sz="2800" b="1" u="none" strike="noStrike"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Sự chuyển dịch ngôi kể và điểm nhìn:</a:t>
            </a:r>
            <a:endParaRPr lang="en-US" sz="2800" b="1" u="none" strike="noStrike"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fontAlgn="base">
              <a:lnSpc>
                <a:spcPct val="122000"/>
              </a:lnSpc>
              <a:spcBef>
                <a:spcPts val="0"/>
              </a:spcBef>
              <a:spcAft>
                <a:spcPts val="200"/>
              </a:spcAft>
              <a:buClr>
                <a:srgbClr val="231F20"/>
              </a:buClr>
              <a:buSzPts val="1200"/>
              <a:buFont typeface="Symbol" panose="05050102010706020507" pitchFamily="18" charset="2"/>
              <a:buChar char="-"/>
              <a:tabLst>
                <a:tab pos="341630" algn="l"/>
              </a:tabLst>
            </a:pP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a:t>
            </a:r>
            <a:r>
              <a:rPr lang="vi-VN" sz="2800"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à dụng ý nghệ thuật của nhà văn: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ở</a:t>
            </a:r>
            <a:r>
              <a:rPr lang="vi-VN" sz="2800"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phần một là ngôi thứ ba theo điểm nhìn của nhân vật Kiên; ở phần hai là ngôi thứ nhất theo điểm nhìn của người kể chuyện xưng “tôi”.</a:t>
            </a:r>
            <a:endParaRPr lang="en-US" sz="28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fontAlgn="base">
              <a:lnSpc>
                <a:spcPct val="122000"/>
              </a:lnSpc>
              <a:spcBef>
                <a:spcPts val="0"/>
              </a:spcBef>
              <a:spcAft>
                <a:spcPts val="200"/>
              </a:spcAft>
              <a:buClr>
                <a:srgbClr val="231F20"/>
              </a:buClr>
              <a:buSzPts val="1200"/>
              <a:buFont typeface="Symbol" panose="05050102010706020507" pitchFamily="18" charset="2"/>
              <a:buChar char="-"/>
              <a:tabLst>
                <a:tab pos="344805" algn="l"/>
              </a:tabLst>
            </a:pPr>
            <a:r>
              <a:rPr lang="vi-VN" sz="2800"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Trong phần một, </a:t>
            </a:r>
            <a:r>
              <a:rPr lang="vi-VN" sz="2800" b="1"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điểm nhìn ở bên trong,</a:t>
            </a:r>
            <a:r>
              <a:rPr lang="vi-VN" sz="2800"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nhà văn có thể </a:t>
            </a:r>
            <a:r>
              <a:rPr lang="vi-VN" sz="2800" b="1"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kể những gì xảy ra trong cuộc sống của Kiên,</a:t>
            </a:r>
            <a:r>
              <a:rPr lang="vi-VN" sz="2800"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đồng thời cũng diễn tả một cách tự nhiên </a:t>
            </a:r>
            <a:r>
              <a:rPr lang="vi-VN" sz="2800" b="1"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diễn biến tinh tế nhất trong nội tâm của nhân vật như sự đấu tranh, giằng xé, những ám ảnh, những trạng thái đau đớn của tâm hồn,...</a:t>
            </a:r>
            <a:endPar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1298433-B057-4615-C53B-B8625A91153D}"/>
              </a:ext>
            </a:extLst>
          </p:cNvPr>
          <p:cNvSpPr txBox="1"/>
          <p:nvPr/>
        </p:nvSpPr>
        <p:spPr>
          <a:xfrm>
            <a:off x="1413221" y="208015"/>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SAU KHI ĐỌC</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F315A32-DF5B-2C55-CEB2-D313E20ED048}"/>
              </a:ext>
            </a:extLst>
          </p:cNvPr>
          <p:cNvSpPr txBox="1"/>
          <p:nvPr/>
        </p:nvSpPr>
        <p:spPr>
          <a:xfrm>
            <a:off x="4495801" y="208015"/>
            <a:ext cx="733697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NGƯỜI KỂ CHUYỆN VÀ SỰ LUÂN CHUYỂN ĐIỂM NHÌN</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26CBC1B5-634D-ADD8-B1DF-597AE6732203}"/>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35981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j-ea"/>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7" y="43318"/>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2FFC091B-4F65-CF1B-FDA5-DF5EBA24BEA3}"/>
              </a:ext>
            </a:extLst>
          </p:cNvPr>
          <p:cNvSpPr txBox="1">
            <a:spLocks/>
          </p:cNvSpPr>
          <p:nvPr/>
        </p:nvSpPr>
        <p:spPr>
          <a:xfrm>
            <a:off x="370114" y="2018947"/>
            <a:ext cx="11451771" cy="51056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just" fontAlgn="base">
              <a:lnSpc>
                <a:spcPct val="122000"/>
              </a:lnSpc>
              <a:spcBef>
                <a:spcPts val="0"/>
              </a:spcBef>
              <a:spcAft>
                <a:spcPts val="200"/>
              </a:spcAft>
              <a:buClr>
                <a:srgbClr val="231F20"/>
              </a:buClr>
              <a:buSzPts val="1200"/>
              <a:tabLst>
                <a:tab pos="364490" algn="l"/>
              </a:tabLst>
            </a:pPr>
            <a:r>
              <a:rPr lang="vi-VN" sz="2800" b="1" u="none" strike="noStrike" dirty="0">
                <a:solidFill>
                  <a:srgbClr val="FF0000"/>
                </a:solidFill>
                <a:effectLst/>
                <a:highlight>
                  <a:srgbClr val="FFFFFF"/>
                </a:highlight>
                <a:ea typeface="Times New Roman" panose="02020603050405020304" pitchFamily="18" charset="0"/>
                <a:cs typeface="Times New Roman" panose="02020603050405020304" pitchFamily="18" charset="0"/>
              </a:rPr>
              <a:t>Sự chuyển dịch ngôi kể và điểm nhìn:</a:t>
            </a:r>
            <a:endParaRPr lang="en-US" sz="2800" b="1" u="none" strike="noStrike" dirty="0">
              <a:solidFill>
                <a:srgbClr val="FF0000"/>
              </a:solidFill>
              <a:effectLst/>
              <a:highlight>
                <a:srgbClr val="FFFFFF"/>
              </a:highlight>
              <a:ea typeface="Times New Roman" panose="02020603050405020304" pitchFamily="18" charset="0"/>
              <a:cs typeface="Times New Roman" panose="02020603050405020304" pitchFamily="18" charset="0"/>
            </a:endParaRPr>
          </a:p>
          <a:p>
            <a:pPr marR="0" lvl="0" algn="just" fontAlgn="base">
              <a:lnSpc>
                <a:spcPct val="122000"/>
              </a:lnSpc>
              <a:spcBef>
                <a:spcPts val="0"/>
              </a:spcBef>
              <a:spcAft>
                <a:spcPts val="200"/>
              </a:spcAft>
              <a:buClr>
                <a:srgbClr val="231F20"/>
              </a:buClr>
              <a:buSzPts val="1200"/>
              <a:tabLst>
                <a:tab pos="344805" algn="l"/>
              </a:tabLst>
            </a:pPr>
            <a:r>
              <a:rPr lang="vi-VN" sz="2800" u="none" strike="noStrike" dirty="0">
                <a:solidFill>
                  <a:srgbClr val="231F20"/>
                </a:solidFill>
                <a:effectLst/>
                <a:ea typeface="Times New Roman" panose="02020603050405020304" pitchFamily="18" charset="0"/>
                <a:cs typeface="Times New Roman" panose="02020603050405020304" pitchFamily="18" charset="0"/>
              </a:rPr>
              <a:t>- Sự dịch chuyển ngôi kể và điểm nhìn </a:t>
            </a:r>
            <a:r>
              <a:rPr lang="vi-VN" sz="2800" b="1" u="none" strike="noStrike" dirty="0">
                <a:solidFill>
                  <a:srgbClr val="231F20"/>
                </a:solidFill>
                <a:effectLst/>
                <a:ea typeface="Times New Roman" panose="02020603050405020304" pitchFamily="18" charset="0"/>
                <a:cs typeface="Times New Roman" panose="02020603050405020304" pitchFamily="18" charset="0"/>
              </a:rPr>
              <a:t>tạo một cuộc đối thoại giữa hai người viết về tác phẩm của Kiên: “Tôi” và Bảo Ninh. </a:t>
            </a:r>
            <a:r>
              <a:rPr lang="vi-VN" sz="2800" u="none" strike="noStrike" dirty="0">
                <a:solidFill>
                  <a:srgbClr val="231F20"/>
                </a:solidFill>
                <a:effectLst/>
                <a:ea typeface="Times New Roman" panose="02020603050405020304" pitchFamily="18" charset="0"/>
                <a:cs typeface="Times New Roman" panose="02020603050405020304" pitchFamily="18" charset="0"/>
              </a:rPr>
              <a:t>“Tôi” nói về ấn tượng và suy nghĩ của mình trước “núi giấy” do nhân vật Kiên bỏ lại, qua đó, gián tiếp “tiết lộ bí mật” về kết cấu của chính cuốn tiểu thuyết đang trình hiện trước người đọc - </a:t>
            </a:r>
            <a:r>
              <a:rPr lang="vi-VN" sz="2800" i="1" u="none" strike="noStrike" dirty="0">
                <a:solidFill>
                  <a:srgbClr val="231F20"/>
                </a:solidFill>
                <a:effectLst/>
                <a:ea typeface="Times New Roman" panose="02020603050405020304" pitchFamily="18" charset="0"/>
                <a:cs typeface="Times New Roman" panose="02020603050405020304" pitchFamily="18" charset="0"/>
              </a:rPr>
              <a:t>Nỗi buồn chiến tranh.</a:t>
            </a:r>
            <a:endParaRPr lang="en-US" sz="2800" u="none" strike="noStrike" dirty="0">
              <a:solidFill>
                <a:srgbClr val="000000"/>
              </a:solidFill>
              <a:effectLs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1298433-B057-4615-C53B-B8625A91153D}"/>
              </a:ext>
            </a:extLst>
          </p:cNvPr>
          <p:cNvSpPr txBox="1"/>
          <p:nvPr/>
        </p:nvSpPr>
        <p:spPr>
          <a:xfrm>
            <a:off x="1413221" y="208015"/>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Hoạt động SAU KHI ĐỌC</a:t>
            </a:r>
            <a:endParaRPr kumimoji="0" lang="en-US" sz="2800" b="1" i="0" u="none" strike="noStrike" kern="1200" cap="none" spc="0" normalizeH="0" baseline="0" noProof="0" dirty="0">
              <a:ln>
                <a:noFill/>
              </a:ln>
              <a:solidFill>
                <a:srgbClr val="ED7D31">
                  <a:lumMod val="50000"/>
                </a:srgbClr>
              </a:solidFill>
              <a:effectLst/>
              <a:uLnTx/>
              <a:uFillTx/>
              <a:latin typeface="Algerian" panose="04020705040A02060702" pitchFamily="82"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4F315A32-DF5B-2C55-CEB2-D313E20ED048}"/>
              </a:ext>
            </a:extLst>
          </p:cNvPr>
          <p:cNvSpPr txBox="1"/>
          <p:nvPr/>
        </p:nvSpPr>
        <p:spPr>
          <a:xfrm>
            <a:off x="4495801" y="208015"/>
            <a:ext cx="733697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FF0000"/>
                </a:solidFill>
                <a:latin typeface="Algerian" panose="04020705040A02060702" pitchFamily="82" charset="0"/>
                <a:ea typeface="Tahoma" panose="020B0604030504040204" pitchFamily="34" charset="0"/>
                <a:cs typeface="Tahoma" panose="020B0604030504040204" pitchFamily="34" charset="0"/>
              </a:rPr>
              <a:t>NGƯỜI KỂ CHUYỆN VÀ SỰ LUÂN CHUYỂN ĐIỂM NHÌN</a:t>
            </a:r>
            <a:endParaRPr kumimoji="0" lang="en-US" sz="2800" b="1" i="0" u="none" strike="noStrike" kern="1200" cap="none" spc="0" normalizeH="0" baseline="0" noProof="0" dirty="0">
              <a:ln>
                <a:noFill/>
              </a:ln>
              <a:solidFill>
                <a:srgbClr val="FF0000"/>
              </a:solidFill>
              <a:effectLst/>
              <a:uLnTx/>
              <a:uFillTx/>
              <a:latin typeface="Algerian" panose="04020705040A02060702" pitchFamily="82"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26CBC1B5-634D-ADD8-B1DF-597AE6732203}"/>
              </a:ext>
            </a:extLst>
          </p:cNvPr>
          <p:cNvSpPr>
            <a:spLocks noGrp="1"/>
          </p:cNvSpPr>
          <p:nvPr>
            <p:ph type="ftr" sz="quarter" idx="11"/>
          </p:nvPr>
        </p:nvSpPr>
        <p:spPr/>
        <p:txBody>
          <a:bodyPr/>
          <a:lstStyle/>
          <a:p>
            <a:r>
              <a:rPr lang="en-US"/>
              <a:t>Sản phẩm của nhóm Zalo: NGỮ VĂN THPT (Nhóm cô Thu Huyền)- DỰ ÁN CỘNG ĐỒNG</a:t>
            </a:r>
          </a:p>
        </p:txBody>
      </p:sp>
    </p:spTree>
    <p:extLst>
      <p:ext uri="{BB962C8B-B14F-4D97-AF65-F5344CB8AC3E}">
        <p14:creationId xmlns:p14="http://schemas.microsoft.com/office/powerpoint/2010/main" val="267121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7" y="43318"/>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298433-B057-4615-C53B-B8625A91153D}"/>
              </a:ext>
            </a:extLst>
          </p:cNvPr>
          <p:cNvSpPr txBox="1"/>
          <p:nvPr/>
        </p:nvSpPr>
        <p:spPr>
          <a:xfrm>
            <a:off x="1413221" y="208015"/>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SAU KHI ĐỌC</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F315A32-DF5B-2C55-CEB2-D313E20ED048}"/>
              </a:ext>
            </a:extLst>
          </p:cNvPr>
          <p:cNvSpPr txBox="1"/>
          <p:nvPr/>
        </p:nvSpPr>
        <p:spPr>
          <a:xfrm>
            <a:off x="4495801" y="208015"/>
            <a:ext cx="733697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NGƯỜI KỂ CHUYỆN VÀ SỰ LUÂN CHUYỂN ĐIỂM NHÌN</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792F4C8-7367-AB35-3F49-2FFB3979A611}"/>
              </a:ext>
            </a:extLst>
          </p:cNvPr>
          <p:cNvSpPr txBox="1"/>
          <p:nvPr/>
        </p:nvSpPr>
        <p:spPr>
          <a:xfrm>
            <a:off x="228600" y="1184514"/>
            <a:ext cx="11734800" cy="5008166"/>
          </a:xfrm>
          <a:prstGeom prst="rect">
            <a:avLst/>
          </a:prstGeom>
          <a:noFill/>
        </p:spPr>
        <p:txBody>
          <a:bodyPr wrap="square">
            <a:spAutoFit/>
          </a:bodyPr>
          <a:lstStyle/>
          <a:p>
            <a:pPr marR="0" lvl="0" algn="just" fontAlgn="base">
              <a:lnSpc>
                <a:spcPct val="122000"/>
              </a:lnSpc>
              <a:spcBef>
                <a:spcPts val="0"/>
              </a:spcBef>
              <a:spcAft>
                <a:spcPts val="300"/>
              </a:spcAft>
              <a:buClr>
                <a:srgbClr val="231F20"/>
              </a:buClr>
              <a:buSzPts val="1200"/>
              <a:tabLst>
                <a:tab pos="369570" algn="l"/>
              </a:tabLst>
            </a:pPr>
            <a:r>
              <a:rPr lang="vi-VN" sz="2400" b="1" u="none" strike="noStrike"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Người kể chuyện nhận xét về cuốn tiểu thuyết đang viết dở của Kiên: </a:t>
            </a:r>
            <a:r>
              <a:rPr lang="vi-VN" sz="2400"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bản thảo tiểu thuyết của Kiên... là </a:t>
            </a:r>
            <a:r>
              <a:rPr lang="vi-VN" sz="2400" b="1"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điệp khúc </a:t>
            </a:r>
            <a:r>
              <a:rPr lang="vi-VN" sz="2400"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của các chương phía trước.(</a:t>
            </a:r>
            <a:r>
              <a:rPr lang="vi-VN" sz="2400"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tr.21), </a:t>
            </a:r>
            <a:r>
              <a:rPr lang="vi-VN" sz="2400"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Có vẻ như </a:t>
            </a:r>
            <a:r>
              <a:rPr lang="vi-VN" sz="2400" b="1"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chẳng một trình tự nào hết</a:t>
            </a:r>
            <a:r>
              <a:rPr lang="vi-VN" sz="2400"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Trang nào cũng hầu như là trang đầu, trang nào cũng có vẻ như trang cuối.(tr.22)</a:t>
            </a:r>
            <a:r>
              <a:rPr lang="vi-VN" sz="2400"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đây vẫn là một sáng tác dựa trên cảm hứng chủ đạo của sự rối bời </a:t>
            </a:r>
            <a:r>
              <a:rPr lang="vi-VN" sz="2400"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(tr.22</a:t>
            </a:r>
            <a:r>
              <a:rPr lang="vi-VN" sz="2400"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mạch chuyện không ngừng đứt gãy</a:t>
            </a:r>
            <a:r>
              <a:rPr lang="vi-VN" sz="2400"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Tác phẩm từ đầu đến cuối </a:t>
            </a:r>
            <a:r>
              <a:rPr lang="vi-VN" sz="2400" b="1"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không hề có nổi một tuyến chung</a:t>
            </a:r>
            <a:r>
              <a:rPr lang="vi-VN" sz="2400"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một bề mặt đại khái nào mà hoàn toàn là những khối thù hình (tr.22), </a:t>
            </a:r>
            <a:r>
              <a:rPr lang="vi-VN" sz="2400" b="1"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sự mất bố cục, sự thiếu mạch lạc, thiếu bao quát </a:t>
            </a:r>
            <a:r>
              <a:rPr lang="vi-VN" sz="2400"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nhiều khi chứng tỏ sự hụt hẫng của tư duy người viết, chứng tỏ cái vẻ “lực bất tòng tâm” của y </a:t>
            </a:r>
            <a:r>
              <a:rPr lang="vi-VN" sz="2400"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(tr.22), </a:t>
            </a:r>
            <a:r>
              <a:rPr lang="vi-VN" sz="2400"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tác phẩm</a:t>
            </a:r>
            <a:r>
              <a:rPr lang="vi-VN" sz="2400" i="1"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bị dẹp bỏ của “nhà văn phường chúng tôi” hiện lên trong một </a:t>
            </a:r>
            <a:r>
              <a:rPr lang="vi-VN" sz="2400" b="1"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cấu trúc khác, trong sự hòa đồng với cuộc đời thực không hề hư cấu </a:t>
            </a:r>
            <a:r>
              <a:rPr lang="vi-VN" sz="2400"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của anh </a:t>
            </a:r>
            <a:r>
              <a:rPr lang="vi-VN" sz="2400"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(tr.23), </a:t>
            </a:r>
            <a:r>
              <a:rPr lang="vi-VN" sz="2400" i="1" u="none" strike="noStrike" dirty="0">
                <a:solidFill>
                  <a:srgbClr val="231F2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Dường như do sự tình cờ của câu chữ và của bố cục, tôi và tác giả đã ngẫu nhiên trở nên hòa đồng tư tưởng, trở nên rất gần nhau</a:t>
            </a:r>
            <a:r>
              <a:rPr lang="vi-VN" sz="2400" i="1" dirty="0">
                <a:solidFill>
                  <a:srgbClr val="231F2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231F2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(tr.23)</a:t>
            </a:r>
            <a:endParaRPr lang="en-US" sz="2400" u="none" strike="noStrike"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57653C66-D9D5-6B41-F681-FA51ACC33293}"/>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209830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57E630D-BA44-9DCA-DCEE-9CC0A90A0691}"/>
              </a:ext>
            </a:extLst>
          </p:cNvPr>
          <p:cNvSpPr txBox="1">
            <a:spLocks/>
          </p:cNvSpPr>
          <p:nvPr/>
        </p:nvSpPr>
        <p:spPr>
          <a:xfrm>
            <a:off x="4906817" y="1045780"/>
            <a:ext cx="7015528" cy="3983421"/>
          </a:xfrm>
          <a:prstGeom prst="rect">
            <a:avLst/>
          </a:prstGeom>
          <a:effectLst>
            <a:outerShdw blurRad="50800" dist="38100" dir="2700000" algn="t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9600" b="0" i="0" u="none" strike="noStrike" kern="1200" cap="none" spc="0" normalizeH="0" baseline="0" noProof="0" dirty="0" err="1">
                <a:ln>
                  <a:noFill/>
                </a:ln>
                <a:solidFill>
                  <a:srgbClr val="ED7D31">
                    <a:lumMod val="50000"/>
                  </a:srgbClr>
                </a:solidFill>
                <a:effectLst/>
                <a:uLnTx/>
                <a:uFillTx/>
                <a:latin typeface="#9Slide05 SVNCherryla" pitchFamily="2" charset="0"/>
                <a:cs typeface="#9Slide05 SVNCherryla" pitchFamily="2" charset="0"/>
              </a:rPr>
              <a:t>Hình</a:t>
            </a:r>
            <a:r>
              <a:rPr kumimoji="0" lang="en-US" sz="9600" b="0" i="0" u="none" strike="noStrike" kern="1200" cap="none" spc="0" normalizeH="0" noProof="0" dirty="0">
                <a:ln>
                  <a:noFill/>
                </a:ln>
                <a:solidFill>
                  <a:srgbClr val="ED7D31">
                    <a:lumMod val="50000"/>
                  </a:srgbClr>
                </a:solidFill>
                <a:effectLst/>
                <a:uLnTx/>
                <a:uFillTx/>
                <a:latin typeface="#9Slide05 SVNCherryla" pitchFamily="2" charset="0"/>
                <a:cs typeface="#9Slide05 SVNCherryla" pitchFamily="2" charset="0"/>
              </a:rPr>
              <a:t> </a:t>
            </a:r>
            <a:r>
              <a:rPr kumimoji="0" lang="en-US" sz="9600" b="0" i="0" u="none" strike="noStrike" kern="1200" cap="none" spc="0" normalizeH="0" noProof="0" dirty="0" err="1">
                <a:ln>
                  <a:noFill/>
                </a:ln>
                <a:solidFill>
                  <a:srgbClr val="ED7D31">
                    <a:lumMod val="50000"/>
                  </a:srgbClr>
                </a:solidFill>
                <a:effectLst/>
                <a:uLnTx/>
                <a:uFillTx/>
                <a:latin typeface="#9Slide05 SVNCherryla" pitchFamily="2" charset="0"/>
                <a:cs typeface="#9Slide05 SVNCherryla" pitchFamily="2" charset="0"/>
              </a:rPr>
              <a:t>thành</a:t>
            </a:r>
            <a:endParaRPr kumimoji="0" lang="en-US" sz="9600" b="0" i="0" u="none" strike="noStrike" kern="1200" cap="none" spc="0" normalizeH="0" noProof="0" dirty="0">
              <a:ln>
                <a:noFill/>
              </a:ln>
              <a:solidFill>
                <a:srgbClr val="ED7D31">
                  <a:lumMod val="50000"/>
                </a:srgbClr>
              </a:solidFill>
              <a:effectLst/>
              <a:uLnTx/>
              <a:uFillTx/>
              <a:latin typeface="#9Slide05 SVNCherryla" pitchFamily="2" charset="0"/>
              <a:cs typeface="#9Slide05 SVNCherryla" pitchFamily="2" charset="0"/>
            </a:endParaRPr>
          </a:p>
          <a:p>
            <a:pPr marL="0" marR="0" lvl="0" indent="0" algn="ctr" defTabSz="914400" rtl="0" eaLnBrk="1" fontAlgn="auto" latinLnBrk="0" hangingPunct="1">
              <a:lnSpc>
                <a:spcPct val="170000"/>
              </a:lnSpc>
              <a:spcBef>
                <a:spcPct val="0"/>
              </a:spcBef>
              <a:spcAft>
                <a:spcPts val="0"/>
              </a:spcAft>
              <a:buClrTx/>
              <a:buSzTx/>
              <a:buFontTx/>
              <a:buNone/>
              <a:tabLst/>
              <a:defRPr/>
            </a:pPr>
            <a:r>
              <a:rPr lang="en-US" sz="9600" baseline="0" dirty="0" err="1">
                <a:solidFill>
                  <a:srgbClr val="ED7D31">
                    <a:lumMod val="50000"/>
                  </a:srgbClr>
                </a:solidFill>
                <a:latin typeface="#9Slide05 SVNCherryla" pitchFamily="2" charset="0"/>
                <a:cs typeface="#9Slide05 SVNCherryla" pitchFamily="2" charset="0"/>
              </a:rPr>
              <a:t>Kiến</a:t>
            </a:r>
            <a:r>
              <a:rPr lang="en-US" sz="9600" baseline="0" dirty="0">
                <a:solidFill>
                  <a:srgbClr val="ED7D31">
                    <a:lumMod val="50000"/>
                  </a:srgbClr>
                </a:solidFill>
                <a:latin typeface="#9Slide05 SVNCherryla" pitchFamily="2" charset="0"/>
                <a:cs typeface="#9Slide05 SVNCherryla" pitchFamily="2" charset="0"/>
              </a:rPr>
              <a:t> </a:t>
            </a:r>
            <a:r>
              <a:rPr lang="vi-VN" sz="9600" baseline="0" dirty="0">
                <a:solidFill>
                  <a:srgbClr val="ED7D31">
                    <a:lumMod val="50000"/>
                  </a:srgbClr>
                </a:solidFill>
                <a:latin typeface="#9Slide05 SVNCherryla" pitchFamily="2" charset="0"/>
                <a:cs typeface="#9Slide05 SVNCherryla" pitchFamily="2" charset="0"/>
              </a:rPr>
              <a:t>thức</a:t>
            </a:r>
            <a:endParaRPr kumimoji="0" lang="en-US" sz="9600" b="0" i="0" u="none" strike="noStrike" kern="1200" cap="none" spc="0" normalizeH="0" baseline="0" noProof="0" dirty="0">
              <a:ln>
                <a:noFill/>
              </a:ln>
              <a:solidFill>
                <a:srgbClr val="ED7D31">
                  <a:lumMod val="50000"/>
                </a:srgbClr>
              </a:solidFill>
              <a:effectLst/>
              <a:uLnTx/>
              <a:uFillTx/>
              <a:latin typeface="#9Slide05 SVNCherryla" pitchFamily="2" charset="0"/>
              <a:cs typeface="#9Slide05 SVNCherryla" pitchFamily="2" charset="0"/>
            </a:endParaRPr>
          </a:p>
        </p:txBody>
      </p:sp>
      <p:sp>
        <p:nvSpPr>
          <p:cNvPr id="7" name="Title 1">
            <a:extLst>
              <a:ext uri="{FF2B5EF4-FFF2-40B4-BE49-F238E27FC236}">
                <a16:creationId xmlns:a16="http://schemas.microsoft.com/office/drawing/2014/main" id="{CA44F4D2-D1AB-B835-6421-EDE7B5D39494}"/>
              </a:ext>
            </a:extLst>
          </p:cNvPr>
          <p:cNvSpPr txBox="1">
            <a:spLocks/>
          </p:cNvSpPr>
          <p:nvPr/>
        </p:nvSpPr>
        <p:spPr>
          <a:xfrm>
            <a:off x="5190596" y="3299156"/>
            <a:ext cx="10058400" cy="2103500"/>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7200" b="0" i="0" u="none" strike="noStrike" kern="1200" cap="none" spc="0" normalizeH="0" baseline="0" noProof="0" dirty="0">
              <a:ln>
                <a:noFill/>
              </a:ln>
              <a:solidFill>
                <a:srgbClr val="544000"/>
              </a:solidFill>
              <a:effectLst/>
              <a:uLnTx/>
              <a:uFillTx/>
              <a:latin typeface="#9Slide05 SVNCherryla" pitchFamily="2" charset="0"/>
              <a:ea typeface="+mj-ea"/>
              <a:cs typeface="#9Slide05 SVNCherryla" pitchFamily="2" charset="0"/>
            </a:endParaRPr>
          </a:p>
        </p:txBody>
      </p:sp>
      <p:pic>
        <p:nvPicPr>
          <p:cNvPr id="2" name="Picture 2" descr="TLTH - Bộ SGK Lớp 6 - Kết nối tri thức với cuộc sống - Công ...">
            <a:extLst>
              <a:ext uri="{FF2B5EF4-FFF2-40B4-BE49-F238E27FC236}">
                <a16:creationId xmlns:a16="http://schemas.microsoft.com/office/drawing/2014/main" id="{28143C1C-1BB1-25CB-E129-86B32549E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6" y="0"/>
            <a:ext cx="19431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hông có mô tả ảnh.">
            <a:extLst>
              <a:ext uri="{FF2B5EF4-FFF2-40B4-BE49-F238E27FC236}">
                <a16:creationId xmlns:a16="http://schemas.microsoft.com/office/drawing/2014/main" id="{DF3ABECD-1F05-DDEB-FEFC-69D4307D5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 y="1734137"/>
            <a:ext cx="4724400" cy="348179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42CF8528-36BA-E29E-BEB8-2136E64944EB}"/>
              </a:ext>
            </a:extLst>
          </p:cNvPr>
          <p:cNvSpPr>
            <a:spLocks noGrp="1"/>
          </p:cNvSpPr>
          <p:nvPr>
            <p:ph type="ftr" sz="quarter" idx="11"/>
          </p:nvPr>
        </p:nvSpPr>
        <p:spPr/>
        <p:txBody>
          <a:bodyPr/>
          <a:lstStyle/>
          <a:p>
            <a:r>
              <a:rPr lang="en-US"/>
              <a:t>Sản phẩm của nhóm Zalo: NGỮ VĂN THPT (Nhóm cô Thu Huyền)- DỰ ÁN CỘNG ĐỒNG</a:t>
            </a:r>
          </a:p>
        </p:txBody>
      </p:sp>
    </p:spTree>
    <p:extLst>
      <p:ext uri="{BB962C8B-B14F-4D97-AF65-F5344CB8AC3E}">
        <p14:creationId xmlns:p14="http://schemas.microsoft.com/office/powerpoint/2010/main" val="38114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Impact" panose="020B0806030902050204" pitchFamily="34"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7" y="43318"/>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298433-B057-4615-C53B-B8625A91153D}"/>
              </a:ext>
            </a:extLst>
          </p:cNvPr>
          <p:cNvSpPr txBox="1"/>
          <p:nvPr/>
        </p:nvSpPr>
        <p:spPr>
          <a:xfrm>
            <a:off x="1413221" y="208015"/>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Hoạt động SAU KHI ĐỌC</a:t>
            </a:r>
            <a:endParaRPr kumimoji="0" lang="en-US" sz="2800" b="1" i="0" u="none" strike="noStrike" kern="1200" cap="none" spc="0" normalizeH="0" baseline="0" noProof="0" dirty="0">
              <a:ln>
                <a:noFill/>
              </a:ln>
              <a:solidFill>
                <a:srgbClr val="ED7D31">
                  <a:lumMod val="50000"/>
                </a:srgbClr>
              </a:solidFill>
              <a:effectLst/>
              <a:uLnTx/>
              <a:uFillTx/>
              <a:latin typeface="Impact" panose="020B080603090205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4F315A32-DF5B-2C55-CEB2-D313E20ED048}"/>
              </a:ext>
            </a:extLst>
          </p:cNvPr>
          <p:cNvSpPr txBox="1"/>
          <p:nvPr/>
        </p:nvSpPr>
        <p:spPr>
          <a:xfrm>
            <a:off x="4495800" y="208015"/>
            <a:ext cx="753099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FF0000"/>
                </a:solidFill>
                <a:latin typeface="Algerian" panose="04020705040A02060702" pitchFamily="82" charset="0"/>
                <a:ea typeface="Tahoma" panose="020B0604030504040204" pitchFamily="34" charset="0"/>
                <a:cs typeface="Tahoma" panose="020B0604030504040204" pitchFamily="34" charset="0"/>
              </a:rPr>
              <a:t>NGƯỜI KỂ CHUYỆN VÀ SỰ LUÂN CHUYỂN ĐIỂM NHÌN</a:t>
            </a:r>
            <a:endParaRPr kumimoji="0" lang="en-US" sz="2800" b="1" i="0" u="none" strike="noStrike" kern="1200" cap="none" spc="0" normalizeH="0" baseline="0" noProof="0" dirty="0">
              <a:ln>
                <a:noFill/>
              </a:ln>
              <a:solidFill>
                <a:srgbClr val="FF0000"/>
              </a:solidFill>
              <a:effectLst/>
              <a:uLnTx/>
              <a:uFillTx/>
              <a:latin typeface="Impact" panose="020B080603090205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9AE6D74E-3545-1D73-9D97-DA121D3D89B7}"/>
              </a:ext>
            </a:extLst>
          </p:cNvPr>
          <p:cNvSpPr txBox="1"/>
          <p:nvPr/>
        </p:nvSpPr>
        <p:spPr>
          <a:xfrm>
            <a:off x="457200" y="995664"/>
            <a:ext cx="11375571" cy="5425396"/>
          </a:xfrm>
          <a:prstGeom prst="rect">
            <a:avLst/>
          </a:prstGeom>
          <a:noFill/>
        </p:spPr>
        <p:txBody>
          <a:bodyPr wrap="square">
            <a:spAutoFit/>
          </a:bodyPr>
          <a:lstStyle/>
          <a:p>
            <a:pPr marR="0" lvl="0" algn="just" fontAlgn="base">
              <a:lnSpc>
                <a:spcPct val="122000"/>
              </a:lnSpc>
              <a:spcBef>
                <a:spcPts val="0"/>
              </a:spcBef>
              <a:spcAft>
                <a:spcPts val="300"/>
              </a:spcAft>
              <a:buClr>
                <a:srgbClr val="231F20"/>
              </a:buClr>
              <a:buSzPts val="1200"/>
              <a:tabLst>
                <a:tab pos="360045" algn="l"/>
              </a:tabLst>
            </a:pPr>
            <a:r>
              <a:rPr lang="vi-VN" sz="2800" b="1" u="none" strike="noStrike" dirty="0">
                <a:solidFill>
                  <a:srgbClr val="FF0000"/>
                </a:solidFill>
                <a:effectLst/>
                <a:latin typeface="+mj-lt"/>
                <a:ea typeface="Times New Roman" panose="02020603050405020304" pitchFamily="18" charset="0"/>
                <a:cs typeface="Arial" panose="020B0604020202020204" pitchFamily="34" charset="0"/>
              </a:rPr>
              <a:t>Liên hệ tới đặc điểm của tiểu thuyết hiện đại:</a:t>
            </a:r>
            <a:endParaRPr lang="en-US" sz="2800" b="1" u="none" strike="noStrike" dirty="0">
              <a:solidFill>
                <a:srgbClr val="FF0000"/>
              </a:solidFill>
              <a:effectLst/>
              <a:latin typeface="+mj-lt"/>
              <a:ea typeface="Times New Roman" panose="02020603050405020304" pitchFamily="18" charset="0"/>
              <a:cs typeface="Arial" panose="020B0604020202020204" pitchFamily="34" charset="0"/>
            </a:endParaRPr>
          </a:p>
          <a:p>
            <a:pPr marR="0" algn="just">
              <a:lnSpc>
                <a:spcPct val="122000"/>
              </a:lnSpc>
              <a:spcBef>
                <a:spcPts val="0"/>
              </a:spcBef>
              <a:spcAft>
                <a:spcPts val="300"/>
              </a:spcAft>
            </a:pPr>
            <a:r>
              <a:rPr lang="vi-VN" sz="2800" dirty="0">
                <a:solidFill>
                  <a:srgbClr val="231F20"/>
                </a:solidFill>
                <a:effectLst/>
                <a:latin typeface="+mj-lt"/>
                <a:ea typeface="Times New Roman" panose="02020603050405020304" pitchFamily="18" charset="0"/>
                <a:cs typeface="Arial" panose="020B0604020202020204" pitchFamily="34" charset="0"/>
              </a:rPr>
              <a:t>+ </a:t>
            </a:r>
            <a:r>
              <a:rPr lang="vi-VN" sz="2800" b="1" dirty="0">
                <a:solidFill>
                  <a:srgbClr val="231F20"/>
                </a:solidFill>
                <a:effectLst/>
                <a:latin typeface="+mj-lt"/>
                <a:ea typeface="Times New Roman" panose="02020603050405020304" pitchFamily="18" charset="0"/>
                <a:cs typeface="Arial" panose="020B0604020202020204" pitchFamily="34" charset="0"/>
              </a:rPr>
              <a:t>Thường có kết cấu đa tầng, đa tuyến</a:t>
            </a:r>
            <a:r>
              <a:rPr lang="vi-VN" sz="2800" dirty="0">
                <a:solidFill>
                  <a:srgbClr val="231F20"/>
                </a:solidFill>
                <a:effectLst/>
                <a:latin typeface="+mj-lt"/>
                <a:ea typeface="Times New Roman" panose="02020603050405020304" pitchFamily="18" charset="0"/>
                <a:cs typeface="Arial" panose="020B0604020202020204" pitchFamily="34" charset="0"/>
              </a:rPr>
              <a:t>; nhân vật có khi vắng bóng hoặc không có diện mạo, tính cách hoàn chỉnh; </a:t>
            </a:r>
            <a:r>
              <a:rPr lang="vi-VN" sz="2800" b="1" dirty="0">
                <a:solidFill>
                  <a:srgbClr val="231F20"/>
                </a:solidFill>
                <a:effectLst/>
                <a:latin typeface="+mj-lt"/>
                <a:ea typeface="Times New Roman" panose="02020603050405020304" pitchFamily="18" charset="0"/>
                <a:cs typeface="Arial" panose="020B0604020202020204" pitchFamily="34" charset="0"/>
              </a:rPr>
              <a:t>điểm nhìn và ngôi kể có thể thay đổi </a:t>
            </a:r>
            <a:r>
              <a:rPr lang="vi-VN" sz="2800" dirty="0">
                <a:solidFill>
                  <a:srgbClr val="231F20"/>
                </a:solidFill>
                <a:effectLst/>
                <a:latin typeface="+mj-lt"/>
                <a:ea typeface="Times New Roman" panose="02020603050405020304" pitchFamily="18" charset="0"/>
                <a:cs typeface="Arial" panose="020B0604020202020204" pitchFamily="34" charset="0"/>
              </a:rPr>
              <a:t>rất bất ngờ, linh hoạt; </a:t>
            </a:r>
            <a:r>
              <a:rPr lang="vi-VN" sz="2800" b="1" dirty="0">
                <a:solidFill>
                  <a:srgbClr val="231F20"/>
                </a:solidFill>
                <a:effectLst/>
                <a:latin typeface="+mj-lt"/>
                <a:ea typeface="Times New Roman" panose="02020603050405020304" pitchFamily="18" charset="0"/>
                <a:cs typeface="Arial" panose="020B0604020202020204" pitchFamily="34" charset="0"/>
              </a:rPr>
              <a:t>ngôn ngữ thường đa thanh</a:t>
            </a:r>
            <a:r>
              <a:rPr lang="vi-VN" sz="2800" dirty="0">
                <a:solidFill>
                  <a:srgbClr val="231F20"/>
                </a:solidFill>
                <a:effectLst/>
                <a:latin typeface="+mj-lt"/>
                <a:ea typeface="Times New Roman" panose="02020603050405020304" pitchFamily="18" charset="0"/>
                <a:cs typeface="Arial" panose="020B0604020202020204" pitchFamily="34" charset="0"/>
              </a:rPr>
              <a:t>.</a:t>
            </a:r>
          </a:p>
          <a:p>
            <a:pPr marR="0" algn="just">
              <a:lnSpc>
                <a:spcPct val="122000"/>
              </a:lnSpc>
              <a:spcBef>
                <a:spcPts val="0"/>
              </a:spcBef>
              <a:spcAft>
                <a:spcPts val="300"/>
              </a:spcAft>
            </a:pPr>
            <a:r>
              <a:rPr lang="vi-VN" sz="2800" dirty="0">
                <a:solidFill>
                  <a:srgbClr val="231F20"/>
                </a:solidFill>
                <a:latin typeface="+mj-lt"/>
                <a:ea typeface="Times New Roman" panose="02020603050405020304" pitchFamily="18" charset="0"/>
                <a:cs typeface="Arial" panose="020B0604020202020204" pitchFamily="34" charset="0"/>
              </a:rPr>
              <a:t>+ </a:t>
            </a:r>
            <a:r>
              <a:rPr lang="vi-VN" sz="2800" b="1" dirty="0">
                <a:solidFill>
                  <a:srgbClr val="231F20"/>
                </a:solidFill>
                <a:latin typeface="+mj-lt"/>
                <a:ea typeface="Times New Roman" panose="02020603050405020304" pitchFamily="18" charset="0"/>
                <a:cs typeface="Arial" panose="020B0604020202020204" pitchFamily="34" charset="0"/>
              </a:rPr>
              <a:t>G</a:t>
            </a:r>
            <a:r>
              <a:rPr lang="vi-VN" sz="2800" b="1" dirty="0">
                <a:solidFill>
                  <a:srgbClr val="231F20"/>
                </a:solidFill>
                <a:effectLst/>
                <a:latin typeface="+mj-lt"/>
                <a:ea typeface="Times New Roman" panose="02020603050405020304" pitchFamily="18" charset="0"/>
                <a:cs typeface="Arial" panose="020B0604020202020204" pitchFamily="34" charset="0"/>
              </a:rPr>
              <a:t>óp phần </a:t>
            </a:r>
            <a:r>
              <a:rPr lang="vi-VN" sz="2800" b="1" dirty="0">
                <a:solidFill>
                  <a:srgbClr val="231F20"/>
                </a:solidFill>
                <a:latin typeface="+mj-lt"/>
                <a:ea typeface="Times New Roman" panose="02020603050405020304" pitchFamily="18" charset="0"/>
                <a:cs typeface="Arial" panose="020B0604020202020204" pitchFamily="34" charset="0"/>
              </a:rPr>
              <a:t>b</a:t>
            </a:r>
            <a:r>
              <a:rPr lang="vi-VN" sz="2800" b="1" dirty="0">
                <a:solidFill>
                  <a:srgbClr val="231F20"/>
                </a:solidFill>
                <a:effectLst/>
                <a:latin typeface="+mj-lt"/>
                <a:ea typeface="Times New Roman" panose="02020603050405020304" pitchFamily="18" charset="0"/>
                <a:cs typeface="Arial" panose="020B0604020202020204" pitchFamily="34" charset="0"/>
              </a:rPr>
              <a:t>uộc người đọc phải thay đổi nhiều thói quen tiếp nhận</a:t>
            </a:r>
            <a:r>
              <a:rPr lang="vi-VN" sz="2800" dirty="0">
                <a:solidFill>
                  <a:srgbClr val="231F20"/>
                </a:solidFill>
                <a:effectLst/>
                <a:latin typeface="+mj-lt"/>
                <a:ea typeface="Times New Roman" panose="02020603050405020304" pitchFamily="18" charset="0"/>
                <a:cs typeface="Arial" panose="020B0604020202020204" pitchFamily="34" charset="0"/>
              </a:rPr>
              <a:t>, ngoài việc chú ý câu chuyện được kể còn phải quan tâm tìm hiểu cách kể, cách viết đầy tính “khiêu khích” của tác giả, phải chủ động tạo sự kết nối giữa văn bản đang đọc với các văn bản khác.</a:t>
            </a:r>
            <a:endParaRPr lang="en-US" sz="2800" dirty="0">
              <a:solidFill>
                <a:srgbClr val="000000"/>
              </a:solidFill>
              <a:effectLst/>
              <a:latin typeface="+mj-lt"/>
              <a:ea typeface="Helvetica Neue"/>
              <a:cs typeface="Arial" panose="020B0604020202020204" pitchFamily="34" charset="0"/>
            </a:endParaRPr>
          </a:p>
          <a:p>
            <a:pPr marR="0" algn="just">
              <a:lnSpc>
                <a:spcPct val="122000"/>
              </a:lnSpc>
              <a:spcBef>
                <a:spcPts val="0"/>
              </a:spcBef>
              <a:spcAft>
                <a:spcPts val="300"/>
              </a:spcAft>
            </a:pPr>
            <a:r>
              <a:rPr lang="vi-VN" sz="2800" dirty="0">
                <a:solidFill>
                  <a:srgbClr val="231F20"/>
                </a:solidFill>
                <a:effectLst/>
                <a:latin typeface="+mj-lt"/>
                <a:ea typeface="Times New Roman" panose="02020603050405020304" pitchFamily="18" charset="0"/>
                <a:cs typeface="Arial" panose="020B0604020202020204" pitchFamily="34" charset="0"/>
              </a:rPr>
              <a:t>+ </a:t>
            </a:r>
            <a:r>
              <a:rPr lang="vi-VN" sz="2800" b="1" dirty="0">
                <a:solidFill>
                  <a:srgbClr val="231F20"/>
                </a:solidFill>
                <a:latin typeface="+mj-lt"/>
                <a:ea typeface="Times New Roman" panose="02020603050405020304" pitchFamily="18" charset="0"/>
                <a:cs typeface="Arial" panose="020B0604020202020204" pitchFamily="34" charset="0"/>
              </a:rPr>
              <a:t>N</a:t>
            </a:r>
            <a:r>
              <a:rPr lang="vi-VN" sz="2800" b="1" dirty="0">
                <a:solidFill>
                  <a:srgbClr val="231F20"/>
                </a:solidFill>
                <a:effectLst/>
                <a:latin typeface="+mj-lt"/>
                <a:ea typeface="Times New Roman" panose="02020603050405020304" pitchFamily="18" charset="0"/>
                <a:cs typeface="Arial" panose="020B0604020202020204" pitchFamily="34" charset="0"/>
              </a:rPr>
              <a:t>gười đọc phải liên tục thích ứng, khám phá, đồng sáng tạo với tác giả</a:t>
            </a:r>
            <a:r>
              <a:rPr lang="vi-VN" sz="2800" dirty="0">
                <a:solidFill>
                  <a:srgbClr val="231F20"/>
                </a:solidFill>
                <a:effectLst/>
                <a:latin typeface="+mj-lt"/>
                <a:ea typeface="Times New Roman" panose="02020603050405020304" pitchFamily="18" charset="0"/>
                <a:cs typeface="Arial" panose="020B0604020202020204" pitchFamily="34" charset="0"/>
              </a:rPr>
              <a:t>, khắc phục cách nhìn đông cứng về những cái thường được xem là hình mẫu.</a:t>
            </a:r>
            <a:endParaRPr lang="en-US" sz="2800" dirty="0">
              <a:solidFill>
                <a:srgbClr val="000000"/>
              </a:solidFill>
              <a:effectLst/>
              <a:latin typeface="+mj-lt"/>
              <a:ea typeface="Helvetica Neue"/>
              <a:cs typeface="Arial" panose="020B0604020202020204" pitchFamily="34" charset="0"/>
            </a:endParaRPr>
          </a:p>
        </p:txBody>
      </p:sp>
      <p:sp>
        <p:nvSpPr>
          <p:cNvPr id="3" name="Footer Placeholder 2">
            <a:extLst>
              <a:ext uri="{FF2B5EF4-FFF2-40B4-BE49-F238E27FC236}">
                <a16:creationId xmlns:a16="http://schemas.microsoft.com/office/drawing/2014/main" id="{FA6399C4-7C1A-0D0C-A8D0-3AF9CD1D61F4}"/>
              </a:ext>
            </a:extLst>
          </p:cNvPr>
          <p:cNvSpPr>
            <a:spLocks noGrp="1"/>
          </p:cNvSpPr>
          <p:nvPr>
            <p:ph type="ftr" sz="quarter" idx="11"/>
          </p:nvPr>
        </p:nvSpPr>
        <p:spPr/>
        <p:txBody>
          <a:bodyPr/>
          <a:lstStyle/>
          <a:p>
            <a:r>
              <a:rPr lang="en-US">
                <a:latin typeface="Impact" panose="020B0806030902050204" pitchFamily="34" charset="0"/>
              </a:rPr>
              <a:t>Sản phẩm của nhóm Zalo: NGỮ VĂN THPT (Nhóm cô Thu Huyền)- DỰ ÁN CỘNG ĐỒNG</a:t>
            </a:r>
          </a:p>
        </p:txBody>
      </p:sp>
    </p:spTree>
    <p:extLst>
      <p:ext uri="{BB962C8B-B14F-4D97-AF65-F5344CB8AC3E}">
        <p14:creationId xmlns:p14="http://schemas.microsoft.com/office/powerpoint/2010/main" val="195755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7" y="43318"/>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298433-B057-4615-C53B-B8625A91153D}"/>
              </a:ext>
            </a:extLst>
          </p:cNvPr>
          <p:cNvSpPr txBox="1"/>
          <p:nvPr/>
        </p:nvSpPr>
        <p:spPr>
          <a:xfrm>
            <a:off x="1413221" y="208015"/>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SAU KHI ĐỌC</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F315A32-DF5B-2C55-CEB2-D313E20ED048}"/>
              </a:ext>
            </a:extLst>
          </p:cNvPr>
          <p:cNvSpPr txBox="1"/>
          <p:nvPr/>
        </p:nvSpPr>
        <p:spPr>
          <a:xfrm>
            <a:off x="4495801" y="208015"/>
            <a:ext cx="733697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NGƯỜI KỂ CHUYỆN VÀ SỰ LUÂN CHUYỂN ĐIỂM NHÌN</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046D6D7-3B3A-B1AE-9543-7E6F6F1D8386}"/>
              </a:ext>
            </a:extLst>
          </p:cNvPr>
          <p:cNvSpPr txBox="1"/>
          <p:nvPr/>
        </p:nvSpPr>
        <p:spPr>
          <a:xfrm>
            <a:off x="359229" y="1523246"/>
            <a:ext cx="11473542" cy="4391715"/>
          </a:xfrm>
          <a:prstGeom prst="rect">
            <a:avLst/>
          </a:prstGeom>
          <a:noFill/>
        </p:spPr>
        <p:txBody>
          <a:bodyPr wrap="square">
            <a:spAutoFit/>
          </a:bodyPr>
          <a:lstStyle/>
          <a:p>
            <a:pPr marR="0" lvl="0" algn="just" fontAlgn="base">
              <a:lnSpc>
                <a:spcPct val="122000"/>
              </a:lnSpc>
              <a:spcBef>
                <a:spcPts val="0"/>
              </a:spcBef>
              <a:spcAft>
                <a:spcPts val="300"/>
              </a:spcAft>
              <a:buClr>
                <a:srgbClr val="231F20"/>
              </a:buClr>
              <a:buSzPts val="1200"/>
              <a:tabLst>
                <a:tab pos="387985" algn="l"/>
              </a:tabLst>
            </a:pPr>
            <a:r>
              <a:rPr lang="vi-VN" sz="2800" b="1" u="none" strike="noStrike"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Suy ngẫm của nhân vật “tôi” khi đọc lại bản thảo của Kiên:</a:t>
            </a:r>
            <a:endParaRPr lang="en-US" sz="2800" b="1" u="none" strike="noStrike"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fontAlgn="base">
              <a:lnSpc>
                <a:spcPct val="122000"/>
              </a:lnSpc>
              <a:spcBef>
                <a:spcPts val="0"/>
              </a:spcBef>
              <a:spcAft>
                <a:spcPts val="300"/>
              </a:spcAft>
              <a:buClr>
                <a:srgbClr val="231F20"/>
              </a:buClr>
              <a:buSzPts val="1200"/>
              <a:buFont typeface="Symbol" panose="05050102010706020507" pitchFamily="18" charset="2"/>
              <a:buChar char="-"/>
              <a:tabLst>
                <a:tab pos="360045" algn="l"/>
              </a:tabLst>
            </a:pPr>
            <a:r>
              <a:rPr lang="vi-VN" sz="2800" b="1"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Nỗi buồn của nhân vật chính:</a:t>
            </a:r>
            <a:endPar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90500" algn="just">
              <a:lnSpc>
                <a:spcPct val="124000"/>
              </a:lnSpc>
              <a:spcBef>
                <a:spcPts val="0"/>
              </a:spcBef>
              <a:spcAft>
                <a:spcPts val="300"/>
              </a:spcAft>
            </a:pPr>
            <a:r>
              <a:rPr lang="vi-VN"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Nỗi đau buồn mà Kiên lâm vào hay tự dìm mình vào có cội nguồn từ sự chiêm nghiệm sâu sắc bộ mặt phi nhân tính của chiến tranh: chiến tranh gây ra những chết chóc, gây nhiều tổn thương tinh thần không thể chữa lành.</a:t>
            </a:r>
            <a:endParaRPr lang="en-US" sz="2800" dirty="0">
              <a:solidFill>
                <a:srgbClr val="000000"/>
              </a:solidFill>
              <a:effectLst/>
              <a:latin typeface="Times New Roman" panose="02020603050405020304" pitchFamily="18" charset="0"/>
              <a:ea typeface="Helvetica Neue"/>
              <a:cs typeface="Times New Roman" panose="02020603050405020304" pitchFamily="18" charset="0"/>
            </a:endParaRPr>
          </a:p>
          <a:p>
            <a:pPr marL="0" marR="0" indent="190500" algn="just">
              <a:lnSpc>
                <a:spcPct val="122000"/>
              </a:lnSpc>
              <a:spcBef>
                <a:spcPts val="0"/>
              </a:spcBef>
              <a:spcAft>
                <a:spcPts val="300"/>
              </a:spcAft>
            </a:pPr>
            <a:r>
              <a:rPr lang="vi-VN"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Nỗi đau buồn của Kiên kéo anh mãi về quá khứ nhưng cũng làm cho anh được phục sinh về mặt tinh thần, giúp anh soi tỏ toàn bộ tháng ngày qua bằng một cái nhìn mới, đầy ý thức.</a:t>
            </a:r>
            <a:endParaRPr lang="en-US" sz="2800" dirty="0">
              <a:solidFill>
                <a:srgbClr val="000000"/>
              </a:solidFill>
              <a:effectLst/>
              <a:latin typeface="Times New Roman" panose="02020603050405020304" pitchFamily="18" charset="0"/>
              <a:ea typeface="Helvetica Neue"/>
              <a:cs typeface="Times New Roman" panose="02020603050405020304" pitchFamily="18" charset="0"/>
            </a:endParaRPr>
          </a:p>
        </p:txBody>
      </p:sp>
      <p:sp>
        <p:nvSpPr>
          <p:cNvPr id="3" name="Footer Placeholder 2">
            <a:extLst>
              <a:ext uri="{FF2B5EF4-FFF2-40B4-BE49-F238E27FC236}">
                <a16:creationId xmlns:a16="http://schemas.microsoft.com/office/drawing/2014/main" id="{3DAD1ED9-759C-E52E-A0B8-1EFBF1035DEF}"/>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201000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7" y="43318"/>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298433-B057-4615-C53B-B8625A91153D}"/>
              </a:ext>
            </a:extLst>
          </p:cNvPr>
          <p:cNvSpPr txBox="1"/>
          <p:nvPr/>
        </p:nvSpPr>
        <p:spPr>
          <a:xfrm>
            <a:off x="1413221" y="208015"/>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SAU KHI ĐỌC</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F315A32-DF5B-2C55-CEB2-D313E20ED048}"/>
              </a:ext>
            </a:extLst>
          </p:cNvPr>
          <p:cNvSpPr txBox="1"/>
          <p:nvPr/>
        </p:nvSpPr>
        <p:spPr>
          <a:xfrm>
            <a:off x="4495801" y="208015"/>
            <a:ext cx="733697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NGƯỜI KỂ CHUYỆN VÀ SỰ LUÂN CHUYỂN ĐIỂM NHÌN</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046D6D7-3B3A-B1AE-9543-7E6F6F1D8386}"/>
              </a:ext>
            </a:extLst>
          </p:cNvPr>
          <p:cNvSpPr txBox="1"/>
          <p:nvPr/>
        </p:nvSpPr>
        <p:spPr>
          <a:xfrm>
            <a:off x="457201" y="1537930"/>
            <a:ext cx="11473542" cy="4376583"/>
          </a:xfrm>
          <a:prstGeom prst="rect">
            <a:avLst/>
          </a:prstGeom>
          <a:noFill/>
        </p:spPr>
        <p:txBody>
          <a:bodyPr wrap="square">
            <a:spAutoFit/>
          </a:bodyPr>
          <a:lstStyle/>
          <a:p>
            <a:pPr marR="0" lvl="0" algn="just" fontAlgn="base">
              <a:lnSpc>
                <a:spcPct val="122000"/>
              </a:lnSpc>
              <a:spcBef>
                <a:spcPts val="0"/>
              </a:spcBef>
              <a:spcAft>
                <a:spcPts val="300"/>
              </a:spcAft>
              <a:buClr>
                <a:srgbClr val="231F20"/>
              </a:buClr>
              <a:buSzPts val="1200"/>
              <a:tabLst>
                <a:tab pos="387985" algn="l"/>
              </a:tabLst>
            </a:pPr>
            <a:r>
              <a:rPr lang="vi-VN" sz="2800" b="1" u="none" strike="noStrike"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Suy ngẫm của nhân vật “tôi” khi đọc lại bản thảo của Kiên:</a:t>
            </a:r>
            <a:endParaRPr lang="en-US" sz="2800" b="1" u="none" strike="noStrike"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fontAlgn="base">
              <a:lnSpc>
                <a:spcPct val="122000"/>
              </a:lnSpc>
              <a:spcBef>
                <a:spcPts val="0"/>
              </a:spcBef>
              <a:spcAft>
                <a:spcPts val="300"/>
              </a:spcAft>
              <a:buClr>
                <a:srgbClr val="231F20"/>
              </a:buClr>
              <a:buSzPts val="1200"/>
              <a:buFont typeface="Symbol" panose="05050102010706020507" pitchFamily="18" charset="2"/>
              <a:buChar char="-"/>
              <a:tabLst>
                <a:tab pos="360045" algn="l"/>
              </a:tabLst>
            </a:pPr>
            <a:r>
              <a:rPr lang="vi-VN" sz="2800" b="1"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Công việc viết tiểu thuyết:</a:t>
            </a:r>
            <a:endPar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90500">
              <a:lnSpc>
                <a:spcPct val="124000"/>
              </a:lnSpc>
              <a:spcBef>
                <a:spcPts val="0"/>
              </a:spcBef>
              <a:spcAft>
                <a:spcPts val="300"/>
              </a:spcAft>
            </a:pPr>
            <a:r>
              <a:rPr lang="vi-VN"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Đối với Kiên, viết tiểu thuyết chính là một hành động cụ thể để tái hiện trọn vẹn quãng đời đã qua vốn bị cuốn vào vòng xoáy của chiến tranh và để thực hiện sự phục sinh tinh thần.</a:t>
            </a:r>
            <a:r>
              <a:rPr lang="vi-VN" sz="2800" dirty="0">
                <a:solidFill>
                  <a:srgbClr val="000000"/>
                </a:solidFill>
                <a:effectLst/>
                <a:latin typeface="Times New Roman" panose="02020603050405020304" pitchFamily="18" charset="0"/>
                <a:ea typeface="Helvetica Neue"/>
                <a:cs typeface="Times New Roman" panose="02020603050405020304" pitchFamily="18" charset="0"/>
              </a:rPr>
              <a:t/>
            </a:r>
            <a:br>
              <a:rPr lang="vi-VN" sz="2800" dirty="0">
                <a:solidFill>
                  <a:srgbClr val="000000"/>
                </a:solidFill>
                <a:effectLst/>
                <a:latin typeface="Times New Roman" panose="02020603050405020304" pitchFamily="18" charset="0"/>
                <a:ea typeface="Helvetica Neue"/>
                <a:cs typeface="Times New Roman" panose="02020603050405020304" pitchFamily="18" charset="0"/>
              </a:rPr>
            </a:br>
            <a:r>
              <a:rPr lang="vi-VN"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Đối với các nhà văn, viết tiểu thuyết là việc đi tìm một hình thức biểu đạt phù hợp có thể soi tỏ được bản chất của đời sống, cuốn người đọc vào những câu chuyện ngỡ xa lạ nhưng thực ra là của chính họ.</a:t>
            </a:r>
            <a:endParaRPr lang="en-US" sz="2800" dirty="0">
              <a:solidFill>
                <a:srgbClr val="000000"/>
              </a:solidFill>
              <a:effectLst/>
              <a:latin typeface="Times New Roman" panose="02020603050405020304" pitchFamily="18" charset="0"/>
              <a:ea typeface="Helvetica Neue"/>
              <a:cs typeface="Times New Roman" panose="02020603050405020304" pitchFamily="18" charset="0"/>
            </a:endParaRPr>
          </a:p>
        </p:txBody>
      </p:sp>
      <p:sp>
        <p:nvSpPr>
          <p:cNvPr id="3" name="Footer Placeholder 2">
            <a:extLst>
              <a:ext uri="{FF2B5EF4-FFF2-40B4-BE49-F238E27FC236}">
                <a16:creationId xmlns:a16="http://schemas.microsoft.com/office/drawing/2014/main" id="{6D0CA3CA-6F68-6BB7-64AB-E293024A9D65}"/>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220493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7" y="43318"/>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298433-B057-4615-C53B-B8625A91153D}"/>
              </a:ext>
            </a:extLst>
          </p:cNvPr>
          <p:cNvSpPr txBox="1"/>
          <p:nvPr/>
        </p:nvSpPr>
        <p:spPr>
          <a:xfrm>
            <a:off x="1413221" y="208015"/>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SAU KHI ĐỌC</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F315A32-DF5B-2C55-CEB2-D313E20ED048}"/>
              </a:ext>
            </a:extLst>
          </p:cNvPr>
          <p:cNvSpPr txBox="1"/>
          <p:nvPr/>
        </p:nvSpPr>
        <p:spPr>
          <a:xfrm>
            <a:off x="4495801" y="208015"/>
            <a:ext cx="733697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Ý THỨC CỦA NHÀ VĂN VỀ LỰA CHỌN HÌNH THỨC VIẾT</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3" name="Content Placeholder 3">
            <a:extLst>
              <a:ext uri="{FF2B5EF4-FFF2-40B4-BE49-F238E27FC236}">
                <a16:creationId xmlns:a16="http://schemas.microsoft.com/office/drawing/2014/main" id="{9E64036A-BF90-B3CA-0CF2-9369AA61249C}"/>
              </a:ext>
            </a:extLst>
          </p:cNvPr>
          <p:cNvGraphicFramePr>
            <a:graphicFrameLocks/>
          </p:cNvGraphicFramePr>
          <p:nvPr>
            <p:extLst>
              <p:ext uri="{D42A27DB-BD31-4B8C-83A1-F6EECF244321}">
                <p14:modId xmlns:p14="http://schemas.microsoft.com/office/powerpoint/2010/main" val="3698949616"/>
              </p:ext>
            </p:extLst>
          </p:nvPr>
        </p:nvGraphicFramePr>
        <p:xfrm>
          <a:off x="359229" y="1160361"/>
          <a:ext cx="11527971" cy="5435946"/>
        </p:xfrm>
        <a:graphic>
          <a:graphicData uri="http://schemas.openxmlformats.org/drawingml/2006/table">
            <a:tbl>
              <a:tblPr firstRow="1" bandRow="1">
                <a:tableStyleId>{5C22544A-7EE6-4342-B048-85BDC9FD1C3A}</a:tableStyleId>
              </a:tblPr>
              <a:tblGrid>
                <a:gridCol w="8044542">
                  <a:extLst>
                    <a:ext uri="{9D8B030D-6E8A-4147-A177-3AD203B41FA5}">
                      <a16:colId xmlns:a16="http://schemas.microsoft.com/office/drawing/2014/main" val="919608317"/>
                    </a:ext>
                  </a:extLst>
                </a:gridCol>
                <a:gridCol w="3483429">
                  <a:extLst>
                    <a:ext uri="{9D8B030D-6E8A-4147-A177-3AD203B41FA5}">
                      <a16:colId xmlns:a16="http://schemas.microsoft.com/office/drawing/2014/main" val="1083858046"/>
                    </a:ext>
                  </a:extLst>
                </a:gridCol>
              </a:tblGrid>
              <a:tr h="668439">
                <a:tc gridSpan="2">
                  <a:txBody>
                    <a:bodyPr/>
                    <a:lstStyle/>
                    <a:p>
                      <a:pPr algn="ctr"/>
                      <a:r>
                        <a:rPr lang="vi-VN" sz="2800" dirty="0">
                          <a:solidFill>
                            <a:schemeClr val="bg1"/>
                          </a:solidFill>
                          <a:latin typeface="+mj-lt"/>
                        </a:rPr>
                        <a:t>PHIẾU HỌC TẬP</a:t>
                      </a:r>
                      <a:endParaRPr lang="en-US" sz="2800" dirty="0">
                        <a:solidFill>
                          <a:schemeClr val="bg1"/>
                        </a:solidFill>
                        <a:latin typeface="+mj-lt"/>
                      </a:endParaRPr>
                    </a:p>
                  </a:txBody>
                  <a:tcPr/>
                </a:tc>
                <a:tc hMerge="1">
                  <a:txBody>
                    <a:bodyPr/>
                    <a:lstStyle/>
                    <a:p>
                      <a:endParaRPr lang="en-US" dirty="0"/>
                    </a:p>
                  </a:txBody>
                  <a:tcPr/>
                </a:tc>
                <a:extLst>
                  <a:ext uri="{0D108BD9-81ED-4DB2-BD59-A6C34878D82A}">
                    <a16:rowId xmlns:a16="http://schemas.microsoft.com/office/drawing/2014/main" val="1602905396"/>
                  </a:ext>
                </a:extLst>
              </a:tr>
              <a:tr h="595651">
                <a:tc>
                  <a:txBody>
                    <a:bodyPr/>
                    <a:lstStyle/>
                    <a:p>
                      <a:pPr algn="ctr"/>
                      <a:r>
                        <a:rPr lang="vi-VN" b="1" dirty="0">
                          <a:solidFill>
                            <a:schemeClr val="tx1"/>
                          </a:solidFill>
                          <a:latin typeface="+mj-lt"/>
                        </a:rPr>
                        <a:t>NHIỆM VỤ</a:t>
                      </a:r>
                      <a:endParaRPr lang="en-US" b="1" dirty="0">
                        <a:solidFill>
                          <a:schemeClr val="tx1"/>
                        </a:solidFill>
                        <a:latin typeface="+mj-lt"/>
                      </a:endParaRPr>
                    </a:p>
                  </a:txBody>
                  <a:tcPr/>
                </a:tc>
                <a:tc>
                  <a:txBody>
                    <a:bodyPr/>
                    <a:lstStyle/>
                    <a:p>
                      <a:pPr algn="ctr"/>
                      <a:r>
                        <a:rPr lang="vi-VN" b="1" dirty="0">
                          <a:latin typeface="+mj-lt"/>
                        </a:rPr>
                        <a:t>TRẢ LỜI</a:t>
                      </a:r>
                      <a:endParaRPr lang="en-US" b="1" dirty="0">
                        <a:latin typeface="+mj-lt"/>
                      </a:endParaRPr>
                    </a:p>
                  </a:txBody>
                  <a:tcPr/>
                </a:tc>
                <a:extLst>
                  <a:ext uri="{0D108BD9-81ED-4DB2-BD59-A6C34878D82A}">
                    <a16:rowId xmlns:a16="http://schemas.microsoft.com/office/drawing/2014/main" val="3902409161"/>
                  </a:ext>
                </a:extLst>
              </a:tr>
              <a:tr h="957587">
                <a:tc>
                  <a:txBody>
                    <a:bodyPr/>
                    <a:lstStyle/>
                    <a:p>
                      <a:pPr marL="0" marR="0" lvl="0" indent="0" algn="just" fontAlgn="base">
                        <a:lnSpc>
                          <a:spcPct val="112000"/>
                        </a:lnSpc>
                        <a:spcBef>
                          <a:spcPts val="0"/>
                        </a:spcBef>
                        <a:spcAft>
                          <a:spcPts val="300"/>
                        </a:spcAft>
                        <a:buClr>
                          <a:srgbClr val="231F20"/>
                        </a:buClr>
                        <a:buSzPts val="1200"/>
                        <a:buFont typeface="+mj-lt"/>
                        <a:buNone/>
                        <a:tabLst>
                          <a:tab pos="415290" algn="l"/>
                        </a:tabLst>
                      </a:pPr>
                      <a:r>
                        <a:rPr lang="vi-VN" sz="2400" kern="1200" dirty="0">
                          <a:solidFill>
                            <a:schemeClr val="dk1"/>
                          </a:solidFill>
                          <a:effectLst/>
                          <a:latin typeface="+mj-lt"/>
                          <a:ea typeface="+mn-ea"/>
                          <a:cs typeface="+mn-cs"/>
                        </a:rPr>
                        <a:t>Phát hiện và khái quát lên đặc điểm của hình thức viết mà nhà văn đã chọn (thể hiện qua đoạn trích). Tác dụng?</a:t>
                      </a:r>
                      <a:endParaRPr lang="en-US" sz="2400" u="none" strike="noStrike" dirty="0">
                        <a:solidFill>
                          <a:srgbClr val="000000"/>
                        </a:solidFill>
                        <a:effectLst/>
                        <a:latin typeface="+mj-lt"/>
                        <a:ea typeface="Times New Roman" panose="02020603050405020304" pitchFamily="18" charset="0"/>
                        <a:cs typeface="Times New Roman" panose="02020603050405020304" pitchFamily="18" charset="0"/>
                      </a:endParaRPr>
                    </a:p>
                  </a:txBody>
                  <a:tcPr/>
                </a:tc>
                <a:tc>
                  <a:txBody>
                    <a:bodyPr/>
                    <a:lstStyle/>
                    <a:p>
                      <a:pPr algn="ctr"/>
                      <a:endParaRPr lang="en-US" dirty="0">
                        <a:latin typeface="+mj-lt"/>
                      </a:endParaRPr>
                    </a:p>
                  </a:txBody>
                  <a:tcPr/>
                </a:tc>
                <a:extLst>
                  <a:ext uri="{0D108BD9-81ED-4DB2-BD59-A6C34878D82A}">
                    <a16:rowId xmlns:a16="http://schemas.microsoft.com/office/drawing/2014/main" val="2634394028"/>
                  </a:ext>
                </a:extLst>
              </a:tr>
              <a:tr h="1440333">
                <a:tc>
                  <a:txBody>
                    <a:bodyPr/>
                    <a:lstStyle/>
                    <a:p>
                      <a:pPr marL="0" marR="285750" lvl="0" indent="0" algn="just">
                        <a:lnSpc>
                          <a:spcPct val="108000"/>
                        </a:lnSpc>
                        <a:spcBef>
                          <a:spcPts val="550"/>
                        </a:spcBef>
                        <a:spcAft>
                          <a:spcPts val="0"/>
                        </a:spcAft>
                        <a:buClr>
                          <a:srgbClr val="231F20"/>
                        </a:buClr>
                        <a:buSzPts val="1200"/>
                        <a:buFont typeface="Arial" panose="020B0604020202020204" pitchFamily="34" charset="0"/>
                        <a:buNone/>
                        <a:tabLst>
                          <a:tab pos="349885" algn="l"/>
                        </a:tabLst>
                      </a:pPr>
                      <a:r>
                        <a:rPr lang="vi-VN" sz="2400" kern="1200" dirty="0">
                          <a:solidFill>
                            <a:schemeClr val="dk1"/>
                          </a:solidFill>
                          <a:effectLst/>
                          <a:latin typeface="+mj-lt"/>
                          <a:ea typeface="+mn-ea"/>
                          <a:cs typeface="+mn-cs"/>
                        </a:rPr>
                        <a:t>Hình thức viết ấy có tương thích với đặc điểm của nhân vật chính, rộng ra là với chủ đề “nỗi buồn chiến tranh” hay không? Tương thích ở điểm cụ thể nào? </a:t>
                      </a:r>
                      <a:endParaRPr lang="en-US" sz="2400" kern="1200" dirty="0">
                        <a:solidFill>
                          <a:schemeClr val="dk1"/>
                        </a:solidFill>
                        <a:effectLst/>
                        <a:latin typeface="+mj-lt"/>
                        <a:ea typeface="+mn-ea"/>
                        <a:cs typeface="+mn-cs"/>
                      </a:endParaRPr>
                    </a:p>
                  </a:txBody>
                  <a:tcPr/>
                </a:tc>
                <a:tc>
                  <a:txBody>
                    <a:bodyPr/>
                    <a:lstStyle/>
                    <a:p>
                      <a:pPr algn="ctr"/>
                      <a:endParaRPr lang="en-US" dirty="0">
                        <a:latin typeface="+mj-lt"/>
                      </a:endParaRPr>
                    </a:p>
                  </a:txBody>
                  <a:tcPr/>
                </a:tc>
                <a:extLst>
                  <a:ext uri="{0D108BD9-81ED-4DB2-BD59-A6C34878D82A}">
                    <a16:rowId xmlns:a16="http://schemas.microsoft.com/office/drawing/2014/main" val="1539739699"/>
                  </a:ext>
                </a:extLst>
              </a:tr>
              <a:tr h="969194">
                <a:tc>
                  <a:txBody>
                    <a:bodyPr/>
                    <a:lstStyle/>
                    <a:p>
                      <a:pPr marL="0" marR="0" lvl="0" indent="0" algn="just" defTabSz="914400" rtl="0" eaLnBrk="1" fontAlgn="base" latinLnBrk="0" hangingPunct="1">
                        <a:lnSpc>
                          <a:spcPct val="115000"/>
                        </a:lnSpc>
                        <a:spcBef>
                          <a:spcPts val="0"/>
                        </a:spcBef>
                        <a:spcAft>
                          <a:spcPts val="300"/>
                        </a:spcAft>
                        <a:buClr>
                          <a:srgbClr val="231F20"/>
                        </a:buClr>
                        <a:buSzPts val="1200"/>
                        <a:buFont typeface="+mj-lt"/>
                        <a:buNone/>
                        <a:tabLst>
                          <a:tab pos="410210" algn="l"/>
                        </a:tabLst>
                        <a:defRPr/>
                      </a:pPr>
                      <a:r>
                        <a:rPr lang="vi-VN" sz="2400" kern="1200" spc="-40" dirty="0">
                          <a:solidFill>
                            <a:srgbClr val="231F20"/>
                          </a:solidFill>
                          <a:effectLst/>
                          <a:latin typeface="+mj-lt"/>
                          <a:ea typeface="Arial" panose="020B0604020202020204" pitchFamily="34" charset="0"/>
                          <a:cs typeface="+mn-cs"/>
                        </a:rPr>
                        <a:t>Người</a:t>
                      </a:r>
                      <a:r>
                        <a:rPr lang="vi-VN" sz="2400" kern="1200" spc="-20" dirty="0">
                          <a:solidFill>
                            <a:srgbClr val="231F20"/>
                          </a:solidFill>
                          <a:effectLst/>
                          <a:latin typeface="+mj-lt"/>
                          <a:ea typeface="Arial" panose="020B0604020202020204" pitchFamily="34" charset="0"/>
                          <a:cs typeface="+mn-cs"/>
                        </a:rPr>
                        <a:t> </a:t>
                      </a:r>
                      <a:r>
                        <a:rPr lang="vi-VN" sz="2400" kern="1200" spc="-40" dirty="0">
                          <a:solidFill>
                            <a:srgbClr val="231F20"/>
                          </a:solidFill>
                          <a:effectLst/>
                          <a:latin typeface="+mj-lt"/>
                          <a:ea typeface="Arial" panose="020B0604020202020204" pitchFamily="34" charset="0"/>
                          <a:cs typeface="+mn-cs"/>
                        </a:rPr>
                        <a:t>kể</a:t>
                      </a:r>
                      <a:r>
                        <a:rPr lang="vi-VN" sz="2400" kern="1200" spc="-25" dirty="0">
                          <a:solidFill>
                            <a:srgbClr val="231F20"/>
                          </a:solidFill>
                          <a:effectLst/>
                          <a:latin typeface="+mj-lt"/>
                          <a:ea typeface="Arial" panose="020B0604020202020204" pitchFamily="34" charset="0"/>
                          <a:cs typeface="+mn-cs"/>
                        </a:rPr>
                        <a:t> </a:t>
                      </a:r>
                      <a:r>
                        <a:rPr lang="vi-VN" sz="2400" kern="1200" spc="-40" dirty="0">
                          <a:solidFill>
                            <a:srgbClr val="231F20"/>
                          </a:solidFill>
                          <a:effectLst/>
                          <a:latin typeface="+mj-lt"/>
                          <a:ea typeface="Arial" panose="020B0604020202020204" pitchFamily="34" charset="0"/>
                          <a:cs typeface="+mn-cs"/>
                        </a:rPr>
                        <a:t>chuyện</a:t>
                      </a:r>
                      <a:r>
                        <a:rPr lang="vi-VN" sz="2400" kern="1200" spc="-25" dirty="0">
                          <a:solidFill>
                            <a:srgbClr val="231F20"/>
                          </a:solidFill>
                          <a:effectLst/>
                          <a:latin typeface="+mj-lt"/>
                          <a:ea typeface="Arial" panose="020B0604020202020204" pitchFamily="34" charset="0"/>
                          <a:cs typeface="+mn-cs"/>
                        </a:rPr>
                        <a:t> </a:t>
                      </a:r>
                      <a:r>
                        <a:rPr lang="vi-VN" sz="2400" kern="1200" spc="-40" dirty="0">
                          <a:solidFill>
                            <a:srgbClr val="231F20"/>
                          </a:solidFill>
                          <a:effectLst/>
                          <a:latin typeface="+mj-lt"/>
                          <a:ea typeface="Arial" panose="020B0604020202020204" pitchFamily="34" charset="0"/>
                          <a:cs typeface="+mn-cs"/>
                        </a:rPr>
                        <a:t>xưng</a:t>
                      </a:r>
                      <a:r>
                        <a:rPr lang="vi-VN" sz="2400" kern="1200" spc="-45" dirty="0">
                          <a:solidFill>
                            <a:srgbClr val="231F20"/>
                          </a:solidFill>
                          <a:effectLst/>
                          <a:latin typeface="+mj-lt"/>
                          <a:ea typeface="Arial" panose="020B0604020202020204" pitchFamily="34" charset="0"/>
                          <a:cs typeface="+mn-cs"/>
                        </a:rPr>
                        <a:t> </a:t>
                      </a:r>
                      <a:r>
                        <a:rPr lang="vi-VN" sz="2400" kern="1200" spc="-40" dirty="0">
                          <a:solidFill>
                            <a:srgbClr val="231F20"/>
                          </a:solidFill>
                          <a:effectLst/>
                          <a:latin typeface="+mj-lt"/>
                          <a:ea typeface="Arial" panose="020B0604020202020204" pitchFamily="34" charset="0"/>
                          <a:cs typeface="+mn-cs"/>
                        </a:rPr>
                        <a:t>“tôi” </a:t>
                      </a:r>
                      <a:r>
                        <a:rPr lang="vi-VN" sz="2400" kern="1200" spc="-30" dirty="0">
                          <a:solidFill>
                            <a:srgbClr val="231F20"/>
                          </a:solidFill>
                          <a:effectLst/>
                          <a:latin typeface="+mj-lt"/>
                          <a:ea typeface="Arial" panose="020B0604020202020204" pitchFamily="34" charset="0"/>
                          <a:cs typeface="+mn-cs"/>
                        </a:rPr>
                        <a:t>từng</a:t>
                      </a:r>
                      <a:r>
                        <a:rPr lang="vi-VN" sz="2400" kern="1200" spc="-55" dirty="0">
                          <a:solidFill>
                            <a:srgbClr val="231F20"/>
                          </a:solidFill>
                          <a:effectLst/>
                          <a:latin typeface="+mj-lt"/>
                          <a:ea typeface="Arial" panose="020B0604020202020204" pitchFamily="34" charset="0"/>
                          <a:cs typeface="+mn-cs"/>
                        </a:rPr>
                        <a:t> </a:t>
                      </a:r>
                      <a:r>
                        <a:rPr lang="vi-VN" sz="2400" kern="1200" spc="-30" dirty="0">
                          <a:solidFill>
                            <a:srgbClr val="231F20"/>
                          </a:solidFill>
                          <a:effectLst/>
                          <a:latin typeface="+mj-lt"/>
                          <a:ea typeface="Arial" panose="020B0604020202020204" pitchFamily="34" charset="0"/>
                          <a:cs typeface="+mn-cs"/>
                        </a:rPr>
                        <a:t>nhận</a:t>
                      </a:r>
                      <a:r>
                        <a:rPr lang="vi-VN" sz="2400" kern="1200" spc="-55" dirty="0">
                          <a:solidFill>
                            <a:srgbClr val="231F20"/>
                          </a:solidFill>
                          <a:effectLst/>
                          <a:latin typeface="+mj-lt"/>
                          <a:ea typeface="Arial" panose="020B0604020202020204" pitchFamily="34" charset="0"/>
                          <a:cs typeface="+mn-cs"/>
                        </a:rPr>
                        <a:t> </a:t>
                      </a:r>
                      <a:r>
                        <a:rPr lang="vi-VN" sz="2400" kern="1200" spc="-30" dirty="0">
                          <a:solidFill>
                            <a:srgbClr val="231F20"/>
                          </a:solidFill>
                          <a:effectLst/>
                          <a:latin typeface="+mj-lt"/>
                          <a:ea typeface="Arial" panose="020B0604020202020204" pitchFamily="34" charset="0"/>
                          <a:cs typeface="+mn-cs"/>
                        </a:rPr>
                        <a:t>xét</a:t>
                      </a:r>
                      <a:r>
                        <a:rPr lang="vi-VN" sz="2400" kern="1200" spc="-40" dirty="0">
                          <a:solidFill>
                            <a:srgbClr val="231F20"/>
                          </a:solidFill>
                          <a:effectLst/>
                          <a:latin typeface="+mj-lt"/>
                          <a:ea typeface="Arial" panose="020B0604020202020204" pitchFamily="34" charset="0"/>
                          <a:cs typeface="+mn-cs"/>
                        </a:rPr>
                        <a:t> </a:t>
                      </a:r>
                      <a:r>
                        <a:rPr lang="vi-VN" sz="2400" kern="1200" spc="-30" dirty="0">
                          <a:solidFill>
                            <a:srgbClr val="231F20"/>
                          </a:solidFill>
                          <a:effectLst/>
                          <a:latin typeface="+mj-lt"/>
                          <a:ea typeface="Arial" panose="020B0604020202020204" pitchFamily="34" charset="0"/>
                          <a:cs typeface="+mn-cs"/>
                        </a:rPr>
                        <a:t>rằng cuốn tiểu thuyết của Kiên</a:t>
                      </a:r>
                      <a:r>
                        <a:rPr lang="vi-VN" sz="2400" kern="1200" spc="-55" dirty="0">
                          <a:solidFill>
                            <a:srgbClr val="231F20"/>
                          </a:solidFill>
                          <a:effectLst/>
                          <a:latin typeface="+mj-lt"/>
                          <a:ea typeface="Arial" panose="020B0604020202020204" pitchFamily="34" charset="0"/>
                          <a:cs typeface="+mn-cs"/>
                        </a:rPr>
                        <a:t> </a:t>
                      </a:r>
                      <a:r>
                        <a:rPr lang="vi-VN" sz="2400" kern="1200" spc="-30" dirty="0">
                          <a:solidFill>
                            <a:srgbClr val="231F20"/>
                          </a:solidFill>
                          <a:effectLst/>
                          <a:latin typeface="+mj-lt"/>
                          <a:ea typeface="Arial" panose="020B0604020202020204" pitchFamily="34" charset="0"/>
                          <a:cs typeface="+mn-cs"/>
                        </a:rPr>
                        <a:t>“được sáng tác dựa trên cảm hứng chủ đạo </a:t>
                      </a:r>
                      <a:r>
                        <a:rPr lang="vi-VN" sz="2400" kern="1200" spc="-20" dirty="0">
                          <a:solidFill>
                            <a:srgbClr val="231F20"/>
                          </a:solidFill>
                          <a:effectLst/>
                          <a:latin typeface="+mj-lt"/>
                          <a:ea typeface="Arial" panose="020B0604020202020204" pitchFamily="34" charset="0"/>
                          <a:cs typeface="+mn-cs"/>
                        </a:rPr>
                        <a:t>của</a:t>
                      </a:r>
                      <a:r>
                        <a:rPr lang="vi-VN" sz="2400" kern="1200" spc="-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sự</a:t>
                      </a:r>
                      <a:r>
                        <a:rPr lang="vi-VN" sz="2400" kern="1200" spc="-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rối</a:t>
                      </a:r>
                      <a:r>
                        <a:rPr lang="vi-VN" sz="2400" kern="1200" spc="-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bời”,</a:t>
                      </a:r>
                      <a:r>
                        <a:rPr lang="vi-VN" sz="2400" kern="1200" spc="-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vậy</a:t>
                      </a:r>
                      <a:r>
                        <a:rPr lang="vi-VN" sz="2400" kern="1200" spc="-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theo</a:t>
                      </a:r>
                      <a:r>
                        <a:rPr lang="vi-VN" sz="2400" kern="1200" spc="-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em,</a:t>
                      </a:r>
                      <a:r>
                        <a:rPr lang="vi-VN" sz="2400" kern="1200" spc="-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vì</a:t>
                      </a:r>
                      <a:r>
                        <a:rPr lang="vi-VN" sz="2400" kern="1200" spc="-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sao</a:t>
                      </a:r>
                      <a:r>
                        <a:rPr lang="vi-VN" sz="2400" kern="1200" spc="-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cuối</a:t>
                      </a:r>
                      <a:r>
                        <a:rPr lang="vi-VN" sz="2400" kern="1200" spc="-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cùng</a:t>
                      </a:r>
                      <a:r>
                        <a:rPr lang="vi-VN" sz="2400" kern="1200" spc="-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nó</a:t>
                      </a:r>
                      <a:r>
                        <a:rPr lang="vi-VN" sz="2400" kern="1200" spc="-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đã</a:t>
                      </a:r>
                      <a:r>
                        <a:rPr lang="vi-VN" sz="2400" kern="1200" spc="-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thuyết</a:t>
                      </a:r>
                      <a:r>
                        <a:rPr lang="vi-VN" sz="2400" kern="1200" spc="-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phục</a:t>
                      </a:r>
                      <a:r>
                        <a:rPr lang="vi-VN" sz="2400" kern="1200" spc="-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được</a:t>
                      </a:r>
                      <a:r>
                        <a:rPr lang="vi-VN" sz="2400" kern="1200" spc="-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chính</a:t>
                      </a:r>
                      <a:r>
                        <a:rPr lang="vi-VN" sz="2400" kern="1200" spc="-180" dirty="0">
                          <a:solidFill>
                            <a:srgbClr val="231F20"/>
                          </a:solidFill>
                          <a:effectLst/>
                          <a:latin typeface="+mj-lt"/>
                          <a:ea typeface="Arial" panose="020B0604020202020204" pitchFamily="34" charset="0"/>
                          <a:cs typeface="+mn-cs"/>
                        </a:rPr>
                        <a:t> </a:t>
                      </a:r>
                      <a:r>
                        <a:rPr lang="vi-VN" sz="2400" kern="1200" spc="-20" dirty="0">
                          <a:solidFill>
                            <a:srgbClr val="231F20"/>
                          </a:solidFill>
                          <a:effectLst/>
                          <a:latin typeface="+mj-lt"/>
                          <a:ea typeface="Arial" panose="020B0604020202020204" pitchFamily="34" charset="0"/>
                          <a:cs typeface="+mn-cs"/>
                        </a:rPr>
                        <a:t>“tôi”?</a:t>
                      </a:r>
                      <a:endParaRPr lang="en-US" sz="2400" kern="1200" spc="0" dirty="0">
                        <a:solidFill>
                          <a:schemeClr val="dk1"/>
                        </a:solidFill>
                        <a:effectLst/>
                        <a:latin typeface="+mj-lt"/>
                        <a:ea typeface="Arial" panose="020B0604020202020204" pitchFamily="34" charset="0"/>
                        <a:cs typeface="+mn-cs"/>
                      </a:endParaRPr>
                    </a:p>
                  </a:txBody>
                  <a:tcPr/>
                </a:tc>
                <a:tc>
                  <a:txBody>
                    <a:bodyPr/>
                    <a:lstStyle/>
                    <a:p>
                      <a:pPr algn="ctr"/>
                      <a:endParaRPr lang="en-US" dirty="0">
                        <a:latin typeface="+mj-lt"/>
                      </a:endParaRPr>
                    </a:p>
                  </a:txBody>
                  <a:tcPr/>
                </a:tc>
                <a:extLst>
                  <a:ext uri="{0D108BD9-81ED-4DB2-BD59-A6C34878D82A}">
                    <a16:rowId xmlns:a16="http://schemas.microsoft.com/office/drawing/2014/main" val="3964092869"/>
                  </a:ext>
                </a:extLst>
              </a:tr>
            </a:tbl>
          </a:graphicData>
        </a:graphic>
      </p:graphicFrame>
      <p:sp>
        <p:nvSpPr>
          <p:cNvPr id="4" name="Footer Placeholder 3">
            <a:extLst>
              <a:ext uri="{FF2B5EF4-FFF2-40B4-BE49-F238E27FC236}">
                <a16:creationId xmlns:a16="http://schemas.microsoft.com/office/drawing/2014/main" id="{33B16012-827E-72AC-0374-23A9ED573507}"/>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262719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7" y="43318"/>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298433-B057-4615-C53B-B8625A91153D}"/>
              </a:ext>
            </a:extLst>
          </p:cNvPr>
          <p:cNvSpPr txBox="1"/>
          <p:nvPr/>
        </p:nvSpPr>
        <p:spPr>
          <a:xfrm>
            <a:off x="1413221" y="208015"/>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SAU KHI ĐỌC</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F315A32-DF5B-2C55-CEB2-D313E20ED048}"/>
              </a:ext>
            </a:extLst>
          </p:cNvPr>
          <p:cNvSpPr txBox="1"/>
          <p:nvPr/>
        </p:nvSpPr>
        <p:spPr>
          <a:xfrm>
            <a:off x="4484915" y="303951"/>
            <a:ext cx="733697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Ý THỨC CỦA NHÀ VĂN VỀ LỰA CHỌN HÌNH THỨC VIẾT</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823C68-B1B5-E273-DA58-D6135C2B7EA7}"/>
              </a:ext>
            </a:extLst>
          </p:cNvPr>
          <p:cNvSpPr txBox="1"/>
          <p:nvPr/>
        </p:nvSpPr>
        <p:spPr>
          <a:xfrm>
            <a:off x="350263" y="1527480"/>
            <a:ext cx="11656680" cy="3407600"/>
          </a:xfrm>
          <a:prstGeom prst="rect">
            <a:avLst/>
          </a:prstGeom>
          <a:noFill/>
        </p:spPr>
        <p:txBody>
          <a:bodyPr wrap="square">
            <a:spAutoFit/>
          </a:bodyPr>
          <a:lstStyle/>
          <a:p>
            <a:pPr marL="71755" marR="298450" indent="179705" algn="just">
              <a:lnSpc>
                <a:spcPct val="108000"/>
              </a:lnSpc>
              <a:spcBef>
                <a:spcPts val="685"/>
              </a:spcBef>
              <a:spcAft>
                <a:spcPts val="0"/>
              </a:spcAft>
            </a:pPr>
            <a:r>
              <a:rPr lang="vi-VN" sz="2400" i="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Nỗi</a:t>
            </a:r>
            <a:r>
              <a:rPr lang="vi-VN" sz="2800" i="1" spc="-8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buồn</a:t>
            </a:r>
            <a:r>
              <a:rPr lang="vi-VN" sz="2800" i="1" spc="-8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chiến</a:t>
            </a:r>
            <a:r>
              <a:rPr lang="vi-VN" sz="2800" i="1" spc="-8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tranh</a:t>
            </a:r>
            <a:r>
              <a:rPr lang="vi-VN" sz="2800" i="1" spc="-8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85"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là </a:t>
            </a:r>
            <a:r>
              <a:rPr lang="vi-VN" sz="2800" b="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tiểu</a:t>
            </a:r>
            <a:r>
              <a:rPr lang="vi-VN" sz="2800" b="1"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thuyết</a:t>
            </a:r>
            <a:r>
              <a:rPr lang="vi-VN" sz="2800" b="1"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vi-VN" sz="2800" b="1"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tiểu</a:t>
            </a:r>
            <a:r>
              <a:rPr lang="vi-VN" sz="2800" b="1"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thuyết</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Khi</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kể</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viết</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tiểu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thuyết</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Kiên,</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nhà</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văn</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có</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ý</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thức</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rất</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rõ </a:t>
            </a:r>
            <a:r>
              <a:rPr lang="vi-VN" sz="2800" spc="-1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vi-VN" sz="2800" spc="-8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vi-VN" sz="2800" spc="-8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chọn</a:t>
            </a:r>
            <a:r>
              <a:rPr lang="vi-VN" sz="2800" spc="-8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vi-VN" sz="2800" spc="-8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thức</a:t>
            </a:r>
            <a:r>
              <a:rPr lang="vi-VN" sz="2800" spc="-8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viết</a:t>
            </a:r>
            <a:r>
              <a:rPr lang="vi-VN" sz="2800" spc="-8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phù</a:t>
            </a:r>
            <a:r>
              <a:rPr lang="vi-VN" sz="2800" spc="-8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hợp</a:t>
            </a:r>
            <a:r>
              <a:rPr lang="vi-VN" sz="2800" spc="-8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vi-VN" sz="2800" spc="-8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vi-VN" sz="2800" spc="-8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đề</a:t>
            </a:r>
            <a:r>
              <a:rPr lang="vi-VN" sz="2800" spc="-18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“nỗi</a:t>
            </a:r>
            <a:r>
              <a:rPr lang="vi-VN" sz="2800" spc="-8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buồn</a:t>
            </a:r>
            <a:r>
              <a:rPr lang="vi-VN" sz="2800" spc="-8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chiến</a:t>
            </a:r>
            <a:r>
              <a:rPr lang="vi-VN" sz="2800" spc="-8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1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tranh”.</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p>
          <a:p>
            <a:pPr marL="71755" marR="298450" indent="179705">
              <a:lnSpc>
                <a:spcPct val="108000"/>
              </a:lnSpc>
              <a:spcBef>
                <a:spcPts val="685"/>
              </a:spcBef>
              <a:spcAft>
                <a:spcPts val="0"/>
              </a:spcAft>
            </a:pPr>
            <a:r>
              <a:rPr lang="vi-VN" sz="28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có</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nổi</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bật</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sự</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“dị</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biệt”</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Kiên</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nhà văn chọn</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cách</a:t>
            </a:r>
            <a:r>
              <a:rPr lang="vi-VN" sz="2800" b="1"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viết</a:t>
            </a:r>
            <a:r>
              <a:rPr lang="vi-VN" sz="2800" b="1"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phi</a:t>
            </a:r>
            <a:r>
              <a:rPr lang="vi-VN" sz="2800" b="1"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tuyến</a:t>
            </a:r>
            <a:r>
              <a:rPr lang="vi-VN" sz="2800" b="1"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vi-VN" sz="2800" b="1"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chồng</a:t>
            </a:r>
            <a:r>
              <a:rPr lang="vi-VN" sz="2800" b="1"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xếp</a:t>
            </a:r>
            <a:r>
              <a:rPr lang="vi-VN" sz="2800" b="1"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lẫn</a:t>
            </a:r>
            <a:r>
              <a:rPr lang="vi-VN" sz="2800" b="1"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lộn </a:t>
            </a:r>
            <a:r>
              <a:rPr lang="vi-VN" sz="2800" b="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2800" b="1" spc="-7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bình</a:t>
            </a:r>
            <a:r>
              <a:rPr lang="vi-VN" sz="2800" b="1" spc="-7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diện</a:t>
            </a:r>
            <a:r>
              <a:rPr lang="vi-VN" sz="2800" b="1" spc="-7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thời</a:t>
            </a:r>
            <a:r>
              <a:rPr lang="vi-VN" sz="2800" b="1" spc="-7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gian,</a:t>
            </a:r>
            <a:r>
              <a:rPr lang="vi-VN" sz="2800" b="1" spc="-7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không</a:t>
            </a:r>
            <a:r>
              <a:rPr lang="vi-VN" sz="2800" b="1" spc="-7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gian,</a:t>
            </a:r>
            <a:r>
              <a:rPr lang="vi-VN" sz="2800" spc="-7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nương</a:t>
            </a:r>
            <a:r>
              <a:rPr lang="vi-VN" sz="2800" spc="-7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theo</a:t>
            </a:r>
            <a:r>
              <a:rPr lang="vi-VN" sz="2800" spc="-7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dòng</a:t>
            </a:r>
            <a:r>
              <a:rPr lang="vi-VN" sz="2800" spc="-7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tâm</a:t>
            </a:r>
            <a:r>
              <a:rPr lang="vi-VN" sz="2800" spc="-7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tư</a:t>
            </a:r>
            <a:r>
              <a:rPr lang="vi-VN" sz="2800" spc="-7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nặng</a:t>
            </a:r>
            <a:r>
              <a:rPr lang="vi-VN" sz="2800" spc="-7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nề</a:t>
            </a:r>
            <a:r>
              <a:rPr lang="vi-VN" sz="2800" spc="-7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nhưng</a:t>
            </a:r>
            <a:r>
              <a:rPr lang="vi-VN" sz="2800" spc="-7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cũng</a:t>
            </a:r>
            <a:r>
              <a:rPr lang="vi-VN" sz="2800" spc="-7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đầy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biến</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nhân</a:t>
            </a:r>
            <a:r>
              <a:rPr lang="vi-VN" sz="2800" spc="-5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3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vật.</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r>
            <a:br>
              <a:rPr lang="vi-VN" sz="2800" dirty="0">
                <a:effectLst/>
                <a:latin typeface="Times New Roman" panose="02020603050405020304" pitchFamily="18" charset="0"/>
                <a:ea typeface="Arial" panose="020B0604020202020204" pitchFamily="34" charset="0"/>
                <a:cs typeface="Times New Roman" panose="02020603050405020304" pitchFamily="18" charset="0"/>
              </a:rPr>
            </a:b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768ED30F-D42A-3B3E-C13F-BB138DD15DF8}"/>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346590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j-ea"/>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7" y="43318"/>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298433-B057-4615-C53B-B8625A91153D}"/>
              </a:ext>
            </a:extLst>
          </p:cNvPr>
          <p:cNvSpPr txBox="1"/>
          <p:nvPr/>
        </p:nvSpPr>
        <p:spPr>
          <a:xfrm>
            <a:off x="1413221" y="208015"/>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Hoạt động SAU KHI ĐỌC</a:t>
            </a:r>
            <a:endParaRPr kumimoji="0" lang="en-US" sz="2800" b="1" i="0" u="none" strike="noStrike" kern="1200" cap="none" spc="0" normalizeH="0" baseline="0" noProof="0" dirty="0">
              <a:ln>
                <a:noFill/>
              </a:ln>
              <a:solidFill>
                <a:srgbClr val="ED7D31">
                  <a:lumMod val="50000"/>
                </a:srgbClr>
              </a:solidFill>
              <a:effectLst/>
              <a:uLnTx/>
              <a:uFillTx/>
              <a:latin typeface="Algerian" panose="04020705040A02060702" pitchFamily="82"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4F315A32-DF5B-2C55-CEB2-D313E20ED048}"/>
              </a:ext>
            </a:extLst>
          </p:cNvPr>
          <p:cNvSpPr txBox="1"/>
          <p:nvPr/>
        </p:nvSpPr>
        <p:spPr>
          <a:xfrm>
            <a:off x="4484915" y="303951"/>
            <a:ext cx="733697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FF0000"/>
                </a:solidFill>
                <a:latin typeface="Algerian" panose="04020705040A02060702" pitchFamily="82" charset="0"/>
                <a:ea typeface="Tahoma" panose="020B0604030504040204" pitchFamily="34" charset="0"/>
                <a:cs typeface="Tahoma" panose="020B0604030504040204" pitchFamily="34" charset="0"/>
              </a:rPr>
              <a:t>Ý THỨC CỦA NHÀ VĂN VỀ LỰA CHỌN HÌNH THỨC VIẾT</a:t>
            </a:r>
            <a:endParaRPr kumimoji="0" lang="en-US" sz="2800" b="1" i="0" u="none" strike="noStrike" kern="1200" cap="none" spc="0" normalizeH="0" baseline="0" noProof="0" dirty="0">
              <a:ln>
                <a:noFill/>
              </a:ln>
              <a:solidFill>
                <a:srgbClr val="FF0000"/>
              </a:solidFill>
              <a:effectLst/>
              <a:uLnTx/>
              <a:uFillTx/>
              <a:latin typeface="Algerian" panose="04020705040A02060702" pitchFamily="82"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27823C68-B1B5-E273-DA58-D6135C2B7EA7}"/>
              </a:ext>
            </a:extLst>
          </p:cNvPr>
          <p:cNvSpPr txBox="1"/>
          <p:nvPr/>
        </p:nvSpPr>
        <p:spPr>
          <a:xfrm>
            <a:off x="535320" y="2169737"/>
            <a:ext cx="11656680" cy="3325719"/>
          </a:xfrm>
          <a:prstGeom prst="rect">
            <a:avLst/>
          </a:prstGeom>
          <a:noFill/>
        </p:spPr>
        <p:txBody>
          <a:bodyPr wrap="square">
            <a:spAutoFit/>
          </a:bodyPr>
          <a:lstStyle/>
          <a:p>
            <a:pPr marL="71755" marR="298450" indent="179705" algn="just">
              <a:lnSpc>
                <a:spcPct val="108000"/>
              </a:lnSpc>
              <a:spcBef>
                <a:spcPts val="685"/>
              </a:spcBef>
              <a:spcAft>
                <a:spcPts val="0"/>
              </a:spcAft>
            </a:pPr>
            <a:r>
              <a:rPr lang="vi-VN" sz="2800" dirty="0">
                <a:effectLst/>
                <a:ea typeface="Arial" panose="020B0604020202020204" pitchFamily="34" charset="0"/>
              </a:rPr>
              <a:t>+ </a:t>
            </a:r>
            <a:r>
              <a:rPr lang="vi-VN" sz="2800" b="1" dirty="0">
                <a:effectLst/>
                <a:ea typeface="Arial" panose="020B0604020202020204" pitchFamily="34" charset="0"/>
              </a:rPr>
              <a:t>Người </a:t>
            </a:r>
            <a:r>
              <a:rPr lang="vi-VN" sz="2800" b="1" spc="-30" dirty="0">
                <a:solidFill>
                  <a:srgbClr val="231F20"/>
                </a:solidFill>
                <a:effectLst/>
                <a:ea typeface="Arial" panose="020B0604020202020204" pitchFamily="34" charset="0"/>
              </a:rPr>
              <a:t>kể</a:t>
            </a:r>
            <a:r>
              <a:rPr lang="vi-VN" sz="2800" b="1" spc="-55" dirty="0">
                <a:solidFill>
                  <a:srgbClr val="231F20"/>
                </a:solidFill>
                <a:effectLst/>
                <a:ea typeface="Arial" panose="020B0604020202020204" pitchFamily="34" charset="0"/>
              </a:rPr>
              <a:t> </a:t>
            </a:r>
            <a:r>
              <a:rPr lang="vi-VN" sz="2800" b="1" spc="-30" dirty="0">
                <a:solidFill>
                  <a:srgbClr val="231F20"/>
                </a:solidFill>
                <a:effectLst/>
                <a:ea typeface="Arial" panose="020B0604020202020204" pitchFamily="34" charset="0"/>
              </a:rPr>
              <a:t>chuyện</a:t>
            </a:r>
            <a:r>
              <a:rPr lang="vi-VN" sz="2800" b="1" spc="-55" dirty="0">
                <a:solidFill>
                  <a:srgbClr val="231F20"/>
                </a:solidFill>
                <a:effectLst/>
                <a:ea typeface="Arial" panose="020B0604020202020204" pitchFamily="34" charset="0"/>
              </a:rPr>
              <a:t> </a:t>
            </a:r>
            <a:r>
              <a:rPr lang="vi-VN" sz="2800" b="1" spc="-30" dirty="0">
                <a:solidFill>
                  <a:srgbClr val="231F20"/>
                </a:solidFill>
                <a:effectLst/>
                <a:ea typeface="Arial" panose="020B0604020202020204" pitchFamily="34" charset="0"/>
              </a:rPr>
              <a:t>chưa</a:t>
            </a:r>
            <a:r>
              <a:rPr lang="vi-VN" sz="2800" b="1" spc="-50" dirty="0">
                <a:solidFill>
                  <a:srgbClr val="231F20"/>
                </a:solidFill>
                <a:effectLst/>
                <a:ea typeface="Arial" panose="020B0604020202020204" pitchFamily="34" charset="0"/>
              </a:rPr>
              <a:t> </a:t>
            </a:r>
            <a:r>
              <a:rPr lang="vi-VN" sz="2800" b="1" spc="-30" dirty="0">
                <a:solidFill>
                  <a:srgbClr val="231F20"/>
                </a:solidFill>
                <a:effectLst/>
                <a:ea typeface="Arial" panose="020B0604020202020204" pitchFamily="34" charset="0"/>
              </a:rPr>
              <a:t>từng</a:t>
            </a:r>
            <a:r>
              <a:rPr lang="vi-VN" sz="2800" b="1" spc="-55" dirty="0">
                <a:solidFill>
                  <a:srgbClr val="231F20"/>
                </a:solidFill>
                <a:effectLst/>
                <a:ea typeface="Arial" panose="020B0604020202020204" pitchFamily="34" charset="0"/>
              </a:rPr>
              <a:t> </a:t>
            </a:r>
            <a:r>
              <a:rPr lang="vi-VN" sz="2800" b="1" spc="-30" dirty="0">
                <a:solidFill>
                  <a:srgbClr val="231F20"/>
                </a:solidFill>
                <a:effectLst/>
                <a:ea typeface="Arial" panose="020B0604020202020204" pitchFamily="34" charset="0"/>
              </a:rPr>
              <a:t>biết</a:t>
            </a:r>
            <a:r>
              <a:rPr lang="vi-VN" sz="2800" b="1" spc="-55" dirty="0">
                <a:solidFill>
                  <a:srgbClr val="231F20"/>
                </a:solidFill>
                <a:effectLst/>
                <a:ea typeface="Arial" panose="020B0604020202020204" pitchFamily="34" charset="0"/>
              </a:rPr>
              <a:t> </a:t>
            </a:r>
            <a:r>
              <a:rPr lang="vi-VN" sz="2800" b="1" spc="-30" dirty="0">
                <a:solidFill>
                  <a:srgbClr val="231F20"/>
                </a:solidFill>
                <a:effectLst/>
                <a:ea typeface="Arial" panose="020B0604020202020204" pitchFamily="34" charset="0"/>
              </a:rPr>
              <a:t>Kiên</a:t>
            </a:r>
            <a:r>
              <a:rPr lang="vi-VN" sz="2800" b="1" spc="-55" dirty="0">
                <a:solidFill>
                  <a:srgbClr val="231F20"/>
                </a:solidFill>
                <a:effectLst/>
                <a:ea typeface="Arial" panose="020B0604020202020204" pitchFamily="34" charset="0"/>
              </a:rPr>
              <a:t> </a:t>
            </a:r>
            <a:r>
              <a:rPr lang="vi-VN" sz="2800" b="1" spc="-30" dirty="0">
                <a:solidFill>
                  <a:srgbClr val="231F20"/>
                </a:solidFill>
                <a:effectLst/>
                <a:ea typeface="Arial" panose="020B0604020202020204" pitchFamily="34" charset="0"/>
              </a:rPr>
              <a:t>ngoài</a:t>
            </a:r>
            <a:r>
              <a:rPr lang="vi-VN" sz="2800" b="1" spc="-50" dirty="0">
                <a:solidFill>
                  <a:srgbClr val="231F20"/>
                </a:solidFill>
                <a:effectLst/>
                <a:ea typeface="Arial" panose="020B0604020202020204" pitchFamily="34" charset="0"/>
              </a:rPr>
              <a:t> </a:t>
            </a:r>
            <a:r>
              <a:rPr lang="vi-VN" sz="2800" b="1" spc="-30" dirty="0">
                <a:solidFill>
                  <a:srgbClr val="231F20"/>
                </a:solidFill>
                <a:effectLst/>
                <a:ea typeface="Arial" panose="020B0604020202020204" pitchFamily="34" charset="0"/>
              </a:rPr>
              <a:t>đời</a:t>
            </a:r>
            <a:r>
              <a:rPr lang="vi-VN" sz="2800" b="1" spc="-55" dirty="0">
                <a:solidFill>
                  <a:srgbClr val="231F20"/>
                </a:solidFill>
                <a:effectLst/>
                <a:ea typeface="Arial" panose="020B0604020202020204" pitchFamily="34" charset="0"/>
              </a:rPr>
              <a:t> </a:t>
            </a:r>
            <a:r>
              <a:rPr lang="vi-VN" sz="2800" spc="-30" dirty="0">
                <a:solidFill>
                  <a:srgbClr val="231F20"/>
                </a:solidFill>
                <a:effectLst/>
                <a:ea typeface="Arial" panose="020B0604020202020204" pitchFamily="34" charset="0"/>
              </a:rPr>
              <a:t>–</a:t>
            </a:r>
            <a:r>
              <a:rPr lang="vi-VN" sz="2800" spc="-55" dirty="0">
                <a:solidFill>
                  <a:srgbClr val="231F20"/>
                </a:solidFill>
                <a:effectLst/>
                <a:ea typeface="Arial" panose="020B0604020202020204" pitchFamily="34" charset="0"/>
              </a:rPr>
              <a:t> </a:t>
            </a:r>
            <a:r>
              <a:rPr lang="vi-VN" sz="2800" spc="-30" dirty="0">
                <a:solidFill>
                  <a:srgbClr val="231F20"/>
                </a:solidFill>
                <a:effectLst/>
                <a:ea typeface="Arial" panose="020B0604020202020204" pitchFamily="34" charset="0"/>
              </a:rPr>
              <a:t>đã</a:t>
            </a:r>
            <a:r>
              <a:rPr lang="vi-VN" sz="2800" spc="-50" dirty="0">
                <a:solidFill>
                  <a:srgbClr val="231F20"/>
                </a:solidFill>
                <a:effectLst/>
                <a:ea typeface="Arial" panose="020B0604020202020204" pitchFamily="34" charset="0"/>
              </a:rPr>
              <a:t> </a:t>
            </a:r>
            <a:r>
              <a:rPr lang="vi-VN" sz="2800" spc="-30" dirty="0">
                <a:solidFill>
                  <a:srgbClr val="231F20"/>
                </a:solidFill>
                <a:effectLst/>
                <a:ea typeface="Arial" panose="020B0604020202020204" pitchFamily="34" charset="0"/>
              </a:rPr>
              <a:t>nêu</a:t>
            </a:r>
            <a:r>
              <a:rPr lang="vi-VN" sz="2800" spc="-55" dirty="0">
                <a:solidFill>
                  <a:srgbClr val="231F20"/>
                </a:solidFill>
                <a:effectLst/>
                <a:ea typeface="Arial" panose="020B0604020202020204" pitchFamily="34" charset="0"/>
              </a:rPr>
              <a:t> </a:t>
            </a:r>
            <a:r>
              <a:rPr lang="vi-VN" sz="2800" spc="-30" dirty="0">
                <a:solidFill>
                  <a:srgbClr val="231F20"/>
                </a:solidFill>
                <a:effectLst/>
                <a:ea typeface="Arial" panose="020B0604020202020204" pitchFamily="34" charset="0"/>
              </a:rPr>
              <a:t>những</a:t>
            </a:r>
            <a:r>
              <a:rPr lang="vi-VN" sz="2800" spc="-55" dirty="0">
                <a:solidFill>
                  <a:srgbClr val="231F20"/>
                </a:solidFill>
                <a:effectLst/>
                <a:ea typeface="Arial" panose="020B0604020202020204" pitchFamily="34" charset="0"/>
              </a:rPr>
              <a:t> </a:t>
            </a:r>
            <a:r>
              <a:rPr lang="vi-VN" sz="2800" spc="-30" dirty="0">
                <a:solidFill>
                  <a:srgbClr val="231F20"/>
                </a:solidFill>
                <a:effectLst/>
                <a:ea typeface="Arial" panose="020B0604020202020204" pitchFamily="34" charset="0"/>
              </a:rPr>
              <a:t>nhận</a:t>
            </a:r>
            <a:r>
              <a:rPr lang="vi-VN" sz="2800" spc="-50" dirty="0">
                <a:solidFill>
                  <a:srgbClr val="231F20"/>
                </a:solidFill>
                <a:effectLst/>
                <a:ea typeface="Arial" panose="020B0604020202020204" pitchFamily="34" charset="0"/>
              </a:rPr>
              <a:t> </a:t>
            </a:r>
            <a:r>
              <a:rPr lang="vi-VN" sz="2800" spc="-30" dirty="0">
                <a:solidFill>
                  <a:srgbClr val="231F20"/>
                </a:solidFill>
                <a:effectLst/>
                <a:ea typeface="Arial" panose="020B0604020202020204" pitchFamily="34" charset="0"/>
              </a:rPr>
              <a:t>xét</a:t>
            </a:r>
            <a:r>
              <a:rPr lang="vi-VN" sz="2800" spc="-55" dirty="0">
                <a:solidFill>
                  <a:srgbClr val="231F20"/>
                </a:solidFill>
                <a:effectLst/>
                <a:ea typeface="Arial" panose="020B0604020202020204" pitchFamily="34" charset="0"/>
              </a:rPr>
              <a:t> </a:t>
            </a:r>
            <a:r>
              <a:rPr lang="vi-VN" sz="2800" spc="-30" dirty="0">
                <a:solidFill>
                  <a:srgbClr val="231F20"/>
                </a:solidFill>
                <a:effectLst/>
                <a:ea typeface="Arial" panose="020B0604020202020204" pitchFamily="34" charset="0"/>
              </a:rPr>
              <a:t>về</a:t>
            </a:r>
            <a:r>
              <a:rPr lang="vi-VN" sz="2800" spc="-55" dirty="0">
                <a:solidFill>
                  <a:srgbClr val="231F20"/>
                </a:solidFill>
                <a:effectLst/>
                <a:ea typeface="Arial" panose="020B0604020202020204" pitchFamily="34" charset="0"/>
              </a:rPr>
              <a:t> </a:t>
            </a:r>
            <a:r>
              <a:rPr lang="vi-VN" sz="2800" spc="-30" dirty="0">
                <a:solidFill>
                  <a:srgbClr val="231F20"/>
                </a:solidFill>
                <a:effectLst/>
                <a:ea typeface="Arial" panose="020B0604020202020204" pitchFamily="34" charset="0"/>
              </a:rPr>
              <a:t>anh</a:t>
            </a:r>
            <a:r>
              <a:rPr lang="vi-VN" sz="2800" spc="-50" dirty="0">
                <a:solidFill>
                  <a:srgbClr val="231F20"/>
                </a:solidFill>
                <a:effectLst/>
                <a:ea typeface="Arial" panose="020B0604020202020204" pitchFamily="34" charset="0"/>
              </a:rPr>
              <a:t> </a:t>
            </a:r>
            <a:r>
              <a:rPr lang="vi-VN" sz="2800" spc="-30" dirty="0">
                <a:solidFill>
                  <a:srgbClr val="231F20"/>
                </a:solidFill>
                <a:effectLst/>
                <a:ea typeface="Arial" panose="020B0604020202020204" pitchFamily="34" charset="0"/>
              </a:rPr>
              <a:t>từ</a:t>
            </a:r>
            <a:r>
              <a:rPr lang="vi-VN" sz="2800" spc="-55" dirty="0">
                <a:solidFill>
                  <a:srgbClr val="231F20"/>
                </a:solidFill>
                <a:effectLst/>
                <a:ea typeface="Arial" panose="020B0604020202020204" pitchFamily="34" charset="0"/>
              </a:rPr>
              <a:t> </a:t>
            </a:r>
            <a:r>
              <a:rPr lang="vi-VN" sz="2800" spc="-30" dirty="0">
                <a:solidFill>
                  <a:srgbClr val="231F20"/>
                </a:solidFill>
                <a:effectLst/>
                <a:ea typeface="Arial" panose="020B0604020202020204" pitchFamily="34" charset="0"/>
              </a:rPr>
              <a:t>một</a:t>
            </a:r>
            <a:r>
              <a:rPr lang="vi-VN" sz="2800" spc="-55" dirty="0">
                <a:solidFill>
                  <a:srgbClr val="231F20"/>
                </a:solidFill>
                <a:effectLst/>
                <a:ea typeface="Arial" panose="020B0604020202020204" pitchFamily="34" charset="0"/>
              </a:rPr>
              <a:t> </a:t>
            </a:r>
            <a:r>
              <a:rPr lang="vi-VN" sz="2800" b="1" spc="-30" dirty="0">
                <a:solidFill>
                  <a:srgbClr val="231F20"/>
                </a:solidFill>
                <a:effectLst/>
                <a:ea typeface="Arial" panose="020B0604020202020204" pitchFamily="34" charset="0"/>
              </a:rPr>
              <a:t>góc</a:t>
            </a:r>
            <a:r>
              <a:rPr lang="vi-VN" sz="2800" b="1" spc="-50" dirty="0">
                <a:solidFill>
                  <a:srgbClr val="231F20"/>
                </a:solidFill>
                <a:effectLst/>
                <a:ea typeface="Arial" panose="020B0604020202020204" pitchFamily="34" charset="0"/>
              </a:rPr>
              <a:t> </a:t>
            </a:r>
            <a:r>
              <a:rPr lang="vi-VN" sz="2800" b="1" spc="-30" dirty="0">
                <a:solidFill>
                  <a:srgbClr val="231F20"/>
                </a:solidFill>
                <a:effectLst/>
                <a:ea typeface="Arial" panose="020B0604020202020204" pitchFamily="34" charset="0"/>
              </a:rPr>
              <a:t>nhìn </a:t>
            </a:r>
            <a:r>
              <a:rPr lang="vi-VN" sz="2800" b="1" dirty="0">
                <a:solidFill>
                  <a:srgbClr val="231F20"/>
                </a:solidFill>
                <a:effectLst/>
                <a:ea typeface="Arial" panose="020B0604020202020204" pitchFamily="34" charset="0"/>
              </a:rPr>
              <a:t>khách</a:t>
            </a:r>
            <a:r>
              <a:rPr lang="vi-VN" sz="2800" b="1" spc="-70" dirty="0">
                <a:solidFill>
                  <a:srgbClr val="231F20"/>
                </a:solidFill>
                <a:effectLst/>
                <a:ea typeface="Arial" panose="020B0604020202020204" pitchFamily="34" charset="0"/>
              </a:rPr>
              <a:t> </a:t>
            </a:r>
            <a:r>
              <a:rPr lang="vi-VN" sz="2800" b="1" dirty="0">
                <a:solidFill>
                  <a:srgbClr val="231F20"/>
                </a:solidFill>
                <a:effectLst/>
                <a:ea typeface="Arial" panose="020B0604020202020204" pitchFamily="34" charset="0"/>
              </a:rPr>
              <a:t>quan</a:t>
            </a:r>
            <a:r>
              <a:rPr lang="vi-VN" sz="2800" dirty="0">
                <a:solidFill>
                  <a:srgbClr val="231F20"/>
                </a:solidFill>
                <a:effectLst/>
                <a:ea typeface="Arial" panose="020B0604020202020204" pitchFamily="34" charset="0"/>
              </a:rPr>
              <a:t>.</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Đến</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lượt</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độc</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giả,</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tâm</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trạng</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và</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hành</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xử</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của</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Kiên</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lại</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lần</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nữa</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được</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soi</a:t>
            </a:r>
            <a:r>
              <a:rPr lang="vi-VN" sz="2800" spc="-7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xét. </a:t>
            </a:r>
            <a:r>
              <a:rPr lang="vi-VN" sz="2800" spc="-20" dirty="0">
                <a:solidFill>
                  <a:srgbClr val="231F20"/>
                </a:solidFill>
                <a:effectLst/>
                <a:ea typeface="Arial" panose="020B0604020202020204" pitchFamily="34" charset="0"/>
              </a:rPr>
              <a:t>Rõ ràng,</a:t>
            </a:r>
            <a:r>
              <a:rPr lang="vi-VN" sz="2800" spc="-55" dirty="0">
                <a:solidFill>
                  <a:srgbClr val="231F20"/>
                </a:solidFill>
                <a:effectLst/>
                <a:ea typeface="Arial" panose="020B0604020202020204" pitchFamily="34" charset="0"/>
              </a:rPr>
              <a:t> </a:t>
            </a:r>
            <a:r>
              <a:rPr lang="vi-VN" sz="2800" b="1" spc="-20" dirty="0">
                <a:solidFill>
                  <a:srgbClr val="231F20"/>
                </a:solidFill>
                <a:effectLst/>
                <a:ea typeface="Arial" panose="020B0604020202020204" pitchFamily="34" charset="0"/>
              </a:rPr>
              <a:t>giữa</a:t>
            </a:r>
            <a:r>
              <a:rPr lang="vi-VN" sz="2800" b="1" spc="-55" dirty="0">
                <a:solidFill>
                  <a:srgbClr val="231F20"/>
                </a:solidFill>
                <a:effectLst/>
                <a:ea typeface="Arial" panose="020B0604020202020204" pitchFamily="34" charset="0"/>
              </a:rPr>
              <a:t> </a:t>
            </a:r>
            <a:r>
              <a:rPr lang="vi-VN" sz="2800" b="1" spc="-20" dirty="0">
                <a:solidFill>
                  <a:srgbClr val="231F20"/>
                </a:solidFill>
                <a:ea typeface="Arial" panose="020B0604020202020204" pitchFamily="34" charset="0"/>
              </a:rPr>
              <a:t>nhân vật</a:t>
            </a:r>
            <a:r>
              <a:rPr lang="vi-VN" sz="2800" b="1" spc="-55" dirty="0">
                <a:solidFill>
                  <a:srgbClr val="231F20"/>
                </a:solidFill>
                <a:effectLst/>
                <a:ea typeface="Arial" panose="020B0604020202020204" pitchFamily="34" charset="0"/>
              </a:rPr>
              <a:t> </a:t>
            </a:r>
            <a:r>
              <a:rPr lang="vi-VN" sz="2800" b="1" spc="-20" dirty="0">
                <a:solidFill>
                  <a:srgbClr val="231F20"/>
                </a:solidFill>
                <a:effectLst/>
                <a:ea typeface="Arial" panose="020B0604020202020204" pitchFamily="34" charset="0"/>
              </a:rPr>
              <a:t>và</a:t>
            </a:r>
            <a:r>
              <a:rPr lang="vi-VN" sz="2800" b="1" spc="-55" dirty="0">
                <a:solidFill>
                  <a:srgbClr val="231F20"/>
                </a:solidFill>
                <a:effectLst/>
                <a:ea typeface="Arial" panose="020B0604020202020204" pitchFamily="34" charset="0"/>
              </a:rPr>
              <a:t> </a:t>
            </a:r>
            <a:r>
              <a:rPr lang="vi-VN" sz="2800" b="1" spc="-20" dirty="0">
                <a:solidFill>
                  <a:srgbClr val="231F20"/>
                </a:solidFill>
                <a:effectLst/>
                <a:ea typeface="Arial" panose="020B0604020202020204" pitchFamily="34" charset="0"/>
              </a:rPr>
              <a:t>độc</a:t>
            </a:r>
            <a:r>
              <a:rPr lang="vi-VN" sz="2800" b="1" spc="-55" dirty="0">
                <a:solidFill>
                  <a:srgbClr val="231F20"/>
                </a:solidFill>
                <a:effectLst/>
                <a:ea typeface="Arial" panose="020B0604020202020204" pitchFamily="34" charset="0"/>
              </a:rPr>
              <a:t> </a:t>
            </a:r>
            <a:r>
              <a:rPr lang="vi-VN" sz="2800" b="1" spc="-20" dirty="0">
                <a:solidFill>
                  <a:srgbClr val="231F20"/>
                </a:solidFill>
                <a:effectLst/>
                <a:ea typeface="Arial" panose="020B0604020202020204" pitchFamily="34" charset="0"/>
              </a:rPr>
              <a:t>giả</a:t>
            </a:r>
            <a:r>
              <a:rPr lang="vi-VN" sz="2800" b="1" spc="-55" dirty="0">
                <a:solidFill>
                  <a:srgbClr val="231F20"/>
                </a:solidFill>
                <a:effectLst/>
                <a:ea typeface="Arial" panose="020B0604020202020204" pitchFamily="34" charset="0"/>
              </a:rPr>
              <a:t> </a:t>
            </a:r>
            <a:r>
              <a:rPr lang="vi-VN" sz="2800" b="1" spc="-20" dirty="0">
                <a:solidFill>
                  <a:srgbClr val="231F20"/>
                </a:solidFill>
                <a:effectLst/>
                <a:ea typeface="Arial" panose="020B0604020202020204" pitchFamily="34" charset="0"/>
              </a:rPr>
              <a:t>luôn</a:t>
            </a:r>
            <a:r>
              <a:rPr lang="vi-VN" sz="2800" b="1" spc="-55" dirty="0">
                <a:solidFill>
                  <a:srgbClr val="231F20"/>
                </a:solidFill>
                <a:effectLst/>
                <a:ea typeface="Arial" panose="020B0604020202020204" pitchFamily="34" charset="0"/>
              </a:rPr>
              <a:t> </a:t>
            </a:r>
            <a:r>
              <a:rPr lang="vi-VN" sz="2800" b="1" spc="-20" dirty="0">
                <a:solidFill>
                  <a:srgbClr val="231F20"/>
                </a:solidFill>
                <a:effectLst/>
                <a:ea typeface="Arial" panose="020B0604020202020204" pitchFamily="34" charset="0"/>
              </a:rPr>
              <a:t>tồn</a:t>
            </a:r>
            <a:r>
              <a:rPr lang="vi-VN" sz="2800" b="1" spc="-55" dirty="0">
                <a:solidFill>
                  <a:srgbClr val="231F20"/>
                </a:solidFill>
                <a:effectLst/>
                <a:ea typeface="Arial" panose="020B0604020202020204" pitchFamily="34" charset="0"/>
              </a:rPr>
              <a:t> </a:t>
            </a:r>
            <a:r>
              <a:rPr lang="vi-VN" sz="2800" b="1" spc="-20" dirty="0">
                <a:solidFill>
                  <a:srgbClr val="231F20"/>
                </a:solidFill>
                <a:effectLst/>
                <a:ea typeface="Arial" panose="020B0604020202020204" pitchFamily="34" charset="0"/>
              </a:rPr>
              <a:t>tại</a:t>
            </a:r>
            <a:r>
              <a:rPr lang="vi-VN" sz="2800" b="1" spc="-55" dirty="0">
                <a:solidFill>
                  <a:srgbClr val="231F20"/>
                </a:solidFill>
                <a:effectLst/>
                <a:ea typeface="Arial" panose="020B0604020202020204" pitchFamily="34" charset="0"/>
              </a:rPr>
              <a:t> </a:t>
            </a:r>
            <a:r>
              <a:rPr lang="vi-VN" sz="2800" b="1" spc="-20" dirty="0">
                <a:solidFill>
                  <a:srgbClr val="231F20"/>
                </a:solidFill>
                <a:effectLst/>
                <a:ea typeface="Arial" panose="020B0604020202020204" pitchFamily="34" charset="0"/>
              </a:rPr>
              <a:t>một</a:t>
            </a:r>
            <a:r>
              <a:rPr lang="vi-VN" sz="2800" b="1" spc="-55" dirty="0">
                <a:solidFill>
                  <a:srgbClr val="231F20"/>
                </a:solidFill>
                <a:effectLst/>
                <a:ea typeface="Arial" panose="020B0604020202020204" pitchFamily="34" charset="0"/>
              </a:rPr>
              <a:t> </a:t>
            </a:r>
            <a:r>
              <a:rPr lang="vi-VN" sz="2800" b="1" spc="-20" dirty="0">
                <a:solidFill>
                  <a:srgbClr val="231F20"/>
                </a:solidFill>
                <a:effectLst/>
                <a:ea typeface="Arial" panose="020B0604020202020204" pitchFamily="34" charset="0"/>
              </a:rPr>
              <a:t>khoảng</a:t>
            </a:r>
            <a:r>
              <a:rPr lang="vi-VN" sz="2800" b="1" spc="-55" dirty="0">
                <a:solidFill>
                  <a:srgbClr val="231F20"/>
                </a:solidFill>
                <a:effectLst/>
                <a:ea typeface="Arial" panose="020B0604020202020204" pitchFamily="34" charset="0"/>
              </a:rPr>
              <a:t> </a:t>
            </a:r>
            <a:r>
              <a:rPr lang="vi-VN" sz="2800" b="1" spc="-20" dirty="0">
                <a:solidFill>
                  <a:srgbClr val="231F20"/>
                </a:solidFill>
                <a:effectLst/>
                <a:ea typeface="Arial" panose="020B0604020202020204" pitchFamily="34" charset="0"/>
              </a:rPr>
              <a:t>cách</a:t>
            </a:r>
            <a:r>
              <a:rPr lang="vi-VN" sz="2800" b="1" spc="-55" dirty="0">
                <a:solidFill>
                  <a:srgbClr val="231F20"/>
                </a:solidFill>
                <a:effectLst/>
                <a:ea typeface="Arial" panose="020B0604020202020204" pitchFamily="34" charset="0"/>
              </a:rPr>
              <a:t> </a:t>
            </a:r>
            <a:r>
              <a:rPr lang="vi-VN" sz="2800" b="1" spc="-20" dirty="0">
                <a:solidFill>
                  <a:srgbClr val="231F20"/>
                </a:solidFill>
                <a:effectLst/>
                <a:ea typeface="Arial" panose="020B0604020202020204" pitchFamily="34" charset="0"/>
              </a:rPr>
              <a:t>nhất</a:t>
            </a:r>
            <a:r>
              <a:rPr lang="vi-VN" sz="2800" b="1" spc="-55" dirty="0">
                <a:solidFill>
                  <a:srgbClr val="231F20"/>
                </a:solidFill>
                <a:effectLst/>
                <a:ea typeface="Arial" panose="020B0604020202020204" pitchFamily="34" charset="0"/>
              </a:rPr>
              <a:t> </a:t>
            </a:r>
            <a:r>
              <a:rPr lang="vi-VN" sz="2800" b="1" spc="-20" dirty="0">
                <a:solidFill>
                  <a:srgbClr val="231F20"/>
                </a:solidFill>
                <a:effectLst/>
                <a:ea typeface="Arial" panose="020B0604020202020204" pitchFamily="34" charset="0"/>
              </a:rPr>
              <a:t>định</a:t>
            </a:r>
            <a:r>
              <a:rPr lang="vi-VN" sz="2800" spc="-20" dirty="0">
                <a:solidFill>
                  <a:srgbClr val="231F20"/>
                </a:solidFill>
                <a:effectLst/>
                <a:ea typeface="Arial" panose="020B0604020202020204" pitchFamily="34" charset="0"/>
              </a:rPr>
              <a:t>,</a:t>
            </a:r>
            <a:r>
              <a:rPr lang="vi-VN" sz="2800" spc="-55" dirty="0">
                <a:solidFill>
                  <a:srgbClr val="231F20"/>
                </a:solidFill>
                <a:effectLst/>
                <a:ea typeface="Arial" panose="020B0604020202020204" pitchFamily="34" charset="0"/>
              </a:rPr>
              <a:t> </a:t>
            </a:r>
            <a:r>
              <a:rPr lang="vi-VN" sz="2800" spc="-20" dirty="0">
                <a:solidFill>
                  <a:srgbClr val="231F20"/>
                </a:solidFill>
                <a:effectLst/>
                <a:ea typeface="Arial" panose="020B0604020202020204" pitchFamily="34" charset="0"/>
              </a:rPr>
              <a:t>theo</a:t>
            </a:r>
            <a:r>
              <a:rPr lang="vi-VN" sz="2800" spc="-55" dirty="0">
                <a:solidFill>
                  <a:srgbClr val="231F20"/>
                </a:solidFill>
                <a:effectLst/>
                <a:ea typeface="Arial" panose="020B0604020202020204" pitchFamily="34" charset="0"/>
              </a:rPr>
              <a:t> </a:t>
            </a:r>
            <a:r>
              <a:rPr lang="vi-VN" sz="2800" spc="-20" dirty="0">
                <a:solidFill>
                  <a:srgbClr val="231F20"/>
                </a:solidFill>
                <a:effectLst/>
                <a:ea typeface="Arial" panose="020B0604020202020204" pitchFamily="34" charset="0"/>
              </a:rPr>
              <a:t>đó,</a:t>
            </a:r>
            <a:r>
              <a:rPr lang="vi-VN" sz="2800" spc="-55" dirty="0">
                <a:solidFill>
                  <a:srgbClr val="231F20"/>
                </a:solidFill>
                <a:effectLst/>
                <a:ea typeface="Arial" panose="020B0604020202020204" pitchFamily="34" charset="0"/>
              </a:rPr>
              <a:t> </a:t>
            </a:r>
            <a:r>
              <a:rPr lang="vi-VN" sz="2800" spc="-20" dirty="0">
                <a:solidFill>
                  <a:srgbClr val="231F20"/>
                </a:solidFill>
                <a:effectLst/>
                <a:ea typeface="Arial" panose="020B0604020202020204" pitchFamily="34" charset="0"/>
              </a:rPr>
              <a:t>độc</a:t>
            </a:r>
            <a:r>
              <a:rPr lang="vi-VN" sz="2800" spc="-55" dirty="0">
                <a:solidFill>
                  <a:srgbClr val="231F20"/>
                </a:solidFill>
                <a:effectLst/>
                <a:ea typeface="Arial" panose="020B0604020202020204" pitchFamily="34" charset="0"/>
              </a:rPr>
              <a:t> </a:t>
            </a:r>
            <a:r>
              <a:rPr lang="vi-VN" sz="2800" spc="-20" dirty="0">
                <a:solidFill>
                  <a:srgbClr val="231F20"/>
                </a:solidFill>
                <a:effectLst/>
                <a:ea typeface="Arial" panose="020B0604020202020204" pitchFamily="34" charset="0"/>
              </a:rPr>
              <a:t>giả</a:t>
            </a:r>
            <a:r>
              <a:rPr lang="vi-VN" sz="2800" spc="-55" dirty="0">
                <a:solidFill>
                  <a:srgbClr val="231F20"/>
                </a:solidFill>
                <a:effectLst/>
                <a:ea typeface="Arial" panose="020B0604020202020204" pitchFamily="34" charset="0"/>
              </a:rPr>
              <a:t> </a:t>
            </a:r>
            <a:r>
              <a:rPr lang="vi-VN" sz="2800" spc="-20" dirty="0">
                <a:solidFill>
                  <a:srgbClr val="231F20"/>
                </a:solidFill>
                <a:effectLst/>
                <a:ea typeface="Arial" panose="020B0604020202020204" pitchFamily="34" charset="0"/>
              </a:rPr>
              <a:t>có </a:t>
            </a:r>
            <a:r>
              <a:rPr lang="vi-VN" sz="2800" dirty="0">
                <a:solidFill>
                  <a:srgbClr val="231F20"/>
                </a:solidFill>
                <a:effectLst/>
                <a:ea typeface="Arial" panose="020B0604020202020204" pitchFamily="34" charset="0"/>
              </a:rPr>
              <a:t>thể chủ động nêu đánh giá riêng về Kiên và về tất cả những gì được thể hiện trong </a:t>
            </a:r>
            <a:r>
              <a:rPr lang="vi-VN" sz="2800" i="1" dirty="0">
                <a:solidFill>
                  <a:srgbClr val="231F20"/>
                </a:solidFill>
                <a:effectLst/>
                <a:ea typeface="Arial" panose="020B0604020202020204" pitchFamily="34" charset="0"/>
              </a:rPr>
              <a:t>Nỗi</a:t>
            </a:r>
            <a:r>
              <a:rPr lang="vi-VN" sz="2800" i="1" spc="-10" dirty="0">
                <a:solidFill>
                  <a:srgbClr val="231F20"/>
                </a:solidFill>
                <a:effectLst/>
                <a:ea typeface="Arial" panose="020B0604020202020204" pitchFamily="34" charset="0"/>
              </a:rPr>
              <a:t> </a:t>
            </a:r>
            <a:r>
              <a:rPr lang="vi-VN" sz="2800" i="1" dirty="0">
                <a:solidFill>
                  <a:srgbClr val="231F20"/>
                </a:solidFill>
                <a:effectLst/>
                <a:ea typeface="Arial" panose="020B0604020202020204" pitchFamily="34" charset="0"/>
              </a:rPr>
              <a:t>buồn chiến</a:t>
            </a:r>
            <a:r>
              <a:rPr lang="vi-VN" sz="2800" i="1" spc="-50" dirty="0">
                <a:solidFill>
                  <a:srgbClr val="231F20"/>
                </a:solidFill>
                <a:effectLst/>
                <a:ea typeface="Arial" panose="020B0604020202020204" pitchFamily="34" charset="0"/>
              </a:rPr>
              <a:t> </a:t>
            </a:r>
            <a:r>
              <a:rPr lang="vi-VN" sz="2800" i="1" dirty="0">
                <a:solidFill>
                  <a:srgbClr val="231F20"/>
                </a:solidFill>
                <a:effectLst/>
                <a:ea typeface="Arial" panose="020B0604020202020204" pitchFamily="34" charset="0"/>
              </a:rPr>
              <a:t>tranh</a:t>
            </a:r>
            <a:r>
              <a:rPr lang="vi-VN" sz="2800" dirty="0">
                <a:solidFill>
                  <a:srgbClr val="231F20"/>
                </a:solidFill>
                <a:effectLst/>
                <a:ea typeface="Arial" panose="020B0604020202020204" pitchFamily="34" charset="0"/>
              </a:rPr>
              <a:t>.</a:t>
            </a:r>
            <a:r>
              <a:rPr lang="vi-VN" sz="2800" spc="-50" dirty="0">
                <a:solidFill>
                  <a:srgbClr val="231F20"/>
                </a:solidFill>
                <a:ea typeface="Arial" panose="020B0604020202020204" pitchFamily="34" charset="0"/>
              </a:rPr>
              <a:t> N</a:t>
            </a:r>
            <a:r>
              <a:rPr lang="vi-VN" sz="2800" dirty="0">
                <a:solidFill>
                  <a:srgbClr val="231F20"/>
                </a:solidFill>
                <a:effectLst/>
                <a:ea typeface="Arial" panose="020B0604020202020204" pitchFamily="34" charset="0"/>
              </a:rPr>
              <a:t>hà</a:t>
            </a:r>
            <a:r>
              <a:rPr lang="vi-VN" sz="2800" spc="-4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văn</a:t>
            </a:r>
            <a:r>
              <a:rPr lang="vi-VN" sz="2800" spc="-4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thực</a:t>
            </a:r>
            <a:r>
              <a:rPr lang="vi-VN" sz="2800" spc="-4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sự đã</a:t>
            </a:r>
            <a:r>
              <a:rPr lang="vi-VN" sz="2800" spc="-4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có</a:t>
            </a:r>
            <a:r>
              <a:rPr lang="vi-VN" sz="2800" spc="-4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cái</a:t>
            </a:r>
            <a:r>
              <a:rPr lang="vi-VN" sz="2800" spc="-40" dirty="0">
                <a:solidFill>
                  <a:srgbClr val="231F20"/>
                </a:solidFill>
                <a:effectLst/>
                <a:ea typeface="Arial" panose="020B0604020202020204" pitchFamily="34" charset="0"/>
              </a:rPr>
              <a:t> </a:t>
            </a:r>
            <a:r>
              <a:rPr lang="vi-VN" sz="2800" dirty="0">
                <a:solidFill>
                  <a:srgbClr val="231F20"/>
                </a:solidFill>
                <a:effectLst/>
                <a:ea typeface="Arial" panose="020B0604020202020204" pitchFamily="34" charset="0"/>
              </a:rPr>
              <a:t>nhìn</a:t>
            </a:r>
            <a:r>
              <a:rPr lang="vi-VN" sz="2800" spc="-40" dirty="0">
                <a:solidFill>
                  <a:srgbClr val="231F20"/>
                </a:solidFill>
                <a:effectLst/>
                <a:ea typeface="Arial" panose="020B0604020202020204" pitchFamily="34" charset="0"/>
              </a:rPr>
              <a:t> </a:t>
            </a:r>
            <a:r>
              <a:rPr lang="vi-VN" sz="2800" b="1" dirty="0">
                <a:solidFill>
                  <a:srgbClr val="231F20"/>
                </a:solidFill>
                <a:effectLst/>
                <a:ea typeface="Arial" panose="020B0604020202020204" pitchFamily="34" charset="0"/>
              </a:rPr>
              <a:t>đa</a:t>
            </a:r>
            <a:r>
              <a:rPr lang="vi-VN" sz="2800" b="1" spc="-40" dirty="0">
                <a:solidFill>
                  <a:srgbClr val="231F20"/>
                </a:solidFill>
                <a:effectLst/>
                <a:ea typeface="Arial" panose="020B0604020202020204" pitchFamily="34" charset="0"/>
              </a:rPr>
              <a:t> </a:t>
            </a:r>
            <a:r>
              <a:rPr lang="vi-VN" sz="2800" b="1" dirty="0">
                <a:solidFill>
                  <a:srgbClr val="231F20"/>
                </a:solidFill>
                <a:effectLst/>
                <a:ea typeface="Arial" panose="020B0604020202020204" pitchFamily="34" charset="0"/>
              </a:rPr>
              <a:t>chiều, </a:t>
            </a:r>
            <a:r>
              <a:rPr lang="vi-VN" sz="2800" b="1" spc="-20" dirty="0">
                <a:solidFill>
                  <a:srgbClr val="231F20"/>
                </a:solidFill>
                <a:effectLst/>
                <a:ea typeface="Arial" panose="020B0604020202020204" pitchFamily="34" charset="0"/>
              </a:rPr>
              <a:t>toàn</a:t>
            </a:r>
            <a:r>
              <a:rPr lang="vi-VN" sz="2800" b="1" spc="-75" dirty="0">
                <a:solidFill>
                  <a:srgbClr val="231F20"/>
                </a:solidFill>
                <a:effectLst/>
                <a:ea typeface="Arial" panose="020B0604020202020204" pitchFamily="34" charset="0"/>
              </a:rPr>
              <a:t> </a:t>
            </a:r>
            <a:r>
              <a:rPr lang="vi-VN" sz="2800" b="1" spc="-20" dirty="0">
                <a:solidFill>
                  <a:srgbClr val="231F20"/>
                </a:solidFill>
                <a:effectLst/>
                <a:ea typeface="Arial" panose="020B0604020202020204" pitchFamily="34" charset="0"/>
              </a:rPr>
              <a:t>diện</a:t>
            </a:r>
            <a:r>
              <a:rPr lang="vi-VN" sz="2800" b="1" spc="-75" dirty="0">
                <a:solidFill>
                  <a:srgbClr val="231F20"/>
                </a:solidFill>
                <a:effectLst/>
                <a:ea typeface="Arial" panose="020B0604020202020204" pitchFamily="34" charset="0"/>
              </a:rPr>
              <a:t> </a:t>
            </a:r>
            <a:r>
              <a:rPr lang="vi-VN" sz="2800" spc="-20" dirty="0">
                <a:solidFill>
                  <a:srgbClr val="231F20"/>
                </a:solidFill>
                <a:effectLst/>
                <a:ea typeface="Arial" panose="020B0604020202020204" pitchFamily="34" charset="0"/>
              </a:rPr>
              <a:t>về</a:t>
            </a:r>
            <a:r>
              <a:rPr lang="vi-VN" sz="2800" spc="-75" dirty="0">
                <a:solidFill>
                  <a:srgbClr val="231F20"/>
                </a:solidFill>
                <a:effectLst/>
                <a:ea typeface="Arial" panose="020B0604020202020204" pitchFamily="34" charset="0"/>
              </a:rPr>
              <a:t> </a:t>
            </a:r>
            <a:r>
              <a:rPr lang="vi-VN" sz="2800" spc="-20" dirty="0">
                <a:solidFill>
                  <a:srgbClr val="231F20"/>
                </a:solidFill>
                <a:effectLst/>
                <a:ea typeface="Arial" panose="020B0604020202020204" pitchFamily="34" charset="0"/>
              </a:rPr>
              <a:t>chiến</a:t>
            </a:r>
            <a:r>
              <a:rPr lang="vi-VN" sz="2800" spc="-75" dirty="0">
                <a:solidFill>
                  <a:srgbClr val="231F20"/>
                </a:solidFill>
                <a:effectLst/>
                <a:ea typeface="Arial" panose="020B0604020202020204" pitchFamily="34" charset="0"/>
              </a:rPr>
              <a:t> </a:t>
            </a:r>
            <a:r>
              <a:rPr lang="vi-VN" sz="2800" spc="-20" dirty="0">
                <a:solidFill>
                  <a:srgbClr val="231F20"/>
                </a:solidFill>
                <a:effectLst/>
                <a:ea typeface="Arial" panose="020B0604020202020204" pitchFamily="34" charset="0"/>
              </a:rPr>
              <a:t>tranh.</a:t>
            </a:r>
            <a:endParaRPr lang="en-US" sz="2800" dirty="0">
              <a:effectLst/>
              <a:ea typeface="Arial" panose="020B0604020202020204" pitchFamily="34" charset="0"/>
            </a:endParaRPr>
          </a:p>
        </p:txBody>
      </p:sp>
      <p:sp>
        <p:nvSpPr>
          <p:cNvPr id="3" name="Footer Placeholder 2">
            <a:extLst>
              <a:ext uri="{FF2B5EF4-FFF2-40B4-BE49-F238E27FC236}">
                <a16:creationId xmlns:a16="http://schemas.microsoft.com/office/drawing/2014/main" id="{768ED30F-D42A-3B3E-C13F-BB138DD15DF8}"/>
              </a:ext>
            </a:extLst>
          </p:cNvPr>
          <p:cNvSpPr>
            <a:spLocks noGrp="1"/>
          </p:cNvSpPr>
          <p:nvPr>
            <p:ph type="ftr" sz="quarter" idx="11"/>
          </p:nvPr>
        </p:nvSpPr>
        <p:spPr/>
        <p:txBody>
          <a:bodyPr/>
          <a:lstStyle/>
          <a:p>
            <a:r>
              <a:rPr lang="en-US"/>
              <a:t>Sản phẩm của nhóm Zalo: NGỮ VĂN THPT (Nhóm cô Thu Huyền)- DỰ ÁN CỘNG ĐỒNG</a:t>
            </a:r>
          </a:p>
        </p:txBody>
      </p:sp>
    </p:spTree>
    <p:extLst>
      <p:ext uri="{BB962C8B-B14F-4D97-AF65-F5344CB8AC3E}">
        <p14:creationId xmlns:p14="http://schemas.microsoft.com/office/powerpoint/2010/main" val="87155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07F5430-C6CC-A150-EE07-46CA6FDB2AAA}"/>
              </a:ext>
            </a:extLst>
          </p:cNvPr>
          <p:cNvSpPr/>
          <p:nvPr/>
        </p:nvSpPr>
        <p:spPr>
          <a:xfrm>
            <a:off x="7815661" y="558766"/>
            <a:ext cx="3104761"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ED7D31">
                    <a:lumMod val="50000"/>
                  </a:srgbClr>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NHIỆM VỤ</a:t>
            </a:r>
          </a:p>
        </p:txBody>
      </p:sp>
      <p:sp>
        <p:nvSpPr>
          <p:cNvPr id="12" name="TextBox 11">
            <a:extLst>
              <a:ext uri="{FF2B5EF4-FFF2-40B4-BE49-F238E27FC236}">
                <a16:creationId xmlns:a16="http://schemas.microsoft.com/office/drawing/2014/main" id="{1670BE4E-3EA7-06FD-4A5D-0AF1AABC4FBF}"/>
              </a:ext>
            </a:extLst>
          </p:cNvPr>
          <p:cNvSpPr txBox="1"/>
          <p:nvPr/>
        </p:nvSpPr>
        <p:spPr>
          <a:xfrm>
            <a:off x="5611303" y="1894355"/>
            <a:ext cx="5462649" cy="3451714"/>
          </a:xfrm>
          <a:prstGeom prst="rect">
            <a:avLst/>
          </a:prstGeom>
          <a:noFill/>
        </p:spPr>
        <p:txBody>
          <a:bodyPr wrap="square">
            <a:spAutoFit/>
          </a:bodyPr>
          <a:lstStyle/>
          <a:p>
            <a:pPr marL="0" marR="0" algn="just">
              <a:lnSpc>
                <a:spcPct val="150000"/>
              </a:lnSpc>
              <a:spcBef>
                <a:spcPts val="0"/>
              </a:spcBef>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ngẫm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KHĂN TRẢI BÀN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10ph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Chia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10ph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D5AD9A2-9A79-7596-9055-FF9E892C05C9}"/>
              </a:ext>
            </a:extLst>
          </p:cNvPr>
          <p:cNvPicPr>
            <a:picLocks noChangeAspect="1"/>
          </p:cNvPicPr>
          <p:nvPr/>
        </p:nvPicPr>
        <p:blipFill>
          <a:blip r:embed="rId2"/>
          <a:stretch>
            <a:fillRect/>
          </a:stretch>
        </p:blipFill>
        <p:spPr>
          <a:xfrm>
            <a:off x="1519760" y="1894355"/>
            <a:ext cx="2857500" cy="3771900"/>
          </a:xfrm>
          <a:prstGeom prst="rect">
            <a:avLst/>
          </a:prstGeom>
        </p:spPr>
      </p:pic>
      <p:pic>
        <p:nvPicPr>
          <p:cNvPr id="7" name="Picture 2" descr="TLTH - Bộ SGK Lớp 6 - Kết nối tri thức với cuộc sống - Công ...">
            <a:extLst>
              <a:ext uri="{FF2B5EF4-FFF2-40B4-BE49-F238E27FC236}">
                <a16:creationId xmlns:a16="http://schemas.microsoft.com/office/drawing/2014/main" id="{B2456C51-1546-5FED-5809-72E83DCD3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34" y="195326"/>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A5ED54-A80C-53C0-CE1F-95C74020194E}"/>
              </a:ext>
            </a:extLst>
          </p:cNvPr>
          <p:cNvSpPr txBox="1"/>
          <p:nvPr/>
        </p:nvSpPr>
        <p:spPr>
          <a:xfrm>
            <a:off x="1615784" y="443376"/>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a:t>
            </a:r>
            <a:r>
              <a:rPr lang="vi-VN" sz="2800" b="1" dirty="0">
                <a:solidFill>
                  <a:srgbClr val="ED7D31">
                    <a:lumMod val="50000"/>
                  </a:srgbClr>
                </a:solidFill>
                <a:latin typeface="Times New Roman" panose="02020603050405020304" pitchFamily="18" charset="0"/>
                <a:ea typeface="Tahoma" panose="020B0604030504040204" pitchFamily="34" charset="0"/>
                <a:cs typeface="Times New Roman" panose="02020603050405020304" pitchFamily="18" charset="0"/>
              </a:rPr>
              <a:t>LUYỆN TẬP</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64FA8524-364C-CE09-CBD2-4E71FBF58BF9}"/>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172741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j-ea"/>
              <a:cs typeface="Times New Roman" panose="02020603050405020304" pitchFamily="18" charset="0"/>
            </a:endParaRPr>
          </a:p>
        </p:txBody>
      </p:sp>
      <p:sp>
        <p:nvSpPr>
          <p:cNvPr id="2" name="Rectangle 1">
            <a:extLst>
              <a:ext uri="{FF2B5EF4-FFF2-40B4-BE49-F238E27FC236}">
                <a16:creationId xmlns:a16="http://schemas.microsoft.com/office/drawing/2014/main" id="{407F5430-C6CC-A150-EE07-46CA6FDB2AAA}"/>
              </a:ext>
            </a:extLst>
          </p:cNvPr>
          <p:cNvSpPr/>
          <p:nvPr/>
        </p:nvSpPr>
        <p:spPr>
          <a:xfrm>
            <a:off x="5553553" y="1384176"/>
            <a:ext cx="3104761"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ED7D31">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NHIỆM VỤ</a:t>
            </a:r>
          </a:p>
        </p:txBody>
      </p:sp>
      <p:pic>
        <p:nvPicPr>
          <p:cNvPr id="3" name="Picture 2">
            <a:extLst>
              <a:ext uri="{FF2B5EF4-FFF2-40B4-BE49-F238E27FC236}">
                <a16:creationId xmlns:a16="http://schemas.microsoft.com/office/drawing/2014/main" id="{AD5AD9A2-9A79-7596-9055-FF9E892C05C9}"/>
              </a:ext>
            </a:extLst>
          </p:cNvPr>
          <p:cNvPicPr>
            <a:picLocks noChangeAspect="1"/>
          </p:cNvPicPr>
          <p:nvPr/>
        </p:nvPicPr>
        <p:blipFill>
          <a:blip r:embed="rId2"/>
          <a:stretch>
            <a:fillRect/>
          </a:stretch>
        </p:blipFill>
        <p:spPr>
          <a:xfrm>
            <a:off x="707287" y="1927012"/>
            <a:ext cx="2857500" cy="3771900"/>
          </a:xfrm>
          <a:prstGeom prst="rect">
            <a:avLst/>
          </a:prstGeom>
        </p:spPr>
      </p:pic>
      <p:pic>
        <p:nvPicPr>
          <p:cNvPr id="7" name="Picture 2" descr="TLTH - Bộ SGK Lớp 6 - Kết nối tri thức với cuộc sống - Công ...">
            <a:extLst>
              <a:ext uri="{FF2B5EF4-FFF2-40B4-BE49-F238E27FC236}">
                <a16:creationId xmlns:a16="http://schemas.microsoft.com/office/drawing/2014/main" id="{B2456C51-1546-5FED-5809-72E83DCD3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34" y="195326"/>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85674AC-F957-EE17-E032-76FA8FFA2C22}"/>
              </a:ext>
            </a:extLst>
          </p:cNvPr>
          <p:cNvSpPr txBox="1"/>
          <p:nvPr/>
        </p:nvSpPr>
        <p:spPr>
          <a:xfrm>
            <a:off x="4387227" y="2560440"/>
            <a:ext cx="7391400" cy="2011320"/>
          </a:xfrm>
          <a:prstGeom prst="rect">
            <a:avLst/>
          </a:prstGeom>
          <a:noFill/>
        </p:spPr>
        <p:txBody>
          <a:bodyPr wrap="square">
            <a:spAutoFit/>
          </a:bodyPr>
          <a:lstStyle/>
          <a:p>
            <a:pPr marL="0" marR="0" indent="266700" algn="just">
              <a:lnSpc>
                <a:spcPct val="112000"/>
              </a:lnSpc>
              <a:spcBef>
                <a:spcPts val="0"/>
              </a:spcBef>
              <a:spcAft>
                <a:spcPts val="200"/>
              </a:spcAft>
            </a:pPr>
            <a:r>
              <a:rPr lang="vi-VN" sz="2800" b="1" dirty="0">
                <a:solidFill>
                  <a:srgbClr val="231F20"/>
                </a:solidFill>
                <a:effectLst/>
                <a:ea typeface="Times New Roman" panose="02020603050405020304" pitchFamily="18" charset="0"/>
                <a:cs typeface="Helvetica Neue"/>
              </a:rPr>
              <a:t>Câu </a:t>
            </a:r>
            <a:r>
              <a:rPr lang="vi-VN" sz="2800" b="1" dirty="0">
                <a:solidFill>
                  <a:srgbClr val="231F20"/>
                </a:solidFill>
                <a:ea typeface="Times New Roman" panose="02020603050405020304" pitchFamily="18" charset="0"/>
                <a:cs typeface="Helvetica Neue"/>
              </a:rPr>
              <a:t>1</a:t>
            </a:r>
            <a:r>
              <a:rPr lang="vi-VN" sz="2800" b="1" dirty="0">
                <a:solidFill>
                  <a:srgbClr val="231F20"/>
                </a:solidFill>
                <a:effectLst/>
                <a:ea typeface="Times New Roman" panose="02020603050405020304" pitchFamily="18" charset="0"/>
                <a:cs typeface="Helvetica Neue"/>
              </a:rPr>
              <a:t>. </a:t>
            </a:r>
            <a:r>
              <a:rPr lang="vi-VN" sz="2800" dirty="0">
                <a:solidFill>
                  <a:srgbClr val="231F20"/>
                </a:solidFill>
                <a:effectLst/>
                <a:ea typeface="Times New Roman" panose="02020603050405020304" pitchFamily="18" charset="0"/>
                <a:cs typeface="Helvetica Neue"/>
              </a:rPr>
              <a:t>Hãy tìm những dấu hiệu của tiểu thuyết hiện đại thể hiện qua đoạn trích.</a:t>
            </a:r>
            <a:endParaRPr lang="en-US" sz="2800" dirty="0">
              <a:solidFill>
                <a:srgbClr val="000000"/>
              </a:solidFill>
              <a:effectLst/>
              <a:ea typeface="Helvetica Neue"/>
              <a:cs typeface="Helvetica Neue"/>
            </a:endParaRPr>
          </a:p>
          <a:p>
            <a:pPr marL="0" marR="0" indent="266700">
              <a:lnSpc>
                <a:spcPct val="112000"/>
              </a:lnSpc>
              <a:spcBef>
                <a:spcPts val="0"/>
              </a:spcBef>
              <a:spcAft>
                <a:spcPts val="900"/>
              </a:spcAft>
            </a:pPr>
            <a:r>
              <a:rPr lang="vi-VN" sz="2800" b="1" dirty="0">
                <a:solidFill>
                  <a:srgbClr val="231F20"/>
                </a:solidFill>
                <a:effectLst/>
                <a:ea typeface="Times New Roman" panose="02020603050405020304" pitchFamily="18" charset="0"/>
                <a:cs typeface="Helvetica Neue"/>
              </a:rPr>
              <a:t>Câu 2. </a:t>
            </a:r>
            <a:r>
              <a:rPr lang="vi-VN" sz="2800" dirty="0">
                <a:solidFill>
                  <a:srgbClr val="231F20"/>
                </a:solidFill>
                <a:effectLst/>
                <a:ea typeface="Times New Roman" panose="02020603050405020304" pitchFamily="18" charset="0"/>
                <a:cs typeface="Helvetica Neue"/>
              </a:rPr>
              <a:t>Nêu cách đọc hiểu một văn bản thuộc thể loại tiểu thuyết hiện đại.</a:t>
            </a:r>
            <a:endParaRPr lang="en-US" sz="2800" dirty="0">
              <a:solidFill>
                <a:srgbClr val="000000"/>
              </a:solidFill>
              <a:effectLst/>
              <a:ea typeface="Helvetica Neue"/>
              <a:cs typeface="Helvetica Neue"/>
            </a:endParaRPr>
          </a:p>
        </p:txBody>
      </p:sp>
      <p:sp>
        <p:nvSpPr>
          <p:cNvPr id="4" name="TextBox 3">
            <a:extLst>
              <a:ext uri="{FF2B5EF4-FFF2-40B4-BE49-F238E27FC236}">
                <a16:creationId xmlns:a16="http://schemas.microsoft.com/office/drawing/2014/main" id="{2FBE586E-A4AB-EDC8-2741-AA4F23D0AA55}"/>
              </a:ext>
            </a:extLst>
          </p:cNvPr>
          <p:cNvSpPr txBox="1"/>
          <p:nvPr/>
        </p:nvSpPr>
        <p:spPr>
          <a:xfrm>
            <a:off x="1615784" y="443376"/>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Hoạt động </a:t>
            </a:r>
            <a:r>
              <a:rPr lang="vi-VN" sz="2800" b="1" dirty="0">
                <a:solidFill>
                  <a:srgbClr val="ED7D31">
                    <a:lumMod val="50000"/>
                  </a:srgbClr>
                </a:solidFill>
                <a:latin typeface="Tahoma" panose="020B0604030504040204" pitchFamily="34" charset="0"/>
                <a:ea typeface="Tahoma" panose="020B0604030504040204" pitchFamily="34" charset="0"/>
                <a:cs typeface="Tahoma" panose="020B0604030504040204" pitchFamily="34" charset="0"/>
              </a:rPr>
              <a:t>LUYỆN TẬP</a:t>
            </a:r>
            <a:endParaRPr kumimoji="0" lang="en-US" sz="2800" b="1" i="0" u="none" strike="noStrike" kern="1200" cap="none" spc="0" normalizeH="0" baseline="0" noProof="0" dirty="0">
              <a:ln>
                <a:noFill/>
              </a:ln>
              <a:solidFill>
                <a:srgbClr val="ED7D31">
                  <a:lumMod val="50000"/>
                </a:srgbClr>
              </a:solidFill>
              <a:effectLst/>
              <a:uLnTx/>
              <a:uFillTx/>
              <a:latin typeface="Algerian" panose="04020705040A02060702" pitchFamily="82" charset="0"/>
              <a:ea typeface="Tahoma" panose="020B0604030504040204" pitchFamily="34" charset="0"/>
              <a:cs typeface="Tahoma" panose="020B0604030504040204" pitchFamily="34" charset="0"/>
            </a:endParaRPr>
          </a:p>
        </p:txBody>
      </p:sp>
      <p:sp>
        <p:nvSpPr>
          <p:cNvPr id="6" name="Footer Placeholder 5">
            <a:extLst>
              <a:ext uri="{FF2B5EF4-FFF2-40B4-BE49-F238E27FC236}">
                <a16:creationId xmlns:a16="http://schemas.microsoft.com/office/drawing/2014/main" id="{881E0D2A-09F3-C2B0-BD8E-33C72398C02B}"/>
              </a:ext>
            </a:extLst>
          </p:cNvPr>
          <p:cNvSpPr>
            <a:spLocks noGrp="1"/>
          </p:cNvSpPr>
          <p:nvPr>
            <p:ph type="ftr" sz="quarter" idx="11"/>
          </p:nvPr>
        </p:nvSpPr>
        <p:spPr/>
        <p:txBody>
          <a:bodyPr/>
          <a:lstStyle/>
          <a:p>
            <a:r>
              <a:rPr lang="en-US"/>
              <a:t>Sản phẩm của nhóm Zalo: NGỮ VĂN THPT (Nhóm cô Thu Huyền)- DỰ ÁN CỘNG ĐỒNG</a:t>
            </a:r>
          </a:p>
        </p:txBody>
      </p:sp>
    </p:spTree>
    <p:extLst>
      <p:ext uri="{BB962C8B-B14F-4D97-AF65-F5344CB8AC3E}">
        <p14:creationId xmlns:p14="http://schemas.microsoft.com/office/powerpoint/2010/main" val="229463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7" y="43318"/>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F315A32-DF5B-2C55-CEB2-D313E20ED048}"/>
              </a:ext>
            </a:extLst>
          </p:cNvPr>
          <p:cNvSpPr txBox="1"/>
          <p:nvPr/>
        </p:nvSpPr>
        <p:spPr>
          <a:xfrm>
            <a:off x="4495801" y="208015"/>
            <a:ext cx="733697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noProof="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THỦ PHÁP ĐỒNG HIỆN VÀ BÚT PHÁP DÒNG Ý THỨC</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D7EB062-8CB0-609D-0407-EC83284BFEFB}"/>
              </a:ext>
            </a:extLst>
          </p:cNvPr>
          <p:cNvSpPr txBox="1"/>
          <p:nvPr/>
        </p:nvSpPr>
        <p:spPr>
          <a:xfrm>
            <a:off x="584092" y="943487"/>
            <a:ext cx="11185071" cy="5487656"/>
          </a:xfrm>
          <a:prstGeom prst="rect">
            <a:avLst/>
          </a:prstGeom>
          <a:noFill/>
        </p:spPr>
        <p:txBody>
          <a:bodyPr wrap="square">
            <a:spAutoFit/>
          </a:bodyPr>
          <a:lstStyle/>
          <a:p>
            <a:pPr marL="0" marR="0" indent="190500" algn="just">
              <a:lnSpc>
                <a:spcPct val="130000"/>
              </a:lnSpc>
              <a:spcBef>
                <a:spcPts val="0"/>
              </a:spcBef>
              <a:spcAft>
                <a:spcPts val="200"/>
              </a:spcAf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Thủ pháp đồng hiện:</a:t>
            </a:r>
            <a:endParaRPr lang="en-US" sz="2400" b="1" dirty="0">
              <a:solidFill>
                <a:srgbClr val="FF0000"/>
              </a:solidFill>
              <a:effectLst/>
              <a:latin typeface="Times New Roman" panose="02020603050405020304" pitchFamily="18" charset="0"/>
              <a:ea typeface="Helvetica Neue"/>
              <a:cs typeface="Times New Roman" panose="02020603050405020304" pitchFamily="18" charset="0"/>
            </a:endParaRPr>
          </a:p>
          <a:p>
            <a:pPr marR="0" lvl="0" algn="just" fontAlgn="base">
              <a:lnSpc>
                <a:spcPct val="130000"/>
              </a:lnSpc>
              <a:spcBef>
                <a:spcPts val="0"/>
              </a:spcBef>
              <a:spcAft>
                <a:spcPts val="200"/>
              </a:spcAft>
              <a:buClr>
                <a:srgbClr val="231F20"/>
              </a:buClr>
              <a:buSzPts val="1200"/>
              <a:tabLst>
                <a:tab pos="351155" algn="l"/>
              </a:tabLst>
            </a:pPr>
            <a:r>
              <a:rPr lang="vi-VN" sz="2400" b="1"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Cơ sở</a:t>
            </a:r>
            <a:r>
              <a:rPr lang="vi-VN" sz="2400"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hồi ức của Kiên.</a:t>
            </a:r>
            <a:endParaRPr lang="en-US" sz="24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fontAlgn="base">
              <a:lnSpc>
                <a:spcPct val="130000"/>
              </a:lnSpc>
              <a:spcBef>
                <a:spcPts val="0"/>
              </a:spcBef>
              <a:spcAft>
                <a:spcPts val="200"/>
              </a:spcAft>
              <a:buClr>
                <a:srgbClr val="231F20"/>
              </a:buClr>
              <a:buSzPts val="1200"/>
              <a:tabLst>
                <a:tab pos="349250" algn="l"/>
              </a:tabLst>
            </a:pPr>
            <a:r>
              <a:rPr lang="vi-VN" sz="2400" b="1"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Biểu hiện: </a:t>
            </a:r>
            <a:r>
              <a:rPr lang="vi-VN" sz="2400"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Tác giả cho xuất hiện cùng lúc các hình ảnh, sự việc vốn xảy ra ở những thời điểm và không gian khác nhau</a:t>
            </a:r>
            <a:r>
              <a:rPr lang="vi-VN"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(DC). </a:t>
            </a:r>
            <a:r>
              <a:rPr lang="vi-VN" sz="2400"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Từ đó, soi tỏ nội tâm của nhân vật Kiên. </a:t>
            </a:r>
            <a:r>
              <a:rPr lang="vi-VN"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Miêu tả ký ức nhân vật, nhà văn sử dụng những từ ngữ giàu sức gợi  như “kí ức xa vời, trập trùng và lạnh lẽo”, “khắc nghiệt và thẳm sâu”; biện pháp so sánh kí ức ấy như “rừng như núi trong lòng anh chiều ấy” làm cho tâm hồn không còn có thể dừng mắt ở điểm nào nữa trên cõi không cùng của quá khứ.</a:t>
            </a:r>
            <a:endParaRPr lang="en-US" sz="2400" dirty="0">
              <a:solidFill>
                <a:srgbClr val="000000"/>
              </a:solidFill>
              <a:effectLst/>
              <a:latin typeface="Times New Roman" panose="02020603050405020304" pitchFamily="18" charset="0"/>
              <a:ea typeface="Helvetica Neue"/>
              <a:cs typeface="Times New Roman" panose="02020603050405020304" pitchFamily="18" charset="0"/>
            </a:endParaRPr>
          </a:p>
          <a:p>
            <a:pPr algn="just"/>
            <a:r>
              <a:rPr lang="vi-VN"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Để miêu tả quá trình phục hiện kí ức của Kiên, trước </a:t>
            </a:r>
            <a:r>
              <a:rPr lang="vi-VN" sz="24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hết nhà văn đã tập trung miêu tả sự cô đơn trong lòng nhân vật. Từ tâm trạng cô đơn dẫn tới khát khao muốn gặp gỡ đồng đội. Đó chính là nguyên nhân dẫn đến một loạt các ký ức đồng hiện trong tâm tư nhân vật</a:t>
            </a:r>
            <a:endParaRPr lang="en-US"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F8BAC8F-EEF1-AF14-CBFC-38CEF4576BFF}"/>
              </a:ext>
            </a:extLst>
          </p:cNvPr>
          <p:cNvSpPr txBox="1"/>
          <p:nvPr/>
        </p:nvSpPr>
        <p:spPr>
          <a:xfrm>
            <a:off x="1307993" y="108021"/>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a:t>
            </a:r>
            <a:r>
              <a:rPr lang="vi-VN" sz="2800" b="1" dirty="0">
                <a:solidFill>
                  <a:srgbClr val="ED7D31">
                    <a:lumMod val="50000"/>
                  </a:srgbClr>
                </a:solidFill>
                <a:latin typeface="Times New Roman" panose="02020603050405020304" pitchFamily="18" charset="0"/>
                <a:ea typeface="Tahoma" panose="020B0604030504040204" pitchFamily="34" charset="0"/>
                <a:cs typeface="Times New Roman" panose="02020603050405020304" pitchFamily="18" charset="0"/>
              </a:rPr>
              <a:t>LUYỆN TẬP</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FE1ED97C-EB57-6199-F2C1-68B40846BFFE}"/>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102683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7" y="43318"/>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F315A32-DF5B-2C55-CEB2-D313E20ED048}"/>
              </a:ext>
            </a:extLst>
          </p:cNvPr>
          <p:cNvSpPr txBox="1"/>
          <p:nvPr/>
        </p:nvSpPr>
        <p:spPr>
          <a:xfrm>
            <a:off x="4591853" y="538306"/>
            <a:ext cx="733697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noProof="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THỦ PHÁP ĐỒNG HIỆN VÀ BÚT PHÁP DÒNG Ý THỨC</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003A5B8-E132-332A-5639-7764554F9A00}"/>
              </a:ext>
            </a:extLst>
          </p:cNvPr>
          <p:cNvSpPr txBox="1"/>
          <p:nvPr/>
        </p:nvSpPr>
        <p:spPr>
          <a:xfrm>
            <a:off x="1167493" y="2041340"/>
            <a:ext cx="10665278" cy="3025700"/>
          </a:xfrm>
          <a:prstGeom prst="rect">
            <a:avLst/>
          </a:prstGeom>
          <a:noFill/>
        </p:spPr>
        <p:txBody>
          <a:bodyPr wrap="square">
            <a:spAutoFit/>
          </a:bodyPr>
          <a:lstStyle/>
          <a:p>
            <a:pPr marL="0" marR="0" indent="177800" algn="just">
              <a:lnSpc>
                <a:spcPct val="115000"/>
              </a:lnSpc>
              <a:spcBef>
                <a:spcPts val="0"/>
              </a:spcBef>
              <a:spcAft>
                <a:spcPts val="1300"/>
              </a:spcAf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Bút pháp dòng ý thức: </a:t>
            </a:r>
            <a:r>
              <a:rPr lang="vi-VN" sz="2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Kiên chìm đắm trong dòng hồi ức và nhân vật “tôi” triền miên trong những băn khoăn trước đống bản thảo dang dở mà Kiên bỏ lại. </a:t>
            </a:r>
            <a:r>
              <a:rPr lang="vi-VN"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Cứ như vậy, mọi trạng thái tinh thần của nhân vật được bộc lộ. Qua đó, người đọc cảm nhận được hiện thực của chiến tranh, triết lý quan niệm của nhà văn về đời sống và cùng tham gia đối thoại, tranh biện, đồng sáng tạo với nhân vật và nhà văn.</a:t>
            </a:r>
            <a:endParaRPr lang="en-US" sz="2800" dirty="0">
              <a:solidFill>
                <a:srgbClr val="000000"/>
              </a:solidFill>
              <a:effectLst/>
              <a:latin typeface="Times New Roman" panose="02020603050405020304" pitchFamily="18" charset="0"/>
              <a:ea typeface="Helvetica Neue"/>
              <a:cs typeface="Times New Roman" panose="02020603050405020304" pitchFamily="18" charset="0"/>
            </a:endParaRPr>
          </a:p>
        </p:txBody>
      </p:sp>
      <p:sp>
        <p:nvSpPr>
          <p:cNvPr id="2" name="TextBox 1">
            <a:extLst>
              <a:ext uri="{FF2B5EF4-FFF2-40B4-BE49-F238E27FC236}">
                <a16:creationId xmlns:a16="http://schemas.microsoft.com/office/drawing/2014/main" id="{2020DFC9-2DA0-F13B-8C3D-FECA4E42E6A3}"/>
              </a:ext>
            </a:extLst>
          </p:cNvPr>
          <p:cNvSpPr txBox="1"/>
          <p:nvPr/>
        </p:nvSpPr>
        <p:spPr>
          <a:xfrm>
            <a:off x="1440437" y="263843"/>
            <a:ext cx="31242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a:t>
            </a:r>
            <a:r>
              <a:rPr lang="vi-VN" sz="2800" b="1" dirty="0">
                <a:solidFill>
                  <a:srgbClr val="ED7D31">
                    <a:lumMod val="50000"/>
                  </a:srgbClr>
                </a:solidFill>
                <a:latin typeface="Times New Roman" panose="02020603050405020304" pitchFamily="18" charset="0"/>
                <a:ea typeface="Tahoma" panose="020B0604030504040204" pitchFamily="34" charset="0"/>
                <a:cs typeface="Times New Roman" panose="02020603050405020304" pitchFamily="18" charset="0"/>
              </a:rPr>
              <a:t>LUYỆN TẬP</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3EE6B63F-FBC6-92FB-2F7E-106C11C2E454}"/>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127880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312AC48-EF5A-4115-B991-172DADC22F79}"/>
              </a:ext>
            </a:extLst>
          </p:cNvPr>
          <p:cNvSpPr>
            <a:spLocks noGrp="1"/>
          </p:cNvSpPr>
          <p:nvPr>
            <p:ph type="subTitle" idx="1"/>
          </p:nvPr>
        </p:nvSpPr>
        <p:spPr>
          <a:xfrm>
            <a:off x="817212" y="173533"/>
            <a:ext cx="10058400" cy="832308"/>
          </a:xfrm>
          <a:effectLst>
            <a:outerShdw blurRad="50800" dist="38100" dir="2700000" algn="tl" rotWithShape="0">
              <a:prstClr val="black">
                <a:alpha val="40000"/>
              </a:prstClr>
            </a:outerShdw>
          </a:effectLst>
        </p:spPr>
        <p:txBody>
          <a:bodyPr>
            <a:normAutofit/>
          </a:bodyPr>
          <a:lstStyle/>
          <a:p>
            <a:r>
              <a:rPr lang="en-US" sz="5400" b="1" dirty="0">
                <a:solidFill>
                  <a:schemeClr val="accent2">
                    <a:lumMod val="50000"/>
                  </a:schemeClr>
                </a:solidFill>
                <a:latin typeface="Times New Roman" panose="02020603050405020304" pitchFamily="18" charset="0"/>
                <a:cs typeface="Times New Roman" panose="02020603050405020304" pitchFamily="18" charset="0"/>
              </a:rPr>
              <a:t> </a:t>
            </a:r>
            <a:r>
              <a:rPr lang="vi-VN" sz="5400" b="1" dirty="0">
                <a:solidFill>
                  <a:schemeClr val="accent2">
                    <a:lumMod val="50000"/>
                  </a:schemeClr>
                </a:solidFill>
                <a:latin typeface="Times New Roman" panose="02020603050405020304" pitchFamily="18" charset="0"/>
                <a:cs typeface="Times New Roman" panose="02020603050405020304" pitchFamily="18" charset="0"/>
              </a:rPr>
              <a:t>TRƯỚC KHI ĐỌC</a:t>
            </a:r>
            <a:endParaRPr lang="en-US" sz="54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5" name="AutoShape 2" descr="Nhà văn Bảo Ninh: Tết, tôi yêu sự tĩnh lặng, sáng trong khác thường của Hà Nội">
            <a:extLst>
              <a:ext uri="{FF2B5EF4-FFF2-40B4-BE49-F238E27FC236}">
                <a16:creationId xmlns:a16="http://schemas.microsoft.com/office/drawing/2014/main" id="{04A01896-910C-A287-3725-580D9A23D8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Nhà văn Bảo Ninh: Tết, tôi yêu sự tĩnh lặng, sáng trong khác thường của Hà  Nội">
            <a:extLst>
              <a:ext uri="{FF2B5EF4-FFF2-40B4-BE49-F238E27FC236}">
                <a16:creationId xmlns:a16="http://schemas.microsoft.com/office/drawing/2014/main" id="{A7A203C5-D39A-47F1-E564-5A6E6EB82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005841"/>
            <a:ext cx="3362960" cy="48158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ảo Ninh: Không sống đời bộ đội tôi không có đời viết văn - Ảnh 2.">
            <a:extLst>
              <a:ext uri="{FF2B5EF4-FFF2-40B4-BE49-F238E27FC236}">
                <a16:creationId xmlns:a16="http://schemas.microsoft.com/office/drawing/2014/main" id="{075EA511-24D0-D5FA-4B78-21CA910B2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60" y="1913890"/>
            <a:ext cx="6146800" cy="46393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LTH - Bộ SGK Lớp 6 - Kết nối tri thức với cuộc sống - Công ...">
            <a:extLst>
              <a:ext uri="{FF2B5EF4-FFF2-40B4-BE49-F238E27FC236}">
                <a16:creationId xmlns:a16="http://schemas.microsoft.com/office/drawing/2014/main" id="{4C8785AF-5AF6-3DCA-8EBC-F5197320B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6" y="0"/>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DE05A85-2927-BC5A-7E49-0707C903CC06}"/>
              </a:ext>
            </a:extLst>
          </p:cNvPr>
          <p:cNvSpPr>
            <a:spLocks noGrp="1"/>
          </p:cNvSpPr>
          <p:nvPr>
            <p:ph type="ftr" sz="quarter" idx="11"/>
          </p:nvPr>
        </p:nvSpPr>
        <p:spPr/>
        <p:txBody>
          <a:bodyPr/>
          <a:lstStyle/>
          <a:p>
            <a:r>
              <a:rPr lang="en-US"/>
              <a:t>Sản phẩm của nhóm Zalo: NGỮ VĂN THPT (Nhóm cô Thu Huyền)- DỰ ÁN CỘNG ĐỒNG</a:t>
            </a:r>
          </a:p>
        </p:txBody>
      </p:sp>
    </p:spTree>
    <p:extLst>
      <p:ext uri="{BB962C8B-B14F-4D97-AF65-F5344CB8AC3E}">
        <p14:creationId xmlns:p14="http://schemas.microsoft.com/office/powerpoint/2010/main" val="794933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LTH - Bộ SGK Lớp 6 - Kết nối tri thức với cuộc sống - Công ...">
            <a:extLst>
              <a:ext uri="{FF2B5EF4-FFF2-40B4-BE49-F238E27FC236}">
                <a16:creationId xmlns:a16="http://schemas.microsoft.com/office/drawing/2014/main" id="{B2456C51-1546-5FED-5809-72E83DCD3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34" y="195326"/>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91EDFFE-36ED-33CE-1F89-07975ED5A80D}"/>
              </a:ext>
            </a:extLst>
          </p:cNvPr>
          <p:cNvSpPr txBox="1"/>
          <p:nvPr/>
        </p:nvSpPr>
        <p:spPr>
          <a:xfrm>
            <a:off x="637030" y="1247076"/>
            <a:ext cx="10917940" cy="5541069"/>
          </a:xfrm>
          <a:prstGeom prst="rect">
            <a:avLst/>
          </a:prstGeom>
          <a:noFill/>
        </p:spPr>
        <p:txBody>
          <a:bodyPr wrap="square">
            <a:spAutoFit/>
          </a:bodyPr>
          <a:lstStyle/>
          <a:p>
            <a:pPr marL="0" marR="0" indent="266700">
              <a:lnSpc>
                <a:spcPct val="112000"/>
              </a:lnSpc>
              <a:spcBef>
                <a:spcPts val="0"/>
              </a:spcBef>
              <a:spcAft>
                <a:spcPts val="200"/>
              </a:spcAft>
            </a:pPr>
            <a:r>
              <a:rPr lang="vi-VN" sz="2800" b="1" dirty="0">
                <a:solidFill>
                  <a:srgbClr val="FF0000"/>
                </a:solidFill>
                <a:effectLst/>
                <a:ea typeface="Times New Roman" panose="02020603050405020304" pitchFamily="18" charset="0"/>
                <a:cs typeface="Helvetica Neue"/>
              </a:rPr>
              <a:t>Dấu hiệu của tiểu thuyết hiện đại thể hiện qua đoạn trích là:</a:t>
            </a:r>
            <a:endParaRPr lang="en-US" sz="2800" b="1" dirty="0">
              <a:solidFill>
                <a:srgbClr val="FF0000"/>
              </a:solidFill>
              <a:effectLst/>
              <a:ea typeface="Helvetica Neue"/>
              <a:cs typeface="Helvetica Neue"/>
            </a:endParaRPr>
          </a:p>
          <a:p>
            <a:pPr marR="0" lvl="0" fontAlgn="base">
              <a:lnSpc>
                <a:spcPct val="108000"/>
              </a:lnSpc>
              <a:spcBef>
                <a:spcPts val="0"/>
              </a:spcBef>
              <a:spcAft>
                <a:spcPts val="200"/>
              </a:spcAft>
              <a:buClr>
                <a:srgbClr val="231F20"/>
              </a:buClr>
              <a:buSzPts val="1200"/>
              <a:tabLst>
                <a:tab pos="468630" algn="l"/>
              </a:tabLst>
            </a:pPr>
            <a:r>
              <a:rPr lang="vi-VN" sz="2800" u="none" strike="noStrike" dirty="0">
                <a:solidFill>
                  <a:srgbClr val="231F20"/>
                </a:solidFill>
                <a:effectLst/>
                <a:ea typeface="Times New Roman" panose="02020603050405020304" pitchFamily="18" charset="0"/>
                <a:cs typeface="Times New Roman" panose="02020603050405020304" pitchFamily="18" charset="0"/>
              </a:rPr>
              <a:t>Nhân vật gần như không có “hành động bên ngoài” mà chỉ có “hành động bên trong”, tức là chỉ hiện lên trước người đọc với dòng tâm tư bất tận, không có diện mạo, tính cách hoàn chỉnh.</a:t>
            </a:r>
          </a:p>
          <a:p>
            <a:pPr marR="0" lvl="0" fontAlgn="base">
              <a:lnSpc>
                <a:spcPct val="112000"/>
              </a:lnSpc>
              <a:spcBef>
                <a:spcPts val="0"/>
              </a:spcBef>
              <a:spcAft>
                <a:spcPts val="200"/>
              </a:spcAft>
              <a:buClr>
                <a:srgbClr val="231F20"/>
              </a:buClr>
              <a:buSzPts val="1200"/>
              <a:tabLst>
                <a:tab pos="461010" algn="l"/>
              </a:tabLst>
            </a:pPr>
            <a:r>
              <a:rPr lang="vi-VN" sz="2800" b="1" u="none" strike="noStrike" dirty="0">
                <a:solidFill>
                  <a:srgbClr val="FF0000"/>
                </a:solidFill>
                <a:effectLst/>
                <a:ea typeface="Times New Roman" panose="02020603050405020304" pitchFamily="18" charset="0"/>
                <a:cs typeface="Times New Roman" panose="02020603050405020304" pitchFamily="18" charset="0"/>
              </a:rPr>
              <a:t>   Sử dụng thủ pháp đồng hiện và bút pháp dòng ý thức.</a:t>
            </a:r>
            <a:endParaRPr lang="en-US" sz="2800" b="1" u="none" strike="noStrike" dirty="0">
              <a:solidFill>
                <a:srgbClr val="FF0000"/>
              </a:solidFill>
              <a:effectLst/>
              <a:ea typeface="Times New Roman" panose="02020603050405020304" pitchFamily="18" charset="0"/>
              <a:cs typeface="Times New Roman" panose="02020603050405020304" pitchFamily="18" charset="0"/>
            </a:endParaRPr>
          </a:p>
          <a:p>
            <a:pPr marL="457200" marR="0" lvl="0" indent="-457200" fontAlgn="base">
              <a:lnSpc>
                <a:spcPct val="112000"/>
              </a:lnSpc>
              <a:spcBef>
                <a:spcPts val="0"/>
              </a:spcBef>
              <a:spcAft>
                <a:spcPts val="200"/>
              </a:spcAft>
              <a:buClr>
                <a:srgbClr val="231F20"/>
              </a:buClr>
              <a:buSzPts val="1200"/>
              <a:buFont typeface="Wingdings" panose="05000000000000000000" pitchFamily="2" charset="2"/>
              <a:buChar char="§"/>
              <a:tabLst>
                <a:tab pos="461010" algn="l"/>
              </a:tabLst>
            </a:pPr>
            <a:r>
              <a:rPr lang="vi-VN" sz="2800" u="none" strike="noStrike" dirty="0">
                <a:solidFill>
                  <a:srgbClr val="231F20"/>
                </a:solidFill>
                <a:effectLst/>
                <a:ea typeface="Times New Roman" panose="02020603050405020304" pitchFamily="18" charset="0"/>
                <a:cs typeface="Times New Roman" panose="02020603050405020304" pitchFamily="18" charset="0"/>
              </a:rPr>
              <a:t>Đoạn trích mờ nhạt (hay thiếu) yếu tố sự kiện.</a:t>
            </a:r>
            <a:endParaRPr lang="en-US" sz="2800" u="none" strike="noStrike" dirty="0">
              <a:solidFill>
                <a:srgbClr val="000000"/>
              </a:solidFill>
              <a:effectLst/>
              <a:ea typeface="Times New Roman" panose="02020603050405020304" pitchFamily="18" charset="0"/>
              <a:cs typeface="Times New Roman" panose="02020603050405020304" pitchFamily="18" charset="0"/>
            </a:endParaRPr>
          </a:p>
          <a:p>
            <a:pPr marL="457200" marR="0" lvl="0" indent="-457200" fontAlgn="base">
              <a:lnSpc>
                <a:spcPct val="112000"/>
              </a:lnSpc>
              <a:spcBef>
                <a:spcPts val="0"/>
              </a:spcBef>
              <a:spcAft>
                <a:spcPts val="200"/>
              </a:spcAft>
              <a:buClr>
                <a:srgbClr val="231F20"/>
              </a:buClr>
              <a:buSzPts val="1200"/>
              <a:buFont typeface="Wingdings" panose="05000000000000000000" pitchFamily="2" charset="2"/>
              <a:buChar char="§"/>
              <a:tabLst>
                <a:tab pos="461010" algn="l"/>
              </a:tabLst>
            </a:pPr>
            <a:r>
              <a:rPr lang="vi-VN" sz="2800" u="none" strike="noStrike" dirty="0">
                <a:solidFill>
                  <a:srgbClr val="231F20"/>
                </a:solidFill>
                <a:effectLst/>
                <a:ea typeface="Times New Roman" panose="02020603050405020304" pitchFamily="18" charset="0"/>
                <a:cs typeface="Times New Roman" panose="02020603050405020304" pitchFamily="18" charset="0"/>
              </a:rPr>
              <a:t>Tiểu thuyết hiện đại thường có kết cấu đa tầng, đa tuyến.</a:t>
            </a:r>
            <a:endParaRPr lang="en-US" sz="2800" u="none" strike="noStrike" dirty="0">
              <a:solidFill>
                <a:srgbClr val="000000"/>
              </a:solidFill>
              <a:effectLst/>
              <a:ea typeface="Times New Roman" panose="02020603050405020304" pitchFamily="18" charset="0"/>
              <a:cs typeface="Times New Roman" panose="02020603050405020304" pitchFamily="18" charset="0"/>
            </a:endParaRPr>
          </a:p>
          <a:p>
            <a:pPr marL="457200" marR="0" lvl="0" indent="-457200" fontAlgn="base">
              <a:lnSpc>
                <a:spcPct val="112000"/>
              </a:lnSpc>
              <a:spcBef>
                <a:spcPts val="0"/>
              </a:spcBef>
              <a:spcAft>
                <a:spcPts val="200"/>
              </a:spcAft>
              <a:buClr>
                <a:srgbClr val="231F20"/>
              </a:buClr>
              <a:buSzPts val="1200"/>
              <a:buFont typeface="Wingdings" panose="05000000000000000000" pitchFamily="2" charset="2"/>
              <a:buChar char="§"/>
              <a:tabLst>
                <a:tab pos="461010" algn="l"/>
              </a:tabLst>
            </a:pPr>
            <a:r>
              <a:rPr lang="vi-VN" sz="2800" u="none" strike="noStrike" dirty="0">
                <a:solidFill>
                  <a:srgbClr val="231F20"/>
                </a:solidFill>
                <a:effectLst/>
                <a:ea typeface="Times New Roman" panose="02020603050405020304" pitchFamily="18" charset="0"/>
                <a:cs typeface="Times New Roman" panose="02020603050405020304" pitchFamily="18" charset="0"/>
              </a:rPr>
              <a:t>Điểm nhìn và ngôi kể có thể thay đổi bất ngờ, linh hoạt.</a:t>
            </a:r>
            <a:endParaRPr lang="en-US" sz="2800" u="none" strike="noStrike" dirty="0">
              <a:solidFill>
                <a:srgbClr val="000000"/>
              </a:solidFill>
              <a:effectLst/>
              <a:ea typeface="Times New Roman" panose="02020603050405020304" pitchFamily="18" charset="0"/>
              <a:cs typeface="Times New Roman" panose="02020603050405020304" pitchFamily="18" charset="0"/>
            </a:endParaRPr>
          </a:p>
          <a:p>
            <a:pPr marL="457200" marR="0" lvl="0" indent="-457200" fontAlgn="base">
              <a:lnSpc>
                <a:spcPct val="112000"/>
              </a:lnSpc>
              <a:spcBef>
                <a:spcPts val="0"/>
              </a:spcBef>
              <a:spcAft>
                <a:spcPts val="200"/>
              </a:spcAft>
              <a:buClr>
                <a:srgbClr val="231F20"/>
              </a:buClr>
              <a:buSzPts val="1200"/>
              <a:buFont typeface="Wingdings" panose="05000000000000000000" pitchFamily="2" charset="2"/>
              <a:buChar char="§"/>
              <a:tabLst>
                <a:tab pos="461010" algn="l"/>
              </a:tabLst>
            </a:pPr>
            <a:r>
              <a:rPr lang="vi-VN" sz="2800" u="none" strike="noStrike" dirty="0">
                <a:solidFill>
                  <a:srgbClr val="231F20"/>
                </a:solidFill>
                <a:effectLst/>
                <a:ea typeface="Times New Roman" panose="02020603050405020304" pitchFamily="18" charset="0"/>
                <a:cs typeface="Times New Roman" panose="02020603050405020304" pitchFamily="18" charset="0"/>
              </a:rPr>
              <a:t>Ngôn ngữ thường đa thanh và giọng giễu nhại được sử dụng thường xuyên.</a:t>
            </a:r>
            <a:endParaRPr lang="en-US" sz="2800" u="none" strike="noStrike" dirty="0">
              <a:solidFill>
                <a:srgbClr val="000000"/>
              </a:solidFill>
              <a:effectLst/>
              <a:ea typeface="Times New Roman" panose="02020603050405020304" pitchFamily="18" charset="0"/>
              <a:cs typeface="Times New Roman" panose="02020603050405020304" pitchFamily="18" charset="0"/>
            </a:endParaRPr>
          </a:p>
          <a:p>
            <a:pPr marR="0" lvl="0" fontAlgn="base">
              <a:lnSpc>
                <a:spcPct val="108000"/>
              </a:lnSpc>
              <a:spcBef>
                <a:spcPts val="0"/>
              </a:spcBef>
              <a:spcAft>
                <a:spcPts val="200"/>
              </a:spcAft>
              <a:buClr>
                <a:srgbClr val="231F20"/>
              </a:buClr>
              <a:buSzPts val="1200"/>
              <a:tabLst>
                <a:tab pos="468630" algn="l"/>
              </a:tabLst>
            </a:pPr>
            <a:endParaRPr lang="en-US" sz="32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015B3D2-9450-2013-086C-9081C11601D1}"/>
              </a:ext>
            </a:extLst>
          </p:cNvPr>
          <p:cNvSpPr txBox="1"/>
          <p:nvPr/>
        </p:nvSpPr>
        <p:spPr>
          <a:xfrm>
            <a:off x="2527193" y="195326"/>
            <a:ext cx="596366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Hoạt động </a:t>
            </a:r>
            <a:r>
              <a:rPr lang="vi-VN" sz="2800" b="1" dirty="0">
                <a:solidFill>
                  <a:srgbClr val="ED7D31">
                    <a:lumMod val="50000"/>
                  </a:srgbClr>
                </a:solidFill>
                <a:latin typeface="Tahoma" panose="020B0604030504040204" pitchFamily="34" charset="0"/>
                <a:ea typeface="Tahoma" panose="020B0604030504040204" pitchFamily="34" charset="0"/>
                <a:cs typeface="Tahoma" panose="020B0604030504040204" pitchFamily="34" charset="0"/>
              </a:rPr>
              <a:t>LUYỆN TẬP</a:t>
            </a:r>
            <a:endParaRPr kumimoji="0" lang="en-US" sz="2800" b="1" i="0" u="none" strike="noStrike" kern="1200" cap="none" spc="0" normalizeH="0" baseline="0" noProof="0" dirty="0">
              <a:ln>
                <a:noFill/>
              </a:ln>
              <a:solidFill>
                <a:srgbClr val="ED7D31">
                  <a:lumMod val="50000"/>
                </a:srgbClr>
              </a:solidFill>
              <a:effectLst/>
              <a:uLnTx/>
              <a:uFillTx/>
              <a:latin typeface="Algerian" panose="04020705040A02060702" pitchFamily="82" charset="0"/>
              <a:ea typeface="Tahoma" panose="020B0604030504040204" pitchFamily="34" charset="0"/>
              <a:cs typeface="Tahoma" panose="020B0604030504040204" pitchFamily="34" charset="0"/>
            </a:endParaRPr>
          </a:p>
        </p:txBody>
      </p:sp>
      <p:sp>
        <p:nvSpPr>
          <p:cNvPr id="3" name="Footer Placeholder 2">
            <a:extLst>
              <a:ext uri="{FF2B5EF4-FFF2-40B4-BE49-F238E27FC236}">
                <a16:creationId xmlns:a16="http://schemas.microsoft.com/office/drawing/2014/main" id="{9325A0E8-C914-14EF-7DB5-CCF73E033BEA}"/>
              </a:ext>
            </a:extLst>
          </p:cNvPr>
          <p:cNvSpPr>
            <a:spLocks noGrp="1"/>
          </p:cNvSpPr>
          <p:nvPr>
            <p:ph type="ftr" sz="quarter" idx="11"/>
          </p:nvPr>
        </p:nvSpPr>
        <p:spPr/>
        <p:txBody>
          <a:bodyPr/>
          <a:lstStyle/>
          <a:p>
            <a:r>
              <a:rPr lang="en-US"/>
              <a:t>Sản phẩm của nhóm Zalo: NGỮ VĂN THPT (Nhóm cô Thu Huyền)- DỰ ÁN CỘNG ĐỒNG</a:t>
            </a:r>
          </a:p>
        </p:txBody>
      </p:sp>
    </p:spTree>
    <p:extLst>
      <p:ext uri="{BB962C8B-B14F-4D97-AF65-F5344CB8AC3E}">
        <p14:creationId xmlns:p14="http://schemas.microsoft.com/office/powerpoint/2010/main" val="282090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LTH - Bộ SGK Lớp 6 - Kết nối tri thức với cuộc sống - Công ...">
            <a:extLst>
              <a:ext uri="{FF2B5EF4-FFF2-40B4-BE49-F238E27FC236}">
                <a16:creationId xmlns:a16="http://schemas.microsoft.com/office/drawing/2014/main" id="{B2456C51-1546-5FED-5809-72E83DCD3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34" y="195326"/>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CC4B9A-2356-2740-E8C4-E6BEA15BB9B1}"/>
              </a:ext>
            </a:extLst>
          </p:cNvPr>
          <p:cNvSpPr txBox="1"/>
          <p:nvPr/>
        </p:nvSpPr>
        <p:spPr>
          <a:xfrm>
            <a:off x="277585" y="1396264"/>
            <a:ext cx="11636829" cy="4075026"/>
          </a:xfrm>
          <a:prstGeom prst="rect">
            <a:avLst/>
          </a:prstGeom>
          <a:noFill/>
        </p:spPr>
        <p:txBody>
          <a:bodyPr wrap="square">
            <a:spAutoFit/>
          </a:bodyPr>
          <a:lstStyle/>
          <a:p>
            <a:pPr marL="0" marR="0" indent="266700">
              <a:lnSpc>
                <a:spcPct val="112000"/>
              </a:lnSpc>
              <a:spcBef>
                <a:spcPts val="0"/>
              </a:spcBef>
              <a:spcAft>
                <a:spcPts val="200"/>
              </a:spcAft>
            </a:pPr>
            <a:r>
              <a:rPr lang="vi-VN" sz="3200" b="1" dirty="0">
                <a:solidFill>
                  <a:srgbClr val="FF0000"/>
                </a:solidFill>
                <a:effectLst/>
                <a:latin typeface="+mj-lt"/>
                <a:ea typeface="Times New Roman" panose="02020603050405020304" pitchFamily="18" charset="0"/>
                <a:cs typeface="Helvetica Neue"/>
              </a:rPr>
              <a:t>Cách đọc hiểu một văn bản thuộc thể loại tiểu thuyết hiện đại là:</a:t>
            </a:r>
            <a:endParaRPr lang="en-US" sz="3200" b="1" dirty="0">
              <a:solidFill>
                <a:srgbClr val="FF0000"/>
              </a:solidFill>
              <a:effectLst/>
              <a:latin typeface="+mj-lt"/>
              <a:ea typeface="Helvetica Neue"/>
              <a:cs typeface="Helvetica Neue"/>
            </a:endParaRPr>
          </a:p>
          <a:p>
            <a:pPr marL="457200" marR="0" lvl="0" indent="-457200" fontAlgn="base">
              <a:lnSpc>
                <a:spcPct val="112000"/>
              </a:lnSpc>
              <a:spcBef>
                <a:spcPts val="0"/>
              </a:spcBef>
              <a:spcAft>
                <a:spcPts val="200"/>
              </a:spcAft>
              <a:buClr>
                <a:srgbClr val="231F20"/>
              </a:buClr>
              <a:buSzPts val="1200"/>
              <a:buFont typeface="Wingdings" panose="05000000000000000000" pitchFamily="2" charset="2"/>
              <a:buChar char="ü"/>
              <a:tabLst>
                <a:tab pos="461010" algn="l"/>
              </a:tabLst>
            </a:pPr>
            <a:r>
              <a:rPr lang="vi-VN" sz="3200" u="none" strike="noStrike" dirty="0">
                <a:solidFill>
                  <a:srgbClr val="231F20"/>
                </a:solidFill>
                <a:effectLst/>
                <a:latin typeface="+mj-lt"/>
                <a:ea typeface="Times New Roman" panose="02020603050405020304" pitchFamily="18" charset="0"/>
                <a:cs typeface="Times New Roman" panose="02020603050405020304" pitchFamily="18" charset="0"/>
              </a:rPr>
              <a:t>Đọc và xác định đề tài.</a:t>
            </a:r>
            <a:endParaRPr lang="en-US" sz="3200" u="none" strike="noStrike" dirty="0">
              <a:solidFill>
                <a:srgbClr val="000000"/>
              </a:solidFill>
              <a:effectLst/>
              <a:latin typeface="+mj-lt"/>
              <a:ea typeface="Times New Roman" panose="02020603050405020304" pitchFamily="18" charset="0"/>
              <a:cs typeface="Times New Roman" panose="02020603050405020304" pitchFamily="18" charset="0"/>
            </a:endParaRPr>
          </a:p>
          <a:p>
            <a:pPr marL="457200" marR="0" lvl="0" indent="-457200" fontAlgn="base">
              <a:lnSpc>
                <a:spcPct val="112000"/>
              </a:lnSpc>
              <a:spcBef>
                <a:spcPts val="0"/>
              </a:spcBef>
              <a:spcAft>
                <a:spcPts val="200"/>
              </a:spcAft>
              <a:buClr>
                <a:srgbClr val="231F20"/>
              </a:buClr>
              <a:buSzPts val="1200"/>
              <a:buFont typeface="Wingdings" panose="05000000000000000000" pitchFamily="2" charset="2"/>
              <a:buChar char="ü"/>
              <a:tabLst>
                <a:tab pos="461010" algn="l"/>
              </a:tabLst>
            </a:pPr>
            <a:r>
              <a:rPr lang="vi-VN" sz="3200" u="none" strike="noStrike" dirty="0">
                <a:solidFill>
                  <a:srgbClr val="231F20"/>
                </a:solidFill>
                <a:effectLst/>
                <a:latin typeface="+mj-lt"/>
                <a:ea typeface="Times New Roman" panose="02020603050405020304" pitchFamily="18" charset="0"/>
                <a:cs typeface="Times New Roman" panose="02020603050405020304" pitchFamily="18" charset="0"/>
              </a:rPr>
              <a:t>Câu chuyện và hệ thống sự việc chính.</a:t>
            </a:r>
            <a:endParaRPr lang="en-US" sz="3200" u="none" strike="noStrike" dirty="0">
              <a:solidFill>
                <a:srgbClr val="000000"/>
              </a:solidFill>
              <a:effectLst/>
              <a:latin typeface="+mj-lt"/>
              <a:ea typeface="Times New Roman" panose="02020603050405020304" pitchFamily="18" charset="0"/>
              <a:cs typeface="Times New Roman" panose="02020603050405020304" pitchFamily="18" charset="0"/>
            </a:endParaRPr>
          </a:p>
          <a:p>
            <a:pPr marL="457200" marR="0" lvl="0" indent="-457200" fontAlgn="base">
              <a:lnSpc>
                <a:spcPct val="112000"/>
              </a:lnSpc>
              <a:spcBef>
                <a:spcPts val="0"/>
              </a:spcBef>
              <a:spcAft>
                <a:spcPts val="200"/>
              </a:spcAft>
              <a:buClr>
                <a:srgbClr val="231F20"/>
              </a:buClr>
              <a:buSzPts val="1200"/>
              <a:buFont typeface="Wingdings" panose="05000000000000000000" pitchFamily="2" charset="2"/>
              <a:buChar char="ü"/>
              <a:tabLst>
                <a:tab pos="461010" algn="l"/>
              </a:tabLst>
            </a:pPr>
            <a:r>
              <a:rPr lang="vi-VN" sz="3200" u="none" strike="noStrike" dirty="0">
                <a:solidFill>
                  <a:srgbClr val="231F20"/>
                </a:solidFill>
                <a:effectLst/>
                <a:latin typeface="+mj-lt"/>
                <a:ea typeface="Times New Roman" panose="02020603050405020304" pitchFamily="18" charset="0"/>
                <a:cs typeface="Times New Roman" panose="02020603050405020304" pitchFamily="18" charset="0"/>
              </a:rPr>
              <a:t>Nhân vật.</a:t>
            </a:r>
            <a:endParaRPr lang="en-US" sz="3200" u="none" strike="noStrike" dirty="0">
              <a:solidFill>
                <a:srgbClr val="000000"/>
              </a:solidFill>
              <a:effectLst/>
              <a:latin typeface="+mj-lt"/>
              <a:ea typeface="Times New Roman" panose="02020603050405020304" pitchFamily="18" charset="0"/>
              <a:cs typeface="Times New Roman" panose="02020603050405020304" pitchFamily="18" charset="0"/>
            </a:endParaRPr>
          </a:p>
          <a:p>
            <a:pPr marL="457200" marR="0" lvl="0" indent="-457200" fontAlgn="base">
              <a:lnSpc>
                <a:spcPct val="112000"/>
              </a:lnSpc>
              <a:spcBef>
                <a:spcPts val="0"/>
              </a:spcBef>
              <a:spcAft>
                <a:spcPts val="200"/>
              </a:spcAft>
              <a:buClr>
                <a:srgbClr val="231F20"/>
              </a:buClr>
              <a:buSzPts val="1200"/>
              <a:buFont typeface="Wingdings" panose="05000000000000000000" pitchFamily="2" charset="2"/>
              <a:buChar char="ü"/>
              <a:tabLst>
                <a:tab pos="461010" algn="l"/>
              </a:tabLst>
            </a:pPr>
            <a:r>
              <a:rPr lang="vi-VN" sz="3200" u="none" strike="noStrike" dirty="0">
                <a:solidFill>
                  <a:srgbClr val="231F20"/>
                </a:solidFill>
                <a:effectLst/>
                <a:latin typeface="+mj-lt"/>
                <a:ea typeface="Times New Roman" panose="02020603050405020304" pitchFamily="18" charset="0"/>
                <a:cs typeface="Times New Roman" panose="02020603050405020304" pitchFamily="18" charset="0"/>
              </a:rPr>
              <a:t>Ngôi kể và điểm nhìn; ngôn ngữ.</a:t>
            </a:r>
            <a:endParaRPr lang="en-US" sz="3200" u="none" strike="noStrike" dirty="0">
              <a:solidFill>
                <a:srgbClr val="000000"/>
              </a:solidFill>
              <a:effectLst/>
              <a:latin typeface="+mj-lt"/>
              <a:ea typeface="Times New Roman" panose="02020603050405020304" pitchFamily="18" charset="0"/>
              <a:cs typeface="Times New Roman" panose="02020603050405020304" pitchFamily="18" charset="0"/>
            </a:endParaRPr>
          </a:p>
          <a:p>
            <a:pPr marL="457200" marR="0" lvl="0" indent="-457200" fontAlgn="base">
              <a:lnSpc>
                <a:spcPct val="112000"/>
              </a:lnSpc>
              <a:spcBef>
                <a:spcPts val="0"/>
              </a:spcBef>
              <a:spcAft>
                <a:spcPts val="200"/>
              </a:spcAft>
              <a:buClr>
                <a:srgbClr val="231F20"/>
              </a:buClr>
              <a:buSzPts val="1200"/>
              <a:buFont typeface="Wingdings" panose="05000000000000000000" pitchFamily="2" charset="2"/>
              <a:buChar char="ü"/>
              <a:tabLst>
                <a:tab pos="461010" algn="l"/>
              </a:tabLst>
            </a:pPr>
            <a:r>
              <a:rPr lang="vi-VN" sz="3200" u="none" strike="noStrike" dirty="0">
                <a:solidFill>
                  <a:srgbClr val="231F20"/>
                </a:solidFill>
                <a:effectLst/>
                <a:latin typeface="+mj-lt"/>
                <a:ea typeface="Times New Roman" panose="02020603050405020304" pitchFamily="18" charset="0"/>
                <a:cs typeface="Times New Roman" panose="02020603050405020304" pitchFamily="18" charset="0"/>
              </a:rPr>
              <a:t>Kết nối để xác định chủ đề, giá trị của văn bản.</a:t>
            </a:r>
            <a:endParaRPr lang="en-US" sz="3200" u="none" strike="noStrike" dirty="0">
              <a:solidFill>
                <a:srgbClr val="000000"/>
              </a:solidFill>
              <a:effectLst/>
              <a:latin typeface="+mj-lt"/>
              <a:ea typeface="Times New Roman" panose="02020603050405020304" pitchFamily="18" charset="0"/>
              <a:cs typeface="Times New Roman" panose="02020603050405020304" pitchFamily="18" charset="0"/>
            </a:endParaRPr>
          </a:p>
          <a:p>
            <a:pPr marL="457200" marR="0" lvl="0" indent="-457200" fontAlgn="base">
              <a:lnSpc>
                <a:spcPct val="112000"/>
              </a:lnSpc>
              <a:spcBef>
                <a:spcPts val="0"/>
              </a:spcBef>
              <a:spcAft>
                <a:spcPts val="1000"/>
              </a:spcAft>
              <a:buClr>
                <a:srgbClr val="231F20"/>
              </a:buClr>
              <a:buSzPts val="1200"/>
              <a:buFont typeface="Wingdings" panose="05000000000000000000" pitchFamily="2" charset="2"/>
              <a:buChar char="ü"/>
              <a:tabLst>
                <a:tab pos="461010" algn="l"/>
              </a:tabLst>
            </a:pPr>
            <a:r>
              <a:rPr lang="vi-VN" sz="3200" u="none" strike="noStrike" dirty="0">
                <a:solidFill>
                  <a:srgbClr val="231F20"/>
                </a:solidFill>
                <a:effectLst/>
                <a:latin typeface="+mj-lt"/>
                <a:ea typeface="Times New Roman" panose="02020603050405020304" pitchFamily="18" charset="0"/>
                <a:cs typeface="Times New Roman" panose="02020603050405020304" pitchFamily="18" charset="0"/>
              </a:rPr>
              <a:t>Nhận xét về phong cách của nhà văn.</a:t>
            </a:r>
            <a:endParaRPr lang="en-US" sz="3200" u="none" strike="noStrike" dirty="0">
              <a:solidFill>
                <a:srgbClr val="000000"/>
              </a:solidFill>
              <a:effectLst/>
              <a:latin typeface="+mj-l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F656405-1652-A27E-ED62-53A2035EA332}"/>
              </a:ext>
            </a:extLst>
          </p:cNvPr>
          <p:cNvSpPr txBox="1"/>
          <p:nvPr/>
        </p:nvSpPr>
        <p:spPr>
          <a:xfrm>
            <a:off x="2668708" y="409889"/>
            <a:ext cx="611606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mj-lt"/>
                <a:ea typeface="Tahoma" panose="020B0604030504040204" pitchFamily="34" charset="0"/>
                <a:cs typeface="Tahoma" panose="020B0604030504040204" pitchFamily="34" charset="0"/>
              </a:rPr>
              <a:t>Hoạt động </a:t>
            </a:r>
            <a:r>
              <a:rPr lang="vi-VN" sz="2800" b="1" dirty="0">
                <a:solidFill>
                  <a:srgbClr val="ED7D31">
                    <a:lumMod val="50000"/>
                  </a:srgbClr>
                </a:solidFill>
                <a:latin typeface="+mj-lt"/>
                <a:ea typeface="Tahoma" panose="020B0604030504040204" pitchFamily="34" charset="0"/>
                <a:cs typeface="Tahoma" panose="020B0604030504040204" pitchFamily="34" charset="0"/>
              </a:rPr>
              <a:t>LUYỆN TẬP</a:t>
            </a:r>
            <a:endParaRPr kumimoji="0" lang="en-US" sz="2800" b="1" i="0" u="none" strike="noStrike" kern="1200" cap="none" spc="0" normalizeH="0" baseline="0" noProof="0" dirty="0">
              <a:ln>
                <a:noFill/>
              </a:ln>
              <a:solidFill>
                <a:srgbClr val="ED7D31">
                  <a:lumMod val="50000"/>
                </a:srgbClr>
              </a:solidFill>
              <a:effectLst/>
              <a:uLnTx/>
              <a:uFillTx/>
              <a:latin typeface="+mj-lt"/>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4E37C354-AA19-0939-77D5-2C138551D204}"/>
              </a:ext>
            </a:extLst>
          </p:cNvPr>
          <p:cNvSpPr>
            <a:spLocks noGrp="1"/>
          </p:cNvSpPr>
          <p:nvPr>
            <p:ph type="ftr" sz="quarter" idx="11"/>
          </p:nvPr>
        </p:nvSpPr>
        <p:spPr/>
        <p:txBody>
          <a:bodyPr/>
          <a:lstStyle/>
          <a:p>
            <a:r>
              <a:rPr lang="en-US" dirty="0" err="1">
                <a:latin typeface="+mj-lt"/>
              </a:rPr>
              <a:t>Sản</a:t>
            </a:r>
            <a:r>
              <a:rPr lang="en-US" dirty="0">
                <a:latin typeface="+mj-lt"/>
              </a:rPr>
              <a:t> </a:t>
            </a:r>
            <a:r>
              <a:rPr lang="en-US" dirty="0" err="1">
                <a:latin typeface="+mj-lt"/>
              </a:rPr>
              <a:t>phẩm</a:t>
            </a:r>
            <a:r>
              <a:rPr lang="en-US" dirty="0">
                <a:latin typeface="+mj-lt"/>
              </a:rPr>
              <a:t> </a:t>
            </a:r>
            <a:r>
              <a:rPr lang="en-US" dirty="0" err="1">
                <a:latin typeface="+mj-lt"/>
              </a:rPr>
              <a:t>của</a:t>
            </a:r>
            <a:r>
              <a:rPr lang="en-US" dirty="0">
                <a:latin typeface="+mj-lt"/>
              </a:rPr>
              <a:t> </a:t>
            </a:r>
            <a:r>
              <a:rPr lang="en-US" dirty="0" err="1">
                <a:latin typeface="+mj-lt"/>
              </a:rPr>
              <a:t>nhóm</a:t>
            </a:r>
            <a:r>
              <a:rPr lang="en-US" dirty="0">
                <a:latin typeface="+mj-lt"/>
              </a:rPr>
              <a:t> </a:t>
            </a:r>
            <a:r>
              <a:rPr lang="en-US" dirty="0" err="1">
                <a:latin typeface="+mj-lt"/>
              </a:rPr>
              <a:t>Zalo</a:t>
            </a:r>
            <a:r>
              <a:rPr lang="en-US" dirty="0">
                <a:latin typeface="+mj-lt"/>
              </a:rPr>
              <a:t>: NGỮ VĂN THPT (</a:t>
            </a:r>
            <a:r>
              <a:rPr lang="en-US" dirty="0" err="1">
                <a:latin typeface="+mj-lt"/>
              </a:rPr>
              <a:t>Nhóm</a:t>
            </a:r>
            <a:r>
              <a:rPr lang="en-US" dirty="0">
                <a:latin typeface="+mj-lt"/>
              </a:rPr>
              <a:t> </a:t>
            </a:r>
            <a:r>
              <a:rPr lang="en-US" dirty="0" err="1">
                <a:latin typeface="+mj-lt"/>
              </a:rPr>
              <a:t>cô</a:t>
            </a:r>
            <a:r>
              <a:rPr lang="en-US" dirty="0">
                <a:latin typeface="+mj-lt"/>
              </a:rPr>
              <a:t> Thu </a:t>
            </a:r>
            <a:r>
              <a:rPr lang="en-US" dirty="0" err="1">
                <a:latin typeface="+mj-lt"/>
              </a:rPr>
              <a:t>Huyền</a:t>
            </a:r>
            <a:r>
              <a:rPr lang="en-US" dirty="0">
                <a:latin typeface="+mj-lt"/>
              </a:rPr>
              <a:t>)- DỰ ÁN CỘNG ĐỒNG</a:t>
            </a:r>
          </a:p>
        </p:txBody>
      </p:sp>
    </p:spTree>
    <p:extLst>
      <p:ext uri="{BB962C8B-B14F-4D97-AF65-F5344CB8AC3E}">
        <p14:creationId xmlns:p14="http://schemas.microsoft.com/office/powerpoint/2010/main" val="7864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A44F4D2-D1AB-B835-6421-EDE7B5D39494}"/>
              </a:ext>
            </a:extLst>
          </p:cNvPr>
          <p:cNvSpPr txBox="1">
            <a:spLocks/>
          </p:cNvSpPr>
          <p:nvPr/>
        </p:nvSpPr>
        <p:spPr>
          <a:xfrm>
            <a:off x="5190596" y="3299156"/>
            <a:ext cx="10058400" cy="2103500"/>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7200" b="0" i="0" u="none" strike="noStrike" kern="1200" cap="none" spc="0" normalizeH="0" baseline="0" noProof="0" dirty="0">
              <a:ln>
                <a:noFill/>
              </a:ln>
              <a:solidFill>
                <a:srgbClr val="544000"/>
              </a:solidFill>
              <a:effectLst/>
              <a:uLnTx/>
              <a:uFillTx/>
              <a:latin typeface="#9Slide05 SVNCherryla" pitchFamily="2" charset="0"/>
              <a:ea typeface="+mj-ea"/>
              <a:cs typeface="#9Slide05 SVNCherryla" pitchFamily="2" charset="0"/>
            </a:endParaRPr>
          </a:p>
        </p:txBody>
      </p:sp>
      <p:pic>
        <p:nvPicPr>
          <p:cNvPr id="2" name="Picture 2" descr="TLTH - Bộ SGK Lớp 6 - Kết nối tri thức với cuộc sống - Công ...">
            <a:extLst>
              <a:ext uri="{FF2B5EF4-FFF2-40B4-BE49-F238E27FC236}">
                <a16:creationId xmlns:a16="http://schemas.microsoft.com/office/drawing/2014/main" id="{7711D6F6-F9E0-431B-8A35-BA19C5337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34" y="195326"/>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A7542CD-922C-15AA-3A59-5620F9DBDDFD}"/>
              </a:ext>
            </a:extLst>
          </p:cNvPr>
          <p:cNvSpPr txBox="1"/>
          <p:nvPr/>
        </p:nvSpPr>
        <p:spPr>
          <a:xfrm>
            <a:off x="1205593" y="1822630"/>
            <a:ext cx="10058400" cy="2425087"/>
          </a:xfrm>
          <a:prstGeom prst="rect">
            <a:avLst/>
          </a:prstGeom>
          <a:noFill/>
        </p:spPr>
        <p:txBody>
          <a:bodyPr wrap="square">
            <a:spAutoFit/>
          </a:bodyPr>
          <a:lstStyle/>
          <a:p>
            <a:pPr marL="0" marR="0" indent="266700" algn="just">
              <a:lnSpc>
                <a:spcPct val="130000"/>
              </a:lnSpc>
              <a:spcBef>
                <a:spcPts val="0"/>
              </a:spcBef>
              <a:spcAft>
                <a:spcPts val="1600"/>
              </a:spcAft>
            </a:pPr>
            <a:r>
              <a:rPr lang="vi-VN" sz="4000" dirty="0">
                <a:solidFill>
                  <a:srgbClr val="231F20"/>
                </a:solidFill>
                <a:effectLst/>
                <a:latin typeface="+mj-lt"/>
                <a:ea typeface="Times New Roman" panose="02020603050405020304" pitchFamily="18" charset="0"/>
                <a:cs typeface="Helvetica Neue"/>
              </a:rPr>
              <a:t>Viết đoạn văn (khoảng 150 chữ) trình bày </a:t>
            </a:r>
            <a:r>
              <a:rPr lang="vi-VN" sz="4000" b="1" dirty="0">
                <a:solidFill>
                  <a:srgbClr val="231F20"/>
                </a:solidFill>
                <a:effectLst/>
                <a:latin typeface="+mj-lt"/>
                <a:ea typeface="Times New Roman" panose="02020603050405020304" pitchFamily="18" charset="0"/>
                <a:cs typeface="Helvetica Neue"/>
              </a:rPr>
              <a:t>cảm nhận về sự lựa chọn của nhân vật Kiên: nhớ và viết để được phục sinh về tinh thần.</a:t>
            </a:r>
            <a:endParaRPr lang="en-US" sz="4000" b="1" dirty="0">
              <a:solidFill>
                <a:srgbClr val="000000"/>
              </a:solidFill>
              <a:effectLst/>
              <a:latin typeface="+mj-lt"/>
              <a:ea typeface="Helvetica Neue"/>
              <a:cs typeface="Helvetica Neue"/>
            </a:endParaRPr>
          </a:p>
        </p:txBody>
      </p:sp>
      <p:sp>
        <p:nvSpPr>
          <p:cNvPr id="3" name="TextBox 2">
            <a:extLst>
              <a:ext uri="{FF2B5EF4-FFF2-40B4-BE49-F238E27FC236}">
                <a16:creationId xmlns:a16="http://schemas.microsoft.com/office/drawing/2014/main" id="{C4386739-00BA-7A0E-3E7B-D219E5A5FD3C}"/>
              </a:ext>
            </a:extLst>
          </p:cNvPr>
          <p:cNvSpPr txBox="1"/>
          <p:nvPr/>
        </p:nvSpPr>
        <p:spPr>
          <a:xfrm>
            <a:off x="2668708" y="409889"/>
            <a:ext cx="6116064" cy="523220"/>
          </a:xfrm>
          <a:prstGeom prst="rect">
            <a:avLst/>
          </a:prstGeom>
          <a:noFill/>
        </p:spPr>
        <p:txBody>
          <a:bodyPr wrap="square">
            <a:spAutoFit/>
          </a:bodyPr>
          <a:lstStyle/>
          <a:p>
            <a:pPr algn="ctr">
              <a:defRPr/>
            </a:pPr>
            <a:r>
              <a:rPr lang="vi-VN" sz="2800" b="1" dirty="0">
                <a:solidFill>
                  <a:srgbClr val="ED7D31">
                    <a:lumMod val="50000"/>
                  </a:srgbClr>
                </a:solidFill>
                <a:latin typeface="Tahoma" panose="020B0604030504040204" pitchFamily="34" charset="0"/>
                <a:ea typeface="Tahoma" panose="020B0604030504040204" pitchFamily="34" charset="0"/>
                <a:cs typeface="Tahoma" panose="020B0604030504040204" pitchFamily="34" charset="0"/>
              </a:rPr>
              <a:t>Hoạt động VẬN DỤNG</a:t>
            </a:r>
            <a:endParaRPr lang="en-US" sz="2800" b="1" dirty="0">
              <a:solidFill>
                <a:srgbClr val="ED7D31">
                  <a:lumMod val="50000"/>
                </a:srgbClr>
              </a:solidFill>
              <a:latin typeface="Algerian" panose="04020705040A02060702" pitchFamily="82"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E917382B-DCB3-02EA-F370-94299CB7D1BD}"/>
              </a:ext>
            </a:extLst>
          </p:cNvPr>
          <p:cNvSpPr>
            <a:spLocks noGrp="1"/>
          </p:cNvSpPr>
          <p:nvPr>
            <p:ph type="ftr" sz="quarter" idx="11"/>
          </p:nvPr>
        </p:nvSpPr>
        <p:spPr/>
        <p:txBody>
          <a:bodyPr/>
          <a:lstStyle/>
          <a:p>
            <a:r>
              <a:rPr lang="en-US"/>
              <a:t>Sản phẩm của nhóm Zalo: NGỮ VĂN THPT (Nhóm cô Thu Huyền)- DỰ ÁN CỘNG ĐỒNG</a:t>
            </a:r>
          </a:p>
        </p:txBody>
      </p:sp>
    </p:spTree>
    <p:extLst>
      <p:ext uri="{BB962C8B-B14F-4D97-AF65-F5344CB8AC3E}">
        <p14:creationId xmlns:p14="http://schemas.microsoft.com/office/powerpoint/2010/main" val="292292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A44F4D2-D1AB-B835-6421-EDE7B5D39494}"/>
              </a:ext>
            </a:extLst>
          </p:cNvPr>
          <p:cNvSpPr txBox="1">
            <a:spLocks/>
          </p:cNvSpPr>
          <p:nvPr/>
        </p:nvSpPr>
        <p:spPr>
          <a:xfrm>
            <a:off x="5190596" y="3299156"/>
            <a:ext cx="10058400" cy="2103500"/>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7200" b="0" i="0" u="none" strike="noStrike" kern="1200" cap="none" spc="0" normalizeH="0" baseline="0" noProof="0" dirty="0">
              <a:ln>
                <a:noFill/>
              </a:ln>
              <a:solidFill>
                <a:srgbClr val="544000"/>
              </a:solidFill>
              <a:effectLst/>
              <a:uLnTx/>
              <a:uFillTx/>
              <a:latin typeface="Times New Roman" panose="02020603050405020304" pitchFamily="18" charset="0"/>
              <a:cs typeface="Times New Roman" panose="02020603050405020304" pitchFamily="18" charset="0"/>
            </a:endParaRPr>
          </a:p>
        </p:txBody>
      </p:sp>
      <p:pic>
        <p:nvPicPr>
          <p:cNvPr id="2" name="Picture 2" descr="TLTH - Bộ SGK Lớp 6 - Kết nối tri thức với cuộc sống - Công ...">
            <a:extLst>
              <a:ext uri="{FF2B5EF4-FFF2-40B4-BE49-F238E27FC236}">
                <a16:creationId xmlns:a16="http://schemas.microsoft.com/office/drawing/2014/main" id="{7711D6F6-F9E0-431B-8A35-BA19C5337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34" y="195326"/>
            <a:ext cx="1150044" cy="9523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90D996-A83F-262A-35A9-F7632FE99026}"/>
              </a:ext>
            </a:extLst>
          </p:cNvPr>
          <p:cNvSpPr txBox="1"/>
          <p:nvPr/>
        </p:nvSpPr>
        <p:spPr>
          <a:xfrm>
            <a:off x="594232" y="1147672"/>
            <a:ext cx="11378134" cy="5383653"/>
          </a:xfrm>
          <a:prstGeom prst="rect">
            <a:avLst/>
          </a:prstGeom>
          <a:noFill/>
        </p:spPr>
        <p:txBody>
          <a:bodyPr wrap="square">
            <a:spAutoFit/>
          </a:bodyPr>
          <a:lstStyle/>
          <a:p>
            <a:pPr marL="0" marR="0" indent="190500" algn="just">
              <a:lnSpc>
                <a:spcPct val="144000"/>
              </a:lnSpc>
              <a:spcBef>
                <a:spcPts val="0"/>
              </a:spcBef>
              <a:spcAft>
                <a:spcPts val="200"/>
              </a:spcAft>
            </a:pPr>
            <a:r>
              <a:rPr lang="vi-VN" sz="24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HS có nhiều cách triển khai. Tuy nhiên, cần đảm bảo yêu cầu về nội dung và hình thức:</a:t>
            </a:r>
            <a:endParaRPr lang="en-US" sz="2400" b="1" dirty="0">
              <a:solidFill>
                <a:srgbClr val="000000"/>
              </a:solidFill>
              <a:effectLst/>
              <a:latin typeface="Times New Roman" panose="02020603050405020304" pitchFamily="18" charset="0"/>
              <a:ea typeface="Helvetica Neue"/>
              <a:cs typeface="Times New Roman" panose="02020603050405020304" pitchFamily="18" charset="0"/>
            </a:endParaRPr>
          </a:p>
          <a:p>
            <a:pPr marR="0" lvl="0" algn="just" fontAlgn="base">
              <a:lnSpc>
                <a:spcPct val="144000"/>
              </a:lnSpc>
              <a:spcBef>
                <a:spcPts val="0"/>
              </a:spcBef>
              <a:spcAft>
                <a:spcPts val="200"/>
              </a:spcAft>
              <a:buClr>
                <a:srgbClr val="231F20"/>
              </a:buClr>
              <a:buSzPts val="1200"/>
              <a:tabLst>
                <a:tab pos="379730" algn="l"/>
              </a:tabLst>
            </a:pPr>
            <a:r>
              <a:rPr lang="vi-VN" sz="2400" b="1"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r>
              <a:rPr lang="vi-VN" sz="2400" u="none" strike="noStrike"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Trình bày cảm nhận về sự lựa chọn của nhân vật Kiên: nhớ và viết để được phục sinh về tinh thần.</a:t>
            </a:r>
            <a:endParaRPr lang="en-US" sz="24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90500" algn="just">
              <a:lnSpc>
                <a:spcPct val="145000"/>
              </a:lnSpc>
              <a:spcBef>
                <a:spcPts val="0"/>
              </a:spcBef>
              <a:spcAft>
                <a:spcPts val="200"/>
              </a:spcAft>
            </a:pPr>
            <a:r>
              <a:rPr lang="vi-VN"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Trình bày cảm nhận khái quát về sự lựa chọn của nhân vật Kiên: nhớ và viết để được phục sinh về tinh thần.</a:t>
            </a:r>
            <a:endParaRPr lang="en-US" sz="2400" dirty="0">
              <a:solidFill>
                <a:srgbClr val="000000"/>
              </a:solidFill>
              <a:effectLst/>
              <a:latin typeface="Times New Roman" panose="02020603050405020304" pitchFamily="18" charset="0"/>
              <a:ea typeface="Helvetica Neue"/>
              <a:cs typeface="Times New Roman" panose="02020603050405020304" pitchFamily="18" charset="0"/>
            </a:endParaRPr>
          </a:p>
          <a:p>
            <a:pPr marL="0" marR="0" indent="190500" algn="just">
              <a:lnSpc>
                <a:spcPct val="144000"/>
              </a:lnSpc>
              <a:spcBef>
                <a:spcPts val="0"/>
              </a:spcBef>
              <a:spcAft>
                <a:spcPts val="200"/>
              </a:spcAft>
            </a:pPr>
            <a:r>
              <a:rPr lang="vi-VN"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Lý giải những cảm nhận cụ thể về sự lựa chọn của nhân vật Kiên: nhớ và viết để được phục sinh về tinh thần.</a:t>
            </a:r>
            <a:endParaRPr lang="en-US" sz="2400" dirty="0">
              <a:solidFill>
                <a:srgbClr val="000000"/>
              </a:solidFill>
              <a:effectLst/>
              <a:latin typeface="Times New Roman" panose="02020603050405020304" pitchFamily="18" charset="0"/>
              <a:ea typeface="Helvetica Neue"/>
              <a:cs typeface="Times New Roman" panose="02020603050405020304" pitchFamily="18" charset="0"/>
            </a:endParaRPr>
          </a:p>
          <a:p>
            <a:pPr marL="0" marR="0" indent="190500" algn="just">
              <a:lnSpc>
                <a:spcPct val="144000"/>
              </a:lnSpc>
              <a:spcBef>
                <a:spcPts val="0"/>
              </a:spcBef>
              <a:spcAft>
                <a:spcPts val="200"/>
              </a:spcAft>
            </a:pPr>
            <a:r>
              <a:rPr lang="vi-VN"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Những điều rút ra từ sự lựa chọn của Kiên.</a:t>
            </a:r>
            <a:endParaRPr lang="en-US" sz="2400" dirty="0">
              <a:solidFill>
                <a:srgbClr val="000000"/>
              </a:solidFill>
              <a:effectLst/>
              <a:latin typeface="Times New Roman" panose="02020603050405020304" pitchFamily="18" charset="0"/>
              <a:ea typeface="Helvetica Neue"/>
              <a:cs typeface="Times New Roman" panose="02020603050405020304" pitchFamily="18" charset="0"/>
            </a:endParaRPr>
          </a:p>
          <a:p>
            <a:r>
              <a:rPr lang="vi-VN" sz="24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Hình thức: </a:t>
            </a:r>
            <a:r>
              <a:rPr lang="vi-VN"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quy cách một đoạn văn với độ dài khoảng 150 chữ.</a:t>
            </a: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98A291D-390A-D7B7-889D-D92A06E8CEB9}"/>
              </a:ext>
            </a:extLst>
          </p:cNvPr>
          <p:cNvSpPr txBox="1"/>
          <p:nvPr/>
        </p:nvSpPr>
        <p:spPr>
          <a:xfrm>
            <a:off x="2668708" y="409889"/>
            <a:ext cx="6116064" cy="523220"/>
          </a:xfrm>
          <a:prstGeom prst="rect">
            <a:avLst/>
          </a:prstGeom>
          <a:noFill/>
        </p:spPr>
        <p:txBody>
          <a:bodyPr wrap="square">
            <a:spAutoFit/>
          </a:bodyPr>
          <a:lstStyle/>
          <a:p>
            <a:pPr algn="ctr">
              <a:defRPr/>
            </a:pPr>
            <a:r>
              <a:rPr lang="vi-VN" sz="2800" b="1" dirty="0">
                <a:solidFill>
                  <a:srgbClr val="ED7D31">
                    <a:lumMod val="50000"/>
                  </a:srgbClr>
                </a:solidFill>
                <a:latin typeface="Times New Roman" panose="02020603050405020304" pitchFamily="18" charset="0"/>
                <a:ea typeface="Tahoma" panose="020B0604030504040204" pitchFamily="34" charset="0"/>
                <a:cs typeface="Times New Roman" panose="02020603050405020304" pitchFamily="18" charset="0"/>
              </a:rPr>
              <a:t>Hoạt </a:t>
            </a:r>
            <a:r>
              <a:rPr lang="vi-VN" sz="2800" b="1">
                <a:solidFill>
                  <a:srgbClr val="ED7D31">
                    <a:lumMod val="50000"/>
                  </a:srgbClr>
                </a:solidFill>
                <a:latin typeface="Times New Roman" panose="02020603050405020304" pitchFamily="18" charset="0"/>
                <a:ea typeface="Tahoma" panose="020B0604030504040204" pitchFamily="34" charset="0"/>
                <a:cs typeface="Times New Roman" panose="02020603050405020304" pitchFamily="18" charset="0"/>
              </a:rPr>
              <a:t>động VẬN DỤNG</a:t>
            </a:r>
            <a:endParaRPr lang="en-US" sz="2800" b="1" dirty="0">
              <a:solidFill>
                <a:srgbClr val="ED7D31">
                  <a:lumMod val="50000"/>
                </a:srgb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80DC0490-3AEB-DB26-C2FB-215B90D79E2E}"/>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126095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4E05ED-B1D9-4676-AC8B-9C0A451AFB05}"/>
              </a:ext>
            </a:extLst>
          </p:cNvPr>
          <p:cNvSpPr/>
          <p:nvPr/>
        </p:nvSpPr>
        <p:spPr>
          <a:xfrm>
            <a:off x="3345365" y="2560762"/>
            <a:ext cx="8428569" cy="1754326"/>
          </a:xfrm>
          <a:prstGeom prst="rect">
            <a:avLst/>
          </a:prstGeom>
          <a:noFill/>
        </p:spPr>
        <p:txBody>
          <a:bodyPr wrap="square" lIns="91440" tIns="45720" rIns="91440" bIns="4572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3600" noProof="0" dirty="0">
                <a:ln w="0"/>
                <a:solidFill>
                  <a:prstClr val="black"/>
                </a:solidFill>
                <a:effectLst>
                  <a:outerShdw blurRad="38100" dist="19050" dir="2700000" algn="tl" rotWithShape="0">
                    <a:prstClr val="black">
                      <a:alpha val="40000"/>
                    </a:prstClr>
                  </a:outerShdw>
                </a:effectLst>
                <a:latin typeface="+mj-lt"/>
                <a:cs typeface="Times New Roman" panose="02020603050405020304" pitchFamily="18" charset="0"/>
              </a:rPr>
              <a:t>Lên đường nhập ngũ năm 17 tuổi, sau khi xuất ngũ ông làm việc tại Viện Khoa học Việt Nam. Bắt đầu sáng tác ở tuổi 32</a:t>
            </a:r>
            <a:endParaRPr kumimoji="0" lang="en-US" sz="360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j-lt"/>
              <a:cs typeface="Times New Roman" panose="02020603050405020304" pitchFamily="18" charset="0"/>
            </a:endParaRPr>
          </a:p>
        </p:txBody>
      </p:sp>
      <p:sp>
        <p:nvSpPr>
          <p:cNvPr id="11" name="Rectangle 10">
            <a:extLst>
              <a:ext uri="{FF2B5EF4-FFF2-40B4-BE49-F238E27FC236}">
                <a16:creationId xmlns:a16="http://schemas.microsoft.com/office/drawing/2014/main" id="{211895CF-F155-4CE9-A832-083E67A36AFE}"/>
              </a:ext>
            </a:extLst>
          </p:cNvPr>
          <p:cNvSpPr/>
          <p:nvPr/>
        </p:nvSpPr>
        <p:spPr>
          <a:xfrm>
            <a:off x="1654921" y="777907"/>
            <a:ext cx="8013588"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400" b="1" dirty="0">
                <a:ln w="0"/>
                <a:solidFill>
                  <a:prstClr val="black"/>
                </a:solidFill>
                <a:effectLst>
                  <a:outerShdw blurRad="38100" dist="19050" dir="2700000" algn="tl" rotWithShape="0">
                    <a:prstClr val="black">
                      <a:alpha val="40000"/>
                    </a:prstClr>
                  </a:outerShdw>
                </a:effectLst>
                <a:latin typeface="+mj-lt"/>
                <a:cs typeface="Times New Roman" panose="02020603050405020304" pitchFamily="18" charset="0"/>
              </a:rPr>
              <a:t>Hoàng Ấu Phương</a:t>
            </a:r>
            <a:r>
              <a:rPr kumimoji="0" 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j-lt"/>
                <a:cs typeface="Times New Roman" panose="02020603050405020304" pitchFamily="18" charset="0"/>
              </a:rPr>
              <a:t>(</a:t>
            </a:r>
            <a:r>
              <a:rPr kumimoji="0" lang="vi-VN"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j-lt"/>
                <a:cs typeface="Times New Roman" panose="02020603050405020304" pitchFamily="18" charset="0"/>
              </a:rPr>
              <a:t>1952</a:t>
            </a:r>
            <a:r>
              <a:rPr kumimoji="0" 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j-lt"/>
                <a:cs typeface="Times New Roman" panose="02020603050405020304" pitchFamily="18" charset="0"/>
              </a:rPr>
              <a:t>)</a:t>
            </a:r>
          </a:p>
        </p:txBody>
      </p:sp>
      <p:sp>
        <p:nvSpPr>
          <p:cNvPr id="12" name="Rectangle 11">
            <a:extLst>
              <a:ext uri="{FF2B5EF4-FFF2-40B4-BE49-F238E27FC236}">
                <a16:creationId xmlns:a16="http://schemas.microsoft.com/office/drawing/2014/main" id="{B71EF641-99E6-43D3-9FD9-B6488677B060}"/>
              </a:ext>
            </a:extLst>
          </p:cNvPr>
          <p:cNvSpPr/>
          <p:nvPr/>
        </p:nvSpPr>
        <p:spPr>
          <a:xfrm>
            <a:off x="9322643" y="352432"/>
            <a:ext cx="2428870"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ln w="0"/>
                <a:solidFill>
                  <a:prstClr val="black"/>
                </a:solidFill>
                <a:effectLst>
                  <a:outerShdw blurRad="38100" dist="19050" dir="2700000" algn="tl" rotWithShape="0">
                    <a:prstClr val="black">
                      <a:alpha val="40000"/>
                    </a:prstClr>
                  </a:outerShdw>
                </a:effectLst>
                <a:latin typeface="+mj-lt"/>
                <a:cs typeface="Times New Roman" panose="02020603050405020304" pitchFamily="18" charset="0"/>
              </a:rPr>
              <a:t>Quảng Bình</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j-lt"/>
              <a:cs typeface="Times New Roman" panose="02020603050405020304" pitchFamily="18" charset="0"/>
            </a:endParaRPr>
          </a:p>
        </p:txBody>
      </p:sp>
      <p:sp>
        <p:nvSpPr>
          <p:cNvPr id="13" name="Rectangle 12">
            <a:extLst>
              <a:ext uri="{FF2B5EF4-FFF2-40B4-BE49-F238E27FC236}">
                <a16:creationId xmlns:a16="http://schemas.microsoft.com/office/drawing/2014/main" id="{ACC0E5B6-10EA-4765-95F5-9B35BBE188AF}"/>
              </a:ext>
            </a:extLst>
          </p:cNvPr>
          <p:cNvSpPr/>
          <p:nvPr/>
        </p:nvSpPr>
        <p:spPr>
          <a:xfrm>
            <a:off x="3345366" y="4676175"/>
            <a:ext cx="8428569" cy="1754326"/>
          </a:xfrm>
          <a:prstGeom prst="rect">
            <a:avLst/>
          </a:prstGeom>
          <a:noFill/>
        </p:spPr>
        <p:txBody>
          <a:bodyPr wrap="square" lIns="91440" tIns="45720" rIns="91440" bIns="4572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3600" noProof="0" dirty="0">
                <a:ln w="0"/>
                <a:solidFill>
                  <a:prstClr val="black"/>
                </a:solidFill>
                <a:effectLst>
                  <a:outerShdw blurRad="38100" dist="19050" dir="2700000" algn="tl" rotWithShape="0">
                    <a:prstClr val="black">
                      <a:alpha val="40000"/>
                    </a:prstClr>
                  </a:outerShdw>
                </a:effectLst>
                <a:latin typeface="+mj-lt"/>
                <a:cs typeface="Times New Roman" panose="02020603050405020304" pitchFamily="18" charset="0"/>
              </a:rPr>
              <a:t>Nỗi buồn chiến tranh được dịch ra nhiều thứ tiếng, đạt nhiều giải thưởng trong nước và quốc tế</a:t>
            </a:r>
            <a:endParaRPr kumimoji="0" 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j-lt"/>
              <a:cs typeface="Times New Roman" panose="02020603050405020304" pitchFamily="18" charset="0"/>
            </a:endParaRPr>
          </a:p>
        </p:txBody>
      </p:sp>
      <p:pic>
        <p:nvPicPr>
          <p:cNvPr id="4098" name="Picture 2" descr="Bảo Ninh: Không sống đời bộ đội tôi không có đời viết văn - Ảnh 3.">
            <a:extLst>
              <a:ext uri="{FF2B5EF4-FFF2-40B4-BE49-F238E27FC236}">
                <a16:creationId xmlns:a16="http://schemas.microsoft.com/office/drawing/2014/main" id="{5DD1A672-2569-6F19-703F-401C2FE947C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250" y="2295879"/>
            <a:ext cx="3015343" cy="37880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LTH - Bộ SGK Lớp 6 - Kết nối tri thức với cuộc sống - Công ...">
            <a:extLst>
              <a:ext uri="{FF2B5EF4-FFF2-40B4-BE49-F238E27FC236}">
                <a16:creationId xmlns:a16="http://schemas.microsoft.com/office/drawing/2014/main" id="{DC1DA1B9-2A06-25D0-F90A-D9034DBC7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50" y="0"/>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CD16972-01AF-BA57-77F1-6253C753B2D5}"/>
              </a:ext>
            </a:extLst>
          </p:cNvPr>
          <p:cNvSpPr/>
          <p:nvPr/>
        </p:nvSpPr>
        <p:spPr>
          <a:xfrm>
            <a:off x="3394509" y="1553344"/>
            <a:ext cx="7684783" cy="1200329"/>
          </a:xfrm>
          <a:prstGeom prst="rect">
            <a:avLst/>
          </a:prstGeom>
          <a:noFill/>
        </p:spPr>
        <p:txBody>
          <a:bodyPr wrap="square" lIns="91440" tIns="45720" rIns="91440" bIns="4572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3600" noProof="0" dirty="0">
                <a:ln w="0"/>
                <a:solidFill>
                  <a:prstClr val="black"/>
                </a:solidFill>
                <a:effectLst>
                  <a:outerShdw blurRad="38100" dist="19050" dir="2700000" algn="tl" rotWithShape="0">
                    <a:prstClr val="black">
                      <a:alpha val="40000"/>
                    </a:prstClr>
                  </a:outerShdw>
                </a:effectLst>
                <a:latin typeface="+mj-lt"/>
                <a:cs typeface="Times New Roman" panose="02020603050405020304" pitchFamily="18" charset="0"/>
              </a:rPr>
              <a:t>Sinh trưởng trong gia đình có truyền thống giáo dục</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j-lt"/>
              <a:cs typeface="Times New Roman" panose="02020603050405020304" pitchFamily="18" charset="0"/>
            </a:endParaRPr>
          </a:p>
        </p:txBody>
      </p:sp>
      <p:sp>
        <p:nvSpPr>
          <p:cNvPr id="4" name="Subtitle 2">
            <a:extLst>
              <a:ext uri="{FF2B5EF4-FFF2-40B4-BE49-F238E27FC236}">
                <a16:creationId xmlns:a16="http://schemas.microsoft.com/office/drawing/2014/main" id="{B76276FC-6BAC-031D-B968-8E715DCADCB2}"/>
              </a:ext>
            </a:extLst>
          </p:cNvPr>
          <p:cNvSpPr txBox="1">
            <a:spLocks/>
          </p:cNvSpPr>
          <p:nvPr/>
        </p:nvSpPr>
        <p:spPr>
          <a:xfrm>
            <a:off x="2960914" y="173533"/>
            <a:ext cx="6526143" cy="832308"/>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vi-VN" sz="4000" b="1" dirty="0">
                <a:solidFill>
                  <a:schemeClr val="accent2">
                    <a:lumMod val="50000"/>
                  </a:schemeClr>
                </a:solidFill>
                <a:latin typeface="+mj-lt"/>
                <a:cs typeface="Times New Roman" panose="02020603050405020304" pitchFamily="18" charset="0"/>
              </a:rPr>
              <a:t>TRƯỚC KHI ĐỌC</a:t>
            </a:r>
            <a:endParaRPr lang="en-US" sz="4000" b="1" dirty="0">
              <a:solidFill>
                <a:schemeClr val="accent2">
                  <a:lumMod val="50000"/>
                </a:schemeClr>
              </a:solidFill>
              <a:latin typeface="+mj-lt"/>
              <a:cs typeface="Times New Roman" panose="02020603050405020304" pitchFamily="18" charset="0"/>
            </a:endParaRPr>
          </a:p>
        </p:txBody>
      </p:sp>
      <p:sp>
        <p:nvSpPr>
          <p:cNvPr id="5" name="Footer Placeholder 4">
            <a:extLst>
              <a:ext uri="{FF2B5EF4-FFF2-40B4-BE49-F238E27FC236}">
                <a16:creationId xmlns:a16="http://schemas.microsoft.com/office/drawing/2014/main" id="{C1E63EC9-54C6-2B37-6C75-673244D644FA}"/>
              </a:ext>
            </a:extLst>
          </p:cNvPr>
          <p:cNvSpPr>
            <a:spLocks noGrp="1"/>
          </p:cNvSpPr>
          <p:nvPr>
            <p:ph type="ftr" sz="quarter" idx="11"/>
          </p:nvPr>
        </p:nvSpPr>
        <p:spPr/>
        <p:txBody>
          <a:bodyPr/>
          <a:lstStyle/>
          <a:p>
            <a:r>
              <a:rPr lang="en-US">
                <a:latin typeface="+mj-lt"/>
              </a:rPr>
              <a:t>Sản phẩm của nhóm Zalo: NGỮ VĂN THPT (Nhóm cô Thu Huyền)- DỰ ÁN CỘNG ĐỒNG</a:t>
            </a:r>
          </a:p>
        </p:txBody>
      </p:sp>
    </p:spTree>
    <p:extLst>
      <p:ext uri="{BB962C8B-B14F-4D97-AF65-F5344CB8AC3E}">
        <p14:creationId xmlns:p14="http://schemas.microsoft.com/office/powerpoint/2010/main" val="306113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fade">
                                      <p:cBhvr>
                                        <p:cTn id="46" dur="1000"/>
                                        <p:tgtEl>
                                          <p:spTgt spid="10">
                                            <p:txEl>
                                              <p:pRg st="0" end="0"/>
                                            </p:txEl>
                                          </p:spTgt>
                                        </p:tgtEl>
                                      </p:cBhvr>
                                    </p:animEffect>
                                    <p:anim calcmode="lin" valueType="num">
                                      <p:cBhvr>
                                        <p:cTn id="4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1000"/>
                                        <p:tgtEl>
                                          <p:spTgt spid="13">
                                            <p:txEl>
                                              <p:pRg st="0" end="0"/>
                                            </p:txEl>
                                          </p:spTgt>
                                        </p:tgtEl>
                                      </p:cBhvr>
                                    </p:animEffect>
                                    <p:anim calcmode="lin" valueType="num">
                                      <p:cBhvr>
                                        <p:cTn id="5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80000"/>
          </a:schemeClr>
        </a:solidFill>
        <a:effectLst/>
      </p:bgPr>
    </p:bg>
    <p:spTree>
      <p:nvGrpSpPr>
        <p:cNvPr id="1" name=""/>
        <p:cNvGrpSpPr/>
        <p:nvPr/>
      </p:nvGrpSpPr>
      <p:grpSpPr>
        <a:xfrm>
          <a:off x="0" y="0"/>
          <a:ext cx="0" cy="0"/>
          <a:chOff x="0" y="0"/>
          <a:chExt cx="0" cy="0"/>
        </a:xfrm>
      </p:grpSpPr>
      <p:sp>
        <p:nvSpPr>
          <p:cNvPr id="7" name="任意多边形: 形状 5">
            <a:extLst>
              <a:ext uri="{FF2B5EF4-FFF2-40B4-BE49-F238E27FC236}">
                <a16:creationId xmlns:a16="http://schemas.microsoft.com/office/drawing/2014/main" id="{90FC3AA0-14A4-4B6B-BDF1-A9645E9B5571}"/>
              </a:ext>
            </a:extLst>
          </p:cNvPr>
          <p:cNvSpPr/>
          <p:nvPr/>
        </p:nvSpPr>
        <p:spPr>
          <a:xfrm>
            <a:off x="4620923" y="62616"/>
            <a:ext cx="7571077" cy="6858000"/>
          </a:xfrm>
          <a:custGeom>
            <a:avLst/>
            <a:gdLst>
              <a:gd name="connsiteX0" fmla="*/ 1959423 w 7961244"/>
              <a:gd name="connsiteY0" fmla="*/ 0 h 6858000"/>
              <a:gd name="connsiteX1" fmla="*/ 6001821 w 7961244"/>
              <a:gd name="connsiteY1" fmla="*/ 0 h 6858000"/>
              <a:gd name="connsiteX2" fmla="*/ 6044720 w 7961244"/>
              <a:gd name="connsiteY2" fmla="*/ 24666 h 6858000"/>
              <a:gd name="connsiteX3" fmla="*/ 7961244 w 7961244"/>
              <a:gd name="connsiteY3" fmla="*/ 3429000 h 6858000"/>
              <a:gd name="connsiteX4" fmla="*/ 6044720 w 7961244"/>
              <a:gd name="connsiteY4" fmla="*/ 6833334 h 6858000"/>
              <a:gd name="connsiteX5" fmla="*/ 6001821 w 7961244"/>
              <a:gd name="connsiteY5" fmla="*/ 6858000 h 6858000"/>
              <a:gd name="connsiteX6" fmla="*/ 1959423 w 7961244"/>
              <a:gd name="connsiteY6" fmla="*/ 6858000 h 6858000"/>
              <a:gd name="connsiteX7" fmla="*/ 1916525 w 7961244"/>
              <a:gd name="connsiteY7" fmla="*/ 6833334 h 6858000"/>
              <a:gd name="connsiteX8" fmla="*/ 0 w 7961244"/>
              <a:gd name="connsiteY8" fmla="*/ 3429000 h 6858000"/>
              <a:gd name="connsiteX9" fmla="*/ 1916525 w 7961244"/>
              <a:gd name="connsiteY9" fmla="*/ 246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1244" h="6858000">
                <a:moveTo>
                  <a:pt x="1959423" y="0"/>
                </a:moveTo>
                <a:lnTo>
                  <a:pt x="6001821" y="0"/>
                </a:lnTo>
                <a:lnTo>
                  <a:pt x="6044720" y="24666"/>
                </a:lnTo>
                <a:cubicBezTo>
                  <a:pt x="7193721" y="722816"/>
                  <a:pt x="7961244" y="1986276"/>
                  <a:pt x="7961244" y="3429000"/>
                </a:cubicBezTo>
                <a:cubicBezTo>
                  <a:pt x="7961244" y="4871725"/>
                  <a:pt x="7193721" y="6135184"/>
                  <a:pt x="6044720" y="6833334"/>
                </a:cubicBezTo>
                <a:lnTo>
                  <a:pt x="6001821" y="6858000"/>
                </a:lnTo>
                <a:lnTo>
                  <a:pt x="1959423" y="6858000"/>
                </a:lnTo>
                <a:lnTo>
                  <a:pt x="1916525" y="6833334"/>
                </a:lnTo>
                <a:cubicBezTo>
                  <a:pt x="767523" y="6135184"/>
                  <a:pt x="0" y="4871725"/>
                  <a:pt x="0" y="3429000"/>
                </a:cubicBezTo>
                <a:cubicBezTo>
                  <a:pt x="0" y="1986276"/>
                  <a:pt x="767523" y="722816"/>
                  <a:pt x="1916525" y="24666"/>
                </a:cubicBezTo>
                <a:close/>
              </a:path>
            </a:pathLst>
          </a:cu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mj-lt"/>
                <a:ea typeface="等线" panose="02010600030101010101" pitchFamily="2" charset="-122"/>
                <a:cs typeface="Times New Roman" panose="02020603050405020304" pitchFamily="18" charset="0"/>
                <a:sym typeface="+mn-lt"/>
              </a:rPr>
              <a:t>T</a:t>
            </a:r>
            <a:endParaRPr kumimoji="0" lang="zh-CN" altLang="en-US" sz="1800" b="0" i="0" u="none" strike="noStrike" kern="1200" cap="none" spc="0" normalizeH="0" baseline="0" noProof="0" dirty="0">
              <a:ln>
                <a:noFill/>
              </a:ln>
              <a:solidFill>
                <a:prstClr val="white"/>
              </a:solidFill>
              <a:effectLst/>
              <a:uLnTx/>
              <a:uFillTx/>
              <a:latin typeface="+mj-lt"/>
              <a:ea typeface="等线" panose="02010600030101010101" pitchFamily="2" charset="-122"/>
              <a:cs typeface="Times New Roman" panose="02020603050405020304" pitchFamily="18" charset="0"/>
              <a:sym typeface="+mn-lt"/>
            </a:endParaRPr>
          </a:p>
        </p:txBody>
      </p:sp>
      <p:sp>
        <p:nvSpPr>
          <p:cNvPr id="9" name="Rectangle 8">
            <a:extLst>
              <a:ext uri="{FF2B5EF4-FFF2-40B4-BE49-F238E27FC236}">
                <a16:creationId xmlns:a16="http://schemas.microsoft.com/office/drawing/2014/main" id="{D5E9590E-8400-4D38-9F39-6C638166A642}"/>
              </a:ext>
            </a:extLst>
          </p:cNvPr>
          <p:cNvSpPr/>
          <p:nvPr/>
        </p:nvSpPr>
        <p:spPr>
          <a:xfrm>
            <a:off x="5875792" y="775707"/>
            <a:ext cx="443621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mj-lt"/>
                <a:cs typeface="Arial" panose="020B0604020202020204" pitchFamily="34" charset="0"/>
              </a:rPr>
              <a:t>Tác</a:t>
            </a:r>
            <a:r>
              <a:rPr kumimoji="0" lang="en-US" sz="5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j-lt"/>
                <a:cs typeface="Arial" panose="020B0604020202020204" pitchFamily="34" charset="0"/>
              </a:rPr>
              <a:t> </a:t>
            </a:r>
            <a:r>
              <a:rPr kumimoji="0" lang="en-US" sz="54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mj-lt"/>
                <a:cs typeface="Arial" panose="020B0604020202020204" pitchFamily="34" charset="0"/>
              </a:rPr>
              <a:t>phẩm</a:t>
            </a:r>
            <a:r>
              <a:rPr kumimoji="0" lang="en-US" sz="5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j-lt"/>
                <a:cs typeface="Arial" panose="020B0604020202020204" pitchFamily="34" charset="0"/>
              </a:rPr>
              <a:t> </a:t>
            </a:r>
            <a:r>
              <a:rPr kumimoji="0" lang="en-US" sz="54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mj-lt"/>
                <a:cs typeface="Arial" panose="020B0604020202020204" pitchFamily="34" charset="0"/>
              </a:rPr>
              <a:t>chính</a:t>
            </a:r>
            <a:endParaRPr kumimoji="0" lang="en-US" sz="5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j-lt"/>
              <a:cs typeface="Arial" panose="020B0604020202020204" pitchFamily="34" charset="0"/>
            </a:endParaRPr>
          </a:p>
        </p:txBody>
      </p:sp>
      <p:sp>
        <p:nvSpPr>
          <p:cNvPr id="4" name="TextBox 3">
            <a:extLst>
              <a:ext uri="{FF2B5EF4-FFF2-40B4-BE49-F238E27FC236}">
                <a16:creationId xmlns:a16="http://schemas.microsoft.com/office/drawing/2014/main" id="{5345671B-D452-43E3-B873-A6EC1227DDF9}"/>
              </a:ext>
            </a:extLst>
          </p:cNvPr>
          <p:cNvSpPr txBox="1"/>
          <p:nvPr/>
        </p:nvSpPr>
        <p:spPr>
          <a:xfrm>
            <a:off x="5279255" y="1912677"/>
            <a:ext cx="176961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ED7D31">
                    <a:lumMod val="50000"/>
                  </a:srgbClr>
                </a:solidFill>
                <a:latin typeface="+mj-lt"/>
                <a:cs typeface="Times New Roman" panose="02020603050405020304" pitchFamily="18" charset="0"/>
              </a:rPr>
              <a:t>TIỂU THUYẾT</a:t>
            </a:r>
            <a:endParaRPr kumimoji="0" lang="en-US" sz="2800" b="1" i="0" u="none" strike="noStrike" kern="1200" cap="none" spc="0" normalizeH="0" baseline="0" noProof="0" dirty="0">
              <a:ln>
                <a:noFill/>
              </a:ln>
              <a:solidFill>
                <a:srgbClr val="ED7D31">
                  <a:lumMod val="50000"/>
                </a:srgbClr>
              </a:solidFill>
              <a:effectLst/>
              <a:uLnTx/>
              <a:uFillTx/>
              <a:latin typeface="+mj-lt"/>
              <a:cs typeface="Times New Roman" panose="02020603050405020304" pitchFamily="18" charset="0"/>
            </a:endParaRPr>
          </a:p>
        </p:txBody>
      </p:sp>
      <p:sp>
        <p:nvSpPr>
          <p:cNvPr id="11" name="TextBox 10">
            <a:extLst>
              <a:ext uri="{FF2B5EF4-FFF2-40B4-BE49-F238E27FC236}">
                <a16:creationId xmlns:a16="http://schemas.microsoft.com/office/drawing/2014/main" id="{B645CC09-9ED7-43A6-87FC-104FDD22B2E8}"/>
              </a:ext>
            </a:extLst>
          </p:cNvPr>
          <p:cNvSpPr txBox="1"/>
          <p:nvPr/>
        </p:nvSpPr>
        <p:spPr>
          <a:xfrm>
            <a:off x="4568761" y="3080424"/>
            <a:ext cx="214772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mj-lt"/>
                <a:cs typeface="Times New Roman" panose="02020603050405020304" pitchFamily="18" charset="0"/>
              </a:rPr>
              <a:t>TẬP </a:t>
            </a:r>
            <a:r>
              <a:rPr kumimoji="0" lang="en-US" sz="2800" b="1" i="0" u="none" strike="noStrike" kern="1200" cap="none" spc="0" normalizeH="0" baseline="0" noProof="0" dirty="0">
                <a:ln>
                  <a:noFill/>
                </a:ln>
                <a:solidFill>
                  <a:srgbClr val="ED7D31">
                    <a:lumMod val="50000"/>
                  </a:srgbClr>
                </a:solidFill>
                <a:effectLst/>
                <a:uLnTx/>
                <a:uFillTx/>
                <a:latin typeface="+mj-lt"/>
                <a:cs typeface="Times New Roman" panose="02020603050405020304" pitchFamily="18" charset="0"/>
              </a:rPr>
              <a:t>TRUYỆN NGẮN</a:t>
            </a:r>
          </a:p>
        </p:txBody>
      </p:sp>
      <p:sp>
        <p:nvSpPr>
          <p:cNvPr id="5" name="TextBox 4">
            <a:extLst>
              <a:ext uri="{FF2B5EF4-FFF2-40B4-BE49-F238E27FC236}">
                <a16:creationId xmlns:a16="http://schemas.microsoft.com/office/drawing/2014/main" id="{F111120A-A97D-477E-A1AA-9E426F6605EA}"/>
              </a:ext>
            </a:extLst>
          </p:cNvPr>
          <p:cNvSpPr txBox="1"/>
          <p:nvPr/>
        </p:nvSpPr>
        <p:spPr>
          <a:xfrm>
            <a:off x="7134633" y="1699037"/>
            <a:ext cx="5005204" cy="1307537"/>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lang="vi-VN" sz="2800" b="1" dirty="0">
                <a:solidFill>
                  <a:prstClr val="black"/>
                </a:solidFill>
                <a:latin typeface="+mj-lt"/>
                <a:cs typeface="Times New Roman" panose="02020603050405020304" pitchFamily="18" charset="0"/>
              </a:rPr>
              <a:t>NỖI BUỒN CHIẾN TRANH-(1991)</a:t>
            </a:r>
            <a:endParaRPr kumimoji="0" lang="en-US" sz="2800" b="1"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
        <p:nvSpPr>
          <p:cNvPr id="13" name="TextBox 12">
            <a:extLst>
              <a:ext uri="{FF2B5EF4-FFF2-40B4-BE49-F238E27FC236}">
                <a16:creationId xmlns:a16="http://schemas.microsoft.com/office/drawing/2014/main" id="{6BA4C098-A815-4C90-9767-BF8FC266BB8F}"/>
              </a:ext>
            </a:extLst>
          </p:cNvPr>
          <p:cNvSpPr txBox="1"/>
          <p:nvPr/>
        </p:nvSpPr>
        <p:spPr>
          <a:xfrm>
            <a:off x="6603699" y="2881511"/>
            <a:ext cx="5536138" cy="2600199"/>
          </a:xfrm>
          <a:prstGeom prst="rect">
            <a:avLst/>
          </a:prstGeom>
          <a:noFill/>
        </p:spPr>
        <p:txBody>
          <a:bodyPr wrap="square" rtlCol="0">
            <a:spAutoFit/>
          </a:bodyPr>
          <a:lstStyle/>
          <a:p>
            <a:pPr>
              <a:lnSpc>
                <a:spcPct val="150000"/>
              </a:lnSpc>
              <a:defRPr/>
            </a:pPr>
            <a:r>
              <a:rPr kumimoji="0" lang="vi-VN" sz="2800" b="1" i="0" u="none" strike="noStrike" kern="1200" cap="none" spc="0" normalizeH="0" baseline="0" noProof="0" dirty="0">
                <a:ln>
                  <a:noFill/>
                </a:ln>
                <a:solidFill>
                  <a:prstClr val="black"/>
                </a:solidFill>
                <a:effectLst/>
                <a:uLnTx/>
                <a:uFillTx/>
                <a:latin typeface="+mj-lt"/>
                <a:cs typeface="Times New Roman" panose="02020603050405020304" pitchFamily="18" charset="0"/>
              </a:rPr>
              <a:t>Truyện ngắn Bảo Ninh (2002)</a:t>
            </a:r>
            <a:endParaRPr lang="vi-VN" sz="2800" b="1" dirty="0">
              <a:solidFill>
                <a:prstClr val="black"/>
              </a:solidFill>
              <a:latin typeface="+mj-lt"/>
              <a:cs typeface="Times New Roman" panose="02020603050405020304" pitchFamily="18" charset="0"/>
            </a:endParaRPr>
          </a:p>
          <a:p>
            <a:pPr>
              <a:lnSpc>
                <a:spcPct val="150000"/>
              </a:lnSpc>
              <a:defRPr/>
            </a:pPr>
            <a:r>
              <a:rPr kumimoji="0" lang="vi-VN" sz="2800" b="1" i="0" u="none" strike="noStrike" kern="1200" cap="none" spc="0" normalizeH="0" baseline="0" noProof="0" dirty="0">
                <a:ln>
                  <a:noFill/>
                </a:ln>
                <a:solidFill>
                  <a:prstClr val="black"/>
                </a:solidFill>
                <a:effectLst/>
                <a:uLnTx/>
                <a:uFillTx/>
                <a:latin typeface="+mj-lt"/>
                <a:cs typeface="Times New Roman" panose="02020603050405020304" pitchFamily="18" charset="0"/>
              </a:rPr>
              <a:t>Lan man trong lúc kẹt xe (2005)</a:t>
            </a:r>
            <a:endParaRPr lang="vi-VN" sz="2800" b="1" dirty="0">
              <a:solidFill>
                <a:prstClr val="black"/>
              </a:solidFill>
              <a:latin typeface="+mj-lt"/>
              <a:cs typeface="Times New Roman" panose="02020603050405020304" pitchFamily="18" charset="0"/>
            </a:endParaRPr>
          </a:p>
          <a:p>
            <a:pPr>
              <a:lnSpc>
                <a:spcPct val="150000"/>
              </a:lnSpc>
              <a:defRPr/>
            </a:pPr>
            <a:r>
              <a:rPr kumimoji="0" lang="vi-VN" sz="2800" b="1" i="0" u="none" strike="noStrike" kern="1200" cap="none" spc="0" normalizeH="0" baseline="0" noProof="0" dirty="0">
                <a:ln>
                  <a:noFill/>
                </a:ln>
                <a:solidFill>
                  <a:prstClr val="black"/>
                </a:solidFill>
                <a:effectLst/>
                <a:uLnTx/>
                <a:uFillTx/>
                <a:latin typeface="+mj-lt"/>
                <a:cs typeface="Times New Roman" panose="02020603050405020304" pitchFamily="18" charset="0"/>
              </a:rPr>
              <a:t>Chuyện xưa chưa kết, được chưa? (2009</a:t>
            </a:r>
            <a:endParaRPr kumimoji="0" lang="en-US" sz="2800" b="1"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pic>
        <p:nvPicPr>
          <p:cNvPr id="5124" name="Picture 4" descr="Bảo Ninh: Không sống đời bộ đội tôi không có đời viết văn - Ảnh 10.">
            <a:extLst>
              <a:ext uri="{FF2B5EF4-FFF2-40B4-BE49-F238E27FC236}">
                <a16:creationId xmlns:a16="http://schemas.microsoft.com/office/drawing/2014/main" id="{91550E14-6961-51CF-46C3-71BF0CFE7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637" y="2046514"/>
            <a:ext cx="3956957" cy="43939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46FD81-5FE1-DA34-CB2B-BEA0F512F253}"/>
              </a:ext>
            </a:extLst>
          </p:cNvPr>
          <p:cNvSpPr txBox="1"/>
          <p:nvPr/>
        </p:nvSpPr>
        <p:spPr>
          <a:xfrm>
            <a:off x="5597062" y="5594060"/>
            <a:ext cx="234666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mj-lt"/>
                <a:cs typeface="Arial" panose="020B0604020202020204" pitchFamily="34" charset="0"/>
              </a:rPr>
              <a:t>TẠP BÚT </a:t>
            </a:r>
            <a:endParaRPr kumimoji="0" lang="en-US" sz="2800" b="1" i="0" u="none" strike="noStrike" kern="1200" cap="none" spc="0" normalizeH="0" baseline="0" noProof="0" dirty="0">
              <a:ln>
                <a:noFill/>
              </a:ln>
              <a:solidFill>
                <a:srgbClr val="ED7D31">
                  <a:lumMod val="50000"/>
                </a:srgbClr>
              </a:solidFill>
              <a:effectLst/>
              <a:uLnTx/>
              <a:uFillTx/>
              <a:latin typeface="+mj-lt"/>
              <a:cs typeface="Arial" panose="020B0604020202020204" pitchFamily="34" charset="0"/>
            </a:endParaRPr>
          </a:p>
        </p:txBody>
      </p:sp>
      <p:sp>
        <p:nvSpPr>
          <p:cNvPr id="3" name="TextBox 2">
            <a:extLst>
              <a:ext uri="{FF2B5EF4-FFF2-40B4-BE49-F238E27FC236}">
                <a16:creationId xmlns:a16="http://schemas.microsoft.com/office/drawing/2014/main" id="{56CD2FF5-CCCF-66A3-F3E5-47C7EC098989}"/>
              </a:ext>
            </a:extLst>
          </p:cNvPr>
          <p:cNvSpPr txBox="1"/>
          <p:nvPr/>
        </p:nvSpPr>
        <p:spPr>
          <a:xfrm>
            <a:off x="8142513" y="5263456"/>
            <a:ext cx="3113315" cy="1307537"/>
          </a:xfrm>
          <a:prstGeom prst="rect">
            <a:avLst/>
          </a:prstGeom>
          <a:noFill/>
        </p:spPr>
        <p:txBody>
          <a:bodyPr wrap="square" rtlCol="0">
            <a:spAutoFit/>
          </a:bodyPr>
          <a:lstStyle/>
          <a:p>
            <a:pPr>
              <a:lnSpc>
                <a:spcPct val="150000"/>
              </a:lnSpc>
              <a:defRPr/>
            </a:pPr>
            <a:r>
              <a:rPr lang="vi-VN" sz="2800" b="1" dirty="0">
                <a:solidFill>
                  <a:prstClr val="black"/>
                </a:solidFill>
                <a:latin typeface="+mj-lt"/>
                <a:cs typeface="Times New Roman" panose="02020603050405020304" pitchFamily="18" charset="0"/>
              </a:rPr>
              <a:t>Tạp bút Bảo Ninh (2015)</a:t>
            </a:r>
          </a:p>
        </p:txBody>
      </p:sp>
      <p:pic>
        <p:nvPicPr>
          <p:cNvPr id="6" name="Picture 2" descr="TLTH - Bộ SGK Lớp 6 - Kết nối tri thức với cuộc sống - Công ...">
            <a:extLst>
              <a:ext uri="{FF2B5EF4-FFF2-40B4-BE49-F238E27FC236}">
                <a16:creationId xmlns:a16="http://schemas.microsoft.com/office/drawing/2014/main" id="{53495546-EB64-E388-CF27-B2FC0C5DA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8" y="0"/>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5F99EC40-A2CA-67AB-9C45-1D498BE1BC4C}"/>
              </a:ext>
            </a:extLst>
          </p:cNvPr>
          <p:cNvSpPr txBox="1">
            <a:spLocks/>
          </p:cNvSpPr>
          <p:nvPr/>
        </p:nvSpPr>
        <p:spPr>
          <a:xfrm>
            <a:off x="1401191" y="209073"/>
            <a:ext cx="6526143" cy="832308"/>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vi-VN" sz="4000" b="1" dirty="0">
                <a:solidFill>
                  <a:schemeClr val="accent2">
                    <a:lumMod val="50000"/>
                  </a:schemeClr>
                </a:solidFill>
                <a:latin typeface="+mj-lt"/>
                <a:cs typeface="Times New Roman" panose="02020603050405020304" pitchFamily="18" charset="0"/>
              </a:rPr>
              <a:t>TRƯỚC KHI ĐỌC</a:t>
            </a:r>
            <a:endParaRPr lang="en-US" sz="4000" b="1" dirty="0">
              <a:solidFill>
                <a:schemeClr val="accent2">
                  <a:lumMod val="50000"/>
                </a:schemeClr>
              </a:solidFill>
              <a:latin typeface="+mj-lt"/>
              <a:cs typeface="Times New Roman" panose="02020603050405020304" pitchFamily="18" charset="0"/>
            </a:endParaRPr>
          </a:p>
        </p:txBody>
      </p:sp>
      <p:sp>
        <p:nvSpPr>
          <p:cNvPr id="8" name="Footer Placeholder 7">
            <a:extLst>
              <a:ext uri="{FF2B5EF4-FFF2-40B4-BE49-F238E27FC236}">
                <a16:creationId xmlns:a16="http://schemas.microsoft.com/office/drawing/2014/main" id="{0DFAAC90-DFC9-A226-A991-E5404C41C265}"/>
              </a:ext>
            </a:extLst>
          </p:cNvPr>
          <p:cNvSpPr>
            <a:spLocks noGrp="1"/>
          </p:cNvSpPr>
          <p:nvPr>
            <p:ph type="ftr" sz="quarter" idx="11"/>
          </p:nvPr>
        </p:nvSpPr>
        <p:spPr/>
        <p:txBody>
          <a:bodyPr/>
          <a:lstStyle/>
          <a:p>
            <a:r>
              <a:rPr lang="en-US">
                <a:latin typeface="+mj-lt"/>
              </a:rPr>
              <a:t>Sản phẩm của nhóm Zalo: NGỮ VĂN THPT (Nhóm cô Thu Huyền)- DỰ ÁN CỘNG ĐỒNG</a:t>
            </a:r>
          </a:p>
        </p:txBody>
      </p:sp>
    </p:spTree>
    <p:extLst>
      <p:ext uri="{BB962C8B-B14F-4D97-AF65-F5344CB8AC3E}">
        <p14:creationId xmlns:p14="http://schemas.microsoft.com/office/powerpoint/2010/main" val="21645181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arn(inVertical)">
                                      <p:cBhvr>
                                        <p:cTn id="27" dur="500"/>
                                        <p:tgtEl>
                                          <p:spTgt spid="13">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barn(inVertical)">
                                      <p:cBhvr>
                                        <p:cTn id="30" dur="500"/>
                                        <p:tgtEl>
                                          <p:spTgt spid="13">
                                            <p:txEl>
                                              <p:pRg st="1" end="1"/>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barn(inVertical)">
                                      <p:cBhvr>
                                        <p:cTn id="33" dur="500"/>
                                        <p:tgtEl>
                                          <p:spTgt spid="1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barn(inVertical)">
                                      <p:cBhvr>
                                        <p:cTn id="3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2686-AC51-D286-7AA7-8B6ABC9B66BF}"/>
              </a:ext>
            </a:extLst>
          </p:cNvPr>
          <p:cNvSpPr>
            <a:spLocks noGrp="1"/>
          </p:cNvSpPr>
          <p:nvPr>
            <p:ph type="title"/>
          </p:nvPr>
        </p:nvSpPr>
        <p:spPr>
          <a:xfrm>
            <a:off x="4944594" y="-99646"/>
            <a:ext cx="7554685" cy="1325563"/>
          </a:xfrm>
        </p:spPr>
        <p:txBody>
          <a:bodyPr/>
          <a:lstStyle/>
          <a:p>
            <a:r>
              <a:rPr lang="vi-VN" b="1" dirty="0">
                <a:solidFill>
                  <a:srgbClr val="FF0000"/>
                </a:solidFill>
              </a:rPr>
              <a:t>TÓM TẮT TRUYỆN</a:t>
            </a:r>
            <a:endParaRPr lang="en-US" b="1" dirty="0">
              <a:solidFill>
                <a:srgbClr val="FF0000"/>
              </a:solidFill>
            </a:endParaRPr>
          </a:p>
        </p:txBody>
      </p:sp>
      <p:sp>
        <p:nvSpPr>
          <p:cNvPr id="3" name="Content Placeholder 2">
            <a:extLst>
              <a:ext uri="{FF2B5EF4-FFF2-40B4-BE49-F238E27FC236}">
                <a16:creationId xmlns:a16="http://schemas.microsoft.com/office/drawing/2014/main" id="{3F0140B4-B7D7-0D8C-5B12-EC5579DB974D}"/>
              </a:ext>
            </a:extLst>
          </p:cNvPr>
          <p:cNvSpPr>
            <a:spLocks noGrp="1"/>
          </p:cNvSpPr>
          <p:nvPr>
            <p:ph idx="1"/>
          </p:nvPr>
        </p:nvSpPr>
        <p:spPr>
          <a:xfrm>
            <a:off x="609600" y="1041853"/>
            <a:ext cx="11310257" cy="5816147"/>
          </a:xfrm>
        </p:spPr>
        <p:txBody>
          <a:bodyPr>
            <a:normAutofit lnSpcReduction="10000"/>
          </a:bodyPr>
          <a:lstStyle/>
          <a:p>
            <a:pPr algn="just"/>
            <a:r>
              <a:rPr lang="vi-VN" dirty="0">
                <a:latin typeface="+mj-lt"/>
              </a:rPr>
              <a:t>Nhân vật chính của tiểu thuyết là Kiên, một người lính bước ra từ cuộc chiến chống Mĩ với chấn thương tâm hồn vô cùng nặng nề. 17 tuổi anh nhập ngũ với niềm tin lí tưởng của thời đại. Trái với tưởng tượng của anh, chiến tranh vô cùng khốc liệt, dai dẳng. Anh trải qua những mất mát nặng nề: mối tình đầu vụng dại với Phương, những người đồng đội thân yêu và cả những mất mát về nhân tính khi con người đối điện quá nhiều với chém giết và khổ đau. Với anh, chiến tranh mang nỗi buồn thăm thẳm, sáu hoắm, đến mức chỉ khi quay về quá khứ anh mới có cảm giác mình được sống.</a:t>
            </a:r>
          </a:p>
          <a:p>
            <a:pPr algn="just"/>
            <a:r>
              <a:rPr lang="vi-VN" dirty="0">
                <a:latin typeface="+mj-lt"/>
              </a:rPr>
              <a:t>Do sự thúc bách của nội tâm, anh trở thành nhà văn, sáng tác “dựa trên những cảm hứng của sự rối bời” và cuối cùng đã bỏ lại những trang bản thảo dang dở, để “ đi đâu không rõ”, “ như gió trời”.</a:t>
            </a:r>
          </a:p>
          <a:p>
            <a:pPr algn="just"/>
            <a:r>
              <a:rPr lang="vi-VN" dirty="0">
                <a:latin typeface="+mj-lt"/>
              </a:rPr>
              <a:t>Người kể chuyện đã sắp xếp những trang bản thảo mà trang nào cũng có thể là trang đầu, hay trang cuối của Kiên theo một trật tự ngẫu nhiên nhưng lại khiến cho anh trở nên gần gũi với Kiên đến mức “ tôi ngờ rằng có quen anh trong chiến tranh”.</a:t>
            </a:r>
          </a:p>
          <a:p>
            <a:endParaRPr lang="en-US" dirty="0">
              <a:latin typeface="+mj-lt"/>
            </a:endParaRPr>
          </a:p>
        </p:txBody>
      </p:sp>
      <p:pic>
        <p:nvPicPr>
          <p:cNvPr id="4" name="Picture 2" descr="TLTH - Bộ SGK Lớp 6 - Kết nối tri thức với cuộc sống - Công ...">
            <a:extLst>
              <a:ext uri="{FF2B5EF4-FFF2-40B4-BE49-F238E27FC236}">
                <a16:creationId xmlns:a16="http://schemas.microsoft.com/office/drawing/2014/main" id="{CFB5736F-CFCF-8C19-8F9D-F6C36EE84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8" y="0"/>
            <a:ext cx="1218759" cy="1126273"/>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9CDD28AA-DAAF-67FD-9FD7-8A32468D58AC}"/>
              </a:ext>
            </a:extLst>
          </p:cNvPr>
          <p:cNvSpPr txBox="1">
            <a:spLocks/>
          </p:cNvSpPr>
          <p:nvPr/>
        </p:nvSpPr>
        <p:spPr>
          <a:xfrm>
            <a:off x="149479" y="293965"/>
            <a:ext cx="5823857" cy="832308"/>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vi-VN" b="1" dirty="0">
                <a:solidFill>
                  <a:schemeClr val="accent2">
                    <a:lumMod val="50000"/>
                  </a:schemeClr>
                </a:solidFill>
                <a:latin typeface="+mj-lt"/>
                <a:cs typeface="Times New Roman" panose="02020603050405020304" pitchFamily="18" charset="0"/>
              </a:rPr>
              <a:t>TRƯỚC KHI ĐỌC</a:t>
            </a:r>
            <a:endParaRPr lang="en-US" b="1" dirty="0">
              <a:solidFill>
                <a:schemeClr val="accent2">
                  <a:lumMod val="50000"/>
                </a:schemeClr>
              </a:solidFill>
              <a:latin typeface="+mj-lt"/>
              <a:cs typeface="Times New Roman" panose="02020603050405020304" pitchFamily="18" charset="0"/>
            </a:endParaRPr>
          </a:p>
        </p:txBody>
      </p:sp>
      <p:sp>
        <p:nvSpPr>
          <p:cNvPr id="6" name="Footer Placeholder 5">
            <a:extLst>
              <a:ext uri="{FF2B5EF4-FFF2-40B4-BE49-F238E27FC236}">
                <a16:creationId xmlns:a16="http://schemas.microsoft.com/office/drawing/2014/main" id="{BEDF9C7B-F5B1-CE09-D3CE-52BC93330000}"/>
              </a:ext>
            </a:extLst>
          </p:cNvPr>
          <p:cNvSpPr>
            <a:spLocks noGrp="1"/>
          </p:cNvSpPr>
          <p:nvPr>
            <p:ph type="ftr" sz="quarter" idx="11"/>
          </p:nvPr>
        </p:nvSpPr>
        <p:spPr/>
        <p:txBody>
          <a:bodyPr/>
          <a:lstStyle/>
          <a:p>
            <a:r>
              <a:rPr lang="en-US">
                <a:latin typeface="+mj-lt"/>
              </a:rPr>
              <a:t>Sản phẩm của nhóm Zalo: NGỮ VĂN THPT (Nhóm cô Thu Huyền)- DỰ ÁN CỘNG ĐỒNG</a:t>
            </a:r>
          </a:p>
        </p:txBody>
      </p:sp>
    </p:spTree>
    <p:extLst>
      <p:ext uri="{BB962C8B-B14F-4D97-AF65-F5344CB8AC3E}">
        <p14:creationId xmlns:p14="http://schemas.microsoft.com/office/powerpoint/2010/main" val="201504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EF77-1267-883F-F544-FBA7C363E92E}"/>
              </a:ext>
            </a:extLst>
          </p:cNvPr>
          <p:cNvSpPr>
            <a:spLocks noGrp="1"/>
          </p:cNvSpPr>
          <p:nvPr>
            <p:ph type="title"/>
          </p:nvPr>
        </p:nvSpPr>
        <p:spPr>
          <a:xfrm>
            <a:off x="1654627" y="765572"/>
            <a:ext cx="8588829" cy="1325563"/>
          </a:xfrm>
        </p:spPr>
        <p:txBody>
          <a:bodyPr/>
          <a:lstStyle/>
          <a:p>
            <a:r>
              <a:rPr lang="vi-VN" dirty="0"/>
              <a:t>             </a:t>
            </a:r>
            <a:r>
              <a:rPr lang="vi-VN" b="1" dirty="0">
                <a:solidFill>
                  <a:srgbClr val="FF0000"/>
                </a:solidFill>
                <a:latin typeface="+mn-lt"/>
              </a:rPr>
              <a:t>ĐẶC SẮC NGHỆ THUẬT</a:t>
            </a:r>
            <a:endParaRPr lang="en-US" b="1" dirty="0">
              <a:solidFill>
                <a:srgbClr val="FF0000"/>
              </a:solidFill>
              <a:latin typeface="+mn-lt"/>
            </a:endParaRPr>
          </a:p>
        </p:txBody>
      </p:sp>
      <p:sp>
        <p:nvSpPr>
          <p:cNvPr id="3" name="Content Placeholder 2">
            <a:extLst>
              <a:ext uri="{FF2B5EF4-FFF2-40B4-BE49-F238E27FC236}">
                <a16:creationId xmlns:a16="http://schemas.microsoft.com/office/drawing/2014/main" id="{FAA27B28-C07A-6D18-CFE1-83783255E0BD}"/>
              </a:ext>
            </a:extLst>
          </p:cNvPr>
          <p:cNvSpPr>
            <a:spLocks noGrp="1"/>
          </p:cNvSpPr>
          <p:nvPr>
            <p:ph idx="1"/>
          </p:nvPr>
        </p:nvSpPr>
        <p:spPr>
          <a:xfrm>
            <a:off x="838200" y="2073280"/>
            <a:ext cx="10515600" cy="3497263"/>
          </a:xfrm>
        </p:spPr>
        <p:txBody>
          <a:bodyPr>
            <a:noAutofit/>
          </a:bodyPr>
          <a:lstStyle/>
          <a:p>
            <a:pPr marL="0" indent="0" algn="just">
              <a:buNone/>
            </a:pPr>
            <a:r>
              <a:rPr lang="vi-VN" sz="3200" dirty="0">
                <a:latin typeface="+mj-lt"/>
              </a:rPr>
              <a:t>Tác giả sử dụng </a:t>
            </a:r>
            <a:r>
              <a:rPr lang="vi-VN" sz="3200" b="1" dirty="0">
                <a:latin typeface="+mj-lt"/>
              </a:rPr>
              <a:t>thủ pháp “đồng hiện” </a:t>
            </a:r>
            <a:r>
              <a:rPr lang="vi-VN" sz="3200" dirty="0">
                <a:latin typeface="+mj-lt"/>
              </a:rPr>
              <a:t>(</a:t>
            </a:r>
            <a:r>
              <a:rPr lang="vi-VN" sz="3200" i="1" dirty="0">
                <a:latin typeface="+mj-lt"/>
              </a:rPr>
              <a:t>tác phẩm xuất hiện cùng lúc các sự việc, hình ảnh vốn xảy ra ở những thời điểm, không gian khác nhau, qua đó soi tỏ bản chất của đối tượng được đề cập. Hoạt động hồi ức của các nhân vật là cơ sở chính của thủ pháp này</a:t>
            </a:r>
            <a:r>
              <a:rPr lang="vi-VN" sz="3200" dirty="0">
                <a:latin typeface="+mj-lt"/>
              </a:rPr>
              <a:t>) và </a:t>
            </a:r>
            <a:r>
              <a:rPr lang="vi-VN" sz="3200" b="1" dirty="0">
                <a:latin typeface="+mj-lt"/>
              </a:rPr>
              <a:t>bút pháp “dòng ý thức” </a:t>
            </a:r>
            <a:r>
              <a:rPr lang="vi-VN" sz="3200" dirty="0">
                <a:latin typeface="+mj-lt"/>
              </a:rPr>
              <a:t>(</a:t>
            </a:r>
            <a:r>
              <a:rPr lang="vi-VN" sz="3200" i="1" dirty="0">
                <a:latin typeface="+mj-lt"/>
              </a:rPr>
              <a:t>trạng thái chuyển động không ngừng và biến hóa phức tạp của toàn bộ ý thức nhân vật</a:t>
            </a:r>
            <a:r>
              <a:rPr lang="vi-VN" sz="3200" dirty="0">
                <a:latin typeface="+mj-lt"/>
              </a:rPr>
              <a:t>) để thể hiện đời sống nội tâm của nhân vật luôn tự cật vấn đến đớn đau về tâm thế trong cuộc đời, về thân phận tình yêu, về chiến tranh...</a:t>
            </a:r>
            <a:endParaRPr lang="en-US" sz="3200" dirty="0">
              <a:latin typeface="+mj-lt"/>
            </a:endParaRPr>
          </a:p>
        </p:txBody>
      </p:sp>
      <p:pic>
        <p:nvPicPr>
          <p:cNvPr id="4" name="Picture 2" descr="TLTH - Bộ SGK Lớp 6 - Kết nối tri thức với cuộc sống - Công ...">
            <a:extLst>
              <a:ext uri="{FF2B5EF4-FFF2-40B4-BE49-F238E27FC236}">
                <a16:creationId xmlns:a16="http://schemas.microsoft.com/office/drawing/2014/main" id="{27A27DA8-5661-64FD-3CAA-195DE5A6A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41" y="0"/>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B4CA70C1-9FA3-B64C-0987-241D435A1989}"/>
              </a:ext>
            </a:extLst>
          </p:cNvPr>
          <p:cNvSpPr txBox="1">
            <a:spLocks/>
          </p:cNvSpPr>
          <p:nvPr/>
        </p:nvSpPr>
        <p:spPr>
          <a:xfrm>
            <a:off x="838200" y="195598"/>
            <a:ext cx="5823857" cy="832308"/>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vi-VN" b="1" dirty="0">
                <a:solidFill>
                  <a:schemeClr val="accent2">
                    <a:lumMod val="50000"/>
                  </a:schemeClr>
                </a:solidFill>
                <a:latin typeface="Times New Roman" panose="02020603050405020304" pitchFamily="18" charset="0"/>
                <a:cs typeface="Times New Roman" panose="02020603050405020304" pitchFamily="18" charset="0"/>
              </a:rPr>
              <a:t>TRƯỚC KHI ĐỌC</a:t>
            </a:r>
            <a:endParaRPr lang="en-US"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C82B6AAB-150B-4048-38C4-B4A05CB4784B}"/>
              </a:ext>
            </a:extLst>
          </p:cNvPr>
          <p:cNvSpPr>
            <a:spLocks noGrp="1"/>
          </p:cNvSpPr>
          <p:nvPr>
            <p:ph type="ftr" sz="quarter" idx="11"/>
          </p:nvPr>
        </p:nvSpPr>
        <p:spPr/>
        <p:txBody>
          <a:bodyPr/>
          <a:lstStyle/>
          <a:p>
            <a:r>
              <a:rPr lang="en-US"/>
              <a:t>Sản phẩm của nhóm Zalo: NGỮ VĂN THPT (Nhóm cô Thu Huyền)- DỰ ÁN CỘNG ĐỒNG</a:t>
            </a:r>
          </a:p>
        </p:txBody>
      </p:sp>
    </p:spTree>
    <p:extLst>
      <p:ext uri="{BB962C8B-B14F-4D97-AF65-F5344CB8AC3E}">
        <p14:creationId xmlns:p14="http://schemas.microsoft.com/office/powerpoint/2010/main" val="2823485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07F5430-C6CC-A150-EE07-46CA6FDB2AAA}"/>
              </a:ext>
            </a:extLst>
          </p:cNvPr>
          <p:cNvSpPr/>
          <p:nvPr/>
        </p:nvSpPr>
        <p:spPr>
          <a:xfrm>
            <a:off x="5105401" y="425060"/>
            <a:ext cx="5279571"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chemeClr val="accent2">
                    <a:lumMod val="50000"/>
                  </a:schemeClr>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NHIỆM VỤ</a:t>
            </a:r>
          </a:p>
        </p:txBody>
      </p:sp>
      <p:sp>
        <p:nvSpPr>
          <p:cNvPr id="3" name="TextBox 2">
            <a:extLst>
              <a:ext uri="{FF2B5EF4-FFF2-40B4-BE49-F238E27FC236}">
                <a16:creationId xmlns:a16="http://schemas.microsoft.com/office/drawing/2014/main" id="{013C1551-6900-AFD6-369C-311E8B693C61}"/>
              </a:ext>
            </a:extLst>
          </p:cNvPr>
          <p:cNvSpPr txBox="1"/>
          <p:nvPr/>
        </p:nvSpPr>
        <p:spPr>
          <a:xfrm>
            <a:off x="2201771" y="426650"/>
            <a:ext cx="234666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Hoạt động ĐỌC VĂN BẢN</a:t>
            </a:r>
            <a:endParaRPr kumimoji="0" lang="en-US" sz="28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D040C98-E792-E96A-A7DC-72FDB7DF3BF5}"/>
              </a:ext>
            </a:extLst>
          </p:cNvPr>
          <p:cNvSpPr txBox="1"/>
          <p:nvPr/>
        </p:nvSpPr>
        <p:spPr>
          <a:xfrm>
            <a:off x="827314" y="1904794"/>
            <a:ext cx="11092543" cy="1921680"/>
          </a:xfrm>
          <a:prstGeom prst="rect">
            <a:avLst/>
          </a:prstGeom>
          <a:noFill/>
        </p:spPr>
        <p:txBody>
          <a:bodyPr wrap="square">
            <a:spAutoFit/>
          </a:bodyPr>
          <a:lstStyle/>
          <a:p>
            <a:pPr marL="457200" marR="298450" lvl="0" indent="-457200" algn="just">
              <a:lnSpc>
                <a:spcPct val="108000"/>
              </a:lnSpc>
              <a:spcBef>
                <a:spcPts val="955"/>
              </a:spcBef>
              <a:spcAft>
                <a:spcPts val="0"/>
              </a:spcAft>
              <a:buFont typeface="Wingdings" panose="05000000000000000000" pitchFamily="2" charset="2"/>
              <a:buChar char="ü"/>
              <a:tabLst>
                <a:tab pos="360680" algn="l"/>
              </a:tabLst>
            </a:pPr>
            <a:r>
              <a:rPr lang="vi-VN" sz="2800" spc="-5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02</a:t>
            </a:r>
            <a:r>
              <a:rPr lang="vi-VN" sz="2800" spc="-4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4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HS</a:t>
            </a:r>
            <a:r>
              <a:rPr lang="vi-VN" sz="2800" spc="-4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4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được chỉ</a:t>
            </a:r>
            <a:r>
              <a:rPr lang="vi-VN" sz="2800" spc="-4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4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vi-VN" sz="2800" spc="-4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4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đọc</a:t>
            </a:r>
            <a:r>
              <a:rPr lang="vi-VN" sz="2800" spc="-4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4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trọn</a:t>
            </a:r>
            <a:r>
              <a:rPr lang="vi-VN" sz="2800" spc="-4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4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vẹn mỗi</a:t>
            </a:r>
            <a:r>
              <a:rPr lang="vi-VN" sz="2800" spc="-4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4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phần đoạn trích</a:t>
            </a:r>
            <a:r>
              <a:rPr lang="vi-VN" sz="2800" spc="-4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4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để cảm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nhận</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liên</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tục</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dòng</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tâm</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trạng</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và</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nhận</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ra</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nét</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đặc</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biệt</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tác phẩm</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mà</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ở</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đó,</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mọi</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văn</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đều</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xoắn</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bện</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lấy</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nhau,</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nhằm</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diễn</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tả</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nỗi</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buồn</a:t>
            </a:r>
            <a:r>
              <a:rPr lang="vi-VN" sz="2800" spc="-6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dai</a:t>
            </a:r>
            <a:r>
              <a:rPr lang="vi-VN" sz="2800" spc="-6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dẳng, </a:t>
            </a:r>
            <a:r>
              <a:rPr lang="vi-VN" sz="2800" spc="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gần</a:t>
            </a:r>
            <a:r>
              <a:rPr lang="vi-VN" sz="2800" spc="-2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như</a:t>
            </a:r>
            <a:r>
              <a:rPr lang="vi-VN" sz="2800" spc="-2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không</a:t>
            </a:r>
            <a:r>
              <a:rPr lang="vi-VN" sz="2800" spc="-2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vi-VN" sz="2800" spc="-2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xoa</a:t>
            </a:r>
            <a:r>
              <a:rPr lang="vi-VN" sz="2800" spc="-25"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dịu.</a:t>
            </a:r>
            <a:endParaRPr lang="en-US" sz="2800"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1AEBD20-2DFF-EA9D-1534-1E27E8D9B042}"/>
              </a:ext>
            </a:extLst>
          </p:cNvPr>
          <p:cNvSpPr txBox="1"/>
          <p:nvPr/>
        </p:nvSpPr>
        <p:spPr>
          <a:xfrm>
            <a:off x="827315" y="4297459"/>
            <a:ext cx="10689772" cy="1930016"/>
          </a:xfrm>
          <a:prstGeom prst="rect">
            <a:avLst/>
          </a:prstGeom>
          <a:noFill/>
        </p:spPr>
        <p:txBody>
          <a:bodyPr wrap="square">
            <a:spAutoFit/>
          </a:bodyPr>
          <a:lstStyle/>
          <a:p>
            <a:pPr marL="457200" marR="299085" lvl="0" indent="-457200" algn="just">
              <a:lnSpc>
                <a:spcPct val="108000"/>
              </a:lnSpc>
              <a:spcBef>
                <a:spcPts val="545"/>
              </a:spcBef>
              <a:spcAft>
                <a:spcPts val="0"/>
              </a:spcAft>
              <a:buFont typeface="Wingdings" panose="05000000000000000000" pitchFamily="2" charset="2"/>
              <a:buChar char="ü"/>
              <a:tabLst>
                <a:tab pos="358775" algn="l"/>
              </a:tabLst>
            </a:pPr>
            <a:r>
              <a:rPr lang="vi-VN" sz="2800" spc="-4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Chú ý</a:t>
            </a:r>
            <a:r>
              <a:rPr lang="vi-VN" sz="2800" spc="-4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về nhịp điệu và giọng điệu cần thể hiện khi đọc: nhịp điệu chậm rãi, </a:t>
            </a:r>
            <a:r>
              <a:rPr lang="vi-VN" sz="2800" spc="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giọng điệu thương cảm, thiết tha. </a:t>
            </a:r>
            <a:r>
              <a:rPr lang="vi-VN" sz="28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Lưu </a:t>
            </a:r>
            <a:r>
              <a:rPr lang="vi-VN" sz="2800" spc="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ý những gợi dẫn trong mỗi thẻ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đọc</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có</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sự</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điều</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chỉnh</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cần</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thiết</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cách</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cảm</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nhận</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nội</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dung</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và</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thức</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nghệ</a:t>
            </a:r>
            <a:r>
              <a:rPr lang="vi-VN" sz="2800" spc="-5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thuật </a:t>
            </a:r>
            <a:r>
              <a:rPr lang="vi-VN" sz="2800" spc="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của văn bản.</a:t>
            </a:r>
            <a:endParaRPr lang="en-US" sz="2800" spc="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41" y="0"/>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749EF2B-76C4-9AEE-0969-997B6DC386EE}"/>
              </a:ext>
            </a:extLst>
          </p:cNvPr>
          <p:cNvSpPr>
            <a:spLocks noGrp="1"/>
          </p:cNvSpPr>
          <p:nvPr>
            <p:ph type="ftr" sz="quarter" idx="11"/>
          </p:nvPr>
        </p:nvSpPr>
        <p:spPr/>
        <p:txBody>
          <a:bodyPr/>
          <a:lstStyle/>
          <a:p>
            <a:r>
              <a:rPr lang="en-US">
                <a:latin typeface="Times New Roman" panose="02020603050405020304" pitchFamily="18" charset="0"/>
                <a:cs typeface="Times New Roman" panose="02020603050405020304" pitchFamily="18" charset="0"/>
              </a:rPr>
              <a:t>Sản phẩm của nhóm Zalo: NGỮ VĂN THPT (Nhóm cô Thu Huyền)- DỰ ÁN CỘNG ĐỒNG</a:t>
            </a:r>
          </a:p>
        </p:txBody>
      </p:sp>
    </p:spTree>
    <p:extLst>
      <p:ext uri="{BB962C8B-B14F-4D97-AF65-F5344CB8AC3E}">
        <p14:creationId xmlns:p14="http://schemas.microsoft.com/office/powerpoint/2010/main" val="284683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F8FF06-6700-A48E-41FF-3EF6AC8445A4}"/>
              </a:ext>
            </a:extLst>
          </p:cNvPr>
          <p:cNvSpPr txBox="1">
            <a:spLocks/>
          </p:cNvSpPr>
          <p:nvPr/>
        </p:nvSpPr>
        <p:spPr>
          <a:xfrm>
            <a:off x="2531849" y="943487"/>
            <a:ext cx="12252930" cy="13427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013C1551-6900-AFD6-369C-311E8B693C61}"/>
              </a:ext>
            </a:extLst>
          </p:cNvPr>
          <p:cNvSpPr txBox="1"/>
          <p:nvPr/>
        </p:nvSpPr>
        <p:spPr>
          <a:xfrm>
            <a:off x="3669017" y="204347"/>
            <a:ext cx="87383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noProof="0" dirty="0">
                <a:ln>
                  <a:noFill/>
                </a:ln>
                <a:solidFill>
                  <a:srgbClr val="ED7D31">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3200" b="1" i="0" u="none" strike="noStrike" kern="1200" cap="none" spc="0" normalizeH="0" noProof="0" dirty="0">
                <a:ln>
                  <a:noFill/>
                </a:ln>
                <a:solidFill>
                  <a:srgbClr val="FF0000"/>
                </a:solidFill>
                <a:effectLst/>
                <a:uLnTx/>
                <a:uFillTx/>
                <a:ea typeface="Tahoma" panose="020B0604030504040204" pitchFamily="34" charset="0"/>
                <a:cs typeface="Tahoma" panose="020B0604030504040204" pitchFamily="34" charset="0"/>
              </a:rPr>
              <a:t>Xác định đề tài và câu chuyện kể</a:t>
            </a:r>
            <a:endParaRPr kumimoji="0" lang="en-US" sz="3200" b="1" i="0" u="none" strike="noStrike" kern="1200" cap="none" spc="0" normalizeH="0" baseline="0" noProof="0" dirty="0">
              <a:ln>
                <a:noFill/>
              </a:ln>
              <a:solidFill>
                <a:srgbClr val="FF0000"/>
              </a:solidFill>
              <a:effectLst/>
              <a:uLnTx/>
              <a:uFillTx/>
              <a:ea typeface="Tahoma" panose="020B0604030504040204" pitchFamily="34" charset="0"/>
              <a:cs typeface="Tahoma" panose="020B0604030504040204" pitchFamily="34" charset="0"/>
            </a:endParaRPr>
          </a:p>
        </p:txBody>
      </p:sp>
      <p:pic>
        <p:nvPicPr>
          <p:cNvPr id="8" name="Picture 2" descr="TLTH - Bộ SGK Lớp 6 - Kết nối tri thức với cuộc sống - Công ...">
            <a:extLst>
              <a:ext uri="{FF2B5EF4-FFF2-40B4-BE49-F238E27FC236}">
                <a16:creationId xmlns:a16="http://schemas.microsoft.com/office/drawing/2014/main" id="{1995BF62-D1D8-BBB0-A5C9-1B261E18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41" y="0"/>
            <a:ext cx="990159" cy="9319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59D589EC-BD04-CCA7-9BEE-575BB804CCD9}"/>
              </a:ext>
            </a:extLst>
          </p:cNvPr>
          <p:cNvGraphicFramePr>
            <a:graphicFrameLocks/>
          </p:cNvGraphicFramePr>
          <p:nvPr>
            <p:extLst>
              <p:ext uri="{D42A27DB-BD31-4B8C-83A1-F6EECF244321}">
                <p14:modId xmlns:p14="http://schemas.microsoft.com/office/powerpoint/2010/main" val="1384476221"/>
              </p:ext>
            </p:extLst>
          </p:nvPr>
        </p:nvGraphicFramePr>
        <p:xfrm>
          <a:off x="533400" y="1029944"/>
          <a:ext cx="11299371" cy="5623709"/>
        </p:xfrm>
        <a:graphic>
          <a:graphicData uri="http://schemas.openxmlformats.org/drawingml/2006/table">
            <a:tbl>
              <a:tblPr firstRow="1" bandRow="1">
                <a:tableStyleId>{5C22544A-7EE6-4342-B048-85BDC9FD1C3A}</a:tableStyleId>
              </a:tblPr>
              <a:tblGrid>
                <a:gridCol w="7334064">
                  <a:extLst>
                    <a:ext uri="{9D8B030D-6E8A-4147-A177-3AD203B41FA5}">
                      <a16:colId xmlns:a16="http://schemas.microsoft.com/office/drawing/2014/main" val="919608317"/>
                    </a:ext>
                  </a:extLst>
                </a:gridCol>
                <a:gridCol w="3965307">
                  <a:extLst>
                    <a:ext uri="{9D8B030D-6E8A-4147-A177-3AD203B41FA5}">
                      <a16:colId xmlns:a16="http://schemas.microsoft.com/office/drawing/2014/main" val="1083858046"/>
                    </a:ext>
                  </a:extLst>
                </a:gridCol>
              </a:tblGrid>
              <a:tr h="765156">
                <a:tc gridSpan="2">
                  <a:txBody>
                    <a:bodyPr/>
                    <a:lstStyle/>
                    <a:p>
                      <a:pPr algn="ctr"/>
                      <a:r>
                        <a:rPr lang="vi-VN" sz="2800" dirty="0">
                          <a:solidFill>
                            <a:schemeClr val="bg1"/>
                          </a:solidFill>
                        </a:rPr>
                        <a:t>PHIẾU HỌC TẬP</a:t>
                      </a:r>
                      <a:endParaRPr lang="en-US" sz="2800" dirty="0">
                        <a:solidFill>
                          <a:schemeClr val="bg1"/>
                        </a:solidFill>
                        <a:latin typeface="Impact" panose="020B0806030902050204" pitchFamily="34" charset="0"/>
                      </a:endParaRPr>
                    </a:p>
                  </a:txBody>
                  <a:tcPr/>
                </a:tc>
                <a:tc hMerge="1">
                  <a:txBody>
                    <a:bodyPr/>
                    <a:lstStyle/>
                    <a:p>
                      <a:endParaRPr lang="en-US" dirty="0"/>
                    </a:p>
                  </a:txBody>
                  <a:tcPr/>
                </a:tc>
                <a:extLst>
                  <a:ext uri="{0D108BD9-81ED-4DB2-BD59-A6C34878D82A}">
                    <a16:rowId xmlns:a16="http://schemas.microsoft.com/office/drawing/2014/main" val="1602905396"/>
                  </a:ext>
                </a:extLst>
              </a:tr>
              <a:tr h="765156">
                <a:tc>
                  <a:txBody>
                    <a:bodyPr/>
                    <a:lstStyle/>
                    <a:p>
                      <a:pPr algn="ctr"/>
                      <a:r>
                        <a:rPr lang="vi-VN" b="1" dirty="0">
                          <a:solidFill>
                            <a:schemeClr val="tx1"/>
                          </a:solidFill>
                        </a:rPr>
                        <a:t>NHIỆM VỤ</a:t>
                      </a:r>
                      <a:endParaRPr lang="en-US" b="1" dirty="0">
                        <a:solidFill>
                          <a:schemeClr val="tx1"/>
                        </a:solidFill>
                        <a:latin typeface="Impact" panose="020B0806030902050204" pitchFamily="34" charset="0"/>
                      </a:endParaRPr>
                    </a:p>
                  </a:txBody>
                  <a:tcPr/>
                </a:tc>
                <a:tc>
                  <a:txBody>
                    <a:bodyPr/>
                    <a:lstStyle/>
                    <a:p>
                      <a:pPr algn="ctr"/>
                      <a:r>
                        <a:rPr lang="vi-VN" b="1" dirty="0"/>
                        <a:t>TRẢ LỜI</a:t>
                      </a:r>
                      <a:endParaRPr lang="en-US" b="1" dirty="0">
                        <a:latin typeface="Impact" panose="020B0806030902050204" pitchFamily="34" charset="0"/>
                      </a:endParaRPr>
                    </a:p>
                  </a:txBody>
                  <a:tcPr/>
                </a:tc>
                <a:extLst>
                  <a:ext uri="{0D108BD9-81ED-4DB2-BD59-A6C34878D82A}">
                    <a16:rowId xmlns:a16="http://schemas.microsoft.com/office/drawing/2014/main" val="3902409161"/>
                  </a:ext>
                </a:extLst>
              </a:tr>
              <a:tr h="765156">
                <a:tc>
                  <a:txBody>
                    <a:bodyPr/>
                    <a:lstStyle/>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kumimoji="0" lang="vi-VN" sz="3200" b="0" i="0" u="none" strike="noStrike" kern="1200" cap="none" spc="0" normalizeH="0" baseline="0" noProof="0" dirty="0">
                          <a:ln>
                            <a:noFill/>
                          </a:ln>
                          <a:solidFill>
                            <a:prstClr val="black"/>
                          </a:solidFill>
                          <a:effectLst/>
                          <a:uLnTx/>
                          <a:uFillTx/>
                          <a:latin typeface="+mn-lt"/>
                          <a:ea typeface="+mn-ea"/>
                          <a:cs typeface="+mn-cs"/>
                        </a:rPr>
                        <a:t>Xác định đề tài của văn bản</a:t>
                      </a:r>
                      <a:endParaRPr kumimoji="0" lang="en-US" sz="3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a:p>
                      <a:endParaRPr lang="en-US" dirty="0">
                        <a:latin typeface="Impact" panose="020B0806030902050204" pitchFamily="34" charset="0"/>
                      </a:endParaRPr>
                    </a:p>
                  </a:txBody>
                  <a:tcPr/>
                </a:tc>
                <a:tc>
                  <a:txBody>
                    <a:bodyPr/>
                    <a:lstStyle/>
                    <a:p>
                      <a:endParaRPr lang="en-US">
                        <a:latin typeface="Impact" panose="020B0806030902050204" pitchFamily="34" charset="0"/>
                      </a:endParaRPr>
                    </a:p>
                  </a:txBody>
                  <a:tcPr/>
                </a:tc>
                <a:extLst>
                  <a:ext uri="{0D108BD9-81ED-4DB2-BD59-A6C34878D82A}">
                    <a16:rowId xmlns:a16="http://schemas.microsoft.com/office/drawing/2014/main" val="2634394028"/>
                  </a:ext>
                </a:extLst>
              </a:tr>
              <a:tr h="1099327">
                <a:tc>
                  <a:txBody>
                    <a:bodyPr/>
                    <a:lstStyle/>
                    <a:p>
                      <a:r>
                        <a:rPr kumimoji="0" lang="vi-VN" sz="3200" b="0" i="0" u="none" strike="noStrike" kern="1200" cap="none" spc="0" normalizeH="0" baseline="0" noProof="0" dirty="0">
                          <a:ln>
                            <a:noFill/>
                          </a:ln>
                          <a:solidFill>
                            <a:prstClr val="black"/>
                          </a:solidFill>
                          <a:effectLst/>
                          <a:uLnTx/>
                          <a:uFillTx/>
                          <a:latin typeface="+mn-lt"/>
                          <a:ea typeface="+mn-ea"/>
                          <a:cs typeface="+mn-cs"/>
                        </a:rPr>
                        <a:t>Tóm tắt các sự việc chính được kể trong đoạn trích.</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r>
                      <a:b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endParaRPr lang="en-US" dirty="0">
                        <a:latin typeface="Impact" panose="020B0806030902050204" pitchFamily="34" charset="0"/>
                      </a:endParaRPr>
                    </a:p>
                  </a:txBody>
                  <a:tcPr/>
                </a:tc>
                <a:tc>
                  <a:txBody>
                    <a:bodyPr/>
                    <a:lstStyle/>
                    <a:p>
                      <a:endParaRPr lang="en-US" dirty="0">
                        <a:latin typeface="Impact" panose="020B0806030902050204" pitchFamily="34" charset="0"/>
                      </a:endParaRPr>
                    </a:p>
                  </a:txBody>
                  <a:tcPr/>
                </a:tc>
                <a:extLst>
                  <a:ext uri="{0D108BD9-81ED-4DB2-BD59-A6C34878D82A}">
                    <a16:rowId xmlns:a16="http://schemas.microsoft.com/office/drawing/2014/main" val="1539739699"/>
                  </a:ext>
                </a:extLst>
              </a:tr>
              <a:tr h="1898837">
                <a:tc>
                  <a:txBody>
                    <a:bodyPr/>
                    <a:lstStyle/>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kumimoji="0" lang="vi-VN" sz="3200" b="0" i="0" u="none" strike="noStrike" kern="1200" cap="none" spc="0" normalizeH="0" baseline="0" noProof="0" dirty="0">
                          <a:ln>
                            <a:noFill/>
                          </a:ln>
                          <a:solidFill>
                            <a:prstClr val="black"/>
                          </a:solidFill>
                          <a:effectLst/>
                          <a:uLnTx/>
                          <a:uFillTx/>
                          <a:latin typeface="+mn-lt"/>
                          <a:ea typeface="+mn-ea"/>
                          <a:cs typeface="+mn-cs"/>
                        </a:rPr>
                        <a:t>Sự khác biệt của đoạn trích tiểu thuyết </a:t>
                      </a:r>
                      <a:r>
                        <a:rPr kumimoji="0" lang="vi-VN" sz="3200" b="0" i="1" u="none" strike="noStrike" kern="1200" cap="none" spc="0" normalizeH="0" baseline="0" noProof="0" dirty="0">
                          <a:ln>
                            <a:noFill/>
                          </a:ln>
                          <a:solidFill>
                            <a:prstClr val="black"/>
                          </a:solidFill>
                          <a:effectLst/>
                          <a:uLnTx/>
                          <a:uFillTx/>
                          <a:latin typeface="+mn-lt"/>
                          <a:ea typeface="+mn-ea"/>
                          <a:cs typeface="+mn-cs"/>
                        </a:rPr>
                        <a:t>Nỗi buồn chiến tranh</a:t>
                      </a:r>
                      <a:r>
                        <a:rPr kumimoji="0" lang="vi-VN" sz="3200" b="0" i="0" u="none" strike="noStrike" kern="1200" cap="none" spc="0" normalizeH="0" baseline="0" noProof="0" dirty="0">
                          <a:ln>
                            <a:noFill/>
                          </a:ln>
                          <a:solidFill>
                            <a:prstClr val="black"/>
                          </a:solidFill>
                          <a:effectLst/>
                          <a:uLnTx/>
                          <a:uFillTx/>
                          <a:latin typeface="+mn-lt"/>
                          <a:ea typeface="+mn-ea"/>
                          <a:cs typeface="+mn-cs"/>
                        </a:rPr>
                        <a:t> so với các đoạn trích tiểu thuyết đã học.</a:t>
                      </a:r>
                      <a:endParaRPr kumimoji="0" lang="en-US" sz="32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a:p>
                      <a:endParaRPr lang="en-US" dirty="0">
                        <a:latin typeface="Impact" panose="020B0806030902050204" pitchFamily="34" charset="0"/>
                      </a:endParaRPr>
                    </a:p>
                  </a:txBody>
                  <a:tcPr/>
                </a:tc>
                <a:tc>
                  <a:txBody>
                    <a:bodyPr/>
                    <a:lstStyle/>
                    <a:p>
                      <a:endParaRPr lang="en-US" dirty="0">
                        <a:latin typeface="Impact" panose="020B0806030902050204" pitchFamily="34" charset="0"/>
                      </a:endParaRPr>
                    </a:p>
                  </a:txBody>
                  <a:tcPr/>
                </a:tc>
                <a:extLst>
                  <a:ext uri="{0D108BD9-81ED-4DB2-BD59-A6C34878D82A}">
                    <a16:rowId xmlns:a16="http://schemas.microsoft.com/office/drawing/2014/main" val="3964092869"/>
                  </a:ext>
                </a:extLst>
              </a:tr>
            </a:tbl>
          </a:graphicData>
        </a:graphic>
      </p:graphicFrame>
      <p:sp>
        <p:nvSpPr>
          <p:cNvPr id="9" name="TextBox 8">
            <a:extLst>
              <a:ext uri="{FF2B5EF4-FFF2-40B4-BE49-F238E27FC236}">
                <a16:creationId xmlns:a16="http://schemas.microsoft.com/office/drawing/2014/main" id="{61809951-206E-B7F3-229E-0E0DECD9F2D9}"/>
              </a:ext>
            </a:extLst>
          </p:cNvPr>
          <p:cNvSpPr txBox="1"/>
          <p:nvPr/>
        </p:nvSpPr>
        <p:spPr>
          <a:xfrm>
            <a:off x="1404698" y="32294"/>
            <a:ext cx="294491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ED7D31">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Hoạt động </a:t>
            </a:r>
            <a:r>
              <a:rPr lang="vi-VN" sz="2800" b="1" dirty="0">
                <a:solidFill>
                  <a:srgbClr val="ED7D31">
                    <a:lumMod val="50000"/>
                  </a:srgbClr>
                </a:solidFill>
                <a:latin typeface="Tahoma" panose="020B0604030504040204" pitchFamily="34" charset="0"/>
                <a:ea typeface="Tahoma" panose="020B0604030504040204" pitchFamily="34" charset="0"/>
                <a:cs typeface="Tahoma" panose="020B0604030504040204" pitchFamily="34" charset="0"/>
              </a:rPr>
              <a:t>SAU KHI ĐỌC</a:t>
            </a:r>
            <a:endParaRPr kumimoji="0" lang="en-US" sz="2800" b="1" i="0" u="none" strike="noStrike" kern="1200" cap="none" spc="0" normalizeH="0" baseline="0" noProof="0" dirty="0">
              <a:ln>
                <a:noFill/>
              </a:ln>
              <a:solidFill>
                <a:srgbClr val="ED7D31">
                  <a:lumMod val="50000"/>
                </a:srgbClr>
              </a:solidFill>
              <a:effectLst/>
              <a:uLnTx/>
              <a:uFillTx/>
              <a:latin typeface="Algerian" panose="04020705040A02060702" pitchFamily="82" charset="0"/>
              <a:ea typeface="Tahoma" panose="020B0604030504040204" pitchFamily="34" charset="0"/>
              <a:cs typeface="Tahoma" panose="020B0604030504040204" pitchFamily="34" charset="0"/>
            </a:endParaRPr>
          </a:p>
        </p:txBody>
      </p:sp>
      <p:sp>
        <p:nvSpPr>
          <p:cNvPr id="2" name="Footer Placeholder 1">
            <a:extLst>
              <a:ext uri="{FF2B5EF4-FFF2-40B4-BE49-F238E27FC236}">
                <a16:creationId xmlns:a16="http://schemas.microsoft.com/office/drawing/2014/main" id="{8FEC7A94-804F-6773-DEC9-6D21ADE2E967}"/>
              </a:ext>
            </a:extLst>
          </p:cNvPr>
          <p:cNvSpPr>
            <a:spLocks noGrp="1"/>
          </p:cNvSpPr>
          <p:nvPr>
            <p:ph type="ftr" sz="quarter" idx="11"/>
          </p:nvPr>
        </p:nvSpPr>
        <p:spPr/>
        <p:txBody>
          <a:bodyPr/>
          <a:lstStyle/>
          <a:p>
            <a:r>
              <a:rPr lang="en-US"/>
              <a:t>Sản phẩm của nhóm Zalo: NGỮ VĂN THPT (Nhóm cô Thu Huyền)- DỰ ÁN CỘNG ĐỒNG</a:t>
            </a:r>
          </a:p>
        </p:txBody>
      </p:sp>
    </p:spTree>
    <p:extLst>
      <p:ext uri="{BB962C8B-B14F-4D97-AF65-F5344CB8AC3E}">
        <p14:creationId xmlns:p14="http://schemas.microsoft.com/office/powerpoint/2010/main" val="17248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3072</TotalTime>
  <Words>4516</Words>
  <Application>Microsoft Office PowerPoint</Application>
  <PresentationFormat>Widescreen</PresentationFormat>
  <Paragraphs>227</Paragraphs>
  <Slides>33</Slides>
  <Notes>21</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33</vt:i4>
      </vt:variant>
    </vt:vector>
  </HeadingPairs>
  <TitlesOfParts>
    <vt:vector size="50" baseType="lpstr">
      <vt:lpstr>微软雅黑</vt:lpstr>
      <vt:lpstr>#9Slide05 SVNCherryla</vt:lpstr>
      <vt:lpstr>Algerian</vt:lpstr>
      <vt:lpstr>Arial</vt:lpstr>
      <vt:lpstr>Calibri</vt:lpstr>
      <vt:lpstr>Calibri Light</vt:lpstr>
      <vt:lpstr>等线</vt:lpstr>
      <vt:lpstr>等线 Light</vt:lpstr>
      <vt:lpstr>Helvetica Neue</vt:lpstr>
      <vt:lpstr>Impact</vt:lpstr>
      <vt:lpstr>Noto Sans Symbols</vt:lpstr>
      <vt:lpstr>Symbol</vt:lpstr>
      <vt:lpstr>Tahoma</vt:lpstr>
      <vt:lpstr>Times New Roman</vt:lpstr>
      <vt:lpstr>Wingdings</vt:lpstr>
      <vt:lpstr>Office Theme</vt:lpstr>
      <vt:lpstr>1_Office Theme</vt:lpstr>
      <vt:lpstr>Khởi động</vt:lpstr>
      <vt:lpstr>PowerPoint Presentation</vt:lpstr>
      <vt:lpstr>PowerPoint Presentation</vt:lpstr>
      <vt:lpstr>PowerPoint Presentation</vt:lpstr>
      <vt:lpstr>PowerPoint Presentation</vt:lpstr>
      <vt:lpstr>TÓM TẮT TRUYỆN</vt:lpstr>
      <vt:lpstr>             ĐẶC SẮC NGHỆ THUẬT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Quynh Anh</dc:creator>
  <cp:lastModifiedBy>Admin</cp:lastModifiedBy>
  <cp:revision>34</cp:revision>
  <dcterms:created xsi:type="dcterms:W3CDTF">2021-12-20T13:36:47Z</dcterms:created>
  <dcterms:modified xsi:type="dcterms:W3CDTF">2024-09-06T08:04:29Z</dcterms:modified>
</cp:coreProperties>
</file>