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8" r:id="rId4"/>
    <p:sldId id="269" r:id="rId5"/>
    <p:sldId id="259" r:id="rId6"/>
    <p:sldId id="272" r:id="rId7"/>
    <p:sldId id="270" r:id="rId8"/>
    <p:sldId id="262" r:id="rId9"/>
    <p:sldId id="258" r:id="rId10"/>
    <p:sldId id="275" r:id="rId11"/>
    <p:sldId id="276" r:id="rId12"/>
    <p:sldId id="277" r:id="rId13"/>
    <p:sldId id="271" r:id="rId14"/>
    <p:sldId id="278" r:id="rId15"/>
    <p:sldId id="281" r:id="rId16"/>
    <p:sldId id="280" r:id="rId17"/>
    <p:sldId id="274" r:id="rId18"/>
    <p:sldId id="284" r:id="rId19"/>
    <p:sldId id="285" r:id="rId20"/>
    <p:sldId id="286" r:id="rId21"/>
    <p:sldId id="267" r:id="rId22"/>
  </p:sldIdLst>
  <p:sldSz cx="18288000" cy="10287000"/>
  <p:notesSz cx="6858000" cy="9144000"/>
  <p:embeddedFontLst>
    <p:embeddedFont>
      <p:font typeface="Cambria" panose="02040503050406030204" pitchFamily="18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4622" autoAdjust="0"/>
  </p:normalViewPr>
  <p:slideViewPr>
    <p:cSldViewPr>
      <p:cViewPr varScale="1">
        <p:scale>
          <a:sx n="42" d="100"/>
          <a:sy n="42" d="100"/>
        </p:scale>
        <p:origin x="858" y="72"/>
      </p:cViewPr>
      <p:guideLst>
        <p:guide orient="horz" pos="184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3EBB3-4CBC-48FB-B0DA-A42F071E0FB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FA09E-7015-413B-834E-CE5CCC0B9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5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649E5-3C21-4463-A5BE-2F03D97AA4D7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Sản phẩm của nhóm Zalo:  NGỮ VĂN THPT (Nhóm cô Thu Huyền)- DỰ ÁN CỘNG ĐỒNG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5426-056E-4549-AA81-2187E8786DCE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Sản phẩm của nhóm Zalo:  NGỮ VĂN THPT (Nhóm cô Thu Huyền)- DỰ ÁN CỘNG ĐỒNG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E2F9-EA1C-48D0-BEE5-876C0E831B3C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Sản phẩm của nhóm Zalo:  NGỮ VĂN THPT (Nhóm cô Thu Huyền)- DỰ ÁN CỘNG ĐỒNG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"/>
          <p:cNvSpPr txBox="1">
            <a:spLocks noGrp="1"/>
          </p:cNvSpPr>
          <p:nvPr>
            <p:ph type="sldNum" idx="12"/>
          </p:nvPr>
        </p:nvSpPr>
        <p:spPr>
          <a:xfrm>
            <a:off x="16944917" y="9326435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658" tIns="182658" rIns="182658" bIns="182658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369695"/>
            <a:fld id="{00000000-1234-1234-1234-123412341234}" type="slidenum">
              <a:rPr lang="en-GB" sz="2900" smtClean="0"/>
              <a:pPr defTabSz="1369695"/>
              <a:t>‹#›</a:t>
            </a:fld>
            <a:endParaRPr lang="en-GB" sz="2900"/>
          </a:p>
        </p:txBody>
      </p:sp>
      <p:grpSp>
        <p:nvGrpSpPr>
          <p:cNvPr id="271" name="Google Shape;271;p3"/>
          <p:cNvGrpSpPr/>
          <p:nvPr/>
        </p:nvGrpSpPr>
        <p:grpSpPr>
          <a:xfrm>
            <a:off x="-270912" y="-973"/>
            <a:ext cx="19074251" cy="10287356"/>
            <a:chOff x="-135450" y="773125"/>
            <a:chExt cx="7704900" cy="4155500"/>
          </a:xfrm>
        </p:grpSpPr>
        <p:sp>
          <p:nvSpPr>
            <p:cNvPr id="272" name="Google Shape;272;p3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369695"/>
              <a:endParaRPr sz="2900">
                <a:ea typeface="+mn-ea"/>
              </a:endParaRPr>
            </a:p>
          </p:txBody>
        </p:sp>
      </p:grpSp>
      <p:sp>
        <p:nvSpPr>
          <p:cNvPr id="527" name="Google Shape;527;p3"/>
          <p:cNvSpPr/>
          <p:nvPr/>
        </p:nvSpPr>
        <p:spPr>
          <a:xfrm rot="10800000">
            <a:off x="-43675" y="-1"/>
            <a:ext cx="13063178" cy="10287152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82658" tIns="182658" rIns="182658" bIns="182658" anchor="ctr" anchorCtr="0">
            <a:noAutofit/>
          </a:bodyPr>
          <a:lstStyle/>
          <a:p>
            <a:pPr defTabSz="1369695"/>
            <a:endParaRPr sz="2900">
              <a:ea typeface="+mn-ea"/>
            </a:endParaRPr>
          </a:p>
        </p:txBody>
      </p:sp>
      <p:sp>
        <p:nvSpPr>
          <p:cNvPr id="528" name="Google Shape;528;p3"/>
          <p:cNvSpPr txBox="1">
            <a:spLocks noGrp="1"/>
          </p:cNvSpPr>
          <p:nvPr>
            <p:ph type="title"/>
          </p:nvPr>
        </p:nvSpPr>
        <p:spPr>
          <a:xfrm>
            <a:off x="1440002" y="3590876"/>
            <a:ext cx="7704000" cy="2964600"/>
          </a:xfrm>
          <a:prstGeom prst="rect">
            <a:avLst/>
          </a:prstGeom>
        </p:spPr>
        <p:txBody>
          <a:bodyPr spcFirstLastPara="1" wrap="square" lIns="182658" tIns="182658" rIns="182658" bIns="182658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96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9pPr>
          </a:lstStyle>
          <a:p>
            <a:endParaRPr/>
          </a:p>
        </p:txBody>
      </p:sp>
      <p:sp>
        <p:nvSpPr>
          <p:cNvPr id="529" name="Google Shape;529;p3"/>
          <p:cNvSpPr txBox="1">
            <a:spLocks noGrp="1"/>
          </p:cNvSpPr>
          <p:nvPr>
            <p:ph type="subTitle" idx="1"/>
          </p:nvPr>
        </p:nvSpPr>
        <p:spPr>
          <a:xfrm>
            <a:off x="1901124" y="6855101"/>
            <a:ext cx="6781800" cy="1345800"/>
          </a:xfrm>
          <a:prstGeom prst="rect">
            <a:avLst/>
          </a:prstGeom>
        </p:spPr>
        <p:txBody>
          <a:bodyPr spcFirstLastPara="1" wrap="square" lIns="182658" tIns="182658" rIns="182658" bIns="182658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9pPr>
          </a:lstStyle>
          <a:p>
            <a:endParaRPr/>
          </a:p>
        </p:txBody>
      </p:sp>
      <p:sp>
        <p:nvSpPr>
          <p:cNvPr id="530" name="Google Shape;530;p3"/>
          <p:cNvSpPr txBox="1">
            <a:spLocks noGrp="1"/>
          </p:cNvSpPr>
          <p:nvPr>
            <p:ph type="title" idx="2" hasCustomPrompt="1"/>
          </p:nvPr>
        </p:nvSpPr>
        <p:spPr>
          <a:xfrm>
            <a:off x="3815402" y="2086100"/>
            <a:ext cx="2953200" cy="1504800"/>
          </a:xfrm>
          <a:prstGeom prst="rect">
            <a:avLst/>
          </a:prstGeom>
        </p:spPr>
        <p:txBody>
          <a:bodyPr spcFirstLastPara="1" wrap="square" lIns="182658" tIns="182658" rIns="182658" bIns="182658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01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11878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7D5E4-7F3A-477A-9A05-F67DE607DFAD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Sản phẩm của nhóm Zalo:  NGỮ VĂN THPT (Nhóm cô Thu Huyền)- DỰ ÁN CỘNG ĐỒNG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CC3D-8DC5-4067-B3EA-E5BC8675716B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Sản phẩm của nhóm Zalo:  NGỮ VĂN THPT (Nhóm cô Thu Huyền)- DỰ ÁN CỘNG ĐỒNG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6656E-83DD-4954-8F3A-8DC8502A1F8F}" type="datetime1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Sản phẩm của nhóm Zalo:  NGỮ VĂN THPT (Nhóm cô Thu Huyền)- DỰ ÁN CỘNG ĐỒNG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38AF-CAF0-4F5C-8BC9-505DB2CFABF3}" type="datetime1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Sản phẩm của nhóm Zalo:  NGỮ VĂN THPT (Nhóm cô Thu Huyền)- DỰ ÁN CỘNG ĐỒNG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20CA-302B-4FB4-BF1D-FAAD1BE400CA}" type="datetime1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Sản phẩm của nhóm Zalo:  NGỮ VĂN THPT (Nhóm cô Thu Huyền)- DỰ ÁN CỘNG ĐỒNG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513C7-9412-4055-ABF2-7E9187F3C560}" type="datetime1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Sản phẩm của nhóm Zalo:  NGỮ VĂN THPT (Nhóm cô Thu Huyền)- DỰ ÁN CỘNG ĐỒNG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9348-D397-4DC7-A8A6-BAACA96F7C88}" type="datetime1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Sản phẩm của nhóm Zalo:  NGỮ VĂN THPT (Nhóm cô Thu Huyền)- DỰ ÁN CỘNG ĐỒNG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35EB-9453-4FD7-B523-AC1039788455}" type="datetime1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Sản phẩm của nhóm Zalo:  NGỮ VĂN THPT (Nhóm cô Thu Huyền)- DỰ ÁN CỘNG ĐỒNG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BC7C6-54AC-46E9-A9E1-E3E58DA4CA9F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Sản phẩm của nhóm Zalo:  NGỮ VĂN THPT (Nhóm cô Thu Huyền)- DỰ ÁN CỘNG ĐỒNG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2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7.png"/><Relationship Id="rId9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9.svg"/><Relationship Id="rId4" Type="http://schemas.openxmlformats.org/officeDocument/2006/relationships/image" Target="../media/image16.png"/><Relationship Id="rId9" Type="http://schemas.openxmlformats.org/officeDocument/2006/relationships/image" Target="../media/image3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2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944689">
            <a:off x="-1942" y="741361"/>
            <a:ext cx="2380000" cy="4936162"/>
          </a:xfrm>
          <a:custGeom>
            <a:avLst/>
            <a:gdLst/>
            <a:ahLst/>
            <a:cxnLst/>
            <a:rect l="l" t="t" r="r" b="b"/>
            <a:pathLst>
              <a:path w="2380000" h="4936162">
                <a:moveTo>
                  <a:pt x="0" y="0"/>
                </a:moveTo>
                <a:lnTo>
                  <a:pt x="2379999" y="0"/>
                </a:lnTo>
                <a:lnTo>
                  <a:pt x="2379999" y="4936162"/>
                </a:lnTo>
                <a:lnTo>
                  <a:pt x="0" y="49361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488530">
            <a:off x="15838881" y="8034157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135818" flipH="1">
            <a:off x="16477956" y="5044138"/>
            <a:ext cx="2404829" cy="4987659"/>
          </a:xfrm>
          <a:custGeom>
            <a:avLst/>
            <a:gdLst/>
            <a:ahLst/>
            <a:cxnLst/>
            <a:rect l="l" t="t" r="r" b="b"/>
            <a:pathLst>
              <a:path w="2404829" h="4987659">
                <a:moveTo>
                  <a:pt x="2404829" y="0"/>
                </a:moveTo>
                <a:lnTo>
                  <a:pt x="0" y="0"/>
                </a:lnTo>
                <a:lnTo>
                  <a:pt x="0" y="4987659"/>
                </a:lnTo>
                <a:lnTo>
                  <a:pt x="2404829" y="4987659"/>
                </a:lnTo>
                <a:lnTo>
                  <a:pt x="240482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43685" y="1129519"/>
            <a:ext cx="15308789" cy="6969292"/>
          </a:xfrm>
          <a:custGeom>
            <a:avLst/>
            <a:gdLst/>
            <a:ahLst/>
            <a:cxnLst/>
            <a:rect l="l" t="t" r="r" b="b"/>
            <a:pathLst>
              <a:path w="11244887" h="5499772">
                <a:moveTo>
                  <a:pt x="0" y="0"/>
                </a:moveTo>
                <a:lnTo>
                  <a:pt x="11244887" y="0"/>
                </a:lnTo>
                <a:lnTo>
                  <a:pt x="11244887" y="5499772"/>
                </a:lnTo>
                <a:lnTo>
                  <a:pt x="0" y="54997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V="1">
            <a:off x="16708220" y="-1121001"/>
            <a:ext cx="5539640" cy="5669356"/>
          </a:xfrm>
          <a:custGeom>
            <a:avLst/>
            <a:gdLst/>
            <a:ahLst/>
            <a:cxnLst/>
            <a:rect l="l" t="t" r="r" b="b"/>
            <a:pathLst>
              <a:path w="5539640" h="5669356">
                <a:moveTo>
                  <a:pt x="0" y="5669356"/>
                </a:moveTo>
                <a:lnTo>
                  <a:pt x="5539640" y="5669356"/>
                </a:lnTo>
                <a:lnTo>
                  <a:pt x="5539640" y="0"/>
                </a:lnTo>
                <a:lnTo>
                  <a:pt x="0" y="0"/>
                </a:lnTo>
                <a:lnTo>
                  <a:pt x="0" y="5669356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>
            <a:off x="-4140456" y="5710261"/>
            <a:ext cx="5539640" cy="5669356"/>
          </a:xfrm>
          <a:custGeom>
            <a:avLst/>
            <a:gdLst/>
            <a:ahLst/>
            <a:cxnLst/>
            <a:rect l="l" t="t" r="r" b="b"/>
            <a:pathLst>
              <a:path w="5539640" h="5669356">
                <a:moveTo>
                  <a:pt x="5539641" y="0"/>
                </a:moveTo>
                <a:lnTo>
                  <a:pt x="0" y="0"/>
                </a:lnTo>
                <a:lnTo>
                  <a:pt x="0" y="5669356"/>
                </a:lnTo>
                <a:lnTo>
                  <a:pt x="5539641" y="5669356"/>
                </a:lnTo>
                <a:lnTo>
                  <a:pt x="553964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29993" y="2451350"/>
            <a:ext cx="12954001" cy="374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500" b="1" dirty="0" err="1">
                <a:solidFill>
                  <a:srgbClr val="E9FCE3">
                    <a:lumMod val="1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Tiết</a:t>
            </a:r>
            <a:r>
              <a:rPr lang="en-US" sz="5500" b="1" dirty="0">
                <a:solidFill>
                  <a:srgbClr val="E9FCE3">
                    <a:lumMod val="1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….</a:t>
            </a:r>
            <a:endParaRPr lang="en-US" sz="5500" dirty="0">
              <a:solidFill>
                <a:srgbClr val="E9FCE3">
                  <a:lumMod val="10000"/>
                </a:srgb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55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XUÂN TÓC ĐỎ CỨU QUỐC</a:t>
            </a:r>
            <a:endParaRPr lang="en-US" sz="5500" dirty="0">
              <a:solidFill>
                <a:srgbClr val="C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55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</a:t>
            </a:r>
            <a:r>
              <a:rPr lang="en-US" sz="55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Trích</a:t>
            </a:r>
            <a:r>
              <a:rPr lang="en-US" sz="55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“</a:t>
            </a:r>
            <a:r>
              <a:rPr lang="en-US" sz="55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Số</a:t>
            </a:r>
            <a:r>
              <a:rPr lang="en-US" sz="55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55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đỏ</a:t>
            </a:r>
            <a:r>
              <a:rPr lang="en-US" sz="55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” -  </a:t>
            </a:r>
            <a:r>
              <a:rPr lang="en-US" sz="55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Vũ</a:t>
            </a:r>
            <a:r>
              <a:rPr lang="en-US" sz="55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55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Trọng</a:t>
            </a:r>
            <a:r>
              <a:rPr lang="en-US" sz="55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55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Phụng</a:t>
            </a:r>
            <a:r>
              <a:rPr lang="en-US" sz="55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  <a:endParaRPr lang="en-US" sz="55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3" name="TextBox 25"/>
          <p:cNvSpPr txBox="1"/>
          <p:nvPr/>
        </p:nvSpPr>
        <p:spPr>
          <a:xfrm>
            <a:off x="1579780" y="1676618"/>
            <a:ext cx="16281187" cy="10960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4600" b="1" spc="232" dirty="0">
                <a:solidFill>
                  <a:srgbClr val="FF0000"/>
                </a:solidFill>
                <a:latin typeface="Arial" panose="020B0604020202020204" pitchFamily="34" charset="0"/>
                <a:ea typeface="Cinzel Decorative Bold"/>
                <a:cs typeface="Arial" panose="020B0604020202020204" pitchFamily="34" charset="0"/>
                <a:sym typeface="Cinzel Decorative Bold"/>
              </a:rPr>
              <a:t>BÀI 1: KHẢ NĂNG LỚN LAO CỦA TIỂU THUYẾT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2060369" y="1000033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4876800" y="1490841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15571341" y="-51380"/>
            <a:ext cx="2564259" cy="2464960"/>
          </a:xfrm>
          <a:custGeom>
            <a:avLst/>
            <a:gdLst/>
            <a:ahLst/>
            <a:cxnLst/>
            <a:rect l="l" t="t" r="r" b="b"/>
            <a:pathLst>
              <a:path w="2564259" h="2464960">
                <a:moveTo>
                  <a:pt x="0" y="0"/>
                </a:moveTo>
                <a:lnTo>
                  <a:pt x="2564259" y="0"/>
                </a:lnTo>
                <a:lnTo>
                  <a:pt x="2564259" y="2464960"/>
                </a:lnTo>
                <a:lnTo>
                  <a:pt x="0" y="24649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201026" y="4064207"/>
            <a:ext cx="5163184" cy="679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FFFF1"/>
                </a:solidFill>
                <a:latin typeface="Times New Roman" panose="02020603050405020304" pitchFamily="18" charset="0"/>
                <a:ea typeface="Cagliostro"/>
                <a:cs typeface="Times New Roman" panose="02020603050405020304" pitchFamily="18" charset="0"/>
                <a:sym typeface="Cagliostro"/>
              </a:rPr>
              <a:t>What We Know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543943" y="4064207"/>
            <a:ext cx="5922878" cy="679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FFF1"/>
                </a:solidFill>
                <a:latin typeface="Times New Roman" panose="02020603050405020304" pitchFamily="18" charset="0"/>
                <a:ea typeface="Cagliostro"/>
                <a:cs typeface="Times New Roman" panose="02020603050405020304" pitchFamily="18" charset="0"/>
                <a:sym typeface="Cagliostro"/>
              </a:rPr>
              <a:t>What We Don't Know</a:t>
            </a:r>
          </a:p>
        </p:txBody>
      </p:sp>
      <p:grpSp>
        <p:nvGrpSpPr>
          <p:cNvPr id="32" name="Group 18"/>
          <p:cNvGrpSpPr/>
          <p:nvPr/>
        </p:nvGrpSpPr>
        <p:grpSpPr>
          <a:xfrm>
            <a:off x="5937123" y="96222"/>
            <a:ext cx="5808061" cy="2017356"/>
            <a:chOff x="0" y="-72487"/>
            <a:chExt cx="829529" cy="276843"/>
          </a:xfrm>
        </p:grpSpPr>
        <p:sp>
          <p:nvSpPr>
            <p:cNvPr id="33" name="Freeform 19"/>
            <p:cNvSpPr/>
            <p:nvPr/>
          </p:nvSpPr>
          <p:spPr>
            <a:xfrm>
              <a:off x="16729" y="-72487"/>
              <a:ext cx="812800" cy="204356"/>
            </a:xfrm>
            <a:custGeom>
              <a:avLst/>
              <a:gdLst/>
              <a:ahLst/>
              <a:cxnLst/>
              <a:rect l="l" t="t" r="r" b="b"/>
              <a:pathLst>
                <a:path w="812800" h="204356">
                  <a:moveTo>
                    <a:pt x="48363" y="0"/>
                  </a:moveTo>
                  <a:lnTo>
                    <a:pt x="764437" y="0"/>
                  </a:lnTo>
                  <a:cubicBezTo>
                    <a:pt x="777263" y="0"/>
                    <a:pt x="789565" y="5095"/>
                    <a:pt x="798635" y="14165"/>
                  </a:cubicBezTo>
                  <a:cubicBezTo>
                    <a:pt x="807705" y="23235"/>
                    <a:pt x="812800" y="35537"/>
                    <a:pt x="812800" y="48363"/>
                  </a:cubicBezTo>
                  <a:lnTo>
                    <a:pt x="812800" y="155993"/>
                  </a:lnTo>
                  <a:cubicBezTo>
                    <a:pt x="812800" y="168819"/>
                    <a:pt x="807705" y="181121"/>
                    <a:pt x="798635" y="190191"/>
                  </a:cubicBezTo>
                  <a:cubicBezTo>
                    <a:pt x="789565" y="199261"/>
                    <a:pt x="777263" y="204356"/>
                    <a:pt x="764437" y="204356"/>
                  </a:cubicBezTo>
                  <a:lnTo>
                    <a:pt x="48363" y="204356"/>
                  </a:lnTo>
                  <a:cubicBezTo>
                    <a:pt x="35537" y="204356"/>
                    <a:pt x="23235" y="199261"/>
                    <a:pt x="14165" y="190191"/>
                  </a:cubicBezTo>
                  <a:cubicBezTo>
                    <a:pt x="5095" y="181121"/>
                    <a:pt x="0" y="168819"/>
                    <a:pt x="0" y="155993"/>
                  </a:cubicBezTo>
                  <a:lnTo>
                    <a:pt x="0" y="48363"/>
                  </a:lnTo>
                  <a:cubicBezTo>
                    <a:pt x="0" y="35537"/>
                    <a:pt x="5095" y="23235"/>
                    <a:pt x="14165" y="14165"/>
                  </a:cubicBezTo>
                  <a:cubicBezTo>
                    <a:pt x="23235" y="5095"/>
                    <a:pt x="35537" y="0"/>
                    <a:pt x="48363" y="0"/>
                  </a:cubicBezTo>
                  <a:close/>
                </a:path>
              </a:pathLst>
            </a:custGeom>
            <a:solidFill>
              <a:srgbClr val="797A1D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20"/>
            <p:cNvSpPr txBox="1"/>
            <p:nvPr/>
          </p:nvSpPr>
          <p:spPr>
            <a:xfrm>
              <a:off x="0" y="-38100"/>
              <a:ext cx="812800" cy="242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28"/>
          <p:cNvSpPr txBox="1"/>
          <p:nvPr/>
        </p:nvSpPr>
        <p:spPr>
          <a:xfrm>
            <a:off x="6282092" y="281888"/>
            <a:ext cx="5163184" cy="658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dirty="0" err="1">
                <a:solidFill>
                  <a:srgbClr val="FFFFF1"/>
                </a:solidFill>
                <a:latin typeface="Times New Roman" panose="02020603050405020304" pitchFamily="18" charset="0"/>
                <a:ea typeface="Cagliostro"/>
                <a:cs typeface="Times New Roman" panose="02020603050405020304" pitchFamily="18" charset="0"/>
                <a:sym typeface="Cagliostro"/>
              </a:rPr>
              <a:t>Tình</a:t>
            </a:r>
            <a:r>
              <a:rPr lang="en-US" sz="3999" b="1" dirty="0">
                <a:solidFill>
                  <a:srgbClr val="FFFFF1"/>
                </a:solidFill>
                <a:latin typeface="Times New Roman" panose="02020603050405020304" pitchFamily="18" charset="0"/>
                <a:ea typeface="Cagliostro"/>
                <a:cs typeface="Times New Roman" panose="02020603050405020304" pitchFamily="18" charset="0"/>
                <a:sym typeface="Cagliostro"/>
              </a:rPr>
              <a:t> </a:t>
            </a:r>
            <a:r>
              <a:rPr lang="en-US" sz="3999" b="1" dirty="0" err="1">
                <a:solidFill>
                  <a:srgbClr val="FFFFF1"/>
                </a:solidFill>
                <a:latin typeface="Times New Roman" panose="02020603050405020304" pitchFamily="18" charset="0"/>
                <a:ea typeface="Cagliostro"/>
                <a:cs typeface="Times New Roman" panose="02020603050405020304" pitchFamily="18" charset="0"/>
                <a:sym typeface="Cagliostro"/>
              </a:rPr>
              <a:t>huống</a:t>
            </a:r>
            <a:r>
              <a:rPr lang="en-US" sz="3999" b="1" dirty="0">
                <a:solidFill>
                  <a:srgbClr val="FFFFF1"/>
                </a:solidFill>
                <a:latin typeface="Times New Roman" panose="02020603050405020304" pitchFamily="18" charset="0"/>
                <a:ea typeface="Cagliostro"/>
                <a:cs typeface="Times New Roman" panose="02020603050405020304" pitchFamily="18" charset="0"/>
                <a:sym typeface="Cagliostro"/>
              </a:rPr>
              <a:t>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86DE73-A302-4DE0-BECE-3D058205D491}"/>
              </a:ext>
            </a:extLst>
          </p:cNvPr>
          <p:cNvSpPr txBox="1"/>
          <p:nvPr/>
        </p:nvSpPr>
        <p:spPr>
          <a:xfrm>
            <a:off x="1078274" y="2178490"/>
            <a:ext cx="645516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Xiêm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thắng.Văn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lo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BA8F4E-5FDF-4629-AB1A-34165647A92C}"/>
              </a:ext>
            </a:extLst>
          </p:cNvPr>
          <p:cNvSpPr txBox="1"/>
          <p:nvPr/>
        </p:nvSpPr>
        <p:spPr>
          <a:xfrm>
            <a:off x="8534401" y="2180446"/>
            <a:ext cx="86753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1EE0EE-228A-44F5-9A7E-302BE528A85B}"/>
              </a:ext>
            </a:extLst>
          </p:cNvPr>
          <p:cNvSpPr txBox="1"/>
          <p:nvPr/>
        </p:nvSpPr>
        <p:spPr>
          <a:xfrm>
            <a:off x="1120934" y="8134439"/>
            <a:ext cx="164812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rầm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CE777-BA18-853D-A155-D88F9A15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9182100"/>
            <a:ext cx="11430000" cy="11049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NGỮ VĂN THPT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 DỰ ÁN CỘNG ĐỒNG</a:t>
            </a:r>
          </a:p>
        </p:txBody>
      </p:sp>
    </p:spTree>
    <p:extLst>
      <p:ext uri="{BB962C8B-B14F-4D97-AF65-F5344CB8AC3E}">
        <p14:creationId xmlns:p14="http://schemas.microsoft.com/office/powerpoint/2010/main" val="186703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2319280" y="1047603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5135711" y="1862677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15087600" y="47071"/>
            <a:ext cx="2564259" cy="2464960"/>
          </a:xfrm>
          <a:custGeom>
            <a:avLst/>
            <a:gdLst/>
            <a:ahLst/>
            <a:cxnLst/>
            <a:rect l="l" t="t" r="r" b="b"/>
            <a:pathLst>
              <a:path w="2564259" h="2464960">
                <a:moveTo>
                  <a:pt x="0" y="0"/>
                </a:moveTo>
                <a:lnTo>
                  <a:pt x="2564259" y="0"/>
                </a:lnTo>
                <a:lnTo>
                  <a:pt x="2564259" y="2464960"/>
                </a:lnTo>
                <a:lnTo>
                  <a:pt x="0" y="24649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reeform 24"/>
          <p:cNvSpPr/>
          <p:nvPr/>
        </p:nvSpPr>
        <p:spPr>
          <a:xfrm flipH="1">
            <a:off x="258911" y="5825316"/>
            <a:ext cx="2057400" cy="4321983"/>
          </a:xfrm>
          <a:custGeom>
            <a:avLst/>
            <a:gdLst/>
            <a:ahLst/>
            <a:cxnLst/>
            <a:rect l="l" t="t" r="r" b="b"/>
            <a:pathLst>
              <a:path w="2264388" h="4321983">
                <a:moveTo>
                  <a:pt x="2264388" y="0"/>
                </a:moveTo>
                <a:lnTo>
                  <a:pt x="0" y="0"/>
                </a:lnTo>
                <a:lnTo>
                  <a:pt x="0" y="4321983"/>
                </a:lnTo>
                <a:lnTo>
                  <a:pt x="2264388" y="4321983"/>
                </a:lnTo>
                <a:lnTo>
                  <a:pt x="226438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459937" y="4111777"/>
            <a:ext cx="5163184" cy="679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FFF1"/>
                </a:solidFill>
                <a:latin typeface="Times New Roman" panose="02020603050405020304" pitchFamily="18" charset="0"/>
                <a:ea typeface="Cagliostro"/>
                <a:cs typeface="Times New Roman" panose="02020603050405020304" pitchFamily="18" charset="0"/>
                <a:sym typeface="Cagliostro"/>
              </a:rPr>
              <a:t>What We Know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802854" y="4111777"/>
            <a:ext cx="5922878" cy="679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FFF1"/>
                </a:solidFill>
                <a:latin typeface="Times New Roman" panose="02020603050405020304" pitchFamily="18" charset="0"/>
                <a:ea typeface="Cagliostro"/>
                <a:cs typeface="Times New Roman" panose="02020603050405020304" pitchFamily="18" charset="0"/>
                <a:sym typeface="Cagliostro"/>
              </a:rPr>
              <a:t>What We Don't Know</a:t>
            </a:r>
          </a:p>
        </p:txBody>
      </p:sp>
      <p:grpSp>
        <p:nvGrpSpPr>
          <p:cNvPr id="32" name="Group 18"/>
          <p:cNvGrpSpPr/>
          <p:nvPr/>
        </p:nvGrpSpPr>
        <p:grpSpPr>
          <a:xfrm>
            <a:off x="5337179" y="858123"/>
            <a:ext cx="5808061" cy="2017356"/>
            <a:chOff x="0" y="-72487"/>
            <a:chExt cx="829529" cy="276843"/>
          </a:xfrm>
        </p:grpSpPr>
        <p:sp>
          <p:nvSpPr>
            <p:cNvPr id="33" name="Freeform 19"/>
            <p:cNvSpPr/>
            <p:nvPr/>
          </p:nvSpPr>
          <p:spPr>
            <a:xfrm>
              <a:off x="16729" y="-72487"/>
              <a:ext cx="812800" cy="204356"/>
            </a:xfrm>
            <a:custGeom>
              <a:avLst/>
              <a:gdLst/>
              <a:ahLst/>
              <a:cxnLst/>
              <a:rect l="l" t="t" r="r" b="b"/>
              <a:pathLst>
                <a:path w="812800" h="204356">
                  <a:moveTo>
                    <a:pt x="48363" y="0"/>
                  </a:moveTo>
                  <a:lnTo>
                    <a:pt x="764437" y="0"/>
                  </a:lnTo>
                  <a:cubicBezTo>
                    <a:pt x="777263" y="0"/>
                    <a:pt x="789565" y="5095"/>
                    <a:pt x="798635" y="14165"/>
                  </a:cubicBezTo>
                  <a:cubicBezTo>
                    <a:pt x="807705" y="23235"/>
                    <a:pt x="812800" y="35537"/>
                    <a:pt x="812800" y="48363"/>
                  </a:cubicBezTo>
                  <a:lnTo>
                    <a:pt x="812800" y="155993"/>
                  </a:lnTo>
                  <a:cubicBezTo>
                    <a:pt x="812800" y="168819"/>
                    <a:pt x="807705" y="181121"/>
                    <a:pt x="798635" y="190191"/>
                  </a:cubicBezTo>
                  <a:cubicBezTo>
                    <a:pt x="789565" y="199261"/>
                    <a:pt x="777263" y="204356"/>
                    <a:pt x="764437" y="204356"/>
                  </a:cubicBezTo>
                  <a:lnTo>
                    <a:pt x="48363" y="204356"/>
                  </a:lnTo>
                  <a:cubicBezTo>
                    <a:pt x="35537" y="204356"/>
                    <a:pt x="23235" y="199261"/>
                    <a:pt x="14165" y="190191"/>
                  </a:cubicBezTo>
                  <a:cubicBezTo>
                    <a:pt x="5095" y="181121"/>
                    <a:pt x="0" y="168819"/>
                    <a:pt x="0" y="155993"/>
                  </a:cubicBezTo>
                  <a:lnTo>
                    <a:pt x="0" y="48363"/>
                  </a:lnTo>
                  <a:cubicBezTo>
                    <a:pt x="0" y="35537"/>
                    <a:pt x="5095" y="23235"/>
                    <a:pt x="14165" y="14165"/>
                  </a:cubicBezTo>
                  <a:cubicBezTo>
                    <a:pt x="23235" y="5095"/>
                    <a:pt x="35537" y="0"/>
                    <a:pt x="48363" y="0"/>
                  </a:cubicBezTo>
                  <a:close/>
                </a:path>
              </a:pathLst>
            </a:custGeom>
            <a:solidFill>
              <a:srgbClr val="797A1D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20"/>
            <p:cNvSpPr txBox="1"/>
            <p:nvPr/>
          </p:nvSpPr>
          <p:spPr>
            <a:xfrm>
              <a:off x="0" y="-38100"/>
              <a:ext cx="812800" cy="242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28"/>
          <p:cNvSpPr txBox="1"/>
          <p:nvPr/>
        </p:nvSpPr>
        <p:spPr>
          <a:xfrm>
            <a:off x="5864926" y="1157909"/>
            <a:ext cx="5163184" cy="658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dirty="0" err="1">
                <a:solidFill>
                  <a:srgbClr val="FFFFF1"/>
                </a:solidFill>
                <a:latin typeface="Times New Roman" panose="02020603050405020304" pitchFamily="18" charset="0"/>
                <a:ea typeface="Cagliostro"/>
                <a:cs typeface="Times New Roman" panose="02020603050405020304" pitchFamily="18" charset="0"/>
                <a:sym typeface="Cagliostro"/>
              </a:rPr>
              <a:t>Tình</a:t>
            </a:r>
            <a:r>
              <a:rPr lang="en-US" sz="3999" b="1" dirty="0">
                <a:solidFill>
                  <a:srgbClr val="FFFFF1"/>
                </a:solidFill>
                <a:latin typeface="Times New Roman" panose="02020603050405020304" pitchFamily="18" charset="0"/>
                <a:ea typeface="Cagliostro"/>
                <a:cs typeface="Times New Roman" panose="02020603050405020304" pitchFamily="18" charset="0"/>
                <a:sym typeface="Cagliostro"/>
              </a:rPr>
              <a:t> </a:t>
            </a:r>
            <a:r>
              <a:rPr lang="en-US" sz="3999" b="1" dirty="0" err="1">
                <a:solidFill>
                  <a:srgbClr val="FFFFF1"/>
                </a:solidFill>
                <a:latin typeface="Times New Roman" panose="02020603050405020304" pitchFamily="18" charset="0"/>
                <a:ea typeface="Cagliostro"/>
                <a:cs typeface="Times New Roman" panose="02020603050405020304" pitchFamily="18" charset="0"/>
                <a:sym typeface="Cagliostro"/>
              </a:rPr>
              <a:t>huống</a:t>
            </a:r>
            <a:r>
              <a:rPr lang="en-US" sz="3999" b="1" dirty="0">
                <a:solidFill>
                  <a:srgbClr val="FFFFF1"/>
                </a:solidFill>
                <a:latin typeface="Times New Roman" panose="02020603050405020304" pitchFamily="18" charset="0"/>
                <a:ea typeface="Cagliostro"/>
                <a:cs typeface="Times New Roman" panose="02020603050405020304" pitchFamily="18" charset="0"/>
                <a:sym typeface="Cagliostro"/>
              </a:rPr>
              <a:t>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740BB4-FCA6-43A1-9D18-93E16923A71B}"/>
              </a:ext>
            </a:extLst>
          </p:cNvPr>
          <p:cNvSpPr txBox="1"/>
          <p:nvPr/>
        </p:nvSpPr>
        <p:spPr>
          <a:xfrm>
            <a:off x="1064326" y="3063142"/>
            <a:ext cx="480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68B676-7E07-44FF-8CB4-7EA109A9166C}"/>
              </a:ext>
            </a:extLst>
          </p:cNvPr>
          <p:cNvSpPr txBox="1"/>
          <p:nvPr/>
        </p:nvSpPr>
        <p:spPr>
          <a:xfrm>
            <a:off x="7617278" y="3076919"/>
            <a:ext cx="9867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rởm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’,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803954-BA7E-4AE5-9225-F95E84AC3811}"/>
              </a:ext>
            </a:extLst>
          </p:cNvPr>
          <p:cNvSpPr txBox="1"/>
          <p:nvPr/>
        </p:nvSpPr>
        <p:spPr>
          <a:xfrm>
            <a:off x="2163911" y="7585363"/>
            <a:ext cx="172593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A93DF-164A-7F0F-D46A-7E19F45A5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32510" y="9764845"/>
            <a:ext cx="2895600" cy="382454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NGỮ VĂN THPT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 DỰ ÁN CỘNG ĐỒNG</a:t>
            </a:r>
          </a:p>
        </p:txBody>
      </p:sp>
    </p:spTree>
    <p:extLst>
      <p:ext uri="{BB962C8B-B14F-4D97-AF65-F5344CB8AC3E}">
        <p14:creationId xmlns:p14="http://schemas.microsoft.com/office/powerpoint/2010/main" val="330027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48917"/>
            <a:ext cx="6972300" cy="784830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=&gt;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chung</a:t>
            </a:r>
            <a:r>
              <a:rPr lang="en-US" sz="42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771734" y="1133747"/>
            <a:ext cx="6629400" cy="7722887"/>
            <a:chOff x="7391400" y="642609"/>
            <a:chExt cx="3962400" cy="5148591"/>
          </a:xfrm>
        </p:grpSpPr>
        <p:sp>
          <p:nvSpPr>
            <p:cNvPr id="4" name="Rectangle 3"/>
            <p:cNvSpPr/>
            <p:nvPr/>
          </p:nvSpPr>
          <p:spPr>
            <a:xfrm>
              <a:off x="7391400" y="642609"/>
              <a:ext cx="3733800" cy="492543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904220"/>
              <a:ext cx="3733800" cy="4886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2135609" y="1934930"/>
            <a:ext cx="7886700" cy="5124480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36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68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16250722" y="8463976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716000" y="1869866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941851" y="694508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5178491" y="427648"/>
            <a:ext cx="2564259" cy="2464960"/>
          </a:xfrm>
          <a:custGeom>
            <a:avLst/>
            <a:gdLst/>
            <a:ahLst/>
            <a:cxnLst/>
            <a:rect l="l" t="t" r="r" b="b"/>
            <a:pathLst>
              <a:path w="2564259" h="2464960">
                <a:moveTo>
                  <a:pt x="0" y="0"/>
                </a:moveTo>
                <a:lnTo>
                  <a:pt x="2564259" y="0"/>
                </a:lnTo>
                <a:lnTo>
                  <a:pt x="2564259" y="2464960"/>
                </a:lnTo>
                <a:lnTo>
                  <a:pt x="0" y="24649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flipH="1">
            <a:off x="0" y="6286500"/>
            <a:ext cx="1874485" cy="3813229"/>
          </a:xfrm>
          <a:custGeom>
            <a:avLst/>
            <a:gdLst/>
            <a:ahLst/>
            <a:cxnLst/>
            <a:rect l="l" t="t" r="r" b="b"/>
            <a:pathLst>
              <a:path w="2264388" h="4321983">
                <a:moveTo>
                  <a:pt x="2264388" y="0"/>
                </a:moveTo>
                <a:lnTo>
                  <a:pt x="0" y="0"/>
                </a:lnTo>
                <a:lnTo>
                  <a:pt x="0" y="4321983"/>
                </a:lnTo>
                <a:lnTo>
                  <a:pt x="2264388" y="4321983"/>
                </a:lnTo>
                <a:lnTo>
                  <a:pt x="226438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1329644" y="1371126"/>
            <a:ext cx="16523550" cy="72725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74485" y="495720"/>
            <a:ext cx="9857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483A2-C5FD-06BB-AF2C-C3C943AC9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0" y="9584274"/>
            <a:ext cx="2895600" cy="347148"/>
          </a:xfrm>
        </p:spPr>
        <p:txBody>
          <a:bodyPr/>
          <a:lstStyle/>
          <a:p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Zalo</a:t>
            </a:r>
            <a:r>
              <a:rPr lang="en-US" dirty="0"/>
              <a:t>:  NGỮ VĂN THPT (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Thu </a:t>
            </a:r>
            <a:r>
              <a:rPr lang="en-US" dirty="0" err="1"/>
              <a:t>Huyền</a:t>
            </a:r>
            <a:r>
              <a:rPr lang="en-US" dirty="0"/>
              <a:t>)- DỰ ÁN CỘNG ĐỒNG</a:t>
            </a:r>
          </a:p>
        </p:txBody>
      </p:sp>
    </p:spTree>
    <p:extLst>
      <p:ext uri="{BB962C8B-B14F-4D97-AF65-F5344CB8AC3E}">
        <p14:creationId xmlns:p14="http://schemas.microsoft.com/office/powerpoint/2010/main" val="166978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 3"/>
          <p:cNvSpPr/>
          <p:nvPr/>
        </p:nvSpPr>
        <p:spPr>
          <a:xfrm rot="5400000">
            <a:off x="16110524" y="8247974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59784" y="8648700"/>
            <a:ext cx="1288016" cy="1638299"/>
          </a:xfrm>
          <a:custGeom>
            <a:avLst/>
            <a:gdLst/>
            <a:ahLst/>
            <a:cxnLst/>
            <a:rect l="l" t="t" r="r" b="b"/>
            <a:pathLst>
              <a:path w="2675553" h="2840838">
                <a:moveTo>
                  <a:pt x="0" y="0"/>
                </a:moveTo>
                <a:lnTo>
                  <a:pt x="2675553" y="0"/>
                </a:lnTo>
                <a:lnTo>
                  <a:pt x="2675553" y="2840838"/>
                </a:lnTo>
                <a:lnTo>
                  <a:pt x="0" y="28408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6"/>
          <p:cNvSpPr/>
          <p:nvPr/>
        </p:nvSpPr>
        <p:spPr>
          <a:xfrm flipH="1">
            <a:off x="15986546" y="-13978"/>
            <a:ext cx="2106484" cy="2198101"/>
          </a:xfrm>
          <a:custGeom>
            <a:avLst/>
            <a:gdLst/>
            <a:ahLst/>
            <a:cxnLst/>
            <a:rect l="l" t="t" r="r" b="b"/>
            <a:pathLst>
              <a:path w="2675553" h="2550160">
                <a:moveTo>
                  <a:pt x="2675553" y="0"/>
                </a:moveTo>
                <a:lnTo>
                  <a:pt x="0" y="0"/>
                </a:lnTo>
                <a:lnTo>
                  <a:pt x="0" y="2550159"/>
                </a:lnTo>
                <a:lnTo>
                  <a:pt x="2675553" y="2550159"/>
                </a:lnTo>
                <a:lnTo>
                  <a:pt x="26755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b="-11398"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7"/>
          <p:cNvSpPr/>
          <p:nvPr/>
        </p:nvSpPr>
        <p:spPr>
          <a:xfrm rot="403289">
            <a:off x="-651107" y="3478613"/>
            <a:ext cx="1678929" cy="3329775"/>
          </a:xfrm>
          <a:custGeom>
            <a:avLst/>
            <a:gdLst/>
            <a:ahLst/>
            <a:cxnLst/>
            <a:rect l="l" t="t" r="r" b="b"/>
            <a:pathLst>
              <a:path w="1678929" h="3329775">
                <a:moveTo>
                  <a:pt x="0" y="0"/>
                </a:moveTo>
                <a:lnTo>
                  <a:pt x="1678930" y="0"/>
                </a:lnTo>
                <a:lnTo>
                  <a:pt x="1678930" y="3329774"/>
                </a:lnTo>
                <a:lnTo>
                  <a:pt x="0" y="33297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8"/>
          <p:cNvSpPr/>
          <p:nvPr/>
        </p:nvSpPr>
        <p:spPr>
          <a:xfrm rot="-394180" flipH="1">
            <a:off x="17224758" y="3478613"/>
            <a:ext cx="1678929" cy="3329775"/>
          </a:xfrm>
          <a:custGeom>
            <a:avLst/>
            <a:gdLst/>
            <a:ahLst/>
            <a:cxnLst/>
            <a:rect l="l" t="t" r="r" b="b"/>
            <a:pathLst>
              <a:path w="1678929" h="3329775">
                <a:moveTo>
                  <a:pt x="1678929" y="0"/>
                </a:moveTo>
                <a:lnTo>
                  <a:pt x="0" y="0"/>
                </a:lnTo>
                <a:lnTo>
                  <a:pt x="0" y="3329774"/>
                </a:lnTo>
                <a:lnTo>
                  <a:pt x="1678929" y="3329774"/>
                </a:lnTo>
                <a:lnTo>
                  <a:pt x="167892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4485" y="114300"/>
            <a:ext cx="9857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9344" y="831977"/>
            <a:ext cx="9857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27"/>
          <p:cNvSpPr txBox="1"/>
          <p:nvPr/>
        </p:nvSpPr>
        <p:spPr>
          <a:xfrm>
            <a:off x="1185570" y="1516912"/>
            <a:ext cx="15316200" cy="4247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Xiêm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B28409-BEDA-4AC0-B098-C5317D5D1D1E}"/>
              </a:ext>
            </a:extLst>
          </p:cNvPr>
          <p:cNvSpPr/>
          <p:nvPr/>
        </p:nvSpPr>
        <p:spPr>
          <a:xfrm>
            <a:off x="1170330" y="6017211"/>
            <a:ext cx="17102430" cy="367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Symbol" pitchFamily="18" charset="2"/>
              <a:buChar char="Þ"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 qua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AC9D1-1BC9-6F3D-9339-0F070C015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2400" y="9505885"/>
            <a:ext cx="2895600" cy="365125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NGỮ VĂN THPT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 DỰ ÁN CỘNG ĐỒNG</a:t>
            </a:r>
          </a:p>
        </p:txBody>
      </p:sp>
    </p:spTree>
    <p:extLst>
      <p:ext uri="{BB962C8B-B14F-4D97-AF65-F5344CB8AC3E}">
        <p14:creationId xmlns:p14="http://schemas.microsoft.com/office/powerpoint/2010/main" val="226165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 3"/>
          <p:cNvSpPr/>
          <p:nvPr/>
        </p:nvSpPr>
        <p:spPr>
          <a:xfrm rot="5400000">
            <a:off x="16110524" y="8247974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59784" y="8648700"/>
            <a:ext cx="1288016" cy="1638299"/>
          </a:xfrm>
          <a:custGeom>
            <a:avLst/>
            <a:gdLst/>
            <a:ahLst/>
            <a:cxnLst/>
            <a:rect l="l" t="t" r="r" b="b"/>
            <a:pathLst>
              <a:path w="2675553" h="2840838">
                <a:moveTo>
                  <a:pt x="0" y="0"/>
                </a:moveTo>
                <a:lnTo>
                  <a:pt x="2675553" y="0"/>
                </a:lnTo>
                <a:lnTo>
                  <a:pt x="2675553" y="2840838"/>
                </a:lnTo>
                <a:lnTo>
                  <a:pt x="0" y="28408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6"/>
          <p:cNvSpPr/>
          <p:nvPr/>
        </p:nvSpPr>
        <p:spPr>
          <a:xfrm flipH="1">
            <a:off x="15986546" y="-13978"/>
            <a:ext cx="2106484" cy="2198101"/>
          </a:xfrm>
          <a:custGeom>
            <a:avLst/>
            <a:gdLst/>
            <a:ahLst/>
            <a:cxnLst/>
            <a:rect l="l" t="t" r="r" b="b"/>
            <a:pathLst>
              <a:path w="2675553" h="2550160">
                <a:moveTo>
                  <a:pt x="2675553" y="0"/>
                </a:moveTo>
                <a:lnTo>
                  <a:pt x="0" y="0"/>
                </a:lnTo>
                <a:lnTo>
                  <a:pt x="0" y="2550159"/>
                </a:lnTo>
                <a:lnTo>
                  <a:pt x="2675553" y="2550159"/>
                </a:lnTo>
                <a:lnTo>
                  <a:pt x="26755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b="-11398"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7"/>
          <p:cNvSpPr/>
          <p:nvPr/>
        </p:nvSpPr>
        <p:spPr>
          <a:xfrm rot="403289">
            <a:off x="-651107" y="3478613"/>
            <a:ext cx="1678929" cy="3329775"/>
          </a:xfrm>
          <a:custGeom>
            <a:avLst/>
            <a:gdLst/>
            <a:ahLst/>
            <a:cxnLst/>
            <a:rect l="l" t="t" r="r" b="b"/>
            <a:pathLst>
              <a:path w="1678929" h="3329775">
                <a:moveTo>
                  <a:pt x="0" y="0"/>
                </a:moveTo>
                <a:lnTo>
                  <a:pt x="1678930" y="0"/>
                </a:lnTo>
                <a:lnTo>
                  <a:pt x="1678930" y="3329774"/>
                </a:lnTo>
                <a:lnTo>
                  <a:pt x="0" y="33297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8"/>
          <p:cNvSpPr/>
          <p:nvPr/>
        </p:nvSpPr>
        <p:spPr>
          <a:xfrm rot="-394180" flipH="1">
            <a:off x="17224758" y="3478613"/>
            <a:ext cx="1678929" cy="3329775"/>
          </a:xfrm>
          <a:custGeom>
            <a:avLst/>
            <a:gdLst/>
            <a:ahLst/>
            <a:cxnLst/>
            <a:rect l="l" t="t" r="r" b="b"/>
            <a:pathLst>
              <a:path w="1678929" h="3329775">
                <a:moveTo>
                  <a:pt x="1678929" y="0"/>
                </a:moveTo>
                <a:lnTo>
                  <a:pt x="0" y="0"/>
                </a:lnTo>
                <a:lnTo>
                  <a:pt x="0" y="3329774"/>
                </a:lnTo>
                <a:lnTo>
                  <a:pt x="1678929" y="3329774"/>
                </a:lnTo>
                <a:lnTo>
                  <a:pt x="167892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1200" y="281649"/>
            <a:ext cx="1386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Xiêm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27"/>
          <p:cNvSpPr txBox="1"/>
          <p:nvPr/>
        </p:nvSpPr>
        <p:spPr>
          <a:xfrm>
            <a:off x="1032984" y="1595802"/>
            <a:ext cx="16237688" cy="7276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Xiêm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kệch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-&gt;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Xiêm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700CC0-7FE3-09FE-BD58-4EBC766D8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6019800" y="9486900"/>
            <a:ext cx="6705600" cy="6096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NGỮ VĂN THPT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 DỰ ÁN CỘNG ĐỒNG</a:t>
            </a:r>
          </a:p>
        </p:txBody>
      </p:sp>
    </p:spTree>
    <p:extLst>
      <p:ext uri="{BB962C8B-B14F-4D97-AF65-F5344CB8AC3E}">
        <p14:creationId xmlns:p14="http://schemas.microsoft.com/office/powerpoint/2010/main" val="310136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 3"/>
          <p:cNvSpPr/>
          <p:nvPr/>
        </p:nvSpPr>
        <p:spPr>
          <a:xfrm rot="5400000">
            <a:off x="16110524" y="8247974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59784" y="8648700"/>
            <a:ext cx="1288016" cy="1638299"/>
          </a:xfrm>
          <a:custGeom>
            <a:avLst/>
            <a:gdLst/>
            <a:ahLst/>
            <a:cxnLst/>
            <a:rect l="l" t="t" r="r" b="b"/>
            <a:pathLst>
              <a:path w="2675553" h="2840838">
                <a:moveTo>
                  <a:pt x="0" y="0"/>
                </a:moveTo>
                <a:lnTo>
                  <a:pt x="2675553" y="0"/>
                </a:lnTo>
                <a:lnTo>
                  <a:pt x="2675553" y="2840838"/>
                </a:lnTo>
                <a:lnTo>
                  <a:pt x="0" y="28408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6"/>
          <p:cNvSpPr/>
          <p:nvPr/>
        </p:nvSpPr>
        <p:spPr>
          <a:xfrm flipH="1">
            <a:off x="15986546" y="-13978"/>
            <a:ext cx="2106484" cy="2198101"/>
          </a:xfrm>
          <a:custGeom>
            <a:avLst/>
            <a:gdLst/>
            <a:ahLst/>
            <a:cxnLst/>
            <a:rect l="l" t="t" r="r" b="b"/>
            <a:pathLst>
              <a:path w="2675553" h="2550160">
                <a:moveTo>
                  <a:pt x="2675553" y="0"/>
                </a:moveTo>
                <a:lnTo>
                  <a:pt x="0" y="0"/>
                </a:lnTo>
                <a:lnTo>
                  <a:pt x="0" y="2550159"/>
                </a:lnTo>
                <a:lnTo>
                  <a:pt x="2675553" y="2550159"/>
                </a:lnTo>
                <a:lnTo>
                  <a:pt x="26755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b="-11398"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7"/>
          <p:cNvSpPr/>
          <p:nvPr/>
        </p:nvSpPr>
        <p:spPr>
          <a:xfrm rot="403289">
            <a:off x="-651107" y="3478613"/>
            <a:ext cx="1678929" cy="3329775"/>
          </a:xfrm>
          <a:custGeom>
            <a:avLst/>
            <a:gdLst/>
            <a:ahLst/>
            <a:cxnLst/>
            <a:rect l="l" t="t" r="r" b="b"/>
            <a:pathLst>
              <a:path w="1678929" h="3329775">
                <a:moveTo>
                  <a:pt x="0" y="0"/>
                </a:moveTo>
                <a:lnTo>
                  <a:pt x="1678930" y="0"/>
                </a:lnTo>
                <a:lnTo>
                  <a:pt x="1678930" y="3329774"/>
                </a:lnTo>
                <a:lnTo>
                  <a:pt x="0" y="33297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8"/>
          <p:cNvSpPr/>
          <p:nvPr/>
        </p:nvSpPr>
        <p:spPr>
          <a:xfrm rot="-394180" flipH="1">
            <a:off x="17224758" y="3478613"/>
            <a:ext cx="1678929" cy="3329775"/>
          </a:xfrm>
          <a:custGeom>
            <a:avLst/>
            <a:gdLst/>
            <a:ahLst/>
            <a:cxnLst/>
            <a:rect l="l" t="t" r="r" b="b"/>
            <a:pathLst>
              <a:path w="1678929" h="3329775">
                <a:moveTo>
                  <a:pt x="1678929" y="0"/>
                </a:moveTo>
                <a:lnTo>
                  <a:pt x="0" y="0"/>
                </a:lnTo>
                <a:lnTo>
                  <a:pt x="0" y="3329774"/>
                </a:lnTo>
                <a:lnTo>
                  <a:pt x="1678929" y="3329774"/>
                </a:lnTo>
                <a:lnTo>
                  <a:pt x="167892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0" y="800100"/>
            <a:ext cx="1386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27"/>
          <p:cNvSpPr txBox="1"/>
          <p:nvPr/>
        </p:nvSpPr>
        <p:spPr>
          <a:xfrm>
            <a:off x="1457274" y="1638300"/>
            <a:ext cx="15316200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nghênh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Nam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ray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rầm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4BD6BF-EA76-B7D4-23A4-39771E5FD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500" y="9745739"/>
            <a:ext cx="2895600" cy="365125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NGỮ VĂN THPT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 DỰ ÁN CỘNG ĐỒNG</a:t>
            </a:r>
          </a:p>
        </p:txBody>
      </p:sp>
    </p:spTree>
    <p:extLst>
      <p:ext uri="{BB962C8B-B14F-4D97-AF65-F5344CB8AC3E}">
        <p14:creationId xmlns:p14="http://schemas.microsoft.com/office/powerpoint/2010/main" val="81977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4855026" y="266700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15466820" y="151559"/>
            <a:ext cx="2821179" cy="1562941"/>
          </a:xfrm>
          <a:custGeom>
            <a:avLst/>
            <a:gdLst/>
            <a:ahLst/>
            <a:cxnLst/>
            <a:rect l="l" t="t" r="r" b="b"/>
            <a:pathLst>
              <a:path w="3598848" h="2215761">
                <a:moveTo>
                  <a:pt x="0" y="0"/>
                </a:moveTo>
                <a:lnTo>
                  <a:pt x="3598848" y="0"/>
                </a:lnTo>
                <a:lnTo>
                  <a:pt x="3598848" y="2215761"/>
                </a:lnTo>
                <a:lnTo>
                  <a:pt x="0" y="22157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200400" y="4129118"/>
            <a:ext cx="5163184" cy="679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FFF1"/>
                </a:solidFill>
                <a:latin typeface="Times New Roman" panose="02020603050405020304" pitchFamily="18" charset="0"/>
                <a:ea typeface="Cagliostro"/>
                <a:cs typeface="Times New Roman" panose="02020603050405020304" pitchFamily="18" charset="0"/>
                <a:sym typeface="Cagliostro"/>
              </a:rPr>
              <a:t>Overview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543943" y="4064207"/>
            <a:ext cx="5922878" cy="679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FFFF1"/>
                </a:solidFill>
                <a:latin typeface="Times New Roman" panose="02020603050405020304" pitchFamily="18" charset="0"/>
                <a:ea typeface="Cagliostro"/>
                <a:cs typeface="Times New Roman" panose="02020603050405020304" pitchFamily="18" charset="0"/>
                <a:sym typeface="Cagliostro"/>
              </a:rPr>
              <a:t>Proponents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435918" y="571500"/>
            <a:ext cx="88056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7"/>
          <p:cNvSpPr txBox="1"/>
          <p:nvPr/>
        </p:nvSpPr>
        <p:spPr>
          <a:xfrm>
            <a:off x="457200" y="1381922"/>
            <a:ext cx="17526000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27">
            <a:extLst>
              <a:ext uri="{FF2B5EF4-FFF2-40B4-BE49-F238E27FC236}">
                <a16:creationId xmlns:a16="http://schemas.microsoft.com/office/drawing/2014/main" id="{53838ED5-8D97-40FA-918C-C425FAFA5A94}"/>
              </a:ext>
            </a:extLst>
          </p:cNvPr>
          <p:cNvSpPr txBox="1"/>
          <p:nvPr/>
        </p:nvSpPr>
        <p:spPr>
          <a:xfrm>
            <a:off x="457200" y="3431195"/>
            <a:ext cx="17526000" cy="63492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0C2B03-80E6-485E-227C-1CF5EE96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96200" y="9634906"/>
            <a:ext cx="2895600" cy="365125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NGỮ VĂN THPT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 DỰ ÁN CỘNG ĐỒNG</a:t>
            </a:r>
          </a:p>
        </p:txBody>
      </p:sp>
    </p:spTree>
    <p:extLst>
      <p:ext uri="{BB962C8B-B14F-4D97-AF65-F5344CB8AC3E}">
        <p14:creationId xmlns:p14="http://schemas.microsoft.com/office/powerpoint/2010/main" val="248144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2400" y="1293344"/>
            <a:ext cx="6279136" cy="840671"/>
            <a:chOff x="131910" y="1516667"/>
            <a:chExt cx="4186090" cy="560447"/>
          </a:xfrm>
        </p:grpSpPr>
        <p:sp>
          <p:nvSpPr>
            <p:cNvPr id="3" name="Rectangle 2"/>
            <p:cNvSpPr/>
            <p:nvPr/>
          </p:nvSpPr>
          <p:spPr>
            <a:xfrm>
              <a:off x="1092669" y="1618006"/>
              <a:ext cx="3225331" cy="439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4800"/>
                </a:lnSpc>
                <a:spcAft>
                  <a:spcPts val="1800"/>
                </a:spcAft>
              </a:pP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thuật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F9DFE000-8CB1-5E36-C98C-CAD3EEE41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10" y="1516667"/>
              <a:ext cx="909960" cy="560447"/>
            </a:xfrm>
            <a:prstGeom prst="roundRect">
              <a:avLst>
                <a:gd name="adj" fmla="val 50000"/>
              </a:avLst>
            </a:prstGeom>
            <a:solidFill>
              <a:srgbClr val="F36235"/>
            </a:solidFill>
            <a:ln>
              <a:solidFill>
                <a:srgbClr val="F36235"/>
              </a:solidFill>
            </a:ln>
          </p:spPr>
          <p:txBody>
            <a:bodyPr wrap="square" lIns="91440" tIns="71755" rIns="91440" bIns="45720" anchor="ctr" anchorCtr="0">
              <a:noAutofit/>
            </a:bodyPr>
            <a:lstStyle/>
            <a:p>
              <a:pPr algn="ctr">
                <a:buClrTx/>
                <a:buFontTx/>
                <a:buNone/>
              </a:pPr>
              <a:r>
                <a:rPr lang="en-US" altLang="zh-CN" sz="48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汉仪劲楷简" panose="00020600040101010101" charset="-122"/>
                  <a:cs typeface="Times New Roman" panose="02020603050405020304" pitchFamily="18" charset="0"/>
                  <a:sym typeface="+mn-ea"/>
                </a:rPr>
                <a:t>1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429492" y="1221765"/>
            <a:ext cx="13401308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2400" y="5754117"/>
            <a:ext cx="6934201" cy="840671"/>
            <a:chOff x="886435" y="3836076"/>
            <a:chExt cx="4622800" cy="560447"/>
          </a:xfrm>
        </p:grpSpPr>
        <p:sp>
          <p:nvSpPr>
            <p:cNvPr id="19" name="TextBox 17">
              <a:extLst>
                <a:ext uri="{FF2B5EF4-FFF2-40B4-BE49-F238E27FC236}">
                  <a16:creationId xmlns:a16="http://schemas.microsoft.com/office/drawing/2014/main" id="{F9DFE000-8CB1-5E36-C98C-CAD3EEE41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435" y="3836076"/>
              <a:ext cx="909960" cy="560447"/>
            </a:xfrm>
            <a:prstGeom prst="roundRect">
              <a:avLst>
                <a:gd name="adj" fmla="val 50000"/>
              </a:avLst>
            </a:prstGeom>
            <a:solidFill>
              <a:srgbClr val="F36235"/>
            </a:solidFill>
            <a:ln>
              <a:solidFill>
                <a:srgbClr val="F36235"/>
              </a:solidFill>
            </a:ln>
          </p:spPr>
          <p:txBody>
            <a:bodyPr wrap="square" lIns="91440" tIns="71755" rIns="91440" bIns="45720" anchor="ctr" anchorCtr="0">
              <a:noAutofit/>
            </a:bodyPr>
            <a:lstStyle/>
            <a:p>
              <a:pPr algn="ctr">
                <a:buClrTx/>
                <a:buFontTx/>
                <a:buNone/>
              </a:pPr>
              <a:r>
                <a:rPr lang="en-US" altLang="zh-CN" sz="48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汉仪劲楷简" panose="00020600040101010101" charset="-122"/>
                  <a:cs typeface="Times New Roman" panose="02020603050405020304" pitchFamily="18" charset="0"/>
                  <a:sym typeface="+mn-ea"/>
                </a:rPr>
                <a:t>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23608" y="3936998"/>
              <a:ext cx="3685627" cy="439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4800"/>
                </a:lnSpc>
                <a:spcAft>
                  <a:spcPts val="1800"/>
                </a:spcAft>
              </a:pP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dung</a:t>
              </a:r>
              <a:endPara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322380" y="4893348"/>
            <a:ext cx="13858508" cy="5521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5"/>
          <p:cNvSpPr txBox="1"/>
          <p:nvPr/>
        </p:nvSpPr>
        <p:spPr>
          <a:xfrm>
            <a:off x="2684511" y="190500"/>
            <a:ext cx="11950398" cy="11077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5000" b="1" spc="232" dirty="0">
                <a:solidFill>
                  <a:srgbClr val="FF0000"/>
                </a:solidFill>
                <a:latin typeface="Times New Roman" panose="02020603050405020304" pitchFamily="18" charset="0"/>
                <a:ea typeface="Cinzel Decorative Bold"/>
                <a:cs typeface="Times New Roman" panose="02020603050405020304" pitchFamily="18" charset="0"/>
                <a:sym typeface="Cinzel Decorative Bold"/>
              </a:rPr>
              <a:t>III. TỔNG KẾT</a:t>
            </a:r>
          </a:p>
        </p:txBody>
      </p:sp>
    </p:spTree>
    <p:extLst>
      <p:ext uri="{BB962C8B-B14F-4D97-AF65-F5344CB8AC3E}">
        <p14:creationId xmlns:p14="http://schemas.microsoft.com/office/powerpoint/2010/main" val="112033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15838881" y="8222139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9783" y="7446162"/>
            <a:ext cx="2675553" cy="2840838"/>
          </a:xfrm>
          <a:custGeom>
            <a:avLst/>
            <a:gdLst/>
            <a:ahLst/>
            <a:cxnLst/>
            <a:rect l="l" t="t" r="r" b="b"/>
            <a:pathLst>
              <a:path w="2675553" h="2840838">
                <a:moveTo>
                  <a:pt x="0" y="0"/>
                </a:moveTo>
                <a:lnTo>
                  <a:pt x="2675553" y="0"/>
                </a:lnTo>
                <a:lnTo>
                  <a:pt x="2675553" y="2840838"/>
                </a:lnTo>
                <a:lnTo>
                  <a:pt x="0" y="28408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15737731" y="342449"/>
            <a:ext cx="2675553" cy="2550160"/>
          </a:xfrm>
          <a:custGeom>
            <a:avLst/>
            <a:gdLst/>
            <a:ahLst/>
            <a:cxnLst/>
            <a:rect l="l" t="t" r="r" b="b"/>
            <a:pathLst>
              <a:path w="2675553" h="2550160">
                <a:moveTo>
                  <a:pt x="2675553" y="0"/>
                </a:moveTo>
                <a:lnTo>
                  <a:pt x="0" y="0"/>
                </a:lnTo>
                <a:lnTo>
                  <a:pt x="0" y="2550159"/>
                </a:lnTo>
                <a:lnTo>
                  <a:pt x="2675553" y="2550159"/>
                </a:lnTo>
                <a:lnTo>
                  <a:pt x="26755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b="-113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403289">
            <a:off x="-651107" y="3478613"/>
            <a:ext cx="1678929" cy="3329775"/>
          </a:xfrm>
          <a:custGeom>
            <a:avLst/>
            <a:gdLst/>
            <a:ahLst/>
            <a:cxnLst/>
            <a:rect l="l" t="t" r="r" b="b"/>
            <a:pathLst>
              <a:path w="1678929" h="3329775">
                <a:moveTo>
                  <a:pt x="0" y="0"/>
                </a:moveTo>
                <a:lnTo>
                  <a:pt x="1678930" y="0"/>
                </a:lnTo>
                <a:lnTo>
                  <a:pt x="1678930" y="3329774"/>
                </a:lnTo>
                <a:lnTo>
                  <a:pt x="0" y="33297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394180" flipH="1">
            <a:off x="17224758" y="3478613"/>
            <a:ext cx="1678929" cy="3329775"/>
          </a:xfrm>
          <a:custGeom>
            <a:avLst/>
            <a:gdLst/>
            <a:ahLst/>
            <a:cxnLst/>
            <a:rect l="l" t="t" r="r" b="b"/>
            <a:pathLst>
              <a:path w="1678929" h="3329775">
                <a:moveTo>
                  <a:pt x="1678929" y="0"/>
                </a:moveTo>
                <a:lnTo>
                  <a:pt x="0" y="0"/>
                </a:lnTo>
                <a:lnTo>
                  <a:pt x="0" y="3329774"/>
                </a:lnTo>
                <a:lnTo>
                  <a:pt x="1678929" y="3329774"/>
                </a:lnTo>
                <a:lnTo>
                  <a:pt x="167892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3341457" y="1203406"/>
            <a:ext cx="11605086" cy="1956063"/>
            <a:chOff x="0" y="0"/>
            <a:chExt cx="3056484" cy="51517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56484" cy="515177"/>
            </a:xfrm>
            <a:custGeom>
              <a:avLst/>
              <a:gdLst/>
              <a:ahLst/>
              <a:cxnLst/>
              <a:rect l="l" t="t" r="r" b="b"/>
              <a:pathLst>
                <a:path w="3056484" h="515177">
                  <a:moveTo>
                    <a:pt x="2853284" y="0"/>
                  </a:moveTo>
                  <a:cubicBezTo>
                    <a:pt x="2965508" y="0"/>
                    <a:pt x="3056484" y="115326"/>
                    <a:pt x="3056484" y="257588"/>
                  </a:cubicBezTo>
                  <a:cubicBezTo>
                    <a:pt x="3056484" y="399851"/>
                    <a:pt x="2965508" y="515177"/>
                    <a:pt x="2853284" y="515177"/>
                  </a:cubicBezTo>
                  <a:lnTo>
                    <a:pt x="203200" y="515177"/>
                  </a:lnTo>
                  <a:cubicBezTo>
                    <a:pt x="90976" y="515177"/>
                    <a:pt x="0" y="399851"/>
                    <a:pt x="0" y="257588"/>
                  </a:cubicBezTo>
                  <a:cubicBezTo>
                    <a:pt x="0" y="11532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056484" cy="553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4514113" y="990508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3899202" y="1610041"/>
            <a:ext cx="10489597" cy="1195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8000" b="1" spc="232" dirty="0">
                <a:solidFill>
                  <a:srgbClr val="FF0000"/>
                </a:solidFill>
                <a:latin typeface="Arial" pitchFamily="34" charset="0"/>
                <a:ea typeface="Cinzel Decorative Bold"/>
                <a:cs typeface="Arial" pitchFamily="34" charset="0"/>
                <a:sym typeface="Cinzel Decorative Bold"/>
              </a:rPr>
              <a:t>LUYỆN TẬP</a:t>
            </a:r>
          </a:p>
        </p:txBody>
      </p:sp>
      <p:sp>
        <p:nvSpPr>
          <p:cNvPr id="14" name="Freeform 14"/>
          <p:cNvSpPr/>
          <p:nvPr/>
        </p:nvSpPr>
        <p:spPr>
          <a:xfrm>
            <a:off x="13355669" y="2901030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27"/>
          <p:cNvSpPr txBox="1"/>
          <p:nvPr/>
        </p:nvSpPr>
        <p:spPr>
          <a:xfrm>
            <a:off x="2971800" y="4014907"/>
            <a:ext cx="12703739" cy="3941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150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D2D5C2-8AE2-1CDA-5020-4C7B2F170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9639300"/>
            <a:ext cx="2895600" cy="365125"/>
          </a:xfrm>
        </p:spPr>
        <p:txBody>
          <a:bodyPr/>
          <a:lstStyle/>
          <a:p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Zalo</a:t>
            </a:r>
            <a:r>
              <a:rPr lang="en-US" dirty="0"/>
              <a:t>:  NGỮ VĂN THPT (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Thu </a:t>
            </a:r>
            <a:r>
              <a:rPr lang="en-US" dirty="0" err="1"/>
              <a:t>Huyền</a:t>
            </a:r>
            <a:r>
              <a:rPr lang="en-US" dirty="0"/>
              <a:t>)- DỰ ÁN CỘNG ĐỒNG</a:t>
            </a:r>
          </a:p>
        </p:txBody>
      </p:sp>
    </p:spTree>
    <p:extLst>
      <p:ext uri="{BB962C8B-B14F-4D97-AF65-F5344CB8AC3E}">
        <p14:creationId xmlns:p14="http://schemas.microsoft.com/office/powerpoint/2010/main" val="3353876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15838881" y="8222139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9783" y="7446162"/>
            <a:ext cx="2675553" cy="2840838"/>
          </a:xfrm>
          <a:custGeom>
            <a:avLst/>
            <a:gdLst/>
            <a:ahLst/>
            <a:cxnLst/>
            <a:rect l="l" t="t" r="r" b="b"/>
            <a:pathLst>
              <a:path w="2675553" h="2840838">
                <a:moveTo>
                  <a:pt x="0" y="0"/>
                </a:moveTo>
                <a:lnTo>
                  <a:pt x="2675553" y="0"/>
                </a:lnTo>
                <a:lnTo>
                  <a:pt x="2675553" y="2840838"/>
                </a:lnTo>
                <a:lnTo>
                  <a:pt x="0" y="28408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15737731" y="342449"/>
            <a:ext cx="2675553" cy="2550160"/>
          </a:xfrm>
          <a:custGeom>
            <a:avLst/>
            <a:gdLst/>
            <a:ahLst/>
            <a:cxnLst/>
            <a:rect l="l" t="t" r="r" b="b"/>
            <a:pathLst>
              <a:path w="2675553" h="2550160">
                <a:moveTo>
                  <a:pt x="2675553" y="0"/>
                </a:moveTo>
                <a:lnTo>
                  <a:pt x="0" y="0"/>
                </a:lnTo>
                <a:lnTo>
                  <a:pt x="0" y="2550159"/>
                </a:lnTo>
                <a:lnTo>
                  <a:pt x="2675553" y="2550159"/>
                </a:lnTo>
                <a:lnTo>
                  <a:pt x="26755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b="-113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403289">
            <a:off x="-651107" y="3478613"/>
            <a:ext cx="1678929" cy="3329775"/>
          </a:xfrm>
          <a:custGeom>
            <a:avLst/>
            <a:gdLst/>
            <a:ahLst/>
            <a:cxnLst/>
            <a:rect l="l" t="t" r="r" b="b"/>
            <a:pathLst>
              <a:path w="1678929" h="3329775">
                <a:moveTo>
                  <a:pt x="0" y="0"/>
                </a:moveTo>
                <a:lnTo>
                  <a:pt x="1678930" y="0"/>
                </a:lnTo>
                <a:lnTo>
                  <a:pt x="1678930" y="3329774"/>
                </a:lnTo>
                <a:lnTo>
                  <a:pt x="0" y="33297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394180" flipH="1">
            <a:off x="17224758" y="3478613"/>
            <a:ext cx="1678929" cy="3329775"/>
          </a:xfrm>
          <a:custGeom>
            <a:avLst/>
            <a:gdLst/>
            <a:ahLst/>
            <a:cxnLst/>
            <a:rect l="l" t="t" r="r" b="b"/>
            <a:pathLst>
              <a:path w="1678929" h="3329775">
                <a:moveTo>
                  <a:pt x="1678929" y="0"/>
                </a:moveTo>
                <a:lnTo>
                  <a:pt x="0" y="0"/>
                </a:lnTo>
                <a:lnTo>
                  <a:pt x="0" y="3329774"/>
                </a:lnTo>
                <a:lnTo>
                  <a:pt x="1678929" y="3329774"/>
                </a:lnTo>
                <a:lnTo>
                  <a:pt x="167892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3341457" y="1203406"/>
            <a:ext cx="11605086" cy="1956063"/>
            <a:chOff x="0" y="0"/>
            <a:chExt cx="3056484" cy="51517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56484" cy="515177"/>
            </a:xfrm>
            <a:custGeom>
              <a:avLst/>
              <a:gdLst/>
              <a:ahLst/>
              <a:cxnLst/>
              <a:rect l="l" t="t" r="r" b="b"/>
              <a:pathLst>
                <a:path w="3056484" h="515177">
                  <a:moveTo>
                    <a:pt x="2853284" y="0"/>
                  </a:moveTo>
                  <a:cubicBezTo>
                    <a:pt x="2965508" y="0"/>
                    <a:pt x="3056484" y="115326"/>
                    <a:pt x="3056484" y="257588"/>
                  </a:cubicBezTo>
                  <a:cubicBezTo>
                    <a:pt x="3056484" y="399851"/>
                    <a:pt x="2965508" y="515177"/>
                    <a:pt x="2853284" y="515177"/>
                  </a:cubicBezTo>
                  <a:lnTo>
                    <a:pt x="203200" y="515177"/>
                  </a:lnTo>
                  <a:cubicBezTo>
                    <a:pt x="90976" y="515177"/>
                    <a:pt x="0" y="399851"/>
                    <a:pt x="0" y="257588"/>
                  </a:cubicBezTo>
                  <a:cubicBezTo>
                    <a:pt x="0" y="11532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056484" cy="553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4514113" y="990508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3899202" y="1610041"/>
            <a:ext cx="10489597" cy="1195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8000" b="1" spc="232" dirty="0">
                <a:solidFill>
                  <a:srgbClr val="FF0000"/>
                </a:solidFill>
                <a:latin typeface="Arial" pitchFamily="34" charset="0"/>
                <a:ea typeface="Cinzel Decorative Bold"/>
                <a:cs typeface="Arial" pitchFamily="34" charset="0"/>
                <a:sym typeface="Cinzel Decorative Bold"/>
              </a:rPr>
              <a:t>KHỞI ĐỘNG</a:t>
            </a:r>
          </a:p>
        </p:txBody>
      </p:sp>
      <p:sp>
        <p:nvSpPr>
          <p:cNvPr id="14" name="Freeform 14"/>
          <p:cNvSpPr/>
          <p:nvPr/>
        </p:nvSpPr>
        <p:spPr>
          <a:xfrm>
            <a:off x="13355669" y="2901030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27"/>
          <p:cNvSpPr txBox="1"/>
          <p:nvPr/>
        </p:nvSpPr>
        <p:spPr>
          <a:xfrm>
            <a:off x="2421236" y="4410819"/>
            <a:ext cx="13123564" cy="1754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DE99F-C388-E751-1567-39445C4AF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96200" y="9715500"/>
            <a:ext cx="2895600" cy="365125"/>
          </a:xfrm>
        </p:spPr>
        <p:txBody>
          <a:bodyPr/>
          <a:lstStyle/>
          <a:p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Zalo</a:t>
            </a:r>
            <a:r>
              <a:rPr lang="en-US" dirty="0"/>
              <a:t>:  NGỮ VĂN THPT (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Thu </a:t>
            </a:r>
            <a:r>
              <a:rPr lang="en-US" dirty="0" err="1"/>
              <a:t>Huyền</a:t>
            </a:r>
            <a:r>
              <a:rPr lang="en-US" dirty="0"/>
              <a:t>)- DỰ ÁN CỘNG ĐỒNG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flipH="1">
            <a:off x="15764847" y="-266700"/>
            <a:ext cx="2294553" cy="2006639"/>
          </a:xfrm>
          <a:custGeom>
            <a:avLst/>
            <a:gdLst/>
            <a:ahLst/>
            <a:cxnLst/>
            <a:rect l="l" t="t" r="r" b="b"/>
            <a:pathLst>
              <a:path w="2675553" h="2550160">
                <a:moveTo>
                  <a:pt x="2675553" y="0"/>
                </a:moveTo>
                <a:lnTo>
                  <a:pt x="0" y="0"/>
                </a:lnTo>
                <a:lnTo>
                  <a:pt x="0" y="2550159"/>
                </a:lnTo>
                <a:lnTo>
                  <a:pt x="2675553" y="2550159"/>
                </a:lnTo>
                <a:lnTo>
                  <a:pt x="267555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b="-113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403289">
            <a:off x="105915" y="-47297"/>
            <a:ext cx="1255533" cy="1883571"/>
          </a:xfrm>
          <a:custGeom>
            <a:avLst/>
            <a:gdLst/>
            <a:ahLst/>
            <a:cxnLst/>
            <a:rect l="l" t="t" r="r" b="b"/>
            <a:pathLst>
              <a:path w="1678929" h="3329775">
                <a:moveTo>
                  <a:pt x="0" y="0"/>
                </a:moveTo>
                <a:lnTo>
                  <a:pt x="1678930" y="0"/>
                </a:lnTo>
                <a:lnTo>
                  <a:pt x="1678930" y="3329774"/>
                </a:lnTo>
                <a:lnTo>
                  <a:pt x="0" y="33297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3309560" y="244425"/>
            <a:ext cx="11605086" cy="1217602"/>
            <a:chOff x="0" y="0"/>
            <a:chExt cx="3056484" cy="51517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56484" cy="515177"/>
            </a:xfrm>
            <a:custGeom>
              <a:avLst/>
              <a:gdLst/>
              <a:ahLst/>
              <a:cxnLst/>
              <a:rect l="l" t="t" r="r" b="b"/>
              <a:pathLst>
                <a:path w="3056484" h="515177">
                  <a:moveTo>
                    <a:pt x="2853284" y="0"/>
                  </a:moveTo>
                  <a:cubicBezTo>
                    <a:pt x="2965508" y="0"/>
                    <a:pt x="3056484" y="115326"/>
                    <a:pt x="3056484" y="257588"/>
                  </a:cubicBezTo>
                  <a:cubicBezTo>
                    <a:pt x="3056484" y="399851"/>
                    <a:pt x="2965508" y="515177"/>
                    <a:pt x="2853284" y="515177"/>
                  </a:cubicBezTo>
                  <a:lnTo>
                    <a:pt x="203200" y="515177"/>
                  </a:lnTo>
                  <a:cubicBezTo>
                    <a:pt x="90976" y="515177"/>
                    <a:pt x="0" y="399851"/>
                    <a:pt x="0" y="257588"/>
                  </a:cubicBezTo>
                  <a:cubicBezTo>
                    <a:pt x="0" y="11532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056484" cy="553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899202" y="266700"/>
            <a:ext cx="10489597" cy="1195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8000" b="1" spc="232" dirty="0">
                <a:solidFill>
                  <a:srgbClr val="FF0000"/>
                </a:solidFill>
                <a:latin typeface="Arial" pitchFamily="34" charset="0"/>
                <a:ea typeface="Cinzel Decorative Bold"/>
                <a:cs typeface="Arial" pitchFamily="34" charset="0"/>
                <a:sym typeface="Cinzel Decorative Bold"/>
              </a:rPr>
              <a:t>VẬN DỤNG</a:t>
            </a:r>
          </a:p>
        </p:txBody>
      </p:sp>
      <p:sp>
        <p:nvSpPr>
          <p:cNvPr id="15" name="TextBox 27"/>
          <p:cNvSpPr txBox="1"/>
          <p:nvPr/>
        </p:nvSpPr>
        <p:spPr>
          <a:xfrm>
            <a:off x="152400" y="1714500"/>
            <a:ext cx="18135600" cy="8079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Xiêm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Khải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“Vi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à?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lúng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lúng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quấn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tiệm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tẹt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xếch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chanh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Ừ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hắn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tụi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kiếc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ngấu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nghiến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B61747-1F70-639E-29E4-799FFBB9E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43800" y="9655175"/>
            <a:ext cx="2895600" cy="365125"/>
          </a:xfrm>
        </p:spPr>
        <p:txBody>
          <a:bodyPr/>
          <a:lstStyle/>
          <a:p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Zalo</a:t>
            </a:r>
            <a:r>
              <a:rPr lang="en-US" dirty="0"/>
              <a:t>:  NGỮ VĂN THPT (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Thu </a:t>
            </a:r>
            <a:r>
              <a:rPr lang="en-US" dirty="0" err="1"/>
              <a:t>Huyền</a:t>
            </a:r>
            <a:r>
              <a:rPr lang="en-US" dirty="0"/>
              <a:t>)- DỰ ÁN CỘNG ĐỒNG</a:t>
            </a:r>
          </a:p>
        </p:txBody>
      </p:sp>
    </p:spTree>
    <p:extLst>
      <p:ext uri="{BB962C8B-B14F-4D97-AF65-F5344CB8AC3E}">
        <p14:creationId xmlns:p14="http://schemas.microsoft.com/office/powerpoint/2010/main" val="3097713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88056" y="-1996974"/>
            <a:ext cx="15652144" cy="13620284"/>
          </a:xfrm>
          <a:custGeom>
            <a:avLst/>
            <a:gdLst/>
            <a:ahLst/>
            <a:cxnLst/>
            <a:rect l="l" t="t" r="r" b="b"/>
            <a:pathLst>
              <a:path w="13620284" h="13620284">
                <a:moveTo>
                  <a:pt x="0" y="0"/>
                </a:moveTo>
                <a:lnTo>
                  <a:pt x="13620284" y="0"/>
                </a:lnTo>
                <a:lnTo>
                  <a:pt x="13620284" y="13620284"/>
                </a:lnTo>
                <a:lnTo>
                  <a:pt x="0" y="136202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1517442">
            <a:off x="-120582" y="2075771"/>
            <a:ext cx="2380000" cy="4936162"/>
          </a:xfrm>
          <a:custGeom>
            <a:avLst/>
            <a:gdLst/>
            <a:ahLst/>
            <a:cxnLst/>
            <a:rect l="l" t="t" r="r" b="b"/>
            <a:pathLst>
              <a:path w="2380000" h="4936162">
                <a:moveTo>
                  <a:pt x="0" y="0"/>
                </a:moveTo>
                <a:lnTo>
                  <a:pt x="2379999" y="0"/>
                </a:lnTo>
                <a:lnTo>
                  <a:pt x="2379999" y="4936162"/>
                </a:lnTo>
                <a:lnTo>
                  <a:pt x="0" y="49361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135818" flipH="1">
            <a:off x="16477957" y="3659792"/>
            <a:ext cx="2404829" cy="4987659"/>
          </a:xfrm>
          <a:custGeom>
            <a:avLst/>
            <a:gdLst/>
            <a:ahLst/>
            <a:cxnLst/>
            <a:rect l="l" t="t" r="r" b="b"/>
            <a:pathLst>
              <a:path w="2404829" h="4987659">
                <a:moveTo>
                  <a:pt x="2404829" y="0"/>
                </a:moveTo>
                <a:lnTo>
                  <a:pt x="0" y="0"/>
                </a:lnTo>
                <a:lnTo>
                  <a:pt x="0" y="4987659"/>
                </a:lnTo>
                <a:lnTo>
                  <a:pt x="2404829" y="4987659"/>
                </a:lnTo>
                <a:lnTo>
                  <a:pt x="240482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020387" y="3347439"/>
            <a:ext cx="10247227" cy="3391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50"/>
              </a:lnSpc>
            </a:pPr>
            <a:r>
              <a:rPr lang="en-US" sz="9000" spc="319" dirty="0">
                <a:solidFill>
                  <a:srgbClr val="797A1D"/>
                </a:solidFill>
                <a:latin typeface="Arial" panose="020B0604020202020204" pitchFamily="34" charset="0"/>
                <a:ea typeface="Cinzel Decorative Bold"/>
                <a:cs typeface="Arial" panose="020B0604020202020204" pitchFamily="34" charset="0"/>
                <a:sym typeface="Cinzel Decorative Bold"/>
              </a:rPr>
              <a:t>CHÚC CÁC EM HỌC TỐT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-4207261" y="7452663"/>
            <a:ext cx="8414522" cy="28575"/>
          </a:xfrm>
          <a:prstGeom prst="line">
            <a:avLst/>
          </a:prstGeom>
          <a:ln w="28575" cap="rnd">
            <a:solidFill>
              <a:srgbClr val="797A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 flipV="1">
            <a:off x="13606431" y="2369676"/>
            <a:ext cx="8414522" cy="28575"/>
          </a:xfrm>
          <a:prstGeom prst="line">
            <a:avLst/>
          </a:prstGeom>
          <a:ln w="28575" cap="rnd">
            <a:solidFill>
              <a:srgbClr val="797A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5285550" flipV="1">
            <a:off x="1171627" y="8237207"/>
            <a:ext cx="1488728" cy="1407094"/>
          </a:xfrm>
          <a:custGeom>
            <a:avLst/>
            <a:gdLst/>
            <a:ahLst/>
            <a:cxnLst/>
            <a:rect l="l" t="t" r="r" b="b"/>
            <a:pathLst>
              <a:path w="1488728" h="1407094">
                <a:moveTo>
                  <a:pt x="0" y="1407095"/>
                </a:moveTo>
                <a:lnTo>
                  <a:pt x="1488729" y="1407095"/>
                </a:lnTo>
                <a:lnTo>
                  <a:pt x="1488729" y="0"/>
                </a:lnTo>
                <a:lnTo>
                  <a:pt x="0" y="0"/>
                </a:lnTo>
                <a:lnTo>
                  <a:pt x="0" y="1407095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400000">
            <a:off x="15317265" y="729432"/>
            <a:ext cx="1273754" cy="1203908"/>
          </a:xfrm>
          <a:custGeom>
            <a:avLst/>
            <a:gdLst/>
            <a:ahLst/>
            <a:cxnLst/>
            <a:rect l="l" t="t" r="r" b="b"/>
            <a:pathLst>
              <a:path w="1273754" h="1203908">
                <a:moveTo>
                  <a:pt x="0" y="0"/>
                </a:moveTo>
                <a:lnTo>
                  <a:pt x="1273754" y="0"/>
                </a:lnTo>
                <a:lnTo>
                  <a:pt x="1273754" y="1203908"/>
                </a:lnTo>
                <a:lnTo>
                  <a:pt x="0" y="12039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5400000">
            <a:off x="15838881" y="8222139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10CA04A-3576-5B90-989A-A225385F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2117" y="9708124"/>
            <a:ext cx="2895600" cy="365125"/>
          </a:xfrm>
        </p:spPr>
        <p:txBody>
          <a:bodyPr/>
          <a:lstStyle/>
          <a:p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Zalo</a:t>
            </a:r>
            <a:r>
              <a:rPr lang="en-US" dirty="0"/>
              <a:t>:  NGỮ VĂN THPT (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Thu </a:t>
            </a:r>
            <a:r>
              <a:rPr lang="en-US" dirty="0" err="1"/>
              <a:t>Huyền</a:t>
            </a:r>
            <a:r>
              <a:rPr lang="en-US" dirty="0"/>
              <a:t>)- DỰ ÁN CỘNG ĐỒNG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 3"/>
          <p:cNvSpPr/>
          <p:nvPr/>
        </p:nvSpPr>
        <p:spPr>
          <a:xfrm rot="5400000">
            <a:off x="16250722" y="8463976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3097420" y="462708"/>
            <a:ext cx="11605086" cy="1283985"/>
            <a:chOff x="0" y="0"/>
            <a:chExt cx="3056484" cy="5151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56484" cy="515177"/>
            </a:xfrm>
            <a:custGeom>
              <a:avLst/>
              <a:gdLst/>
              <a:ahLst/>
              <a:cxnLst/>
              <a:rect l="l" t="t" r="r" b="b"/>
              <a:pathLst>
                <a:path w="3056484" h="515177">
                  <a:moveTo>
                    <a:pt x="2853284" y="0"/>
                  </a:moveTo>
                  <a:cubicBezTo>
                    <a:pt x="2965508" y="0"/>
                    <a:pt x="3056484" y="115326"/>
                    <a:pt x="3056484" y="257588"/>
                  </a:cubicBezTo>
                  <a:cubicBezTo>
                    <a:pt x="3056484" y="399851"/>
                    <a:pt x="2965508" y="515177"/>
                    <a:pt x="2853284" y="515177"/>
                  </a:cubicBezTo>
                  <a:lnTo>
                    <a:pt x="203200" y="515177"/>
                  </a:lnTo>
                  <a:cubicBezTo>
                    <a:pt x="90976" y="515177"/>
                    <a:pt x="0" y="399851"/>
                    <a:pt x="0" y="257588"/>
                  </a:cubicBezTo>
                  <a:cubicBezTo>
                    <a:pt x="0" y="11532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56484" cy="553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2060369" y="1000033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6339092" y="2892608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3435306" y="9026352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4398323" y="9026352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15178491" y="427648"/>
            <a:ext cx="2564259" cy="2464960"/>
          </a:xfrm>
          <a:custGeom>
            <a:avLst/>
            <a:gdLst/>
            <a:ahLst/>
            <a:cxnLst/>
            <a:rect l="l" t="t" r="r" b="b"/>
            <a:pathLst>
              <a:path w="2564259" h="2464960">
                <a:moveTo>
                  <a:pt x="0" y="0"/>
                </a:moveTo>
                <a:lnTo>
                  <a:pt x="2564259" y="0"/>
                </a:lnTo>
                <a:lnTo>
                  <a:pt x="2564259" y="2464960"/>
                </a:lnTo>
                <a:lnTo>
                  <a:pt x="0" y="2464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reeform 24"/>
          <p:cNvSpPr/>
          <p:nvPr/>
        </p:nvSpPr>
        <p:spPr>
          <a:xfrm flipH="1">
            <a:off x="0" y="5777746"/>
            <a:ext cx="2264388" cy="4321983"/>
          </a:xfrm>
          <a:custGeom>
            <a:avLst/>
            <a:gdLst/>
            <a:ahLst/>
            <a:cxnLst/>
            <a:rect l="l" t="t" r="r" b="b"/>
            <a:pathLst>
              <a:path w="2264388" h="4321983">
                <a:moveTo>
                  <a:pt x="2264388" y="0"/>
                </a:moveTo>
                <a:lnTo>
                  <a:pt x="0" y="0"/>
                </a:lnTo>
                <a:lnTo>
                  <a:pt x="0" y="4321983"/>
                </a:lnTo>
                <a:lnTo>
                  <a:pt x="2264388" y="4321983"/>
                </a:lnTo>
                <a:lnTo>
                  <a:pt x="226438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257133" y="309800"/>
            <a:ext cx="11950398" cy="11077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5000" b="1" spc="232" dirty="0">
                <a:solidFill>
                  <a:srgbClr val="FF0000"/>
                </a:solidFill>
                <a:latin typeface="Times New Roman" panose="02020603050405020304" pitchFamily="18" charset="0"/>
                <a:ea typeface="Cinzel Decorative Bold"/>
                <a:cs typeface="Times New Roman" panose="02020603050405020304" pitchFamily="18" charset="0"/>
                <a:sym typeface="Cinzel Decorative Bold"/>
              </a:rPr>
              <a:t>TRI THỨC NGỮ VĂN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543943" y="4064207"/>
            <a:ext cx="5922878" cy="679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FFF1"/>
                </a:solidFill>
                <a:latin typeface="Times New Roman" panose="02020603050405020304" pitchFamily="18" charset="0"/>
                <a:ea typeface="Cagliostro"/>
                <a:cs typeface="Times New Roman" panose="02020603050405020304" pitchFamily="18" charset="0"/>
                <a:sym typeface="Cagliostro"/>
              </a:rPr>
              <a:t>What We Don't Know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2123" y="2195374"/>
            <a:ext cx="9857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TIỂU THUYẾT VÀ TIỂU THUYẾT HIỆN ĐẠI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220D3F9-94D1-4D3C-B5C1-E78A943D3607}"/>
              </a:ext>
            </a:extLst>
          </p:cNvPr>
          <p:cNvSpPr/>
          <p:nvPr/>
        </p:nvSpPr>
        <p:spPr>
          <a:xfrm>
            <a:off x="1631554" y="3356505"/>
            <a:ext cx="6445646" cy="59368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CCA253-B858-42CF-B694-241AE3469010}"/>
              </a:ext>
            </a:extLst>
          </p:cNvPr>
          <p:cNvSpPr txBox="1"/>
          <p:nvPr/>
        </p:nvSpPr>
        <p:spPr>
          <a:xfrm>
            <a:off x="2821179" y="3458311"/>
            <a:ext cx="3274821" cy="605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THUYẾT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B106FC-84ED-4AA0-8158-56D0BD32FB65}"/>
              </a:ext>
            </a:extLst>
          </p:cNvPr>
          <p:cNvSpPr txBox="1"/>
          <p:nvPr/>
        </p:nvSpPr>
        <p:spPr>
          <a:xfrm>
            <a:off x="1631555" y="4509254"/>
            <a:ext cx="62932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D9E4052-DDB6-499E-BBB3-241BBF16C0F9}"/>
              </a:ext>
            </a:extLst>
          </p:cNvPr>
          <p:cNvSpPr/>
          <p:nvPr/>
        </p:nvSpPr>
        <p:spPr>
          <a:xfrm>
            <a:off x="8899962" y="3057622"/>
            <a:ext cx="7940237" cy="64326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7035D8-4939-4F64-ACFC-BC03DCDD0B2F}"/>
              </a:ext>
            </a:extLst>
          </p:cNvPr>
          <p:cNvSpPr txBox="1"/>
          <p:nvPr/>
        </p:nvSpPr>
        <p:spPr>
          <a:xfrm>
            <a:off x="9915471" y="3135145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THUYẾT HIỆN ĐẠI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295379-912E-4098-8A6D-5787FC7F632B}"/>
              </a:ext>
            </a:extLst>
          </p:cNvPr>
          <p:cNvSpPr txBox="1"/>
          <p:nvPr/>
        </p:nvSpPr>
        <p:spPr>
          <a:xfrm>
            <a:off x="9107891" y="3661068"/>
            <a:ext cx="75470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F2053C6D-456C-8641-3A03-D148E8BD9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9526368"/>
            <a:ext cx="11578306" cy="646331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NGỮ VĂN THPT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 DỰ ÁN CỘNG ĐỒNG</a:t>
            </a:r>
          </a:p>
        </p:txBody>
      </p:sp>
    </p:spTree>
    <p:extLst>
      <p:ext uri="{BB962C8B-B14F-4D97-AF65-F5344CB8AC3E}">
        <p14:creationId xmlns:p14="http://schemas.microsoft.com/office/powerpoint/2010/main" val="349975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/>
      <p:bldP spid="9" grpId="0" animBg="1"/>
      <p:bldP spid="10" grpId="0"/>
      <p:bldP spid="11" grpId="0"/>
      <p:bldP spid="12" grpId="0" animBg="1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 3"/>
          <p:cNvSpPr/>
          <p:nvPr/>
        </p:nvSpPr>
        <p:spPr>
          <a:xfrm rot="5400000">
            <a:off x="16250722" y="8692576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16087927" y="-44206"/>
            <a:ext cx="2200073" cy="1797427"/>
          </a:xfrm>
          <a:custGeom>
            <a:avLst/>
            <a:gdLst/>
            <a:ahLst/>
            <a:cxnLst/>
            <a:rect l="l" t="t" r="r" b="b"/>
            <a:pathLst>
              <a:path w="2564259" h="2464960">
                <a:moveTo>
                  <a:pt x="0" y="0"/>
                </a:moveTo>
                <a:lnTo>
                  <a:pt x="2564259" y="0"/>
                </a:lnTo>
                <a:lnTo>
                  <a:pt x="2564259" y="2464960"/>
                </a:lnTo>
                <a:lnTo>
                  <a:pt x="0" y="24649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reeform 24"/>
          <p:cNvSpPr/>
          <p:nvPr/>
        </p:nvSpPr>
        <p:spPr>
          <a:xfrm flipH="1">
            <a:off x="0" y="6134100"/>
            <a:ext cx="1905000" cy="3965629"/>
          </a:xfrm>
          <a:custGeom>
            <a:avLst/>
            <a:gdLst/>
            <a:ahLst/>
            <a:cxnLst/>
            <a:rect l="l" t="t" r="r" b="b"/>
            <a:pathLst>
              <a:path w="2264388" h="4321983">
                <a:moveTo>
                  <a:pt x="2264388" y="0"/>
                </a:moveTo>
                <a:lnTo>
                  <a:pt x="0" y="0"/>
                </a:lnTo>
                <a:lnTo>
                  <a:pt x="0" y="4321983"/>
                </a:lnTo>
                <a:lnTo>
                  <a:pt x="2264388" y="4321983"/>
                </a:lnTo>
                <a:lnTo>
                  <a:pt x="226438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769DDF0-381C-40EC-9659-26441209FED5}"/>
              </a:ext>
            </a:extLst>
          </p:cNvPr>
          <p:cNvSpPr/>
          <p:nvPr/>
        </p:nvSpPr>
        <p:spPr>
          <a:xfrm>
            <a:off x="762000" y="1858326"/>
            <a:ext cx="6506830" cy="77459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1A86CA-F9FC-48A5-AB1C-797A05638C20}"/>
              </a:ext>
            </a:extLst>
          </p:cNvPr>
          <p:cNvSpPr txBox="1"/>
          <p:nvPr/>
        </p:nvSpPr>
        <p:spPr>
          <a:xfrm>
            <a:off x="762000" y="2273522"/>
            <a:ext cx="7040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PHONG CÁCH HIỆN THỰC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0EB52F-376E-4562-84E4-074AD8F17E6B}"/>
              </a:ext>
            </a:extLst>
          </p:cNvPr>
          <p:cNvSpPr txBox="1"/>
          <p:nvPr/>
        </p:nvSpPr>
        <p:spPr>
          <a:xfrm>
            <a:off x="952500" y="3222931"/>
            <a:ext cx="59817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ng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hay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1301B0F-1136-4982-96AF-802101BC22E7}"/>
              </a:ext>
            </a:extLst>
          </p:cNvPr>
          <p:cNvSpPr/>
          <p:nvPr/>
        </p:nvSpPr>
        <p:spPr>
          <a:xfrm>
            <a:off x="8153399" y="1651448"/>
            <a:ext cx="9182101" cy="77459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C0EF13-7EDC-48E5-B274-F94323681EBB}"/>
              </a:ext>
            </a:extLst>
          </p:cNvPr>
          <p:cNvSpPr txBox="1"/>
          <p:nvPr/>
        </p:nvSpPr>
        <p:spPr>
          <a:xfrm>
            <a:off x="8991600" y="1988469"/>
            <a:ext cx="674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NÓI MỈA VÀ NGHỊCH NGỮ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DA25E6-8763-4B1B-8BEC-17EED160EA1E}"/>
              </a:ext>
            </a:extLst>
          </p:cNvPr>
          <p:cNvSpPr txBox="1"/>
          <p:nvPr/>
        </p:nvSpPr>
        <p:spPr>
          <a:xfrm>
            <a:off x="8513984" y="2730223"/>
            <a:ext cx="855481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MỈA: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 NGỮ: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19EE1-E3C0-D02A-E105-320A1DF3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199" y="9397417"/>
            <a:ext cx="12077643" cy="394283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NGỮ VĂN THPT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 DỰ ÁN CỘNG ĐỒNG</a:t>
            </a:r>
          </a:p>
        </p:txBody>
      </p:sp>
    </p:spTree>
    <p:extLst>
      <p:ext uri="{BB962C8B-B14F-4D97-AF65-F5344CB8AC3E}">
        <p14:creationId xmlns:p14="http://schemas.microsoft.com/office/powerpoint/2010/main" val="84681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514113" y="190724"/>
            <a:ext cx="11605086" cy="1281055"/>
            <a:chOff x="0" y="0"/>
            <a:chExt cx="3056484" cy="5151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56484" cy="515177"/>
            </a:xfrm>
            <a:custGeom>
              <a:avLst/>
              <a:gdLst/>
              <a:ahLst/>
              <a:cxnLst/>
              <a:rect l="l" t="t" r="r" b="b"/>
              <a:pathLst>
                <a:path w="3056484" h="515177">
                  <a:moveTo>
                    <a:pt x="2853284" y="0"/>
                  </a:moveTo>
                  <a:cubicBezTo>
                    <a:pt x="2965508" y="0"/>
                    <a:pt x="3056484" y="115326"/>
                    <a:pt x="3056484" y="257588"/>
                  </a:cubicBezTo>
                  <a:cubicBezTo>
                    <a:pt x="3056484" y="399851"/>
                    <a:pt x="2965508" y="515177"/>
                    <a:pt x="2853284" y="515177"/>
                  </a:cubicBezTo>
                  <a:lnTo>
                    <a:pt x="203200" y="515177"/>
                  </a:lnTo>
                  <a:cubicBezTo>
                    <a:pt x="90976" y="515177"/>
                    <a:pt x="0" y="399851"/>
                    <a:pt x="0" y="257588"/>
                  </a:cubicBezTo>
                  <a:cubicBezTo>
                    <a:pt x="0" y="11532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56484" cy="553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4514113" y="990508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355669" y="2901030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4341457" y="61360"/>
            <a:ext cx="11950398" cy="11077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5000" b="1" spc="232" dirty="0">
                <a:solidFill>
                  <a:srgbClr val="FF0000"/>
                </a:solidFill>
                <a:latin typeface="Times New Roman" panose="02020603050405020304" pitchFamily="18" charset="0"/>
                <a:ea typeface="Cinzel Decorative Bold"/>
                <a:cs typeface="Times New Roman" panose="02020603050405020304" pitchFamily="18" charset="0"/>
                <a:sym typeface="Cinzel Decorative Bold"/>
              </a:rPr>
              <a:t>I. TÌM HIỂU CHUNG</a:t>
            </a:r>
          </a:p>
        </p:txBody>
      </p:sp>
      <p:sp>
        <p:nvSpPr>
          <p:cNvPr id="25" name="Freeform 19"/>
          <p:cNvSpPr/>
          <p:nvPr/>
        </p:nvSpPr>
        <p:spPr>
          <a:xfrm rot="-296771" flipH="1">
            <a:off x="16555346" y="-165687"/>
            <a:ext cx="1565365" cy="3004829"/>
          </a:xfrm>
          <a:custGeom>
            <a:avLst/>
            <a:gdLst/>
            <a:ahLst/>
            <a:cxnLst/>
            <a:rect l="l" t="t" r="r" b="b"/>
            <a:pathLst>
              <a:path w="2455443" h="3476469">
                <a:moveTo>
                  <a:pt x="2455443" y="0"/>
                </a:moveTo>
                <a:lnTo>
                  <a:pt x="0" y="0"/>
                </a:lnTo>
                <a:lnTo>
                  <a:pt x="0" y="3476469"/>
                </a:lnTo>
                <a:lnTo>
                  <a:pt x="2455443" y="3476469"/>
                </a:lnTo>
                <a:lnTo>
                  <a:pt x="245544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92" y="417085"/>
            <a:ext cx="3743682" cy="3830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0D2DE52-4D61-44F0-B469-35800A18B9E0}"/>
              </a:ext>
            </a:extLst>
          </p:cNvPr>
          <p:cNvSpPr/>
          <p:nvPr/>
        </p:nvSpPr>
        <p:spPr>
          <a:xfrm>
            <a:off x="-46660" y="4377792"/>
            <a:ext cx="4642723" cy="33224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3533BD-7D46-4C3E-9FDA-5FA94BEF80F8}"/>
              </a:ext>
            </a:extLst>
          </p:cNvPr>
          <p:cNvSpPr txBox="1"/>
          <p:nvPr/>
        </p:nvSpPr>
        <p:spPr>
          <a:xfrm>
            <a:off x="161225" y="4815174"/>
            <a:ext cx="4410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(912 – 1939)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35B00ABA-91C0-41D8-82B4-119D94EF9FBF}"/>
              </a:ext>
            </a:extLst>
          </p:cNvPr>
          <p:cNvSpPr/>
          <p:nvPr/>
        </p:nvSpPr>
        <p:spPr>
          <a:xfrm>
            <a:off x="4978009" y="1790700"/>
            <a:ext cx="12624191" cy="1543326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DF6603-0A44-40DC-B14A-A51FF6A90650}"/>
              </a:ext>
            </a:extLst>
          </p:cNvPr>
          <p:cNvSpPr txBox="1"/>
          <p:nvPr/>
        </p:nvSpPr>
        <p:spPr>
          <a:xfrm>
            <a:off x="5414498" y="1961686"/>
            <a:ext cx="12294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1307A767-3A9F-4946-B690-23AAC9492D8A}"/>
              </a:ext>
            </a:extLst>
          </p:cNvPr>
          <p:cNvSpPr/>
          <p:nvPr/>
        </p:nvSpPr>
        <p:spPr>
          <a:xfrm>
            <a:off x="5079565" y="3767021"/>
            <a:ext cx="12873149" cy="1585281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9FAB04-FF20-4180-92A0-37E32A8862E5}"/>
              </a:ext>
            </a:extLst>
          </p:cNvPr>
          <p:cNvSpPr txBox="1"/>
          <p:nvPr/>
        </p:nvSpPr>
        <p:spPr>
          <a:xfrm>
            <a:off x="5437338" y="3946092"/>
            <a:ext cx="12850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id="{53009CCB-55E6-488A-90E3-0AC8EDFFF94A}"/>
              </a:ext>
            </a:extLst>
          </p:cNvPr>
          <p:cNvSpPr/>
          <p:nvPr/>
        </p:nvSpPr>
        <p:spPr>
          <a:xfrm>
            <a:off x="5079565" y="5635677"/>
            <a:ext cx="13105097" cy="4574673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34756F-0F6D-4BEF-8BAC-DC544354C160}"/>
              </a:ext>
            </a:extLst>
          </p:cNvPr>
          <p:cNvSpPr txBox="1"/>
          <p:nvPr/>
        </p:nvSpPr>
        <p:spPr>
          <a:xfrm>
            <a:off x="6011779" y="5692569"/>
            <a:ext cx="119329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D9B344E-1AC5-4483-8872-59AC3E11406B}"/>
              </a:ext>
            </a:extLst>
          </p:cNvPr>
          <p:cNvCxnSpPr/>
          <p:nvPr/>
        </p:nvCxnSpPr>
        <p:spPr>
          <a:xfrm flipV="1">
            <a:off x="4572000" y="2547087"/>
            <a:ext cx="406009" cy="3237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34E02B6-4524-48D4-9110-6A1F74B4D974}"/>
              </a:ext>
            </a:extLst>
          </p:cNvPr>
          <p:cNvCxnSpPr>
            <a:endCxn id="11" idx="1"/>
          </p:cNvCxnSpPr>
          <p:nvPr/>
        </p:nvCxnSpPr>
        <p:spPr>
          <a:xfrm flipV="1">
            <a:off x="4572000" y="4559662"/>
            <a:ext cx="507565" cy="1225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B36F5B6-F5CC-4877-A956-574F94129BB6}"/>
              </a:ext>
            </a:extLst>
          </p:cNvPr>
          <p:cNvCxnSpPr>
            <a:endCxn id="13" idx="1"/>
          </p:cNvCxnSpPr>
          <p:nvPr/>
        </p:nvCxnSpPr>
        <p:spPr>
          <a:xfrm>
            <a:off x="4572000" y="5914488"/>
            <a:ext cx="507565" cy="2008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4DA2900-8397-8098-C85F-B110F3C84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095" y="8925898"/>
            <a:ext cx="18138100" cy="2311543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NGỮ VĂN THPT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 DỰ ÁN CỘNG ĐỒNG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  <p:bldP spid="10" grpId="0"/>
      <p:bldP spid="11" grpId="0" animBg="1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7"/>
          <p:cNvSpPr txBox="1"/>
          <p:nvPr/>
        </p:nvSpPr>
        <p:spPr>
          <a:xfrm>
            <a:off x="8382000" y="800100"/>
            <a:ext cx="9220200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(7/10/1936).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1938 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XX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reeform 19"/>
          <p:cNvSpPr/>
          <p:nvPr/>
        </p:nvSpPr>
        <p:spPr>
          <a:xfrm rot="-296771" flipH="1">
            <a:off x="16446840" y="7114485"/>
            <a:ext cx="1651501" cy="2798606"/>
          </a:xfrm>
          <a:custGeom>
            <a:avLst/>
            <a:gdLst/>
            <a:ahLst/>
            <a:cxnLst/>
            <a:rect l="l" t="t" r="r" b="b"/>
            <a:pathLst>
              <a:path w="2455443" h="3476469">
                <a:moveTo>
                  <a:pt x="2455443" y="0"/>
                </a:moveTo>
                <a:lnTo>
                  <a:pt x="0" y="0"/>
                </a:lnTo>
                <a:lnTo>
                  <a:pt x="0" y="3476469"/>
                </a:lnTo>
                <a:lnTo>
                  <a:pt x="2455443" y="3476469"/>
                </a:lnTo>
                <a:lnTo>
                  <a:pt x="245544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1028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FEBEB6-9320-8747-C2A9-40A3BE2B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Sản phẩm của nhóm Zalo:  NGỮ VĂN THPT (Nhóm cô Thu Huyền)- DỰ ÁN CỘNG ĐỒNG</a:t>
            </a:r>
          </a:p>
        </p:txBody>
      </p:sp>
    </p:spTree>
    <p:extLst>
      <p:ext uri="{BB962C8B-B14F-4D97-AF65-F5344CB8AC3E}">
        <p14:creationId xmlns:p14="http://schemas.microsoft.com/office/powerpoint/2010/main" val="63501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9"/>
          <p:cNvSpPr/>
          <p:nvPr/>
        </p:nvSpPr>
        <p:spPr>
          <a:xfrm rot="1507693">
            <a:off x="290109" y="-167399"/>
            <a:ext cx="1400981" cy="3473036"/>
          </a:xfrm>
          <a:custGeom>
            <a:avLst/>
            <a:gdLst/>
            <a:ahLst/>
            <a:cxnLst/>
            <a:rect l="l" t="t" r="r" b="b"/>
            <a:pathLst>
              <a:path w="1763524" h="3657582">
                <a:moveTo>
                  <a:pt x="0" y="0"/>
                </a:moveTo>
                <a:lnTo>
                  <a:pt x="1763524" y="0"/>
                </a:lnTo>
                <a:lnTo>
                  <a:pt x="1763524" y="3657582"/>
                </a:lnTo>
                <a:lnTo>
                  <a:pt x="0" y="3657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reeform 19"/>
          <p:cNvSpPr/>
          <p:nvPr/>
        </p:nvSpPr>
        <p:spPr>
          <a:xfrm rot="-296771" flipH="1">
            <a:off x="2069850" y="7231908"/>
            <a:ext cx="1651501" cy="2798606"/>
          </a:xfrm>
          <a:custGeom>
            <a:avLst/>
            <a:gdLst/>
            <a:ahLst/>
            <a:cxnLst/>
            <a:rect l="l" t="t" r="r" b="b"/>
            <a:pathLst>
              <a:path w="2455443" h="3476469">
                <a:moveTo>
                  <a:pt x="2455443" y="0"/>
                </a:moveTo>
                <a:lnTo>
                  <a:pt x="0" y="0"/>
                </a:lnTo>
                <a:lnTo>
                  <a:pt x="0" y="3476469"/>
                </a:lnTo>
                <a:lnTo>
                  <a:pt x="2455443" y="3476469"/>
                </a:lnTo>
                <a:lnTo>
                  <a:pt x="245544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7564380-C666-42DF-8777-6BC86C7C9CBB}"/>
              </a:ext>
            </a:extLst>
          </p:cNvPr>
          <p:cNvSpPr/>
          <p:nvPr/>
        </p:nvSpPr>
        <p:spPr>
          <a:xfrm>
            <a:off x="152400" y="3438753"/>
            <a:ext cx="2743201" cy="31595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B78B8E-726C-4C86-A7FB-8C96DC37BC13}"/>
              </a:ext>
            </a:extLst>
          </p:cNvPr>
          <p:cNvSpPr txBox="1"/>
          <p:nvPr/>
        </p:nvSpPr>
        <p:spPr>
          <a:xfrm>
            <a:off x="381001" y="4356816"/>
            <a:ext cx="1981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20FCF2-B467-485C-996C-5672556278F9}"/>
              </a:ext>
            </a:extLst>
          </p:cNvPr>
          <p:cNvSpPr/>
          <p:nvPr/>
        </p:nvSpPr>
        <p:spPr>
          <a:xfrm>
            <a:off x="3690261" y="896641"/>
            <a:ext cx="13689873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CDCB36-6F54-4393-A15E-83DE85AD39D0}"/>
              </a:ext>
            </a:extLst>
          </p:cNvPr>
          <p:cNvSpPr txBox="1"/>
          <p:nvPr/>
        </p:nvSpPr>
        <p:spPr>
          <a:xfrm>
            <a:off x="4114799" y="1174574"/>
            <a:ext cx="13245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XX –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ABBC55-1E77-4B7D-9A21-592D7633C6F7}"/>
              </a:ext>
            </a:extLst>
          </p:cNvPr>
          <p:cNvSpPr/>
          <p:nvPr/>
        </p:nvSpPr>
        <p:spPr>
          <a:xfrm>
            <a:off x="3462818" y="4998119"/>
            <a:ext cx="2741643" cy="1600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3B561-B170-48CD-A8C8-10B20A9ED24B}"/>
              </a:ext>
            </a:extLst>
          </p:cNvPr>
          <p:cNvSpPr txBox="1"/>
          <p:nvPr/>
        </p:nvSpPr>
        <p:spPr>
          <a:xfrm>
            <a:off x="3690262" y="5444276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7CEEBEB-6156-4991-AF0B-7375252C7238}"/>
              </a:ext>
            </a:extLst>
          </p:cNvPr>
          <p:cNvSpPr/>
          <p:nvPr/>
        </p:nvSpPr>
        <p:spPr>
          <a:xfrm>
            <a:off x="6799291" y="2904864"/>
            <a:ext cx="10954613" cy="1600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75E6E5-1A59-488E-9064-0E35DEDDD72B}"/>
              </a:ext>
            </a:extLst>
          </p:cNvPr>
          <p:cNvSpPr txBox="1"/>
          <p:nvPr/>
        </p:nvSpPr>
        <p:spPr>
          <a:xfrm>
            <a:off x="6848513" y="3061558"/>
            <a:ext cx="112870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TT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A2F1D85-D3CD-4082-8B58-AAFECBA802BD}"/>
              </a:ext>
            </a:extLst>
          </p:cNvPr>
          <p:cNvSpPr/>
          <p:nvPr/>
        </p:nvSpPr>
        <p:spPr>
          <a:xfrm>
            <a:off x="6938482" y="4884062"/>
            <a:ext cx="10815422" cy="2255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5E308E-87B6-4C57-ADCA-E3FA08D4DE60}"/>
              </a:ext>
            </a:extLst>
          </p:cNvPr>
          <p:cNvSpPr txBox="1"/>
          <p:nvPr/>
        </p:nvSpPr>
        <p:spPr>
          <a:xfrm>
            <a:off x="7010482" y="4998119"/>
            <a:ext cx="107434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Xiêm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7BAD8FF-27CB-4CB3-8A38-71C33D7CE31A}"/>
              </a:ext>
            </a:extLst>
          </p:cNvPr>
          <p:cNvSpPr/>
          <p:nvPr/>
        </p:nvSpPr>
        <p:spPr>
          <a:xfrm>
            <a:off x="6799292" y="7817519"/>
            <a:ext cx="10560623" cy="14076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D76467-4E6C-4EDF-981F-8CC22AEF9A58}"/>
              </a:ext>
            </a:extLst>
          </p:cNvPr>
          <p:cNvSpPr txBox="1"/>
          <p:nvPr/>
        </p:nvSpPr>
        <p:spPr>
          <a:xfrm>
            <a:off x="7025722" y="7817519"/>
            <a:ext cx="10195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0761CF2-1866-4154-8C0D-102113A623F8}"/>
              </a:ext>
            </a:extLst>
          </p:cNvPr>
          <p:cNvCxnSpPr>
            <a:stCxn id="2" idx="6"/>
            <a:endCxn id="4" idx="1"/>
          </p:cNvCxnSpPr>
          <p:nvPr/>
        </p:nvCxnSpPr>
        <p:spPr>
          <a:xfrm flipV="1">
            <a:off x="2895601" y="1582441"/>
            <a:ext cx="794660" cy="3436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F1BBB1-9867-4586-90E3-8813AB32D9F8}"/>
              </a:ext>
            </a:extLst>
          </p:cNvPr>
          <p:cNvCxnSpPr>
            <a:stCxn id="2" idx="6"/>
            <a:endCxn id="6" idx="1"/>
          </p:cNvCxnSpPr>
          <p:nvPr/>
        </p:nvCxnSpPr>
        <p:spPr>
          <a:xfrm>
            <a:off x="2895601" y="5018536"/>
            <a:ext cx="567217" cy="779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EE0FAD3-7E3F-4574-8548-391F795EBB47}"/>
              </a:ext>
            </a:extLst>
          </p:cNvPr>
          <p:cNvCxnSpPr>
            <a:stCxn id="6" idx="3"/>
            <a:endCxn id="8" idx="1"/>
          </p:cNvCxnSpPr>
          <p:nvPr/>
        </p:nvCxnSpPr>
        <p:spPr>
          <a:xfrm flipV="1">
            <a:off x="6204461" y="3704964"/>
            <a:ext cx="594830" cy="2093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2B0EE43-E74A-4252-A3F6-8D7D0250B6A4}"/>
              </a:ext>
            </a:extLst>
          </p:cNvPr>
          <p:cNvCxnSpPr>
            <a:stCxn id="6" idx="3"/>
            <a:endCxn id="10" idx="1"/>
          </p:cNvCxnSpPr>
          <p:nvPr/>
        </p:nvCxnSpPr>
        <p:spPr>
          <a:xfrm>
            <a:off x="6204461" y="5798219"/>
            <a:ext cx="734021" cy="213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B9CBD66-7C4A-4065-8E49-6FAFF3549757}"/>
              </a:ext>
            </a:extLst>
          </p:cNvPr>
          <p:cNvCxnSpPr>
            <a:stCxn id="6" idx="3"/>
            <a:endCxn id="12" idx="1"/>
          </p:cNvCxnSpPr>
          <p:nvPr/>
        </p:nvCxnSpPr>
        <p:spPr>
          <a:xfrm>
            <a:off x="6204461" y="5798219"/>
            <a:ext cx="594831" cy="2723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FEE0DA6-2F79-4A4D-9FDE-A2903C10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9493919"/>
            <a:ext cx="12725400" cy="602581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NGỮ VĂN THPT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 DỰ ÁN CỘNG ĐỒNG</a:t>
            </a:r>
          </a:p>
        </p:txBody>
      </p:sp>
    </p:spTree>
    <p:extLst>
      <p:ext uri="{BB962C8B-B14F-4D97-AF65-F5344CB8AC3E}">
        <p14:creationId xmlns:p14="http://schemas.microsoft.com/office/powerpoint/2010/main" val="396291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406822" y="266700"/>
            <a:ext cx="11299778" cy="1535689"/>
            <a:chOff x="0" y="0"/>
            <a:chExt cx="2514481" cy="5151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14481" cy="515177"/>
            </a:xfrm>
            <a:custGeom>
              <a:avLst/>
              <a:gdLst/>
              <a:ahLst/>
              <a:cxnLst/>
              <a:rect l="l" t="t" r="r" b="b"/>
              <a:pathLst>
                <a:path w="2514481" h="515177">
                  <a:moveTo>
                    <a:pt x="2311281" y="0"/>
                  </a:moveTo>
                  <a:cubicBezTo>
                    <a:pt x="2423505" y="0"/>
                    <a:pt x="2514481" y="115326"/>
                    <a:pt x="2514481" y="257588"/>
                  </a:cubicBezTo>
                  <a:cubicBezTo>
                    <a:pt x="2514481" y="399851"/>
                    <a:pt x="2423505" y="515177"/>
                    <a:pt x="2311281" y="515177"/>
                  </a:cubicBezTo>
                  <a:lnTo>
                    <a:pt x="203200" y="515177"/>
                  </a:lnTo>
                  <a:cubicBezTo>
                    <a:pt x="90976" y="515177"/>
                    <a:pt x="0" y="399851"/>
                    <a:pt x="0" y="257588"/>
                  </a:cubicBezTo>
                  <a:cubicBezTo>
                    <a:pt x="0" y="11532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514481" cy="553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4855026" y="266700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5545324" y="2902133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21791" y="5306792"/>
            <a:ext cx="5655482" cy="4980208"/>
            <a:chOff x="0" y="0"/>
            <a:chExt cx="812800" cy="54294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542944"/>
            </a:xfrm>
            <a:custGeom>
              <a:avLst/>
              <a:gdLst/>
              <a:ahLst/>
              <a:cxnLst/>
              <a:rect l="l" t="t" r="r" b="b"/>
              <a:pathLst>
                <a:path w="812800" h="542944">
                  <a:moveTo>
                    <a:pt x="60128" y="0"/>
                  </a:moveTo>
                  <a:lnTo>
                    <a:pt x="752672" y="0"/>
                  </a:lnTo>
                  <a:cubicBezTo>
                    <a:pt x="768619" y="0"/>
                    <a:pt x="783913" y="6335"/>
                    <a:pt x="795189" y="17611"/>
                  </a:cubicBezTo>
                  <a:cubicBezTo>
                    <a:pt x="806465" y="28887"/>
                    <a:pt x="812800" y="44181"/>
                    <a:pt x="812800" y="60128"/>
                  </a:cubicBezTo>
                  <a:lnTo>
                    <a:pt x="812800" y="482817"/>
                  </a:lnTo>
                  <a:cubicBezTo>
                    <a:pt x="812800" y="516024"/>
                    <a:pt x="785880" y="542944"/>
                    <a:pt x="752672" y="542944"/>
                  </a:cubicBezTo>
                  <a:lnTo>
                    <a:pt x="60128" y="542944"/>
                  </a:lnTo>
                  <a:cubicBezTo>
                    <a:pt x="44181" y="542944"/>
                    <a:pt x="28887" y="536610"/>
                    <a:pt x="17611" y="525333"/>
                  </a:cubicBezTo>
                  <a:cubicBezTo>
                    <a:pt x="6335" y="514057"/>
                    <a:pt x="0" y="498764"/>
                    <a:pt x="0" y="482817"/>
                  </a:cubicBezTo>
                  <a:lnTo>
                    <a:pt x="0" y="60128"/>
                  </a:lnTo>
                  <a:cubicBezTo>
                    <a:pt x="0" y="44181"/>
                    <a:pt x="6335" y="28887"/>
                    <a:pt x="17611" y="17611"/>
                  </a:cubicBezTo>
                  <a:cubicBezTo>
                    <a:pt x="28887" y="6335"/>
                    <a:pt x="44181" y="0"/>
                    <a:pt x="60128" y="0"/>
                  </a:cubicBezTo>
                  <a:close/>
                </a:path>
              </a:pathLst>
            </a:custGeom>
            <a:solidFill>
              <a:srgbClr val="DEDD91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5810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324601" y="5268523"/>
            <a:ext cx="5562600" cy="5018477"/>
            <a:chOff x="0" y="0"/>
            <a:chExt cx="812800" cy="54294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542944"/>
            </a:xfrm>
            <a:custGeom>
              <a:avLst/>
              <a:gdLst/>
              <a:ahLst/>
              <a:cxnLst/>
              <a:rect l="l" t="t" r="r" b="b"/>
              <a:pathLst>
                <a:path w="812800" h="542944">
                  <a:moveTo>
                    <a:pt x="60128" y="0"/>
                  </a:moveTo>
                  <a:lnTo>
                    <a:pt x="752672" y="0"/>
                  </a:lnTo>
                  <a:cubicBezTo>
                    <a:pt x="768619" y="0"/>
                    <a:pt x="783913" y="6335"/>
                    <a:pt x="795189" y="17611"/>
                  </a:cubicBezTo>
                  <a:cubicBezTo>
                    <a:pt x="806465" y="28887"/>
                    <a:pt x="812800" y="44181"/>
                    <a:pt x="812800" y="60128"/>
                  </a:cubicBezTo>
                  <a:lnTo>
                    <a:pt x="812800" y="482817"/>
                  </a:lnTo>
                  <a:cubicBezTo>
                    <a:pt x="812800" y="516024"/>
                    <a:pt x="785880" y="542944"/>
                    <a:pt x="752672" y="542944"/>
                  </a:cubicBezTo>
                  <a:lnTo>
                    <a:pt x="60128" y="542944"/>
                  </a:lnTo>
                  <a:cubicBezTo>
                    <a:pt x="44181" y="542944"/>
                    <a:pt x="28887" y="536610"/>
                    <a:pt x="17611" y="525333"/>
                  </a:cubicBezTo>
                  <a:cubicBezTo>
                    <a:pt x="6335" y="514057"/>
                    <a:pt x="0" y="498764"/>
                    <a:pt x="0" y="482817"/>
                  </a:cubicBezTo>
                  <a:lnTo>
                    <a:pt x="0" y="60128"/>
                  </a:lnTo>
                  <a:cubicBezTo>
                    <a:pt x="0" y="44181"/>
                    <a:pt x="6335" y="28887"/>
                    <a:pt x="17611" y="17611"/>
                  </a:cubicBezTo>
                  <a:cubicBezTo>
                    <a:pt x="28887" y="6335"/>
                    <a:pt x="44181" y="0"/>
                    <a:pt x="60128" y="0"/>
                  </a:cubicBezTo>
                  <a:close/>
                </a:path>
              </a:pathLst>
            </a:custGeom>
            <a:solidFill>
              <a:srgbClr val="DEDD91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5810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256542" y="3501956"/>
            <a:ext cx="5630658" cy="1489144"/>
            <a:chOff x="0" y="0"/>
            <a:chExt cx="812800" cy="20435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204356"/>
            </a:xfrm>
            <a:custGeom>
              <a:avLst/>
              <a:gdLst/>
              <a:ahLst/>
              <a:cxnLst/>
              <a:rect l="l" t="t" r="r" b="b"/>
              <a:pathLst>
                <a:path w="812800" h="204356">
                  <a:moveTo>
                    <a:pt x="48363" y="0"/>
                  </a:moveTo>
                  <a:lnTo>
                    <a:pt x="764437" y="0"/>
                  </a:lnTo>
                  <a:cubicBezTo>
                    <a:pt x="777263" y="0"/>
                    <a:pt x="789565" y="5095"/>
                    <a:pt x="798635" y="14165"/>
                  </a:cubicBezTo>
                  <a:cubicBezTo>
                    <a:pt x="807705" y="23235"/>
                    <a:pt x="812800" y="35537"/>
                    <a:pt x="812800" y="48363"/>
                  </a:cubicBezTo>
                  <a:lnTo>
                    <a:pt x="812800" y="155993"/>
                  </a:lnTo>
                  <a:cubicBezTo>
                    <a:pt x="812800" y="168819"/>
                    <a:pt x="807705" y="181121"/>
                    <a:pt x="798635" y="190191"/>
                  </a:cubicBezTo>
                  <a:cubicBezTo>
                    <a:pt x="789565" y="199261"/>
                    <a:pt x="777263" y="204356"/>
                    <a:pt x="764437" y="204356"/>
                  </a:cubicBezTo>
                  <a:lnTo>
                    <a:pt x="48363" y="204356"/>
                  </a:lnTo>
                  <a:cubicBezTo>
                    <a:pt x="35537" y="204356"/>
                    <a:pt x="23235" y="199261"/>
                    <a:pt x="14165" y="190191"/>
                  </a:cubicBezTo>
                  <a:cubicBezTo>
                    <a:pt x="5095" y="181121"/>
                    <a:pt x="0" y="168819"/>
                    <a:pt x="0" y="155993"/>
                  </a:cubicBezTo>
                  <a:lnTo>
                    <a:pt x="0" y="48363"/>
                  </a:lnTo>
                  <a:cubicBezTo>
                    <a:pt x="0" y="35537"/>
                    <a:pt x="5095" y="23235"/>
                    <a:pt x="14165" y="14165"/>
                  </a:cubicBezTo>
                  <a:cubicBezTo>
                    <a:pt x="23235" y="5095"/>
                    <a:pt x="35537" y="0"/>
                    <a:pt x="48363" y="0"/>
                  </a:cubicBezTo>
                  <a:close/>
                </a:path>
              </a:pathLst>
            </a:custGeom>
            <a:solidFill>
              <a:srgbClr val="797A1D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242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6342" y="3515538"/>
            <a:ext cx="5690930" cy="1489144"/>
            <a:chOff x="0" y="0"/>
            <a:chExt cx="812800" cy="20435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204356"/>
            </a:xfrm>
            <a:custGeom>
              <a:avLst/>
              <a:gdLst/>
              <a:ahLst/>
              <a:cxnLst/>
              <a:rect l="l" t="t" r="r" b="b"/>
              <a:pathLst>
                <a:path w="812800" h="204356">
                  <a:moveTo>
                    <a:pt x="48363" y="0"/>
                  </a:moveTo>
                  <a:lnTo>
                    <a:pt x="764437" y="0"/>
                  </a:lnTo>
                  <a:cubicBezTo>
                    <a:pt x="777263" y="0"/>
                    <a:pt x="789565" y="5095"/>
                    <a:pt x="798635" y="14165"/>
                  </a:cubicBezTo>
                  <a:cubicBezTo>
                    <a:pt x="807705" y="23235"/>
                    <a:pt x="812800" y="35537"/>
                    <a:pt x="812800" y="48363"/>
                  </a:cubicBezTo>
                  <a:lnTo>
                    <a:pt x="812800" y="155993"/>
                  </a:lnTo>
                  <a:cubicBezTo>
                    <a:pt x="812800" y="168819"/>
                    <a:pt x="807705" y="181121"/>
                    <a:pt x="798635" y="190191"/>
                  </a:cubicBezTo>
                  <a:cubicBezTo>
                    <a:pt x="789565" y="199261"/>
                    <a:pt x="777263" y="204356"/>
                    <a:pt x="764437" y="204356"/>
                  </a:cubicBezTo>
                  <a:lnTo>
                    <a:pt x="48363" y="204356"/>
                  </a:lnTo>
                  <a:cubicBezTo>
                    <a:pt x="35537" y="204356"/>
                    <a:pt x="23235" y="199261"/>
                    <a:pt x="14165" y="190191"/>
                  </a:cubicBezTo>
                  <a:cubicBezTo>
                    <a:pt x="5095" y="181121"/>
                    <a:pt x="0" y="168819"/>
                    <a:pt x="0" y="155993"/>
                  </a:cubicBezTo>
                  <a:lnTo>
                    <a:pt x="0" y="48363"/>
                  </a:lnTo>
                  <a:cubicBezTo>
                    <a:pt x="0" y="35537"/>
                    <a:pt x="5095" y="23235"/>
                    <a:pt x="14165" y="14165"/>
                  </a:cubicBezTo>
                  <a:cubicBezTo>
                    <a:pt x="23235" y="5095"/>
                    <a:pt x="35537" y="0"/>
                    <a:pt x="48363" y="0"/>
                  </a:cubicBezTo>
                  <a:close/>
                </a:path>
              </a:pathLst>
            </a:custGeom>
            <a:solidFill>
              <a:srgbClr val="797A1D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242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Freeform 24"/>
          <p:cNvSpPr/>
          <p:nvPr/>
        </p:nvSpPr>
        <p:spPr>
          <a:xfrm>
            <a:off x="14689152" y="694509"/>
            <a:ext cx="3598848" cy="2215761"/>
          </a:xfrm>
          <a:custGeom>
            <a:avLst/>
            <a:gdLst/>
            <a:ahLst/>
            <a:cxnLst/>
            <a:rect l="l" t="t" r="r" b="b"/>
            <a:pathLst>
              <a:path w="3598848" h="2215761">
                <a:moveTo>
                  <a:pt x="0" y="0"/>
                </a:moveTo>
                <a:lnTo>
                  <a:pt x="3598848" y="0"/>
                </a:lnTo>
                <a:lnTo>
                  <a:pt x="3598848" y="2215761"/>
                </a:lnTo>
                <a:lnTo>
                  <a:pt x="0" y="22157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355559" y="5600700"/>
            <a:ext cx="5163184" cy="3877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462237" y="5600700"/>
            <a:ext cx="5120164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797A1D"/>
              </a:solidFill>
              <a:latin typeface="Times New Roman" panose="02020603050405020304" pitchFamily="18" charset="0"/>
              <a:ea typeface="Cagliostro"/>
              <a:cs typeface="Times New Roman" panose="02020603050405020304" pitchFamily="18" charset="0"/>
              <a:sym typeface="Cagliostro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53689" y="3920418"/>
            <a:ext cx="5163184" cy="655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dirty="0" err="1">
                <a:solidFill>
                  <a:srgbClr val="FFFFF1"/>
                </a:solidFill>
                <a:latin typeface="Times New Roman" panose="02020603050405020304" pitchFamily="18" charset="0"/>
                <a:ea typeface="Cagliostro"/>
                <a:cs typeface="Times New Roman" panose="02020603050405020304" pitchFamily="18" charset="0"/>
                <a:sym typeface="Cagliostro"/>
              </a:rPr>
              <a:t>Tình</a:t>
            </a:r>
            <a:r>
              <a:rPr lang="en-US" sz="3999" b="1" dirty="0">
                <a:solidFill>
                  <a:srgbClr val="FFFFF1"/>
                </a:solidFill>
                <a:latin typeface="Times New Roman" panose="02020603050405020304" pitchFamily="18" charset="0"/>
                <a:ea typeface="Cagliostro"/>
                <a:cs typeface="Times New Roman" panose="02020603050405020304" pitchFamily="18" charset="0"/>
                <a:sym typeface="Cagliostro"/>
              </a:rPr>
              <a:t> </a:t>
            </a:r>
            <a:r>
              <a:rPr lang="en-US" sz="3999" b="1" dirty="0" err="1">
                <a:solidFill>
                  <a:srgbClr val="FFFFF1"/>
                </a:solidFill>
                <a:latin typeface="Times New Roman" panose="02020603050405020304" pitchFamily="18" charset="0"/>
                <a:ea typeface="Cagliostro"/>
                <a:cs typeface="Times New Roman" panose="02020603050405020304" pitchFamily="18" charset="0"/>
                <a:sym typeface="Cagliostro"/>
              </a:rPr>
              <a:t>huống</a:t>
            </a:r>
            <a:r>
              <a:rPr lang="en-US" sz="3999" b="1" dirty="0">
                <a:solidFill>
                  <a:srgbClr val="FFFFF1"/>
                </a:solidFill>
                <a:latin typeface="Times New Roman" panose="02020603050405020304" pitchFamily="18" charset="0"/>
                <a:ea typeface="Cagliostro"/>
                <a:cs typeface="Times New Roman" panose="02020603050405020304" pitchFamily="18" charset="0"/>
                <a:sym typeface="Cagliostro"/>
              </a:rPr>
              <a:t> 1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964322" y="3873351"/>
            <a:ext cx="5922878" cy="655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dirty="0" err="1">
                <a:solidFill>
                  <a:srgbClr val="FFFFF1"/>
                </a:solidFill>
                <a:latin typeface="Times New Roman" panose="02020603050405020304" pitchFamily="18" charset="0"/>
                <a:ea typeface="Cagliostro"/>
                <a:cs typeface="Times New Roman" panose="02020603050405020304" pitchFamily="18" charset="0"/>
                <a:sym typeface="Cagliostro"/>
              </a:rPr>
              <a:t>Tình</a:t>
            </a:r>
            <a:r>
              <a:rPr lang="en-US" sz="3999" b="1" dirty="0">
                <a:solidFill>
                  <a:srgbClr val="FFFFF1"/>
                </a:solidFill>
                <a:latin typeface="Times New Roman" panose="02020603050405020304" pitchFamily="18" charset="0"/>
                <a:ea typeface="Cagliostro"/>
                <a:cs typeface="Times New Roman" panose="02020603050405020304" pitchFamily="18" charset="0"/>
                <a:sym typeface="Cagliostro"/>
              </a:rPr>
              <a:t> </a:t>
            </a:r>
            <a:r>
              <a:rPr lang="en-US" sz="3999" b="1" dirty="0" err="1">
                <a:solidFill>
                  <a:srgbClr val="FFFFF1"/>
                </a:solidFill>
                <a:latin typeface="Times New Roman" panose="02020603050405020304" pitchFamily="18" charset="0"/>
                <a:ea typeface="Cagliostro"/>
                <a:cs typeface="Times New Roman" panose="02020603050405020304" pitchFamily="18" charset="0"/>
                <a:sym typeface="Cagliostro"/>
              </a:rPr>
              <a:t>huống</a:t>
            </a:r>
            <a:r>
              <a:rPr lang="en-US" sz="3999" b="1" dirty="0">
                <a:solidFill>
                  <a:srgbClr val="FFFFF1"/>
                </a:solidFill>
                <a:latin typeface="Times New Roman" panose="02020603050405020304" pitchFamily="18" charset="0"/>
                <a:ea typeface="Cagliostro"/>
                <a:cs typeface="Times New Roman" panose="02020603050405020304" pitchFamily="18" charset="0"/>
                <a:sym typeface="Cagliostro"/>
              </a:rPr>
              <a:t> 2</a:t>
            </a:r>
          </a:p>
        </p:txBody>
      </p:sp>
      <p:sp>
        <p:nvSpPr>
          <p:cNvPr id="33" name="TextBox 25"/>
          <p:cNvSpPr txBox="1"/>
          <p:nvPr/>
        </p:nvSpPr>
        <p:spPr>
          <a:xfrm>
            <a:off x="3276600" y="396776"/>
            <a:ext cx="11950398" cy="11077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5000" b="1" spc="232" dirty="0">
                <a:solidFill>
                  <a:srgbClr val="FF0000"/>
                </a:solidFill>
                <a:latin typeface="Times New Roman" panose="02020603050405020304" pitchFamily="18" charset="0"/>
                <a:ea typeface="Cinzel Decorative Bold"/>
                <a:cs typeface="Times New Roman" panose="02020603050405020304" pitchFamily="18" charset="0"/>
                <a:sym typeface="Cinzel Decorative Bold"/>
              </a:rPr>
              <a:t>II. KHÁM PHÁ VĂN BẢN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205956" y="1638300"/>
            <a:ext cx="9560631" cy="165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15"/>
          <p:cNvGrpSpPr/>
          <p:nvPr/>
        </p:nvGrpSpPr>
        <p:grpSpPr>
          <a:xfrm>
            <a:off x="12496800" y="3543300"/>
            <a:ext cx="5694278" cy="1489144"/>
            <a:chOff x="0" y="0"/>
            <a:chExt cx="812800" cy="204356"/>
          </a:xfrm>
        </p:grpSpPr>
        <p:sp>
          <p:nvSpPr>
            <p:cNvPr id="36" name="Freeform 16"/>
            <p:cNvSpPr/>
            <p:nvPr/>
          </p:nvSpPr>
          <p:spPr>
            <a:xfrm>
              <a:off x="0" y="0"/>
              <a:ext cx="812800" cy="204356"/>
            </a:xfrm>
            <a:custGeom>
              <a:avLst/>
              <a:gdLst/>
              <a:ahLst/>
              <a:cxnLst/>
              <a:rect l="l" t="t" r="r" b="b"/>
              <a:pathLst>
                <a:path w="812800" h="204356">
                  <a:moveTo>
                    <a:pt x="48363" y="0"/>
                  </a:moveTo>
                  <a:lnTo>
                    <a:pt x="764437" y="0"/>
                  </a:lnTo>
                  <a:cubicBezTo>
                    <a:pt x="777263" y="0"/>
                    <a:pt x="789565" y="5095"/>
                    <a:pt x="798635" y="14165"/>
                  </a:cubicBezTo>
                  <a:cubicBezTo>
                    <a:pt x="807705" y="23235"/>
                    <a:pt x="812800" y="35537"/>
                    <a:pt x="812800" y="48363"/>
                  </a:cubicBezTo>
                  <a:lnTo>
                    <a:pt x="812800" y="155993"/>
                  </a:lnTo>
                  <a:cubicBezTo>
                    <a:pt x="812800" y="168819"/>
                    <a:pt x="807705" y="181121"/>
                    <a:pt x="798635" y="190191"/>
                  </a:cubicBezTo>
                  <a:cubicBezTo>
                    <a:pt x="789565" y="199261"/>
                    <a:pt x="777263" y="204356"/>
                    <a:pt x="764437" y="204356"/>
                  </a:cubicBezTo>
                  <a:lnTo>
                    <a:pt x="48363" y="204356"/>
                  </a:lnTo>
                  <a:cubicBezTo>
                    <a:pt x="35537" y="204356"/>
                    <a:pt x="23235" y="199261"/>
                    <a:pt x="14165" y="190191"/>
                  </a:cubicBezTo>
                  <a:cubicBezTo>
                    <a:pt x="5095" y="181121"/>
                    <a:pt x="0" y="168819"/>
                    <a:pt x="0" y="155993"/>
                  </a:cubicBezTo>
                  <a:lnTo>
                    <a:pt x="0" y="48363"/>
                  </a:lnTo>
                  <a:cubicBezTo>
                    <a:pt x="0" y="35537"/>
                    <a:pt x="5095" y="23235"/>
                    <a:pt x="14165" y="14165"/>
                  </a:cubicBezTo>
                  <a:cubicBezTo>
                    <a:pt x="23235" y="5095"/>
                    <a:pt x="35537" y="0"/>
                    <a:pt x="48363" y="0"/>
                  </a:cubicBezTo>
                  <a:close/>
                </a:path>
              </a:pathLst>
            </a:custGeom>
            <a:solidFill>
              <a:srgbClr val="797A1D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17"/>
            <p:cNvSpPr txBox="1"/>
            <p:nvPr/>
          </p:nvSpPr>
          <p:spPr>
            <a:xfrm>
              <a:off x="0" y="-38100"/>
              <a:ext cx="812800" cy="242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12"/>
          <p:cNvGrpSpPr/>
          <p:nvPr/>
        </p:nvGrpSpPr>
        <p:grpSpPr>
          <a:xfrm>
            <a:off x="12803633" y="5295900"/>
            <a:ext cx="5426998" cy="5018477"/>
            <a:chOff x="0" y="0"/>
            <a:chExt cx="812800" cy="542944"/>
          </a:xfrm>
        </p:grpSpPr>
        <p:sp>
          <p:nvSpPr>
            <p:cNvPr id="39" name="Freeform 13"/>
            <p:cNvSpPr/>
            <p:nvPr/>
          </p:nvSpPr>
          <p:spPr>
            <a:xfrm>
              <a:off x="0" y="0"/>
              <a:ext cx="812800" cy="542944"/>
            </a:xfrm>
            <a:custGeom>
              <a:avLst/>
              <a:gdLst/>
              <a:ahLst/>
              <a:cxnLst/>
              <a:rect l="l" t="t" r="r" b="b"/>
              <a:pathLst>
                <a:path w="812800" h="542944">
                  <a:moveTo>
                    <a:pt x="60128" y="0"/>
                  </a:moveTo>
                  <a:lnTo>
                    <a:pt x="752672" y="0"/>
                  </a:lnTo>
                  <a:cubicBezTo>
                    <a:pt x="768619" y="0"/>
                    <a:pt x="783913" y="6335"/>
                    <a:pt x="795189" y="17611"/>
                  </a:cubicBezTo>
                  <a:cubicBezTo>
                    <a:pt x="806465" y="28887"/>
                    <a:pt x="812800" y="44181"/>
                    <a:pt x="812800" y="60128"/>
                  </a:cubicBezTo>
                  <a:lnTo>
                    <a:pt x="812800" y="482817"/>
                  </a:lnTo>
                  <a:cubicBezTo>
                    <a:pt x="812800" y="516024"/>
                    <a:pt x="785880" y="542944"/>
                    <a:pt x="752672" y="542944"/>
                  </a:cubicBezTo>
                  <a:lnTo>
                    <a:pt x="60128" y="542944"/>
                  </a:lnTo>
                  <a:cubicBezTo>
                    <a:pt x="44181" y="542944"/>
                    <a:pt x="28887" y="536610"/>
                    <a:pt x="17611" y="525333"/>
                  </a:cubicBezTo>
                  <a:cubicBezTo>
                    <a:pt x="6335" y="514057"/>
                    <a:pt x="0" y="498764"/>
                    <a:pt x="0" y="482817"/>
                  </a:cubicBezTo>
                  <a:lnTo>
                    <a:pt x="0" y="60128"/>
                  </a:lnTo>
                  <a:cubicBezTo>
                    <a:pt x="0" y="44181"/>
                    <a:pt x="6335" y="28887"/>
                    <a:pt x="17611" y="17611"/>
                  </a:cubicBezTo>
                  <a:cubicBezTo>
                    <a:pt x="28887" y="6335"/>
                    <a:pt x="44181" y="0"/>
                    <a:pt x="60128" y="0"/>
                  </a:cubicBezTo>
                  <a:close/>
                </a:path>
              </a:pathLst>
            </a:custGeom>
            <a:solidFill>
              <a:srgbClr val="DEDD91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14"/>
            <p:cNvSpPr txBox="1"/>
            <p:nvPr/>
          </p:nvSpPr>
          <p:spPr>
            <a:xfrm>
              <a:off x="0" y="-38100"/>
              <a:ext cx="812800" cy="5810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TextBox 27"/>
          <p:cNvSpPr txBox="1"/>
          <p:nvPr/>
        </p:nvSpPr>
        <p:spPr>
          <a:xfrm>
            <a:off x="13182599" y="5600699"/>
            <a:ext cx="4741197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TextBox 29"/>
          <p:cNvSpPr txBox="1"/>
          <p:nvPr/>
        </p:nvSpPr>
        <p:spPr>
          <a:xfrm>
            <a:off x="12489713" y="3941623"/>
            <a:ext cx="5922878" cy="655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dirty="0" err="1">
                <a:solidFill>
                  <a:srgbClr val="FFFFF1"/>
                </a:solidFill>
                <a:latin typeface="Times New Roman" panose="02020603050405020304" pitchFamily="18" charset="0"/>
                <a:ea typeface="Cagliostro"/>
                <a:cs typeface="Times New Roman" panose="02020603050405020304" pitchFamily="18" charset="0"/>
                <a:sym typeface="Cagliostro"/>
              </a:rPr>
              <a:t>Tình</a:t>
            </a:r>
            <a:r>
              <a:rPr lang="en-US" sz="3999" b="1" dirty="0">
                <a:solidFill>
                  <a:srgbClr val="FFFFF1"/>
                </a:solidFill>
                <a:latin typeface="Times New Roman" panose="02020603050405020304" pitchFamily="18" charset="0"/>
                <a:ea typeface="Cagliostro"/>
                <a:cs typeface="Times New Roman" panose="02020603050405020304" pitchFamily="18" charset="0"/>
                <a:sym typeface="Cagliostro"/>
              </a:rPr>
              <a:t> </a:t>
            </a:r>
            <a:r>
              <a:rPr lang="en-US" sz="3999" b="1" dirty="0" err="1">
                <a:solidFill>
                  <a:srgbClr val="FFFFF1"/>
                </a:solidFill>
                <a:latin typeface="Times New Roman" panose="02020603050405020304" pitchFamily="18" charset="0"/>
                <a:ea typeface="Cagliostro"/>
                <a:cs typeface="Times New Roman" panose="02020603050405020304" pitchFamily="18" charset="0"/>
                <a:sym typeface="Cagliostro"/>
              </a:rPr>
              <a:t>huống</a:t>
            </a:r>
            <a:r>
              <a:rPr lang="en-US" sz="3999" b="1" dirty="0">
                <a:solidFill>
                  <a:srgbClr val="FFFFF1"/>
                </a:solidFill>
                <a:latin typeface="Times New Roman" panose="02020603050405020304" pitchFamily="18" charset="0"/>
                <a:ea typeface="Cagliostro"/>
                <a:cs typeface="Times New Roman" panose="02020603050405020304" pitchFamily="18" charset="0"/>
                <a:sym typeface="Cagliostro"/>
              </a:rPr>
              <a:t> 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4EF445-8EE5-7E20-DDB1-785C63D0D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74519" y="9707661"/>
            <a:ext cx="2895600" cy="365125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NGỮ VĂN THPT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 DỰ ÁN CỘNG ĐỒNG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2060369" y="1000033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4876800" y="1815107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15571341" y="-51380"/>
            <a:ext cx="2564259" cy="2464960"/>
          </a:xfrm>
          <a:custGeom>
            <a:avLst/>
            <a:gdLst/>
            <a:ahLst/>
            <a:cxnLst/>
            <a:rect l="l" t="t" r="r" b="b"/>
            <a:pathLst>
              <a:path w="2564259" h="2464960">
                <a:moveTo>
                  <a:pt x="0" y="0"/>
                </a:moveTo>
                <a:lnTo>
                  <a:pt x="2564259" y="0"/>
                </a:lnTo>
                <a:lnTo>
                  <a:pt x="2564259" y="2464960"/>
                </a:lnTo>
                <a:lnTo>
                  <a:pt x="0" y="24649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reeform 24"/>
          <p:cNvSpPr/>
          <p:nvPr/>
        </p:nvSpPr>
        <p:spPr>
          <a:xfrm flipH="1">
            <a:off x="0" y="5777746"/>
            <a:ext cx="2057400" cy="4321983"/>
          </a:xfrm>
          <a:custGeom>
            <a:avLst/>
            <a:gdLst/>
            <a:ahLst/>
            <a:cxnLst/>
            <a:rect l="l" t="t" r="r" b="b"/>
            <a:pathLst>
              <a:path w="2264388" h="4321983">
                <a:moveTo>
                  <a:pt x="2264388" y="0"/>
                </a:moveTo>
                <a:lnTo>
                  <a:pt x="0" y="0"/>
                </a:lnTo>
                <a:lnTo>
                  <a:pt x="0" y="4321983"/>
                </a:lnTo>
                <a:lnTo>
                  <a:pt x="2264388" y="4321983"/>
                </a:lnTo>
                <a:lnTo>
                  <a:pt x="226438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201026" y="4064207"/>
            <a:ext cx="5163184" cy="679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FFF1"/>
                </a:solidFill>
                <a:latin typeface="Times New Roman" panose="02020603050405020304" pitchFamily="18" charset="0"/>
                <a:ea typeface="Cagliostro"/>
                <a:cs typeface="Times New Roman" panose="02020603050405020304" pitchFamily="18" charset="0"/>
                <a:sym typeface="Cagliostro"/>
              </a:rPr>
              <a:t>What We Know</a:t>
            </a:r>
          </a:p>
        </p:txBody>
      </p:sp>
      <p:grpSp>
        <p:nvGrpSpPr>
          <p:cNvPr id="32" name="Group 18"/>
          <p:cNvGrpSpPr/>
          <p:nvPr/>
        </p:nvGrpSpPr>
        <p:grpSpPr>
          <a:xfrm>
            <a:off x="5926743" y="682557"/>
            <a:ext cx="5808061" cy="2017356"/>
            <a:chOff x="0" y="-72487"/>
            <a:chExt cx="829529" cy="276843"/>
          </a:xfrm>
        </p:grpSpPr>
        <p:sp>
          <p:nvSpPr>
            <p:cNvPr id="33" name="Freeform 19"/>
            <p:cNvSpPr/>
            <p:nvPr/>
          </p:nvSpPr>
          <p:spPr>
            <a:xfrm>
              <a:off x="16729" y="-72487"/>
              <a:ext cx="812800" cy="204356"/>
            </a:xfrm>
            <a:custGeom>
              <a:avLst/>
              <a:gdLst/>
              <a:ahLst/>
              <a:cxnLst/>
              <a:rect l="l" t="t" r="r" b="b"/>
              <a:pathLst>
                <a:path w="812800" h="204356">
                  <a:moveTo>
                    <a:pt x="48363" y="0"/>
                  </a:moveTo>
                  <a:lnTo>
                    <a:pt x="764437" y="0"/>
                  </a:lnTo>
                  <a:cubicBezTo>
                    <a:pt x="777263" y="0"/>
                    <a:pt x="789565" y="5095"/>
                    <a:pt x="798635" y="14165"/>
                  </a:cubicBezTo>
                  <a:cubicBezTo>
                    <a:pt x="807705" y="23235"/>
                    <a:pt x="812800" y="35537"/>
                    <a:pt x="812800" y="48363"/>
                  </a:cubicBezTo>
                  <a:lnTo>
                    <a:pt x="812800" y="155993"/>
                  </a:lnTo>
                  <a:cubicBezTo>
                    <a:pt x="812800" y="168819"/>
                    <a:pt x="807705" y="181121"/>
                    <a:pt x="798635" y="190191"/>
                  </a:cubicBezTo>
                  <a:cubicBezTo>
                    <a:pt x="789565" y="199261"/>
                    <a:pt x="777263" y="204356"/>
                    <a:pt x="764437" y="204356"/>
                  </a:cubicBezTo>
                  <a:lnTo>
                    <a:pt x="48363" y="204356"/>
                  </a:lnTo>
                  <a:cubicBezTo>
                    <a:pt x="35537" y="204356"/>
                    <a:pt x="23235" y="199261"/>
                    <a:pt x="14165" y="190191"/>
                  </a:cubicBezTo>
                  <a:cubicBezTo>
                    <a:pt x="5095" y="181121"/>
                    <a:pt x="0" y="168819"/>
                    <a:pt x="0" y="155993"/>
                  </a:cubicBezTo>
                  <a:lnTo>
                    <a:pt x="0" y="48363"/>
                  </a:lnTo>
                  <a:cubicBezTo>
                    <a:pt x="0" y="35537"/>
                    <a:pt x="5095" y="23235"/>
                    <a:pt x="14165" y="14165"/>
                  </a:cubicBezTo>
                  <a:cubicBezTo>
                    <a:pt x="23235" y="5095"/>
                    <a:pt x="35537" y="0"/>
                    <a:pt x="48363" y="0"/>
                  </a:cubicBezTo>
                  <a:close/>
                </a:path>
              </a:pathLst>
            </a:custGeom>
            <a:solidFill>
              <a:srgbClr val="797A1D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20"/>
            <p:cNvSpPr txBox="1"/>
            <p:nvPr/>
          </p:nvSpPr>
          <p:spPr>
            <a:xfrm>
              <a:off x="0" y="-38100"/>
              <a:ext cx="812800" cy="242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28"/>
          <p:cNvSpPr txBox="1"/>
          <p:nvPr/>
        </p:nvSpPr>
        <p:spPr>
          <a:xfrm>
            <a:off x="6266816" y="1104900"/>
            <a:ext cx="5163184" cy="655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dirty="0" err="1">
                <a:solidFill>
                  <a:srgbClr val="FFFFF1"/>
                </a:solidFill>
                <a:latin typeface="Times New Roman" panose="02020603050405020304" pitchFamily="18" charset="0"/>
                <a:ea typeface="Cagliostro"/>
                <a:cs typeface="Times New Roman" panose="02020603050405020304" pitchFamily="18" charset="0"/>
                <a:sym typeface="Cagliostro"/>
              </a:rPr>
              <a:t>Tình</a:t>
            </a:r>
            <a:r>
              <a:rPr lang="en-US" sz="3999" b="1" dirty="0">
                <a:solidFill>
                  <a:srgbClr val="FFFFF1"/>
                </a:solidFill>
                <a:latin typeface="Times New Roman" panose="02020603050405020304" pitchFamily="18" charset="0"/>
                <a:ea typeface="Cagliostro"/>
                <a:cs typeface="Times New Roman" panose="02020603050405020304" pitchFamily="18" charset="0"/>
                <a:sym typeface="Cagliostro"/>
              </a:rPr>
              <a:t> </a:t>
            </a:r>
            <a:r>
              <a:rPr lang="en-US" sz="3999" b="1" dirty="0" err="1">
                <a:solidFill>
                  <a:srgbClr val="FFFFF1"/>
                </a:solidFill>
                <a:latin typeface="Times New Roman" panose="02020603050405020304" pitchFamily="18" charset="0"/>
                <a:ea typeface="Cagliostro"/>
                <a:cs typeface="Times New Roman" panose="02020603050405020304" pitchFamily="18" charset="0"/>
                <a:sym typeface="Cagliostro"/>
              </a:rPr>
              <a:t>huống</a:t>
            </a:r>
            <a:r>
              <a:rPr lang="en-US" sz="3999" b="1" dirty="0">
                <a:solidFill>
                  <a:srgbClr val="FFFFF1"/>
                </a:solidFill>
                <a:latin typeface="Times New Roman" panose="02020603050405020304" pitchFamily="18" charset="0"/>
                <a:ea typeface="Cagliostro"/>
                <a:cs typeface="Times New Roman" panose="02020603050405020304" pitchFamily="18" charset="0"/>
                <a:sym typeface="Cagliostro"/>
              </a:rPr>
              <a:t>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A0C857-960D-48F9-ABC1-A64CFACDC0D3}"/>
              </a:ext>
            </a:extLst>
          </p:cNvPr>
          <p:cNvSpPr txBox="1"/>
          <p:nvPr/>
        </p:nvSpPr>
        <p:spPr>
          <a:xfrm>
            <a:off x="464875" y="246936"/>
            <a:ext cx="6012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4CB517-B288-45FE-A011-1DC8094E124B}"/>
              </a:ext>
            </a:extLst>
          </p:cNvPr>
          <p:cNvSpPr txBox="1"/>
          <p:nvPr/>
        </p:nvSpPr>
        <p:spPr>
          <a:xfrm>
            <a:off x="340713" y="2850384"/>
            <a:ext cx="3886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367970-A8FE-460F-ABFE-476E9793FBA6}"/>
              </a:ext>
            </a:extLst>
          </p:cNvPr>
          <p:cNvSpPr txBox="1"/>
          <p:nvPr/>
        </p:nvSpPr>
        <p:spPr>
          <a:xfrm>
            <a:off x="5252800" y="2850384"/>
            <a:ext cx="54035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Ban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“lo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“đ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”…</a:t>
            </a:r>
          </a:p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Bao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ra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B667E6-6355-4D50-BDBD-7299314E1AD2}"/>
              </a:ext>
            </a:extLst>
          </p:cNvPr>
          <p:cNvSpPr txBox="1"/>
          <p:nvPr/>
        </p:nvSpPr>
        <p:spPr>
          <a:xfrm>
            <a:off x="12060369" y="2982605"/>
            <a:ext cx="52370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4E28F2-CCF9-4B7C-866F-BD37B556E497}"/>
              </a:ext>
            </a:extLst>
          </p:cNvPr>
          <p:cNvSpPr txBox="1"/>
          <p:nvPr/>
        </p:nvSpPr>
        <p:spPr>
          <a:xfrm>
            <a:off x="668060" y="8613075"/>
            <a:ext cx="178485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&gt;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ngoặt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8C7CE1-9478-B93C-5C44-7C6BE791D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9182100"/>
            <a:ext cx="10287000" cy="917629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NGỮ VĂN THPT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 DỰ ÁN CỘNG ĐỒNG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2192</Words>
  <Application>Microsoft Office PowerPoint</Application>
  <PresentationFormat>Custom</PresentationFormat>
  <Paragraphs>165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Cambria</vt:lpstr>
      <vt:lpstr>Wingdings</vt:lpstr>
      <vt:lpstr>Calibri</vt:lpstr>
      <vt:lpstr>Times New Roman</vt:lpstr>
      <vt:lpstr>Cinzel Decorative Bold</vt:lpstr>
      <vt:lpstr>Symbol</vt:lpstr>
      <vt:lpstr>Arial</vt:lpstr>
      <vt:lpstr>Paytone One</vt:lpstr>
      <vt:lpstr>汉仪劲楷简</vt:lpstr>
      <vt:lpstr>Cagliostro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Hồng Xanh lá và Xanh dương Hữu cơ Trừu tượng Nghề nghiệp Kế hoạch Lập kế hoạch Bản thuyết trình</dc:title>
  <dc:creator>ADMIN</dc:creator>
  <cp:lastModifiedBy>Admin</cp:lastModifiedBy>
  <cp:revision>45</cp:revision>
  <dcterms:created xsi:type="dcterms:W3CDTF">2006-08-16T00:00:00Z</dcterms:created>
  <dcterms:modified xsi:type="dcterms:W3CDTF">2024-10-15T02:56:17Z</dcterms:modified>
  <dc:identifier>DAGLwrGsOg8</dc:identifier>
</cp:coreProperties>
</file>