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85"/>
  </p:notesMasterIdLst>
  <p:sldIdLst>
    <p:sldId id="256" r:id="rId3"/>
    <p:sldId id="257" r:id="rId4"/>
    <p:sldId id="259" r:id="rId5"/>
    <p:sldId id="258" r:id="rId6"/>
    <p:sldId id="260" r:id="rId7"/>
    <p:sldId id="270" r:id="rId8"/>
    <p:sldId id="295" r:id="rId9"/>
    <p:sldId id="325" r:id="rId10"/>
    <p:sldId id="297" r:id="rId11"/>
    <p:sldId id="326" r:id="rId12"/>
    <p:sldId id="265" r:id="rId13"/>
    <p:sldId id="261" r:id="rId14"/>
    <p:sldId id="298" r:id="rId15"/>
    <p:sldId id="327" r:id="rId16"/>
    <p:sldId id="329" r:id="rId17"/>
    <p:sldId id="332" r:id="rId18"/>
    <p:sldId id="333" r:id="rId19"/>
    <p:sldId id="308" r:id="rId20"/>
    <p:sldId id="334" r:id="rId21"/>
    <p:sldId id="335" r:id="rId22"/>
    <p:sldId id="336" r:id="rId23"/>
    <p:sldId id="263" r:id="rId24"/>
    <p:sldId id="337" r:id="rId25"/>
    <p:sldId id="262" r:id="rId26"/>
    <p:sldId id="338" r:id="rId27"/>
    <p:sldId id="339" r:id="rId28"/>
    <p:sldId id="299" r:id="rId29"/>
    <p:sldId id="340" r:id="rId30"/>
    <p:sldId id="341" r:id="rId31"/>
    <p:sldId id="342" r:id="rId32"/>
    <p:sldId id="305" r:id="rId33"/>
    <p:sldId id="304" r:id="rId34"/>
    <p:sldId id="343" r:id="rId35"/>
    <p:sldId id="312" r:id="rId36"/>
    <p:sldId id="344" r:id="rId37"/>
    <p:sldId id="345" r:id="rId38"/>
    <p:sldId id="346" r:id="rId39"/>
    <p:sldId id="349" r:id="rId40"/>
    <p:sldId id="347" r:id="rId41"/>
    <p:sldId id="348" r:id="rId42"/>
    <p:sldId id="309" r:id="rId43"/>
    <p:sldId id="350" r:id="rId44"/>
    <p:sldId id="351" r:id="rId45"/>
    <p:sldId id="352" r:id="rId46"/>
    <p:sldId id="353" r:id="rId47"/>
    <p:sldId id="355" r:id="rId48"/>
    <p:sldId id="313" r:id="rId49"/>
    <p:sldId id="315" r:id="rId50"/>
    <p:sldId id="356" r:id="rId51"/>
    <p:sldId id="360" r:id="rId52"/>
    <p:sldId id="358" r:id="rId53"/>
    <p:sldId id="362" r:id="rId54"/>
    <p:sldId id="357" r:id="rId55"/>
    <p:sldId id="359" r:id="rId56"/>
    <p:sldId id="393" r:id="rId57"/>
    <p:sldId id="394" r:id="rId58"/>
    <p:sldId id="395" r:id="rId59"/>
    <p:sldId id="363" r:id="rId60"/>
    <p:sldId id="364" r:id="rId61"/>
    <p:sldId id="366" r:id="rId62"/>
    <p:sldId id="317" r:id="rId63"/>
    <p:sldId id="367" r:id="rId64"/>
    <p:sldId id="318" r:id="rId65"/>
    <p:sldId id="368" r:id="rId66"/>
    <p:sldId id="321" r:id="rId67"/>
    <p:sldId id="369" r:id="rId68"/>
    <p:sldId id="370" r:id="rId69"/>
    <p:sldId id="322" r:id="rId70"/>
    <p:sldId id="371" r:id="rId71"/>
    <p:sldId id="372" r:id="rId72"/>
    <p:sldId id="264" r:id="rId73"/>
    <p:sldId id="373" r:id="rId74"/>
    <p:sldId id="374" r:id="rId75"/>
    <p:sldId id="387" r:id="rId76"/>
    <p:sldId id="376" r:id="rId77"/>
    <p:sldId id="377" r:id="rId78"/>
    <p:sldId id="380" r:id="rId79"/>
    <p:sldId id="388" r:id="rId80"/>
    <p:sldId id="381" r:id="rId81"/>
    <p:sldId id="389" r:id="rId82"/>
    <p:sldId id="266" r:id="rId83"/>
    <p:sldId id="294" r:id="rId84"/>
  </p:sldIdLst>
  <p:sldSz cx="9144000" cy="5143500" type="screen16x9"/>
  <p:notesSz cx="6858000" cy="9144000"/>
  <p:embeddedFontLst>
    <p:embeddedFont>
      <p:font typeface="Merriweather Sans" panose="020B0604020202020204" charset="0"/>
      <p:regular r:id="rId86"/>
      <p:bold r:id="rId87"/>
      <p:italic r:id="rId88"/>
      <p:boldItalic r:id="rId89"/>
    </p:embeddedFont>
    <p:embeddedFont>
      <p:font typeface="DM Sans" panose="020B0604020202020204" charset="0"/>
      <p:regular r:id="rId90"/>
      <p:bold r:id="rId91"/>
      <p:italic r:id="rId92"/>
      <p:boldItalic r:id="rId93"/>
    </p:embeddedFont>
    <p:embeddedFont>
      <p:font typeface="Fira Sans" panose="020B0604020202020204" charset="0"/>
      <p:regular r:id="rId94"/>
      <p:bold r:id="rId95"/>
      <p:italic r:id="rId96"/>
      <p:boldItalic r:id="rId97"/>
    </p:embeddedFont>
    <p:embeddedFont>
      <p:font typeface="Anaheim" panose="020B0604020202020204" charset="0"/>
      <p:regular r:id="rId98"/>
      <p:bold r:id="rId99"/>
    </p:embeddedFont>
    <p:embeddedFont>
      <p:font typeface="Nunito Light" panose="020B0604020202020204" charset="0"/>
      <p:regular r:id="rId100"/>
      <p:italic r:id="rId101"/>
    </p:embeddedFont>
    <p:embeddedFont>
      <p:font typeface="DengXian" panose="020B0604020202020204" charset="-122"/>
      <p:regular r:id="rId102"/>
    </p:embeddedFont>
    <p:embeddedFont>
      <p:font typeface="Calibri" panose="020F0502020204030204" pitchFamily="34" charset="0"/>
      <p:regular r:id="rId103"/>
      <p:bold r:id="rId104"/>
      <p:italic r:id="rId105"/>
      <p:boldItalic r:id="rId106"/>
    </p:embeddedFont>
    <p:embeddedFont>
      <p:font typeface="Dotum" panose="020B0600000101010101" pitchFamily="34" charset="-127"/>
      <p:regular r:id="rId107"/>
    </p:embeddedFont>
    <p:embeddedFont>
      <p:font typeface="PMingLiU" panose="02020500000000000000" pitchFamily="18" charset="-120"/>
      <p:regular r:id="rId108"/>
    </p:embeddedFont>
    <p:embeddedFont>
      <p:font typeface="Exo" panose="020B0604020202020204" charset="0"/>
      <p:regular r:id="rId109"/>
      <p:bold r:id="rId110"/>
      <p:italic r:id="rId111"/>
      <p:boldItalic r:id="rId112"/>
    </p:embeddedFont>
    <p:embeddedFont>
      <p:font typeface="Cambria Math" panose="02040503050406030204" pitchFamily="18" charset="0"/>
      <p:regular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9357"/>
    <a:srgbClr val="F6B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9A3B3A-B74C-42F0-8A7E-C69841903299}">
  <a:tblStyle styleId="{7A9A3B3A-B74C-42F0-8A7E-C698419032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F11F85-6C28-4280-9EB6-EC29F5300E0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12" Type="http://schemas.openxmlformats.org/officeDocument/2006/relationships/font" Target="fonts/font27.fntdata"/><Relationship Id="rId16" Type="http://schemas.openxmlformats.org/officeDocument/2006/relationships/slide" Target="slides/slide14.xml"/><Relationship Id="rId107" Type="http://schemas.openxmlformats.org/officeDocument/2006/relationships/font" Target="fonts/font2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font" Target="fonts/font17.fntdata"/><Relationship Id="rId110" Type="http://schemas.openxmlformats.org/officeDocument/2006/relationships/font" Target="fonts/font25.fntdata"/><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113"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8.fntdata"/><Relationship Id="rId108" Type="http://schemas.openxmlformats.org/officeDocument/2006/relationships/font" Target="fonts/font23.fntdata"/><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1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1.fntdata"/><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1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95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22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75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07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2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5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25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2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67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94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44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76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668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8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5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80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3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30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937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66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2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4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23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05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e6ca297900_0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e6ca297900_0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39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7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841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908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353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8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2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282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58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2493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8417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7636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47583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35480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8468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277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285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348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110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76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21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976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072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89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048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835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623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30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98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157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290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7b976da2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7b976da2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484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458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547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779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019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755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761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7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116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93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0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399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5964" y="-143662"/>
            <a:ext cx="9558490" cy="5429850"/>
            <a:chOff x="-205964" y="-143662"/>
            <a:chExt cx="9558490" cy="5429850"/>
          </a:xfrm>
        </p:grpSpPr>
        <p:sp>
          <p:nvSpPr>
            <p:cNvPr id="10" name="Google Shape;10;p2"/>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37800" y="1216550"/>
            <a:ext cx="6668400" cy="2297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600">
                <a:latin typeface="Exo"/>
                <a:ea typeface="Exo"/>
                <a:cs typeface="Exo"/>
                <a:sym typeface="Ex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516400" y="3484450"/>
            <a:ext cx="4111200" cy="442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81" name="Google Shape;81;p2"/>
          <p:cNvGrpSpPr/>
          <p:nvPr/>
        </p:nvGrpSpPr>
        <p:grpSpPr>
          <a:xfrm>
            <a:off x="581456" y="343185"/>
            <a:ext cx="7977700" cy="4533805"/>
            <a:chOff x="742150" y="1146775"/>
            <a:chExt cx="6126325" cy="3481650"/>
          </a:xfrm>
        </p:grpSpPr>
        <p:sp>
          <p:nvSpPr>
            <p:cNvPr id="82" name="Google Shape;82;p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a:off x="2983469" y="4619390"/>
            <a:ext cx="3179614" cy="259073"/>
            <a:chOff x="2585675" y="4429475"/>
            <a:chExt cx="2441725" cy="198950"/>
          </a:xfrm>
        </p:grpSpPr>
        <p:sp>
          <p:nvSpPr>
            <p:cNvPr id="102" name="Google Shape;102;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57"/>
        <p:cNvGrpSpPr/>
        <p:nvPr/>
      </p:nvGrpSpPr>
      <p:grpSpPr>
        <a:xfrm>
          <a:off x="0" y="0"/>
          <a:ext cx="0" cy="0"/>
          <a:chOff x="0" y="0"/>
          <a:chExt cx="0" cy="0"/>
        </a:xfrm>
      </p:grpSpPr>
      <p:grpSp>
        <p:nvGrpSpPr>
          <p:cNvPr id="958" name="Google Shape;958;p14"/>
          <p:cNvGrpSpPr/>
          <p:nvPr/>
        </p:nvGrpSpPr>
        <p:grpSpPr>
          <a:xfrm>
            <a:off x="-205964" y="-143662"/>
            <a:ext cx="9558490" cy="5429850"/>
            <a:chOff x="-205964" y="-143662"/>
            <a:chExt cx="9558490" cy="5429850"/>
          </a:xfrm>
        </p:grpSpPr>
        <p:sp>
          <p:nvSpPr>
            <p:cNvPr id="959" name="Google Shape;959;p14"/>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14"/>
          <p:cNvGrpSpPr/>
          <p:nvPr/>
        </p:nvGrpSpPr>
        <p:grpSpPr>
          <a:xfrm>
            <a:off x="581456" y="343185"/>
            <a:ext cx="7977700" cy="4457724"/>
            <a:chOff x="742150" y="1146775"/>
            <a:chExt cx="6126325" cy="3423225"/>
          </a:xfrm>
        </p:grpSpPr>
        <p:sp>
          <p:nvSpPr>
            <p:cNvPr id="1029" name="Google Shape;1029;p1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4"/>
          <p:cNvSpPr txBox="1">
            <a:spLocks noGrp="1"/>
          </p:cNvSpPr>
          <p:nvPr>
            <p:ph type="title"/>
          </p:nvPr>
        </p:nvSpPr>
        <p:spPr>
          <a:xfrm>
            <a:off x="2261100" y="2346975"/>
            <a:ext cx="4621800" cy="915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1" name="Google Shape;1041;p14"/>
          <p:cNvSpPr txBox="1">
            <a:spLocks noGrp="1"/>
          </p:cNvSpPr>
          <p:nvPr>
            <p:ph type="title" idx="2" hasCustomPrompt="1"/>
          </p:nvPr>
        </p:nvSpPr>
        <p:spPr>
          <a:xfrm>
            <a:off x="5230725" y="143107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2" name="Google Shape;1042;p14"/>
          <p:cNvSpPr txBox="1">
            <a:spLocks noGrp="1"/>
          </p:cNvSpPr>
          <p:nvPr>
            <p:ph type="subTitle" idx="1"/>
          </p:nvPr>
        </p:nvSpPr>
        <p:spPr>
          <a:xfrm>
            <a:off x="2261100" y="3337425"/>
            <a:ext cx="46218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3" name="Google Shape;1043;p14"/>
          <p:cNvGrpSpPr/>
          <p:nvPr/>
        </p:nvGrpSpPr>
        <p:grpSpPr>
          <a:xfrm>
            <a:off x="901894" y="4427940"/>
            <a:ext cx="3179614" cy="526550"/>
            <a:chOff x="2585675" y="4224070"/>
            <a:chExt cx="2441725" cy="404355"/>
          </a:xfrm>
        </p:grpSpPr>
        <p:sp>
          <p:nvSpPr>
            <p:cNvPr id="1044" name="Google Shape;1044;p14"/>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69"/>
        <p:cNvGrpSpPr/>
        <p:nvPr/>
      </p:nvGrpSpPr>
      <p:grpSpPr>
        <a:xfrm>
          <a:off x="0" y="0"/>
          <a:ext cx="0" cy="0"/>
          <a:chOff x="0" y="0"/>
          <a:chExt cx="0" cy="0"/>
        </a:xfrm>
      </p:grpSpPr>
      <p:grpSp>
        <p:nvGrpSpPr>
          <p:cNvPr id="1770" name="Google Shape;1770;p23"/>
          <p:cNvGrpSpPr/>
          <p:nvPr/>
        </p:nvGrpSpPr>
        <p:grpSpPr>
          <a:xfrm>
            <a:off x="-154013" y="-152902"/>
            <a:ext cx="9444702" cy="5429015"/>
            <a:chOff x="-154013" y="-152902"/>
            <a:chExt cx="9444702" cy="5429015"/>
          </a:xfrm>
        </p:grpSpPr>
        <p:sp>
          <p:nvSpPr>
            <p:cNvPr id="1771" name="Google Shape;1771;p23"/>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3"/>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3"/>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3"/>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3"/>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3"/>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3"/>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3"/>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3"/>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23"/>
          <p:cNvGrpSpPr/>
          <p:nvPr/>
        </p:nvGrpSpPr>
        <p:grpSpPr>
          <a:xfrm>
            <a:off x="581456" y="343185"/>
            <a:ext cx="7977700" cy="4457724"/>
            <a:chOff x="742150" y="1146775"/>
            <a:chExt cx="6126325" cy="3423225"/>
          </a:xfrm>
        </p:grpSpPr>
        <p:sp>
          <p:nvSpPr>
            <p:cNvPr id="1845" name="Google Shape;1845;p2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2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7" name="Google Shape;1857;p23"/>
          <p:cNvSpPr txBox="1">
            <a:spLocks noGrp="1"/>
          </p:cNvSpPr>
          <p:nvPr>
            <p:ph type="subTitle" idx="1"/>
          </p:nvPr>
        </p:nvSpPr>
        <p:spPr>
          <a:xfrm>
            <a:off x="4937149"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8" name="Google Shape;1858;p23"/>
          <p:cNvSpPr txBox="1">
            <a:spLocks noGrp="1"/>
          </p:cNvSpPr>
          <p:nvPr>
            <p:ph type="subTitle" idx="2"/>
          </p:nvPr>
        </p:nvSpPr>
        <p:spPr>
          <a:xfrm>
            <a:off x="1460951"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9" name="Google Shape;1859;p23"/>
          <p:cNvSpPr txBox="1">
            <a:spLocks noGrp="1"/>
          </p:cNvSpPr>
          <p:nvPr>
            <p:ph type="subTitle" idx="3"/>
          </p:nvPr>
        </p:nvSpPr>
        <p:spPr>
          <a:xfrm>
            <a:off x="1460951"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0" name="Google Shape;1860;p23"/>
          <p:cNvSpPr txBox="1">
            <a:spLocks noGrp="1"/>
          </p:cNvSpPr>
          <p:nvPr>
            <p:ph type="subTitle" idx="4"/>
          </p:nvPr>
        </p:nvSpPr>
        <p:spPr>
          <a:xfrm>
            <a:off x="4937143"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61"/>
        <p:cNvGrpSpPr/>
        <p:nvPr/>
      </p:nvGrpSpPr>
      <p:grpSpPr>
        <a:xfrm>
          <a:off x="0" y="0"/>
          <a:ext cx="0" cy="0"/>
          <a:chOff x="0" y="0"/>
          <a:chExt cx="0" cy="0"/>
        </a:xfrm>
      </p:grpSpPr>
      <p:grpSp>
        <p:nvGrpSpPr>
          <p:cNvPr id="1862" name="Google Shape;1862;p24"/>
          <p:cNvGrpSpPr/>
          <p:nvPr/>
        </p:nvGrpSpPr>
        <p:grpSpPr>
          <a:xfrm>
            <a:off x="-154013" y="-240555"/>
            <a:ext cx="9462564" cy="5526743"/>
            <a:chOff x="-154013" y="-240555"/>
            <a:chExt cx="9462564" cy="5526743"/>
          </a:xfrm>
        </p:grpSpPr>
        <p:sp>
          <p:nvSpPr>
            <p:cNvPr id="1863" name="Google Shape;1863;p24"/>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4"/>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4"/>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4"/>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4"/>
          <p:cNvGrpSpPr/>
          <p:nvPr/>
        </p:nvGrpSpPr>
        <p:grpSpPr>
          <a:xfrm>
            <a:off x="581456" y="343185"/>
            <a:ext cx="7977700" cy="4457724"/>
            <a:chOff x="742150" y="1146775"/>
            <a:chExt cx="6126325" cy="3423225"/>
          </a:xfrm>
        </p:grpSpPr>
        <p:sp>
          <p:nvSpPr>
            <p:cNvPr id="1937" name="Google Shape;1937;p2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2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9" name="Google Shape;1949;p24"/>
          <p:cNvSpPr txBox="1">
            <a:spLocks noGrp="1"/>
          </p:cNvSpPr>
          <p:nvPr>
            <p:ph type="subTitle" idx="1"/>
          </p:nvPr>
        </p:nvSpPr>
        <p:spPr>
          <a:xfrm>
            <a:off x="4759362"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0" name="Google Shape;1950;p24"/>
          <p:cNvSpPr txBox="1">
            <a:spLocks noGrp="1"/>
          </p:cNvSpPr>
          <p:nvPr>
            <p:ph type="subTitle" idx="2"/>
          </p:nvPr>
        </p:nvSpPr>
        <p:spPr>
          <a:xfrm>
            <a:off x="1087038"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1"/>
        <p:cNvGrpSpPr/>
        <p:nvPr/>
      </p:nvGrpSpPr>
      <p:grpSpPr>
        <a:xfrm>
          <a:off x="0" y="0"/>
          <a:ext cx="0" cy="0"/>
          <a:chOff x="0" y="0"/>
          <a:chExt cx="0" cy="0"/>
        </a:xfrm>
      </p:grpSpPr>
      <p:grpSp>
        <p:nvGrpSpPr>
          <p:cNvPr id="1952" name="Google Shape;1952;p25"/>
          <p:cNvGrpSpPr/>
          <p:nvPr/>
        </p:nvGrpSpPr>
        <p:grpSpPr>
          <a:xfrm>
            <a:off x="-154013" y="-240555"/>
            <a:ext cx="9462564" cy="5526743"/>
            <a:chOff x="-154013" y="-240555"/>
            <a:chExt cx="9462564" cy="5526743"/>
          </a:xfrm>
        </p:grpSpPr>
        <p:sp>
          <p:nvSpPr>
            <p:cNvPr id="1953" name="Google Shape;1953;p25"/>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5"/>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5"/>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5"/>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5"/>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5"/>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5"/>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5"/>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5"/>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5"/>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5"/>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5"/>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5"/>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5"/>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5"/>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5"/>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5"/>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5"/>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5"/>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5"/>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5"/>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5"/>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5"/>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5"/>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5"/>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5"/>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5"/>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5"/>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5"/>
          <p:cNvGrpSpPr/>
          <p:nvPr/>
        </p:nvGrpSpPr>
        <p:grpSpPr>
          <a:xfrm>
            <a:off x="581456" y="343185"/>
            <a:ext cx="7977700" cy="4457724"/>
            <a:chOff x="742150" y="1146775"/>
            <a:chExt cx="6126325" cy="3423225"/>
          </a:xfrm>
        </p:grpSpPr>
        <p:sp>
          <p:nvSpPr>
            <p:cNvPr id="2027" name="Google Shape;2027;p25"/>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5"/>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5"/>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5"/>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5"/>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5"/>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5"/>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5"/>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5"/>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5"/>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2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9" name="Google Shape;2039;p25"/>
          <p:cNvSpPr txBox="1">
            <a:spLocks noGrp="1"/>
          </p:cNvSpPr>
          <p:nvPr>
            <p:ph type="subTitle" idx="1"/>
          </p:nvPr>
        </p:nvSpPr>
        <p:spPr>
          <a:xfrm>
            <a:off x="86721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0" name="Google Shape;2040;p25"/>
          <p:cNvSpPr txBox="1">
            <a:spLocks noGrp="1"/>
          </p:cNvSpPr>
          <p:nvPr>
            <p:ph type="subTitle" idx="2"/>
          </p:nvPr>
        </p:nvSpPr>
        <p:spPr>
          <a:xfrm>
            <a:off x="346319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1" name="Google Shape;2041;p25"/>
          <p:cNvSpPr txBox="1">
            <a:spLocks noGrp="1"/>
          </p:cNvSpPr>
          <p:nvPr>
            <p:ph type="subTitle" idx="3"/>
          </p:nvPr>
        </p:nvSpPr>
        <p:spPr>
          <a:xfrm>
            <a:off x="6059179"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2" name="Google Shape;2042;p25"/>
          <p:cNvSpPr txBox="1">
            <a:spLocks noGrp="1"/>
          </p:cNvSpPr>
          <p:nvPr>
            <p:ph type="subTitle" idx="4"/>
          </p:nvPr>
        </p:nvSpPr>
        <p:spPr>
          <a:xfrm>
            <a:off x="867213"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3" name="Google Shape;2043;p25"/>
          <p:cNvSpPr txBox="1">
            <a:spLocks noGrp="1"/>
          </p:cNvSpPr>
          <p:nvPr>
            <p:ph type="subTitle" idx="5"/>
          </p:nvPr>
        </p:nvSpPr>
        <p:spPr>
          <a:xfrm>
            <a:off x="346319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4" name="Google Shape;2044;p25"/>
          <p:cNvSpPr txBox="1">
            <a:spLocks noGrp="1"/>
          </p:cNvSpPr>
          <p:nvPr>
            <p:ph type="subTitle" idx="6"/>
          </p:nvPr>
        </p:nvSpPr>
        <p:spPr>
          <a:xfrm>
            <a:off x="605917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45"/>
        <p:cNvGrpSpPr/>
        <p:nvPr/>
      </p:nvGrpSpPr>
      <p:grpSpPr>
        <a:xfrm>
          <a:off x="0" y="0"/>
          <a:ext cx="0" cy="0"/>
          <a:chOff x="0" y="0"/>
          <a:chExt cx="0" cy="0"/>
        </a:xfrm>
      </p:grpSpPr>
      <p:grpSp>
        <p:nvGrpSpPr>
          <p:cNvPr id="2046" name="Google Shape;2046;p26"/>
          <p:cNvGrpSpPr/>
          <p:nvPr/>
        </p:nvGrpSpPr>
        <p:grpSpPr>
          <a:xfrm>
            <a:off x="-101568" y="-240555"/>
            <a:ext cx="9423398" cy="5534512"/>
            <a:chOff x="-101568" y="-240555"/>
            <a:chExt cx="9423398" cy="5534512"/>
          </a:xfrm>
        </p:grpSpPr>
        <p:sp>
          <p:nvSpPr>
            <p:cNvPr id="2047" name="Google Shape;2047;p26"/>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6"/>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6"/>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6"/>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26"/>
          <p:cNvGrpSpPr/>
          <p:nvPr/>
        </p:nvGrpSpPr>
        <p:grpSpPr>
          <a:xfrm>
            <a:off x="581456" y="343185"/>
            <a:ext cx="7977700" cy="4457724"/>
            <a:chOff x="742150" y="1146775"/>
            <a:chExt cx="6126325" cy="3423225"/>
          </a:xfrm>
        </p:grpSpPr>
        <p:sp>
          <p:nvSpPr>
            <p:cNvPr id="2121" name="Google Shape;2121;p2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2" name="Google Shape;2132;p2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3" name="Google Shape;2133;p26"/>
          <p:cNvSpPr txBox="1">
            <a:spLocks noGrp="1"/>
          </p:cNvSpPr>
          <p:nvPr>
            <p:ph type="subTitle" idx="1"/>
          </p:nvPr>
        </p:nvSpPr>
        <p:spPr>
          <a:xfrm>
            <a:off x="1957911"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26"/>
          <p:cNvSpPr txBox="1">
            <a:spLocks noGrp="1"/>
          </p:cNvSpPr>
          <p:nvPr>
            <p:ph type="subTitle" idx="2"/>
          </p:nvPr>
        </p:nvSpPr>
        <p:spPr>
          <a:xfrm>
            <a:off x="5207889"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6"/>
          <p:cNvSpPr txBox="1">
            <a:spLocks noGrp="1"/>
          </p:cNvSpPr>
          <p:nvPr>
            <p:ph type="subTitle" idx="3"/>
          </p:nvPr>
        </p:nvSpPr>
        <p:spPr>
          <a:xfrm>
            <a:off x="1957911"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6" name="Google Shape;2136;p26"/>
          <p:cNvSpPr txBox="1">
            <a:spLocks noGrp="1"/>
          </p:cNvSpPr>
          <p:nvPr>
            <p:ph type="subTitle" idx="4"/>
          </p:nvPr>
        </p:nvSpPr>
        <p:spPr>
          <a:xfrm>
            <a:off x="5207889"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6"/>
          <p:cNvSpPr txBox="1">
            <a:spLocks noGrp="1"/>
          </p:cNvSpPr>
          <p:nvPr>
            <p:ph type="subTitle" idx="5"/>
          </p:nvPr>
        </p:nvSpPr>
        <p:spPr>
          <a:xfrm>
            <a:off x="1957911"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8" name="Google Shape;2138;p26"/>
          <p:cNvSpPr txBox="1">
            <a:spLocks noGrp="1"/>
          </p:cNvSpPr>
          <p:nvPr>
            <p:ph type="subTitle" idx="6"/>
          </p:nvPr>
        </p:nvSpPr>
        <p:spPr>
          <a:xfrm>
            <a:off x="1957911"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9" name="Google Shape;2139;p26"/>
          <p:cNvSpPr txBox="1">
            <a:spLocks noGrp="1"/>
          </p:cNvSpPr>
          <p:nvPr>
            <p:ph type="subTitle" idx="7"/>
          </p:nvPr>
        </p:nvSpPr>
        <p:spPr>
          <a:xfrm>
            <a:off x="5207886"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0" name="Google Shape;2140;p26"/>
          <p:cNvSpPr txBox="1">
            <a:spLocks noGrp="1"/>
          </p:cNvSpPr>
          <p:nvPr>
            <p:ph type="subTitle" idx="8"/>
          </p:nvPr>
        </p:nvSpPr>
        <p:spPr>
          <a:xfrm>
            <a:off x="5207886"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2534"/>
        <p:cNvGrpSpPr/>
        <p:nvPr/>
      </p:nvGrpSpPr>
      <p:grpSpPr>
        <a:xfrm>
          <a:off x="0" y="0"/>
          <a:ext cx="0" cy="0"/>
          <a:chOff x="0" y="0"/>
          <a:chExt cx="0" cy="0"/>
        </a:xfrm>
      </p:grpSpPr>
      <p:grpSp>
        <p:nvGrpSpPr>
          <p:cNvPr id="2535" name="Google Shape;2535;p31"/>
          <p:cNvGrpSpPr/>
          <p:nvPr/>
        </p:nvGrpSpPr>
        <p:grpSpPr>
          <a:xfrm>
            <a:off x="-145849" y="-156710"/>
            <a:ext cx="9321569" cy="5442898"/>
            <a:chOff x="-145849" y="-156710"/>
            <a:chExt cx="9321569" cy="5442898"/>
          </a:xfrm>
        </p:grpSpPr>
        <p:sp>
          <p:nvSpPr>
            <p:cNvPr id="2536" name="Google Shape;2536;p31"/>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588321"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885084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rot="10800000">
              <a:off x="835214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866373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844965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827521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92584"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145849"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93546"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31952"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42391"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rot="1792474">
              <a:off x="351376"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rot="1792474">
              <a:off x="183278"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rot="-4669668">
              <a:off x="472105"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rot="-6895433">
              <a:off x="468080" y="-25552"/>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rot="-1026575">
              <a:off x="606494"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rot="-8925287">
              <a:off x="497608"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1"/>
          <p:cNvGrpSpPr/>
          <p:nvPr/>
        </p:nvGrpSpPr>
        <p:grpSpPr>
          <a:xfrm>
            <a:off x="581456" y="343185"/>
            <a:ext cx="7977700" cy="4457724"/>
            <a:chOff x="742150" y="1146775"/>
            <a:chExt cx="6126325" cy="3423225"/>
          </a:xfrm>
        </p:grpSpPr>
        <p:sp>
          <p:nvSpPr>
            <p:cNvPr id="2606" name="Google Shape;2606;p31"/>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7" name="Google Shape;2617;p31"/>
          <p:cNvGrpSpPr/>
          <p:nvPr/>
        </p:nvGrpSpPr>
        <p:grpSpPr>
          <a:xfrm>
            <a:off x="5251169" y="4351564"/>
            <a:ext cx="3179614" cy="504863"/>
            <a:chOff x="2585675" y="4240725"/>
            <a:chExt cx="2441725" cy="387700"/>
          </a:xfrm>
        </p:grpSpPr>
        <p:sp>
          <p:nvSpPr>
            <p:cNvPr id="2618" name="Google Shape;2618;p31"/>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26"/>
        <p:cNvGrpSpPr/>
        <p:nvPr/>
      </p:nvGrpSpPr>
      <p:grpSpPr>
        <a:xfrm>
          <a:off x="0" y="0"/>
          <a:ext cx="0" cy="0"/>
          <a:chOff x="0" y="0"/>
          <a:chExt cx="0" cy="0"/>
        </a:xfrm>
      </p:grpSpPr>
      <p:grpSp>
        <p:nvGrpSpPr>
          <p:cNvPr id="2627" name="Google Shape;2627;p32"/>
          <p:cNvGrpSpPr/>
          <p:nvPr/>
        </p:nvGrpSpPr>
        <p:grpSpPr>
          <a:xfrm>
            <a:off x="-81013" y="-263485"/>
            <a:ext cx="9497724" cy="5519806"/>
            <a:chOff x="-81013" y="-263485"/>
            <a:chExt cx="9497724" cy="5519806"/>
          </a:xfrm>
        </p:grpSpPr>
        <p:sp>
          <p:nvSpPr>
            <p:cNvPr id="2628" name="Google Shape;2628;p32"/>
            <p:cNvSpPr/>
            <p:nvPr/>
          </p:nvSpPr>
          <p:spPr>
            <a:xfrm>
              <a:off x="4511012" y="4531223"/>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rot="2308615">
              <a:off x="6045064" y="4550773"/>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2113998" y="4630205"/>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3498969" y="4570108"/>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3771287" y="4830890"/>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3566262" y="4611390"/>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5094934" y="4395772"/>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5147543" y="456635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8004663" y="4683505"/>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7011603" y="4442109"/>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rot="-2513035">
              <a:off x="2564038" y="4483179"/>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rot="757795">
              <a:off x="5559883" y="4626979"/>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2994977" y="44584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6058829" y="-102358"/>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rot="1156373">
              <a:off x="2619328" y="-10657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4238049" y="1677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4571563" y="4882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4320770" y="2189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rot="-1720551">
              <a:off x="3678750" y="-28028"/>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rot="1440101">
              <a:off x="6401639" y="4442824"/>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485467" y="383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28009" y="690588"/>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3169836" y="1631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6888025" y="1219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rot="-3422229">
              <a:off x="4885947" y="-201399"/>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1651591" y="-167897"/>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21980" y="3769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180983" y="-476"/>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2"/>
            <p:cNvSpPr/>
            <p:nvPr/>
          </p:nvSpPr>
          <p:spPr>
            <a:xfrm>
              <a:off x="-23750" y="1631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2"/>
            <p:cNvSpPr/>
            <p:nvPr/>
          </p:nvSpPr>
          <p:spPr>
            <a:xfrm>
              <a:off x="870612" y="2172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1067267" y="2168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2119160" y="1885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7775269" y="383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rot="-1133307">
              <a:off x="3965314" y="4432880"/>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545898" y="-102341"/>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rot="1245904">
              <a:off x="1383128" y="2827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10800000">
              <a:off x="7276566" y="-55317"/>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74156" y="2055257"/>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rot="-7128351">
              <a:off x="90151" y="1599344"/>
              <a:ext cx="92496" cy="445365"/>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rot="-7128351">
              <a:off x="161998" y="1753423"/>
              <a:ext cx="98788" cy="445701"/>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rot="-2312677">
              <a:off x="7441195" y="4482110"/>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8678866" y="197303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297958" y="2745593"/>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36364" y="3133753"/>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6803" y="2875867"/>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rot="1792474">
              <a:off x="976913" y="4703862"/>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rot="1792474">
              <a:off x="808815" y="4563226"/>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8548351" y="4442534"/>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rot="-6044493">
              <a:off x="288178" y="941646"/>
              <a:ext cx="625313" cy="275104"/>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rot="-6895433">
              <a:off x="1484380" y="443232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rot="-1026575">
              <a:off x="410907" y="3165430"/>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rot="-8925287">
              <a:off x="8197721" y="172374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6" name="Google Shape;2696;p32"/>
          <p:cNvGrpSpPr/>
          <p:nvPr/>
        </p:nvGrpSpPr>
        <p:grpSpPr>
          <a:xfrm>
            <a:off x="581456" y="343185"/>
            <a:ext cx="7977700" cy="4457724"/>
            <a:chOff x="742150" y="1146775"/>
            <a:chExt cx="6126325" cy="3423225"/>
          </a:xfrm>
        </p:grpSpPr>
        <p:sp>
          <p:nvSpPr>
            <p:cNvPr id="2697" name="Google Shape;2697;p3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2"/>
          <p:cNvGrpSpPr/>
          <p:nvPr/>
        </p:nvGrpSpPr>
        <p:grpSpPr>
          <a:xfrm>
            <a:off x="901894" y="4427940"/>
            <a:ext cx="3179614" cy="526550"/>
            <a:chOff x="2585675" y="4224070"/>
            <a:chExt cx="2441725" cy="404355"/>
          </a:xfrm>
        </p:grpSpPr>
        <p:sp>
          <p:nvSpPr>
            <p:cNvPr id="2709" name="Google Shape;2709;p3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2"/>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2"/>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65013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60375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33110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grpSp>
        <p:nvGrpSpPr>
          <p:cNvPr id="105" name="Google Shape;105;p3"/>
          <p:cNvGrpSpPr/>
          <p:nvPr/>
        </p:nvGrpSpPr>
        <p:grpSpPr>
          <a:xfrm>
            <a:off x="-205964" y="-143662"/>
            <a:ext cx="9558490" cy="5429850"/>
            <a:chOff x="-205964" y="-143662"/>
            <a:chExt cx="9558490" cy="5429850"/>
          </a:xfrm>
        </p:grpSpPr>
        <p:sp>
          <p:nvSpPr>
            <p:cNvPr id="106" name="Google Shape;106;p3"/>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581456" y="343185"/>
            <a:ext cx="7977700" cy="4457724"/>
            <a:chOff x="742150" y="1146775"/>
            <a:chExt cx="6126325" cy="3423225"/>
          </a:xfrm>
        </p:grpSpPr>
        <p:sp>
          <p:nvSpPr>
            <p:cNvPr id="176" name="Google Shape;176;p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2038200" y="2268875"/>
            <a:ext cx="5067600" cy="915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3745950" y="1352975"/>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3"/>
          <p:cNvSpPr txBox="1">
            <a:spLocks noGrp="1"/>
          </p:cNvSpPr>
          <p:nvPr>
            <p:ph type="subTitle" idx="1"/>
          </p:nvPr>
        </p:nvSpPr>
        <p:spPr>
          <a:xfrm>
            <a:off x="2038200" y="325932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3"/>
          <p:cNvGrpSpPr/>
          <p:nvPr/>
        </p:nvGrpSpPr>
        <p:grpSpPr>
          <a:xfrm>
            <a:off x="901894" y="4427940"/>
            <a:ext cx="3179614" cy="526550"/>
            <a:chOff x="2585675" y="4224070"/>
            <a:chExt cx="2441725" cy="404355"/>
          </a:xfrm>
        </p:grpSpPr>
        <p:sp>
          <p:nvSpPr>
            <p:cNvPr id="191" name="Google Shape;191;p3"/>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4748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672523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05667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406983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19887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8816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72133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3162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grpSp>
        <p:nvGrpSpPr>
          <p:cNvPr id="377" name="Google Shape;377;p6"/>
          <p:cNvGrpSpPr/>
          <p:nvPr/>
        </p:nvGrpSpPr>
        <p:grpSpPr>
          <a:xfrm>
            <a:off x="-154013" y="-240555"/>
            <a:ext cx="9462564" cy="5526743"/>
            <a:chOff x="-154013" y="-240555"/>
            <a:chExt cx="9462564" cy="5526743"/>
          </a:xfrm>
        </p:grpSpPr>
        <p:sp>
          <p:nvSpPr>
            <p:cNvPr id="378" name="Google Shape;378;p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6"/>
          <p:cNvGrpSpPr/>
          <p:nvPr/>
        </p:nvGrpSpPr>
        <p:grpSpPr>
          <a:xfrm>
            <a:off x="581456" y="343185"/>
            <a:ext cx="7977700" cy="4457724"/>
            <a:chOff x="742150" y="1146775"/>
            <a:chExt cx="6126325" cy="3423225"/>
          </a:xfrm>
        </p:grpSpPr>
        <p:sp>
          <p:nvSpPr>
            <p:cNvPr id="452" name="Google Shape;452;p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4"/>
        <p:cNvGrpSpPr/>
        <p:nvPr/>
      </p:nvGrpSpPr>
      <p:grpSpPr>
        <a:xfrm>
          <a:off x="0" y="0"/>
          <a:ext cx="0" cy="0"/>
          <a:chOff x="0" y="0"/>
          <a:chExt cx="0" cy="0"/>
        </a:xfrm>
      </p:grpSpPr>
      <p:sp>
        <p:nvSpPr>
          <p:cNvPr id="465" name="Google Shape;465;p7"/>
          <p:cNvSpPr txBox="1">
            <a:spLocks noGrp="1"/>
          </p:cNvSpPr>
          <p:nvPr>
            <p:ph type="title"/>
          </p:nvPr>
        </p:nvSpPr>
        <p:spPr>
          <a:xfrm>
            <a:off x="720000" y="5212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6" name="Google Shape;466;p7"/>
          <p:cNvSpPr txBox="1">
            <a:spLocks noGrp="1"/>
          </p:cNvSpPr>
          <p:nvPr>
            <p:ph type="subTitle" idx="1"/>
          </p:nvPr>
        </p:nvSpPr>
        <p:spPr>
          <a:xfrm>
            <a:off x="1284775" y="1740625"/>
            <a:ext cx="37344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67" name="Google Shape;467;p7"/>
          <p:cNvGrpSpPr/>
          <p:nvPr/>
        </p:nvGrpSpPr>
        <p:grpSpPr>
          <a:xfrm>
            <a:off x="-101568" y="-240555"/>
            <a:ext cx="9423398" cy="5534512"/>
            <a:chOff x="-101568" y="-240555"/>
            <a:chExt cx="9423398" cy="5534512"/>
          </a:xfrm>
        </p:grpSpPr>
        <p:sp>
          <p:nvSpPr>
            <p:cNvPr id="468" name="Google Shape;468;p7"/>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7"/>
          <p:cNvGrpSpPr/>
          <p:nvPr/>
        </p:nvGrpSpPr>
        <p:grpSpPr>
          <a:xfrm>
            <a:off x="581456" y="343185"/>
            <a:ext cx="7977700" cy="4457724"/>
            <a:chOff x="742150" y="1146775"/>
            <a:chExt cx="6126325" cy="3423225"/>
          </a:xfrm>
        </p:grpSpPr>
        <p:sp>
          <p:nvSpPr>
            <p:cNvPr id="542" name="Google Shape;542;p7"/>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7"/>
          <p:cNvSpPr>
            <a:spLocks noGrp="1"/>
          </p:cNvSpPr>
          <p:nvPr>
            <p:ph type="pic" idx="2"/>
          </p:nvPr>
        </p:nvSpPr>
        <p:spPr>
          <a:xfrm>
            <a:off x="5599375" y="1740625"/>
            <a:ext cx="2298300" cy="2298300"/>
          </a:xfrm>
          <a:prstGeom prst="rect">
            <a:avLst/>
          </a:prstGeom>
          <a:noFill/>
          <a:ln>
            <a:noFill/>
          </a:ln>
          <a:effectLst>
            <a:outerShdw dist="57150" dir="8100000" algn="bl" rotWithShape="0">
              <a:schemeClr val="accent1"/>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4"/>
        <p:cNvGrpSpPr/>
        <p:nvPr/>
      </p:nvGrpSpPr>
      <p:grpSpPr>
        <a:xfrm>
          <a:off x="0" y="0"/>
          <a:ext cx="0" cy="0"/>
          <a:chOff x="0" y="0"/>
          <a:chExt cx="0" cy="0"/>
        </a:xfrm>
      </p:grpSpPr>
      <p:grpSp>
        <p:nvGrpSpPr>
          <p:cNvPr id="555" name="Google Shape;555;p8"/>
          <p:cNvGrpSpPr/>
          <p:nvPr/>
        </p:nvGrpSpPr>
        <p:grpSpPr>
          <a:xfrm>
            <a:off x="-154013" y="-240555"/>
            <a:ext cx="9462564" cy="5526743"/>
            <a:chOff x="-154013" y="-240555"/>
            <a:chExt cx="9462564" cy="5526743"/>
          </a:xfrm>
        </p:grpSpPr>
        <p:sp>
          <p:nvSpPr>
            <p:cNvPr id="556" name="Google Shape;556;p8"/>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a:off x="581456" y="343185"/>
            <a:ext cx="7977700" cy="4457724"/>
            <a:chOff x="742150" y="1146775"/>
            <a:chExt cx="6126325" cy="3423225"/>
          </a:xfrm>
        </p:grpSpPr>
        <p:sp>
          <p:nvSpPr>
            <p:cNvPr id="630" name="Google Shape;630;p8"/>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42" name="Google Shape;642;p8"/>
          <p:cNvGrpSpPr/>
          <p:nvPr/>
        </p:nvGrpSpPr>
        <p:grpSpPr>
          <a:xfrm>
            <a:off x="5251169" y="4351564"/>
            <a:ext cx="3179614" cy="504863"/>
            <a:chOff x="2585675" y="4240725"/>
            <a:chExt cx="2441725" cy="387700"/>
          </a:xfrm>
        </p:grpSpPr>
        <p:sp>
          <p:nvSpPr>
            <p:cNvPr id="643" name="Google Shape;643;p8"/>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154013" y="-152902"/>
            <a:ext cx="9444702" cy="5429015"/>
            <a:chOff x="-154013" y="-152902"/>
            <a:chExt cx="9444702" cy="5429015"/>
          </a:xfrm>
        </p:grpSpPr>
        <p:sp>
          <p:nvSpPr>
            <p:cNvPr id="653" name="Google Shape;653;p9"/>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9"/>
          <p:cNvGrpSpPr/>
          <p:nvPr/>
        </p:nvGrpSpPr>
        <p:grpSpPr>
          <a:xfrm>
            <a:off x="581456" y="343185"/>
            <a:ext cx="7977700" cy="4457724"/>
            <a:chOff x="742150" y="1146775"/>
            <a:chExt cx="6126325" cy="3423225"/>
          </a:xfrm>
        </p:grpSpPr>
        <p:sp>
          <p:nvSpPr>
            <p:cNvPr id="727" name="Google Shape;727;p9"/>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9"/>
          <p:cNvGrpSpPr/>
          <p:nvPr/>
        </p:nvGrpSpPr>
        <p:grpSpPr>
          <a:xfrm>
            <a:off x="5251169" y="4351564"/>
            <a:ext cx="3179614" cy="504863"/>
            <a:chOff x="2585675" y="4240725"/>
            <a:chExt cx="2441725" cy="387700"/>
          </a:xfrm>
        </p:grpSpPr>
        <p:sp>
          <p:nvSpPr>
            <p:cNvPr id="739" name="Google Shape;739;p9"/>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9"/>
          <p:cNvSpPr txBox="1">
            <a:spLocks noGrp="1"/>
          </p:cNvSpPr>
          <p:nvPr>
            <p:ph type="title"/>
          </p:nvPr>
        </p:nvSpPr>
        <p:spPr>
          <a:xfrm>
            <a:off x="2135550" y="1748723"/>
            <a:ext cx="4872900" cy="97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48" name="Google Shape;748;p9"/>
          <p:cNvSpPr txBox="1">
            <a:spLocks noGrp="1"/>
          </p:cNvSpPr>
          <p:nvPr>
            <p:ph type="subTitle" idx="1"/>
          </p:nvPr>
        </p:nvSpPr>
        <p:spPr>
          <a:xfrm>
            <a:off x="2135550" y="2723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9"/>
        <p:cNvGrpSpPr/>
        <p:nvPr/>
      </p:nvGrpSpPr>
      <p:grpSpPr>
        <a:xfrm>
          <a:off x="0" y="0"/>
          <a:ext cx="0" cy="0"/>
          <a:chOff x="0" y="0"/>
          <a:chExt cx="0" cy="0"/>
        </a:xfrm>
      </p:grpSpPr>
      <p:sp>
        <p:nvSpPr>
          <p:cNvPr id="750" name="Google Shape;750;p10"/>
          <p:cNvSpPr>
            <a:spLocks noGrp="1"/>
          </p:cNvSpPr>
          <p:nvPr>
            <p:ph type="pic" idx="2"/>
          </p:nvPr>
        </p:nvSpPr>
        <p:spPr>
          <a:xfrm>
            <a:off x="-25" y="-13725"/>
            <a:ext cx="9144000" cy="5157300"/>
          </a:xfrm>
          <a:prstGeom prst="rect">
            <a:avLst/>
          </a:prstGeom>
          <a:noFill/>
          <a:ln>
            <a:noFill/>
          </a:ln>
        </p:spPr>
      </p:sp>
      <p:sp>
        <p:nvSpPr>
          <p:cNvPr id="751" name="Google Shape;751;p10"/>
          <p:cNvSpPr txBox="1">
            <a:spLocks noGrp="1"/>
          </p:cNvSpPr>
          <p:nvPr>
            <p:ph type="title"/>
          </p:nvPr>
        </p:nvSpPr>
        <p:spPr>
          <a:xfrm>
            <a:off x="720000" y="3931800"/>
            <a:ext cx="7704000" cy="655500"/>
          </a:xfrm>
          <a:prstGeom prst="rect">
            <a:avLst/>
          </a:prstGeom>
          <a:solidFill>
            <a:schemeClr val="dk2"/>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51"/>
        <p:cNvGrpSpPr/>
        <p:nvPr/>
      </p:nvGrpSpPr>
      <p:grpSpPr>
        <a:xfrm>
          <a:off x="0" y="0"/>
          <a:ext cx="0" cy="0"/>
          <a:chOff x="0" y="0"/>
          <a:chExt cx="0" cy="0"/>
        </a:xfrm>
      </p:grpSpPr>
      <p:grpSp>
        <p:nvGrpSpPr>
          <p:cNvPr id="852" name="Google Shape;852;p13"/>
          <p:cNvGrpSpPr/>
          <p:nvPr/>
        </p:nvGrpSpPr>
        <p:grpSpPr>
          <a:xfrm>
            <a:off x="-101568" y="-240555"/>
            <a:ext cx="9423398" cy="5534512"/>
            <a:chOff x="-101568" y="-240555"/>
            <a:chExt cx="9423398" cy="5534512"/>
          </a:xfrm>
        </p:grpSpPr>
        <p:sp>
          <p:nvSpPr>
            <p:cNvPr id="853" name="Google Shape;853;p13"/>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3"/>
          <p:cNvGrpSpPr/>
          <p:nvPr/>
        </p:nvGrpSpPr>
        <p:grpSpPr>
          <a:xfrm>
            <a:off x="581456" y="343185"/>
            <a:ext cx="7977700" cy="4457724"/>
            <a:chOff x="742150" y="1146775"/>
            <a:chExt cx="6126325" cy="3423225"/>
          </a:xfrm>
        </p:grpSpPr>
        <p:sp>
          <p:nvSpPr>
            <p:cNvPr id="927" name="Google Shape;927;p1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9" name="Google Shape;939;p13"/>
          <p:cNvSpPr txBox="1">
            <a:spLocks noGrp="1"/>
          </p:cNvSpPr>
          <p:nvPr>
            <p:ph type="subTitle" idx="1"/>
          </p:nvPr>
        </p:nvSpPr>
        <p:spPr>
          <a:xfrm>
            <a:off x="1683300"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0" name="Google Shape;940;p13"/>
          <p:cNvSpPr txBox="1">
            <a:spLocks noGrp="1"/>
          </p:cNvSpPr>
          <p:nvPr>
            <p:ph type="subTitle" idx="2"/>
          </p:nvPr>
        </p:nvSpPr>
        <p:spPr>
          <a:xfrm>
            <a:off x="1683296" y="2698429"/>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1" name="Google Shape;941;p13"/>
          <p:cNvSpPr txBox="1">
            <a:spLocks noGrp="1"/>
          </p:cNvSpPr>
          <p:nvPr>
            <p:ph type="subTitle" idx="3"/>
          </p:nvPr>
        </p:nvSpPr>
        <p:spPr>
          <a:xfrm>
            <a:off x="1683300" y="3802991"/>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2" name="Google Shape;942;p13"/>
          <p:cNvSpPr txBox="1">
            <a:spLocks noGrp="1"/>
          </p:cNvSpPr>
          <p:nvPr>
            <p:ph type="subTitle" idx="4"/>
          </p:nvPr>
        </p:nvSpPr>
        <p:spPr>
          <a:xfrm>
            <a:off x="5635196" y="2698935"/>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3" name="Google Shape;943;p13"/>
          <p:cNvSpPr txBox="1">
            <a:spLocks noGrp="1"/>
          </p:cNvSpPr>
          <p:nvPr>
            <p:ph type="subTitle" idx="5"/>
          </p:nvPr>
        </p:nvSpPr>
        <p:spPr>
          <a:xfrm>
            <a:off x="5635199"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4" name="Google Shape;944;p13"/>
          <p:cNvSpPr txBox="1">
            <a:spLocks noGrp="1"/>
          </p:cNvSpPr>
          <p:nvPr>
            <p:ph type="subTitle" idx="6"/>
          </p:nvPr>
        </p:nvSpPr>
        <p:spPr>
          <a:xfrm>
            <a:off x="5635199" y="3810146"/>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5" name="Google Shape;945;p13"/>
          <p:cNvSpPr txBox="1">
            <a:spLocks noGrp="1"/>
          </p:cNvSpPr>
          <p:nvPr>
            <p:ph type="title" idx="7" hasCustomPrompt="1"/>
          </p:nvPr>
        </p:nvSpPr>
        <p:spPr>
          <a:xfrm>
            <a:off x="948600"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6" name="Google Shape;946;p13"/>
          <p:cNvSpPr txBox="1">
            <a:spLocks noGrp="1"/>
          </p:cNvSpPr>
          <p:nvPr>
            <p:ph type="title" idx="8" hasCustomPrompt="1"/>
          </p:nvPr>
        </p:nvSpPr>
        <p:spPr>
          <a:xfrm>
            <a:off x="948600"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7" name="Google Shape;947;p13"/>
          <p:cNvSpPr txBox="1">
            <a:spLocks noGrp="1"/>
          </p:cNvSpPr>
          <p:nvPr>
            <p:ph type="title" idx="9" hasCustomPrompt="1"/>
          </p:nvPr>
        </p:nvSpPr>
        <p:spPr>
          <a:xfrm>
            <a:off x="948596" y="244273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8" name="Google Shape;948;p13"/>
          <p:cNvSpPr txBox="1">
            <a:spLocks noGrp="1"/>
          </p:cNvSpPr>
          <p:nvPr>
            <p:ph type="title" idx="13" hasCustomPrompt="1"/>
          </p:nvPr>
        </p:nvSpPr>
        <p:spPr>
          <a:xfrm>
            <a:off x="4900496" y="244272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9" name="Google Shape;949;p13"/>
          <p:cNvSpPr txBox="1">
            <a:spLocks noGrp="1"/>
          </p:cNvSpPr>
          <p:nvPr>
            <p:ph type="title" idx="14" hasCustomPrompt="1"/>
          </p:nvPr>
        </p:nvSpPr>
        <p:spPr>
          <a:xfrm>
            <a:off x="4900499"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0" name="Google Shape;950;p13"/>
          <p:cNvSpPr txBox="1">
            <a:spLocks noGrp="1"/>
          </p:cNvSpPr>
          <p:nvPr>
            <p:ph type="title" idx="15" hasCustomPrompt="1"/>
          </p:nvPr>
        </p:nvSpPr>
        <p:spPr>
          <a:xfrm>
            <a:off x="4900499"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1" name="Google Shape;951;p13"/>
          <p:cNvSpPr txBox="1">
            <a:spLocks noGrp="1"/>
          </p:cNvSpPr>
          <p:nvPr>
            <p:ph type="subTitle" idx="16"/>
          </p:nvPr>
        </p:nvSpPr>
        <p:spPr>
          <a:xfrm>
            <a:off x="1683300"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2" name="Google Shape;952;p13"/>
          <p:cNvSpPr txBox="1">
            <a:spLocks noGrp="1"/>
          </p:cNvSpPr>
          <p:nvPr>
            <p:ph type="subTitle" idx="17"/>
          </p:nvPr>
        </p:nvSpPr>
        <p:spPr>
          <a:xfrm>
            <a:off x="1683300" y="24427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3" name="Google Shape;953;p13"/>
          <p:cNvSpPr txBox="1">
            <a:spLocks noGrp="1"/>
          </p:cNvSpPr>
          <p:nvPr>
            <p:ph type="subTitle" idx="18"/>
          </p:nvPr>
        </p:nvSpPr>
        <p:spPr>
          <a:xfrm>
            <a:off x="5635199"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4" name="Google Shape;954;p13"/>
          <p:cNvSpPr txBox="1">
            <a:spLocks noGrp="1"/>
          </p:cNvSpPr>
          <p:nvPr>
            <p:ph type="subTitle" idx="19"/>
          </p:nvPr>
        </p:nvSpPr>
        <p:spPr>
          <a:xfrm>
            <a:off x="1683300" y="3546791"/>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5" name="Google Shape;955;p13"/>
          <p:cNvSpPr txBox="1">
            <a:spLocks noGrp="1"/>
          </p:cNvSpPr>
          <p:nvPr>
            <p:ph type="subTitle" idx="20"/>
          </p:nvPr>
        </p:nvSpPr>
        <p:spPr>
          <a:xfrm>
            <a:off x="5635200" y="244273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6" name="Google Shape;956;p13"/>
          <p:cNvSpPr txBox="1">
            <a:spLocks noGrp="1"/>
          </p:cNvSpPr>
          <p:nvPr>
            <p:ph type="subTitle" idx="21"/>
          </p:nvPr>
        </p:nvSpPr>
        <p:spPr>
          <a:xfrm>
            <a:off x="5635199" y="35539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xo"/>
              <a:buNone/>
              <a:defRPr sz="3000" b="1">
                <a:solidFill>
                  <a:schemeClr val="dk1"/>
                </a:solidFill>
                <a:latin typeface="Exo"/>
                <a:ea typeface="Exo"/>
                <a:cs typeface="Exo"/>
                <a:sym typeface="Exo"/>
              </a:defRPr>
            </a:lvl1pPr>
            <a:lvl2pPr lvl="1" rtl="0">
              <a:spcBef>
                <a:spcPts val="0"/>
              </a:spcBef>
              <a:spcAft>
                <a:spcPts val="0"/>
              </a:spcAft>
              <a:buClr>
                <a:schemeClr val="dk1"/>
              </a:buClr>
              <a:buSzPts val="3000"/>
              <a:buFont typeface="Exo"/>
              <a:buNone/>
              <a:defRPr sz="3000" b="1">
                <a:solidFill>
                  <a:schemeClr val="dk1"/>
                </a:solidFill>
                <a:latin typeface="Exo"/>
                <a:ea typeface="Exo"/>
                <a:cs typeface="Exo"/>
                <a:sym typeface="Exo"/>
              </a:defRPr>
            </a:lvl2pPr>
            <a:lvl3pPr lvl="2" rtl="0">
              <a:spcBef>
                <a:spcPts val="0"/>
              </a:spcBef>
              <a:spcAft>
                <a:spcPts val="0"/>
              </a:spcAft>
              <a:buClr>
                <a:schemeClr val="dk1"/>
              </a:buClr>
              <a:buSzPts val="3000"/>
              <a:buFont typeface="Exo"/>
              <a:buNone/>
              <a:defRPr sz="3000" b="1">
                <a:solidFill>
                  <a:schemeClr val="dk1"/>
                </a:solidFill>
                <a:latin typeface="Exo"/>
                <a:ea typeface="Exo"/>
                <a:cs typeface="Exo"/>
                <a:sym typeface="Exo"/>
              </a:defRPr>
            </a:lvl3pPr>
            <a:lvl4pPr lvl="3" rtl="0">
              <a:spcBef>
                <a:spcPts val="0"/>
              </a:spcBef>
              <a:spcAft>
                <a:spcPts val="0"/>
              </a:spcAft>
              <a:buClr>
                <a:schemeClr val="dk1"/>
              </a:buClr>
              <a:buSzPts val="3000"/>
              <a:buFont typeface="Exo"/>
              <a:buNone/>
              <a:defRPr sz="3000" b="1">
                <a:solidFill>
                  <a:schemeClr val="dk1"/>
                </a:solidFill>
                <a:latin typeface="Exo"/>
                <a:ea typeface="Exo"/>
                <a:cs typeface="Exo"/>
                <a:sym typeface="Exo"/>
              </a:defRPr>
            </a:lvl4pPr>
            <a:lvl5pPr lvl="4" rtl="0">
              <a:spcBef>
                <a:spcPts val="0"/>
              </a:spcBef>
              <a:spcAft>
                <a:spcPts val="0"/>
              </a:spcAft>
              <a:buClr>
                <a:schemeClr val="dk1"/>
              </a:buClr>
              <a:buSzPts val="3000"/>
              <a:buFont typeface="Exo"/>
              <a:buNone/>
              <a:defRPr sz="3000" b="1">
                <a:solidFill>
                  <a:schemeClr val="dk1"/>
                </a:solidFill>
                <a:latin typeface="Exo"/>
                <a:ea typeface="Exo"/>
                <a:cs typeface="Exo"/>
                <a:sym typeface="Exo"/>
              </a:defRPr>
            </a:lvl5pPr>
            <a:lvl6pPr lvl="5" rtl="0">
              <a:spcBef>
                <a:spcPts val="0"/>
              </a:spcBef>
              <a:spcAft>
                <a:spcPts val="0"/>
              </a:spcAft>
              <a:buClr>
                <a:schemeClr val="dk1"/>
              </a:buClr>
              <a:buSzPts val="3000"/>
              <a:buFont typeface="Exo"/>
              <a:buNone/>
              <a:defRPr sz="3000" b="1">
                <a:solidFill>
                  <a:schemeClr val="dk1"/>
                </a:solidFill>
                <a:latin typeface="Exo"/>
                <a:ea typeface="Exo"/>
                <a:cs typeface="Exo"/>
                <a:sym typeface="Exo"/>
              </a:defRPr>
            </a:lvl6pPr>
            <a:lvl7pPr lvl="6" rtl="0">
              <a:spcBef>
                <a:spcPts val="0"/>
              </a:spcBef>
              <a:spcAft>
                <a:spcPts val="0"/>
              </a:spcAft>
              <a:buClr>
                <a:schemeClr val="dk1"/>
              </a:buClr>
              <a:buSzPts val="3000"/>
              <a:buFont typeface="Exo"/>
              <a:buNone/>
              <a:defRPr sz="3000" b="1">
                <a:solidFill>
                  <a:schemeClr val="dk1"/>
                </a:solidFill>
                <a:latin typeface="Exo"/>
                <a:ea typeface="Exo"/>
                <a:cs typeface="Exo"/>
                <a:sym typeface="Exo"/>
              </a:defRPr>
            </a:lvl7pPr>
            <a:lvl8pPr lvl="7" rtl="0">
              <a:spcBef>
                <a:spcPts val="0"/>
              </a:spcBef>
              <a:spcAft>
                <a:spcPts val="0"/>
              </a:spcAft>
              <a:buClr>
                <a:schemeClr val="dk1"/>
              </a:buClr>
              <a:buSzPts val="3000"/>
              <a:buFont typeface="Exo"/>
              <a:buNone/>
              <a:defRPr sz="3000" b="1">
                <a:solidFill>
                  <a:schemeClr val="dk1"/>
                </a:solidFill>
                <a:latin typeface="Exo"/>
                <a:ea typeface="Exo"/>
                <a:cs typeface="Exo"/>
                <a:sym typeface="Exo"/>
              </a:defRPr>
            </a:lvl8pPr>
            <a:lvl9pPr lvl="8" rtl="0">
              <a:spcBef>
                <a:spcPts val="0"/>
              </a:spcBef>
              <a:spcAft>
                <a:spcPts val="0"/>
              </a:spcAft>
              <a:buClr>
                <a:schemeClr val="dk1"/>
              </a:buClr>
              <a:buSzPts val="3000"/>
              <a:buFont typeface="Exo"/>
              <a:buNone/>
              <a:defRPr sz="3000" b="1">
                <a:solidFill>
                  <a:schemeClr val="dk1"/>
                </a:solidFill>
                <a:latin typeface="Exo"/>
                <a:ea typeface="Exo"/>
                <a:cs typeface="Exo"/>
                <a:sym typeface="Ex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9" r:id="rId11"/>
    <p:sldLayoutId id="2147483670" r:id="rId12"/>
    <p:sldLayoutId id="2147483671" r:id="rId13"/>
    <p:sldLayoutId id="2147483672" r:id="rId14"/>
    <p:sldLayoutId id="2147483677" r:id="rId15"/>
    <p:sldLayoutId id="214748367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9/17/2024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429580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0.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28.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72.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19.gif"/></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88.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5.wd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3.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27.png"/><Relationship Id="rId9" Type="http://schemas.microsoft.com/office/2007/relationships/hdphoto" Target="../media/hdphoto16.wdp"/></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png"/><Relationship Id="rId7"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27.png"/><Relationship Id="rId9" Type="http://schemas.microsoft.com/office/2007/relationships/hdphoto" Target="../media/hdphoto17.wdp"/></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microsoft.com/office/2007/relationships/hdphoto" Target="../media/hdphoto18.wdp"/><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45.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17.xml"/><Relationship Id="rId7" Type="http://schemas.openxmlformats.org/officeDocument/2006/relationships/image" Target="../media/image131.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35.png"/><Relationship Id="rId5" Type="http://schemas.openxmlformats.org/officeDocument/2006/relationships/image" Target="../media/image115.png"/><Relationship Id="rId10" Type="http://schemas.openxmlformats.org/officeDocument/2006/relationships/image" Target="../media/image134.png"/><Relationship Id="rId4" Type="http://schemas.openxmlformats.org/officeDocument/2006/relationships/notesSlide" Target="../notesSlides/notesSlide50.xml"/><Relationship Id="rId9" Type="http://schemas.openxmlformats.org/officeDocument/2006/relationships/image" Target="../media/image133.png"/></Relationships>
</file>

<file path=ppt/slides/_rels/slide5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7.xml"/><Relationship Id="rId7" Type="http://schemas.openxmlformats.org/officeDocument/2006/relationships/image" Target="../media/image13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1.png"/><Relationship Id="rId5" Type="http://schemas.openxmlformats.org/officeDocument/2006/relationships/image" Target="../media/image115.png"/><Relationship Id="rId10" Type="http://schemas.openxmlformats.org/officeDocument/2006/relationships/image" Target="../media/image140.png"/><Relationship Id="rId4" Type="http://schemas.openxmlformats.org/officeDocument/2006/relationships/notesSlide" Target="../notesSlides/notesSlide51.xml"/><Relationship Id="rId9"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Layout" Target="../slideLayouts/slideLayout17.xml"/><Relationship Id="rId7" Type="http://schemas.openxmlformats.org/officeDocument/2006/relationships/image" Target="../media/image142.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6.png"/><Relationship Id="rId5" Type="http://schemas.openxmlformats.org/officeDocument/2006/relationships/image" Target="../media/image115.png"/><Relationship Id="rId10" Type="http://schemas.openxmlformats.org/officeDocument/2006/relationships/image" Target="../media/image145.png"/><Relationship Id="rId4" Type="http://schemas.openxmlformats.org/officeDocument/2006/relationships/notesSlide" Target="../notesSlides/notesSlide52.xml"/><Relationship Id="rId9"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25.pn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51.png"/><Relationship Id="rId5" Type="http://schemas.openxmlformats.org/officeDocument/2006/relationships/image" Target="../media/image115.png"/><Relationship Id="rId10" Type="http://schemas.openxmlformats.org/officeDocument/2006/relationships/image" Target="../media/image150.png"/><Relationship Id="rId4" Type="http://schemas.openxmlformats.org/officeDocument/2006/relationships/notesSlide" Target="../notesSlides/notesSlide53.xml"/><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17.xml"/><Relationship Id="rId7" Type="http://schemas.openxmlformats.org/officeDocument/2006/relationships/image" Target="../media/image153.png"/><Relationship Id="rId12" Type="http://schemas.openxmlformats.org/officeDocument/2006/relationships/image" Target="../media/image12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22.png"/><Relationship Id="rId5" Type="http://schemas.openxmlformats.org/officeDocument/2006/relationships/image" Target="../media/image115.png"/><Relationship Id="rId10" Type="http://schemas.openxmlformats.org/officeDocument/2006/relationships/image" Target="../media/image156.png"/><Relationship Id="rId4" Type="http://schemas.openxmlformats.org/officeDocument/2006/relationships/notesSlide" Target="../notesSlides/notesSlide54.xml"/><Relationship Id="rId9"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8.png"/><Relationship Id="rId5" Type="http://schemas.microsoft.com/office/2007/relationships/hdphoto" Target="../media/hdphoto19.wdp"/><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20.wdp"/><Relationship Id="rId5" Type="http://schemas.openxmlformats.org/officeDocument/2006/relationships/image" Target="../media/image152.png"/><Relationship Id="rId4" Type="http://schemas.openxmlformats.org/officeDocument/2006/relationships/image" Target="../media/image165.png"/></Relationships>
</file>

<file path=ppt/slides/_rels/slide59.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630.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10.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58.png"/><Relationship Id="rId4" Type="http://schemas.openxmlformats.org/officeDocument/2006/relationships/image" Target="../media/image1650.png"/></Relationships>
</file>

<file path=ppt/slides/_rels/slide6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0.png"/><Relationship Id="rId7" Type="http://schemas.microsoft.com/office/2007/relationships/hdphoto" Target="../media/hdphoto21.wdp"/><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69.png"/><Relationship Id="rId4" Type="http://schemas.openxmlformats.org/officeDocument/2006/relationships/image" Target="../media/image1680.png"/></Relationships>
</file>

<file path=ppt/slides/_rels/slide6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670.png"/><Relationship Id="rId7" Type="http://schemas.openxmlformats.org/officeDocument/2006/relationships/image" Target="../media/image166.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80.png"/></Relationships>
</file>

<file path=ppt/slides/_rels/slide6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png"/><Relationship Id="rId7" Type="http://schemas.microsoft.com/office/2007/relationships/hdphoto" Target="../media/hdphoto23.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77.png"/><Relationship Id="rId4" Type="http://schemas.openxmlformats.org/officeDocument/2006/relationships/image" Target="../media/image176.png"/></Relationships>
</file>

<file path=ppt/slides/_rels/slide6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75.png"/><Relationship Id="rId7" Type="http://schemas.openxmlformats.org/officeDocument/2006/relationships/image" Target="../media/image16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6.png"/></Relationships>
</file>

<file path=ppt/slides/_rels/slide65.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9.png"/><Relationship Id="rId7"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6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9.png"/><Relationship Id="rId7"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9.png"/><Relationship Id="rId4" Type="http://schemas.openxmlformats.org/officeDocument/2006/relationships/image" Target="../media/image188.png"/><Relationship Id="rId9" Type="http://schemas.microsoft.com/office/2007/relationships/hdphoto" Target="../media/hdphoto26.wdp"/></Relationships>
</file>

<file path=ppt/slides/_rels/slide6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microsoft.com/office/2007/relationships/hdphoto" Target="../media/hdphoto27.wdp"/><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92.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8.wdp"/><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96.png"/><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9.wdp"/><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99.png"/><Relationship Id="rId4" Type="http://schemas.openxmlformats.org/officeDocument/2006/relationships/image" Target="../media/image19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10.png"/><Relationship Id="rId7" Type="http://schemas.openxmlformats.org/officeDocument/2006/relationships/image" Target="../media/image13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0.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202.png"/><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205.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microsoft.com/office/2007/relationships/hdphoto" Target="../media/hdphoto30.wdp"/><Relationship Id="rId4" Type="http://schemas.openxmlformats.org/officeDocument/2006/relationships/image" Target="../media/image193.png"/></Relationships>
</file>

<file path=ppt/slides/_rels/slide7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211.png"/><Relationship Id="rId5" Type="http://schemas.microsoft.com/office/2007/relationships/hdphoto" Target="../media/hdphoto31.wdp"/><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13.png"/><Relationship Id="rId5" Type="http://schemas.microsoft.com/office/2007/relationships/hdphoto" Target="../media/hdphoto4.wdp"/><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01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10.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36"/>
          <p:cNvSpPr txBox="1">
            <a:spLocks noGrp="1"/>
          </p:cNvSpPr>
          <p:nvPr>
            <p:ph type="ctrTitle"/>
          </p:nvPr>
        </p:nvSpPr>
        <p:spPr>
          <a:xfrm>
            <a:off x="1174190" y="1900359"/>
            <a:ext cx="6668400" cy="2297700"/>
          </a:xfrm>
          <a:prstGeom prst="rect">
            <a:avLst/>
          </a:prstGeom>
        </p:spPr>
        <p:txBody>
          <a:bodyPr spcFirstLastPara="1" wrap="square" lIns="91425" tIns="91425" rIns="91425" bIns="91425" anchor="b" anchorCtr="0">
            <a:noAutofit/>
          </a:bodyPr>
          <a:lstStyle/>
          <a:p>
            <a:pPr lvl="0">
              <a:lnSpc>
                <a:spcPct val="150000"/>
              </a:lnSpc>
            </a:pPr>
            <a:r>
              <a:rPr lang="en-US" sz="4300">
                <a:latin typeface="+mj-lt"/>
              </a:rPr>
              <a:t>CHÀO MỪNG CÁC EM </a:t>
            </a:r>
            <a:br>
              <a:rPr lang="en-US" sz="4300">
                <a:latin typeface="+mj-lt"/>
              </a:rPr>
            </a:br>
            <a:r>
              <a:rPr lang="en-US" sz="4300">
                <a:latin typeface="+mj-lt"/>
              </a:rPr>
              <a:t>ĐẾN VỚI TIẾT HỌC </a:t>
            </a:r>
            <a:br>
              <a:rPr lang="en-US" sz="4300">
                <a:latin typeface="+mj-lt"/>
              </a:rPr>
            </a:br>
            <a:r>
              <a:rPr lang="en-US" sz="4300">
                <a:latin typeface="+mj-lt"/>
              </a:rPr>
              <a:t>MÔN TOÁN!</a:t>
            </a:r>
            <a:endParaRPr sz="4300">
              <a:solidFill>
                <a:schemeClr val="accent2"/>
              </a:solidFill>
              <a:latin typeface="+mj-lt"/>
            </a:endParaRPr>
          </a:p>
        </p:txBody>
      </p:sp>
      <p:sp>
        <p:nvSpPr>
          <p:cNvPr id="2729" name="Google Shape;2729;p36"/>
          <p:cNvSpPr/>
          <p:nvPr/>
        </p:nvSpPr>
        <p:spPr>
          <a:xfrm>
            <a:off x="6865524" y="881175"/>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6" name="Google Shape;3521;p72"/>
          <p:cNvGrpSpPr/>
          <p:nvPr/>
        </p:nvGrpSpPr>
        <p:grpSpPr>
          <a:xfrm rot="580758">
            <a:off x="692999" y="3967854"/>
            <a:ext cx="1231217" cy="991506"/>
            <a:chOff x="3614000" y="3673425"/>
            <a:chExt cx="927525" cy="696000"/>
          </a:xfrm>
        </p:grpSpPr>
        <p:sp>
          <p:nvSpPr>
            <p:cNvPr id="7"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hlinkClick r:id="rId3" action="ppaction://hlinksldjump"/>
            <a:extLst>
              <a:ext uri="{FF2B5EF4-FFF2-40B4-BE49-F238E27FC236}">
                <a16:creationId xmlns:a16="http://schemas.microsoft.com/office/drawing/2014/main" id="{34C71FA4-DD15-C9A5-8A9A-635833059A8A}"/>
              </a:ext>
            </a:extLst>
          </p:cNvPr>
          <p:cNvPicPr>
            <a:picLocks noChangeAspect="1"/>
          </p:cNvPicPr>
          <p:nvPr/>
        </p:nvPicPr>
        <p:blipFill>
          <a:blip r:embed="rId4"/>
          <a:stretch>
            <a:fillRect/>
          </a:stretch>
        </p:blipFill>
        <p:spPr>
          <a:xfrm flipV="1">
            <a:off x="7538628" y="4029446"/>
            <a:ext cx="793472" cy="427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858741" y="1192185"/>
                <a:ext cx="7414516" cy="86228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Nếu hàm số đồng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lên từ trái sang phải.</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Nếu hàm số nghịch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xuống từ trái sang phải.</a:t>
                </a:r>
              </a:p>
            </p:txBody>
          </p:sp>
        </mc:Choice>
        <mc:Fallback xmlns="">
          <p:sp>
            <p:nvSpPr>
              <p:cNvPr id="10" name="Rectangle 9"/>
              <p:cNvSpPr>
                <a:spLocks noRot="1" noChangeAspect="1" noMove="1" noResize="1" noEditPoints="1" noAdjustHandles="1" noChangeArrowheads="1" noChangeShapeType="1" noTextEdit="1"/>
              </p:cNvSpPr>
              <p:nvPr/>
            </p:nvSpPr>
            <p:spPr>
              <a:xfrm>
                <a:off x="858741" y="1192185"/>
                <a:ext cx="7414516" cy="862287"/>
              </a:xfrm>
              <a:prstGeom prst="rect">
                <a:avLst/>
              </a:prstGeom>
              <a:blipFill>
                <a:blip r:embed="rId3"/>
                <a:stretch>
                  <a:fillRect l="-493" b="-9220"/>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999145" y="4067679"/>
            <a:ext cx="638000" cy="60957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0114" y="2335238"/>
            <a:ext cx="6582144" cy="1882082"/>
          </a:xfrm>
          <a:prstGeom prst="rect">
            <a:avLst/>
          </a:prstGeom>
        </p:spPr>
      </p:pic>
    </p:spTree>
    <p:extLst>
      <p:ext uri="{BB962C8B-B14F-4D97-AF65-F5344CB8AC3E}">
        <p14:creationId xmlns:p14="http://schemas.microsoft.com/office/powerpoint/2010/main" val="39739905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lvl="0">
                <a:defRPr/>
              </a:pPr>
              <a:r>
                <a:rPr lang="en-US" sz="2100" b="1">
                  <a:solidFill>
                    <a:prstClr val="black"/>
                  </a:solidFill>
                  <a:cs typeface="Arial" panose="020B0604020202020204" pitchFamily="34" charset="0"/>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30370" y="1292598"/>
                <a:ext cx="7007814" cy="2759217"/>
              </a:xfrm>
              <a:prstGeom prst="rect">
                <a:avLst/>
              </a:prstGeom>
            </p:spPr>
            <p:txBody>
              <a:bodyPr wrap="square">
                <a:spAutoFit/>
              </a:bodyPr>
              <a:lstStyle/>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latin typeface="+mn-lt"/>
                    <a:ea typeface="Arial" panose="020B0604020202020204" pitchFamily="34" charset="0"/>
                    <a:cs typeface="Times New Roman" panose="02020603050405020304" pitchFamily="18" charset="0"/>
                  </a:rPr>
                  <a:t>Hàm số đồng biến hay nghịch biến trên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còn được </a:t>
                </a:r>
                <a:r>
                  <a:rPr lang="vi-VN" sz="1700">
                    <a:solidFill>
                      <a:schemeClr val="tx1"/>
                    </a:solidFill>
                    <a:effectLst/>
                    <a:latin typeface="+mn-lt"/>
                    <a:ea typeface="PMingLiU"/>
                    <a:cs typeface="Times New Roman" panose="02020603050405020304" pitchFamily="18" charset="0"/>
                  </a:rPr>
                  <a:t>gọi chung là </a:t>
                </a:r>
                <a:r>
                  <a:rPr lang="vi-VN" sz="1700" i="1">
                    <a:solidFill>
                      <a:schemeClr val="tx1"/>
                    </a:solidFill>
                    <a:effectLst/>
                    <a:latin typeface="+mn-lt"/>
                    <a:ea typeface="PMingLiU"/>
                    <a:cs typeface="Times New Roman" panose="02020603050405020304" pitchFamily="18" charset="0"/>
                  </a:rPr>
                  <a:t>đơn điệu</a:t>
                </a:r>
                <a:r>
                  <a:rPr lang="vi-VN" sz="1700">
                    <a:solidFill>
                      <a:schemeClr val="tx1"/>
                    </a:solidFill>
                    <a:effectLst/>
                    <a:latin typeface="+mn-lt"/>
                    <a:ea typeface="PMingLiU"/>
                    <a:cs typeface="Times New Roman" panose="02020603050405020304" pitchFamily="18" charset="0"/>
                  </a:rPr>
                  <a:t> trên </a:t>
                </a:r>
                <a14:m>
                  <m:oMath xmlns:m="http://schemas.openxmlformats.org/officeDocument/2006/math">
                    <m:r>
                      <a:rPr lang="vi-VN" sz="17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Việc </a:t>
                </a:r>
                <a:r>
                  <a:rPr lang="en-US" sz="1700">
                    <a:solidFill>
                      <a:schemeClr val="tx1"/>
                    </a:solidFill>
                    <a:latin typeface="+mn-lt"/>
                    <a:ea typeface="PMingLiU"/>
                    <a:cs typeface="Times New Roman" panose="02020603050405020304" pitchFamily="18" charset="0"/>
                  </a:rPr>
                  <a:t>t</a:t>
                </a:r>
                <a:r>
                  <a:rPr lang="vi-VN" sz="1700">
                    <a:solidFill>
                      <a:schemeClr val="tx1"/>
                    </a:solidFill>
                    <a:effectLst/>
                    <a:latin typeface="+mn-lt"/>
                    <a:ea typeface="PMingLiU"/>
                    <a:cs typeface="Times New Roman" panose="02020603050405020304" pitchFamily="18" charset="0"/>
                  </a:rPr>
                  <a:t>ìm khoảng đồng biến, nghịch biến</a:t>
                </a:r>
                <a:r>
                  <a:rPr lang="en-US" sz="1700">
                    <a:solidFill>
                      <a:schemeClr val="tx1"/>
                    </a:solidFill>
                    <a:effectLst/>
                    <a:latin typeface="+mn-lt"/>
                    <a:ea typeface="PMingLiU"/>
                    <a:cs typeface="Times New Roman" panose="02020603050405020304" pitchFamily="18" charset="0"/>
                  </a:rPr>
                  <a:t> của hàm số còn được gọi</a:t>
                </a:r>
                <a:r>
                  <a:rPr lang="vi-VN" sz="1700">
                    <a:solidFill>
                      <a:schemeClr val="tx1"/>
                    </a:solidFill>
                    <a:effectLst/>
                    <a:latin typeface="+mn-lt"/>
                    <a:ea typeface="PMingLiU"/>
                    <a:cs typeface="Times New Roman" panose="02020603050405020304" pitchFamily="18" charset="0"/>
                  </a:rPr>
                  <a:t> là tìm các khoảng đơn điệu (hay xét tính đơn điệu)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effectLst/>
                    <a:latin typeface="+mn-lt"/>
                    <a:ea typeface="Arial" panose="020B0604020202020204" pitchFamily="34" charset="0"/>
                    <a:cs typeface="Times New Roman" panose="02020603050405020304" pitchFamily="18" charset="0"/>
                  </a:rPr>
                  <a:t>Xét tính đơn điệu</a:t>
                </a:r>
                <a:r>
                  <a:rPr lang="en-US" sz="1700">
                    <a:solidFill>
                      <a:schemeClr val="tx1"/>
                    </a:solidFill>
                    <a:effectLst/>
                    <a:latin typeface="+mn-lt"/>
                    <a:ea typeface="Arial" panose="020B0604020202020204" pitchFamily="34" charset="0"/>
                    <a:cs typeface="Times New Roman" panose="02020603050405020304" pitchFamily="18" charset="0"/>
                  </a:rPr>
                  <a:t> của hàm số</a:t>
                </a:r>
                <a:r>
                  <a:rPr lang="vi-VN" sz="1700">
                    <a:solidFill>
                      <a:schemeClr val="tx1"/>
                    </a:solidFill>
                    <a:effectLst/>
                    <a:latin typeface="+mn-lt"/>
                    <a:ea typeface="Arial" panose="020B0604020202020204" pitchFamily="34" charset="0"/>
                    <a:cs typeface="Times New Roman" panose="02020603050405020304" pitchFamily="18" charset="0"/>
                  </a:rPr>
                  <a:t> mà không chỉ rõ tập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thì ta </a:t>
                </a:r>
                <a:r>
                  <a:rPr lang="en-US" sz="1700">
                    <a:solidFill>
                      <a:schemeClr val="tx1"/>
                    </a:solidFill>
                    <a:effectLst/>
                    <a:latin typeface="+mn-lt"/>
                    <a:ea typeface="PMingLiU"/>
                    <a:cs typeface="Times New Roman" panose="02020603050405020304" pitchFamily="18" charset="0"/>
                  </a:rPr>
                  <a:t>hiểu là </a:t>
                </a:r>
                <a:r>
                  <a:rPr lang="vi-VN" sz="1700">
                    <a:solidFill>
                      <a:schemeClr val="tx1"/>
                    </a:solidFill>
                    <a:effectLst/>
                    <a:latin typeface="+mn-lt"/>
                    <a:ea typeface="PMingLiU"/>
                    <a:cs typeface="Times New Roman" panose="02020603050405020304" pitchFamily="18" charset="0"/>
                  </a:rPr>
                  <a:t>xét trên tập xác định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30370" y="1292598"/>
                <a:ext cx="7007814" cy="2759217"/>
              </a:xfrm>
              <a:prstGeom prst="rect">
                <a:avLst/>
              </a:prstGeom>
              <a:blipFill>
                <a:blip r:embed="rId3"/>
                <a:stretch>
                  <a:fillRect l="-435" r="-60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37278" y="3864865"/>
            <a:ext cx="638000" cy="60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928314" y="732197"/>
                <a:ext cx="7128345" cy="969496"/>
              </a:xfrm>
              <a:prstGeom prst="rect">
                <a:avLst/>
              </a:prstGeom>
            </p:spPr>
            <p:txBody>
              <a:bodyPr wrap="square">
                <a:spAutoFit/>
              </a:bodyPr>
              <a:lstStyle/>
              <a:p>
                <a:pPr algn="just">
                  <a:lnSpc>
                    <a:spcPct val="150000"/>
                  </a:lnSpc>
                  <a:spcAft>
                    <a:spcPts val="500"/>
                  </a:spcAft>
                </a:pPr>
                <a:r>
                  <a:rPr lang="en-US" sz="1900" b="1">
                    <a:solidFill>
                      <a:srgbClr val="FFFF00"/>
                    </a:solidFill>
                    <a:latin typeface="+mn-lt"/>
                  </a:rPr>
                  <a:t>Ví dụ 1. </a:t>
                </a:r>
                <a:r>
                  <a:rPr lang="en-US" sz="1900">
                    <a:solidFill>
                      <a:schemeClr val="tx1"/>
                    </a:solidFill>
                    <a:latin typeface="+mn-lt"/>
                  </a:rPr>
                  <a:t>Hình 1.4 là đồ thị của hàm số </a:t>
                </a:r>
                <a14:m>
                  <m:oMath xmlns:m="http://schemas.openxmlformats.org/officeDocument/2006/math">
                    <m:r>
                      <a:rPr lang="en-US" sz="1900" i="1" smtClean="0">
                        <a:solidFill>
                          <a:schemeClr val="tx1"/>
                        </a:solidFill>
                        <a:latin typeface="Cambria Math" panose="02040503050406030204" pitchFamily="18" charset="0"/>
                      </a:rPr>
                      <m:t>𝑦</m:t>
                    </m:r>
                    <m:r>
                      <a:rPr lang="en-US" sz="1900" i="1" smtClean="0">
                        <a:solidFill>
                          <a:schemeClr val="tx1"/>
                        </a:solidFill>
                        <a:latin typeface="Cambria Math" panose="02040503050406030204" pitchFamily="18" charset="0"/>
                      </a:rPr>
                      <m:t> = </m:t>
                    </m:r>
                    <m:r>
                      <a:rPr lang="en-US" sz="1900" i="1" smtClean="0">
                        <a:solidFill>
                          <a:schemeClr val="tx1"/>
                        </a:solidFill>
                        <a:latin typeface="Cambria Math" panose="02040503050406030204" pitchFamily="18" charset="0"/>
                      </a:rPr>
                      <m:t>𝑓</m:t>
                    </m:r>
                    <m:r>
                      <a:rPr lang="en-US" sz="1900" i="1" smtClean="0">
                        <a:solidFill>
                          <a:schemeClr val="tx1"/>
                        </a:solidFill>
                        <a:latin typeface="Cambria Math" panose="02040503050406030204" pitchFamily="18" charset="0"/>
                      </a:rPr>
                      <m:t>(</m:t>
                    </m:r>
                    <m:r>
                      <a:rPr lang="en-US" sz="1900" i="1" smtClean="0">
                        <a:solidFill>
                          <a:schemeClr val="tx1"/>
                        </a:solidFill>
                        <a:latin typeface="Cambria Math" panose="02040503050406030204" pitchFamily="18" charset="0"/>
                      </a:rPr>
                      <m:t>𝑥</m:t>
                    </m:r>
                    <m:r>
                      <a:rPr lang="en-US" sz="1900" i="1" smtClean="0">
                        <a:solidFill>
                          <a:schemeClr val="tx1"/>
                        </a:solidFill>
                        <a:latin typeface="Cambria Math" panose="02040503050406030204" pitchFamily="18" charset="0"/>
                      </a:rPr>
                      <m:t>)=</m:t>
                    </m:r>
                    <m:d>
                      <m:dPr>
                        <m:begChr m:val="|"/>
                        <m:endChr m:val="|"/>
                        <m:ctrlPr>
                          <a:rPr lang="en-US" sz="1900" i="1" smtClean="0">
                            <a:solidFill>
                              <a:schemeClr val="tx1"/>
                            </a:solidFill>
                            <a:latin typeface="Cambria Math" panose="02040503050406030204" pitchFamily="18" charset="0"/>
                          </a:rPr>
                        </m:ctrlPr>
                      </m:dPr>
                      <m:e>
                        <m:r>
                          <a:rPr lang="en-US" sz="1900" b="0" i="1" smtClean="0">
                            <a:solidFill>
                              <a:schemeClr val="tx1"/>
                            </a:solidFill>
                            <a:latin typeface="Cambria Math" panose="02040503050406030204" pitchFamily="18" charset="0"/>
                          </a:rPr>
                          <m:t>𝑥</m:t>
                        </m:r>
                      </m:e>
                    </m:d>
                    <m:r>
                      <a:rPr lang="en-US" sz="1900" i="1" smtClean="0">
                        <a:solidFill>
                          <a:schemeClr val="tx1"/>
                        </a:solidFill>
                        <a:latin typeface="Cambria Math" panose="02040503050406030204" pitchFamily="18" charset="0"/>
                      </a:rPr>
                      <m:t>. </m:t>
                    </m:r>
                  </m:oMath>
                </a14:m>
                <a:r>
                  <a:rPr lang="en-US" sz="1900">
                    <a:solidFill>
                      <a:schemeClr val="tx1"/>
                    </a:solidFill>
                    <a:latin typeface="+mn-lt"/>
                  </a:rPr>
                  <a:t>Hãy tìm các khoảng đồng biến, khoảng nghịch biến của hàm số.</a:t>
                </a:r>
              </a:p>
            </p:txBody>
          </p:sp>
        </mc:Choice>
        <mc:Fallback xmlns="">
          <p:sp>
            <p:nvSpPr>
              <p:cNvPr id="5" name="Rectangle 4"/>
              <p:cNvSpPr>
                <a:spLocks noRot="1" noChangeAspect="1" noMove="1" noResize="1" noEditPoints="1" noAdjustHandles="1" noChangeArrowheads="1" noChangeShapeType="1" noTextEdit="1"/>
              </p:cNvSpPr>
              <p:nvPr/>
            </p:nvSpPr>
            <p:spPr>
              <a:xfrm>
                <a:off x="928314" y="732197"/>
                <a:ext cx="7128345" cy="969496"/>
              </a:xfrm>
              <a:prstGeom prst="rect">
                <a:avLst/>
              </a:prstGeom>
              <a:blipFill>
                <a:blip r:embed="rId3"/>
                <a:stretch>
                  <a:fillRect l="-769" r="-769" b="-4403"/>
                </a:stretch>
              </a:blipFill>
            </p:spPr>
            <p:txBody>
              <a:bodyPr/>
              <a:lstStyle/>
              <a:p>
                <a:r>
                  <a:rPr lang="en-US">
                    <a:noFill/>
                  </a:rPr>
                  <a:t> </a:t>
                </a:r>
              </a:p>
            </p:txBody>
          </p:sp>
        </mc:Fallback>
      </mc:AlternateContent>
      <p:sp>
        <p:nvSpPr>
          <p:cNvPr id="10" name="Rectangle 9"/>
          <p:cNvSpPr/>
          <p:nvPr/>
        </p:nvSpPr>
        <p:spPr>
          <a:xfrm>
            <a:off x="4129246" y="180956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3659063" y="2326091"/>
                <a:ext cx="4274824" cy="1902124"/>
              </a:xfrm>
              <a:prstGeom prst="rect">
                <a:avLst/>
              </a:prstGeom>
            </p:spPr>
            <p:txBody>
              <a:bodyPr wrap="square">
                <a:spAutoFit/>
              </a:bodyPr>
              <a:lstStyle/>
              <a:p>
                <a:pPr algn="just">
                  <a:lnSpc>
                    <a:spcPct val="160000"/>
                  </a:lnSpc>
                </a:pPr>
                <a:r>
                  <a:rPr lang="vi-VN" sz="1900">
                    <a:solidFill>
                      <a:schemeClr val="tx1"/>
                    </a:solidFill>
                    <a:latin typeface="+mn-lt"/>
                  </a:rPr>
                  <a:t>Tập xác định của hàm số là </a:t>
                </a:r>
                <a14:m>
                  <m:oMath xmlns:m="http://schemas.openxmlformats.org/officeDocument/2006/math">
                    <m:r>
                      <a:rPr lang="vi-VN" sz="1900" i="1" smtClean="0">
                        <a:solidFill>
                          <a:schemeClr val="tx1"/>
                        </a:solidFill>
                        <a:latin typeface="Cambria Math" panose="02040503050406030204" pitchFamily="18" charset="0"/>
                      </a:rPr>
                      <m:t>𝑅</m:t>
                    </m:r>
                  </m:oMath>
                </a14:m>
                <a:r>
                  <a:rPr lang="vi-VN" sz="1900">
                    <a:solidFill>
                      <a:schemeClr val="tx1"/>
                    </a:solidFill>
                    <a:latin typeface="+mn-lt"/>
                  </a:rPr>
                  <a:t>.</a:t>
                </a:r>
              </a:p>
              <a:p>
                <a:pPr algn="just">
                  <a:lnSpc>
                    <a:spcPct val="160000"/>
                  </a:lnSpc>
                </a:pPr>
                <a:r>
                  <a:rPr lang="vi-VN" sz="1900">
                    <a:solidFill>
                      <a:schemeClr val="tx1"/>
                    </a:solidFill>
                    <a:latin typeface="+mn-lt"/>
                  </a:rPr>
                  <a:t>Từ đồ thị suy ra: Hàm số đồng biến trên khoảng </a:t>
                </a:r>
                <a14:m>
                  <m:oMath xmlns:m="http://schemas.openxmlformats.org/officeDocument/2006/math">
                    <m:r>
                      <a:rPr lang="vi-VN" sz="1900" i="1" smtClean="0">
                        <a:solidFill>
                          <a:schemeClr val="tx1"/>
                        </a:solidFill>
                        <a:latin typeface="Cambria Math" panose="02040503050406030204" pitchFamily="18" charset="0"/>
                      </a:rPr>
                      <m:t>(0; + </m:t>
                    </m:r>
                    <m:r>
                      <a:rPr lang="vi-VN" sz="1900" i="1" smtClean="0">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oMath>
                </a14:m>
                <a:r>
                  <a:rPr lang="vi-VN" sz="1900">
                    <a:solidFill>
                      <a:schemeClr val="tx1"/>
                    </a:solidFill>
                    <a:latin typeface="+mn-lt"/>
                  </a:rPr>
                  <a:t>nghịch biến trên khoảng </a:t>
                </a:r>
                <a14:m>
                  <m:oMath xmlns:m="http://schemas.openxmlformats.org/officeDocument/2006/math">
                    <m:r>
                      <a:rPr lang="vi-VN" sz="1900" i="1" smtClean="0">
                        <a:solidFill>
                          <a:schemeClr val="tx1"/>
                        </a:solidFill>
                        <a:latin typeface="Cambria Math" panose="02040503050406030204" pitchFamily="18" charset="0"/>
                      </a:rPr>
                      <m:t>(</m:t>
                    </m:r>
                    <m:r>
                      <a:rPr lang="en-US" sz="1900" b="0" i="1" smtClean="0">
                        <a:solidFill>
                          <a:schemeClr val="tx1"/>
                        </a:solidFill>
                        <a:latin typeface="Cambria Math" panose="02040503050406030204" pitchFamily="18" charset="0"/>
                      </a:rPr>
                      <m:t>−</m:t>
                    </m:r>
                    <m:r>
                      <a:rPr lang="vi-VN" sz="1900" i="1">
                        <a:solidFill>
                          <a:schemeClr val="tx1"/>
                        </a:solidFill>
                        <a:latin typeface="Cambria Math" panose="02040503050406030204" pitchFamily="18" charset="0"/>
                      </a:rPr>
                      <m:t> </m:t>
                    </m:r>
                    <m:r>
                      <a:rPr lang="vi-VN" sz="1900" i="1">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r>
                      <a:rPr lang="vi-VN" sz="1900" i="1">
                        <a:solidFill>
                          <a:schemeClr val="tx1"/>
                        </a:solidFill>
                        <a:latin typeface="Cambria Math" panose="02040503050406030204" pitchFamily="18" charset="0"/>
                      </a:rPr>
                      <m:t>0</m:t>
                    </m:r>
                    <m:r>
                      <a:rPr lang="vi-VN" sz="1900" i="1" smtClean="0">
                        <a:solidFill>
                          <a:schemeClr val="tx1"/>
                        </a:solidFill>
                        <a:latin typeface="Cambria Math" panose="02040503050406030204" pitchFamily="18" charset="0"/>
                      </a:rPr>
                      <m:t>).</m:t>
                    </m:r>
                  </m:oMath>
                </a14:m>
                <a:endParaRPr lang="vi-VN" sz="1900">
                  <a:solidFill>
                    <a:schemeClr val="tx1"/>
                  </a:solidFill>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659063" y="2326091"/>
                <a:ext cx="4274824" cy="1902124"/>
              </a:xfrm>
              <a:prstGeom prst="rect">
                <a:avLst/>
              </a:prstGeom>
              <a:blipFill>
                <a:blip r:embed="rId4"/>
                <a:stretch>
                  <a:fillRect l="-1284" r="-1427" b="-4487"/>
                </a:stretch>
              </a:blipFill>
            </p:spPr>
            <p:txBody>
              <a:bodyPr/>
              <a:lstStyle/>
              <a:p>
                <a:r>
                  <a:rPr lang="en-US">
                    <a:noFill/>
                  </a:rPr>
                  <a:t> </a:t>
                </a:r>
              </a:p>
            </p:txBody>
          </p:sp>
        </mc:Fallback>
      </mc:AlternateContent>
      <p:grpSp>
        <p:nvGrpSpPr>
          <p:cNvPr id="13" name="Google Shape;3563;p72"/>
          <p:cNvGrpSpPr/>
          <p:nvPr/>
        </p:nvGrpSpPr>
        <p:grpSpPr>
          <a:xfrm>
            <a:off x="8014131" y="1524717"/>
            <a:ext cx="695525" cy="1143950"/>
            <a:chOff x="1812800" y="2128250"/>
            <a:chExt cx="695525" cy="1143950"/>
          </a:xfrm>
        </p:grpSpPr>
        <p:sp>
          <p:nvSpPr>
            <p:cNvPr id="14"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569;p72"/>
            <p:cNvGrpSpPr/>
            <p:nvPr/>
          </p:nvGrpSpPr>
          <p:grpSpPr>
            <a:xfrm>
              <a:off x="1849125" y="2268200"/>
              <a:ext cx="491275" cy="928600"/>
              <a:chOff x="1849125" y="2268200"/>
              <a:chExt cx="491275" cy="928600"/>
            </a:xfrm>
          </p:grpSpPr>
          <p:sp>
            <p:nvSpPr>
              <p:cNvPr id="20"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oogle Shape;3521;p72"/>
          <p:cNvGrpSpPr/>
          <p:nvPr/>
        </p:nvGrpSpPr>
        <p:grpSpPr>
          <a:xfrm>
            <a:off x="464551" y="4196383"/>
            <a:ext cx="927525" cy="696000"/>
            <a:chOff x="3614000" y="3673425"/>
            <a:chExt cx="927525" cy="696000"/>
          </a:xfrm>
        </p:grpSpPr>
        <p:sp>
          <p:nvSpPr>
            <p:cNvPr id="35"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081500" y="2545871"/>
            <a:ext cx="2296181" cy="1645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2636" y="227921"/>
            <a:ext cx="8709999" cy="4725039"/>
          </a:xfrm>
          <a:prstGeom prst="rect">
            <a:avLst/>
          </a:prstGeom>
        </p:spPr>
      </p:pic>
      <p:sp>
        <p:nvSpPr>
          <p:cNvPr id="53" name="Rectangle 52"/>
          <p:cNvSpPr/>
          <p:nvPr/>
        </p:nvSpPr>
        <p:spPr>
          <a:xfrm>
            <a:off x="3237470" y="254408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3237470" y="3074333"/>
                <a:ext cx="5421948" cy="1035605"/>
              </a:xfrm>
              <a:prstGeom prst="rect">
                <a:avLst/>
              </a:prstGeom>
            </p:spPr>
            <p:txBody>
              <a:bodyPr wrap="square">
                <a:spAutoFit/>
              </a:bodyPr>
              <a:lstStyle/>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latin typeface="+mn-lt"/>
                    <a:ea typeface="Arial" panose="020B0604020202020204" pitchFamily="34" charset="0"/>
                    <a:cs typeface="Times New Roman" panose="02020603050405020304" pitchFamily="18" charset="0"/>
                  </a:rPr>
                  <a:t>Hàm số đồng biến trên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effectLst/>
                    <a:latin typeface="+mn-lt"/>
                    <a:ea typeface="PMingLiU"/>
                    <a:cs typeface="Times New Roman" panose="02020603050405020304" pitchFamily="18" charset="0"/>
                  </a:rPr>
                  <a:t>Hàm số nghịch biến trên </a:t>
                </a:r>
                <a14:m>
                  <m:oMath xmlns:m="http://schemas.openxmlformats.org/officeDocument/2006/math">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en-US" sz="2000" i="1">
                            <a:solidFill>
                              <a:schemeClr val="tx1"/>
                            </a:solidFill>
                            <a:effectLst/>
                            <a:latin typeface="Cambria Math" panose="02040503050406030204" pitchFamily="18" charset="0"/>
                            <a:ea typeface="PMingLiU"/>
                            <a:cs typeface="Times New Roman" panose="02020603050405020304" pitchFamily="18" charset="0"/>
                          </a:rPr>
                          <m:t>0;2</m:t>
                        </m:r>
                      </m:e>
                    </m:d>
                  </m:oMath>
                </a14:m>
                <a:r>
                  <a:rPr lang="en-US"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3237470" y="3074333"/>
                <a:ext cx="5421948" cy="1035605"/>
              </a:xfrm>
              <a:prstGeom prst="rect">
                <a:avLst/>
              </a:prstGeom>
              <a:blipFill>
                <a:blip r:embed="rId4"/>
                <a:stretch>
                  <a:fillRect l="-1011" b="-10000"/>
                </a:stretch>
              </a:blipFill>
            </p:spPr>
            <p:txBody>
              <a:bodyPr/>
              <a:lstStyle/>
              <a:p>
                <a:r>
                  <a:rPr lang="en-US">
                    <a:noFill/>
                  </a:rPr>
                  <a:t> </a:t>
                </a:r>
              </a:p>
            </p:txBody>
          </p:sp>
        </mc:Fallback>
      </mc:AlternateContent>
      <p:sp>
        <p:nvSpPr>
          <p:cNvPr id="9" name="TextBox 8"/>
          <p:cNvSpPr txBox="1"/>
          <p:nvPr/>
        </p:nvSpPr>
        <p:spPr>
          <a:xfrm>
            <a:off x="554963" y="493012"/>
            <a:ext cx="1949694"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300" b="1" kern="1200">
                <a:solidFill>
                  <a:srgbClr val="070185"/>
                </a:solidFill>
                <a:ea typeface="+mn-ea"/>
                <a:cs typeface="Arial" panose="020B0604020202020204" pitchFamily="34" charset="0"/>
              </a:rPr>
              <a:t>Luyện tập 1</a:t>
            </a:r>
            <a:endParaRPr lang="en-US" sz="23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82055" y="1187909"/>
                <a:ext cx="8042222" cy="1015663"/>
              </a:xfrm>
              <a:prstGeom prst="rect">
                <a:avLst/>
              </a:prstGeom>
            </p:spPr>
            <p:txBody>
              <a:bodyPr wrap="square">
                <a:spAutoFit/>
              </a:bodyPr>
              <a:lstStyle/>
              <a:p>
                <a:pPr lvl="0" algn="just">
                  <a:lnSpc>
                    <a:spcPct val="150000"/>
                  </a:lnSpc>
                  <a:buClrTx/>
                  <a:defRPr/>
                </a:pPr>
                <a:r>
                  <a:rPr lang="vi-VN" sz="2000">
                    <a:solidFill>
                      <a:schemeClr val="tx1"/>
                    </a:solidFill>
                    <a:ea typeface="+mn-ea"/>
                  </a:rPr>
                  <a:t>Hình 1.5 là đồ thị của hàm số </a:t>
                </a:r>
                <a14:m>
                  <m:oMath xmlns:m="http://schemas.openxmlformats.org/officeDocument/2006/math">
                    <m:r>
                      <a:rPr lang="vi-VN" sz="2000" i="1" smtClean="0">
                        <a:solidFill>
                          <a:schemeClr val="tx1"/>
                        </a:solidFill>
                        <a:latin typeface="Cambria Math" panose="02040503050406030204" pitchFamily="18" charset="0"/>
                        <a:ea typeface="+mn-ea"/>
                      </a:rPr>
                      <m:t>𝑦</m:t>
                    </m:r>
                    <m:r>
                      <a:rPr lang="vi-VN" sz="2000" i="1" smtClean="0">
                        <a:solidFill>
                          <a:schemeClr val="tx1"/>
                        </a:solidFill>
                        <a:latin typeface="Cambria Math" panose="02040503050406030204" pitchFamily="18" charset="0"/>
                        <a:ea typeface="+mn-ea"/>
                      </a:rPr>
                      <m:t>=</m:t>
                    </m:r>
                    <m:sSup>
                      <m:sSupPr>
                        <m:ctrlPr>
                          <a:rPr lang="vi-VN" sz="2000" i="1" smtClean="0">
                            <a:solidFill>
                              <a:schemeClr val="tx1"/>
                            </a:solidFill>
                            <a:latin typeface="Cambria Math" panose="02040503050406030204" pitchFamily="18" charset="0"/>
                            <a:ea typeface="+mn-ea"/>
                          </a:rPr>
                        </m:ctrlPr>
                      </m:sSupPr>
                      <m:e>
                        <m:r>
                          <a:rPr lang="en-US" sz="2000" b="0" i="1" smtClean="0">
                            <a:solidFill>
                              <a:schemeClr val="tx1"/>
                            </a:solidFill>
                            <a:latin typeface="Cambria Math" panose="02040503050406030204" pitchFamily="18" charset="0"/>
                            <a:ea typeface="+mn-ea"/>
                          </a:rPr>
                          <m:t>𝑥</m:t>
                        </m:r>
                      </m:e>
                      <m:sup>
                        <m:r>
                          <a:rPr lang="en-US" sz="2000" b="0" i="1" smtClean="0">
                            <a:solidFill>
                              <a:schemeClr val="tx1"/>
                            </a:solidFill>
                            <a:latin typeface="Cambria Math" panose="02040503050406030204" pitchFamily="18" charset="0"/>
                            <a:ea typeface="+mn-ea"/>
                          </a:rPr>
                          <m:t>3</m:t>
                        </m:r>
                      </m:sup>
                    </m:sSup>
                    <m:r>
                      <a:rPr lang="en-US" sz="2000" b="0" i="1" smtClean="0">
                        <a:solidFill>
                          <a:schemeClr val="tx1"/>
                        </a:solidFill>
                        <a:latin typeface="Cambria Math" panose="02040503050406030204" pitchFamily="18" charset="0"/>
                        <a:ea typeface="+mn-ea"/>
                      </a:rPr>
                      <m:t>−</m:t>
                    </m:r>
                    <m:r>
                      <a:rPr lang="vi-VN" sz="2000" i="1" smtClean="0">
                        <a:solidFill>
                          <a:schemeClr val="tx1"/>
                        </a:solidFill>
                        <a:latin typeface="Cambria Math" panose="02040503050406030204" pitchFamily="18" charset="0"/>
                        <a:ea typeface="+mn-ea"/>
                      </a:rPr>
                      <m:t>3</m:t>
                    </m:r>
                    <m:sSup>
                      <m:sSupPr>
                        <m:ctrlPr>
                          <a:rPr lang="vi-VN"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b="0" i="1" smtClean="0">
                            <a:solidFill>
                              <a:schemeClr val="tx1"/>
                            </a:solidFill>
                            <a:latin typeface="Cambria Math" panose="02040503050406030204" pitchFamily="18" charset="0"/>
                          </a:rPr>
                          <m:t>2</m:t>
                        </m:r>
                      </m:sup>
                    </m:sSup>
                    <m:r>
                      <a:rPr lang="vi-VN" sz="2000" i="1" smtClean="0">
                        <a:solidFill>
                          <a:schemeClr val="tx1"/>
                        </a:solidFill>
                        <a:latin typeface="Cambria Math" panose="02040503050406030204" pitchFamily="18" charset="0"/>
                        <a:ea typeface="+mn-ea"/>
                      </a:rPr>
                      <m:t>+</m:t>
                    </m:r>
                    <m:r>
                      <a:rPr lang="en-US" sz="2000" b="0" i="0" smtClean="0">
                        <a:solidFill>
                          <a:schemeClr val="tx1"/>
                        </a:solidFill>
                        <a:latin typeface="Cambria Math" panose="02040503050406030204" pitchFamily="18" charset="0"/>
                        <a:ea typeface="+mn-ea"/>
                      </a:rPr>
                      <m:t>2</m:t>
                    </m:r>
                  </m:oMath>
                </a14:m>
                <a:r>
                  <a:rPr lang="vi-VN" sz="2000">
                    <a:solidFill>
                      <a:schemeClr val="tx1"/>
                    </a:solidFill>
                    <a:ea typeface="+mn-ea"/>
                  </a:rPr>
                  <a:t>. Hãy tìm các khoảng đồng biến, khoảng nghịch biến của hàm số.</a:t>
                </a:r>
              </a:p>
            </p:txBody>
          </p:sp>
        </mc:Choice>
        <mc:Fallback xmlns="">
          <p:sp>
            <p:nvSpPr>
              <p:cNvPr id="10" name="Rectangle 9"/>
              <p:cNvSpPr>
                <a:spLocks noRot="1" noChangeAspect="1" noMove="1" noResize="1" noEditPoints="1" noAdjustHandles="1" noChangeArrowheads="1" noChangeShapeType="1" noTextEdit="1"/>
              </p:cNvSpPr>
              <p:nvPr/>
            </p:nvSpPr>
            <p:spPr>
              <a:xfrm>
                <a:off x="482055" y="1187909"/>
                <a:ext cx="8042222" cy="1015663"/>
              </a:xfrm>
              <a:prstGeom prst="rect">
                <a:avLst/>
              </a:prstGeom>
              <a:blipFill>
                <a:blip r:embed="rId5"/>
                <a:stretch>
                  <a:fillRect l="-758" r="-834" b="-4819"/>
                </a:stretch>
              </a:blipFill>
            </p:spPr>
            <p:txBody>
              <a:bodyPr/>
              <a:lstStyle/>
              <a:p>
                <a:r>
                  <a:rPr lang="en-US">
                    <a:noFill/>
                  </a:rPr>
                  <a:t> </a:t>
                </a:r>
              </a:p>
            </p:txBody>
          </p:sp>
        </mc:Fallback>
      </mc:AlternateContent>
      <p:pic>
        <p:nvPicPr>
          <p:cNvPr id="12" name="Picture 6"/>
          <p:cNvPicPr>
            <a:picLocks noChangeAspect="1"/>
          </p:cNvPicPr>
          <p:nvPr/>
        </p:nvPicPr>
        <p:blipFill>
          <a:blip r:embed="rId6"/>
          <a:srcRect/>
          <a:stretch>
            <a:fillRect/>
          </a:stretch>
        </p:blipFill>
        <p:spPr>
          <a:xfrm rot="18661889">
            <a:off x="8043544" y="3992145"/>
            <a:ext cx="1132810" cy="1174489"/>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3192" y="2471442"/>
            <a:ext cx="2371062" cy="2101466"/>
          </a:xfrm>
          <a:prstGeom prst="rect">
            <a:avLst/>
          </a:prstGeom>
        </p:spPr>
      </p:pic>
    </p:spTree>
    <p:extLst>
      <p:ext uri="{BB962C8B-B14F-4D97-AF65-F5344CB8AC3E}">
        <p14:creationId xmlns:p14="http://schemas.microsoft.com/office/powerpoint/2010/main" val="21041378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0" end="0"/>
                                            </p:txEl>
                                          </p:spTgt>
                                        </p:tgtEl>
                                        <p:attrNameLst>
                                          <p:attrName>style.visibility</p:attrName>
                                        </p:attrNameLst>
                                      </p:cBhvr>
                                      <p:to>
                                        <p:strVal val="visible"/>
                                      </p:to>
                                    </p:set>
                                    <p:animEffect transition="in" filter="barn(inVertical)">
                                      <p:cBhvr>
                                        <p:cTn id="29" dur="500"/>
                                        <p:tgtEl>
                                          <p:spTgt spid="5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0">
                                            <p:txEl>
                                              <p:pRg st="1" end="1"/>
                                            </p:txEl>
                                          </p:spTgt>
                                        </p:tgtEl>
                                        <p:attrNameLst>
                                          <p:attrName>style.visibility</p:attrName>
                                        </p:attrNameLst>
                                      </p:cBhvr>
                                      <p:to>
                                        <p:strVal val="visible"/>
                                      </p:to>
                                    </p:set>
                                    <p:animEffect transition="in" filter="wipe(down)">
                                      <p:cBhvr>
                                        <p:cTn id="34"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8089489" y="91504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403872" y="301624"/>
                <a:ext cx="8507203" cy="1601977"/>
              </a:xfrm>
              <a:prstGeom prst="rect">
                <a:avLst/>
              </a:prstGeom>
            </p:spPr>
            <p:txBody>
              <a:bodyPr wrap="square">
                <a:spAutoFit/>
              </a:bodyPr>
              <a:lstStyle/>
              <a:p>
                <a:pPr marL="341313" lvl="0" indent="-341313" algn="just" defTabSz="1828800">
                  <a:lnSpc>
                    <a:spcPct val="13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HĐ2</a:t>
                </a:r>
                <a:r>
                  <a:rPr kumimoji="0" lang="en-US" sz="1800" b="0"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 </a:t>
                </a:r>
                <a:r>
                  <a:rPr lang="vi-VN" sz="1800" b="1" i="1">
                    <a:solidFill>
                      <a:srgbClr val="FFFFFF"/>
                    </a:solidFill>
                    <a:ea typeface="+mn-ea"/>
                  </a:rPr>
                  <a:t>Nhận biết mối quan hệ giữa tính đơn điệu và dấu của đạo hàm</a:t>
                </a:r>
              </a:p>
              <a:p>
                <a:pPr lvl="0" algn="just" defTabSz="1828800">
                  <a:lnSpc>
                    <a:spcPct val="130000"/>
                  </a:lnSpc>
                  <a:buClr>
                    <a:srgbClr val="FFFF00"/>
                  </a:buClr>
                  <a:defRPr/>
                </a:pPr>
                <a:r>
                  <a:rPr lang="vi-VN" sz="1800">
                    <a:solidFill>
                      <a:srgbClr val="FFFFFF"/>
                    </a:solidFill>
                    <a:ea typeface="+mn-ea"/>
                  </a:rPr>
                  <a:t>Xét hàm số </a:t>
                </a:r>
                <a:r>
                  <a:rPr lang="en-US" sz="1800" i="1">
                    <a:solidFill>
                      <a:srgbClr val="FFFFFF"/>
                    </a:solidFill>
                    <a:ea typeface="+mn-ea"/>
                  </a:rPr>
                  <a:t> </a:t>
                </a:r>
                <a14:m>
                  <m:oMath xmlns:m="http://schemas.openxmlformats.org/officeDocument/2006/math">
                    <m:r>
                      <a:rPr lang="en-US" sz="1800" b="0" i="1" smtClean="0">
                        <a:solidFill>
                          <a:srgbClr val="FFFFFF"/>
                        </a:solidFill>
                        <a:latin typeface="Cambria Math" panose="02040503050406030204" pitchFamily="18" charset="0"/>
                        <a:ea typeface="+mn-ea"/>
                      </a:rPr>
                      <m:t>𝑦</m:t>
                    </m:r>
                    <m:r>
                      <a:rPr lang="en-US" sz="1800" b="0" i="0" smtClean="0">
                        <a:solidFill>
                          <a:srgbClr val="FFFFFF"/>
                        </a:solidFill>
                        <a:latin typeface="Cambria Math" panose="02040503050406030204" pitchFamily="18" charset="0"/>
                        <a:ea typeface="+mn-ea"/>
                      </a:rPr>
                      <m:t>=</m:t>
                    </m:r>
                    <m:d>
                      <m:dPr>
                        <m:begChr m:val="{"/>
                        <m:endChr m:val=""/>
                        <m:ctrlPr>
                          <a:rPr lang="en-US" sz="1800" i="1" smtClean="0">
                            <a:solidFill>
                              <a:srgbClr val="FFFFFF"/>
                            </a:solidFill>
                            <a:latin typeface="Cambria Math" panose="02040503050406030204" pitchFamily="18" charset="0"/>
                            <a:ea typeface="+mn-ea"/>
                          </a:rPr>
                        </m:ctrlPr>
                      </m:dPr>
                      <m:e>
                        <m:eqArr>
                          <m:eqArrPr>
                            <m:ctrlPr>
                              <a:rPr lang="en-US" sz="1800" i="1" smtClean="0">
                                <a:solidFill>
                                  <a:srgbClr val="FFFFFF"/>
                                </a:solidFill>
                                <a:latin typeface="Cambria Math" panose="02040503050406030204" pitchFamily="18" charset="0"/>
                                <a:ea typeface="+mn-ea"/>
                              </a:rPr>
                            </m:ctrlPr>
                          </m:eqArrPr>
                          <m:e>
                            <m:r>
                              <a:rPr lang="en-US" sz="1800" b="0" i="1" smtClean="0">
                                <a:solidFill>
                                  <a:srgbClr val="FFFFFF"/>
                                </a:solidFill>
                                <a:latin typeface="Cambria Math" panose="02040503050406030204" pitchFamily="18" charset="0"/>
                                <a:ea typeface="+mn-ea"/>
                              </a:rPr>
                              <m:t>−</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&lt;−1</m:t>
                            </m:r>
                          </m:e>
                          <m:e>
                            <m:r>
                              <a:rPr lang="en-US" sz="1800" b="0" i="1" smtClean="0">
                                <a:solidFill>
                                  <a:srgbClr val="FFFFFF"/>
                                </a:solidFill>
                                <a:latin typeface="Cambria Math" panose="02040503050406030204" pitchFamily="18" charset="0"/>
                                <a:ea typeface="+mn-ea"/>
                              </a:rPr>
                              <m:t>1    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−1≤</m:t>
                            </m:r>
                            <m:r>
                              <a:rPr lang="en-US" sz="1800" b="0" i="1" smtClean="0">
                                <a:solidFill>
                                  <a:srgbClr val="FFFFFF"/>
                                </a:solidFill>
                                <a:latin typeface="Cambria Math" panose="02040503050406030204" pitchFamily="18" charset="0"/>
                                <a:ea typeface="Cambria Math" panose="02040503050406030204" pitchFamily="18" charset="0"/>
                              </a:rPr>
                              <m:t>𝑥</m:t>
                            </m:r>
                            <m:r>
                              <a:rPr lang="en-US" sz="1800" b="0" i="1" smtClean="0">
                                <a:solidFill>
                                  <a:srgbClr val="FFFFFF"/>
                                </a:solidFill>
                                <a:latin typeface="Cambria Math" panose="02040503050406030204" pitchFamily="18" charset="0"/>
                                <a:ea typeface="Cambria Math" panose="02040503050406030204" pitchFamily="18" charset="0"/>
                              </a:rPr>
                              <m:t>≤1 </m:t>
                            </m:r>
                          </m:e>
                          <m:e>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i="1">
                                <a:solidFill>
                                  <a:srgbClr val="FFFFFF"/>
                                </a:solidFill>
                                <a:latin typeface="Cambria Math" panose="02040503050406030204" pitchFamily="18" charset="0"/>
                              </a:rPr>
                              <m:t>𝑛</m:t>
                            </m:r>
                            <m:r>
                              <a:rPr lang="en-US" sz="1800" i="1">
                                <a:solidFill>
                                  <a:srgbClr val="FFFFFF"/>
                                </a:solidFill>
                                <a:latin typeface="Cambria Math" panose="02040503050406030204" pitchFamily="18" charset="0"/>
                              </a:rPr>
                              <m:t>ế</m:t>
                            </m:r>
                            <m:r>
                              <a:rPr lang="en-US" sz="1800" i="1">
                                <a:solidFill>
                                  <a:srgbClr val="FFFFFF"/>
                                </a:solidFill>
                                <a:latin typeface="Cambria Math" panose="02040503050406030204" pitchFamily="18" charset="0"/>
                              </a:rPr>
                              <m:t>𝑢</m:t>
                            </m:r>
                            <m:r>
                              <a:rPr lang="en-US" sz="1800" i="1">
                                <a:solidFill>
                                  <a:srgbClr val="FFFFFF"/>
                                </a:solidFill>
                                <a:latin typeface="Cambria Math" panose="02040503050406030204" pitchFamily="18" charset="0"/>
                              </a:rPr>
                              <m:t> </m:t>
                            </m:r>
                            <m:r>
                              <a:rPr lang="en-US" sz="1800" i="1">
                                <a:solidFill>
                                  <a:srgbClr val="FFFFFF"/>
                                </a:solidFill>
                                <a:latin typeface="Cambria Math" panose="02040503050406030204" pitchFamily="18" charset="0"/>
                              </a:rPr>
                              <m:t>𝑥</m:t>
                            </m:r>
                            <m:r>
                              <a:rPr lang="en-US" sz="1800" b="0" i="1" smtClean="0">
                                <a:solidFill>
                                  <a:srgbClr val="FFFFFF"/>
                                </a:solidFill>
                                <a:latin typeface="Cambria Math" panose="02040503050406030204" pitchFamily="18" charset="0"/>
                              </a:rPr>
                              <m:t>&gt;</m:t>
                            </m:r>
                            <m:r>
                              <a:rPr lang="en-US" sz="1800" i="1">
                                <a:solidFill>
                                  <a:srgbClr val="FFFFFF"/>
                                </a:solidFill>
                                <a:latin typeface="Cambria Math" panose="02040503050406030204" pitchFamily="18" charset="0"/>
                              </a:rPr>
                              <m:t>1</m:t>
                            </m:r>
                          </m:e>
                        </m:eqArr>
                      </m:e>
                    </m:d>
                  </m:oMath>
                </a14:m>
                <a:r>
                  <a:rPr lang="en-US" sz="1800">
                    <a:solidFill>
                      <a:srgbClr val="FFFFFF"/>
                    </a:solidFill>
                    <a:ea typeface="+mn-ea"/>
                  </a:rPr>
                  <a:t> </a:t>
                </a:r>
                <a:r>
                  <a:rPr lang="vi-VN" sz="1800">
                    <a:solidFill>
                      <a:srgbClr val="FFFFFF"/>
                    </a:solidFill>
                    <a:ea typeface="+mn-ea"/>
                  </a:rPr>
                  <a:t>có đồ thị như Hình 1.6. </a:t>
                </a:r>
              </a:p>
            </p:txBody>
          </p:sp>
        </mc:Choice>
        <mc:Fallback xmlns="">
          <p:sp>
            <p:nvSpPr>
              <p:cNvPr id="55" name="Rectangle 54"/>
              <p:cNvSpPr>
                <a:spLocks noRot="1" noChangeAspect="1" noMove="1" noResize="1" noEditPoints="1" noAdjustHandles="1" noChangeArrowheads="1" noChangeShapeType="1" noTextEdit="1"/>
              </p:cNvSpPr>
              <p:nvPr/>
            </p:nvSpPr>
            <p:spPr>
              <a:xfrm>
                <a:off x="403872" y="301624"/>
                <a:ext cx="8507203" cy="1601977"/>
              </a:xfrm>
              <a:prstGeom prst="rect">
                <a:avLst/>
              </a:prstGeom>
              <a:blipFill>
                <a:blip r:embed="rId3"/>
                <a:stretch>
                  <a:fillRect l="-573"/>
                </a:stretch>
              </a:blipFill>
            </p:spPr>
            <p:txBody>
              <a:bodyPr/>
              <a:lstStyle/>
              <a:p>
                <a:r>
                  <a:rPr lang="en-US">
                    <a:noFill/>
                  </a:rPr>
                  <a:t> </a:t>
                </a:r>
              </a:p>
            </p:txBody>
          </p:sp>
        </mc:Fallback>
      </mc:AlternateContent>
      <p:grpSp>
        <p:nvGrpSpPr>
          <p:cNvPr id="56" name="Google Shape;3633;p72"/>
          <p:cNvGrpSpPr/>
          <p:nvPr/>
        </p:nvGrpSpPr>
        <p:grpSpPr>
          <a:xfrm rot="9229324">
            <a:off x="7387106" y="4393882"/>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910882" y="2134597"/>
            <a:ext cx="2803991" cy="221515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20954" y="1976422"/>
                <a:ext cx="5305967" cy="2613664"/>
              </a:xfrm>
              <a:prstGeom prst="rect">
                <a:avLst/>
              </a:prstGeom>
            </p:spPr>
            <p:txBody>
              <a:bodyPr wrap="square">
                <a:spAutoFit/>
              </a:bodyPr>
              <a:lstStyle/>
              <a:p>
                <a:pPr lvl="0" algn="just" defTabSz="1828800">
                  <a:lnSpc>
                    <a:spcPct val="155000"/>
                  </a:lnSpc>
                  <a:buClr>
                    <a:srgbClr val="FFFF00"/>
                  </a:buClr>
                  <a:defRPr/>
                </a:pPr>
                <a:r>
                  <a:rPr lang="vi-VN" sz="1800">
                    <a:solidFill>
                      <a:srgbClr val="FFFFFF"/>
                    </a:solidFill>
                    <a:ea typeface="+mn-ea"/>
                  </a:rPr>
                  <a:t>a) Xét dấu đạo hàm của hàm số trên các khoảng </a:t>
                </a:r>
                <a14:m>
                  <m:oMath xmlns:m="http://schemas.openxmlformats.org/officeDocument/2006/math">
                    <m:r>
                      <a:rPr lang="vi-VN" sz="1800" i="1" smtClean="0">
                        <a:solidFill>
                          <a:srgbClr val="FFFFFF"/>
                        </a:solidFill>
                        <a:latin typeface="Cambria Math" panose="02040503050406030204" pitchFamily="18" charset="0"/>
                        <a:ea typeface="+mn-ea"/>
                      </a:rPr>
                      <m:t>(−</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−1), (1;+</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m:t>
                    </m:r>
                  </m:oMath>
                </a14:m>
                <a:r>
                  <a:rPr lang="vi-VN" sz="1800">
                    <a:solidFill>
                      <a:srgbClr val="FFFFFF"/>
                    </a:solidFill>
                    <a:ea typeface="+mn-ea"/>
                  </a:rPr>
                  <a:t>Nêu nhận xét về mối quan hệ giữa tính đồng biến, nghịch biến và dấu đạo hàm của hàm số trên mỗi khoảng này.</a:t>
                </a:r>
              </a:p>
              <a:p>
                <a:pPr lvl="0" algn="just" defTabSz="1828800">
                  <a:lnSpc>
                    <a:spcPct val="155000"/>
                  </a:lnSpc>
                  <a:buClr>
                    <a:srgbClr val="FFFF00"/>
                  </a:buClr>
                  <a:defRPr/>
                </a:pPr>
                <a:r>
                  <a:rPr lang="vi-VN" sz="1800">
                    <a:solidFill>
                      <a:srgbClr val="FFFFFF"/>
                    </a:solidFill>
                    <a:ea typeface="+mn-ea"/>
                  </a:rPr>
                  <a:t>b) Có nhận xét gì về đạo hàm</a:t>
                </a:r>
                <a:r>
                  <a:rPr lang="en-US" sz="1800">
                    <a:solidFill>
                      <a:srgbClr val="FFFFFF"/>
                    </a:solidFill>
                    <a:ea typeface="+mn-ea"/>
                  </a:rPr>
                  <a:t> </a:t>
                </a:r>
                <a14:m>
                  <m:oMath xmlns:m="http://schemas.openxmlformats.org/officeDocument/2006/math">
                    <m:r>
                      <a:rPr lang="vi-VN" sz="1800" i="1" smtClean="0">
                        <a:solidFill>
                          <a:srgbClr val="FFFFFF"/>
                        </a:solidFill>
                        <a:latin typeface="Cambria Math" panose="02040503050406030204" pitchFamily="18" charset="0"/>
                        <a:ea typeface="+mn-ea"/>
                      </a:rPr>
                      <m:t>𝑦</m:t>
                    </m:r>
                    <m:r>
                      <a:rPr lang="en-US" sz="1800" b="0" i="1" smtClean="0">
                        <a:solidFill>
                          <a:srgbClr val="FFFFFF"/>
                        </a:solidFill>
                        <a:latin typeface="Cambria Math" panose="02040503050406030204" pitchFamily="18" charset="0"/>
                        <a:ea typeface="+mn-ea"/>
                      </a:rPr>
                      <m:t>′</m:t>
                    </m:r>
                  </m:oMath>
                </a14:m>
                <a:r>
                  <a:rPr lang="vi-VN" sz="1800">
                    <a:solidFill>
                      <a:srgbClr val="FFFFFF"/>
                    </a:solidFill>
                    <a:ea typeface="+mn-ea"/>
                  </a:rPr>
                  <a:t> và hàm số </a:t>
                </a:r>
                <a14:m>
                  <m:oMath xmlns:m="http://schemas.openxmlformats.org/officeDocument/2006/math">
                    <m:r>
                      <a:rPr lang="vi-VN" sz="1800" i="1" smtClean="0">
                        <a:solidFill>
                          <a:srgbClr val="FFFFFF"/>
                        </a:solidFill>
                        <a:latin typeface="Cambria Math" panose="02040503050406030204" pitchFamily="18" charset="0"/>
                        <a:ea typeface="+mn-ea"/>
                      </a:rPr>
                      <m:t>𝑦</m:t>
                    </m:r>
                  </m:oMath>
                </a14:m>
                <a:r>
                  <a:rPr lang="vi-VN" sz="1800">
                    <a:solidFill>
                      <a:srgbClr val="FFFFFF"/>
                    </a:solidFill>
                    <a:ea typeface="+mn-ea"/>
                  </a:rPr>
                  <a:t> trên khoảng </a:t>
                </a:r>
                <a14:m>
                  <m:oMath xmlns:m="http://schemas.openxmlformats.org/officeDocument/2006/math">
                    <m:r>
                      <a:rPr lang="vi-VN" sz="1800" i="1" smtClean="0">
                        <a:solidFill>
                          <a:srgbClr val="FFFFFF"/>
                        </a:solidFill>
                        <a:latin typeface="Cambria Math" panose="02040503050406030204" pitchFamily="18" charset="0"/>
                        <a:ea typeface="+mn-ea"/>
                      </a:rPr>
                      <m:t>(−1; 1)</m:t>
                    </m:r>
                  </m:oMath>
                </a14:m>
                <a:r>
                  <a:rPr lang="en-US" sz="1800">
                    <a:solidFill>
                      <a:srgbClr val="FFFFFF"/>
                    </a:solidFill>
                    <a:ea typeface="+mn-ea"/>
                  </a:rPr>
                  <a:t>?</a:t>
                </a:r>
                <a:endParaRPr lang="vi-VN" sz="1800">
                  <a:solidFill>
                    <a:srgbClr val="FFFFFF"/>
                  </a:solidFill>
                  <a:ea typeface="+mn-ea"/>
                </a:endParaRPr>
              </a:p>
            </p:txBody>
          </p:sp>
        </mc:Choice>
        <mc:Fallback xmlns="">
          <p:sp>
            <p:nvSpPr>
              <p:cNvPr id="5" name="Rectangle 4"/>
              <p:cNvSpPr>
                <a:spLocks noRot="1" noChangeAspect="1" noMove="1" noResize="1" noEditPoints="1" noAdjustHandles="1" noChangeArrowheads="1" noChangeShapeType="1" noTextEdit="1"/>
              </p:cNvSpPr>
              <p:nvPr/>
            </p:nvSpPr>
            <p:spPr>
              <a:xfrm>
                <a:off x="420954" y="1976422"/>
                <a:ext cx="5305967" cy="2613664"/>
              </a:xfrm>
              <a:prstGeom prst="rect">
                <a:avLst/>
              </a:prstGeom>
              <a:blipFill>
                <a:blip r:embed="rId6"/>
                <a:stretch>
                  <a:fillRect l="-920" r="-1034" b="-2797"/>
                </a:stretch>
              </a:blipFill>
            </p:spPr>
            <p:txBody>
              <a:bodyPr/>
              <a:lstStyle/>
              <a:p>
                <a:r>
                  <a:rPr lang="en-US">
                    <a:noFill/>
                  </a:rPr>
                  <a:t> </a:t>
                </a:r>
              </a:p>
            </p:txBody>
          </p:sp>
        </mc:Fallback>
      </mc:AlternateContent>
    </p:spTree>
    <p:extLst>
      <p:ext uri="{BB962C8B-B14F-4D97-AF65-F5344CB8AC3E}">
        <p14:creationId xmlns:p14="http://schemas.microsoft.com/office/powerpoint/2010/main" val="419195131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493385" y="3988220"/>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9229324">
            <a:off x="7323496" y="4353546"/>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0116" y="1287089"/>
            <a:ext cx="2803991" cy="2215152"/>
          </a:xfrm>
          <a:prstGeom prst="rect">
            <a:avLst/>
          </a:prstGeom>
        </p:spPr>
      </p:pic>
      <p:sp>
        <p:nvSpPr>
          <p:cNvPr id="54" name="Rectangle 53"/>
          <p:cNvSpPr/>
          <p:nvPr/>
        </p:nvSpPr>
        <p:spPr>
          <a:xfrm>
            <a:off x="486553" y="473874"/>
            <a:ext cx="1011816"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2" name="Rectangle 1"/>
              <p:cNvSpPr/>
              <p:nvPr/>
            </p:nvSpPr>
            <p:spPr>
              <a:xfrm>
                <a:off x="3665222" y="1096392"/>
                <a:ext cx="4924733" cy="2954655"/>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Arial" panose="020B0604020202020204" pitchFamily="34" charset="0"/>
                    <a:cs typeface="Times New Roman" panose="02020603050405020304" pitchFamily="18" charset="0"/>
                  </a:rPr>
                  <a:t>a) Trên khoảng </a:t>
                </a:r>
                <a14:m>
                  <m:oMath xmlns:m="http://schemas.openxmlformats.org/officeDocument/2006/math">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900">
                    <a:solidFill>
                      <a:schemeClr val="tx1"/>
                    </a:solidFill>
                    <a:effectLst/>
                    <a:latin typeface="+mn-lt"/>
                    <a:ea typeface="PMingLiU"/>
                    <a:cs typeface="Times New Roman" panose="02020603050405020304" pitchFamily="18" charset="0"/>
                  </a:rPr>
                  <a:t>, đạo hàm mang dấu âm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nghịch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     Trên khoảng </a:t>
                </a:r>
                <a14:m>
                  <m:oMath xmlns:m="http://schemas.openxmlformats.org/officeDocument/2006/math">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 +∞</m:t>
                        </m:r>
                      </m:e>
                    </m:d>
                  </m:oMath>
                </a14:m>
                <a:r>
                  <a:rPr lang="en-US" sz="1900">
                    <a:solidFill>
                      <a:schemeClr val="tx1"/>
                    </a:solidFill>
                    <a:effectLst/>
                    <a:latin typeface="+mn-lt"/>
                    <a:ea typeface="PMingLiU"/>
                    <a:cs typeface="Times New Roman" panose="02020603050405020304" pitchFamily="18" charset="0"/>
                  </a:rPr>
                  <a:t>, đạo hàm mang      dấu dương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đồng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b) Trên khoảng </a:t>
                </a:r>
                <a14:m>
                  <m:oMath xmlns:m="http://schemas.openxmlformats.org/officeDocument/2006/math">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−1;1</m:t>
                        </m:r>
                      </m:e>
                    </m:d>
                  </m:oMath>
                </a14:m>
                <a:r>
                  <a:rPr lang="en-US" sz="1900">
                    <a:solidFill>
                      <a:schemeClr val="tx1"/>
                    </a:solidFill>
                    <a:effectLst/>
                    <a:latin typeface="+mn-lt"/>
                    <a:ea typeface="PMingLiU"/>
                    <a:cs typeface="Times New Roman" panose="02020603050405020304" pitchFamily="18" charset="0"/>
                  </a:rPr>
                  <a:t>, đạo hàm bằng 0 </a:t>
                </a:r>
              </a:p>
              <a:p>
                <a:pPr algn="just">
                  <a:lnSpc>
                    <a:spcPct val="150000"/>
                  </a:lnSpc>
                  <a:spcBef>
                    <a:spcPts val="300"/>
                  </a:spcBef>
                  <a:spcAft>
                    <a:spcPts val="300"/>
                  </a:spcAft>
                </a:pP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không đổi.</a:t>
                </a:r>
                <a:endParaRPr lang="en-US" sz="19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65222" y="1096392"/>
                <a:ext cx="4924733" cy="2954655"/>
              </a:xfrm>
              <a:prstGeom prst="rect">
                <a:avLst/>
              </a:prstGeom>
              <a:blipFill>
                <a:blip r:embed="rId5"/>
                <a:stretch>
                  <a:fillRect l="-1114" r="-1238" b="-619"/>
                </a:stretch>
              </a:blipFill>
            </p:spPr>
            <p:txBody>
              <a:bodyPr/>
              <a:lstStyle/>
              <a:p>
                <a:r>
                  <a:rPr lang="en-US">
                    <a:noFill/>
                  </a:rPr>
                  <a:t> </a:t>
                </a:r>
              </a:p>
            </p:txBody>
          </p:sp>
        </mc:Fallback>
      </mc:AlternateContent>
    </p:spTree>
    <p:extLst>
      <p:ext uri="{BB962C8B-B14F-4D97-AF65-F5344CB8AC3E}">
        <p14:creationId xmlns:p14="http://schemas.microsoft.com/office/powerpoint/2010/main" val="272647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sp>
        <p:nvSpPr>
          <p:cNvPr id="115" name="Rectangle 114"/>
          <p:cNvSpPr/>
          <p:nvPr/>
        </p:nvSpPr>
        <p:spPr>
          <a:xfrm>
            <a:off x="3702294" y="672362"/>
            <a:ext cx="1805301"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ĐỊNH LÍ</a:t>
            </a:r>
          </a:p>
        </p:txBody>
      </p:sp>
      <p:pic>
        <p:nvPicPr>
          <p:cNvPr id="51" name="Picture 5"/>
          <p:cNvPicPr>
            <a:picLocks noChangeAspect="1"/>
          </p:cNvPicPr>
          <p:nvPr/>
        </p:nvPicPr>
        <p:blipFill>
          <a:blip r:embed="rId4"/>
          <a:srcRect/>
          <a:stretch>
            <a:fillRect/>
          </a:stretch>
        </p:blipFill>
        <p:spPr>
          <a:xfrm>
            <a:off x="7348067" y="590734"/>
            <a:ext cx="1100537" cy="1095035"/>
          </a:xfrm>
          <a:prstGeom prst="rect">
            <a:avLst/>
          </a:prstGeom>
        </p:spPr>
      </p:pic>
      <mc:AlternateContent xmlns:mc="http://schemas.openxmlformats.org/markup-compatibility/2006" xmlns:a14="http://schemas.microsoft.com/office/drawing/2010/main">
        <mc:Choice Requires="a14">
          <p:sp>
            <p:nvSpPr>
              <p:cNvPr id="45" name="Rectangle 1"/>
              <p:cNvSpPr>
                <a:spLocks noChangeArrowheads="1"/>
              </p:cNvSpPr>
              <p:nvPr/>
            </p:nvSpPr>
            <p:spPr bwMode="auto">
              <a:xfrm>
                <a:off x="846714" y="1402649"/>
                <a:ext cx="7499275" cy="26268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vi-VN" sz="2000">
                    <a:latin typeface="+mn-lt"/>
                    <a:ea typeface="Arial" panose="020B0604020202020204" pitchFamily="34" charset="0"/>
                    <a:cs typeface="Times New Roman" panose="02020603050405020304" pitchFamily="18" charset="0"/>
                  </a:rPr>
                  <a:t>Cho hàm số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𝑦</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2000">
                    <a:effectLst/>
                    <a:latin typeface="+mn-lt"/>
                    <a:ea typeface="PMingLiU"/>
                    <a:cs typeface="Times New Roman" panose="02020603050405020304" pitchFamily="18" charset="0"/>
                  </a:rPr>
                  <a:t> có đạo hàm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đồng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nghịch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5" name="Rectangle 1"/>
              <p:cNvSpPr>
                <a:spLocks noRot="1" noChangeAspect="1" noMove="1" noResize="1" noEditPoints="1" noAdjustHandles="1" noChangeArrowheads="1" noChangeShapeType="1" noTextEdit="1"/>
              </p:cNvSpPr>
              <p:nvPr/>
            </p:nvSpPr>
            <p:spPr bwMode="auto">
              <a:xfrm>
                <a:off x="846714" y="1402649"/>
                <a:ext cx="7499275" cy="2626873"/>
              </a:xfrm>
              <a:prstGeom prst="rect">
                <a:avLst/>
              </a:prstGeom>
              <a:blipFill>
                <a:blip r:embed="rId5"/>
                <a:stretch>
                  <a:fillRect l="-894" r="-813" b="-16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8270698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77078"/>
            <a:ext cx="1582310" cy="691763"/>
            <a:chOff x="304800" y="323398"/>
            <a:chExt cx="2984399" cy="715090"/>
          </a:xfrm>
        </p:grpSpPr>
        <p:sp>
          <p:nvSpPr>
            <p:cNvPr id="40" name="Round Single Corner Rectangle 39"/>
            <p:cNvSpPr/>
            <p:nvPr/>
          </p:nvSpPr>
          <p:spPr>
            <a:xfrm flipV="1">
              <a:off x="304800" y="323398"/>
              <a:ext cx="2984399" cy="715090"/>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40107"/>
              <a:ext cx="2613742" cy="5249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7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00470" y="1295741"/>
                <a:ext cx="7031090" cy="2216248"/>
              </a:xfrm>
              <a:prstGeom prst="rect">
                <a:avLst/>
              </a:prstGeom>
            </p:spPr>
            <p:txBody>
              <a:bodyPr wrap="square">
                <a:spAutoFit/>
              </a:bodyPr>
              <a:lstStyle/>
              <a:p>
                <a:pPr marL="342900" indent="-342900" algn="just">
                  <a:lnSpc>
                    <a:spcPct val="160000"/>
                  </a:lnSpc>
                  <a:spcBef>
                    <a:spcPts val="300"/>
                  </a:spcBef>
                  <a:spcAft>
                    <a:spcPts val="300"/>
                  </a:spcAft>
                  <a:buClr>
                    <a:schemeClr val="tx1"/>
                  </a:buClr>
                  <a:buFont typeface="Arial" panose="020B0604020202020204" pitchFamily="34" charset="0"/>
                  <a:buChar char="•"/>
                </a:pPr>
                <a:r>
                  <a:rPr lang="vi-VN" sz="2000">
                    <a:solidFill>
                      <a:schemeClr val="tx1"/>
                    </a:solidFill>
                    <a:effectLst/>
                    <a:latin typeface="+mn-lt"/>
                    <a:ea typeface="Arial" panose="020B0604020202020204" pitchFamily="34" charset="0"/>
                    <a:cs typeface="Times New Roman" panose="02020603050405020304" pitchFamily="18" charset="0"/>
                  </a:rPr>
                  <a:t>Định lí</a:t>
                </a:r>
                <a:r>
                  <a:rPr lang="en-US" sz="2000">
                    <a:solidFill>
                      <a:schemeClr val="tx1"/>
                    </a:solidFill>
                    <a:latin typeface="+mn-lt"/>
                    <a:ea typeface="Arial" panose="020B0604020202020204" pitchFamily="34" charset="0"/>
                    <a:cs typeface="Times New Roman" panose="02020603050405020304" pitchFamily="18" charset="0"/>
                  </a:rPr>
                  <a:t> trên</a:t>
                </a:r>
                <a:r>
                  <a:rPr lang="vi-VN" sz="2000">
                    <a:solidFill>
                      <a:schemeClr val="tx1"/>
                    </a:solidFill>
                    <a:effectLst/>
                    <a:latin typeface="+mn-lt"/>
                    <a:ea typeface="Arial" panose="020B0604020202020204" pitchFamily="34" charset="0"/>
                    <a:cs typeface="Times New Roman" panose="02020603050405020304" pitchFamily="18" charset="0"/>
                  </a:rPr>
                  <a:t> vẫn đúng trong trường hợp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solidFill>
                      <a:schemeClr val="tx1"/>
                    </a:solidFill>
                    <a:effectLst/>
                    <a:latin typeface="+mn-lt"/>
                    <a:ea typeface="PMingLiU"/>
                    <a:cs typeface="Times New Roman" panose="02020603050405020304" pitchFamily="18" charset="0"/>
                  </a:rPr>
                  <a:t> bằng </a:t>
                </a:r>
                <a14:m>
                  <m:oMath xmlns:m="http://schemas.openxmlformats.org/officeDocument/2006/math">
                    <m:r>
                      <a:rPr lang="en-US" sz="2000" i="1" smtClean="0">
                        <a:solidFill>
                          <a:schemeClr val="tx1"/>
                        </a:solidFill>
                        <a:effectLst/>
                        <a:latin typeface="Cambria Math" panose="02040503050406030204" pitchFamily="18" charset="0"/>
                        <a:ea typeface="PMingLiU"/>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tại một số hữu hạn điểm trong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latin typeface="+mn-lt"/>
                  <a:ea typeface="PMingLiU"/>
                  <a:cs typeface="Times New Roman" panose="02020603050405020304" pitchFamily="18" charset="0"/>
                </a:endParaRPr>
              </a:p>
              <a:p>
                <a:pPr marL="342900" indent="-342900" algn="just">
                  <a:lnSpc>
                    <a:spcPct val="160000"/>
                  </a:lnSpc>
                  <a:spcBef>
                    <a:spcPts val="300"/>
                  </a:spcBef>
                  <a:spcAft>
                    <a:spcPts val="300"/>
                  </a:spcAft>
                  <a:buClr>
                    <a:schemeClr val="tx1"/>
                  </a:buClr>
                  <a:buFont typeface="Arial" panose="020B0604020202020204" pitchFamily="34" charset="0"/>
                  <a:buChar char="•"/>
                </a:pPr>
                <a:r>
                  <a:rPr lang="en-US" sz="2000">
                    <a:solidFill>
                      <a:schemeClr val="tx1"/>
                    </a:solidFill>
                    <a:effectLst/>
                    <a:latin typeface="+mn-lt"/>
                    <a:ea typeface="Arial" panose="020B0604020202020204" pitchFamily="34" charset="0"/>
                    <a:cs typeface="Times New Roman" panose="02020603050405020304" pitchFamily="18" charset="0"/>
                  </a:rPr>
                  <a:t>Người ta chứng minh được rằng, </a:t>
                </a:r>
                <a:r>
                  <a:rPr lang="en-US" sz="2000">
                    <a:solidFill>
                      <a:schemeClr val="tx1"/>
                    </a:solidFill>
                    <a:latin typeface="+mn-lt"/>
                    <a:ea typeface="Arial" panose="020B0604020202020204" pitchFamily="34" charset="0"/>
                    <a:cs typeface="Times New Roman" panose="02020603050405020304" pitchFamily="18" charset="0"/>
                  </a:rPr>
                  <a:t>n</a:t>
                </a:r>
                <a:r>
                  <a:rPr lang="vi-VN" sz="2000">
                    <a:solidFill>
                      <a:schemeClr val="tx1"/>
                    </a:solidFill>
                    <a:effectLst/>
                    <a:latin typeface="+mn-lt"/>
                    <a:ea typeface="Arial" panose="020B0604020202020204" pitchFamily="34" charset="0"/>
                    <a:cs typeface="Times New Roman" panose="02020603050405020304" pitchFamily="18" charset="0"/>
                  </a:rPr>
                  <a:t>ếu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trên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00470" y="1295741"/>
                <a:ext cx="7031090" cy="2216248"/>
              </a:xfrm>
              <a:prstGeom prst="rect">
                <a:avLst/>
              </a:prstGeom>
              <a:blipFill>
                <a:blip r:embed="rId3"/>
                <a:stretch>
                  <a:fillRect l="-780" r="-867" b="-1377"/>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336231" y="3398566"/>
            <a:ext cx="672801" cy="997668"/>
          </a:xfrm>
          <a:prstGeom prst="rect">
            <a:avLst/>
          </a:prstGeom>
        </p:spPr>
      </p:pic>
    </p:spTree>
    <p:extLst>
      <p:ext uri="{BB962C8B-B14F-4D97-AF65-F5344CB8AC3E}">
        <p14:creationId xmlns:p14="http://schemas.microsoft.com/office/powerpoint/2010/main" val="12584824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916383" y="721484"/>
                <a:ext cx="7146241" cy="992579"/>
              </a:xfrm>
              <a:prstGeom prst="rect">
                <a:avLst/>
              </a:prstGeom>
            </p:spPr>
            <p:txBody>
              <a:bodyPr wrap="square">
                <a:spAutoFit/>
              </a:bodyPr>
              <a:lstStyle/>
              <a:p>
                <a:pPr lvl="0" algn="just">
                  <a:lnSpc>
                    <a:spcPct val="150000"/>
                  </a:lnSpc>
                </a:pPr>
                <a:r>
                  <a:rPr kumimoji="0" lang="en-US" sz="1950" b="1" i="0" u="none" strike="noStrike" kern="0" cap="none" spc="0" normalizeH="0" baseline="0" noProof="0">
                    <a:ln>
                      <a:noFill/>
                    </a:ln>
                    <a:solidFill>
                      <a:srgbClr val="FFFF00"/>
                    </a:solidFill>
                    <a:effectLst/>
                    <a:uLnTx/>
                    <a:uFillTx/>
                    <a:sym typeface="Arial"/>
                  </a:rPr>
                  <a:t>Ví dụ 2. </a:t>
                </a:r>
                <a:r>
                  <a:rPr lang="vi-VN" sz="1950">
                    <a:solidFill>
                      <a:srgbClr val="FFFFFF"/>
                    </a:solidFill>
                    <a:latin typeface="Arial" panose="020B0604020202020204" pitchFamily="34" charset="0"/>
                  </a:rPr>
                  <a:t>Tìm các khoảng đồng biến, khoảng nghịch biến của hàm số </a:t>
                </a:r>
                <a14:m>
                  <m:oMath xmlns:m="http://schemas.openxmlformats.org/officeDocument/2006/math">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m:t>
                    </m:r>
                    <m:sSup>
                      <m:sSupPr>
                        <m:ctrlPr>
                          <a:rPr lang="vi-VN" sz="1950" i="1" smtClean="0">
                            <a:solidFill>
                              <a:srgbClr val="FFFFFF"/>
                            </a:solidFill>
                            <a:latin typeface="Cambria Math" panose="02040503050406030204" pitchFamily="18" charset="0"/>
                          </a:rPr>
                        </m:ctrlPr>
                      </m:sSupPr>
                      <m:e>
                        <m:r>
                          <a:rPr lang="en-US" sz="1950" b="0" i="1" smtClean="0">
                            <a:solidFill>
                              <a:srgbClr val="FFFFFF"/>
                            </a:solidFill>
                            <a:latin typeface="Cambria Math" panose="02040503050406030204" pitchFamily="18" charset="0"/>
                          </a:rPr>
                          <m:t>𝑥</m:t>
                        </m:r>
                      </m:e>
                      <m:sup>
                        <m:r>
                          <a:rPr lang="en-US" sz="1950" b="0" i="1" smtClean="0">
                            <a:solidFill>
                              <a:srgbClr val="FFFFFF"/>
                            </a:solidFill>
                            <a:latin typeface="Cambria Math" panose="02040503050406030204" pitchFamily="18" charset="0"/>
                          </a:rPr>
                          <m:t>2</m:t>
                        </m:r>
                      </m:sup>
                    </m:sSup>
                    <m:r>
                      <a:rPr lang="vi-VN" sz="1950" i="1" smtClean="0">
                        <a:solidFill>
                          <a:srgbClr val="FFFFFF"/>
                        </a:solidFill>
                        <a:latin typeface="Cambria Math" panose="02040503050406030204" pitchFamily="18" charset="0"/>
                      </a:rPr>
                      <m:t>−4</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+2.</m:t>
                    </m:r>
                  </m:oMath>
                </a14:m>
                <a:endParaRPr lang="vi-VN" sz="1950">
                  <a:solidFill>
                    <a:srgbClr val="FFFFFF"/>
                  </a:solidFill>
                  <a:latin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6383" y="721484"/>
                <a:ext cx="7146241" cy="992579"/>
              </a:xfrm>
              <a:prstGeom prst="rect">
                <a:avLst/>
              </a:prstGeom>
              <a:blipFill>
                <a:blip r:embed="rId3"/>
                <a:stretch>
                  <a:fillRect l="-853" r="-767" b="-4908"/>
                </a:stretch>
              </a:blipFill>
            </p:spPr>
            <p:txBody>
              <a:bodyPr/>
              <a:lstStyle/>
              <a:p>
                <a:r>
                  <a:rPr lang="en-US">
                    <a:noFill/>
                  </a:rPr>
                  <a:t> </a:t>
                </a:r>
              </a:p>
            </p:txBody>
          </p:sp>
        </mc:Fallback>
      </mc:AlternateContent>
      <p:sp>
        <p:nvSpPr>
          <p:cNvPr id="53" name="Rectangle 52"/>
          <p:cNvSpPr/>
          <p:nvPr/>
        </p:nvSpPr>
        <p:spPr>
          <a:xfrm>
            <a:off x="4212827" y="168225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916383" y="2183139"/>
                <a:ext cx="7345019" cy="2287293"/>
              </a:xfrm>
              <a:prstGeom prst="rect">
                <a:avLst/>
              </a:prstGeom>
            </p:spPr>
            <p:txBody>
              <a:bodyPr wrap="square">
                <a:spAutoFit/>
              </a:bodyPr>
              <a:lstStyle/>
              <a:p>
                <a:pPr lvl="0" algn="just">
                  <a:lnSpc>
                    <a:spcPct val="150000"/>
                  </a:lnSpc>
                </a:pPr>
                <a:r>
                  <a:rPr lang="vi-VN" sz="1950">
                    <a:solidFill>
                      <a:srgbClr val="FFFFFF"/>
                    </a:solidFill>
                    <a:latin typeface="Arial" panose="020B0604020202020204" pitchFamily="34" charset="0"/>
                  </a:rPr>
                  <a:t>Tập xác định của hàm số là </a:t>
                </a:r>
                <a14:m>
                  <m:oMath xmlns:m="http://schemas.openxmlformats.org/officeDocument/2006/math">
                    <m:r>
                      <a:rPr lang="vi-VN" sz="1950" i="1" smtClean="0">
                        <a:solidFill>
                          <a:srgbClr val="FFFFFF"/>
                        </a:solidFill>
                        <a:latin typeface="Cambria Math" panose="02040503050406030204" pitchFamily="18" charset="0"/>
                      </a:rPr>
                      <m:t>𝑅</m:t>
                    </m:r>
                  </m:oMath>
                </a14:m>
                <a:r>
                  <a:rPr lang="vi-VN" sz="1950">
                    <a:solidFill>
                      <a:srgbClr val="FFFFFF"/>
                    </a:solidFill>
                    <a:latin typeface="Arial" panose="020B0604020202020204" pitchFamily="34" charset="0"/>
                  </a:rPr>
                  <a:t>. </a:t>
                </a:r>
              </a:p>
              <a:p>
                <a:pPr lvl="0" algn="just">
                  <a:lnSpc>
                    <a:spcPct val="150000"/>
                  </a:lnSpc>
                </a:pPr>
                <a:r>
                  <a:rPr lang="vi-VN" sz="1950">
                    <a:solidFill>
                      <a:srgbClr val="FFFFFF"/>
                    </a:solidFill>
                    <a:latin typeface="Arial" panose="020B0604020202020204" pitchFamily="34" charset="0"/>
                  </a:rPr>
                  <a:t>Ta có: </a:t>
                </a:r>
                <a14:m>
                  <m:oMath xmlns:m="http://schemas.openxmlformats.org/officeDocument/2006/math">
                    <m:r>
                      <a:rPr lang="vi-VN" sz="1950" i="1" smtClean="0">
                        <a:solidFill>
                          <a:srgbClr val="FFFFFF"/>
                        </a:solidFill>
                        <a:latin typeface="Cambria Math" panose="02040503050406030204" pitchFamily="18" charset="0"/>
                      </a:rPr>
                      <m:t>𝑦</m:t>
                    </m:r>
                    <m:r>
                      <a:rPr lang="en-US" sz="1950" b="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rPr>
                      <m:t>=2</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 4;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&gt;0</m:t>
                    </m:r>
                  </m:oMath>
                </a14:m>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d>
                      <m:dPr>
                        <m:ctrlPr>
                          <a:rPr lang="vi-VN" sz="1950" i="1" smtClean="0">
                            <a:solidFill>
                              <a:srgbClr val="FFFFFF"/>
                            </a:solidFill>
                            <a:latin typeface="Cambria Math" panose="02040503050406030204" pitchFamily="18" charset="0"/>
                          </a:rPr>
                        </m:ctrlPr>
                      </m:dPr>
                      <m:e>
                        <m:r>
                          <a:rPr lang="vi-VN" sz="1950" i="1" smtClean="0">
                            <a:solidFill>
                              <a:srgbClr val="FFFFFF"/>
                            </a:solidFill>
                            <a:latin typeface="Cambria Math" panose="02040503050406030204" pitchFamily="18" charset="0"/>
                          </a:rPr>
                          <m:t>2; + </m:t>
                        </m:r>
                        <m:r>
                          <a:rPr lang="vi-VN" sz="1950" i="1" smtClean="0">
                            <a:solidFill>
                              <a:srgbClr val="FFFFFF"/>
                            </a:solidFill>
                            <a:latin typeface="Cambria Math" panose="02040503050406030204" pitchFamily="18" charset="0"/>
                            <a:ea typeface="Cambria Math" panose="02040503050406030204" pitchFamily="18" charset="0"/>
                          </a:rPr>
                          <m:t>∞</m:t>
                        </m:r>
                      </m:e>
                    </m:d>
                    <m:r>
                      <a:rPr lang="vi-VN" sz="1950" i="1" smtClean="0">
                        <a:solidFill>
                          <a:srgbClr val="FFFFFF"/>
                        </a:solidFill>
                        <a:latin typeface="Cambria Math" panose="02040503050406030204" pitchFamily="18" charset="0"/>
                      </a:rPr>
                      <m:t>;</m:t>
                    </m:r>
                  </m:oMath>
                </a14:m>
                <a:endParaRPr lang="en-US" sz="1950" i="1">
                  <a:solidFill>
                    <a:srgbClr val="FFFFFF"/>
                  </a:solidFill>
                  <a:latin typeface="Cambria Math" panose="02040503050406030204" pitchFamily="18" charset="0"/>
                </a:endParaRPr>
              </a:p>
              <a:p>
                <a:pPr lvl="0" algn="just">
                  <a:lnSpc>
                    <a:spcPct val="150000"/>
                  </a:lnSpc>
                </a:pPr>
                <a:r>
                  <a:rPr lang="en-US" sz="1950">
                    <a:solidFill>
                      <a:srgbClr val="FFFFFF"/>
                    </a:solidFill>
                  </a:rPr>
                  <a:t>		    </a:t>
                </a:r>
                <a14:m>
                  <m:oMath xmlns:m="http://schemas.openxmlformats.org/officeDocument/2006/math">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&lt;0 </m:t>
                    </m:r>
                  </m:oMath>
                </a14:m>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en-US" sz="1950" b="0" i="1" smtClean="0">
                        <a:solidFill>
                          <a:srgbClr val="FFFFFF"/>
                        </a:solidFill>
                        <a:latin typeface="Cambria Math" panose="02040503050406030204" pitchFamily="18" charset="0"/>
                      </a:rPr>
                      <m:t> </m:t>
                    </m:r>
                    <m:r>
                      <a:rPr lang="vi-VN" sz="1950" i="1">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r>
                      <a:rPr lang="vi-VN" sz="195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ea typeface="Cambria Math" panose="02040503050406030204" pitchFamily="18" charset="0"/>
                      </a:rPr>
                      <m:t>∞</m:t>
                    </m:r>
                    <m:r>
                      <a:rPr lang="vi-VN" sz="1950" i="1" smtClean="0">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a:p>
                <a:pPr lvl="0" algn="just">
                  <a:lnSpc>
                    <a:spcPct val="150000"/>
                  </a:lnSpc>
                </a:pPr>
                <a:r>
                  <a:rPr lang="vi-VN" sz="1950">
                    <a:solidFill>
                      <a:srgbClr val="FFFFFF"/>
                    </a:solidFill>
                    <a:latin typeface="Arial" panose="020B0604020202020204" pitchFamily="34" charset="0"/>
                  </a:rPr>
                  <a:t>Do đó, hàm số đồng biến trên khoảng </a:t>
                </a:r>
                <a14:m>
                  <m:oMath xmlns:m="http://schemas.openxmlformats.org/officeDocument/2006/math">
                    <m:r>
                      <a:rPr lang="vi-VN" sz="1950" i="1">
                        <a:solidFill>
                          <a:srgbClr val="FFFFFF"/>
                        </a:solidFill>
                        <a:latin typeface="Cambria Math" panose="02040503050406030204" pitchFamily="18" charset="0"/>
                      </a:rPr>
                      <m:t>(2; + </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m:t>
                    </m:r>
                  </m:oMath>
                </a14:m>
                <a:endParaRPr lang="en-US" sz="1950">
                  <a:solidFill>
                    <a:srgbClr val="FFFFFF"/>
                  </a:solidFill>
                  <a:latin typeface="Arial" panose="020B0604020202020204" pitchFamily="34" charset="0"/>
                </a:endParaRPr>
              </a:p>
              <a:p>
                <a:pPr lvl="0" algn="just">
                  <a:lnSpc>
                    <a:spcPct val="150000"/>
                  </a:lnSpc>
                </a:pPr>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nghịch biến trên khoảng </a:t>
                </a:r>
                <a14:m>
                  <m:oMath xmlns:m="http://schemas.openxmlformats.org/officeDocument/2006/math">
                    <m:r>
                      <a:rPr lang="vi-VN" sz="1950" i="1">
                        <a:solidFill>
                          <a:srgbClr val="FFFFFF"/>
                        </a:solidFill>
                        <a:latin typeface="Cambria Math" panose="02040503050406030204" pitchFamily="18" charset="0"/>
                      </a:rPr>
                      <m:t>(−</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916383" y="2183139"/>
                <a:ext cx="7345019" cy="2287293"/>
              </a:xfrm>
              <a:prstGeom prst="rect">
                <a:avLst/>
              </a:prstGeom>
              <a:blipFill>
                <a:blip r:embed="rId4"/>
                <a:stretch>
                  <a:fillRect l="-830" b="-400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7432959" y="2584174"/>
            <a:ext cx="973553" cy="1886258"/>
          </a:xfrm>
          <a:prstGeom prst="rect">
            <a:avLst/>
          </a:prstGeom>
        </p:spPr>
      </p:pic>
    </p:spTree>
    <p:extLst>
      <p:ext uri="{BB962C8B-B14F-4D97-AF65-F5344CB8AC3E}">
        <p14:creationId xmlns:p14="http://schemas.microsoft.com/office/powerpoint/2010/main" val="4903854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0">
                                            <p:txEl>
                                              <p:pRg st="1" end="1"/>
                                            </p:txEl>
                                          </p:spTgt>
                                        </p:tgtEl>
                                        <p:attrNameLst>
                                          <p:attrName>style.visibility</p:attrName>
                                        </p:attrNameLst>
                                      </p:cBhvr>
                                      <p:to>
                                        <p:strVal val="visible"/>
                                      </p:to>
                                    </p:set>
                                    <p:animEffect transition="in" filter="fade">
                                      <p:cBhvr>
                                        <p:cTn id="29" dur="500"/>
                                        <p:tgtEl>
                                          <p:spTgt spid="50">
                                            <p:txEl>
                                              <p:pRg st="1" end="1"/>
                                            </p:txEl>
                                          </p:spTgt>
                                        </p:tgtEl>
                                      </p:cBhvr>
                                    </p:animEffect>
                                    <p:anim calcmode="lin" valueType="num">
                                      <p:cBhvr>
                                        <p:cTn id="30"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xEl>
                                              <p:pRg st="2" end="2"/>
                                            </p:txEl>
                                          </p:spTgt>
                                        </p:tgtEl>
                                        <p:attrNameLst>
                                          <p:attrName>style.visibility</p:attrName>
                                        </p:attrNameLst>
                                      </p:cBhvr>
                                      <p:to>
                                        <p:strVal val="visible"/>
                                      </p:to>
                                    </p:set>
                                    <p:animEffect transition="in" filter="wipe(left)">
                                      <p:cBhvr>
                                        <p:cTn id="36" dur="500"/>
                                        <p:tgtEl>
                                          <p:spTgt spid="5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0">
                                            <p:txEl>
                                              <p:pRg st="3" end="3"/>
                                            </p:txEl>
                                          </p:spTgt>
                                        </p:tgtEl>
                                        <p:attrNameLst>
                                          <p:attrName>style.visibility</p:attrName>
                                        </p:attrNameLst>
                                      </p:cBhvr>
                                      <p:to>
                                        <p:strVal val="visible"/>
                                      </p:to>
                                    </p:set>
                                    <p:animEffect transition="in" filter="randombar(horizontal)">
                                      <p:cBhvr>
                                        <p:cTn id="41" dur="500"/>
                                        <p:tgtEl>
                                          <p:spTgt spid="50">
                                            <p:txEl>
                                              <p:pRg st="3" end="3"/>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0">
                                            <p:txEl>
                                              <p:pRg st="4" end="4"/>
                                            </p:txEl>
                                          </p:spTgt>
                                        </p:tgtEl>
                                        <p:attrNameLst>
                                          <p:attrName>style.visibility</p:attrName>
                                        </p:attrNameLst>
                                      </p:cBhvr>
                                      <p:to>
                                        <p:strVal val="visible"/>
                                      </p:to>
                                    </p:set>
                                    <p:animEffect transition="in" filter="randombar(horizontal)">
                                      <p:cBhvr>
                                        <p:cTn id="44" dur="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1122756" y="159927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588396" y="403035"/>
            <a:ext cx="8157712" cy="958532"/>
            <a:chOff x="500932" y="260901"/>
            <a:chExt cx="8157712" cy="958532"/>
          </a:xfrm>
        </p:grpSpPr>
        <p:sp>
          <p:nvSpPr>
            <p:cNvPr id="9" name="TextBox 8"/>
            <p:cNvSpPr txBox="1"/>
            <p:nvPr/>
          </p:nvSpPr>
          <p:spPr>
            <a:xfrm>
              <a:off x="500932" y="473071"/>
              <a:ext cx="182085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2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2</a:t>
              </a:r>
              <a:endPar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51396" y="260901"/>
                  <a:ext cx="6207248" cy="958532"/>
                </a:xfrm>
                <a:prstGeom prst="rect">
                  <a:avLst/>
                </a:prstGeom>
              </p:spPr>
              <p:txBody>
                <a:bodyPr wrap="square">
                  <a:spAutoFit/>
                </a:bodyPr>
                <a:lstStyle/>
                <a:p>
                  <a:pPr lvl="0">
                    <a:lnSpc>
                      <a:spcPct val="150000"/>
                    </a:lnSpc>
                    <a:buClrTx/>
                    <a:defRPr/>
                  </a:pPr>
                  <a:r>
                    <a:rPr lang="vi-VN" sz="2000">
                      <a:solidFill>
                        <a:srgbClr val="FFFFFF"/>
                      </a:solidFill>
                      <a:ea typeface="+mn-ea"/>
                    </a:rPr>
                    <a:t>Tìm các khoảng đồng biến, khoảng nghịch biến của hàm số </a:t>
                  </a:r>
                  <a14:m>
                    <m:oMath xmlns:m="http://schemas.openxmlformats.org/officeDocument/2006/math">
                      <m:r>
                        <a:rPr lang="vi-VN" sz="2000" i="1" smtClean="0">
                          <a:solidFill>
                            <a:srgbClr val="FFFFFF"/>
                          </a:solidFill>
                          <a:latin typeface="Cambria Math" panose="02040503050406030204" pitchFamily="18" charset="0"/>
                          <a:ea typeface="+mn-ea"/>
                        </a:rPr>
                        <m:t>𝑦</m:t>
                      </m:r>
                      <m:r>
                        <a:rPr lang="vi-VN" sz="2000" i="1" smtClean="0">
                          <a:solidFill>
                            <a:srgbClr val="FFFFFF"/>
                          </a:solidFill>
                          <a:latin typeface="Cambria Math" panose="02040503050406030204" pitchFamily="18" charset="0"/>
                          <a:ea typeface="+mn-ea"/>
                        </a:rPr>
                        <m:t> =−</m:t>
                      </m:r>
                      <m:sSup>
                        <m:sSupPr>
                          <m:ctrlPr>
                            <a:rPr lang="en-US" sz="2000" b="0" i="1" smtClean="0">
                              <a:solidFill>
                                <a:srgbClr val="FFFFFF"/>
                              </a:solidFill>
                              <a:latin typeface="Cambria Math" panose="02040503050406030204" pitchFamily="18" charset="0"/>
                              <a:ea typeface="+mn-ea"/>
                            </a:rPr>
                          </m:ctrlPr>
                        </m:sSupPr>
                        <m:e>
                          <m:r>
                            <a:rPr lang="en-US" sz="2000" b="0" i="1" smtClean="0">
                              <a:solidFill>
                                <a:srgbClr val="FFFFFF"/>
                              </a:solidFill>
                              <a:latin typeface="Cambria Math" panose="02040503050406030204" pitchFamily="18" charset="0"/>
                              <a:ea typeface="+mn-ea"/>
                            </a:rPr>
                            <m:t>𝑥</m:t>
                          </m:r>
                        </m:e>
                        <m:sup>
                          <m:r>
                            <a:rPr lang="en-US" sz="2000" b="0" i="1" smtClean="0">
                              <a:solidFill>
                                <a:srgbClr val="FFFFFF"/>
                              </a:solidFill>
                              <a:latin typeface="Cambria Math" panose="02040503050406030204" pitchFamily="18" charset="0"/>
                              <a:ea typeface="+mn-ea"/>
                            </a:rPr>
                            <m:t>2</m:t>
                          </m:r>
                        </m:sup>
                      </m:sSup>
                      <m:r>
                        <a:rPr lang="en-US" sz="2000" b="0" i="1" smtClean="0">
                          <a:solidFill>
                            <a:srgbClr val="FFFFFF"/>
                          </a:solidFill>
                          <a:latin typeface="Cambria Math" panose="02040503050406030204" pitchFamily="18" charset="0"/>
                          <a:ea typeface="+mn-ea"/>
                        </a:rPr>
                        <m:t>+</m:t>
                      </m:r>
                      <m:r>
                        <a:rPr lang="vi-VN" sz="2000" i="1" smtClean="0">
                          <a:solidFill>
                            <a:srgbClr val="FFFFFF"/>
                          </a:solidFill>
                          <a:latin typeface="Cambria Math" panose="02040503050406030204" pitchFamily="18" charset="0"/>
                          <a:ea typeface="+mn-ea"/>
                        </a:rPr>
                        <m:t>2</m:t>
                      </m:r>
                      <m:r>
                        <a:rPr lang="vi-VN" sz="2000" i="1" smtClean="0">
                          <a:solidFill>
                            <a:srgbClr val="FFFFFF"/>
                          </a:solidFill>
                          <a:latin typeface="Cambria Math" panose="02040503050406030204" pitchFamily="18" charset="0"/>
                          <a:ea typeface="+mn-ea"/>
                        </a:rPr>
                        <m:t>𝑥</m:t>
                      </m:r>
                      <m:r>
                        <a:rPr lang="vi-VN" sz="2000" i="1" smtClean="0">
                          <a:solidFill>
                            <a:srgbClr val="FFFFFF"/>
                          </a:solidFill>
                          <a:latin typeface="Cambria Math" panose="02040503050406030204" pitchFamily="18" charset="0"/>
                          <a:ea typeface="+mn-ea"/>
                        </a:rPr>
                        <m:t>+3.</m:t>
                      </m:r>
                    </m:oMath>
                  </a14:m>
                  <a:endParaRPr lang="vi-VN" sz="20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51396" y="260901"/>
                  <a:ext cx="6207248" cy="958532"/>
                </a:xfrm>
                <a:prstGeom prst="rect">
                  <a:avLst/>
                </a:prstGeom>
                <a:blipFill>
                  <a:blip r:embed="rId4"/>
                  <a:stretch>
                    <a:fillRect l="-981" b="-1082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563848" y="2162505"/>
                <a:ext cx="8080450" cy="2415982"/>
              </a:xfrm>
              <a:prstGeom prst="rect">
                <a:avLst/>
              </a:prstGeom>
            </p:spPr>
            <p:txBody>
              <a:bodyPr wrap="square">
                <a:spAutoFit/>
              </a:bodyPr>
              <a:lstStyle/>
              <a:p>
                <a:pPr marL="342900" indent="-342900" algn="just">
                  <a:lnSpc>
                    <a:spcPct val="150000"/>
                  </a:lnSpc>
                  <a:buClr>
                    <a:schemeClr val="tx1"/>
                  </a:buClr>
                  <a:buFontTx/>
                  <a:buChar char="-"/>
                </a:pPr>
                <a:r>
                  <a:rPr lang="vi-VN" sz="2000">
                    <a:solidFill>
                      <a:schemeClr val="tx1"/>
                    </a:solidFill>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buClr>
                    <a:schemeClr val="tx1"/>
                  </a:buClr>
                  <a:buFontTx/>
                  <a:buChar char="-"/>
                </a:pPr>
                <a:r>
                  <a:rPr lang="vi-VN" sz="2000">
                    <a:solidFill>
                      <a:schemeClr val="tx1"/>
                    </a:solidFill>
                    <a:effectLst/>
                    <a:latin typeface="+mn-lt"/>
                    <a:ea typeface="PMingLiU"/>
                    <a:cs typeface="Times New Roman" panose="02020603050405020304" pitchFamily="18" charset="0"/>
                  </a:rPr>
                  <a:t>Ta có: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=−2</m:t>
                    </m:r>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 +∞</m:t>
                        </m:r>
                      </m:e>
                    </m:d>
                  </m:oMath>
                </a14:m>
                <a:r>
                  <a:rPr lang="vi-VN" sz="2000">
                    <a:solidFill>
                      <a:schemeClr val="tx1"/>
                    </a:solidFill>
                    <a:effectLst/>
                    <a:latin typeface="+mn-lt"/>
                    <a:ea typeface="PMingLiU"/>
                    <a:cs typeface="Times New Roman" panose="02020603050405020304" pitchFamily="18" charset="0"/>
                  </a:rPr>
                  <a:t>;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&lt;0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2000">
                    <a:solidFill>
                      <a:schemeClr val="tx1"/>
                    </a:solidFill>
                    <a:effectLst/>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 và hàm số nghịch biến trên khoảng </a:t>
                </a:r>
                <a14:m>
                  <m:oMath xmlns:m="http://schemas.openxmlformats.org/officeDocument/2006/math">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63848" y="2162505"/>
                <a:ext cx="8080450" cy="2415982"/>
              </a:xfrm>
              <a:prstGeom prst="rect">
                <a:avLst/>
              </a:prstGeom>
              <a:blipFill>
                <a:blip r:embed="rId5"/>
                <a:stretch>
                  <a:fillRect l="-754" r="-754" b="-3788"/>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7599418" y="1492883"/>
            <a:ext cx="922287" cy="1153921"/>
          </a:xfrm>
          <a:prstGeom prst="rect">
            <a:avLst/>
          </a:prstGeom>
        </p:spPr>
      </p:pic>
    </p:spTree>
    <p:extLst>
      <p:ext uri="{BB962C8B-B14F-4D97-AF65-F5344CB8AC3E}">
        <p14:creationId xmlns:p14="http://schemas.microsoft.com/office/powerpoint/2010/main" val="5877267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2127" y="163621"/>
            <a:ext cx="8699746" cy="4816257"/>
          </a:xfrm>
          <a:prstGeom prst="rect">
            <a:avLst/>
          </a:prstGeom>
        </p:spPr>
      </p:pic>
      <p:sp>
        <p:nvSpPr>
          <p:cNvPr id="15" name="Rectangle 14"/>
          <p:cNvSpPr/>
          <p:nvPr/>
        </p:nvSpPr>
        <p:spPr>
          <a:xfrm>
            <a:off x="439959" y="369637"/>
            <a:ext cx="2811988" cy="630942"/>
          </a:xfrm>
          <a:prstGeom prst="rect">
            <a:avLst/>
          </a:prstGeom>
        </p:spPr>
        <p:txBody>
          <a:bodyPr wrap="none">
            <a:spAutoFit/>
          </a:bodyPr>
          <a:lstStyle/>
          <a:p>
            <a:r>
              <a:rPr lang="en-US" sz="3500" b="1">
                <a:solidFill>
                  <a:srgbClr val="FFFF00"/>
                </a:solidFill>
                <a:latin typeface="+mj-lt"/>
                <a:sym typeface="Exo"/>
              </a:rPr>
              <a:t>KHỞI ĐỘNG</a:t>
            </a:r>
          </a:p>
        </p:txBody>
      </p:sp>
      <p:pic>
        <p:nvPicPr>
          <p:cNvPr id="17" name="Picture 46">
            <a:extLst>
              <a:ext uri="{FF2B5EF4-FFF2-40B4-BE49-F238E27FC236}">
                <a16:creationId xmlns:a16="http://schemas.microsoft.com/office/drawing/2014/main" id="{9B8FC2EE-F896-1933-B026-84D3CCC50BC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Lst>
          </a:blip>
          <a:srcRect/>
          <a:stretch>
            <a:fillRect/>
          </a:stretch>
        </p:blipFill>
        <p:spPr>
          <a:xfrm>
            <a:off x="7722509" y="3528531"/>
            <a:ext cx="990489" cy="13128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35477" y="1015631"/>
                <a:ext cx="8277521" cy="2748573"/>
              </a:xfrm>
              <a:prstGeom prst="rect">
                <a:avLst/>
              </a:prstGeom>
            </p:spPr>
            <p:txBody>
              <a:bodyPr wrap="square">
                <a:spAutoFit/>
              </a:bodyPr>
              <a:lstStyle/>
              <a:p>
                <a:pPr algn="just">
                  <a:lnSpc>
                    <a:spcPct val="150000"/>
                  </a:lnSpc>
                  <a:spcBef>
                    <a:spcPts val="300"/>
                  </a:spcBef>
                  <a:spcAft>
                    <a:spcPts val="300"/>
                  </a:spcAft>
                </a:pPr>
                <a:r>
                  <a:rPr lang="nl-NL" sz="1800">
                    <a:solidFill>
                      <a:schemeClr val="tx1"/>
                    </a:solidFill>
                    <a:latin typeface="+mn-lt"/>
                    <a:ea typeface="Arial" panose="020B0604020202020204" pitchFamily="34" charset="0"/>
                    <a:cs typeface="Times New Roman" panose="02020603050405020304" pitchFamily="18" charset="0"/>
                  </a:rPr>
                  <a:t>Xét một chất điểm chuyển động trên một trục số nằm ngang, chiều dương từ trái s</a:t>
                </a:r>
                <a:r>
                  <a:rPr lang="vi-VN" sz="1800">
                    <a:solidFill>
                      <a:schemeClr val="tx1"/>
                    </a:solidFill>
                    <a:effectLst/>
                    <a:latin typeface="+mn-lt"/>
                    <a:ea typeface="Arial" panose="020B0604020202020204" pitchFamily="34" charset="0"/>
                    <a:cs typeface="Times New Roman" panose="02020603050405020304" pitchFamily="18" charset="0"/>
                  </a:rPr>
                  <a:t>ang</a:t>
                </a:r>
                <a:r>
                  <a:rPr lang="nl-NL" sz="1800">
                    <a:solidFill>
                      <a:schemeClr val="tx1"/>
                    </a:solidFill>
                    <a:effectLst/>
                    <a:latin typeface="+mn-lt"/>
                    <a:ea typeface="Arial" panose="020B0604020202020204" pitchFamily="34" charset="0"/>
                    <a:cs typeface="Times New Roman" panose="02020603050405020304" pitchFamily="18" charset="0"/>
                  </a:rPr>
                  <a:t> phải (H.1.1). Giả sử vị trí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nl-NL" sz="1800">
                    <a:solidFill>
                      <a:schemeClr val="tx1"/>
                    </a:solidFill>
                    <a:effectLst/>
                    <a:latin typeface="+mn-lt"/>
                    <a:ea typeface="PMingLiU"/>
                    <a:cs typeface="Times New Roman" panose="02020603050405020304" pitchFamily="18" charset="0"/>
                  </a:rPr>
                  <a:t> (mét) của chất điểm trên trục số đã chọn tại thời điểm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𝑡</m:t>
                    </m:r>
                  </m:oMath>
                </a14:m>
                <a:r>
                  <a:rPr lang="nl-NL" sz="1800">
                    <a:solidFill>
                      <a:schemeClr val="tx1"/>
                    </a:solidFill>
                    <a:effectLst/>
                    <a:latin typeface="+mn-lt"/>
                    <a:ea typeface="PMingLiU"/>
                    <a:cs typeface="Times New Roman" panose="02020603050405020304" pitchFamily="18" charset="0"/>
                  </a:rPr>
                  <a:t> (giây) được cho bởi công thức: </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nl-NL" sz="1800">
                    <a:solidFill>
                      <a:schemeClr val="tx1"/>
                    </a:solidFill>
                    <a:effectLst/>
                    <a:latin typeface="+mn-lt"/>
                    <a:ea typeface="PMingLiU"/>
                    <a:cs typeface="Times New Roman" panose="02020603050405020304" pitchFamily="18" charset="0"/>
                  </a:rPr>
                  <a:t>Hỏi trong khoảng thời gian nào thì chất điểm chuyển động sang phải, trong khoảng thời gian nào thì chất điểm chuyển động sang trái?</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5477" y="1015631"/>
                <a:ext cx="8277521" cy="2748573"/>
              </a:xfrm>
              <a:prstGeom prst="rect">
                <a:avLst/>
              </a:prstGeom>
              <a:blipFill>
                <a:blip r:embed="rId6"/>
                <a:stretch>
                  <a:fillRect l="-589" r="-663"/>
                </a:stretch>
              </a:blipFill>
            </p:spPr>
            <p:txBody>
              <a:bodyPr/>
              <a:lstStyle/>
              <a:p>
                <a:r>
                  <a:rPr lang="en-US">
                    <a:noFill/>
                  </a:rPr>
                  <a:t> </a:t>
                </a:r>
              </a:p>
            </p:txBody>
          </p:sp>
        </mc:Fallback>
      </mc:AlternateContent>
      <p:pic>
        <p:nvPicPr>
          <p:cNvPr id="42" name="Picture 41" descr="A black line on a white background&#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7686" y="3873602"/>
            <a:ext cx="4088627" cy="545726"/>
          </a:xfrm>
          <a:prstGeom prst="rect">
            <a:avLst/>
          </a:prstGeom>
        </p:spPr>
      </p:pic>
      <p:sp>
        <p:nvSpPr>
          <p:cNvPr id="3" name="Rectangle 2"/>
          <p:cNvSpPr/>
          <p:nvPr/>
        </p:nvSpPr>
        <p:spPr>
          <a:xfrm>
            <a:off x="4165477" y="4541134"/>
            <a:ext cx="813043" cy="338554"/>
          </a:xfrm>
          <a:prstGeom prst="rect">
            <a:avLst/>
          </a:prstGeom>
        </p:spPr>
        <p:txBody>
          <a:bodyPr wrap="none">
            <a:spAutoFit/>
          </a:bodyPr>
          <a:lstStyle/>
          <a:p>
            <a:r>
              <a:rPr lang="nl-NL" sz="1600" i="1">
                <a:solidFill>
                  <a:srgbClr val="FFFFFF"/>
                </a:solidFill>
                <a:ea typeface="Arial" panose="020B0604020202020204" pitchFamily="34" charset="0"/>
                <a:cs typeface="Times New Roman" panose="02020603050405020304" pitchFamily="18" charset="0"/>
              </a:rPr>
              <a:t>(H.1.1)</a:t>
            </a:r>
            <a:endParaRPr lang="en-US" sz="1600" i="1"/>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7354956" cy="536864"/>
            <a:chOff x="304800" y="323399"/>
            <a:chExt cx="13872197" cy="554967"/>
          </a:xfrm>
        </p:grpSpPr>
        <p:sp>
          <p:nvSpPr>
            <p:cNvPr id="7" name="Round Single Corner Rectangle 6"/>
            <p:cNvSpPr/>
            <p:nvPr/>
          </p:nvSpPr>
          <p:spPr>
            <a:xfrm flipV="1">
              <a:off x="304800" y="323399"/>
              <a:ext cx="1373722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498" y="407231"/>
              <a:ext cx="13711499" cy="413601"/>
            </a:xfrm>
            <a:prstGeom prst="rect">
              <a:avLst/>
            </a:prstGeom>
          </p:spPr>
          <p:txBody>
            <a:bodyPr wrap="square">
              <a:spAutoFit/>
            </a:bodyPr>
            <a:lstStyle/>
            <a:p>
              <a:pPr lvl="0">
                <a:defRPr/>
              </a:pPr>
              <a:r>
                <a:rPr lang="vi-VN" sz="2000" b="1">
                  <a:solidFill>
                    <a:prstClr val="black"/>
                  </a:solidFill>
                  <a:cs typeface="Arial" panose="020B0604020202020204" pitchFamily="34" charset="0"/>
                </a:rPr>
                <a:t>b) Sử dụng bảng biến thiên xét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714012" y="1006200"/>
                <a:ext cx="7621756" cy="3470181"/>
              </a:xfrm>
              <a:prstGeom prst="rect">
                <a:avLst/>
              </a:prstGeom>
            </p:spPr>
            <p:txBody>
              <a:bodyPr wrap="square">
                <a:spAutoFit/>
              </a:bodyPr>
              <a:lstStyle/>
              <a:p>
                <a:pPr marL="341313" lvl="0" indent="-341313" algn="just" defTabSz="1828800">
                  <a:lnSpc>
                    <a:spcPct val="150000"/>
                  </a:lnSpc>
                  <a:spcBef>
                    <a:spcPts val="300"/>
                  </a:spcBef>
                  <a:spcAft>
                    <a:spcPts val="300"/>
                  </a:spcAft>
                  <a:buClr>
                    <a:srgbClr val="FFFF00"/>
                  </a:buClr>
                  <a:buFont typeface="Wingdings" panose="05000000000000000000" pitchFamily="2" charset="2"/>
                  <a:buChar char="q"/>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HĐ3</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1900" b="1" i="1">
                    <a:solidFill>
                      <a:srgbClr val="FFFFFF"/>
                    </a:solidFill>
                    <a:ea typeface="+mn-ea"/>
                  </a:rPr>
                  <a:t>Xét tính đơn điệu của hàm số bằng bảng biến thiên</a:t>
                </a:r>
              </a:p>
              <a:p>
                <a:pPr lvl="0" algn="just" defTabSz="1828800">
                  <a:lnSpc>
                    <a:spcPct val="150000"/>
                  </a:lnSpc>
                  <a:spcBef>
                    <a:spcPts val="300"/>
                  </a:spcBef>
                  <a:spcAft>
                    <a:spcPts val="300"/>
                  </a:spcAft>
                  <a:buClr>
                    <a:srgbClr val="FFFF00"/>
                  </a:buClr>
                  <a:defRPr/>
                </a:pPr>
                <a:r>
                  <a:rPr lang="vi-VN" sz="1900">
                    <a:solidFill>
                      <a:srgbClr val="FFFFFF"/>
                    </a:solidFill>
                    <a:ea typeface="+mn-ea"/>
                  </a:rPr>
                  <a:t>Cho hàm số </a:t>
                </a:r>
                <a14:m>
                  <m:oMath xmlns:m="http://schemas.openxmlformats.org/officeDocument/2006/math">
                    <m:r>
                      <a:rPr lang="vi-VN" sz="1900" i="1" smtClean="0">
                        <a:solidFill>
                          <a:srgbClr val="FFFFFF"/>
                        </a:solidFill>
                        <a:latin typeface="Cambria Math" panose="02040503050406030204" pitchFamily="18" charset="0"/>
                        <a:ea typeface="+mn-ea"/>
                      </a:rPr>
                      <m:t>𝑦</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m:t>
                    </m:r>
                    <m:sSup>
                      <m:sSupPr>
                        <m:ctrlPr>
                          <a:rPr lang="vi-VN" sz="1900" i="1" smtClean="0">
                            <a:solidFill>
                              <a:srgbClr val="FFFFFF"/>
                            </a:solidFill>
                            <a:latin typeface="Cambria Math" panose="02040503050406030204" pitchFamily="18" charset="0"/>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3</m:t>
                        </m:r>
                      </m:sup>
                    </m:sSup>
                    <m:r>
                      <a:rPr lang="vi-VN" sz="1900" i="1" smtClean="0">
                        <a:solidFill>
                          <a:srgbClr val="FFFFFF"/>
                        </a:solidFill>
                        <a:latin typeface="Cambria Math" panose="02040503050406030204" pitchFamily="18" charset="0"/>
                        <a:ea typeface="+mn-ea"/>
                      </a:rPr>
                      <m:t> – 3</m:t>
                    </m:r>
                    <m:sSup>
                      <m:sSupPr>
                        <m:ctrlPr>
                          <a:rPr lang="vi-VN" sz="1900" i="1" smtClean="0">
                            <a:solidFill>
                              <a:srgbClr val="FFFFFF"/>
                            </a:solidFill>
                            <a:latin typeface="Cambria Math" panose="02040503050406030204" pitchFamily="18" charset="0"/>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2</m:t>
                        </m:r>
                      </m:sup>
                    </m:sSup>
                    <m:r>
                      <a:rPr lang="vi-VN" sz="1900" i="1" smtClean="0">
                        <a:solidFill>
                          <a:srgbClr val="FFFFFF"/>
                        </a:solidFill>
                        <a:latin typeface="Cambria Math" panose="02040503050406030204" pitchFamily="18" charset="0"/>
                        <a:ea typeface="+mn-ea"/>
                      </a:rPr>
                      <m:t>+2</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+1</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a) Tính đạo hàm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 </m:t>
                    </m:r>
                  </m:oMath>
                </a14:m>
                <a:r>
                  <a:rPr lang="vi-VN" sz="1900">
                    <a:solidFill>
                      <a:srgbClr val="FFFFFF"/>
                    </a:solidFill>
                    <a:ea typeface="+mn-ea"/>
                  </a:rPr>
                  <a:t>và tìm các điểm </a:t>
                </a:r>
                <a14:m>
                  <m:oMath xmlns:m="http://schemas.openxmlformats.org/officeDocument/2006/math">
                    <m:r>
                      <a:rPr lang="vi-VN" sz="1900" i="1" smtClean="0">
                        <a:solidFill>
                          <a:srgbClr val="FFFFFF"/>
                        </a:solidFill>
                        <a:latin typeface="Cambria Math" panose="02040503050406030204" pitchFamily="18" charset="0"/>
                        <a:ea typeface="+mn-ea"/>
                      </a:rPr>
                      <m:t>𝑥</m:t>
                    </m:r>
                  </m:oMath>
                </a14:m>
                <a:r>
                  <a:rPr lang="vi-VN" sz="1900">
                    <a:solidFill>
                      <a:srgbClr val="FFFFFF"/>
                    </a:solidFill>
                    <a:ea typeface="+mn-ea"/>
                  </a:rPr>
                  <a:t> mà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)=0.</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b) Lập bảng biến thiên của hàm số, tức là lập bảng thể hiện dấu của đạo hàm và sự đồng</a:t>
                </a:r>
                <a:r>
                  <a:rPr lang="en-US" sz="1900">
                    <a:solidFill>
                      <a:srgbClr val="FFFFFF"/>
                    </a:solidFill>
                    <a:ea typeface="+mn-ea"/>
                  </a:rPr>
                  <a:t> </a:t>
                </a:r>
                <a:r>
                  <a:rPr lang="vi-VN" sz="1900">
                    <a:solidFill>
                      <a:srgbClr val="FFFFFF"/>
                    </a:solidFill>
                    <a:ea typeface="+mn-ea"/>
                  </a:rPr>
                  <a:t>biến, nghịch biến của hàm số trên các khoảng tương ứng.</a:t>
                </a:r>
              </a:p>
              <a:p>
                <a:pPr lvl="0" algn="just" defTabSz="1828800">
                  <a:lnSpc>
                    <a:spcPct val="150000"/>
                  </a:lnSpc>
                  <a:spcBef>
                    <a:spcPts val="300"/>
                  </a:spcBef>
                  <a:spcAft>
                    <a:spcPts val="300"/>
                  </a:spcAft>
                  <a:buClr>
                    <a:srgbClr val="FFFF00"/>
                  </a:buClr>
                  <a:defRPr/>
                </a:pPr>
                <a:r>
                  <a:rPr lang="vi-VN" sz="1900">
                    <a:solidFill>
                      <a:srgbClr val="FFFFFF"/>
                    </a:solidFill>
                    <a:ea typeface="+mn-ea"/>
                  </a:rPr>
                  <a:t>c) Nêu kết luận về khoảng đồng biến, nghịch biến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714012" y="1006200"/>
                <a:ext cx="7621756" cy="3470181"/>
              </a:xfrm>
              <a:prstGeom prst="rect">
                <a:avLst/>
              </a:prstGeom>
              <a:blipFill>
                <a:blip r:embed="rId3"/>
                <a:stretch>
                  <a:fillRect l="-720" r="-800" b="-52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624;p72"/>
          <p:cNvGrpSpPr/>
          <p:nvPr/>
        </p:nvGrpSpPr>
        <p:grpSpPr>
          <a:xfrm>
            <a:off x="7973585" y="425232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43347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3" name="Google Shape;3624;p72"/>
          <p:cNvGrpSpPr/>
          <p:nvPr/>
        </p:nvGrpSpPr>
        <p:grpSpPr>
          <a:xfrm>
            <a:off x="8015589" y="37517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12229" y="805433"/>
                <a:ext cx="2668293" cy="51533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a) </a:t>
                </a:r>
                <a14:m>
                  <m:oMath xmlns:m="http://schemas.openxmlformats.org/officeDocument/2006/math">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𝑓</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hlinkClick r:id="" action="ppaction://noaction"/>
                      </a:rPr>
                      <m:t>3</m:t>
                    </m:r>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sup>
                        <m:r>
                          <a:rPr lang="en-US" sz="1700" i="1">
                            <a:solidFill>
                              <a:schemeClr val="tx1"/>
                            </a:solidFill>
                            <a:effectLst/>
                            <a:latin typeface="Cambria Math" panose="02040503050406030204" pitchFamily="18" charset="0"/>
                            <a:ea typeface="PMingLiU"/>
                            <a:cs typeface="Times New Roman" panose="02020603050405020304" pitchFamily="18" charset="0"/>
                          </a:rPr>
                          <m:t>2</m:t>
                        </m:r>
                      </m:sup>
                    </m:sSup>
                    <m:r>
                      <a:rPr lang="en-US" sz="1700" i="1">
                        <a:solidFill>
                          <a:schemeClr val="tx1"/>
                        </a:solidFill>
                        <a:effectLst/>
                        <a:latin typeface="Cambria Math" panose="02040503050406030204" pitchFamily="18" charset="0"/>
                        <a:ea typeface="PMingLiU"/>
                        <a:cs typeface="Times New Roman" panose="02020603050405020304" pitchFamily="18" charset="0"/>
                      </a:rPr>
                      <m:t>−6</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2229" y="805433"/>
                <a:ext cx="2668293" cy="515334"/>
              </a:xfrm>
              <a:prstGeom prst="rect">
                <a:avLst/>
              </a:prstGeom>
              <a:blipFill>
                <a:blip r:embed="rId3"/>
                <a:stretch>
                  <a:fillRect l="-1370" b="-4706"/>
                </a:stretch>
              </a:blipFill>
            </p:spPr>
            <p:txBody>
              <a:bodyPr/>
              <a:lstStyle/>
              <a:p>
                <a:r>
                  <a:rPr lang="en-US">
                    <a:noFill/>
                  </a:rPr>
                  <a:t> </a:t>
                </a:r>
              </a:p>
            </p:txBody>
          </p:sp>
        </mc:Fallback>
      </mc:AlternateContent>
      <p:sp>
        <p:nvSpPr>
          <p:cNvPr id="23" name="Rectangle 22"/>
          <p:cNvSpPr/>
          <p:nvPr/>
        </p:nvSpPr>
        <p:spPr>
          <a:xfrm>
            <a:off x="539628" y="376558"/>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6105" y="2797769"/>
            <a:ext cx="3927306" cy="17662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864784" y="3463833"/>
                <a:ext cx="4242651" cy="138627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chemeClr val="tx1"/>
                          </a:solidFill>
                          <a:ea typeface="Arial" panose="020B0604020202020204" pitchFamily="34" charset="0"/>
                          <a:cs typeface="Times New Roman" panose="02020603050405020304" pitchFamily="18" charset="0"/>
                        </a:rPr>
                        <m:t>H</m:t>
                      </m:r>
                      <m:r>
                        <m:rPr>
                          <m:nor/>
                        </m:rPr>
                        <a:rPr lang="en-US" sz="1700" smtClean="0">
                          <a:solidFill>
                            <a:schemeClr val="tx1"/>
                          </a:solidFill>
                          <a:ea typeface="Arial" panose="020B0604020202020204" pitchFamily="34" charset="0"/>
                          <a:cs typeface="Times New Roman" panose="02020603050405020304" pitchFamily="18" charset="0"/>
                        </a:rPr>
                        <m:t>à</m:t>
                      </m:r>
                      <m:r>
                        <m:rPr>
                          <m:nor/>
                        </m:rPr>
                        <a:rPr lang="en-US" sz="1700" smtClean="0">
                          <a:solidFill>
                            <a:schemeClr val="tx1"/>
                          </a:solidFill>
                          <a:ea typeface="Arial" panose="020B0604020202020204" pitchFamily="34" charset="0"/>
                          <a:cs typeface="Times New Roman" panose="02020603050405020304" pitchFamily="18" charset="0"/>
                        </a:rPr>
                        <m:t>m</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s</m:t>
                      </m:r>
                      <m:r>
                        <m:rPr>
                          <m:nor/>
                        </m:rPr>
                        <a:rPr lang="en-US" sz="1700" smtClean="0">
                          <a:solidFill>
                            <a:schemeClr val="tx1"/>
                          </a:solidFill>
                          <a:ea typeface="Arial" panose="020B0604020202020204" pitchFamily="34" charset="0"/>
                          <a:cs typeface="Times New Roman" panose="02020603050405020304" pitchFamily="18" charset="0"/>
                        </a:rPr>
                        <m:t>ố </m:t>
                      </m:r>
                      <m:r>
                        <m:rPr>
                          <m:nor/>
                        </m:rPr>
                        <a:rPr lang="en-US" sz="1700" smtClean="0">
                          <a:solidFill>
                            <a:schemeClr val="tx1"/>
                          </a:solidFill>
                          <a:ea typeface="Arial" panose="020B0604020202020204" pitchFamily="34" charset="0"/>
                          <a:cs typeface="Times New Roman" panose="02020603050405020304" pitchFamily="18" charset="0"/>
                        </a:rPr>
                        <m:t>ngh</m:t>
                      </m:r>
                      <m:r>
                        <m:rPr>
                          <m:nor/>
                        </m:rPr>
                        <a:rPr lang="en-US" sz="1700" smtClean="0">
                          <a:solidFill>
                            <a:schemeClr val="tx1"/>
                          </a:solidFill>
                          <a:ea typeface="Arial" panose="020B0604020202020204" pitchFamily="34" charset="0"/>
                          <a:cs typeface="Times New Roman" panose="02020603050405020304" pitchFamily="18" charset="0"/>
                        </a:rPr>
                        <m:t>ị</m:t>
                      </m:r>
                      <m:r>
                        <m:rPr>
                          <m:nor/>
                        </m:rPr>
                        <a:rPr lang="en-US" sz="1700" smtClean="0">
                          <a:solidFill>
                            <a:schemeClr val="tx1"/>
                          </a:solidFill>
                          <a:ea typeface="Arial" panose="020B0604020202020204" pitchFamily="34" charset="0"/>
                          <a:cs typeface="Times New Roman" panose="02020603050405020304" pitchFamily="18" charset="0"/>
                        </a:rPr>
                        <m:t>ch</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bi</m:t>
                      </m:r>
                      <m:r>
                        <m:rPr>
                          <m:nor/>
                        </m:rPr>
                        <a:rPr lang="en-US" sz="1700" smtClean="0">
                          <a:solidFill>
                            <a:schemeClr val="tx1"/>
                          </a:solidFill>
                          <a:ea typeface="Arial" panose="020B0604020202020204" pitchFamily="34" charset="0"/>
                          <a:cs typeface="Times New Roman" panose="02020603050405020304" pitchFamily="18" charset="0"/>
                        </a:rPr>
                        <m:t>ế</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tr</m:t>
                      </m:r>
                      <m:r>
                        <m:rPr>
                          <m:nor/>
                        </m:rPr>
                        <a:rPr lang="en-US" sz="1700" smtClean="0">
                          <a:solidFill>
                            <a:schemeClr val="tx1"/>
                          </a:solidFill>
                          <a:ea typeface="Arial" panose="020B0604020202020204" pitchFamily="34" charset="0"/>
                          <a:cs typeface="Times New Roman" panose="02020603050405020304" pitchFamily="18" charset="0"/>
                        </a:rPr>
                        <m:t>ê</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kho</m:t>
                      </m:r>
                      <m:r>
                        <m:rPr>
                          <m:nor/>
                        </m:rPr>
                        <a:rPr lang="en-US" sz="1700" smtClean="0">
                          <a:solidFill>
                            <a:schemeClr val="tx1"/>
                          </a:solidFill>
                          <a:ea typeface="Arial" panose="020B0604020202020204" pitchFamily="34" charset="0"/>
                          <a:cs typeface="Times New Roman" panose="02020603050405020304" pitchFamily="18" charset="0"/>
                        </a:rPr>
                        <m:t>ả</m:t>
                      </m:r>
                      <m:r>
                        <m:rPr>
                          <m:nor/>
                        </m:rPr>
                        <a:rPr lang="en-US" sz="1700" smtClean="0">
                          <a:solidFill>
                            <a:schemeClr val="tx1"/>
                          </a:solidFill>
                          <a:ea typeface="Arial" panose="020B0604020202020204" pitchFamily="34" charset="0"/>
                          <a:cs typeface="Times New Roman" panose="02020603050405020304" pitchFamily="18" charset="0"/>
                        </a:rPr>
                        <m:t>ng</m:t>
                      </m:r>
                      <m:r>
                        <m:rPr>
                          <m:nor/>
                        </m:rPr>
                        <a:rPr lang="en-US" sz="1700" smtClean="0">
                          <a:solidFill>
                            <a:schemeClr val="tx1"/>
                          </a:solidFill>
                          <a:ea typeface="Arial" panose="020B0604020202020204" pitchFamily="34" charset="0"/>
                          <a:cs typeface="Times New Roman" panose="02020603050405020304" pitchFamily="18" charset="0"/>
                        </a:rPr>
                        <m:t>:</m:t>
                      </m:r>
                      <m:r>
                        <a:rPr lang="en-US" sz="17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e>
                      </m:d>
                    </m:oMath>
                  </m:oMathPara>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64784" y="3463833"/>
                <a:ext cx="4242651" cy="13862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89223" y="297862"/>
                <a:ext cx="2160591" cy="484748"/>
              </a:xfrm>
              <a:prstGeom prst="rect">
                <a:avLst/>
              </a:prstGeom>
            </p:spPr>
            <p:txBody>
              <a:bodyPr wrap="none">
                <a:spAutoFit/>
              </a:bodyPr>
              <a:lstStyle/>
              <a:p>
                <a:pPr lvl="0" algn="just">
                  <a:lnSpc>
                    <a:spcPct val="150000"/>
                  </a:lnSpc>
                </a:pPr>
                <a:r>
                  <a:rPr lang="vi-VN" sz="1700">
                    <a:solidFill>
                      <a:srgbClr val="FFFFFF"/>
                    </a:solidFill>
                    <a:latin typeface="Arial" panose="020B0604020202020204" pitchFamily="34" charset="0"/>
                    <a:ea typeface="PMingLiU"/>
                    <a:cs typeface="Times New Roman" panose="02020603050405020304" pitchFamily="18" charset="0"/>
                  </a:rPr>
                  <a:t>Tập xác định: </a:t>
                </a:r>
                <a14:m>
                  <m:oMath xmlns:m="http://schemas.openxmlformats.org/officeDocument/2006/math">
                    <m:r>
                      <a:rPr lang="vi-VN" sz="1700" i="1">
                        <a:solidFill>
                          <a:srgbClr val="FFFFFF"/>
                        </a:solidFill>
                        <a:latin typeface="Cambria Math" panose="02040503050406030204" pitchFamily="18" charset="0"/>
                        <a:ea typeface="PMingLiU"/>
                        <a:cs typeface="Times New Roman" panose="02020603050405020304" pitchFamily="18" charset="0"/>
                      </a:rPr>
                      <m:t>𝑥</m:t>
                    </m:r>
                    <m:r>
                      <a:rPr lang="vi-VN" sz="1700" i="1">
                        <a:solidFill>
                          <a:srgbClr val="FFFFFF"/>
                        </a:solidFill>
                        <a:latin typeface="Cambria Math" panose="02040503050406030204" pitchFamily="18" charset="0"/>
                        <a:ea typeface="PMingLiU"/>
                        <a:cs typeface="Times New Roman" panose="02020603050405020304" pitchFamily="18" charset="0"/>
                      </a:rPr>
                      <m:t>∈</m:t>
                    </m:r>
                    <m:r>
                      <a:rPr lang="vi-VN" sz="1700" i="1">
                        <a:solidFill>
                          <a:srgbClr val="FFFFFF"/>
                        </a:solidFill>
                        <a:latin typeface="Cambria Math" panose="02040503050406030204" pitchFamily="18" charset="0"/>
                        <a:ea typeface="PMingLiU"/>
                        <a:cs typeface="Times New Roman" panose="02020603050405020304" pitchFamily="18" charset="0"/>
                      </a:rPr>
                      <m:t>ℝ</m:t>
                    </m:r>
                  </m:oMath>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9223" y="297862"/>
                <a:ext cx="2160591" cy="484748"/>
              </a:xfrm>
              <a:prstGeom prst="rect">
                <a:avLst/>
              </a:prstGeom>
              <a:blipFill>
                <a:blip r:embed="rId7"/>
                <a:stretch>
                  <a:fillRect l="-1690"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12229" y="1065914"/>
                <a:ext cx="7620110" cy="917752"/>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sSup>
                        <m:sSup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hay</m:t>
                      </m:r>
                      <m:r>
                        <a:rPr lang="en-US" sz="1700" i="1">
                          <a:solidFill>
                            <a:srgbClr val="FFFFFF"/>
                          </a:solidFill>
                          <a:latin typeface="Cambria Math" panose="02040503050406030204" pitchFamily="18" charset="0"/>
                          <a:ea typeface="PMingLiU"/>
                          <a:cs typeface="Times New Roman" panose="02020603050405020304" pitchFamily="18" charset="0"/>
                        </a:rPr>
                        <m:t> 3</m:t>
                      </m:r>
                      <m:sSup>
                        <m:sSupPr>
                          <m:ctrlPr>
                            <a:rPr lang="en-US" sz="1700" i="1">
                              <a:solidFill>
                                <a:srgbClr val="FFFFFF"/>
                              </a:solidFill>
                              <a:latin typeface="Cambria Math" panose="02040503050406030204" pitchFamily="18" charset="0"/>
                              <a:ea typeface="PMingLiU"/>
                              <a:cs typeface="Times New Roman" panose="02020603050405020304" pitchFamily="18" charset="0"/>
                            </a:rPr>
                          </m:ctrlPr>
                        </m:sSupPr>
                        <m:e>
                          <m:r>
                            <a:rPr lang="en-US" sz="1700" i="1">
                              <a:solidFill>
                                <a:srgbClr val="FFFFFF"/>
                              </a:solidFill>
                              <a:latin typeface="Cambria Math" panose="02040503050406030204" pitchFamily="18" charset="0"/>
                              <a:ea typeface="PMingLiU"/>
                              <a:cs typeface="Times New Roman" panose="02020603050405020304" pitchFamily="18" charset="0"/>
                            </a:rPr>
                            <m:t>𝑥</m:t>
                          </m:r>
                        </m:e>
                        <m:sup>
                          <m:r>
                            <a:rPr lang="en-US" sz="1700" i="1">
                              <a:solidFill>
                                <a:srgbClr val="FFFFFF"/>
                              </a:solidFill>
                              <a:latin typeface="Cambria Math" panose="02040503050406030204" pitchFamily="18" charset="0"/>
                              <a:ea typeface="PMingLiU"/>
                              <a:cs typeface="Times New Roman" panose="02020603050405020304" pitchFamily="18" charset="0"/>
                            </a:rPr>
                            <m:t>2</m:t>
                          </m:r>
                        </m:sup>
                      </m:sSup>
                      <m:r>
                        <a:rPr lang="en-US" sz="1700" i="1">
                          <a:solidFill>
                            <a:srgbClr val="FFFFFF"/>
                          </a:solidFill>
                          <a:latin typeface="Cambria Math" panose="02040503050406030204" pitchFamily="18" charset="0"/>
                          <a:ea typeface="PMingLiU"/>
                          <a:cs typeface="Times New Roman" panose="02020603050405020304" pitchFamily="18" charset="0"/>
                        </a:rPr>
                        <m:t>−6</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+2=0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suy</m:t>
                      </m:r>
                      <m:r>
                        <m:rPr>
                          <m:nor/>
                        </m:rPr>
                        <a:rPr lang="en-US" sz="1700">
                          <a:solidFill>
                            <a:srgbClr val="FFFFFF"/>
                          </a:solidFill>
                          <a:ea typeface="Arial" panose="020B0604020202020204" pitchFamily="34" charset="0"/>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ra</m:t>
                      </m:r>
                      <m:r>
                        <m:rPr>
                          <m:nor/>
                        </m:rPr>
                        <a:rPr lang="en-US" sz="1700">
                          <a:solidFill>
                            <a:srgbClr val="FFFFFF"/>
                          </a:solidFill>
                          <a:ea typeface="Arial" panose="020B0604020202020204" pitchFamily="34" charset="0"/>
                          <a:cs typeface="Times New Roman" panose="02020603050405020304" pitchFamily="18" charset="0"/>
                        </a:rPr>
                        <m:t>: </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ho</m:t>
                      </m:r>
                      <m:r>
                        <m:rPr>
                          <m:nor/>
                        </m:rPr>
                        <a:rPr lang="en-US" sz="1700">
                          <a:solidFill>
                            <a:srgbClr val="FFFFFF"/>
                          </a:solidFill>
                          <a:ea typeface="PMingLiU"/>
                          <a:cs typeface="Times New Roman" panose="02020603050405020304" pitchFamily="18" charset="0"/>
                        </a:rPr>
                        <m:t>ặ</m:t>
                      </m:r>
                      <m:r>
                        <m:rPr>
                          <m:nor/>
                        </m:rPr>
                        <a:rPr lang="en-US" sz="1700">
                          <a:solidFill>
                            <a:srgbClr val="FFFFFF"/>
                          </a:solidFill>
                          <a:ea typeface="PMingLiU"/>
                          <a:cs typeface="Times New Roman" panose="02020603050405020304" pitchFamily="18" charset="0"/>
                        </a:rPr>
                        <m:t>c</m:t>
                      </m:r>
                      <m:r>
                        <a:rPr lang="en-US" sz="1700" i="1">
                          <a:solidFill>
                            <a:srgbClr val="FFFFFF"/>
                          </a:solidFill>
                          <a:latin typeface="Cambria Math" panose="02040503050406030204" pitchFamily="18" charset="0"/>
                          <a:ea typeface="PMingLiU"/>
                          <a:cs typeface="Times New Roman" panose="02020603050405020304" pitchFamily="18" charset="0"/>
                        </a:rPr>
                        <m:t> </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m:t>
                      </m:r>
                      <m:f>
                        <m:fPr>
                          <m:ctrlPr>
                            <a:rPr lang="en-US" sz="1700" i="1">
                              <a:solidFill>
                                <a:srgbClr val="FFFFFF"/>
                              </a:solidFill>
                              <a:latin typeface="Cambria Math" panose="02040503050406030204" pitchFamily="18" charset="0"/>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12229" y="1065914"/>
                <a:ext cx="7620110" cy="9177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616785" y="2082282"/>
                <a:ext cx="4572000" cy="1386277"/>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rgbClr val="FFFFFF"/>
                          </a:solidFill>
                          <a:ea typeface="Arial" panose="020B0604020202020204" pitchFamily="34" charset="0"/>
                          <a:cs typeface="Times New Roman" panose="02020603050405020304" pitchFamily="18" charset="0"/>
                        </a:rPr>
                        <m:t>c</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H</m:t>
                      </m:r>
                      <m:r>
                        <m:rPr>
                          <m:nor/>
                        </m:rPr>
                        <a:rPr lang="en-US" sz="1700" smtClean="0">
                          <a:solidFill>
                            <a:srgbClr val="FFFFFF"/>
                          </a:solidFill>
                          <a:ea typeface="Arial" panose="020B0604020202020204" pitchFamily="34" charset="0"/>
                          <a:cs typeface="Times New Roman" panose="02020603050405020304" pitchFamily="18" charset="0"/>
                        </a:rPr>
                        <m:t>à</m:t>
                      </m:r>
                      <m:r>
                        <m:rPr>
                          <m:nor/>
                        </m:rPr>
                        <a:rPr lang="en-US" sz="1700" smtClean="0">
                          <a:solidFill>
                            <a:srgbClr val="FFFFFF"/>
                          </a:solidFill>
                          <a:ea typeface="Arial" panose="020B0604020202020204" pitchFamily="34" charset="0"/>
                          <a:cs typeface="Times New Roman" panose="02020603050405020304" pitchFamily="18" charset="0"/>
                        </a:rPr>
                        <m:t>m</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s</m:t>
                      </m:r>
                      <m:r>
                        <m:rPr>
                          <m:nor/>
                        </m:rPr>
                        <a:rPr lang="en-US" sz="1700" smtClean="0">
                          <a:solidFill>
                            <a:srgbClr val="FFFFFF"/>
                          </a:solidFill>
                          <a:ea typeface="Arial" panose="020B0604020202020204" pitchFamily="34" charset="0"/>
                          <a:cs typeface="Times New Roman" panose="02020603050405020304" pitchFamily="18" charset="0"/>
                        </a:rPr>
                        <m:t>ố đồ</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bi</m:t>
                      </m:r>
                      <m:r>
                        <m:rPr>
                          <m:nor/>
                        </m:rPr>
                        <a:rPr lang="en-US" sz="1700" smtClean="0">
                          <a:solidFill>
                            <a:srgbClr val="FFFFFF"/>
                          </a:solidFill>
                          <a:ea typeface="Arial" panose="020B0604020202020204" pitchFamily="34" charset="0"/>
                          <a:cs typeface="Times New Roman" panose="02020603050405020304" pitchFamily="18" charset="0"/>
                        </a:rPr>
                        <m:t>ế</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tr</m:t>
                      </m:r>
                      <m:r>
                        <m:rPr>
                          <m:nor/>
                        </m:rPr>
                        <a:rPr lang="en-US" sz="1700" smtClean="0">
                          <a:solidFill>
                            <a:srgbClr val="FFFFFF"/>
                          </a:solidFill>
                          <a:ea typeface="Arial" panose="020B0604020202020204" pitchFamily="34" charset="0"/>
                          <a:cs typeface="Times New Roman" panose="02020603050405020304" pitchFamily="18" charset="0"/>
                        </a:rPr>
                        <m:t>ê</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kho</m:t>
                      </m:r>
                      <m:r>
                        <m:rPr>
                          <m:nor/>
                        </m:rPr>
                        <a:rPr lang="en-US" sz="1700" smtClean="0">
                          <a:solidFill>
                            <a:srgbClr val="FFFFFF"/>
                          </a:solidFill>
                          <a:ea typeface="Arial" panose="020B0604020202020204" pitchFamily="34" charset="0"/>
                          <a:cs typeface="Times New Roman" panose="02020603050405020304" pitchFamily="18" charset="0"/>
                        </a:rPr>
                        <m:t>ả</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m:t>
                      </m:r>
                      <m:r>
                        <a:rPr lang="en-US" sz="1700" b="0" i="1" smtClean="0">
                          <a:solidFill>
                            <a:srgbClr val="FFFFFF"/>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rgbClr val="FFFFFF"/>
                  </a:solidFill>
                  <a:latin typeface="Cambria Math" panose="02040503050406030204" pitchFamily="18" charset="0"/>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e>
                      </m:d>
                      <m:r>
                        <m:rPr>
                          <m:nor/>
                        </m:rPr>
                        <a:rPr lang="en-US" sz="1700">
                          <a:solidFill>
                            <a:srgbClr val="FFFFFF"/>
                          </a:solidFill>
                          <a:ea typeface="PMingLiU"/>
                          <a:cs typeface="Times New Roman" panose="02020603050405020304" pitchFamily="18" charset="0"/>
                        </a:rPr>
                        <m:t>v</m:t>
                      </m:r>
                      <m:r>
                        <m:rPr>
                          <m:nor/>
                        </m:rPr>
                        <a:rPr lang="en-US" sz="1700">
                          <a:solidFill>
                            <a:srgbClr val="FFFFFF"/>
                          </a:solidFill>
                          <a:ea typeface="PMingLiU"/>
                          <a:cs typeface="Times New Roman" panose="02020603050405020304" pitchFamily="18" charset="0"/>
                        </a:rPr>
                        <m:t>à</m:t>
                      </m:r>
                      <m:r>
                        <a:rPr lang="en-US" sz="1700" b="0" i="1" smtClean="0">
                          <a:solidFill>
                            <a:srgbClr val="FFFFFF"/>
                          </a:solidFill>
                          <a:latin typeface="Cambria Math" panose="02040503050406030204" pitchFamily="18" charset="0"/>
                          <a:ea typeface="PMingLiU"/>
                          <a:cs typeface="Times New Roman" panose="02020603050405020304" pitchFamily="18" charset="0"/>
                        </a:rPr>
                        <m:t> </m:t>
                      </m:r>
                      <m:d>
                        <m:dPr>
                          <m:ctrlPr>
                            <a:rPr lang="en-US" sz="1700" i="1">
                              <a:solidFill>
                                <a:srgbClr val="FFFFFF"/>
                              </a:solidFill>
                              <a:latin typeface="Cambria Math" panose="02040503050406030204" pitchFamily="18" charset="0"/>
                              <a:ea typeface="PMingLiU"/>
                              <a:cs typeface="Times New Roman" panose="02020603050405020304" pitchFamily="18" charset="0"/>
                            </a:rPr>
                          </m:ctrlPr>
                        </m:dPr>
                        <m:e>
                          <m:f>
                            <m:fPr>
                              <m:ctrlPr>
                                <a:rPr lang="en-US" sz="1700" i="1">
                                  <a:solidFill>
                                    <a:srgbClr val="FFFFFF"/>
                                  </a:solidFill>
                                  <a:latin typeface="Cambria Math" panose="02040503050406030204" pitchFamily="18" charset="0"/>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r>
                            <a:rPr lang="en-US" sz="1700" i="1">
                              <a:solidFill>
                                <a:srgbClr val="FFFFFF"/>
                              </a:solidFill>
                              <a:latin typeface="Cambria Math" panose="02040503050406030204" pitchFamily="18" charset="0"/>
                              <a:ea typeface="PMingLiU"/>
                              <a:cs typeface="Times New Roman" panose="02020603050405020304" pitchFamily="18" charset="0"/>
                            </a:rPr>
                            <m:t>; +∞</m:t>
                          </m:r>
                        </m:e>
                      </m:d>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16785" y="2082282"/>
                <a:ext cx="4572000" cy="1386277"/>
              </a:xfrm>
              <a:prstGeom prst="rect">
                <a:avLst/>
              </a:prstGeom>
              <a:blipFill>
                <a:blip r:embed="rId9"/>
                <a:stretch>
                  <a:fillRect/>
                </a:stretch>
              </a:blipFill>
            </p:spPr>
            <p:txBody>
              <a:bodyPr/>
              <a:lstStyle/>
              <a:p>
                <a:r>
                  <a:rPr lang="en-US">
                    <a:noFill/>
                  </a:rPr>
                  <a:t> </a:t>
                </a:r>
              </a:p>
            </p:txBody>
          </p:sp>
        </mc:Fallback>
      </mc:AlternateContent>
      <p:sp>
        <p:nvSpPr>
          <p:cNvPr id="11" name="Rectangle 10"/>
          <p:cNvSpPr/>
          <p:nvPr/>
        </p:nvSpPr>
        <p:spPr>
          <a:xfrm>
            <a:off x="539628" y="2082282"/>
            <a:ext cx="2021707" cy="484748"/>
          </a:xfrm>
          <a:prstGeom prst="rect">
            <a:avLst/>
          </a:prstGeom>
        </p:spPr>
        <p:txBody>
          <a:bodyPr wrap="none">
            <a:spAutoFit/>
          </a:bodyPr>
          <a:lstStyle/>
          <a:p>
            <a:pPr lvl="0" algn="just">
              <a:lnSpc>
                <a:spcPct val="150000"/>
              </a:lnSpc>
            </a:pPr>
            <a:r>
              <a:rPr lang="en-US" sz="1700">
                <a:solidFill>
                  <a:srgbClr val="FFFFFF"/>
                </a:solidFill>
                <a:ea typeface="Arial" panose="020B0604020202020204" pitchFamily="34" charset="0"/>
                <a:cs typeface="Times New Roman" panose="02020603050405020304" pitchFamily="18" charset="0"/>
              </a:rPr>
              <a:t>b) Bảng biến thiên:</a:t>
            </a:r>
          </a:p>
        </p:txBody>
      </p:sp>
    </p:spTree>
    <p:extLst>
      <p:ext uri="{BB962C8B-B14F-4D97-AF65-F5344CB8AC3E}">
        <p14:creationId xmlns:p14="http://schemas.microsoft.com/office/powerpoint/2010/main" val="20859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3" dur="500"/>
                                        <p:tgtEl>
                                          <p:spTgt spid="4">
                                            <p:txEl>
                                              <p:pRg st="0" end="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36603" y="756541"/>
                <a:ext cx="7176120" cy="537391"/>
              </a:xfrm>
              <a:prstGeom prst="rect">
                <a:avLst/>
              </a:prstGeom>
            </p:spPr>
            <p:txBody>
              <a:bodyPr wrap="square">
                <a:spAutoFit/>
              </a:bodyPr>
              <a:lstStyle/>
              <a:p>
                <a:pPr algn="ctr">
                  <a:lnSpc>
                    <a:spcPct val="150000"/>
                  </a:lnSpc>
                  <a:spcBef>
                    <a:spcPts val="600"/>
                  </a:spcBef>
                  <a:spcAft>
                    <a:spcPts val="600"/>
                  </a:spcAft>
                </a:pPr>
                <a:r>
                  <a:rPr lang="vi-VN" sz="2200" b="1">
                    <a:solidFill>
                      <a:srgbClr val="FFFF00"/>
                    </a:solidFill>
                    <a:latin typeface="+mn-lt"/>
                    <a:ea typeface="Calibri" panose="020F0502020204030204" pitchFamily="34" charset="0"/>
                    <a:cs typeface="Times New Roman" panose="02020603050405020304" pitchFamily="18" charset="0"/>
                  </a:rPr>
                  <a:t>Các bước để xét tính đơn điệu của hàm số </a:t>
                </a:r>
                <a14:m>
                  <m:oMath xmlns:m="http://schemas.openxmlformats.org/officeDocument/2006/math">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𝒚</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𝒇</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𝒙</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200" b="1">
                    <a:solidFill>
                      <a:srgbClr val="FFFF00"/>
                    </a:solidFill>
                    <a:latin typeface="+mn-lt"/>
                    <a:ea typeface="Calibri" panose="020F0502020204030204" pitchFamily="34" charset="0"/>
                    <a:cs typeface="Times New Roman" panose="02020603050405020304" pitchFamily="18" charset="0"/>
                  </a:rPr>
                  <a:t>:</a:t>
                </a:r>
                <a:endParaRPr lang="en-US" sz="2200">
                  <a:solidFill>
                    <a:srgbClr val="FFFF00"/>
                  </a:solidFill>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6603" y="756541"/>
                <a:ext cx="7176120" cy="537391"/>
              </a:xfrm>
              <a:prstGeom prst="rect">
                <a:avLst/>
              </a:prstGeom>
              <a:blipFill>
                <a:blip r:embed="rId3"/>
                <a:stretch>
                  <a:fillRect l="-765" r="-765"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01841" y="1450570"/>
                <a:ext cx="7104103" cy="2989023"/>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PMingLiU"/>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solidFill>
                      <a:schemeClr val="tx1"/>
                    </a:solidFill>
                    <a:effectLst/>
                    <a:latin typeface="+mn-lt"/>
                    <a:ea typeface="PMingLiU"/>
                    <a:cs typeface="Times New Roman" panose="02020603050405020304" pitchFamily="18" charset="0"/>
                  </a:rPr>
                  <a:t>. Tìm các điểm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𝑥</m:t>
                        </m:r>
                      </m:e>
                      <m:sub>
                        <m:r>
                          <a:rPr lang="en-US" sz="1900" i="1">
                            <a:solidFill>
                              <a:schemeClr val="tx1"/>
                            </a:solidFill>
                            <a:effectLst/>
                            <a:latin typeface="Cambria Math" panose="02040503050406030204" pitchFamily="18" charset="0"/>
                            <a:ea typeface="PMingLiU"/>
                            <a:cs typeface="Times New Roman" panose="02020603050405020304" pitchFamily="18" charset="0"/>
                          </a:rPr>
                          <m:t>𝑖</m:t>
                        </m:r>
                      </m:sub>
                    </m:sSub>
                    <m:r>
                      <a:rPr lang="en-US" sz="1900" i="1">
                        <a:solidFill>
                          <a:schemeClr val="tx1"/>
                        </a:solidFill>
                        <a:effectLst/>
                        <a:latin typeface="Cambria Math" panose="02040503050406030204" pitchFamily="18" charset="0"/>
                        <a:ea typeface="PMingLiU"/>
                        <a:cs typeface="Times New Roman" panose="02020603050405020304" pitchFamily="18" charset="0"/>
                      </a:rPr>
                      <m:t> </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𝑖</m:t>
                        </m:r>
                        <m:r>
                          <a:rPr lang="en-US" sz="1900" i="1">
                            <a:solidFill>
                              <a:schemeClr val="tx1"/>
                            </a:solidFill>
                            <a:effectLst/>
                            <a:latin typeface="Cambria Math" panose="02040503050406030204" pitchFamily="18" charset="0"/>
                            <a:ea typeface="PMingLiU"/>
                            <a:cs typeface="Times New Roman" panose="02020603050405020304" pitchFamily="18" charset="0"/>
                          </a:rPr>
                          <m:t>=1, 2, …</m:t>
                        </m:r>
                      </m:e>
                    </m:d>
                  </m:oMath>
                </a14:m>
                <a:r>
                  <a:rPr lang="en-US" sz="1900">
                    <a:solidFill>
                      <a:schemeClr val="tx1"/>
                    </a:solidFill>
                    <a:effectLst/>
                    <a:latin typeface="+mn-lt"/>
                    <a:ea typeface="PMingLiU"/>
                    <a:cs typeface="Times New Roman" panose="02020603050405020304" pitchFamily="18" charset="0"/>
                  </a:rPr>
                  <a:t> mà tại đó đạo </a:t>
                </a:r>
                <a:r>
                  <a:rPr lang="vi-VN" sz="1900">
                    <a:solidFill>
                      <a:schemeClr val="tx1"/>
                    </a:solidFill>
                    <a:effectLst/>
                    <a:latin typeface="+mn-lt"/>
                    <a:ea typeface="PMingLiU"/>
                    <a:cs typeface="Times New Roman" panose="02020603050405020304" pitchFamily="18" charset="0"/>
                  </a:rPr>
                  <a:t>hàm</a:t>
                </a:r>
                <a:r>
                  <a:rPr lang="en-US" sz="1900">
                    <a:solidFill>
                      <a:schemeClr val="tx1"/>
                    </a:solidFill>
                    <a:effectLst/>
                    <a:latin typeface="+mn-lt"/>
                    <a:ea typeface="PMingLiU"/>
                    <a:cs typeface="Times New Roman" panose="02020603050405020304" pitchFamily="18" charset="0"/>
                  </a:rPr>
                  <a:t> bằng 0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3. Sắp xếp các điểm </a:t>
                </a:r>
                <a14:m>
                  <m:oMath xmlns:m="http://schemas.openxmlformats.org/officeDocument/2006/math">
                    <m:sSub>
                      <m:sSub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900">
                    <a:solidFill>
                      <a:schemeClr val="tx1"/>
                    </a:solidFill>
                    <a:effectLst/>
                    <a:latin typeface="+mn-lt"/>
                    <a:ea typeface="PMingLiU"/>
                    <a:cs typeface="Times New Roman" panose="02020603050405020304" pitchFamily="18" charset="0"/>
                  </a:rPr>
                  <a:t> theo thứ tự tăng dần và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4. Nêu kết luận về khoảng đồng biến, nghịch biến của hàm số.</a:t>
                </a:r>
              </a:p>
            </p:txBody>
          </p:sp>
        </mc:Choice>
        <mc:Fallback xmlns="">
          <p:sp>
            <p:nvSpPr>
              <p:cNvPr id="9" name="Rectangle 8"/>
              <p:cNvSpPr>
                <a:spLocks noRot="1" noChangeAspect="1" noMove="1" noResize="1" noEditPoints="1" noAdjustHandles="1" noChangeArrowheads="1" noChangeShapeType="1" noTextEdit="1"/>
              </p:cNvSpPr>
              <p:nvPr/>
            </p:nvSpPr>
            <p:spPr>
              <a:xfrm>
                <a:off x="1001841" y="1450570"/>
                <a:ext cx="7104103" cy="2989023"/>
              </a:xfrm>
              <a:prstGeom prst="rect">
                <a:avLst/>
              </a:prstGeom>
              <a:blipFill>
                <a:blip r:embed="rId4"/>
                <a:stretch>
                  <a:fillRect l="-772" r="-772" b="-816"/>
                </a:stretch>
              </a:blipFill>
            </p:spPr>
            <p:txBody>
              <a:bodyPr/>
              <a:lstStyle/>
              <a:p>
                <a:r>
                  <a:rPr lang="en-US">
                    <a:noFill/>
                  </a:rPr>
                  <a:t> </a:t>
                </a:r>
              </a:p>
            </p:txBody>
          </p:sp>
        </mc:Fallback>
      </mc:AlternateContent>
      <p:grpSp>
        <p:nvGrpSpPr>
          <p:cNvPr id="55" name="Google Shape;3563;p72"/>
          <p:cNvGrpSpPr/>
          <p:nvPr/>
        </p:nvGrpSpPr>
        <p:grpSpPr>
          <a:xfrm rot="6795072">
            <a:off x="7621837" y="4026212"/>
            <a:ext cx="695525" cy="1143950"/>
            <a:chOff x="1812800" y="2128250"/>
            <a:chExt cx="695525" cy="1143950"/>
          </a:xfrm>
        </p:grpSpPr>
        <p:sp>
          <p:nvSpPr>
            <p:cNvPr id="56"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3569;p72"/>
            <p:cNvGrpSpPr/>
            <p:nvPr/>
          </p:nvGrpSpPr>
          <p:grpSpPr>
            <a:xfrm>
              <a:off x="1849125" y="2268200"/>
              <a:ext cx="491275" cy="928600"/>
              <a:chOff x="1849125" y="2268200"/>
              <a:chExt cx="491275" cy="928600"/>
            </a:xfrm>
          </p:grpSpPr>
          <p:sp>
            <p:nvSpPr>
              <p:cNvPr id="62"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8406518" cy="833498"/>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3. </m:t>
                      </m:r>
                      <m:r>
                        <m:rPr>
                          <m:nor/>
                        </m:rPr>
                        <a:rPr lang="en-US" sz="1600" smtClean="0">
                          <a:solidFill>
                            <a:schemeClr val="tx1"/>
                          </a:solidFill>
                        </a:rPr>
                        <m:t>T</m:t>
                      </m:r>
                      <m:r>
                        <m:rPr>
                          <m:nor/>
                        </m:rPr>
                        <a:rPr lang="en-US" sz="1600" smtClean="0">
                          <a:solidFill>
                            <a:schemeClr val="tx1"/>
                          </a:solidFill>
                        </a:rPr>
                        <m:t>ì</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á</m:t>
                      </m:r>
                      <m:r>
                        <m:rPr>
                          <m:nor/>
                        </m:rPr>
                        <a:rPr lang="en-US" sz="1600" smtClean="0">
                          <a:solidFill>
                            <a:schemeClr val="tx1"/>
                          </a:solidFill>
                        </a:rPr>
                        <m:t>c</m:t>
                      </m:r>
                      <m:r>
                        <m:rPr>
                          <m:nor/>
                        </m:rPr>
                        <a:rPr lang="en-US" sz="1600" smtClean="0">
                          <a:solidFill>
                            <a:schemeClr val="tx1"/>
                          </a:solidFill>
                        </a:rPr>
                        <m:t> </m:t>
                      </m:r>
                      <m:r>
                        <m:rPr>
                          <m:nor/>
                        </m:rPr>
                        <a:rPr lang="en-US" sz="1600" smtClean="0">
                          <a:solidFill>
                            <a:schemeClr val="tx1"/>
                          </a:solidFill>
                        </a:rPr>
                        <m:t>kho</m:t>
                      </m:r>
                      <m:r>
                        <m:rPr>
                          <m:nor/>
                        </m:rPr>
                        <a:rPr lang="en-US" sz="1600" smtClean="0">
                          <a:solidFill>
                            <a:schemeClr val="tx1"/>
                          </a:solidFill>
                        </a:rPr>
                        <m:t>ả</m:t>
                      </m:r>
                      <m:r>
                        <m:rPr>
                          <m:nor/>
                        </m:rPr>
                        <a:rPr lang="en-US" sz="1600" smtClean="0">
                          <a:solidFill>
                            <a:schemeClr val="tx1"/>
                          </a:solidFill>
                        </a:rPr>
                        <m:t>ng</m:t>
                      </m:r>
                      <m:r>
                        <m:rPr>
                          <m:nor/>
                        </m:rPr>
                        <a:rPr lang="en-US" sz="1600" smtClean="0">
                          <a:solidFill>
                            <a:schemeClr val="tx1"/>
                          </a:solidFill>
                        </a:rPr>
                        <m:t> đơ</m:t>
                      </m:r>
                      <m:r>
                        <m:rPr>
                          <m:nor/>
                        </m:rPr>
                        <a:rPr lang="en-US" sz="1600" smtClean="0">
                          <a:solidFill>
                            <a:schemeClr val="tx1"/>
                          </a:solidFill>
                        </a:rPr>
                        <m:t>n</m:t>
                      </m:r>
                      <m:r>
                        <m:rPr>
                          <m:nor/>
                        </m:rPr>
                        <a:rPr lang="en-US" sz="1600" smtClean="0">
                          <a:solidFill>
                            <a:schemeClr val="tx1"/>
                          </a:solidFill>
                        </a:rPr>
                        <m:t> đ</m:t>
                      </m:r>
                      <m:r>
                        <m:rPr>
                          <m:nor/>
                        </m:rPr>
                        <a:rPr lang="en-US" sz="1600" smtClean="0">
                          <a:solidFill>
                            <a:schemeClr val="tx1"/>
                          </a:solidFill>
                        </a:rPr>
                        <m:t>i</m:t>
                      </m:r>
                      <m:r>
                        <m:rPr>
                          <m:nor/>
                        </m:rPr>
                        <a:rPr lang="en-US" sz="1600" smtClean="0">
                          <a:solidFill>
                            <a:schemeClr val="tx1"/>
                          </a:solidFill>
                        </a:rPr>
                        <m:t>ệ</m:t>
                      </m:r>
                      <m:r>
                        <m:rPr>
                          <m:nor/>
                        </m:rPr>
                        <a:rPr lang="en-US" sz="1600" smtClean="0">
                          <a:solidFill>
                            <a:schemeClr val="tx1"/>
                          </a:solidFill>
                        </a:rPr>
                        <m:t>u</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sSup>
                            <m:sSup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sSupPr>
                            <m:e>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e>
                            <m: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sup>
                          </m:s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+5</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8406518"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9667" y="1341027"/>
                <a:ext cx="8299289" cy="1624419"/>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+5</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=0</m:t>
                      </m:r>
                      <m:r>
                        <a:rPr lang="en-US" sz="160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r>
                        <m:rPr>
                          <m:nor/>
                        </m:rPr>
                        <a:rPr lang="en-US" sz="1600">
                          <a:solidFill>
                            <a:schemeClr val="tx1"/>
                          </a:solidFill>
                        </a:rPr>
                        <m:t> </m:t>
                      </m:r>
                      <m:r>
                        <m:rPr>
                          <m:nor/>
                        </m:rPr>
                        <a:rPr lang="en-US" sz="1600">
                          <a:solidFill>
                            <a:schemeClr val="tx1"/>
                          </a:solidFill>
                        </a:rPr>
                        <m:t>ho</m:t>
                      </m:r>
                      <m:r>
                        <m:rPr>
                          <m:nor/>
                        </m:rPr>
                        <a:rPr lang="en-US" sz="1600">
                          <a:solidFill>
                            <a:schemeClr val="tx1"/>
                          </a:solidFill>
                        </a:rPr>
                        <m:t>ặ</m:t>
                      </m:r>
                      <m:r>
                        <m:rPr>
                          <m:nor/>
                        </m:rPr>
                        <a:rPr lang="en-US" sz="1600">
                          <a:solidFill>
                            <a:schemeClr val="tx1"/>
                          </a:solidFill>
                        </a:rPr>
                        <m:t>c</m:t>
                      </m:r>
                      <m:r>
                        <a:rPr lang="en-US" sz="1600" b="0" i="0" smtClean="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oMath>
                  </m:oMathPara>
                </a14:m>
                <a:endParaRPr lang="en-US" sz="1600" i="1">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9667" y="1341027"/>
                <a:ext cx="8299289" cy="1624419"/>
              </a:xfrm>
              <a:prstGeom prst="rect">
                <a:avLst/>
              </a:prstGeom>
              <a:blipFill>
                <a:blip r:embed="rId5"/>
                <a:stretch>
                  <a:fillRect l="-441" b="-1504"/>
                </a:stretch>
              </a:blipFill>
            </p:spPr>
            <p:txBody>
              <a:bodyPr/>
              <a:lstStyle/>
              <a:p>
                <a:r>
                  <a:rPr lang="en-US">
                    <a:noFill/>
                  </a:rPr>
                  <a:t> </a:t>
                </a:r>
              </a:p>
            </p:txBody>
          </p:sp>
        </mc:Fallback>
      </mc:AlternateContent>
      <p:sp>
        <p:nvSpPr>
          <p:cNvPr id="12" name="Rectangle 11"/>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981132" y="2992581"/>
            <a:ext cx="5296357" cy="106436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79667" y="4088753"/>
                <a:ext cx="7710957" cy="785343"/>
              </a:xfrm>
              <a:prstGeom prst="rect">
                <a:avLst/>
              </a:prstGeom>
            </p:spPr>
            <p:txBody>
              <a:bodyPr wrap="non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3;+</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a:p>
                <a:pPr algn="just">
                  <a:lnSpc>
                    <a:spcPct val="150000"/>
                  </a:lnSpc>
                </a:pPr>
                <a:r>
                  <a:rPr lang="en-US" sz="1600">
                    <a:solidFill>
                      <a:srgbClr val="FFFFFF"/>
                    </a:solidFill>
                  </a:rPr>
                  <a:t>		          Hàm số nghịch biến trên các khoảng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3</m:t>
                        </m:r>
                      </m:e>
                    </m:d>
                    <m:r>
                      <a:rPr lang="en-US" sz="1600" b="0" i="1" smtClean="0">
                        <a:solidFill>
                          <a:srgbClr val="FFFFFF"/>
                        </a:solidFill>
                        <a:latin typeface="Cambria Math" panose="02040503050406030204" pitchFamily="18" charset="0"/>
                        <a:ea typeface="Cambria Math" panose="02040503050406030204" pitchFamily="18" charset="0"/>
                      </a:rPr>
                      <m:t>.</m:t>
                    </m:r>
                  </m:oMath>
                </a14:m>
                <a:endParaRPr lang="en-US" sz="1600">
                  <a:solidFill>
                    <a:srgbClr val="FFFFFF"/>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7" y="4088753"/>
                <a:ext cx="7710957" cy="785343"/>
              </a:xfrm>
              <a:prstGeom prst="rect">
                <a:avLst/>
              </a:prstGeom>
              <a:blipFill>
                <a:blip r:embed="rId8"/>
                <a:stretch>
                  <a:fillRect l="-474" b="-9302"/>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a:off x="8112429" y="975338"/>
            <a:ext cx="546541" cy="634966"/>
          </a:xfrm>
          <a:prstGeom prst="rect">
            <a:avLst/>
          </a:prstGeom>
        </p:spPr>
      </p:pic>
    </p:spTree>
    <p:extLst>
      <p:ext uri="{BB962C8B-B14F-4D97-AF65-F5344CB8AC3E}">
        <p14:creationId xmlns:p14="http://schemas.microsoft.com/office/powerpoint/2010/main" val="23381161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fade">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0">
                                            <p:txEl>
                                              <p:pRg st="1" end="1"/>
                                            </p:txEl>
                                          </p:spTgt>
                                        </p:tgtEl>
                                        <p:attrNameLst>
                                          <p:attrName>style.visibility</p:attrName>
                                        </p:attrNameLst>
                                      </p:cBhvr>
                                      <p:to>
                                        <p:strVal val="visible"/>
                                      </p:to>
                                    </p:set>
                                    <p:animEffect transition="in" filter="wipe(down)">
                                      <p:cBhvr>
                                        <p:cTn id="24" dur="500"/>
                                        <p:tgtEl>
                                          <p:spTgt spid="5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2" end="2"/>
                                            </p:txEl>
                                          </p:spTgt>
                                        </p:tgtEl>
                                        <p:attrNameLst>
                                          <p:attrName>style.visibility</p:attrName>
                                        </p:attrNameLst>
                                      </p:cBhvr>
                                      <p:to>
                                        <p:strVal val="visible"/>
                                      </p:to>
                                    </p:set>
                                    <p:animEffect transition="in" filter="barn(inVertical)">
                                      <p:cBhvr>
                                        <p:cTn id="29" dur="500"/>
                                        <p:tgtEl>
                                          <p:spTgt spid="50">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55820" y="124902"/>
                <a:ext cx="8406518" cy="78630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4. </m:t>
                      </m:r>
                      <m:r>
                        <m:rPr>
                          <m:nor/>
                        </m:rPr>
                        <a:rPr lang="en-US" sz="1600" b="0" i="0" smtClean="0">
                          <a:solidFill>
                            <a:schemeClr val="tx1"/>
                          </a:solidFill>
                        </a:rPr>
                        <m:t>X</m:t>
                      </m:r>
                      <m:r>
                        <m:rPr>
                          <m:nor/>
                        </m:rPr>
                        <a:rPr lang="en-US" sz="1600" b="0" i="0" smtClean="0">
                          <a:solidFill>
                            <a:schemeClr val="tx1"/>
                          </a:solidFill>
                        </a:rPr>
                        <m:t>é</m:t>
                      </m:r>
                      <m:r>
                        <m:rPr>
                          <m:nor/>
                        </m:rPr>
                        <a:rPr lang="en-US" sz="1600" b="0" i="0" smtClean="0">
                          <a:solidFill>
                            <a:schemeClr val="tx1"/>
                          </a:solidFill>
                        </a:rPr>
                        <m:t>t</m:t>
                      </m:r>
                      <m:r>
                        <m:rPr>
                          <m:nor/>
                        </m:rPr>
                        <a:rPr lang="en-US" sz="1600" b="0" i="0" smtClean="0">
                          <a:solidFill>
                            <a:schemeClr val="tx1"/>
                          </a:solidFill>
                        </a:rPr>
                        <m:t> </m:t>
                      </m:r>
                      <m:r>
                        <m:rPr>
                          <m:nor/>
                        </m:rPr>
                        <a:rPr lang="en-US" sz="1600" b="0" i="0" smtClean="0">
                          <a:solidFill>
                            <a:schemeClr val="tx1"/>
                          </a:solidFill>
                        </a:rPr>
                        <m:t>chi</m:t>
                      </m:r>
                      <m:r>
                        <m:rPr>
                          <m:nor/>
                        </m:rPr>
                        <a:rPr lang="en-US" sz="1600" b="0" i="0" smtClean="0">
                          <a:solidFill>
                            <a:schemeClr val="tx1"/>
                          </a:solidFill>
                        </a:rPr>
                        <m:t>ề</m:t>
                      </m:r>
                      <m:r>
                        <m:rPr>
                          <m:nor/>
                        </m:rPr>
                        <a:rPr lang="en-US" sz="1600" b="0" i="0" smtClean="0">
                          <a:solidFill>
                            <a:schemeClr val="tx1"/>
                          </a:solidFill>
                        </a:rPr>
                        <m:t>u</m:t>
                      </m:r>
                      <m:r>
                        <m:rPr>
                          <m:nor/>
                        </m:rPr>
                        <a:rPr lang="en-US" sz="1600" b="0" i="0" smtClean="0">
                          <a:solidFill>
                            <a:schemeClr val="tx1"/>
                          </a:solidFill>
                        </a:rPr>
                        <m:t> </m:t>
                      </m:r>
                      <m:r>
                        <m:rPr>
                          <m:nor/>
                        </m:rPr>
                        <a:rPr lang="en-US" sz="1600" b="0" i="0" smtClean="0">
                          <a:solidFill>
                            <a:schemeClr val="tx1"/>
                          </a:solidFill>
                        </a:rPr>
                        <m:t>bi</m:t>
                      </m:r>
                      <m:r>
                        <m:rPr>
                          <m:nor/>
                        </m:rPr>
                        <a:rPr lang="en-US" sz="1600" b="0" i="0" smtClean="0">
                          <a:solidFill>
                            <a:schemeClr val="tx1"/>
                          </a:solidFill>
                        </a:rPr>
                        <m:t>ế</m:t>
                      </m:r>
                      <m:r>
                        <m:rPr>
                          <m:nor/>
                        </m:rPr>
                        <a:rPr lang="en-US" sz="1600" b="0" i="0" smtClean="0">
                          <a:solidFill>
                            <a:schemeClr val="tx1"/>
                          </a:solidFill>
                        </a:rPr>
                        <m:t>n</m:t>
                      </m:r>
                      <m:r>
                        <m:rPr>
                          <m:nor/>
                        </m:rPr>
                        <a:rPr lang="en-US" sz="1600" b="0" i="0" smtClean="0">
                          <a:solidFill>
                            <a:schemeClr val="tx1"/>
                          </a:solidFill>
                        </a:rPr>
                        <m:t> </m:t>
                      </m:r>
                      <m:r>
                        <m:rPr>
                          <m:nor/>
                        </m:rPr>
                        <a:rPr lang="en-US" sz="1600" b="0" i="0" smtClean="0">
                          <a:solidFill>
                            <a:schemeClr val="tx1"/>
                          </a:solidFill>
                        </a:rPr>
                        <m:t>thi</m:t>
                      </m:r>
                      <m:r>
                        <m:rPr>
                          <m:nor/>
                        </m:rPr>
                        <a:rPr lang="en-US" sz="1600" b="0" i="0" smtClean="0">
                          <a:solidFill>
                            <a:schemeClr val="tx1"/>
                          </a:solidFill>
                        </a:rPr>
                        <m:t>ê</m:t>
                      </m:r>
                      <m:r>
                        <m:rPr>
                          <m:nor/>
                        </m:rPr>
                        <a:rPr lang="en-US" sz="1600" b="0" i="0" smtClean="0">
                          <a:solidFill>
                            <a:schemeClr val="tx1"/>
                          </a:solidFill>
                        </a:rPr>
                        <m:t>n</m:t>
                      </m:r>
                      <m:r>
                        <m:rPr>
                          <m:nor/>
                        </m:rPr>
                        <a:rPr lang="en-US" sz="1600" b="0" i="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55820" y="124902"/>
                <a:ext cx="8406518"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79667" y="1341027"/>
                <a:ext cx="8299289" cy="160005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b="0" i="1" smtClean="0">
                          <a:solidFill>
                            <a:schemeClr val="tx1"/>
                          </a:solidFill>
                          <a:latin typeface="Cambria Math" panose="02040503050406030204" pitchFamily="18" charset="0"/>
                        </a:rPr>
                        <m:t>&gt;0</m:t>
                      </m:r>
                      <m:r>
                        <a:rPr lang="en-US" sz="1600" i="1">
                          <a:solidFill>
                            <a:schemeClr val="tx1"/>
                          </a:solidFill>
                          <a:latin typeface="Cambria Math" panose="02040503050406030204" pitchFamily="18" charset="0"/>
                        </a:rPr>
                        <m:t>;</m:t>
                      </m:r>
                      <m:r>
                        <m:rPr>
                          <m:nor/>
                        </m:rPr>
                        <a:rPr lang="en-US" sz="1600" b="0" i="0" smtClean="0">
                          <a:solidFill>
                            <a:schemeClr val="tx1"/>
                          </a:solidFill>
                          <a:latin typeface="Cambria Math" panose="02040503050406030204" pitchFamily="18" charset="0"/>
                        </a:rPr>
                        <m:t> </m:t>
                      </m:r>
                      <m:r>
                        <m:rPr>
                          <m:nor/>
                        </m:rPr>
                        <a:rPr lang="en-US" sz="1600">
                          <a:solidFill>
                            <a:schemeClr val="tx1"/>
                          </a:solidFill>
                        </a:rPr>
                        <m:t>v</m:t>
                      </m:r>
                      <m:r>
                        <m:rPr>
                          <m:nor/>
                        </m:rPr>
                        <a:rPr lang="en-US" sz="1600">
                          <a:solidFill>
                            <a:schemeClr val="tx1"/>
                          </a:solidFill>
                        </a:rPr>
                        <m:t>ớ</m:t>
                      </m:r>
                      <m:r>
                        <m:rPr>
                          <m:nor/>
                        </m:rPr>
                        <a:rPr lang="en-US" sz="1600">
                          <a:solidFill>
                            <a:schemeClr val="tx1"/>
                          </a:solidFill>
                        </a:rPr>
                        <m:t>i</m:t>
                      </m:r>
                      <m:r>
                        <m:rPr>
                          <m:nor/>
                        </m:rPr>
                        <a:rPr lang="en-US" sz="1600">
                          <a:solidFill>
                            <a:schemeClr val="tx1"/>
                          </a:solidFill>
                        </a:rPr>
                        <m:t> </m:t>
                      </m:r>
                      <m:r>
                        <m:rPr>
                          <m:nor/>
                        </m:rPr>
                        <a:rPr lang="en-US" sz="1600">
                          <a:solidFill>
                            <a:schemeClr val="tx1"/>
                          </a:solidFill>
                        </a:rPr>
                        <m:t>m</m:t>
                      </m:r>
                      <m:r>
                        <m:rPr>
                          <m:nor/>
                        </m:rPr>
                        <a:rPr lang="en-US" sz="1600">
                          <a:solidFill>
                            <a:schemeClr val="tx1"/>
                          </a:solidFill>
                        </a:rPr>
                        <m:t>ọ</m:t>
                      </m:r>
                      <m:r>
                        <m:rPr>
                          <m:nor/>
                        </m:rPr>
                        <a:rPr lang="en-US" sz="1600">
                          <a:solidFill>
                            <a:schemeClr val="tx1"/>
                          </a:solidFill>
                        </a:rPr>
                        <m:t>i</m:t>
                      </m:r>
                      <m:r>
                        <a:rPr lang="en-US" sz="160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1</m:t>
                      </m:r>
                    </m:oMath>
                  </m:oMathPara>
                </a14:m>
                <a:endParaRPr lang="en-US" sz="1600">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12" name="Rectangle 11"/>
              <p:cNvSpPr>
                <a:spLocks noRot="1" noChangeAspect="1" noMove="1" noResize="1" noEditPoints="1" noAdjustHandles="1" noChangeArrowheads="1" noChangeShapeType="1" noTextEdit="1"/>
              </p:cNvSpPr>
              <p:nvPr/>
            </p:nvSpPr>
            <p:spPr>
              <a:xfrm>
                <a:off x="479667" y="1341027"/>
                <a:ext cx="8299289" cy="1600053"/>
              </a:xfrm>
              <a:prstGeom prst="rect">
                <a:avLst/>
              </a:prstGeom>
              <a:blipFill>
                <a:blip r:embed="rId5"/>
                <a:stretch>
                  <a:fillRect l="-441" b="-1527"/>
                </a:stretch>
              </a:blipFill>
            </p:spPr>
            <p:txBody>
              <a:bodyPr/>
              <a:lstStyle/>
              <a:p>
                <a:r>
                  <a:rPr lang="en-US">
                    <a:noFill/>
                  </a:rPr>
                  <a:t> </a:t>
                </a:r>
              </a:p>
            </p:txBody>
          </p:sp>
        </mc:Fallback>
      </mc:AlternateContent>
      <p:sp>
        <p:nvSpPr>
          <p:cNvPr id="13" name="Rectangle 12"/>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5" name="Rectangle 14"/>
              <p:cNvSpPr/>
              <p:nvPr/>
            </p:nvSpPr>
            <p:spPr>
              <a:xfrm>
                <a:off x="512038" y="4341254"/>
                <a:ext cx="8049514" cy="461665"/>
              </a:xfrm>
              <a:prstGeom prst="rect">
                <a:avLst/>
              </a:prstGeom>
            </p:spPr>
            <p:txBody>
              <a:bodyPr wrap="squar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12038" y="4341254"/>
                <a:ext cx="8049514" cy="461665"/>
              </a:xfrm>
              <a:prstGeom prst="rect">
                <a:avLst/>
              </a:prstGeom>
              <a:blipFill>
                <a:blip r:embed="rId6"/>
                <a:stretch>
                  <a:fillRect l="-455" b="-6579"/>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2571805" y="3049812"/>
            <a:ext cx="4115011" cy="1206562"/>
          </a:xfrm>
          <a:prstGeom prst="rect">
            <a:avLst/>
          </a:prstGeom>
        </p:spPr>
      </p:pic>
      <p:grpSp>
        <p:nvGrpSpPr>
          <p:cNvPr id="18" name="Google Shape;3624;p72"/>
          <p:cNvGrpSpPr/>
          <p:nvPr/>
        </p:nvGrpSpPr>
        <p:grpSpPr>
          <a:xfrm>
            <a:off x="7876146" y="971336"/>
            <a:ext cx="1152182" cy="1201815"/>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barn(inVertical)">
                                      <p:cBhvr>
                                        <p:cTn id="29" dur="500"/>
                                        <p:tgtEl>
                                          <p:spTgt spid="12">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223184" y="164434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48452" y="325946"/>
            <a:ext cx="8127715" cy="553998"/>
            <a:chOff x="488208" y="465120"/>
            <a:chExt cx="8127715" cy="553998"/>
          </a:xfrm>
        </p:grpSpPr>
        <p:sp>
          <p:nvSpPr>
            <p:cNvPr id="9" name="TextBox 8"/>
            <p:cNvSpPr txBox="1"/>
            <p:nvPr/>
          </p:nvSpPr>
          <p:spPr>
            <a:xfrm>
              <a:off x="488208" y="465120"/>
              <a:ext cx="1793816"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lang="en-US" sz="2000" b="1" kern="1200">
                  <a:solidFill>
                    <a:srgbClr val="070185"/>
                  </a:solidFill>
                  <a:ea typeface="+mn-ea"/>
                  <a:cs typeface="Arial" panose="020B0604020202020204" pitchFamily="34" charset="0"/>
                </a:rPr>
                <a:t>3</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5" y="502581"/>
              <a:ext cx="6207248"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Tìm</a:t>
              </a:r>
              <a:r>
                <a:rPr kumimoji="0" lang="en-US" sz="1800" b="0" i="0" u="none" strike="noStrike" kern="0" cap="none" spc="0" normalizeH="0" noProof="0">
                  <a:ln>
                    <a:noFill/>
                  </a:ln>
                  <a:solidFill>
                    <a:srgbClr val="FFFFFF"/>
                  </a:solidFill>
                  <a:effectLst/>
                  <a:uLnTx/>
                  <a:uFillTx/>
                  <a:latin typeface="Arial"/>
                  <a:ea typeface="+mn-ea"/>
                  <a:cs typeface="Arial"/>
                  <a:sym typeface="Arial"/>
                </a:rPr>
                <a:t> các khoảng đơn điệu của các hàm số sau:</a:t>
              </a:r>
              <a:endParaRPr kumimoji="0" lang="vi-VN" sz="18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32395" y="648738"/>
            <a:ext cx="786825" cy="98443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834" y="749215"/>
                <a:ext cx="2977931" cy="91140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a</m:t>
                      </m:r>
                      <m:r>
                        <m:rPr>
                          <m:nor/>
                        </m:rPr>
                        <a:rPr lang="en-US" sz="1800" smtClean="0">
                          <a:solidFill>
                            <a:schemeClr val="tx1"/>
                          </a:solidFill>
                          <a:ea typeface="Arial" panose="020B0604020202020204" pitchFamily="34" charset="0"/>
                          <a:cs typeface="Times New Roman" panose="02020603050405020304" pitchFamily="18" charset="0"/>
                        </a:rPr>
                        <m:t>)</m:t>
                      </m:r>
                      <m:r>
                        <a:rPr lang="en-US" sz="1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834" y="749215"/>
                <a:ext cx="2977931" cy="9114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0597" y="673416"/>
                <a:ext cx="2290499" cy="97507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PMingLiU"/>
                          <a:cs typeface="Times New Roman" panose="02020603050405020304" pitchFamily="18" charset="0"/>
                        </a:rPr>
                        <m:t>b</m:t>
                      </m:r>
                      <m:r>
                        <m:rPr>
                          <m:nor/>
                        </m:rPr>
                        <a:rPr lang="en-US" sz="1800" smtClean="0">
                          <a:solidFill>
                            <a:schemeClr val="tx1"/>
                          </a:solidFill>
                          <a:ea typeface="PMingLiU"/>
                          <a:cs typeface="Times New Roman" panose="02020603050405020304" pitchFamily="18" charset="0"/>
                        </a:rPr>
                        <m:t>)</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𝑦</m:t>
                      </m:r>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+5</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−7</m:t>
                          </m:r>
                        </m:num>
                        <m:den>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−2</m:t>
                          </m:r>
                        </m:den>
                      </m:f>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0597" y="673416"/>
                <a:ext cx="2290499" cy="9750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1783" y="1981633"/>
                <a:ext cx="8472051" cy="1371273"/>
              </a:xfrm>
              <a:prstGeom prst="rect">
                <a:avLst/>
              </a:prstGeom>
            </p:spPr>
            <p:txBody>
              <a:bodyPr wrap="square">
                <a:spAutoFit/>
              </a:bodyPr>
              <a:lstStyle/>
              <a:p>
                <a:pPr algn="just">
                  <a:lnSpc>
                    <a:spcPct val="150000"/>
                  </a:lnSpc>
                </a:pPr>
                <a:r>
                  <a:rPr lang="en-US" sz="1800">
                    <a:solidFill>
                      <a:schemeClr val="tx1"/>
                    </a:solidFill>
                    <a:latin typeface="+mn-lt"/>
                    <a:ea typeface="Arial" panose="020B0604020202020204" pitchFamily="34" charset="0"/>
                    <a:cs typeface="Times New Roman" panose="02020603050405020304" pitchFamily="18" charset="0"/>
                  </a:rPr>
                  <a:t>a) </a:t>
                </a:r>
                <a:r>
                  <a:rPr lang="en-US" sz="1800">
                    <a:solidFill>
                      <a:schemeClr val="tx1"/>
                    </a:solidFill>
                    <a:effectLst/>
                    <a:latin typeface="+mn-lt"/>
                    <a:ea typeface="PMingLiU"/>
                    <a:cs typeface="Times New Roman" panose="02020603050405020304" pitchFamily="18" charset="0"/>
                  </a:rPr>
                  <a:t>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m:t>
                    </m:r>
                    <m:r>
                      <a:rPr lang="en-US" sz="18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Ta có: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+6</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chemeClr val="tx1"/>
                    </a:solidFill>
                    <a:effectLst/>
                    <a:latin typeface="+mn-lt"/>
                    <a:ea typeface="PMingLiU"/>
                    <a:cs typeface="Times New Roman" panose="02020603050405020304" pitchFamily="18" charset="0"/>
                  </a:rPr>
                  <a:t> hay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+6</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+5=0</m:t>
                    </m:r>
                  </m:oMath>
                </a14:m>
                <a:r>
                  <a:rPr lang="en-US" sz="1800">
                    <a:solidFill>
                      <a:schemeClr val="tx1"/>
                    </a:solidFill>
                    <a:effectLst/>
                    <a:latin typeface="+mn-lt"/>
                    <a:ea typeface="PMingLiU"/>
                    <a:cs typeface="Times New Roman" panose="02020603050405020304" pitchFamily="18" charset="0"/>
                  </a:rPr>
                  <a:t> suy ra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8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Bảng biến thiên:</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1783" y="1981633"/>
                <a:ext cx="8472051" cy="1371273"/>
              </a:xfrm>
              <a:prstGeom prst="rect">
                <a:avLst/>
              </a:prstGeom>
              <a:blipFill>
                <a:blip r:embed="rId7"/>
                <a:stretch>
                  <a:fillRect l="-576" b="-266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652728" y="3515403"/>
            <a:ext cx="3432381" cy="125898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293638" y="3435556"/>
                <a:ext cx="4428942" cy="1338828"/>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−5</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−5; −1</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293638" y="3435556"/>
                <a:ext cx="4428942" cy="1338828"/>
              </a:xfrm>
              <a:prstGeom prst="rect">
                <a:avLst/>
              </a:prstGeom>
              <a:blipFill>
                <a:blip r:embed="rId9"/>
                <a:stretch>
                  <a:fillRect l="-1100" r="-1100" b="-3196"/>
                </a:stretch>
              </a:blipFill>
            </p:spPr>
            <p:txBody>
              <a:bodyPr/>
              <a:lstStyle/>
              <a:p>
                <a:r>
                  <a:rPr lang="en-US">
                    <a:noFill/>
                  </a:rPr>
                  <a:t> </a:t>
                </a:r>
              </a:p>
            </p:txBody>
          </p:sp>
        </mc:Fallback>
      </mc:AlternateContent>
    </p:spTree>
    <p:extLst>
      <p:ext uri="{BB962C8B-B14F-4D97-AF65-F5344CB8AC3E}">
        <p14:creationId xmlns:p14="http://schemas.microsoft.com/office/powerpoint/2010/main" val="42761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barn(inVertical)">
                                      <p:cBhvr>
                                        <p:cTn id="39" dur="500"/>
                                        <p:tgtEl>
                                          <p:spTgt spid="12">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363516" y="51862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8" name="Picture 7"/>
          <p:cNvPicPr>
            <a:picLocks noChangeAspect="1"/>
          </p:cNvPicPr>
          <p:nvPr/>
        </p:nvPicPr>
        <p:blipFill>
          <a:blip r:embed="rId4"/>
          <a:stretch>
            <a:fillRect/>
          </a:stretch>
        </p:blipFill>
        <p:spPr>
          <a:xfrm>
            <a:off x="7841810" y="446450"/>
            <a:ext cx="786825" cy="98443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63516" y="1038829"/>
                <a:ext cx="8440311" cy="1814151"/>
              </a:xfrm>
              <a:prstGeom prst="rect">
                <a:avLst/>
              </a:prstGeom>
            </p:spPr>
            <p:txBody>
              <a:bodyPr wrap="square">
                <a:spAutoFit/>
              </a:bodyPr>
              <a:lstStyle/>
              <a:p>
                <a:pPr algn="just">
                  <a:lnSpc>
                    <a:spcPct val="150000"/>
                  </a:lnSpc>
                  <a:spcBef>
                    <a:spcPts val="200"/>
                  </a:spcBef>
                  <a:spcAft>
                    <a:spcPts val="200"/>
                  </a:spcAft>
                </a:pPr>
                <a:r>
                  <a:rPr lang="en-US" sz="1800">
                    <a:solidFill>
                      <a:schemeClr val="tx1"/>
                    </a:solidFill>
                    <a:latin typeface="+mn-lt"/>
                    <a:ea typeface="PMingLiU"/>
                    <a:cs typeface="Times New Roman" panose="02020603050405020304" pitchFamily="18" charset="0"/>
                  </a:rPr>
                  <a:t>b) 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ℝ</m:t>
                    </m:r>
                    <m:r>
                      <a:rPr lang="en-US" sz="18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m:t>
                        </m:r>
                      </m:e>
                    </m:d>
                    <m:r>
                      <m:rPr>
                        <m:nor/>
                      </m:rPr>
                      <a:rPr lang="en-US" sz="1800" b="0" i="0" smtClean="0">
                        <a:solidFill>
                          <a:schemeClr val="tx1"/>
                        </a:solidFill>
                        <a:effectLst/>
                        <a:latin typeface="+mn-lt"/>
                        <a:ea typeface="PMingLiU"/>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Ta</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ó:</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a14:m>
                <a:endPar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p>
                        <m:sSupPr>
                          <m:ctrlP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panose="02040503050406030204" pitchFamily="18" charset="0"/>
                              <a:ea typeface="PMingLiU"/>
                              <a:cs typeface="Times New Roman" panose="02020603050405020304" pitchFamily="18" charset="0"/>
                            </a:rPr>
                          </m:ctrlPr>
                        </m:fPr>
                        <m:num>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a:solidFill>
                            <a:schemeClr val="tx1"/>
                          </a:solidFill>
                          <a:latin typeface="Cambria Math" panose="02040503050406030204" pitchFamily="18" charset="0"/>
                          <a:ea typeface="PMingLiU"/>
                          <a:cs typeface="Times New Roman" panose="02020603050405020304" pitchFamily="18" charset="0"/>
                        </a:rPr>
                        <m:t>; </m:t>
                      </m:r>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r>
                            <a:rPr lang="en-US" sz="1800" i="1">
                              <a:solidFill>
                                <a:schemeClr val="tx1"/>
                              </a:solidFill>
                              <a:latin typeface="Cambria Math" panose="02040503050406030204" pitchFamily="18" charset="0"/>
                              <a:ea typeface="PMingLiU"/>
                              <a:cs typeface="Times New Roman" panose="02020603050405020304" pitchFamily="18" charset="0"/>
                            </a:rPr>
                            <m:t>𝑦</m:t>
                          </m:r>
                        </m:e>
                        <m:sup>
                          <m:r>
                            <a:rPr lang="en-US" sz="1800" i="1">
                              <a:solidFill>
                                <a:schemeClr val="tx1"/>
                              </a:solidFill>
                              <a:latin typeface="Cambria Math" panose="02040503050406030204" pitchFamily="18" charset="0"/>
                              <a:ea typeface="PMingLiU"/>
                              <a:cs typeface="Times New Roman" panose="02020603050405020304" pitchFamily="18" charset="0"/>
                            </a:rPr>
                            <m:t>′</m:t>
                          </m:r>
                        </m:sup>
                      </m:sSup>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hay</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panose="02040503050406030204" pitchFamily="18" charset="0"/>
                              <a:ea typeface="PMingLiU"/>
                              <a:cs typeface="Times New Roman" panose="02020603050405020304" pitchFamily="18" charset="0"/>
                            </a:rPr>
                          </m:ctrlPr>
                        </m:fPr>
                        <m:num>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suy</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ra</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ho</m:t>
                      </m:r>
                      <m:r>
                        <m:rPr>
                          <m:nor/>
                        </m:rPr>
                        <a:rPr lang="en-US" sz="1800">
                          <a:solidFill>
                            <a:schemeClr val="tx1"/>
                          </a:solidFill>
                          <a:ea typeface="PMingLiU"/>
                          <a:cs typeface="Times New Roman" panose="02020603050405020304" pitchFamily="18" charset="0"/>
                        </a:rPr>
                        <m:t>ặ</m:t>
                      </m:r>
                      <m:r>
                        <m:rPr>
                          <m:nor/>
                        </m:rPr>
                        <a:rPr lang="en-US" sz="1800">
                          <a:solidFill>
                            <a:schemeClr val="tx1"/>
                          </a:solidFill>
                          <a:ea typeface="PMingLiU"/>
                          <a:cs typeface="Times New Roman" panose="02020603050405020304" pitchFamily="18" charset="0"/>
                        </a:rPr>
                        <m:t>c</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=3</m:t>
                      </m:r>
                    </m:oMath>
                  </m:oMathPara>
                </a14:m>
                <a:endParaRPr lang="en-US" sz="18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solidFill>
                      <a:schemeClr val="tx1"/>
                    </a:solidFill>
                    <a:effectLst/>
                    <a:latin typeface="+mn-lt"/>
                    <a:ea typeface="PMingLiU"/>
                    <a:cs typeface="Times New Roman" panose="02020603050405020304" pitchFamily="18" charset="0"/>
                  </a:rPr>
                  <a:t>Bảng biến thi</a:t>
                </a:r>
                <a:r>
                  <a:rPr lang="vi-VN" sz="1800">
                    <a:solidFill>
                      <a:schemeClr val="tx1"/>
                    </a:solidFill>
                    <a:effectLst/>
                    <a:latin typeface="+mn-lt"/>
                    <a:ea typeface="PMingLiU"/>
                    <a:cs typeface="Times New Roman" panose="02020603050405020304" pitchFamily="18" charset="0"/>
                  </a:rPr>
                  <a:t>ê</a:t>
                </a:r>
                <a:r>
                  <a:rPr lang="en-US" sz="1800">
                    <a:solidFill>
                      <a:schemeClr val="tx1"/>
                    </a:solidFill>
                    <a:effectLst/>
                    <a:latin typeface="+mn-lt"/>
                    <a:ea typeface="PMingLiU"/>
                    <a:cs typeface="Times New Roman" panose="02020603050405020304" pitchFamily="18" charset="0"/>
                  </a:rPr>
                  <a:t>n:</a:t>
                </a:r>
                <a:endParaRPr lang="en-US" sz="18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3516" y="1038829"/>
                <a:ext cx="8440311" cy="1814151"/>
              </a:xfrm>
              <a:prstGeom prst="rect">
                <a:avLst/>
              </a:prstGeom>
              <a:blipFill>
                <a:blip r:embed="rId5"/>
                <a:stretch>
                  <a:fillRect l="-650" b="-4362"/>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438788" y="3120111"/>
            <a:ext cx="3822400" cy="14518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594434" y="3091309"/>
                <a:ext cx="4034201" cy="1338828"/>
              </a:xfrm>
              <a:prstGeom prst="rect">
                <a:avLst/>
              </a:prstGeom>
            </p:spPr>
            <p:txBody>
              <a:bodyPr wrap="square">
                <a:spAutoFit/>
              </a:bodyPr>
              <a:lstStyle/>
              <a:p>
                <a:pPr algn="just">
                  <a:lnSpc>
                    <a:spcPct val="155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3;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1;2</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2;3</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4434" y="3091309"/>
                <a:ext cx="4034201" cy="1338828"/>
              </a:xfrm>
              <a:prstGeom prst="rect">
                <a:avLst/>
              </a:prstGeom>
              <a:blipFill>
                <a:blip r:embed="rId7"/>
                <a:stretch>
                  <a:fillRect l="-1362" r="-1362" b="-5455"/>
                </a:stretch>
              </a:blipFill>
            </p:spPr>
            <p:txBody>
              <a:bodyPr/>
              <a:lstStyle/>
              <a:p>
                <a:r>
                  <a:rPr lang="en-US">
                    <a:noFill/>
                  </a:rPr>
                  <a:t> </a:t>
                </a:r>
              </a:p>
            </p:txBody>
          </p:sp>
        </mc:Fallback>
      </mc:AlternateContent>
    </p:spTree>
    <p:extLst>
      <p:ext uri="{BB962C8B-B14F-4D97-AF65-F5344CB8AC3E}">
        <p14:creationId xmlns:p14="http://schemas.microsoft.com/office/powerpoint/2010/main" val="11124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500"/>
                                        <p:tgtEl>
                                          <p:spTgt spid="12">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3" name="Rectangle 52"/>
          <p:cNvSpPr/>
          <p:nvPr/>
        </p:nvSpPr>
        <p:spPr>
          <a:xfrm>
            <a:off x="4233619" y="195472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chemeClr val="bg2">
                    <a:lumMod val="75000"/>
                  </a:schemeClr>
                </a:solidFill>
                <a:effectLst/>
                <a:uLnTx/>
                <a:uFillTx/>
                <a:latin typeface="Arial"/>
                <a:ea typeface="+mn-ea"/>
                <a:cs typeface="Arial"/>
                <a:sym typeface="Arial"/>
              </a:rPr>
              <a:t>Giải:</a:t>
            </a:r>
          </a:p>
        </p:txBody>
      </p:sp>
      <p:grpSp>
        <p:nvGrpSpPr>
          <p:cNvPr id="8" name="Group 7"/>
          <p:cNvGrpSpPr/>
          <p:nvPr/>
        </p:nvGrpSpPr>
        <p:grpSpPr>
          <a:xfrm>
            <a:off x="272867" y="237003"/>
            <a:ext cx="8608739" cy="1668149"/>
            <a:chOff x="309307" y="480469"/>
            <a:chExt cx="8640549" cy="1668149"/>
          </a:xfrm>
        </p:grpSpPr>
        <p:sp>
          <p:nvSpPr>
            <p:cNvPr id="9" name="TextBox 8"/>
            <p:cNvSpPr txBox="1"/>
            <p:nvPr/>
          </p:nvSpPr>
          <p:spPr>
            <a:xfrm>
              <a:off x="413418" y="551289"/>
              <a:ext cx="1507334"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a:t>
              </a:r>
              <a:r>
                <a:rPr kumimoji="0" lang="en-US" sz="1900" b="1" i="0" u="none" strike="noStrike" kern="1200" cap="none" spc="0" normalizeH="0" noProof="0">
                  <a:ln>
                    <a:noFill/>
                  </a:ln>
                  <a:solidFill>
                    <a:srgbClr val="FFC000"/>
                  </a:solidFill>
                  <a:effectLst/>
                  <a:uLnTx/>
                  <a:uFillTx/>
                  <a:latin typeface="Arial"/>
                  <a:ea typeface="+mn-ea"/>
                  <a:cs typeface="Arial" panose="020B0604020202020204" pitchFamily="34" charset="0"/>
                  <a:sym typeface="Arial"/>
                </a:rPr>
                <a:t> dụng 1</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09307" y="480469"/>
                  <a:ext cx="8640549" cy="1668149"/>
                </a:xfrm>
                <a:prstGeom prst="rect">
                  <a:avLst/>
                </a:prstGeom>
              </p:spPr>
              <p:txBody>
                <a:bodyPr wrap="square">
                  <a:spAutoFit/>
                </a:bodyPr>
                <a:lstStyle/>
                <a:p>
                  <a:pPr lvl="0" algn="just">
                    <a:lnSpc>
                      <a:spcPct val="160000"/>
                    </a:lnSpc>
                    <a:buClrTx/>
                    <a:defRPr/>
                  </a:pPr>
                  <a:r>
                    <a:rPr lang="en-US" sz="1600">
                      <a:ea typeface="+mn-ea"/>
                    </a:rPr>
                    <a:t>                            </a:t>
                  </a:r>
                  <a:r>
                    <a:rPr lang="vi-VN" sz="1600">
                      <a:ea typeface="+mn-ea"/>
                    </a:rPr>
                    <a:t>Giải bài toán trong tình huống mở đầu bằng cách thực hiện lần lượt các </a:t>
                  </a:r>
                  <a:r>
                    <a:rPr lang="en-US" sz="1600">
                      <a:ea typeface="+mn-ea"/>
                    </a:rPr>
                    <a:t>   </a:t>
                  </a:r>
                  <a:r>
                    <a:rPr lang="vi-VN" sz="1600">
                      <a:ea typeface="+mn-ea"/>
                    </a:rPr>
                    <a:t>yêu cầu sau:</a:t>
                  </a:r>
                </a:p>
                <a:p>
                  <a:pPr lvl="0" algn="just">
                    <a:lnSpc>
                      <a:spcPct val="160000"/>
                    </a:lnSpc>
                    <a:buClrTx/>
                    <a:defRPr/>
                  </a:pPr>
                  <a:r>
                    <a:rPr lang="vi-VN" sz="1600">
                      <a:ea typeface="+mn-ea"/>
                    </a:rPr>
                    <a:t>a) Theo ý nghĩa cơ học của đạo hàm,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là đạo hàm của </a:t>
                  </a:r>
                  <a14:m>
                    <m:oMath xmlns:m="http://schemas.openxmlformats.org/officeDocument/2006/math">
                      <m:r>
                        <a:rPr lang="vi-VN" sz="1600" i="1" smtClean="0">
                          <a:latin typeface="Cambria Math" panose="02040503050406030204" pitchFamily="18" charset="0"/>
                          <a:ea typeface="+mn-ea"/>
                        </a:rPr>
                        <m:t>𝑠</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Hãy tìm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endParaRPr lang="vi-VN" sz="1600">
                    <a:ea typeface="+mn-ea"/>
                  </a:endParaRPr>
                </a:p>
                <a:p>
                  <a:pPr lvl="0" algn="just">
                    <a:lnSpc>
                      <a:spcPct val="160000"/>
                    </a:lnSpc>
                    <a:buClrTx/>
                    <a:defRPr/>
                  </a:pPr>
                  <a:r>
                    <a:rPr lang="vi-VN" sz="1600">
                      <a:ea typeface="+mn-ea"/>
                    </a:rPr>
                    <a:t>b) Xét dấu của hàm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m:t>
                      </m:r>
                    </m:oMath>
                  </a14:m>
                  <a:r>
                    <a:rPr lang="vi-VN" sz="1600">
                      <a:ea typeface="+mn-ea"/>
                    </a:rPr>
                    <a:t>từ đó suy ra câu trả lời.</a:t>
                  </a:r>
                </a:p>
              </p:txBody>
            </p:sp>
          </mc:Choice>
          <mc:Fallback xmlns="">
            <p:sp>
              <p:nvSpPr>
                <p:cNvPr id="10" name="Rectangle 9"/>
                <p:cNvSpPr>
                  <a:spLocks noRot="1" noChangeAspect="1" noMove="1" noResize="1" noEditPoints="1" noAdjustHandles="1" noChangeArrowheads="1" noChangeShapeType="1" noTextEdit="1"/>
                </p:cNvSpPr>
                <p:nvPr/>
              </p:nvSpPr>
              <p:spPr>
                <a:xfrm>
                  <a:off x="309307" y="480469"/>
                  <a:ext cx="8640549" cy="1668149"/>
                </a:xfrm>
                <a:prstGeom prst="rect">
                  <a:avLst/>
                </a:prstGeom>
                <a:blipFill>
                  <a:blip r:embed="rId3"/>
                  <a:stretch>
                    <a:fillRect l="-425" r="-354" b="-7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440586" y="2188051"/>
                <a:ext cx="8305849" cy="916341"/>
              </a:xfrm>
              <a:prstGeom prst="rect">
                <a:avLst/>
              </a:prstGeom>
            </p:spPr>
            <p:txBody>
              <a:bodyPr wrap="square">
                <a:spAutoFit/>
              </a:bodyPr>
              <a:lstStyle/>
              <a:p>
                <a:pPr algn="just">
                  <a:lnSpc>
                    <a:spcPct val="150000"/>
                  </a:lnSpc>
                  <a:spcBef>
                    <a:spcPts val="300"/>
                  </a:spcBef>
                  <a:spcAft>
                    <a:spcPts val="300"/>
                  </a:spcAft>
                </a:pPr>
                <a:r>
                  <a:rPr lang="en-US" sz="1600">
                    <a:effectLst/>
                    <a:latin typeface="+mn-lt"/>
                    <a:ea typeface="Arial" panose="020B0604020202020204" pitchFamily="34" charset="0"/>
                    <a:cs typeface="Times New Roman" panose="02020603050405020304" pitchFamily="18" charset="0"/>
                  </a:rPr>
                  <a:t>a)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600" i="1">
                        <a:effectLst/>
                        <a:latin typeface="Cambria Math" panose="02040503050406030204" pitchFamily="18" charset="0"/>
                        <a:ea typeface="Arial" panose="020B0604020202020204" pitchFamily="34" charset="0"/>
                        <a:cs typeface="Times New Roman" panose="02020603050405020304" pitchFamily="18" charset="0"/>
                      </a:rPr>
                      <m:t>−18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PMingLiU"/>
                    <a:cs typeface="Times New Roman" panose="02020603050405020304" pitchFamily="18" charset="0"/>
                  </a:rPr>
                  <a:t>b) Xét dấu của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𝑣</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𝑡</m:t>
                        </m:r>
                      </m:e>
                    </m:d>
                  </m:oMath>
                </a14:m>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440586" y="2188051"/>
                <a:ext cx="8305849" cy="916341"/>
              </a:xfrm>
              <a:prstGeom prst="rect">
                <a:avLst/>
              </a:prstGeom>
              <a:blipFill>
                <a:blip r:embed="rId4"/>
                <a:stretch>
                  <a:fillRect l="-367" b="-3333"/>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8202308" y="1753798"/>
            <a:ext cx="469983" cy="665422"/>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438452" y="2768666"/>
            <a:ext cx="3272366" cy="1437571"/>
          </a:xfrm>
          <a:prstGeom prst="rect">
            <a:avLst/>
          </a:prstGeom>
        </p:spPr>
      </p:pic>
      <p:sp>
        <p:nvSpPr>
          <p:cNvPr id="3" name="Rectangle 2"/>
          <p:cNvSpPr/>
          <p:nvPr/>
        </p:nvSpPr>
        <p:spPr>
          <a:xfrm>
            <a:off x="440586" y="4085534"/>
            <a:ext cx="8212366" cy="830997"/>
          </a:xfrm>
          <a:prstGeom prst="rect">
            <a:avLst/>
          </a:prstGeom>
        </p:spPr>
        <p:txBody>
          <a:bodyPr wrap="square">
            <a:spAutoFit/>
          </a:bodyPr>
          <a:lstStyle/>
          <a:p>
            <a:pPr algn="just">
              <a:lnSpc>
                <a:spcPct val="150000"/>
              </a:lnSpc>
            </a:pPr>
            <a:r>
              <a:rPr lang="nl-NL" sz="1600">
                <a:effectLst/>
                <a:latin typeface="+mn-lt"/>
                <a:ea typeface="PMingLiU"/>
                <a:cs typeface="Times New Roman" panose="02020603050405020304" pitchFamily="18" charset="0"/>
              </a:rPr>
              <a:t>Vậy trong khoảng thời gian từ 0 giây – 6 giây chất điểm chuyển động sang trái;</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nl-NL" sz="1600">
                <a:effectLst/>
                <a:latin typeface="+mn-lt"/>
                <a:ea typeface="PMingLiU"/>
                <a:cs typeface="Times New Roman" panose="02020603050405020304" pitchFamily="18" charset="0"/>
              </a:rPr>
              <a:t>Trong khoảng thời gian lớn hơn 6 giây thì chất điểm chuyển động sang phải.</a:t>
            </a:r>
            <a:endParaRPr lang="en-US" sz="16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15231" y="2771812"/>
                <a:ext cx="2765011" cy="1200329"/>
              </a:xfrm>
              <a:prstGeom prst="rect">
                <a:avLst/>
              </a:prstGeom>
            </p:spPr>
            <p:txBody>
              <a:bodyPr wrap="square">
                <a:spAutoFit/>
              </a:bodyPr>
              <a:lstStyle/>
              <a:p>
                <a:pPr lvl="0" algn="just">
                  <a:lnSpc>
                    <a:spcPct val="150000"/>
                  </a:lnSpc>
                </a:pPr>
                <a14:m>
                  <m:oMath xmlns:m="http://schemas.openxmlformats.org/officeDocument/2006/math">
                    <m:r>
                      <a:rPr lang="en-US" sz="1600" i="1" smtClean="0">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&gt;0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m:t>
                        </m:r>
                      </m:e>
                    </m:d>
                    <m:r>
                      <a:rPr lang="en-US" sz="1600" i="1">
                        <a:latin typeface="Cambria Math" panose="02040503050406030204" pitchFamily="18" charset="0"/>
                        <a:ea typeface="PMingLiU"/>
                        <a:cs typeface="Times New Roman" panose="02020603050405020304" pitchFamily="18" charset="0"/>
                      </a:rPr>
                      <m:t> </m:t>
                    </m:r>
                  </m:oMath>
                </a14:m>
                <a:r>
                  <a:rPr lang="vi-VN" sz="1600">
                    <a:latin typeface="Arial" panose="020B0604020202020204" pitchFamily="34" charset="0"/>
                    <a:ea typeface="PMingLiU"/>
                    <a:cs typeface="Times New Roman" panose="02020603050405020304" pitchFamily="18" charset="0"/>
                  </a:rPr>
                  <a:t>và </a:t>
                </a:r>
                <a14:m>
                  <m:oMath xmlns:m="http://schemas.openxmlformats.org/officeDocument/2006/math">
                    <m:r>
                      <a:rPr lang="vi-VN" sz="1600" i="1">
                        <a:latin typeface="Cambria Math" panose="02040503050406030204" pitchFamily="18" charset="0"/>
                        <a:ea typeface="PMingLiU"/>
                        <a:cs typeface="Times New Roman" panose="02020603050405020304" pitchFamily="18" charset="0"/>
                      </a:rPr>
                      <m:t>𝑡</m:t>
                    </m:r>
                    <m:r>
                      <a:rPr lang="vi-VN"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6;+∞</m:t>
                        </m:r>
                      </m:e>
                    </m:d>
                    <m:r>
                      <a:rPr lang="en-US" sz="1600">
                        <a:latin typeface="Cambria Math" panose="02040503050406030204" pitchFamily="18" charset="0"/>
                        <a:ea typeface="PMingLiU"/>
                        <a:cs typeface="Times New Roman" panose="02020603050405020304" pitchFamily="18" charset="0"/>
                      </a:rPr>
                      <m:t>; </m:t>
                    </m:r>
                  </m:oMath>
                </a14:m>
                <a:endParaRPr lang="en-US" sz="1600">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&lt;0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0;6</m:t>
                        </m:r>
                      </m:e>
                    </m:d>
                  </m:oMath>
                </a14:m>
                <a:r>
                  <a:rPr lang="nl-NL"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915231" y="2771812"/>
                <a:ext cx="2765011" cy="1200329"/>
              </a:xfrm>
              <a:prstGeom prst="rect">
                <a:avLst/>
              </a:prstGeom>
              <a:blipFill>
                <a:blip r:embed="rId8"/>
                <a:stretch>
                  <a:fillRect r="-1101" b="-2030"/>
                </a:stretch>
              </a:blipFill>
            </p:spPr>
            <p:txBody>
              <a:bodyPr/>
              <a:lstStyle/>
              <a:p>
                <a:r>
                  <a:rPr lang="en-US">
                    <a:noFill/>
                  </a:rPr>
                  <a:t> </a:t>
                </a:r>
              </a:p>
            </p:txBody>
          </p:sp>
        </mc:Fallback>
      </mc:AlternateContent>
    </p:spTree>
    <p:extLst>
      <p:ext uri="{BB962C8B-B14F-4D97-AF65-F5344CB8AC3E}">
        <p14:creationId xmlns:p14="http://schemas.microsoft.com/office/powerpoint/2010/main" val="3294776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down)">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1374627"/>
            <a:ext cx="7105800" cy="2205995"/>
          </a:xfrm>
          <a:prstGeom prst="rect">
            <a:avLst/>
          </a:prstGeom>
        </p:spPr>
        <p:txBody>
          <a:bodyPr spcFirstLastPara="1" wrap="square" lIns="91425" tIns="91425" rIns="91425" bIns="91425" anchor="b" anchorCtr="0">
            <a:noAutofit/>
          </a:bodyPr>
          <a:lstStyle/>
          <a:p>
            <a:pPr lvl="0">
              <a:lnSpc>
                <a:spcPct val="150000"/>
              </a:lnSpc>
            </a:pPr>
            <a:r>
              <a:rPr lang="en-US">
                <a:solidFill>
                  <a:srgbClr val="FFFFFF"/>
                </a:solidFill>
                <a:latin typeface="Arial"/>
              </a:rPr>
              <a:t>CỰC TRỊ CỦA HÀM SỐ</a:t>
            </a:r>
            <a:endParaRPr/>
          </a:p>
        </p:txBody>
      </p:sp>
      <p:sp>
        <p:nvSpPr>
          <p:cNvPr id="2773" name="Google Shape;2773;p40"/>
          <p:cNvSpPr txBox="1">
            <a:spLocks noGrp="1"/>
          </p:cNvSpPr>
          <p:nvPr>
            <p:ph type="title" idx="2"/>
          </p:nvPr>
        </p:nvSpPr>
        <p:spPr>
          <a:xfrm>
            <a:off x="3724483" y="1116572"/>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02</a:t>
            </a:r>
            <a:endParaRPr sz="8000">
              <a:solidFill>
                <a:srgbClr val="F39357"/>
              </a:solidFill>
              <a:latin typeface="+mj-lt"/>
            </a:endParaRPr>
          </a:p>
        </p:txBody>
      </p:sp>
    </p:spTree>
    <p:extLst>
      <p:ext uri="{BB962C8B-B14F-4D97-AF65-F5344CB8AC3E}">
        <p14:creationId xmlns:p14="http://schemas.microsoft.com/office/powerpoint/2010/main" val="523148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168825" y="413238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549078" y="822632"/>
                <a:ext cx="7989366" cy="1408078"/>
              </a:xfrm>
              <a:prstGeom prst="rect">
                <a:avLst/>
              </a:prstGeom>
            </p:spPr>
            <p:txBody>
              <a:bodyPr wrap="square">
                <a:spAutoFit/>
              </a:bodyPr>
              <a:lstStyle/>
              <a:p>
                <a:pPr marL="341313" marR="0" lvl="0" indent="-341313" algn="just" defTabSz="1828800" rtl="0" eaLnBrk="1" fontAlgn="auto" latinLnBrk="0" hangingPunct="1">
                  <a:lnSpc>
                    <a:spcPct val="150000"/>
                  </a:lnSpc>
                  <a:spcBef>
                    <a:spcPts val="0"/>
                  </a:spcBef>
                  <a:spcAft>
                    <a:spcPts val="0"/>
                  </a:spcAft>
                  <a:buClr>
                    <a:srgbClr val="FFFF00"/>
                  </a:buClr>
                  <a:buSzTx/>
                  <a:buFont typeface="Wingdings" panose="05000000000000000000" pitchFamily="2" charset="2"/>
                  <a:buChar char="q"/>
                  <a:tabLst/>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HĐ4</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kumimoji="0" lang="vi-VN" sz="1900" b="1" i="1" u="none" strike="noStrike" kern="0" cap="none" spc="0" normalizeH="0" baseline="0" noProof="0">
                    <a:ln>
                      <a:noFill/>
                    </a:ln>
                    <a:solidFill>
                      <a:srgbClr val="FFFFFF"/>
                    </a:solidFill>
                    <a:effectLst/>
                    <a:uLnTx/>
                    <a:uFillTx/>
                    <a:ea typeface="+mn-ea"/>
                    <a:sym typeface="Arial"/>
                  </a:rPr>
                  <a:t>Nhận biết</a:t>
                </a:r>
                <a:r>
                  <a:rPr lang="en-US" sz="1900" b="1" i="1">
                    <a:solidFill>
                      <a:srgbClr val="FFFFFF"/>
                    </a:solidFill>
                    <a:ea typeface="+mn-ea"/>
                  </a:rPr>
                  <a:t> khái niệm cực đại, cực tiểu của hàm số</a:t>
                </a:r>
                <a:endParaRPr kumimoji="0" lang="vi-VN" sz="1900" b="1" i="1" u="none" strike="noStrike" kern="0" cap="none" spc="0" normalizeH="0" baseline="0" noProof="0">
                  <a:ln>
                    <a:noFill/>
                  </a:ln>
                  <a:solidFill>
                    <a:srgbClr val="FFFFFF"/>
                  </a:solidFill>
                  <a:effectLst/>
                  <a:uLnTx/>
                  <a:uFillTx/>
                  <a:ea typeface="+mn-ea"/>
                  <a:sym typeface="Arial"/>
                </a:endParaRPr>
              </a:p>
              <a:p>
                <a:pPr marL="0" marR="0" lvl="0" indent="0" algn="just" defTabSz="1828800" rtl="0" eaLnBrk="1" fontAlgn="auto" latinLnBrk="0" hangingPunct="1">
                  <a:lnSpc>
                    <a:spcPct val="150000"/>
                  </a:lnSpc>
                  <a:spcBef>
                    <a:spcPts val="0"/>
                  </a:spcBef>
                  <a:spcAft>
                    <a:spcPts val="0"/>
                  </a:spcAft>
                  <a:buClr>
                    <a:srgbClr val="FFFF00"/>
                  </a:buClr>
                  <a:buSzTx/>
                  <a:buFont typeface="Arial"/>
                  <a:buNone/>
                  <a:tabLst/>
                  <a:defRPr/>
                </a:pPr>
                <a:r>
                  <a:rPr kumimoji="0" lang="vi-VN" sz="1900" b="0" i="0" u="none" strike="noStrike" kern="0" cap="none" spc="0" normalizeH="0" baseline="0" noProof="0">
                    <a:ln>
                      <a:noFill/>
                    </a:ln>
                    <a:solidFill>
                      <a:srgbClr val="FFFFFF"/>
                    </a:solidFill>
                    <a:effectLst/>
                    <a:uLnTx/>
                    <a:uFillTx/>
                    <a:ea typeface="+mn-ea"/>
                    <a:sym typeface="Arial"/>
                  </a:rPr>
                  <a:t>Quan sát đồ thị của hàm số </a:t>
                </a:r>
                <a14:m>
                  <m:oMath xmlns:m="http://schemas.openxmlformats.org/officeDocument/2006/math">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sSup>
                      <m:sSupPr>
                        <m:ctrlP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−4</m:t>
                    </m:r>
                  </m:oMath>
                </a14:m>
                <a:r>
                  <a:rPr kumimoji="0" lang="vi-VN" sz="1900" b="0" i="0" u="none" strike="noStrike" kern="0" cap="none" spc="0" normalizeH="0" baseline="0" noProof="0">
                    <a:ln>
                      <a:noFill/>
                    </a:ln>
                    <a:solidFill>
                      <a:srgbClr val="FFFFFF"/>
                    </a:solidFill>
                    <a:effectLst/>
                    <a:uLnTx/>
                    <a:uFillTx/>
                    <a:ea typeface="+mn-ea"/>
                    <a:sym typeface="Arial"/>
                  </a:rPr>
                  <a:t> (H.1.</a:t>
                </a:r>
                <a:r>
                  <a:rPr kumimoji="0" lang="en-US" sz="1900" b="0" i="0" u="none" strike="noStrike" kern="0" cap="none" spc="0" normalizeH="0" baseline="0" noProof="0">
                    <a:ln>
                      <a:noFill/>
                    </a:ln>
                    <a:solidFill>
                      <a:srgbClr val="FFFFFF"/>
                    </a:solidFill>
                    <a:effectLst/>
                    <a:uLnTx/>
                    <a:uFillTx/>
                    <a:ea typeface="+mn-ea"/>
                    <a:sym typeface="Arial"/>
                  </a:rPr>
                  <a:t>7</a:t>
                </a:r>
                <a:r>
                  <a:rPr kumimoji="0" lang="vi-VN" sz="1900" b="0" i="0" u="none" strike="noStrike" kern="0" cap="none" spc="0" normalizeH="0" baseline="0" noProof="0">
                    <a:ln>
                      <a:noFill/>
                    </a:ln>
                    <a:solidFill>
                      <a:srgbClr val="FFFFFF"/>
                    </a:solidFill>
                    <a:effectLst/>
                    <a:uLnTx/>
                    <a:uFillTx/>
                    <a:ea typeface="+mn-ea"/>
                    <a:sym typeface="Arial"/>
                  </a:rPr>
                  <a:t>).</a:t>
                </a:r>
                <a:r>
                  <a:rPr lang="en-US" sz="1900">
                    <a:solidFill>
                      <a:srgbClr val="FFFFFF"/>
                    </a:solidFill>
                    <a:ea typeface="+mn-ea"/>
                  </a:rPr>
                  <a:t> Xét dấu đạo hàm của hàm số đã cho và hoàn thành các bảng sau vào vở:</a:t>
                </a:r>
                <a:endParaRPr kumimoji="0" lang="vi-VN" sz="1900" b="0" i="0" u="none" strike="noStrike" kern="0" cap="none" spc="0" normalizeH="0" baseline="0" noProof="0">
                  <a:ln>
                    <a:noFill/>
                  </a:ln>
                  <a:solidFill>
                    <a:srgbClr val="FFFFFF"/>
                  </a:solidFill>
                  <a:effectLst/>
                  <a:uLnTx/>
                  <a:uFillTx/>
                  <a:ea typeface="+mn-ea"/>
                  <a:sym typeface="Arial"/>
                </a:endParaRPr>
              </a:p>
            </p:txBody>
          </p:sp>
        </mc:Choice>
        <mc:Fallback xmlns="">
          <p:sp>
            <p:nvSpPr>
              <p:cNvPr id="55" name="Rectangle 54"/>
              <p:cNvSpPr>
                <a:spLocks noRot="1" noChangeAspect="1" noMove="1" noResize="1" noEditPoints="1" noAdjustHandles="1" noChangeArrowheads="1" noChangeShapeType="1" noTextEdit="1"/>
              </p:cNvSpPr>
              <p:nvPr/>
            </p:nvSpPr>
            <p:spPr>
              <a:xfrm>
                <a:off x="549078" y="822632"/>
                <a:ext cx="7989366" cy="1408078"/>
              </a:xfrm>
              <a:prstGeom prst="rect">
                <a:avLst/>
              </a:prstGeom>
              <a:blipFill>
                <a:blip r:embed="rId3"/>
                <a:stretch>
                  <a:fillRect l="-686" r="-686" b="-259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36664" y="2515125"/>
            <a:ext cx="4730993" cy="1276416"/>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6074800" y="2282534"/>
            <a:ext cx="2251960" cy="2484921"/>
          </a:xfrm>
          <a:prstGeom prst="rect">
            <a:avLst/>
          </a:prstGeom>
        </p:spPr>
      </p:pic>
    </p:spTree>
    <p:extLst>
      <p:ext uri="{BB962C8B-B14F-4D97-AF65-F5344CB8AC3E}">
        <p14:creationId xmlns:p14="http://schemas.microsoft.com/office/powerpoint/2010/main" val="15704780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6" name="Google Shape;322;p36"/>
          <p:cNvSpPr txBox="1">
            <a:spLocks noGrp="1"/>
          </p:cNvSpPr>
          <p:nvPr>
            <p:ph type="subTitle" idx="1"/>
          </p:nvPr>
        </p:nvSpPr>
        <p:spPr>
          <a:xfrm>
            <a:off x="1266913" y="2808358"/>
            <a:ext cx="6523784" cy="971212"/>
          </a:xfrm>
          <a:prstGeom prst="rect">
            <a:avLst/>
          </a:prstGeom>
          <a:noFill/>
          <a:ln>
            <a:noFill/>
          </a:ln>
        </p:spPr>
        <p:txBody>
          <a:bodyPr spcFirstLastPara="1" wrap="square" lIns="91425" tIns="91425" rIns="91425" bIns="91425" anchor="t" anchorCtr="0">
            <a:noAutofit/>
          </a:bodyPr>
          <a:lstStyle/>
          <a:p>
            <a:pPr marL="0" lvl="0" indent="0" defTabSz="457200">
              <a:lnSpc>
                <a:spcPct val="150000"/>
              </a:lnSpc>
              <a:buClrTx/>
              <a:buSzTx/>
            </a:pPr>
            <a:r>
              <a:rPr lang="vi-VN" sz="3400" b="1">
                <a:solidFill>
                  <a:schemeClr val="tx1"/>
                </a:solidFill>
                <a:latin typeface="Arial" panose="020B0604020202020204" pitchFamily="34" charset="0"/>
                <a:cs typeface="Arial"/>
                <a:sym typeface="Arial"/>
              </a:rPr>
              <a:t>BÀI 1. TÍNH ĐƠN ĐIỆU VÀ CỰC TRỊ CỦA HÀM SỐ</a:t>
            </a:r>
          </a:p>
        </p:txBody>
      </p:sp>
      <p:sp>
        <p:nvSpPr>
          <p:cNvPr id="7" name="Rectangle 6"/>
          <p:cNvSpPr/>
          <p:nvPr/>
        </p:nvSpPr>
        <p:spPr>
          <a:xfrm>
            <a:off x="675591" y="504888"/>
            <a:ext cx="7705293" cy="2349874"/>
          </a:xfrm>
          <a:prstGeom prst="rect">
            <a:avLst/>
          </a:prstGeom>
        </p:spPr>
        <p:txBody>
          <a:bodyPr wrap="square">
            <a:spAutoFit/>
          </a:bodyPr>
          <a:lstStyle/>
          <a:p>
            <a:pPr lvl="0" algn="ctr" defTabSz="457200">
              <a:lnSpc>
                <a:spcPct val="150000"/>
              </a:lnSpc>
              <a:buClrTx/>
            </a:pPr>
            <a:r>
              <a:rPr lang="vi-VN" sz="3400" b="1">
                <a:solidFill>
                  <a:srgbClr val="FFFF00"/>
                </a:solidFill>
                <a:latin typeface="Arial" panose="020B0604020202020204" pitchFamily="34" charset="0"/>
              </a:rPr>
              <a:t>CHƯƠNG I. ỨNG DỤNG ĐẠO HÀM ĐỂ KHẢO SÁT VÀ VẼ ĐỒ THỊ </a:t>
            </a:r>
            <a:endParaRPr lang="en-US" sz="3400" b="1">
              <a:solidFill>
                <a:srgbClr val="FFFF00"/>
              </a:solidFill>
              <a:latin typeface="Arial" panose="020B0604020202020204" pitchFamily="34" charset="0"/>
            </a:endParaRPr>
          </a:p>
          <a:p>
            <a:pPr lvl="0" algn="ctr" defTabSz="457200">
              <a:lnSpc>
                <a:spcPct val="150000"/>
              </a:lnSpc>
              <a:buClrTx/>
            </a:pPr>
            <a:r>
              <a:rPr lang="vi-VN" sz="3400" b="1">
                <a:solidFill>
                  <a:srgbClr val="FFFF00"/>
                </a:solidFill>
                <a:latin typeface="Arial" panose="020B0604020202020204" pitchFamily="34" charset="0"/>
              </a:rPr>
              <a:t>HÀM SỐ</a:t>
            </a:r>
          </a:p>
        </p:txBody>
      </p:sp>
      <p:grpSp>
        <p:nvGrpSpPr>
          <p:cNvPr id="8" name="Google Shape;3541;p72"/>
          <p:cNvGrpSpPr/>
          <p:nvPr/>
        </p:nvGrpSpPr>
        <p:grpSpPr>
          <a:xfrm rot="11224249">
            <a:off x="7933628" y="2201414"/>
            <a:ext cx="768200" cy="1067925"/>
            <a:chOff x="5077850" y="2059725"/>
            <a:chExt cx="768200" cy="1067925"/>
          </a:xfrm>
        </p:grpSpPr>
        <p:sp>
          <p:nvSpPr>
            <p:cNvPr id="9" name="Google Shape;3542;p72"/>
            <p:cNvSpPr/>
            <p:nvPr/>
          </p:nvSpPr>
          <p:spPr>
            <a:xfrm>
              <a:off x="5077850" y="2059725"/>
              <a:ext cx="768200" cy="1067925"/>
            </a:xfrm>
            <a:custGeom>
              <a:avLst/>
              <a:gdLst/>
              <a:ahLst/>
              <a:cxnLst/>
              <a:rect l="l" t="t" r="r" b="b"/>
              <a:pathLst>
                <a:path w="30728" h="42717" extrusionOk="0">
                  <a:moveTo>
                    <a:pt x="14988" y="13477"/>
                  </a:moveTo>
                  <a:cubicBezTo>
                    <a:pt x="15013" y="13477"/>
                    <a:pt x="15063" y="13477"/>
                    <a:pt x="15113" y="13502"/>
                  </a:cubicBezTo>
                  <a:cubicBezTo>
                    <a:pt x="19976" y="15006"/>
                    <a:pt x="22707" y="20169"/>
                    <a:pt x="21204" y="25056"/>
                  </a:cubicBezTo>
                  <a:cubicBezTo>
                    <a:pt x="19963" y="29003"/>
                    <a:pt x="16327" y="31546"/>
                    <a:pt x="12402" y="31546"/>
                  </a:cubicBezTo>
                  <a:cubicBezTo>
                    <a:pt x="11491" y="31546"/>
                    <a:pt x="10565" y="31409"/>
                    <a:pt x="9650" y="31122"/>
                  </a:cubicBezTo>
                  <a:cubicBezTo>
                    <a:pt x="9600" y="31122"/>
                    <a:pt x="9575" y="31096"/>
                    <a:pt x="9524" y="31096"/>
                  </a:cubicBezTo>
                  <a:lnTo>
                    <a:pt x="14988" y="13477"/>
                  </a:lnTo>
                  <a:close/>
                  <a:moveTo>
                    <a:pt x="13269" y="0"/>
                  </a:moveTo>
                  <a:cubicBezTo>
                    <a:pt x="12876" y="0"/>
                    <a:pt x="12528" y="241"/>
                    <a:pt x="12407" y="645"/>
                  </a:cubicBezTo>
                  <a:lnTo>
                    <a:pt x="151" y="40194"/>
                  </a:lnTo>
                  <a:cubicBezTo>
                    <a:pt x="1" y="40696"/>
                    <a:pt x="276" y="41222"/>
                    <a:pt x="752" y="41372"/>
                  </a:cubicBezTo>
                  <a:lnTo>
                    <a:pt x="4963" y="42675"/>
                  </a:lnTo>
                  <a:cubicBezTo>
                    <a:pt x="5055" y="42703"/>
                    <a:pt x="5149" y="42716"/>
                    <a:pt x="5240" y="42716"/>
                  </a:cubicBezTo>
                  <a:cubicBezTo>
                    <a:pt x="5646" y="42716"/>
                    <a:pt x="6018" y="42458"/>
                    <a:pt x="6141" y="42049"/>
                  </a:cubicBezTo>
                  <a:lnTo>
                    <a:pt x="7419" y="37939"/>
                  </a:lnTo>
                  <a:cubicBezTo>
                    <a:pt x="7444" y="37939"/>
                    <a:pt x="7494" y="37964"/>
                    <a:pt x="7519" y="37964"/>
                  </a:cubicBezTo>
                  <a:cubicBezTo>
                    <a:pt x="9136" y="38465"/>
                    <a:pt x="10772" y="38704"/>
                    <a:pt x="12381" y="38704"/>
                  </a:cubicBezTo>
                  <a:cubicBezTo>
                    <a:pt x="19378" y="38704"/>
                    <a:pt x="25865" y="34192"/>
                    <a:pt x="28046" y="27162"/>
                  </a:cubicBezTo>
                  <a:cubicBezTo>
                    <a:pt x="30728" y="18515"/>
                    <a:pt x="25865" y="9342"/>
                    <a:pt x="17219" y="6660"/>
                  </a:cubicBezTo>
                  <a:cubicBezTo>
                    <a:pt x="17194" y="6635"/>
                    <a:pt x="17144" y="6635"/>
                    <a:pt x="17093" y="6610"/>
                  </a:cubicBezTo>
                  <a:lnTo>
                    <a:pt x="18372" y="2500"/>
                  </a:lnTo>
                  <a:cubicBezTo>
                    <a:pt x="18522" y="1999"/>
                    <a:pt x="18271" y="1497"/>
                    <a:pt x="17770" y="1347"/>
                  </a:cubicBezTo>
                  <a:lnTo>
                    <a:pt x="13560" y="44"/>
                  </a:lnTo>
                  <a:cubicBezTo>
                    <a:pt x="13462" y="14"/>
                    <a:pt x="13364" y="0"/>
                    <a:pt x="1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43;p72"/>
            <p:cNvSpPr/>
            <p:nvPr/>
          </p:nvSpPr>
          <p:spPr>
            <a:xfrm>
              <a:off x="5242025" y="2278850"/>
              <a:ext cx="487475" cy="268825"/>
            </a:xfrm>
            <a:custGeom>
              <a:avLst/>
              <a:gdLst/>
              <a:ahLst/>
              <a:cxnLst/>
              <a:rect l="l" t="t" r="r" b="b"/>
              <a:pathLst>
                <a:path w="19499" h="10753" extrusionOk="0">
                  <a:moveTo>
                    <a:pt x="15038" y="1"/>
                  </a:moveTo>
                  <a:lnTo>
                    <a:pt x="1028" y="7369"/>
                  </a:lnTo>
                  <a:lnTo>
                    <a:pt x="0" y="10752"/>
                  </a:lnTo>
                  <a:lnTo>
                    <a:pt x="0" y="10752"/>
                  </a:lnTo>
                  <a:lnTo>
                    <a:pt x="7268" y="8422"/>
                  </a:lnTo>
                  <a:lnTo>
                    <a:pt x="8421" y="4712"/>
                  </a:lnTo>
                  <a:cubicBezTo>
                    <a:pt x="8446" y="4712"/>
                    <a:pt x="8496" y="4712"/>
                    <a:pt x="8546" y="4737"/>
                  </a:cubicBezTo>
                  <a:cubicBezTo>
                    <a:pt x="9950" y="5163"/>
                    <a:pt x="11153" y="5915"/>
                    <a:pt x="12155" y="6868"/>
                  </a:cubicBezTo>
                  <a:lnTo>
                    <a:pt x="19499" y="4512"/>
                  </a:lnTo>
                  <a:cubicBezTo>
                    <a:pt x="18321" y="2757"/>
                    <a:pt x="16817" y="1204"/>
                    <a:pt x="1503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4;p72"/>
            <p:cNvSpPr/>
            <p:nvPr/>
          </p:nvSpPr>
          <p:spPr>
            <a:xfrm>
              <a:off x="5604800" y="2516950"/>
              <a:ext cx="194875" cy="134100"/>
            </a:xfrm>
            <a:custGeom>
              <a:avLst/>
              <a:gdLst/>
              <a:ahLst/>
              <a:cxnLst/>
              <a:rect l="l" t="t" r="r" b="b"/>
              <a:pathLst>
                <a:path w="7795" h="5364" extrusionOk="0">
                  <a:moveTo>
                    <a:pt x="7193" y="0"/>
                  </a:moveTo>
                  <a:lnTo>
                    <a:pt x="0" y="978"/>
                  </a:lnTo>
                  <a:cubicBezTo>
                    <a:pt x="477" y="2306"/>
                    <a:pt x="627" y="3760"/>
                    <a:pt x="452" y="5213"/>
                  </a:cubicBezTo>
                  <a:lnTo>
                    <a:pt x="7645" y="5364"/>
                  </a:lnTo>
                  <a:cubicBezTo>
                    <a:pt x="7795" y="3534"/>
                    <a:pt x="7645" y="1730"/>
                    <a:pt x="719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5;p72"/>
            <p:cNvSpPr/>
            <p:nvPr/>
          </p:nvSpPr>
          <p:spPr>
            <a:xfrm>
              <a:off x="5213825" y="2569575"/>
              <a:ext cx="184850" cy="72075"/>
            </a:xfrm>
            <a:custGeom>
              <a:avLst/>
              <a:gdLst/>
              <a:ahLst/>
              <a:cxnLst/>
              <a:rect l="l" t="t" r="r" b="b"/>
              <a:pathLst>
                <a:path w="7394" h="2883" extrusionOk="0">
                  <a:moveTo>
                    <a:pt x="7394" y="1"/>
                  </a:moveTo>
                  <a:lnTo>
                    <a:pt x="552" y="903"/>
                  </a:lnTo>
                  <a:lnTo>
                    <a:pt x="0" y="2758"/>
                  </a:lnTo>
                  <a:lnTo>
                    <a:pt x="6517" y="2883"/>
                  </a:lnTo>
                  <a:lnTo>
                    <a:pt x="7394"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546;p72"/>
            <p:cNvGrpSpPr/>
            <p:nvPr/>
          </p:nvGrpSpPr>
          <p:grpSpPr>
            <a:xfrm>
              <a:off x="5091625" y="2107800"/>
              <a:ext cx="323975" cy="936750"/>
              <a:chOff x="5091625" y="2107800"/>
              <a:chExt cx="323975" cy="936750"/>
            </a:xfrm>
          </p:grpSpPr>
          <p:sp>
            <p:nvSpPr>
              <p:cNvPr id="16" name="Google Shape;3547;p72"/>
              <p:cNvSpPr/>
              <p:nvPr/>
            </p:nvSpPr>
            <p:spPr>
              <a:xfrm>
                <a:off x="5374225" y="2107800"/>
                <a:ext cx="41375" cy="22575"/>
              </a:xfrm>
              <a:custGeom>
                <a:avLst/>
                <a:gdLst/>
                <a:ahLst/>
                <a:cxnLst/>
                <a:rect l="l" t="t" r="r" b="b"/>
                <a:pathLst>
                  <a:path w="1655" h="903" extrusionOk="0">
                    <a:moveTo>
                      <a:pt x="151" y="0"/>
                    </a:moveTo>
                    <a:lnTo>
                      <a:pt x="0" y="426"/>
                    </a:lnTo>
                    <a:lnTo>
                      <a:pt x="1529" y="903"/>
                    </a:lnTo>
                    <a:lnTo>
                      <a:pt x="1654"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8;p72"/>
              <p:cNvSpPr/>
              <p:nvPr/>
            </p:nvSpPr>
            <p:spPr>
              <a:xfrm>
                <a:off x="5352300" y="2179850"/>
                <a:ext cx="41375" cy="23200"/>
              </a:xfrm>
              <a:custGeom>
                <a:avLst/>
                <a:gdLst/>
                <a:ahLst/>
                <a:cxnLst/>
                <a:rect l="l" t="t" r="r" b="b"/>
                <a:pathLst>
                  <a:path w="1655" h="928"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9;p72"/>
              <p:cNvSpPr/>
              <p:nvPr/>
            </p:nvSpPr>
            <p:spPr>
              <a:xfrm>
                <a:off x="5330975" y="2248150"/>
                <a:ext cx="41400" cy="22575"/>
              </a:xfrm>
              <a:custGeom>
                <a:avLst/>
                <a:gdLst/>
                <a:ahLst/>
                <a:cxnLst/>
                <a:rect l="l" t="t" r="r" b="b"/>
                <a:pathLst>
                  <a:path w="1656" h="903" extrusionOk="0">
                    <a:moveTo>
                      <a:pt x="151" y="0"/>
                    </a:moveTo>
                    <a:lnTo>
                      <a:pt x="1" y="427"/>
                    </a:lnTo>
                    <a:lnTo>
                      <a:pt x="1530" y="903"/>
                    </a:lnTo>
                    <a:lnTo>
                      <a:pt x="1655"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50;p72"/>
              <p:cNvSpPr/>
              <p:nvPr/>
            </p:nvSpPr>
            <p:spPr>
              <a:xfrm>
                <a:off x="5308425" y="2320200"/>
                <a:ext cx="41375" cy="23200"/>
              </a:xfrm>
              <a:custGeom>
                <a:avLst/>
                <a:gdLst/>
                <a:ahLst/>
                <a:cxnLst/>
                <a:rect l="l" t="t" r="r" b="b"/>
                <a:pathLst>
                  <a:path w="1655"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1;p72"/>
              <p:cNvSpPr/>
              <p:nvPr/>
            </p:nvSpPr>
            <p:spPr>
              <a:xfrm>
                <a:off x="5287750" y="2388500"/>
                <a:ext cx="41375" cy="22575"/>
              </a:xfrm>
              <a:custGeom>
                <a:avLst/>
                <a:gdLst/>
                <a:ahLst/>
                <a:cxnLst/>
                <a:rect l="l" t="t" r="r" b="b"/>
                <a:pathLst>
                  <a:path w="1655" h="903" extrusionOk="0">
                    <a:moveTo>
                      <a:pt x="126" y="1"/>
                    </a:moveTo>
                    <a:lnTo>
                      <a:pt x="1" y="427"/>
                    </a:lnTo>
                    <a:lnTo>
                      <a:pt x="1504" y="903"/>
                    </a:lnTo>
                    <a:lnTo>
                      <a:pt x="1655" y="452"/>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2;p72"/>
              <p:cNvSpPr/>
              <p:nvPr/>
            </p:nvSpPr>
            <p:spPr>
              <a:xfrm>
                <a:off x="5265200" y="246055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53;p72"/>
              <p:cNvSpPr/>
              <p:nvPr/>
            </p:nvSpPr>
            <p:spPr>
              <a:xfrm>
                <a:off x="5243900" y="2528850"/>
                <a:ext cx="41375" cy="22575"/>
              </a:xfrm>
              <a:custGeom>
                <a:avLst/>
                <a:gdLst/>
                <a:ahLst/>
                <a:cxnLst/>
                <a:rect l="l" t="t" r="r" b="b"/>
                <a:pathLst>
                  <a:path w="1655" h="903" extrusionOk="0">
                    <a:moveTo>
                      <a:pt x="151" y="1"/>
                    </a:moveTo>
                    <a:lnTo>
                      <a:pt x="0" y="427"/>
                    </a:lnTo>
                    <a:lnTo>
                      <a:pt x="1529" y="903"/>
                    </a:lnTo>
                    <a:lnTo>
                      <a:pt x="1654" y="452"/>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54;p72"/>
              <p:cNvSpPr/>
              <p:nvPr/>
            </p:nvSpPr>
            <p:spPr>
              <a:xfrm>
                <a:off x="5221975" y="2600900"/>
                <a:ext cx="41375" cy="23225"/>
              </a:xfrm>
              <a:custGeom>
                <a:avLst/>
                <a:gdLst/>
                <a:ahLst/>
                <a:cxnLst/>
                <a:rect l="l" t="t" r="r" b="b"/>
                <a:pathLst>
                  <a:path w="1655" h="929"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55;p72"/>
              <p:cNvSpPr/>
              <p:nvPr/>
            </p:nvSpPr>
            <p:spPr>
              <a:xfrm>
                <a:off x="5200650" y="2668575"/>
                <a:ext cx="41400" cy="23200"/>
              </a:xfrm>
              <a:custGeom>
                <a:avLst/>
                <a:gdLst/>
                <a:ahLst/>
                <a:cxnLst/>
                <a:rect l="l" t="t" r="r" b="b"/>
                <a:pathLst>
                  <a:path w="1656"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56;p72"/>
              <p:cNvSpPr/>
              <p:nvPr/>
            </p:nvSpPr>
            <p:spPr>
              <a:xfrm>
                <a:off x="5178100" y="2741250"/>
                <a:ext cx="41375" cy="23225"/>
              </a:xfrm>
              <a:custGeom>
                <a:avLst/>
                <a:gdLst/>
                <a:ahLst/>
                <a:cxnLst/>
                <a:rect l="l" t="t" r="r" b="b"/>
                <a:pathLst>
                  <a:path w="1655" h="929" extrusionOk="0">
                    <a:moveTo>
                      <a:pt x="151" y="1"/>
                    </a:moveTo>
                    <a:lnTo>
                      <a:pt x="1" y="452"/>
                    </a:lnTo>
                    <a:lnTo>
                      <a:pt x="1529"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57;p72"/>
              <p:cNvSpPr/>
              <p:nvPr/>
            </p:nvSpPr>
            <p:spPr>
              <a:xfrm>
                <a:off x="5157425" y="2808925"/>
                <a:ext cx="41375" cy="23200"/>
              </a:xfrm>
              <a:custGeom>
                <a:avLst/>
                <a:gdLst/>
                <a:ahLst/>
                <a:cxnLst/>
                <a:rect l="l" t="t" r="r" b="b"/>
                <a:pathLst>
                  <a:path w="1655" h="928" extrusionOk="0">
                    <a:moveTo>
                      <a:pt x="126" y="1"/>
                    </a:moveTo>
                    <a:lnTo>
                      <a:pt x="1" y="452"/>
                    </a:lnTo>
                    <a:lnTo>
                      <a:pt x="1504" y="928"/>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58;p72"/>
              <p:cNvSpPr/>
              <p:nvPr/>
            </p:nvSpPr>
            <p:spPr>
              <a:xfrm>
                <a:off x="5134875" y="288160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9;p72"/>
              <p:cNvSpPr/>
              <p:nvPr/>
            </p:nvSpPr>
            <p:spPr>
              <a:xfrm>
                <a:off x="5113575" y="2949275"/>
                <a:ext cx="41375" cy="23225"/>
              </a:xfrm>
              <a:custGeom>
                <a:avLst/>
                <a:gdLst/>
                <a:ahLst/>
                <a:cxnLst/>
                <a:rect l="l" t="t" r="r" b="b"/>
                <a:pathLst>
                  <a:path w="1655" h="929" extrusionOk="0">
                    <a:moveTo>
                      <a:pt x="151" y="1"/>
                    </a:moveTo>
                    <a:lnTo>
                      <a:pt x="0" y="452"/>
                    </a:lnTo>
                    <a:lnTo>
                      <a:pt x="1529" y="928"/>
                    </a:lnTo>
                    <a:lnTo>
                      <a:pt x="1654"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0;p72"/>
              <p:cNvSpPr/>
              <p:nvPr/>
            </p:nvSpPr>
            <p:spPr>
              <a:xfrm>
                <a:off x="5091625" y="3021950"/>
                <a:ext cx="41400" cy="22600"/>
              </a:xfrm>
              <a:custGeom>
                <a:avLst/>
                <a:gdLst/>
                <a:ahLst/>
                <a:cxnLst/>
                <a:rect l="l" t="t" r="r" b="b"/>
                <a:pathLst>
                  <a:path w="1656" h="904" extrusionOk="0">
                    <a:moveTo>
                      <a:pt x="126" y="1"/>
                    </a:moveTo>
                    <a:lnTo>
                      <a:pt x="1" y="452"/>
                    </a:lnTo>
                    <a:lnTo>
                      <a:pt x="1505" y="903"/>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561;p72"/>
            <p:cNvSpPr/>
            <p:nvPr/>
          </p:nvSpPr>
          <p:spPr>
            <a:xfrm>
              <a:off x="5310300" y="2691750"/>
              <a:ext cx="316450" cy="178975"/>
            </a:xfrm>
            <a:custGeom>
              <a:avLst/>
              <a:gdLst/>
              <a:ahLst/>
              <a:cxnLst/>
              <a:rect l="l" t="t" r="r" b="b"/>
              <a:pathLst>
                <a:path w="12658" h="7159" extrusionOk="0">
                  <a:moveTo>
                    <a:pt x="12658" y="1"/>
                  </a:moveTo>
                  <a:lnTo>
                    <a:pt x="12658" y="1"/>
                  </a:lnTo>
                  <a:cubicBezTo>
                    <a:pt x="12631" y="89"/>
                    <a:pt x="12604" y="177"/>
                    <a:pt x="12577" y="263"/>
                  </a:cubicBezTo>
                  <a:lnTo>
                    <a:pt x="12577" y="263"/>
                  </a:lnTo>
                  <a:cubicBezTo>
                    <a:pt x="12633" y="96"/>
                    <a:pt x="12658" y="1"/>
                    <a:pt x="12658" y="1"/>
                  </a:cubicBezTo>
                  <a:close/>
                  <a:moveTo>
                    <a:pt x="12577" y="263"/>
                  </a:moveTo>
                  <a:cubicBezTo>
                    <a:pt x="12154" y="1522"/>
                    <a:pt x="9954" y="6892"/>
                    <a:pt x="3168" y="6892"/>
                  </a:cubicBezTo>
                  <a:cubicBezTo>
                    <a:pt x="2207" y="6892"/>
                    <a:pt x="1154" y="6785"/>
                    <a:pt x="1" y="6542"/>
                  </a:cubicBezTo>
                  <a:lnTo>
                    <a:pt x="1" y="6542"/>
                  </a:lnTo>
                  <a:cubicBezTo>
                    <a:pt x="1" y="6542"/>
                    <a:pt x="1654" y="7158"/>
                    <a:pt x="3807" y="7158"/>
                  </a:cubicBezTo>
                  <a:cubicBezTo>
                    <a:pt x="6801" y="7158"/>
                    <a:pt x="10762" y="5966"/>
                    <a:pt x="12577" y="2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2;p72"/>
            <p:cNvSpPr/>
            <p:nvPr/>
          </p:nvSpPr>
          <p:spPr>
            <a:xfrm>
              <a:off x="5467575" y="2097150"/>
              <a:ext cx="51400" cy="100275"/>
            </a:xfrm>
            <a:custGeom>
              <a:avLst/>
              <a:gdLst/>
              <a:ahLst/>
              <a:cxnLst/>
              <a:rect l="l" t="t" r="r" b="b"/>
              <a:pathLst>
                <a:path w="2056" h="4011" extrusionOk="0">
                  <a:moveTo>
                    <a:pt x="1" y="0"/>
                  </a:moveTo>
                  <a:lnTo>
                    <a:pt x="1128" y="577"/>
                  </a:lnTo>
                  <a:cubicBezTo>
                    <a:pt x="1429" y="727"/>
                    <a:pt x="1580" y="1053"/>
                    <a:pt x="1529" y="1354"/>
                  </a:cubicBezTo>
                  <a:lnTo>
                    <a:pt x="1078" y="4010"/>
                  </a:lnTo>
                  <a:lnTo>
                    <a:pt x="1981" y="1028"/>
                  </a:lnTo>
                  <a:cubicBezTo>
                    <a:pt x="2056" y="827"/>
                    <a:pt x="1930" y="602"/>
                    <a:pt x="1730" y="527"/>
                  </a:cubicBezTo>
                  <a:lnTo>
                    <a:pt x="1" y="0"/>
                  </a:lnTo>
                  <a:close/>
                  <a:moveTo>
                    <a:pt x="1078" y="4010"/>
                  </a:moveTo>
                  <a:lnTo>
                    <a:pt x="1078" y="4010"/>
                  </a:lnTo>
                  <a:lnTo>
                    <a:pt x="1078" y="40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633;p72"/>
          <p:cNvGrpSpPr/>
          <p:nvPr/>
        </p:nvGrpSpPr>
        <p:grpSpPr>
          <a:xfrm rot="13914842">
            <a:off x="179077" y="3698608"/>
            <a:ext cx="1584352" cy="795223"/>
            <a:chOff x="3275225" y="3012350"/>
            <a:chExt cx="1253175" cy="629525"/>
          </a:xfrm>
        </p:grpSpPr>
        <p:sp>
          <p:nvSpPr>
            <p:cNvPr id="31"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Arial"/>
                  <a:cs typeface="Arial" panose="020B0604020202020204" pitchFamily="34" charset="0"/>
                  <a:sym typeface="Arial"/>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1349270" y="985601"/>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grpSp>
        <p:nvGrpSpPr>
          <p:cNvPr id="62" name="Google Shape;3584;p72"/>
          <p:cNvGrpSpPr/>
          <p:nvPr/>
        </p:nvGrpSpPr>
        <p:grpSpPr>
          <a:xfrm rot="21029641">
            <a:off x="7974192" y="513076"/>
            <a:ext cx="760505" cy="845384"/>
            <a:chOff x="6895275" y="3637438"/>
            <a:chExt cx="1185500" cy="1357450"/>
          </a:xfrm>
        </p:grpSpPr>
        <p:sp>
          <p:nvSpPr>
            <p:cNvPr id="63"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3633;p72"/>
          <p:cNvGrpSpPr/>
          <p:nvPr/>
        </p:nvGrpSpPr>
        <p:grpSpPr>
          <a:xfrm rot="9255750">
            <a:off x="7651576" y="4433136"/>
            <a:ext cx="1253175" cy="629525"/>
            <a:chOff x="3275225" y="3012350"/>
            <a:chExt cx="1253175" cy="629525"/>
          </a:xfrm>
        </p:grpSpPr>
        <p:sp>
          <p:nvSpPr>
            <p:cNvPr id="103"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66830" y="1444712"/>
                <a:ext cx="7271468" cy="1287532"/>
              </a:xfrm>
              <a:prstGeom prst="rect">
                <a:avLst/>
              </a:prstGeom>
            </p:spPr>
            <p:txBody>
              <a:bodyPr wrap="square">
                <a:spAutoFit/>
              </a:bodyPr>
              <a:lstStyle/>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dương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−3;−2</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0;1</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âm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−1;0</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Hoàn thành bảng:</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30" y="1444712"/>
                <a:ext cx="7271468" cy="1287532"/>
              </a:xfrm>
              <a:prstGeom prst="rect">
                <a:avLst/>
              </a:prstGeom>
              <a:blipFill>
                <a:blip r:embed="rId3"/>
                <a:stretch>
                  <a:fillRect l="-671" b="-7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96421" y="891032"/>
                <a:ext cx="2773773" cy="507831"/>
              </a:xfrm>
              <a:prstGeom prst="rect">
                <a:avLst/>
              </a:prstGeom>
            </p:spPr>
            <p:txBody>
              <a:bodyPr wrap="none">
                <a:spAutoFit/>
              </a:bodyPr>
              <a:lstStyle/>
              <a:p>
                <a:pPr lvl="0" algn="just">
                  <a:lnSpc>
                    <a:spcPct val="150000"/>
                  </a:lnSpc>
                  <a:spcBef>
                    <a:spcPts val="300"/>
                  </a:spcBef>
                  <a:spcAft>
                    <a:spcPts val="300"/>
                  </a:spcAft>
                </a:pPr>
                <a:r>
                  <a:rPr lang="vi-VN" sz="1800">
                    <a:solidFill>
                      <a:srgbClr val="FFFFFF"/>
                    </a:solidFill>
                    <a:latin typeface="Arial" panose="020B0604020202020204" pitchFamily="34" charset="0"/>
                    <a:ea typeface="Arial" panose="020B0604020202020204" pitchFamily="34" charset="0"/>
                    <a:cs typeface="Times New Roman" panose="02020603050405020304" pitchFamily="18" charset="0"/>
                  </a:rPr>
                  <a:t>Hàm số </a:t>
                </a:r>
                <a14:m>
                  <m:oMath xmlns:m="http://schemas.openxmlformats.org/officeDocument/2006/math">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6421" y="891032"/>
                <a:ext cx="2773773" cy="507831"/>
              </a:xfrm>
              <a:prstGeom prst="rect">
                <a:avLst/>
              </a:prstGeom>
              <a:blipFill>
                <a:blip r:embed="rId5"/>
                <a:stretch>
                  <a:fillRect l="-1758" b="-9639"/>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770412" y="2919292"/>
            <a:ext cx="3532152" cy="1505515"/>
          </a:xfrm>
          <a:prstGeom prst="rect">
            <a:avLst/>
          </a:prstGeom>
        </p:spPr>
      </p:pic>
      <p:pic>
        <p:nvPicPr>
          <p:cNvPr id="10" name="Picture 9"/>
          <p:cNvPicPr>
            <a:picLocks noChangeAspect="1"/>
          </p:cNvPicPr>
          <p:nvPr/>
        </p:nvPicPr>
        <p:blipFill>
          <a:blip r:embed="rId7"/>
          <a:stretch>
            <a:fillRect/>
          </a:stretch>
        </p:blipFill>
        <p:spPr>
          <a:xfrm>
            <a:off x="4835738" y="2914082"/>
            <a:ext cx="3518707" cy="1497698"/>
          </a:xfrm>
          <a:prstGeom prst="rect">
            <a:avLst/>
          </a:prstGeom>
        </p:spPr>
      </p:pic>
    </p:spTree>
    <p:extLst>
      <p:ext uri="{BB962C8B-B14F-4D97-AF65-F5344CB8AC3E}">
        <p14:creationId xmlns:p14="http://schemas.microsoft.com/office/powerpoint/2010/main" val="11593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07278" y="1241713"/>
                <a:ext cx="7562884" cy="28418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Cho hàm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n-lt"/>
                    <a:ea typeface="PMingLiU"/>
                    <a:cs typeface="Times New Roman" panose="02020603050405020304" pitchFamily="18" charset="0"/>
                  </a:rPr>
                  <a:t> xác định và liên tục trên khoảng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𝑎</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𝑏</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và điểm </a:t>
                </a:r>
                <a14:m>
                  <m:oMath xmlns:m="http://schemas.openxmlformats.org/officeDocument/2006/math">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&lt;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i="1">
                    <a:effectLst/>
                    <a:latin typeface="+mn-lt"/>
                    <a:ea typeface="PMingLiU"/>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đại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&gt;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tiểu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07278" y="1241713"/>
                <a:ext cx="7562884" cy="2841804"/>
              </a:xfrm>
              <a:prstGeom prst="rect">
                <a:avLst/>
              </a:prstGeom>
              <a:blipFill>
                <a:blip r:embed="rId4"/>
                <a:stretch>
                  <a:fillRect l="-645" r="-645" b="-21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420967" y="580310"/>
            <a:ext cx="2367956" cy="600164"/>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nghĩa</a:t>
            </a:r>
            <a:endParaRPr kumimoji="0" lang="en-US" sz="3200" b="1" i="0" u="none" strike="noStrike" kern="1200" cap="none" spc="0" normalizeH="0" baseline="0" noProof="0" dirty="0">
              <a:ln>
                <a:noFill/>
              </a:ln>
              <a:solidFill>
                <a:srgbClr val="FFFF00"/>
              </a:solidFill>
              <a:effectLst/>
              <a:uLnTx/>
              <a:uFillTx/>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46967547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21" name="Group 20"/>
          <p:cNvGrpSpPr/>
          <p:nvPr/>
        </p:nvGrpSpPr>
        <p:grpSpPr>
          <a:xfrm>
            <a:off x="214685" y="174929"/>
            <a:ext cx="1248356" cy="573950"/>
            <a:chOff x="304800" y="323396"/>
            <a:chExt cx="2354528" cy="593305"/>
          </a:xfrm>
        </p:grpSpPr>
        <p:sp>
          <p:nvSpPr>
            <p:cNvPr id="22" name="Round Single Corner Rectangle 21"/>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Rectangle 22"/>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47593" y="988999"/>
                <a:ext cx="8430646" cy="3682290"/>
              </a:xfrm>
              <a:prstGeom prst="rect">
                <a:avLst/>
              </a:prstGeom>
            </p:spPr>
            <p:txBody>
              <a:bodyPr wrap="square">
                <a:spAutoFit/>
              </a:bodyPr>
              <a:lstStyle/>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smtClean="0">
                        <a:solidFill>
                          <a:schemeClr val="tx1"/>
                        </a:solidFill>
                        <a:latin typeface="Cambria Math" panose="02040503050406030204" pitchFamily="18" charset="0"/>
                      </a:rPr>
                      <m:t>𝑦</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đại tại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𝑓</m:t>
                        </m:r>
                      </m:e>
                      <m:sub>
                        <m:r>
                          <m:rPr>
                            <m:sty m:val="p"/>
                          </m:rPr>
                          <a:rPr lang="en-US" sz="1800" b="0" i="0" smtClean="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a:solidFill>
                              <a:schemeClr val="tx1"/>
                            </a:solidFill>
                            <a:latin typeface="Cambria Math" panose="02040503050406030204" pitchFamily="18" charset="0"/>
                          </a:rPr>
                          <m:t>Đ</m:t>
                        </m:r>
                      </m:sub>
                    </m:sSub>
                    <m:r>
                      <a:rPr lang="en-US" sz="1800" b="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đại của đồ thị hàm số.</a:t>
                </a:r>
                <a:endParaRPr lang="en-US" sz="1800">
                  <a:solidFill>
                    <a:schemeClr val="tx1"/>
                  </a:solidFill>
                </a:endParaRPr>
              </a:p>
              <a:p>
                <a:pPr algn="just">
                  <a:lnSpc>
                    <a:spcPct val="160000"/>
                  </a:lnSpc>
                  <a:spcBef>
                    <a:spcPts val="200"/>
                  </a:spcBef>
                  <a:spcAft>
                    <a:spcPts val="200"/>
                  </a:spcAft>
                </a:pPr>
                <a:r>
                  <a:rPr lang="en-US" sz="1800" i="1">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a:solidFill>
                          <a:schemeClr val="tx1"/>
                        </a:solidFill>
                        <a:latin typeface="Cambria Math" panose="02040503050406030204" pitchFamily="18" charset="0"/>
                      </a:rPr>
                      <m:t>𝑦</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tiểu tại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tiểu của hàm số </a:t>
                </a:r>
                <a14:m>
                  <m:oMath xmlns:m="http://schemas.openxmlformats.org/officeDocument/2006/math">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tiểu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𝑓</m:t>
                        </m:r>
                      </m:e>
                      <m:sub>
                        <m:r>
                          <m:rPr>
                            <m:sty m:val="p"/>
                          </m:rPr>
                          <a:rPr lang="en-US" sz="180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i="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r>
                      <a:rPr lang="en-US"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𝑀</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tiểu của đồ thị hàm số.</a:t>
                </a:r>
                <a:endParaRPr lang="vi-VN" sz="1800">
                  <a:solidFill>
                    <a:schemeClr val="tx1"/>
                  </a:solidFill>
                </a:endParaRPr>
              </a:p>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Các điểm cực đại và điểm cực tiểu được gọi chung là điểm cực trị. Giá trị cực đại và giá trị cực tiểu được gọi chung là giá trị cực trị (hay cực trị) của hàm số.</a:t>
                </a:r>
                <a:endParaRPr lang="vi-VN" sz="18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47593" y="988999"/>
                <a:ext cx="8430646" cy="3682290"/>
              </a:xfrm>
              <a:prstGeom prst="rect">
                <a:avLst/>
              </a:prstGeom>
              <a:blipFill>
                <a:blip r:embed="rId3"/>
                <a:stretch>
                  <a:fillRect l="-578" r="-651" b="-1821"/>
                </a:stretch>
              </a:blipFill>
            </p:spPr>
            <p:txBody>
              <a:bodyPr/>
              <a:lstStyle/>
              <a:p>
                <a:r>
                  <a:rPr lang="en-US">
                    <a:noFill/>
                  </a:rPr>
                  <a:t> </a:t>
                </a:r>
              </a:p>
            </p:txBody>
          </p:sp>
        </mc:Fallback>
      </mc:AlternateContent>
      <p:pic>
        <p:nvPicPr>
          <p:cNvPr id="26" name="Picture 25"/>
          <p:cNvPicPr>
            <a:picLocks noChangeAspect="1"/>
          </p:cNvPicPr>
          <p:nvPr/>
        </p:nvPicPr>
        <p:blipFill>
          <a:blip r:embed="rId4"/>
          <a:stretch>
            <a:fillRect/>
          </a:stretch>
        </p:blipFill>
        <p:spPr>
          <a:xfrm>
            <a:off x="8312172" y="327588"/>
            <a:ext cx="450165" cy="667531"/>
          </a:xfrm>
          <a:prstGeom prst="rect">
            <a:avLst/>
          </a:prstGeom>
        </p:spPr>
      </p:pic>
    </p:spTree>
    <p:extLst>
      <p:ext uri="{BB962C8B-B14F-4D97-AF65-F5344CB8AC3E}">
        <p14:creationId xmlns:p14="http://schemas.microsoft.com/office/powerpoint/2010/main" val="10709045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763070" y="749315"/>
                <a:ext cx="7492118" cy="900246"/>
              </a:xfrm>
              <a:prstGeom prst="rect">
                <a:avLst/>
              </a:prstGeom>
            </p:spPr>
            <p:txBody>
              <a:bodyPr wrap="square">
                <a:spAutoFit/>
              </a:bodyPr>
              <a:lstStyle/>
              <a:p>
                <a:pPr lvl="0" algn="just">
                  <a:lnSpc>
                    <a:spcPct val="150000"/>
                  </a:lnSpc>
                </a:pPr>
                <a:r>
                  <a:rPr kumimoji="0" lang="en-US" sz="1750" b="1" i="0" u="none" strike="noStrike" kern="0" cap="none" spc="0" normalizeH="0" baseline="0" noProof="0">
                    <a:ln>
                      <a:noFill/>
                    </a:ln>
                    <a:solidFill>
                      <a:srgbClr val="FFFF00"/>
                    </a:solidFill>
                    <a:effectLst/>
                    <a:uLnTx/>
                    <a:uFillTx/>
                    <a:latin typeface="Arial"/>
                    <a:cs typeface="Arial"/>
                    <a:sym typeface="Arial"/>
                  </a:rPr>
                  <a:t>Ví dụ 5. </a:t>
                </a:r>
                <a:r>
                  <a:rPr lang="vi-VN" sz="1750">
                    <a:solidFill>
                      <a:srgbClr val="FFFFFF"/>
                    </a:solidFill>
                    <a:latin typeface="Arial" panose="020B0604020202020204" pitchFamily="34" charset="0"/>
                  </a:rPr>
                  <a:t>Hình 1.8 là đồ thị của hàm số </a:t>
                </a:r>
                <a14:m>
                  <m:oMath xmlns:m="http://schemas.openxmlformats.org/officeDocument/2006/math">
                    <m:r>
                      <a:rPr lang="vi-VN" sz="1750" i="1" smtClean="0">
                        <a:solidFill>
                          <a:srgbClr val="FFFFFF"/>
                        </a:solidFill>
                        <a:latin typeface="Cambria Math" panose="02040503050406030204" pitchFamily="18" charset="0"/>
                      </a:rPr>
                      <m:t>𝑦</m:t>
                    </m:r>
                    <m:r>
                      <a:rPr lang="vi-VN" sz="1750" i="1" smtClean="0">
                        <a:solidFill>
                          <a:srgbClr val="FFFFFF"/>
                        </a:solidFill>
                        <a:latin typeface="Cambria Math" panose="02040503050406030204" pitchFamily="18" charset="0"/>
                      </a:rPr>
                      <m:t> = </m:t>
                    </m:r>
                    <m:r>
                      <a:rPr lang="vi-VN" sz="1750" i="1" smtClean="0">
                        <a:solidFill>
                          <a:srgbClr val="FFFFFF"/>
                        </a:solidFill>
                        <a:latin typeface="Cambria Math" panose="02040503050406030204" pitchFamily="18" charset="0"/>
                      </a:rPr>
                      <m:t>𝑓</m:t>
                    </m:r>
                    <m:r>
                      <a:rPr lang="vi-VN" sz="1750" i="1" smtClean="0">
                        <a:solidFill>
                          <a:srgbClr val="FFFFFF"/>
                        </a:solidFill>
                        <a:latin typeface="Cambria Math" panose="02040503050406030204" pitchFamily="18" charset="0"/>
                      </a:rPr>
                      <m:t>(</m:t>
                    </m:r>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m:t>
                    </m:r>
                  </m:oMath>
                </a14:m>
                <a:r>
                  <a:rPr lang="vi-VN" sz="1750">
                    <a:solidFill>
                      <a:srgbClr val="FFFFFF"/>
                    </a:solidFill>
                    <a:latin typeface="Arial" panose="020B0604020202020204" pitchFamily="34" charset="0"/>
                  </a:rPr>
                  <a:t>Hãy tìm các cực trị của hàm số.</a:t>
                </a:r>
              </a:p>
            </p:txBody>
          </p:sp>
        </mc:Choice>
        <mc:Fallback xmlns="">
          <p:sp>
            <p:nvSpPr>
              <p:cNvPr id="11" name="Rectangle 10"/>
              <p:cNvSpPr>
                <a:spLocks noRot="1" noChangeAspect="1" noMove="1" noResize="1" noEditPoints="1" noAdjustHandles="1" noChangeArrowheads="1" noChangeShapeType="1" noTextEdit="1"/>
              </p:cNvSpPr>
              <p:nvPr/>
            </p:nvSpPr>
            <p:spPr>
              <a:xfrm>
                <a:off x="763070" y="749315"/>
                <a:ext cx="7492118" cy="900246"/>
              </a:xfrm>
              <a:prstGeom prst="rect">
                <a:avLst/>
              </a:prstGeom>
              <a:blipFill>
                <a:blip r:embed="rId3"/>
                <a:stretch>
                  <a:fillRect l="-570" r="-570"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82097" y="2275143"/>
                <a:ext cx="5281624" cy="1987724"/>
              </a:xfrm>
              <a:prstGeom prst="rect">
                <a:avLst/>
              </a:prstGeom>
            </p:spPr>
            <p:txBody>
              <a:bodyPr wrap="square">
                <a:spAutoFit/>
              </a:bodyPr>
              <a:lstStyle/>
              <a:p>
                <a:pPr lvl="0" algn="just">
                  <a:lnSpc>
                    <a:spcPct val="150000"/>
                  </a:lnSpc>
                  <a:spcBef>
                    <a:spcPts val="400"/>
                  </a:spcBef>
                  <a:spcAft>
                    <a:spcPts val="400"/>
                  </a:spcAft>
                </a:pPr>
                <a:r>
                  <a:rPr lang="vi-VN" sz="1750">
                    <a:solidFill>
                      <a:srgbClr val="FFFFFF"/>
                    </a:solidFill>
                    <a:latin typeface="Arial" panose="020B0604020202020204" pitchFamily="34" charset="0"/>
                  </a:rPr>
                  <a:t>Từ đồ thị hàm số, ta có:</a:t>
                </a: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𝑦</m:t>
                        </m:r>
                      </m:e>
                      <m:sub>
                        <m:r>
                          <m:rPr>
                            <m:sty m:val="p"/>
                          </m:rPr>
                          <a:rPr lang="en-US" sz="1600">
                            <a:solidFill>
                              <a:schemeClr val="tx1"/>
                            </a:solidFill>
                            <a:latin typeface="Cambria Math" panose="02040503050406030204" pitchFamily="18" charset="0"/>
                          </a:rPr>
                          <m:t>CT</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𝑦</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=2</m:t>
                    </m:r>
                  </m:oMath>
                </a14:m>
                <a:endParaRPr lang="en-US" sz="175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đại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0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0</m:t>
                        </m:r>
                      </m:e>
                    </m:d>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3</m:t>
                    </m:r>
                  </m:oMath>
                </a14:m>
                <a:endParaRPr lang="en-US" sz="200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1</m:t>
                        </m:r>
                      </m:e>
                    </m:d>
                    <m:r>
                      <a:rPr lang="en-US" sz="1800" i="1">
                        <a:solidFill>
                          <a:schemeClr val="tx1"/>
                        </a:solidFill>
                        <a:latin typeface="Cambria Math" panose="02040503050406030204" pitchFamily="18" charset="0"/>
                      </a:rPr>
                      <m:t>=2</m:t>
                    </m:r>
                  </m:oMath>
                </a14:m>
                <a:endParaRPr lang="en-US" sz="200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782097" y="2275143"/>
                <a:ext cx="5281624" cy="1987724"/>
              </a:xfrm>
              <a:prstGeom prst="rect">
                <a:avLst/>
              </a:prstGeom>
              <a:blipFill>
                <a:blip r:embed="rId4"/>
                <a:stretch>
                  <a:fillRect l="-807" b="-3374"/>
                </a:stretch>
              </a:blipFill>
            </p:spPr>
            <p:txBody>
              <a:bodyPr/>
              <a:lstStyle/>
              <a:p>
                <a:r>
                  <a:rPr lang="en-US">
                    <a:noFill/>
                  </a:rPr>
                  <a:t> </a:t>
                </a:r>
              </a:p>
            </p:txBody>
          </p:sp>
        </mc:Fallback>
      </mc:AlternateContent>
      <p:sp>
        <p:nvSpPr>
          <p:cNvPr id="12" name="Rectangle 11"/>
          <p:cNvSpPr/>
          <p:nvPr/>
        </p:nvSpPr>
        <p:spPr>
          <a:xfrm>
            <a:off x="3014587" y="168136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82747" y="1570047"/>
            <a:ext cx="2161481" cy="2861506"/>
          </a:xfrm>
          <a:prstGeom prst="rect">
            <a:avLst/>
          </a:prstGeom>
        </p:spPr>
      </p:pic>
    </p:spTree>
    <p:extLst>
      <p:ext uri="{BB962C8B-B14F-4D97-AF65-F5344CB8AC3E}">
        <p14:creationId xmlns:p14="http://schemas.microsoft.com/office/powerpoint/2010/main" val="4051569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0">
                                            <p:txEl>
                                              <p:pRg st="1" end="1"/>
                                            </p:txEl>
                                          </p:spTgt>
                                        </p:tgtEl>
                                        <p:attrNameLst>
                                          <p:attrName>style.visibility</p:attrName>
                                        </p:attrNameLst>
                                      </p:cBhvr>
                                      <p:to>
                                        <p:strVal val="visible"/>
                                      </p:to>
                                    </p:set>
                                    <p:animEffect transition="in" filter="fade">
                                      <p:cBhvr>
                                        <p:cTn id="28" dur="500"/>
                                        <p:tgtEl>
                                          <p:spTgt spid="5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animEffect transition="in" filter="fade">
                                      <p:cBhvr>
                                        <p:cTn id="32" dur="500"/>
                                        <p:tgtEl>
                                          <p:spTgt spid="50">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0">
                                            <p:txEl>
                                              <p:pRg st="3" end="3"/>
                                            </p:txEl>
                                          </p:spTgt>
                                        </p:tgtEl>
                                        <p:attrNameLst>
                                          <p:attrName>style.visibility</p:attrName>
                                        </p:attrNameLst>
                                      </p:cBhvr>
                                      <p:to>
                                        <p:strVal val="visible"/>
                                      </p:to>
                                    </p:set>
                                    <p:animEffect transition="in" filter="fade">
                                      <p:cBhvr>
                                        <p:cTn id="36"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53" name="Rectangle 52"/>
          <p:cNvSpPr/>
          <p:nvPr/>
        </p:nvSpPr>
        <p:spPr>
          <a:xfrm>
            <a:off x="1486712" y="1865022"/>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925214" y="653321"/>
            <a:ext cx="7293571" cy="981935"/>
            <a:chOff x="504110" y="252950"/>
            <a:chExt cx="7293571" cy="981935"/>
          </a:xfrm>
        </p:grpSpPr>
        <p:sp>
          <p:nvSpPr>
            <p:cNvPr id="9" name="TextBox 8"/>
            <p:cNvSpPr txBox="1"/>
            <p:nvPr/>
          </p:nvSpPr>
          <p:spPr>
            <a:xfrm>
              <a:off x="504110" y="465120"/>
              <a:ext cx="1865693"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4</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75249" y="252950"/>
                  <a:ext cx="5322432" cy="981935"/>
                </a:xfrm>
                <a:prstGeom prst="rect">
                  <a:avLst/>
                </a:prstGeom>
              </p:spPr>
              <p:txBody>
                <a:bodyPr wrap="square">
                  <a:spAutoFit/>
                </a:bodyPr>
                <a:lstStyle/>
                <a:p>
                  <a:pPr lvl="0" algn="just">
                    <a:lnSpc>
                      <a:spcPct val="150000"/>
                    </a:lnSpc>
                    <a:buClrTx/>
                    <a:defRPr/>
                  </a:pPr>
                  <a:r>
                    <a:rPr lang="en-US" sz="1900">
                      <a:solidFill>
                        <a:srgbClr val="FFFFFF"/>
                      </a:solidFill>
                      <a:ea typeface="+mn-ea"/>
                    </a:rPr>
                    <a:t>Hình 1.9 là đồ thị của hàm số </a:t>
                  </a:r>
                  <a14:m>
                    <m:oMath xmlns:m="http://schemas.openxmlformats.org/officeDocument/2006/math">
                      <m:r>
                        <a:rPr lang="vi-VN" sz="2000" i="1">
                          <a:solidFill>
                            <a:srgbClr val="FFFFFF"/>
                          </a:solidFill>
                          <a:latin typeface="Cambria Math" panose="02040503050406030204" pitchFamily="18" charset="0"/>
                        </a:rPr>
                        <m:t>𝑦</m:t>
                      </m:r>
                      <m:r>
                        <a:rPr lang="vi-VN" sz="2000" i="1">
                          <a:solidFill>
                            <a:srgbClr val="FFFFFF"/>
                          </a:solidFill>
                          <a:latin typeface="Cambria Math" panose="02040503050406030204" pitchFamily="18" charset="0"/>
                        </a:rPr>
                        <m:t> = </m:t>
                      </m:r>
                      <m:r>
                        <a:rPr lang="vi-VN" sz="2000" i="1">
                          <a:solidFill>
                            <a:srgbClr val="FFFFFF"/>
                          </a:solidFill>
                          <a:latin typeface="Cambria Math" panose="02040503050406030204" pitchFamily="18" charset="0"/>
                        </a:rPr>
                        <m:t>𝑓</m:t>
                      </m:r>
                      <m:r>
                        <a:rPr lang="vi-VN" sz="2000" i="1">
                          <a:solidFill>
                            <a:srgbClr val="FFFFFF"/>
                          </a:solidFill>
                          <a:latin typeface="Cambria Math" panose="02040503050406030204" pitchFamily="18" charset="0"/>
                        </a:rPr>
                        <m:t>(</m:t>
                      </m:r>
                      <m:r>
                        <a:rPr lang="vi-VN" sz="2000" i="1">
                          <a:solidFill>
                            <a:srgbClr val="FFFFFF"/>
                          </a:solidFill>
                          <a:latin typeface="Cambria Math" panose="02040503050406030204" pitchFamily="18" charset="0"/>
                        </a:rPr>
                        <m:t>𝑥</m:t>
                      </m:r>
                      <m:r>
                        <a:rPr lang="vi-VN" sz="2000" i="1">
                          <a:solidFill>
                            <a:srgbClr val="FFFFFF"/>
                          </a:solidFill>
                          <a:latin typeface="Cambria Math" panose="02040503050406030204" pitchFamily="18" charset="0"/>
                        </a:rPr>
                        <m:t>).</m:t>
                      </m:r>
                    </m:oMath>
                  </a14:m>
                  <a:r>
                    <a:rPr lang="en-US" sz="1900">
                      <a:solidFill>
                        <a:srgbClr val="FFFFFF"/>
                      </a:solidFill>
                      <a:ea typeface="+mn-ea"/>
                    </a:rPr>
                    <a:t> Hãy tìm các cực trị của hàm số. </a:t>
                  </a:r>
                  <a:endParaRPr lang="vi-VN" sz="19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75249" y="252950"/>
                  <a:ext cx="5322432" cy="981935"/>
                </a:xfrm>
                <a:prstGeom prst="rect">
                  <a:avLst/>
                </a:prstGeom>
                <a:blipFill>
                  <a:blip r:embed="rId3"/>
                  <a:stretch>
                    <a:fillRect l="-1031" r="-1145" b="-43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09312" y="2453982"/>
                <a:ext cx="4572000" cy="1869423"/>
              </a:xfrm>
              <a:prstGeom prst="rect">
                <a:avLst/>
              </a:prstGeom>
            </p:spPr>
            <p:txBody>
              <a:bodyPr>
                <a:spAutoFit/>
              </a:bodyPr>
              <a:lstStyle/>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m:t>
                        </m:r>
                        <m:r>
                          <a:rPr lang="en-US" sz="19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=5</m:t>
                    </m:r>
                    <m:r>
                      <a:rPr lang="en-US" sz="19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900" b="0">
                  <a:solidFill>
                    <a:schemeClr val="tx1"/>
                  </a:solidFill>
                  <a:effectLst/>
                  <a:latin typeface="+mj-lt"/>
                  <a:ea typeface="PMingLiU"/>
                  <a:cs typeface="Times New Roman" panose="02020603050405020304" pitchFamily="18" charset="0"/>
                </a:endParaRPr>
              </a:p>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a:t>
                </a:r>
                <a:endParaRPr lang="en-US" sz="19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09312" y="2453982"/>
                <a:ext cx="4572000" cy="1869423"/>
              </a:xfrm>
              <a:prstGeom prst="rect">
                <a:avLst/>
              </a:prstGeom>
              <a:blipFill>
                <a:blip r:embed="rId4"/>
                <a:stretch>
                  <a:fillRect l="-933" r="-1333" b="-4902"/>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856250" y="1769185"/>
            <a:ext cx="2235315" cy="2673487"/>
          </a:xfrm>
          <a:prstGeom prst="rect">
            <a:avLst/>
          </a:prstGeom>
        </p:spPr>
      </p:pic>
    </p:spTree>
    <p:extLst>
      <p:ext uri="{BB962C8B-B14F-4D97-AF65-F5344CB8AC3E}">
        <p14:creationId xmlns:p14="http://schemas.microsoft.com/office/powerpoint/2010/main" val="41763539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8"/>
            <a:ext cx="5398935" cy="577411"/>
            <a:chOff x="304802" y="323398"/>
            <a:chExt cx="10182942" cy="596881"/>
          </a:xfrm>
        </p:grpSpPr>
        <p:sp>
          <p:nvSpPr>
            <p:cNvPr id="7" name="Round Single Corner Rectangle 6"/>
            <p:cNvSpPr/>
            <p:nvPr/>
          </p:nvSpPr>
          <p:spPr>
            <a:xfrm flipV="1">
              <a:off x="304802" y="323398"/>
              <a:ext cx="8548274" cy="596881"/>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45416"/>
            </a:xfrm>
            <a:prstGeom prst="rect">
              <a:avLst/>
            </a:prstGeom>
          </p:spPr>
          <p:txBody>
            <a:bodyPr wrap="square">
              <a:spAutoFit/>
            </a:bodyPr>
            <a:lstStyle/>
            <a:p>
              <a:pPr lvl="0">
                <a:defRPr/>
              </a:pPr>
              <a:r>
                <a:rPr lang="vi-VN" sz="2200" b="1">
                  <a:solidFill>
                    <a:prstClr val="black"/>
                  </a:solidFill>
                  <a:cs typeface="Arial" panose="020B0604020202020204" pitchFamily="34" charset="0"/>
                </a:rPr>
                <a:t>b) Cách tìm cực trị của hàm số</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8000248" y="3976233"/>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643688" y="1062516"/>
                <a:ext cx="7856623" cy="3268011"/>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20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HĐ5</a:t>
                </a:r>
                <a:r>
                  <a:rPr kumimoji="0" lang="en-US" sz="20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2000" b="1" i="1">
                    <a:solidFill>
                      <a:srgbClr val="FFFFFF"/>
                    </a:solidFill>
                    <a:ea typeface="+mn-ea"/>
                  </a:rPr>
                  <a:t>Nhận biết cách tìm cực trị của hàm số</a:t>
                </a:r>
              </a:p>
              <a:p>
                <a:pPr lvl="0" algn="just" defTabSz="1828800">
                  <a:lnSpc>
                    <a:spcPct val="150000"/>
                  </a:lnSpc>
                  <a:buClr>
                    <a:srgbClr val="FFFF00"/>
                  </a:buClr>
                  <a:defRPr/>
                </a:pPr>
                <a14:m>
                  <m:oMathPara xmlns:m="http://schemas.openxmlformats.org/officeDocument/2006/math">
                    <m:oMathParaPr>
                      <m:jc m:val="left"/>
                    </m:oMathParaPr>
                    <m:oMath xmlns:m="http://schemas.openxmlformats.org/officeDocument/2006/math">
                      <m:r>
                        <m:rPr>
                          <m:nor/>
                        </m:rPr>
                        <a:rPr lang="en-US" sz="2000">
                          <a:solidFill>
                            <a:srgbClr val="FFFFFF"/>
                          </a:solidFill>
                        </a:rPr>
                        <m:t>Cho</m:t>
                      </m:r>
                      <m:r>
                        <m:rPr>
                          <m:nor/>
                        </m:rPr>
                        <a:rPr lang="en-US" sz="2000">
                          <a:solidFill>
                            <a:srgbClr val="FFFFFF"/>
                          </a:solidFill>
                        </a:rPr>
                        <m:t> </m:t>
                      </m:r>
                      <m:r>
                        <m:rPr>
                          <m:nor/>
                        </m:rPr>
                        <a:rPr lang="vi-VN" sz="2000">
                          <a:solidFill>
                            <a:srgbClr val="FFFFFF"/>
                          </a:solidFill>
                        </a:rPr>
                        <m:t>h</m:t>
                      </m:r>
                      <m:r>
                        <m:rPr>
                          <m:nor/>
                        </m:rPr>
                        <a:rPr lang="vi-VN" sz="2000">
                          <a:solidFill>
                            <a:srgbClr val="FFFFFF"/>
                          </a:solidFill>
                        </a:rPr>
                        <m:t>à</m:t>
                      </m:r>
                      <m:r>
                        <m:rPr>
                          <m:nor/>
                        </m:rPr>
                        <a:rPr lang="vi-VN" sz="2000">
                          <a:solidFill>
                            <a:srgbClr val="FFFFFF"/>
                          </a:solidFill>
                        </a:rPr>
                        <m:t>m</m:t>
                      </m:r>
                      <m:r>
                        <m:rPr>
                          <m:nor/>
                        </m:rPr>
                        <a:rPr lang="vi-VN" sz="2000">
                          <a:solidFill>
                            <a:srgbClr val="FFFFFF"/>
                          </a:solidFill>
                        </a:rPr>
                        <m:t> </m:t>
                      </m:r>
                      <m:r>
                        <m:rPr>
                          <m:nor/>
                        </m:rPr>
                        <a:rPr lang="vi-VN" sz="2000">
                          <a:solidFill>
                            <a:srgbClr val="FFFFFF"/>
                          </a:solidFill>
                        </a:rPr>
                        <m:t>s</m:t>
                      </m:r>
                      <m:r>
                        <m:rPr>
                          <m:nor/>
                        </m:rPr>
                        <a:rPr lang="vi-VN" sz="2000">
                          <a:solidFill>
                            <a:srgbClr val="FFFFFF"/>
                          </a:solidFill>
                        </a:rPr>
                        <m:t>ố</m:t>
                      </m:r>
                      <m:r>
                        <a:rPr lang="en-US" sz="2000" b="0" i="1" smtClean="0">
                          <a:solidFill>
                            <a:srgbClr val="FFFFFF"/>
                          </a:solidFill>
                          <a:latin typeface="Cambria Math" panose="02040503050406030204" pitchFamily="18" charset="0"/>
                        </a:rPr>
                        <m:t> </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f>
                        <m:f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fPr>
                        <m:num>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num>
                        <m:den>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den>
                      </m:f>
                      <m:sSup>
                        <m:sSup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+8</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oMath>
                  </m:oMathPara>
                </a14:m>
                <a:endParaRPr kumimoji="0" lang="en-US" sz="2000" b="0" i="0" u="none" strike="noStrike" kern="0" cap="none" spc="0" normalizeH="0" baseline="0" noProof="0">
                  <a:ln>
                    <a:noFill/>
                  </a:ln>
                  <a:solidFill>
                    <a:srgbClr val="FFFFFF"/>
                  </a:solidFill>
                  <a:effectLst/>
                  <a:uLnTx/>
                  <a:uFillTx/>
                  <a:ea typeface="+mn-ea"/>
                  <a:sym typeface="Arial"/>
                </a:endParaRPr>
              </a:p>
              <a:p>
                <a:pPr lvl="0" algn="just" defTabSz="1828800">
                  <a:lnSpc>
                    <a:spcPct val="150000"/>
                  </a:lnSpc>
                  <a:buClr>
                    <a:srgbClr val="FFFF00"/>
                  </a:buClr>
                  <a:defRPr/>
                </a:pPr>
                <a:r>
                  <a:rPr lang="en-US" sz="2000">
                    <a:solidFill>
                      <a:srgbClr val="FFFFFF"/>
                    </a:solidFill>
                    <a:ea typeface="+mn-ea"/>
                  </a:rPr>
                  <a:t>a) Tính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và tìm các điểm mà tại đó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bằng 0.</a:t>
                </a:r>
              </a:p>
              <a:p>
                <a:pPr lvl="0" algn="just" defTabSz="1828800">
                  <a:lnSpc>
                    <a:spcPct val="150000"/>
                  </a:lnSpc>
                  <a:buClr>
                    <a:srgbClr val="FFFF00"/>
                  </a:buClr>
                  <a:defRPr/>
                </a:pPr>
                <a:r>
                  <a:rPr lang="en-US" sz="2000">
                    <a:solidFill>
                      <a:srgbClr val="FFFFFF"/>
                    </a:solidFill>
                    <a:ea typeface="+mn-ea"/>
                  </a:rPr>
                  <a:t>b) Lập bảng biến thiên của hàm số.</a:t>
                </a:r>
              </a:p>
              <a:p>
                <a:pPr lvl="0" algn="just" defTabSz="1828800">
                  <a:lnSpc>
                    <a:spcPct val="150000"/>
                  </a:lnSpc>
                  <a:buClr>
                    <a:srgbClr val="FFFF00"/>
                  </a:buClr>
                  <a:defRPr/>
                </a:pPr>
                <a:r>
                  <a:rPr lang="en-US" sz="2000">
                    <a:solidFill>
                      <a:srgbClr val="FFFFFF"/>
                    </a:solidFill>
                    <a:ea typeface="+mn-ea"/>
                  </a:rPr>
                  <a:t>c) Từ bảng biến thiên suy ra các điểm cực trị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643688" y="1062516"/>
                <a:ext cx="7856623" cy="3268011"/>
              </a:xfrm>
              <a:prstGeom prst="rect">
                <a:avLst/>
              </a:prstGeom>
              <a:blipFill>
                <a:blip r:embed="rId3"/>
                <a:stretch>
                  <a:fillRect l="-854" r="-854" b="-746"/>
                </a:stretch>
              </a:blipFill>
            </p:spPr>
            <p:txBody>
              <a:bodyPr/>
              <a:lstStyle/>
              <a:p>
                <a:r>
                  <a:rPr lang="en-US">
                    <a:noFill/>
                  </a:rPr>
                  <a:t> </a:t>
                </a:r>
              </a:p>
            </p:txBody>
          </p:sp>
        </mc:Fallback>
      </mc:AlternateContent>
      <p:grpSp>
        <p:nvGrpSpPr>
          <p:cNvPr id="56" name="Google Shape;3633;p72"/>
          <p:cNvGrpSpPr/>
          <p:nvPr/>
        </p:nvGrpSpPr>
        <p:grpSpPr>
          <a:xfrm rot="9220960">
            <a:off x="7353354" y="341374"/>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22931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7891409" y="3925347"/>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11147983">
            <a:off x="8177794" y="60270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Rectangle 53"/>
          <p:cNvSpPr/>
          <p:nvPr/>
        </p:nvSpPr>
        <p:spPr>
          <a:xfrm>
            <a:off x="730499" y="41377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sp>
        <p:nvSpPr>
          <p:cNvPr id="2" name="Rectangle 1"/>
          <p:cNvSpPr/>
          <p:nvPr/>
        </p:nvSpPr>
        <p:spPr>
          <a:xfrm>
            <a:off x="730499" y="1357417"/>
            <a:ext cx="2243284" cy="507831"/>
          </a:xfrm>
          <a:prstGeom prst="rect">
            <a:avLst/>
          </a:prstGeom>
        </p:spPr>
        <p:txBody>
          <a:bodyPr wrap="square">
            <a:spAutoFit/>
          </a:bodyPr>
          <a:lstStyle/>
          <a:p>
            <a:pPr algn="just">
              <a:lnSpc>
                <a:spcPct val="150000"/>
              </a:lnSpc>
            </a:pPr>
            <a:r>
              <a:rPr lang="en-US" sz="1800">
                <a:solidFill>
                  <a:schemeClr val="tx1"/>
                </a:solidFill>
                <a:effectLst/>
                <a:latin typeface="+mj-lt"/>
                <a:ea typeface="Arial" panose="020B0604020202020204" pitchFamily="34" charset="0"/>
                <a:cs typeface="Times New Roman" panose="02020603050405020304" pitchFamily="18" charset="0"/>
              </a:rPr>
              <a:t>b) Bảng biến thiên:</a:t>
            </a:r>
            <a:endParaRPr lang="en-US" sz="1800">
              <a:solidFill>
                <a:schemeClr val="tx1"/>
              </a:solidFill>
              <a:latin typeface="+mj-lt"/>
              <a:ea typeface="Arial" panose="020B0604020202020204" pitchFamily="34" charset="0"/>
              <a:cs typeface="Times New Roman" panose="02020603050405020304" pitchFamily="18" charset="0"/>
            </a:endParaRPr>
          </a:p>
        </p:txBody>
      </p:sp>
      <p:pic>
        <p:nvPicPr>
          <p:cNvPr id="62" name="Picture 61"/>
          <p:cNvPicPr/>
          <p:nvPr/>
        </p:nvPicPr>
        <p:blipFill>
          <a:blip r:embed="rId3"/>
          <a:stretch>
            <a:fillRect/>
          </a:stretch>
        </p:blipFill>
        <p:spPr>
          <a:xfrm>
            <a:off x="3180269" y="1669465"/>
            <a:ext cx="3653292" cy="141936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43853" y="3187885"/>
                <a:ext cx="5387736" cy="165353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H</m:t>
                      </m:r>
                      <m:r>
                        <m:rPr>
                          <m:nor/>
                        </m:rPr>
                        <a:rPr lang="en-US" sz="1800" smtClean="0">
                          <a:solidFill>
                            <a:schemeClr val="tx1"/>
                          </a:solidFill>
                          <a:ea typeface="Arial" panose="020B0604020202020204" pitchFamily="34" charset="0"/>
                          <a:cs typeface="Times New Roman" panose="02020603050405020304" pitchFamily="18" charset="0"/>
                        </a:rPr>
                        <m:t>à</m:t>
                      </m:r>
                      <m:r>
                        <m:rPr>
                          <m:nor/>
                        </m:rPr>
                        <a:rPr lang="en-US" sz="1800" smtClean="0">
                          <a:solidFill>
                            <a:schemeClr val="tx1"/>
                          </a:solidFill>
                          <a:ea typeface="Arial" panose="020B0604020202020204" pitchFamily="34" charset="0"/>
                          <a:cs typeface="Times New Roman" panose="02020603050405020304" pitchFamily="18" charset="0"/>
                        </a:rPr>
                        <m:t>m</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s</m:t>
                      </m:r>
                      <m:r>
                        <m:rPr>
                          <m:nor/>
                        </m:rPr>
                        <a:rPr lang="en-US" sz="1800" smtClean="0">
                          <a:solidFill>
                            <a:schemeClr val="tx1"/>
                          </a:solidFill>
                          <a:ea typeface="Arial" panose="020B0604020202020204" pitchFamily="34" charset="0"/>
                          <a:cs typeface="Times New Roman" panose="02020603050405020304" pitchFamily="18" charset="0"/>
                        </a:rPr>
                        <m:t>ố đạ</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ự</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đạ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m:t>
                          </m:r>
                          <m:r>
                            <a:rPr lang="en-US" sz="18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23</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800">
                          <a:solidFill>
                            <a:schemeClr val="tx1"/>
                          </a:solidFill>
                          <a:ea typeface="Arial" panose="020B0604020202020204" pitchFamily="34" charset="0"/>
                          <a:cs typeface="Times New Roman" panose="02020603050405020304" pitchFamily="18" charset="0"/>
                        </a:rPr>
                        <m:t>H</m:t>
                      </m:r>
                      <m:r>
                        <m:rPr>
                          <m:nor/>
                        </m:rPr>
                        <a:rPr lang="en-US" sz="1800">
                          <a:solidFill>
                            <a:schemeClr val="tx1"/>
                          </a:solidFill>
                          <a:ea typeface="Arial" panose="020B0604020202020204" pitchFamily="34" charset="0"/>
                          <a:cs typeface="Times New Roman" panose="02020603050405020304" pitchFamily="18" charset="0"/>
                        </a:rPr>
                        <m:t>à</m:t>
                      </m:r>
                      <m:r>
                        <m:rPr>
                          <m:nor/>
                        </m:rPr>
                        <a:rPr lang="en-US" sz="1800">
                          <a:solidFill>
                            <a:schemeClr val="tx1"/>
                          </a:solidFill>
                          <a:ea typeface="Arial" panose="020B0604020202020204" pitchFamily="34" charset="0"/>
                          <a:cs typeface="Times New Roman" panose="02020603050405020304" pitchFamily="18" charset="0"/>
                        </a:rPr>
                        <m:t>m</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s</m:t>
                      </m:r>
                      <m:r>
                        <m:rPr>
                          <m:nor/>
                        </m:rPr>
                        <a:rPr lang="en-US" sz="1800">
                          <a:solidFill>
                            <a:schemeClr val="tx1"/>
                          </a:solidFill>
                          <a:ea typeface="Arial" panose="020B0604020202020204" pitchFamily="34" charset="0"/>
                          <a:cs typeface="Times New Roman" panose="02020603050405020304" pitchFamily="18" charset="0"/>
                        </a:rPr>
                        <m:t>ố đạ</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ự</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ti</m:t>
                      </m:r>
                      <m:r>
                        <m:rPr>
                          <m:nor/>
                        </m:rPr>
                        <a:rPr lang="en-US" sz="1800">
                          <a:solidFill>
                            <a:schemeClr val="tx1"/>
                          </a:solidFill>
                          <a:ea typeface="Arial" panose="020B0604020202020204" pitchFamily="34" charset="0"/>
                          <a:cs typeface="Times New Roman" panose="02020603050405020304" pitchFamily="18" charset="0"/>
                        </a:rPr>
                        <m:t>ể</m:t>
                      </m:r>
                      <m:r>
                        <m:rPr>
                          <m:nor/>
                        </m:rPr>
                        <a:rPr lang="en-US" sz="1800">
                          <a:solidFill>
                            <a:schemeClr val="tx1"/>
                          </a:solidFill>
                          <a:ea typeface="Arial" panose="020B0604020202020204" pitchFamily="34" charset="0"/>
                          <a:cs typeface="Times New Roman" panose="02020603050405020304" pitchFamily="18" charset="0"/>
                        </a:rPr>
                        <m:t>u</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ạ</m:t>
                      </m:r>
                      <m:r>
                        <m:rPr>
                          <m:nor/>
                        </m:rPr>
                        <a:rPr lang="en-US" sz="1800">
                          <a:solidFill>
                            <a:schemeClr val="tx1"/>
                          </a:solidFill>
                          <a:ea typeface="Arial" panose="020B0604020202020204" pitchFamily="34" charset="0"/>
                          <a:cs typeface="Times New Roman" panose="02020603050405020304" pitchFamily="18" charset="0"/>
                        </a:rPr>
                        <m:t>i</m:t>
                      </m:r>
                      <m:r>
                        <m:rPr>
                          <m:nor/>
                        </m:rPr>
                        <a:rPr lang="en-US" sz="180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=4</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19</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3853" y="3187885"/>
                <a:ext cx="5387736" cy="16535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37245" y="316566"/>
                <a:ext cx="6539340" cy="923330"/>
              </a:xfrm>
              <a:prstGeom prst="rect">
                <a:avLst/>
              </a:prstGeom>
            </p:spPr>
            <p:txBody>
              <a:bodyPr wrap="square">
                <a:spAutoFit/>
              </a:bodyPr>
              <a:lstStyle/>
              <a:p>
                <a:pPr lvl="0" algn="just">
                  <a:lnSpc>
                    <a:spcPct val="150000"/>
                  </a:lnSpc>
                </a:pPr>
                <a:r>
                  <a:rPr lang="en-US" sz="1800">
                    <a:solidFill>
                      <a:srgbClr val="FFFFFF"/>
                    </a:solidFill>
                    <a:ea typeface="PMingLiU"/>
                    <a:cs typeface="Times New Roman" panose="02020603050405020304" pitchFamily="18" charset="0"/>
                  </a:rPr>
                  <a:t>a)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𝑓</m:t>
                        </m:r>
                      </m:e>
                      <m:sup>
                        <m:r>
                          <a:rPr lang="en-US" sz="18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800" i="1">
                            <a:solidFill>
                              <a:srgbClr val="FFFFFF"/>
                            </a:solidFill>
                            <a:latin typeface="Cambria Math" panose="02040503050406030204" pitchFamily="18" charset="0"/>
                            <a:ea typeface="PMingLiU"/>
                            <a:cs typeface="Times New Roman" panose="02020603050405020304" pitchFamily="18" charset="0"/>
                          </a:rPr>
                        </m:ctrlPr>
                      </m:dPr>
                      <m:e>
                        <m:r>
                          <a:rPr lang="en-US" sz="1800" i="1">
                            <a:solidFill>
                              <a:srgbClr val="FFFFFF"/>
                            </a:solidFill>
                            <a:latin typeface="Cambria Math" panose="02040503050406030204" pitchFamily="18" charset="0"/>
                            <a:ea typeface="PMingLiU"/>
                            <a:cs typeface="Times New Roman" panose="02020603050405020304" pitchFamily="18" charset="0"/>
                          </a:rPr>
                          <m:t>𝑥</m:t>
                        </m:r>
                      </m:e>
                    </m:d>
                    <m:r>
                      <a:rPr lang="en-US" sz="1800" i="1">
                        <a:solidFill>
                          <a:srgbClr val="FFFFFF"/>
                        </a:solidFill>
                        <a:latin typeface="Cambria Math" panose="02040503050406030204" pitchFamily="18" charset="0"/>
                        <a:ea typeface="PMingLiU"/>
                        <a:cs typeface="Times New Roman" panose="02020603050405020304" pitchFamily="18" charset="0"/>
                      </a:rPr>
                      <m:t>=</m:t>
                    </m:r>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m:t>
                    </m:r>
                  </m:oMath>
                </a14:m>
                <a:endParaRPr lang="en-US" sz="18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800">
                    <a:solidFill>
                      <a:srgbClr val="FFFFFF"/>
                    </a:solidFill>
                    <a:ea typeface="Arial" panose="020B0604020202020204" pitchFamily="34" charset="0"/>
                    <a:cs typeface="Times New Roman" panose="02020603050405020304" pitchFamily="18" charset="0"/>
                  </a:rPr>
                  <a:t>   </a:t>
                </a:r>
                <a14:m>
                  <m:oMath xmlns:m="http://schemas.openxmlformats.org/officeDocument/2006/math">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rgbClr val="FFFFFF"/>
                    </a:solidFill>
                    <a:ea typeface="PMingLiU"/>
                    <a:cs typeface="Times New Roman" panose="02020603050405020304" pitchFamily="18" charset="0"/>
                  </a:rPr>
                  <a:t> hay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+8=0</m:t>
                    </m:r>
                  </m:oMath>
                </a14:m>
                <a:r>
                  <a:rPr lang="en-US" sz="1800">
                    <a:solidFill>
                      <a:srgbClr val="FFFFFF"/>
                    </a:solidFill>
                    <a:ea typeface="PMingLiU"/>
                    <a:cs typeface="Times New Roman" panose="02020603050405020304" pitchFamily="18" charset="0"/>
                  </a:rPr>
                  <a:t>, suy ra: </a:t>
                </a:r>
                <a14:m>
                  <m:oMath xmlns:m="http://schemas.openxmlformats.org/officeDocument/2006/math">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1800">
                    <a:solidFill>
                      <a:srgbClr val="FFFFFF"/>
                    </a:solidFill>
                    <a:ea typeface="PMingLiU"/>
                    <a:cs typeface="Times New Roman" panose="02020603050405020304" pitchFamily="18" charset="0"/>
                  </a:rPr>
                  <a:t> hoặc </a:t>
                </a:r>
                <a14:m>
                  <m:oMath xmlns:m="http://schemas.openxmlformats.org/officeDocument/2006/math">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37245" y="316566"/>
                <a:ext cx="6539340" cy="923330"/>
              </a:xfrm>
              <a:prstGeom prst="rect">
                <a:avLst/>
              </a:prstGeom>
              <a:blipFill>
                <a:blip r:embed="rId5"/>
                <a:stretch>
                  <a:fillRect l="-839" b="-4636"/>
                </a:stretch>
              </a:blipFill>
            </p:spPr>
            <p:txBody>
              <a:bodyPr/>
              <a:lstStyle/>
              <a:p>
                <a:r>
                  <a:rPr lang="en-US">
                    <a:noFill/>
                  </a:rPr>
                  <a:t> </a:t>
                </a:r>
              </a:p>
            </p:txBody>
          </p:sp>
        </mc:Fallback>
      </mc:AlternateContent>
    </p:spTree>
    <p:extLst>
      <p:ext uri="{BB962C8B-B14F-4D97-AF65-F5344CB8AC3E}">
        <p14:creationId xmlns:p14="http://schemas.microsoft.com/office/powerpoint/2010/main" val="12282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23502" y="1295171"/>
                <a:ext cx="7562884" cy="28922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1900">
                    <a:latin typeface="+mn-lt"/>
                    <a:ea typeface="Arial" panose="020B0604020202020204" pitchFamily="34" charset="0"/>
                    <a:cs typeface="Times New Roman" panose="02020603050405020304" pitchFamily="18" charset="0"/>
                  </a:rPr>
                  <a:t>Giả sử hàm số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effectLst/>
                    <a:latin typeface="+mn-lt"/>
                    <a:ea typeface="PMingLiU"/>
                    <a:cs typeface="Times New Roman" panose="02020603050405020304" pitchFamily="18" charset="0"/>
                  </a:rPr>
                  <a:t> liên tục trên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chứa điểm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và có đạo hàm trên các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Khi đó: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tiểu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đại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23502" y="1295171"/>
                <a:ext cx="7562884" cy="2892267"/>
              </a:xfrm>
              <a:prstGeom prst="rect">
                <a:avLst/>
              </a:prstGeom>
              <a:blipFill>
                <a:blip r:embed="rId4"/>
                <a:stretch>
                  <a:fillRect l="-725" r="-725" b="-21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886639" y="643918"/>
            <a:ext cx="1436611" cy="584775"/>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lí</a:t>
            </a:r>
            <a:endParaRPr kumimoji="0" lang="en-US" sz="32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27538919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pic>
        <p:nvPicPr>
          <p:cNvPr id="51" name="Picture 5"/>
          <p:cNvPicPr>
            <a:picLocks noChangeAspect="1"/>
          </p:cNvPicPr>
          <p:nvPr/>
        </p:nvPicPr>
        <p:blipFill>
          <a:blip r:embed="rId4"/>
          <a:srcRect/>
          <a:stretch>
            <a:fillRect/>
          </a:stretch>
        </p:blipFill>
        <p:spPr>
          <a:xfrm rot="20147738">
            <a:off x="7727466" y="399857"/>
            <a:ext cx="860393" cy="856092"/>
          </a:xfrm>
          <a:prstGeom prst="rect">
            <a:avLst/>
          </a:prstGeom>
        </p:spPr>
      </p:pic>
      <p:pic>
        <p:nvPicPr>
          <p:cNvPr id="3" name="Picture 2"/>
          <p:cNvPicPr>
            <a:picLocks noChangeAspect="1"/>
          </p:cNvPicPr>
          <p:nvPr/>
        </p:nvPicPr>
        <p:blipFill>
          <a:blip r:embed="rId5"/>
          <a:stretch>
            <a:fillRect/>
          </a:stretch>
        </p:blipFill>
        <p:spPr>
          <a:xfrm>
            <a:off x="1641009" y="1289416"/>
            <a:ext cx="5960127" cy="2691437"/>
          </a:xfrm>
          <a:prstGeom prst="rect">
            <a:avLst/>
          </a:prstGeom>
        </p:spPr>
      </p:pic>
      <p:sp>
        <p:nvSpPr>
          <p:cNvPr id="4" name="Rectangle 3"/>
          <p:cNvSpPr/>
          <p:nvPr/>
        </p:nvSpPr>
        <p:spPr>
          <a:xfrm>
            <a:off x="804283" y="621496"/>
            <a:ext cx="2230098" cy="384721"/>
          </a:xfrm>
          <a:prstGeom prst="rect">
            <a:avLst/>
          </a:prstGeom>
        </p:spPr>
        <p:txBody>
          <a:bodyPr wrap="none">
            <a:spAutoFit/>
          </a:bodyPr>
          <a:lstStyle/>
          <a:p>
            <a:pPr marL="342900" indent="-342900">
              <a:buClr>
                <a:schemeClr val="accent5"/>
              </a:buClr>
              <a:buFont typeface="Arial" panose="020B0604020202020204" pitchFamily="34" charset="0"/>
              <a:buChar char="•"/>
            </a:pPr>
            <a:r>
              <a:rPr lang="en-US" sz="1900">
                <a:solidFill>
                  <a:srgbClr val="FFFFFF"/>
                </a:solidFill>
                <a:latin typeface="Arial" panose="020B0604020202020204" pitchFamily="34" charset="0"/>
                <a:ea typeface="Arial" panose="020B0604020202020204" pitchFamily="34" charset="0"/>
                <a:cs typeface="Times New Roman" panose="02020603050405020304" pitchFamily="18" charset="0"/>
              </a:rPr>
              <a:t>B</a:t>
            </a:r>
            <a:r>
              <a:rPr lang="vi-VN" sz="1900">
                <a:solidFill>
                  <a:srgbClr val="FFFFFF"/>
                </a:solidFill>
                <a:latin typeface="Arial" panose="020B0604020202020204" pitchFamily="34" charset="0"/>
                <a:ea typeface="Arial" panose="020B0604020202020204" pitchFamily="34" charset="0"/>
                <a:cs typeface="Times New Roman" panose="02020603050405020304" pitchFamily="18" charset="0"/>
              </a:rPr>
              <a:t>ảng biến thiên</a:t>
            </a:r>
            <a:endParaRPr lang="en-US"/>
          </a:p>
        </p:txBody>
      </p:sp>
    </p:spTree>
    <p:extLst>
      <p:ext uri="{BB962C8B-B14F-4D97-AF65-F5344CB8AC3E}">
        <p14:creationId xmlns:p14="http://schemas.microsoft.com/office/powerpoint/2010/main" val="25636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310101" y="174929"/>
            <a:ext cx="8526448"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30817" y="4280962"/>
            <a:ext cx="515802" cy="525721"/>
          </a:xfrm>
          <a:prstGeom prst="rect">
            <a:avLst/>
          </a:prstGeom>
        </p:spPr>
      </p:pic>
      <p:pic>
        <p:nvPicPr>
          <p:cNvPr id="13" name="Picture 12"/>
          <p:cNvPicPr>
            <a:picLocks noChangeAspect="1"/>
          </p:cNvPicPr>
          <p:nvPr/>
        </p:nvPicPr>
        <p:blipFill>
          <a:blip r:embed="rId4"/>
          <a:stretch>
            <a:fillRect/>
          </a:stretch>
        </p:blipFill>
        <p:spPr>
          <a:xfrm>
            <a:off x="578846" y="624964"/>
            <a:ext cx="768643" cy="72804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482919" y="469632"/>
                <a:ext cx="7128343" cy="920508"/>
              </a:xfrm>
              <a:prstGeom prst="rect">
                <a:avLst/>
              </a:prstGeom>
            </p:spPr>
            <p:txBody>
              <a:bodyPr wrap="square">
                <a:spAutoFit/>
              </a:bodyPr>
              <a:lstStyle/>
              <a:p>
                <a:pPr lvl="0" algn="just">
                  <a:lnSpc>
                    <a:spcPct val="160000"/>
                  </a:lnSpc>
                </a:pPr>
                <a:r>
                  <a:rPr lang="en-US" sz="1800">
                    <a:solidFill>
                      <a:schemeClr val="tx1"/>
                    </a:solidFill>
                    <a:latin typeface="Arial" panose="020B0604020202020204" pitchFamily="34" charset="0"/>
                  </a:rPr>
                  <a:t>Giải thích vì sao nếu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 </m:t>
                    </m:r>
                  </m:oMath>
                </a14:m>
                <a:r>
                  <a:rPr lang="en-US" sz="1800">
                    <a:solidFill>
                      <a:schemeClr val="tx1"/>
                    </a:solidFill>
                    <a:latin typeface="Arial" panose="020B0604020202020204" pitchFamily="34" charset="0"/>
                  </a:rPr>
                  <a:t>không đổi dấu khi </a:t>
                </a:r>
                <a14:m>
                  <m:oMath xmlns:m="http://schemas.openxmlformats.org/officeDocument/2006/math">
                    <m:r>
                      <a:rPr lang="en-US" sz="1800" i="1" smtClean="0">
                        <a:solidFill>
                          <a:schemeClr val="tx1"/>
                        </a:solidFill>
                        <a:latin typeface="Cambria Math" panose="02040503050406030204" pitchFamily="18" charset="0"/>
                      </a:rPr>
                      <m:t>𝑥</m:t>
                    </m:r>
                  </m:oMath>
                </a14:m>
                <a:r>
                  <a:rPr lang="en-US" sz="1800">
                    <a:solidFill>
                      <a:schemeClr val="tx1"/>
                    </a:solidFill>
                    <a:latin typeface="Arial" panose="020B0604020202020204" pitchFamily="34" charset="0"/>
                  </a:rPr>
                  <a:t> qua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thì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không phải là điểm cực trị của hàm số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m:t>
                    </m:r>
                  </m:oMath>
                </a14:m>
                <a:endParaRPr lang="en-US" sz="1800">
                  <a:solidFill>
                    <a:schemeClr val="tx1"/>
                  </a:solidFill>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2919" y="469632"/>
                <a:ext cx="7128343" cy="920508"/>
              </a:xfrm>
              <a:prstGeom prst="rect">
                <a:avLst/>
              </a:prstGeom>
              <a:blipFill>
                <a:blip r:embed="rId5"/>
                <a:stretch>
                  <a:fillRect l="-684" r="-684" b="-9934"/>
                </a:stretch>
              </a:blipFill>
            </p:spPr>
            <p:txBody>
              <a:bodyPr/>
              <a:lstStyle/>
              <a:p>
                <a:r>
                  <a:rPr lang="en-US">
                    <a:noFill/>
                  </a:rPr>
                  <a:t> </a:t>
                </a:r>
              </a:p>
            </p:txBody>
          </p:sp>
        </mc:Fallback>
      </mc:AlternateContent>
      <p:sp>
        <p:nvSpPr>
          <p:cNvPr id="17" name="Rectangle 16"/>
          <p:cNvSpPr/>
          <p:nvPr/>
        </p:nvSpPr>
        <p:spPr>
          <a:xfrm>
            <a:off x="1470735" y="169393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549028" y="2310715"/>
                <a:ext cx="8064496" cy="2029915"/>
              </a:xfrm>
              <a:prstGeom prst="rect">
                <a:avLst/>
              </a:prstGeom>
            </p:spPr>
            <p:txBody>
              <a:bodyPr wrap="square">
                <a:spAutoFit/>
              </a:bodyPr>
              <a:lstStyle/>
              <a:p>
                <a:pPr algn="just">
                  <a:lnSpc>
                    <a:spcPct val="160000"/>
                  </a:lnSpc>
                  <a:spcBef>
                    <a:spcPts val="600"/>
                  </a:spcBef>
                  <a:spcAft>
                    <a:spcPts val="600"/>
                  </a:spcAft>
                </a:pPr>
                <a:r>
                  <a:rPr lang="en-US" sz="18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oMath>
                </a14:m>
                <a:r>
                  <a:rPr lang="en-US" sz="18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b>
                        <m:r>
                          <a:rPr lang="en-US" sz="18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en-US" sz="1800">
                    <a:solidFill>
                      <a:schemeClr val="tx1"/>
                    </a:solidFill>
                    <a:effectLst/>
                    <a:latin typeface="+mn-lt"/>
                    <a:ea typeface="PMingLiU"/>
                    <a:cs typeface="Times New Roman" panose="02020603050405020304" pitchFamily="18" charset="0"/>
                  </a:rPr>
                  <a:t> thì </a:t>
                </a:r>
                <a:r>
                  <a:rPr lang="vi-VN" sz="1800">
                    <a:solidFill>
                      <a:schemeClr val="tx1"/>
                    </a:solidFill>
                    <a:effectLst/>
                    <a:latin typeface="+mn-lt"/>
                    <a:ea typeface="PMingLiU"/>
                    <a:cs typeface="Times New Roman" panose="02020603050405020304" pitchFamily="18" charset="0"/>
                  </a:rPr>
                  <a:t>hàm số </a:t>
                </a:r>
                <a14:m>
                  <m:oMath xmlns:m="http://schemas.openxmlformats.org/officeDocument/2006/math">
                    <m:r>
                      <a:rPr lang="vi-VN" sz="1800" i="1">
                        <a:solidFill>
                          <a:schemeClr val="tx1"/>
                        </a:solidFill>
                        <a:effectLst/>
                        <a:latin typeface="Cambria Math" panose="02040503050406030204" pitchFamily="18" charset="0"/>
                        <a:ea typeface="PMingLiU"/>
                        <a:cs typeface="Times New Roman" panose="02020603050405020304" pitchFamily="18" charset="0"/>
                      </a:rPr>
                      <m:t>𝑓</m:t>
                    </m:r>
                    <m:r>
                      <a:rPr lang="vi-VN" sz="1800" i="1">
                        <a:solidFill>
                          <a:schemeClr val="tx1"/>
                        </a:solidFill>
                        <a:effectLst/>
                        <a:latin typeface="Cambria Math" panose="02040503050406030204" pitchFamily="18" charset="0"/>
                        <a:ea typeface="PMingLiU"/>
                        <a:cs typeface="Times New Roman" panose="02020603050405020304" pitchFamily="18" charset="0"/>
                      </a:rPr>
                      <m:t>(</m:t>
                    </m:r>
                    <m:r>
                      <a:rPr lang="vi-VN" sz="1800" i="1">
                        <a:solidFill>
                          <a:schemeClr val="tx1"/>
                        </a:solidFill>
                        <a:effectLst/>
                        <a:latin typeface="Cambria Math" panose="02040503050406030204" pitchFamily="18" charset="0"/>
                        <a:ea typeface="PMingLiU"/>
                        <a:cs typeface="Times New Roman" panose="02020603050405020304" pitchFamily="18" charset="0"/>
                      </a:rPr>
                      <m:t>𝑥</m:t>
                    </m:r>
                    <m:r>
                      <a:rPr lang="vi-VN" sz="1800" i="1">
                        <a:solidFill>
                          <a:schemeClr val="tx1"/>
                        </a:solidFill>
                        <a:effectLst/>
                        <a:latin typeface="Cambria Math" panose="02040503050406030204" pitchFamily="18" charset="0"/>
                        <a:ea typeface="PMingLiU"/>
                        <a:cs typeface="Times New Roman" panose="02020603050405020304" pitchFamily="18" charset="0"/>
                      </a:rPr>
                      <m:t>)</m:t>
                    </m:r>
                  </m:oMath>
                </a14:m>
                <a:r>
                  <a:rPr lang="vi-VN" sz="1800">
                    <a:solidFill>
                      <a:schemeClr val="tx1"/>
                    </a:solidFill>
                    <a:effectLst/>
                    <a:latin typeface="+mn-lt"/>
                    <a:ea typeface="PMingLiU"/>
                    <a:cs typeface="Times New Roman" panose="02020603050405020304" pitchFamily="18" charset="0"/>
                  </a:rPr>
                  <a:t> luôn đồng biến, hoặc luôn nghịch biến, nên không có cực trị.</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r>
                  <a:rPr lang="vi-VN" sz="1800" kern="0">
                    <a:solidFill>
                      <a:schemeClr val="tx1"/>
                    </a:solidFill>
                    <a:effectLst/>
                    <a:latin typeface="+mn-lt"/>
                    <a:ea typeface="PMingLiU"/>
                  </a:rPr>
                  <a:t>Vậy nếu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e>
                      <m:sup>
                        <m:r>
                          <a:rPr lang="vi-VN" sz="1800" i="1" kern="0">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1800" kern="0">
                    <a:solidFill>
                      <a:schemeClr val="tx1"/>
                    </a:solidFill>
                    <a:effectLst/>
                    <a:latin typeface="+mn-lt"/>
                    <a:ea typeface="PMingLiU"/>
                  </a:rPr>
                  <a:t> không đổi dấu khi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oMath>
                </a14:m>
                <a:r>
                  <a:rPr lang="vi-VN" sz="1800" kern="0">
                    <a:solidFill>
                      <a:schemeClr val="tx1"/>
                    </a:solidFill>
                    <a:effectLst/>
                    <a:latin typeface="+mn-lt"/>
                    <a:ea typeface="PMingLiU"/>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thì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không phải là điểm cực trị của hàm số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endParaRPr lang="en-US" sz="1800">
                  <a:solidFill>
                    <a:schemeClr val="tx1"/>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49028" y="2310715"/>
                <a:ext cx="8064496" cy="2029915"/>
              </a:xfrm>
              <a:prstGeom prst="rect">
                <a:avLst/>
              </a:prstGeom>
              <a:blipFill>
                <a:blip r:embed="rId6"/>
                <a:stretch>
                  <a:fillRect l="-605" r="-680" b="-3904"/>
                </a:stretch>
              </a:blipFill>
            </p:spPr>
            <p:txBody>
              <a:bodyPr/>
              <a:lstStyle/>
              <a:p>
                <a:r>
                  <a:rPr lang="en-US">
                    <a:noFill/>
                  </a:rPr>
                  <a:t> </a:t>
                </a:r>
              </a:p>
            </p:txBody>
          </p:sp>
        </mc:Fallback>
      </mc:AlternateContent>
    </p:spTree>
    <p:extLst>
      <p:ext uri="{BB962C8B-B14F-4D97-AF65-F5344CB8AC3E}">
        <p14:creationId xmlns:p14="http://schemas.microsoft.com/office/powerpoint/2010/main" val="175504464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sp>
        <p:nvSpPr>
          <p:cNvPr id="40" name="Rectangle 39"/>
          <p:cNvSpPr/>
          <p:nvPr/>
        </p:nvSpPr>
        <p:spPr>
          <a:xfrm>
            <a:off x="825560" y="759303"/>
            <a:ext cx="2599363" cy="1608325"/>
          </a:xfrm>
          <a:prstGeom prst="rect">
            <a:avLst/>
          </a:prstGeom>
        </p:spPr>
        <p:txBody>
          <a:bodyPr wrap="square">
            <a:spAutoFit/>
          </a:bodyPr>
          <a:lstStyle/>
          <a:p>
            <a:pPr algn="ctr">
              <a:lnSpc>
                <a:spcPct val="150000"/>
              </a:lnSpc>
            </a:pPr>
            <a:r>
              <a:rPr lang="en-US" sz="3500" b="1">
                <a:solidFill>
                  <a:srgbClr val="FFFF00"/>
                </a:solidFill>
                <a:latin typeface="+mj-lt"/>
                <a:sym typeface="Exo"/>
              </a:rPr>
              <a:t>NỘI DUNG BÀI HỌC</a:t>
            </a:r>
          </a:p>
        </p:txBody>
      </p:sp>
      <p:sp>
        <p:nvSpPr>
          <p:cNvPr id="41" name="Google Shape;1498;p41"/>
          <p:cNvSpPr/>
          <p:nvPr/>
        </p:nvSpPr>
        <p:spPr>
          <a:xfrm>
            <a:off x="4267683" y="320941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01;p41"/>
          <p:cNvSpPr txBox="1">
            <a:spLocks noGrp="1"/>
          </p:cNvSpPr>
          <p:nvPr>
            <p:ph type="title"/>
          </p:nvPr>
        </p:nvSpPr>
        <p:spPr>
          <a:xfrm>
            <a:off x="5631196" y="1798717"/>
            <a:ext cx="2453361" cy="527700"/>
          </a:xfrm>
          <a:prstGeom prst="rect">
            <a:avLst/>
          </a:prstGeom>
        </p:spPr>
        <p:txBody>
          <a:bodyPr spcFirstLastPara="1" wrap="square" lIns="91425" tIns="91425" rIns="91425" bIns="91425" anchor="ctr" anchorCtr="0">
            <a:noAutofit/>
          </a:bodyPr>
          <a:lstStyle/>
          <a:p>
            <a:pPr lvl="0">
              <a:lnSpc>
                <a:spcPct val="150000"/>
              </a:lnSpc>
            </a:pPr>
            <a:r>
              <a:rPr lang="en-US" sz="2300">
                <a:latin typeface="+mj-lt"/>
              </a:rPr>
              <a:t>TÍNH ĐƠN ĐIỆU CỦA HÀM SỐ</a:t>
            </a:r>
            <a:endParaRPr sz="2300">
              <a:latin typeface="+mj-lt"/>
            </a:endParaRPr>
          </a:p>
        </p:txBody>
      </p:sp>
      <p:sp>
        <p:nvSpPr>
          <p:cNvPr id="44" name="Google Shape;1508;p41"/>
          <p:cNvSpPr txBox="1">
            <a:spLocks noGrp="1"/>
          </p:cNvSpPr>
          <p:nvPr>
            <p:ph type="title" idx="7"/>
          </p:nvPr>
        </p:nvSpPr>
        <p:spPr>
          <a:xfrm>
            <a:off x="4323325" y="312451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02</a:t>
            </a:r>
            <a:endParaRPr>
              <a:solidFill>
                <a:srgbClr val="F39357"/>
              </a:solidFill>
              <a:latin typeface="+mj-lt"/>
            </a:endParaRPr>
          </a:p>
        </p:txBody>
      </p:sp>
      <p:cxnSp>
        <p:nvCxnSpPr>
          <p:cNvPr id="45" name="Google Shape;1516;p41"/>
          <p:cNvCxnSpPr>
            <a:endCxn id="41" idx="6"/>
          </p:cNvCxnSpPr>
          <p:nvPr/>
        </p:nvCxnSpPr>
        <p:spPr>
          <a:xfrm rot="10800000">
            <a:off x="5016783" y="3583967"/>
            <a:ext cx="448800" cy="0"/>
          </a:xfrm>
          <a:prstGeom prst="straightConnector1">
            <a:avLst/>
          </a:prstGeom>
          <a:noFill/>
          <a:ln w="9525" cap="flat" cmpd="sng">
            <a:solidFill>
              <a:schemeClr val="accent6"/>
            </a:solidFill>
            <a:prstDash val="solid"/>
            <a:round/>
            <a:headEnd type="none" w="med" len="med"/>
            <a:tailEnd type="none" w="med" len="med"/>
          </a:ln>
        </p:spPr>
      </p:cxnSp>
      <p:sp>
        <p:nvSpPr>
          <p:cNvPr id="100" name="Google Shape;1498;p41"/>
          <p:cNvSpPr/>
          <p:nvPr/>
        </p:nvSpPr>
        <p:spPr>
          <a:xfrm>
            <a:off x="4267683" y="1688019"/>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08;p41"/>
          <p:cNvSpPr txBox="1">
            <a:spLocks noGrp="1"/>
          </p:cNvSpPr>
          <p:nvPr>
            <p:ph type="title" idx="7"/>
          </p:nvPr>
        </p:nvSpPr>
        <p:spPr>
          <a:xfrm>
            <a:off x="4323325" y="1603117"/>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01</a:t>
            </a:r>
            <a:endParaRPr>
              <a:solidFill>
                <a:srgbClr val="F39357"/>
              </a:solidFill>
              <a:latin typeface="+mj-lt"/>
            </a:endParaRPr>
          </a:p>
        </p:txBody>
      </p:sp>
      <p:cxnSp>
        <p:nvCxnSpPr>
          <p:cNvPr id="102" name="Google Shape;1516;p41"/>
          <p:cNvCxnSpPr>
            <a:endCxn id="100" idx="6"/>
          </p:cNvCxnSpPr>
          <p:nvPr/>
        </p:nvCxnSpPr>
        <p:spPr>
          <a:xfrm rot="10800000">
            <a:off x="5016783" y="2062569"/>
            <a:ext cx="448800" cy="0"/>
          </a:xfrm>
          <a:prstGeom prst="straightConnector1">
            <a:avLst/>
          </a:prstGeom>
          <a:noFill/>
          <a:ln w="9525" cap="flat" cmpd="sng">
            <a:solidFill>
              <a:schemeClr val="accent6"/>
            </a:solidFill>
            <a:prstDash val="solid"/>
            <a:round/>
            <a:headEnd type="none" w="med" len="med"/>
            <a:tailEnd type="none" w="med" len="med"/>
          </a:ln>
        </p:spPr>
      </p:cxnSp>
      <p:cxnSp>
        <p:nvCxnSpPr>
          <p:cNvPr id="22" name="Straight Connector 21"/>
          <p:cNvCxnSpPr/>
          <p:nvPr/>
        </p:nvCxnSpPr>
        <p:spPr>
          <a:xfrm>
            <a:off x="3755275" y="803081"/>
            <a:ext cx="0" cy="370736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1749174" y="3663475"/>
            <a:ext cx="752133" cy="752133"/>
          </a:xfrm>
          <a:prstGeom prst="rect">
            <a:avLst/>
          </a:prstGeom>
        </p:spPr>
      </p:pic>
      <p:sp>
        <p:nvSpPr>
          <p:cNvPr id="104" name="Google Shape;1501;p41"/>
          <p:cNvSpPr txBox="1">
            <a:spLocks noGrp="1"/>
          </p:cNvSpPr>
          <p:nvPr>
            <p:ph type="title"/>
          </p:nvPr>
        </p:nvSpPr>
        <p:spPr>
          <a:xfrm>
            <a:off x="5671142" y="3316699"/>
            <a:ext cx="2453857" cy="527700"/>
          </a:xfrm>
          <a:prstGeom prst="rect">
            <a:avLst/>
          </a:prstGeom>
        </p:spPr>
        <p:txBody>
          <a:bodyPr spcFirstLastPara="1" wrap="square" lIns="91425" tIns="91425" rIns="91425" bIns="91425" anchor="ctr" anchorCtr="0">
            <a:noAutofit/>
          </a:bodyPr>
          <a:lstStyle/>
          <a:p>
            <a:pPr lvl="0" algn="just">
              <a:lnSpc>
                <a:spcPct val="150000"/>
              </a:lnSpc>
            </a:pPr>
            <a:r>
              <a:rPr lang="en-US" sz="2300">
                <a:latin typeface="+mj-lt"/>
              </a:rPr>
              <a:t>CỰC TRỊ CỦA HÀM SỐ</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up)">
                                      <p:cBhvr>
                                        <p:cTn id="18" dur="500"/>
                                        <p:tgtEl>
                                          <p:spTgt spid="100"/>
                                        </p:tgtEl>
                                      </p:cBhvr>
                                    </p:animEffect>
                                  </p:childTnLst>
                                </p:cTn>
                              </p:par>
                              <p:par>
                                <p:cTn id="19" presetID="22" presetClass="entr" presetSubtype="1"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wipe(up)">
                                      <p:cBhvr>
                                        <p:cTn id="21" dur="500"/>
                                        <p:tgtEl>
                                          <p:spTgt spid="10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up)">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500"/>
                                        <p:tgtEl>
                                          <p:spTgt spid="44"/>
                                        </p:tgtEl>
                                      </p:cBhvr>
                                    </p:animEffect>
                                  </p:childTnLst>
                                </p:cTn>
                              </p:par>
                              <p:par>
                                <p:cTn id="33" presetID="22" presetClass="entr" presetSubtype="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wipe(up)">
                                      <p:cBhvr>
                                        <p:cTn id="4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44" grpId="0"/>
      <p:bldP spid="100" grpId="0" animBg="1"/>
      <p:bldP spid="101"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51966" y="1243297"/>
                <a:ext cx="7007814" cy="3011787"/>
              </a:xfrm>
              <a:prstGeom prst="rect">
                <a:avLst/>
              </a:prstGeom>
            </p:spPr>
            <p:txBody>
              <a:bodyPr wrap="square">
                <a:spAutoFit/>
              </a:bodyPr>
              <a:lstStyle/>
              <a:p>
                <a:pPr algn="just">
                  <a:lnSpc>
                    <a:spcPct val="150000"/>
                  </a:lnSpc>
                  <a:spcBef>
                    <a:spcPts val="300"/>
                  </a:spcBef>
                  <a:spcAft>
                    <a:spcPts val="300"/>
                  </a:spcAft>
                </a:pPr>
                <a:r>
                  <a:rPr lang="vi-VN" sz="1900" b="1">
                    <a:solidFill>
                      <a:srgbClr val="FFFF00"/>
                    </a:solidFill>
                    <a:latin typeface="+mn-lt"/>
                    <a:ea typeface="Arial" panose="020B0604020202020204" pitchFamily="34" charset="0"/>
                    <a:cs typeface="Times New Roman" panose="02020603050405020304" pitchFamily="18" charset="0"/>
                  </a:rPr>
                  <a:t>Các bước tìm cực trị của hàm số </a:t>
                </a:r>
                <a14:m>
                  <m:oMath xmlns:m="http://schemas.openxmlformats.org/officeDocument/2006/math">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𝒚</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𝒇</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𝒙</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b="1">
                    <a:solidFill>
                      <a:srgbClr val="FFFF00"/>
                    </a:solidFill>
                    <a:effectLst/>
                    <a:latin typeface="+mn-lt"/>
                    <a:ea typeface="PMingLiU"/>
                    <a:cs typeface="Times New Roman" panose="02020603050405020304" pitchFamily="18" charset="0"/>
                  </a:rPr>
                  <a:t>:</a:t>
                </a:r>
                <a:endParaRPr lang="en-US" sz="1900" b="1">
                  <a:solidFill>
                    <a:srgbClr val="FFFF00"/>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900">
                    <a:solidFill>
                      <a:schemeClr val="tx1"/>
                    </a:solidFill>
                    <a:effectLst/>
                    <a:latin typeface="+mn-lt"/>
                    <a:ea typeface="PMingLiU"/>
                    <a:cs typeface="Times New Roman" panose="02020603050405020304" pitchFamily="18" charset="0"/>
                  </a:rPr>
                  <a:t>. Tìm điểm mà tại đó </a:t>
                </a:r>
                <a14:m>
                  <m:oMath xmlns:m="http://schemas.openxmlformats.org/officeDocument/2006/math">
                    <m:sSup>
                      <m:sSup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pPr>
                      <m:e>
                        <m:r>
                          <a:rPr lang="vi-VN" sz="1900" i="1">
                            <a:solidFill>
                              <a:schemeClr val="tx1"/>
                            </a:solidFill>
                            <a:effectLst/>
                            <a:latin typeface="Cambria Math" panose="02040503050406030204" pitchFamily="18" charset="0"/>
                            <a:ea typeface="PMingLiU"/>
                            <a:cs typeface="Times New Roman" panose="02020603050405020304" pitchFamily="18" charset="0"/>
                          </a:rPr>
                          <m:t>𝑓</m:t>
                        </m:r>
                      </m:e>
                      <m:sup>
                        <m:r>
                          <a:rPr lang="vi-VN" sz="19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vi-VN" sz="1900" i="1">
                            <a:solidFill>
                              <a:schemeClr val="tx1"/>
                            </a:solidFill>
                            <a:effectLst/>
                            <a:latin typeface="Cambria Math" panose="02040503050406030204" pitchFamily="18" charset="0"/>
                            <a:ea typeface="PMingLiU"/>
                            <a:cs typeface="Times New Roman" panose="02020603050405020304" pitchFamily="18" charset="0"/>
                          </a:rPr>
                          <m:t>𝑥</m:t>
                        </m:r>
                      </m:e>
                    </m:d>
                    <m:r>
                      <a:rPr lang="vi-VN" sz="1900" i="1">
                        <a:solidFill>
                          <a:schemeClr val="tx1"/>
                        </a:solidFill>
                        <a:effectLst/>
                        <a:latin typeface="Cambria Math" panose="02040503050406030204" pitchFamily="18" charset="0"/>
                        <a:ea typeface="PMingLiU"/>
                        <a:cs typeface="Times New Roman" panose="02020603050405020304" pitchFamily="18" charset="0"/>
                      </a:rPr>
                      <m:t>=0</m:t>
                    </m:r>
                  </m:oMath>
                </a14:m>
                <a:r>
                  <a:rPr lang="vi-VN" sz="1900">
                    <a:solidFill>
                      <a:schemeClr val="tx1"/>
                    </a:solidFill>
                    <a:effectLst/>
                    <a:latin typeface="+mn-lt"/>
                    <a:ea typeface="PMingLiU"/>
                    <a:cs typeface="Times New Roman" panose="02020603050405020304" pitchFamily="18" charset="0"/>
                  </a:rPr>
                  <a:t>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3.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4. Từ bảng biến thiên suy ra các cực trị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966" y="1243297"/>
                <a:ext cx="7007814" cy="3011787"/>
              </a:xfrm>
              <a:prstGeom prst="rect">
                <a:avLst/>
              </a:prstGeom>
              <a:blipFill>
                <a:blip r:embed="rId3"/>
                <a:stretch>
                  <a:fillRect l="-870" r="-870" b="-242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440620" y="981625"/>
            <a:ext cx="638000" cy="609571"/>
          </a:xfrm>
          <a:prstGeom prst="rect">
            <a:avLst/>
          </a:prstGeom>
        </p:spPr>
      </p:pic>
    </p:spTree>
    <p:extLst>
      <p:ext uri="{BB962C8B-B14F-4D97-AF65-F5344CB8AC3E}">
        <p14:creationId xmlns:p14="http://schemas.microsoft.com/office/powerpoint/2010/main" val="36272649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04364" y="258871"/>
                <a:ext cx="6386886" cy="484748"/>
              </a:xfrm>
              <a:prstGeom prst="rect">
                <a:avLst/>
              </a:prstGeom>
            </p:spPr>
            <p:txBody>
              <a:bodyPr wrap="square">
                <a:spAutoFit/>
              </a:bodyPr>
              <a:lstStyle/>
              <a:p>
                <a:pPr lvl="0" algn="ctr">
                  <a:lnSpc>
                    <a:spcPct val="150000"/>
                  </a:lnSpc>
                </a:pPr>
                <a:r>
                  <a:rPr kumimoji="0" lang="en-US" sz="1700" b="1" i="0" u="none" strike="noStrike" kern="0" cap="none" spc="0" normalizeH="0" baseline="0" noProof="0">
                    <a:ln>
                      <a:noFill/>
                    </a:ln>
                    <a:solidFill>
                      <a:srgbClr val="FFFF00"/>
                    </a:solidFill>
                    <a:effectLst/>
                    <a:uLnTx/>
                    <a:uFillTx/>
                    <a:sym typeface="Arial"/>
                  </a:rPr>
                  <a:t>Ví dụ 6. </a:t>
                </a:r>
                <a:r>
                  <a:rPr lang="en-US" sz="1700">
                    <a:solidFill>
                      <a:srgbClr val="FFFFFF"/>
                    </a:solidFill>
                    <a:latin typeface="Arial" panose="020B0604020202020204" pitchFamily="34" charset="0"/>
                  </a:rPr>
                  <a:t>Tìm cực trị của hàm số </a:t>
                </a:r>
                <a14:m>
                  <m:oMath xmlns:m="http://schemas.openxmlformats.org/officeDocument/2006/math">
                    <m:r>
                      <a:rPr lang="en-US" sz="1700" b="0" i="1" smtClean="0">
                        <a:solidFill>
                          <a:srgbClr val="FFFFFF"/>
                        </a:solidFill>
                        <a:latin typeface="Cambria Math" panose="02040503050406030204" pitchFamily="18" charset="0"/>
                      </a:rPr>
                      <m:t>𝑦</m:t>
                    </m:r>
                    <m:r>
                      <a:rPr lang="en-US" sz="1700" b="0" i="1" smtClean="0">
                        <a:solidFill>
                          <a:srgbClr val="FFFFFF"/>
                        </a:solidFill>
                        <a:latin typeface="Cambria Math" panose="02040503050406030204" pitchFamily="18" charset="0"/>
                      </a:rPr>
                      <m:t>=</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3</m:t>
                        </m:r>
                      </m:sup>
                    </m:sSup>
                    <m:r>
                      <a:rPr lang="en-US" sz="1700" b="0" i="1" smtClean="0">
                        <a:solidFill>
                          <a:srgbClr val="FFFFFF"/>
                        </a:solidFill>
                        <a:latin typeface="Cambria Math" panose="02040503050406030204" pitchFamily="18" charset="0"/>
                      </a:rPr>
                      <m:t>−6</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2</m:t>
                        </m:r>
                      </m:sup>
                    </m:sSup>
                    <m:r>
                      <a:rPr lang="en-US" sz="1700" b="0" i="1" smtClean="0">
                        <a:solidFill>
                          <a:srgbClr val="FFFFFF"/>
                        </a:solidFill>
                        <a:latin typeface="Cambria Math" panose="02040503050406030204" pitchFamily="18" charset="0"/>
                      </a:rPr>
                      <m:t>+9</m:t>
                    </m:r>
                    <m:r>
                      <a:rPr lang="en-US" sz="1700" b="0" i="1" smtClean="0">
                        <a:solidFill>
                          <a:srgbClr val="FFFFFF"/>
                        </a:solidFill>
                        <a:latin typeface="Cambria Math" panose="02040503050406030204" pitchFamily="18" charset="0"/>
                      </a:rPr>
                      <m:t>𝑥</m:t>
                    </m:r>
                    <m:r>
                      <a:rPr lang="en-US" sz="1700" b="0" i="1" smtClean="0">
                        <a:solidFill>
                          <a:srgbClr val="FFFFFF"/>
                        </a:solidFill>
                        <a:latin typeface="Cambria Math" panose="02040503050406030204" pitchFamily="18" charset="0"/>
                      </a:rPr>
                      <m:t>+30</m:t>
                    </m:r>
                  </m:oMath>
                </a14:m>
                <a:endParaRPr kumimoji="0" lang="vi-VN" sz="1700" b="0" i="0" u="none" strike="noStrike" kern="0" cap="none" spc="0" normalizeH="0" baseline="0" noProof="0">
                  <a:ln>
                    <a:noFill/>
                  </a:ln>
                  <a:solidFill>
                    <a:srgbClr val="FFFFFF"/>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1404364" y="258871"/>
                <a:ext cx="6386886" cy="484748"/>
              </a:xfrm>
              <a:prstGeom prst="rect">
                <a:avLst/>
              </a:prstGeom>
              <a:blipFill>
                <a:blip r:embed="rId4"/>
                <a:stretch>
                  <a:fillRect b="-6250"/>
                </a:stretch>
              </a:blipFill>
            </p:spPr>
            <p:txBody>
              <a:bodyPr/>
              <a:lstStyle/>
              <a:p>
                <a:r>
                  <a:rPr lang="en-US">
                    <a:noFill/>
                  </a:rPr>
                  <a:t> </a:t>
                </a:r>
              </a:p>
            </p:txBody>
          </p:sp>
        </mc:Fallback>
      </mc:AlternateContent>
      <p:pic>
        <p:nvPicPr>
          <p:cNvPr id="51" name="Picture 50"/>
          <p:cNvPicPr>
            <a:picLocks noChangeAspect="1"/>
          </p:cNvPicPr>
          <p:nvPr/>
        </p:nvPicPr>
        <p:blipFill>
          <a:blip r:embed="rId5"/>
          <a:stretch>
            <a:fillRect/>
          </a:stretch>
        </p:blipFill>
        <p:spPr>
          <a:xfrm>
            <a:off x="7677915" y="4176977"/>
            <a:ext cx="1059098" cy="650864"/>
          </a:xfrm>
          <a:prstGeom prst="rect">
            <a:avLst/>
          </a:prstGeom>
        </p:spPr>
      </p:pic>
      <p:sp>
        <p:nvSpPr>
          <p:cNvPr id="12" name="Rectangle 11"/>
          <p:cNvSpPr/>
          <p:nvPr/>
        </p:nvSpPr>
        <p:spPr>
          <a:xfrm>
            <a:off x="4262619" y="81629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23932" y="1138114"/>
                <a:ext cx="6058716" cy="130016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Tập xác định của hàm số là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lvl="0">
                  <a:lnSpc>
                    <a:spcPct val="150000"/>
                  </a:lnSpc>
                </a:pPr>
                <a:r>
                  <a:rPr lang="en-US" sz="1700">
                    <a:solidFill>
                      <a:schemeClr val="tx1"/>
                    </a:solidFill>
                    <a:effectLst/>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−12</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 </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700">
                    <a:solidFill>
                      <a:schemeClr val="tx1"/>
                    </a:solidFill>
                    <a:effectLst/>
                    <a:latin typeface="+mn-lt"/>
                    <a:ea typeface="PMingLiU"/>
                    <a:cs typeface="Times New Roman" panose="02020603050405020304" pitchFamily="18" charset="0"/>
                  </a:rPr>
                  <a:t> </a:t>
                </a:r>
                <a14:m>
                  <m:oMath xmlns:m="http://schemas.openxmlformats.org/officeDocument/2006/math">
                    <m:r>
                      <a:rPr lang="en-US" sz="1700">
                        <a:solidFill>
                          <a:schemeClr val="tx1"/>
                        </a:solidFill>
                        <a:latin typeface="Cambria Math" panose="020405030504060302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7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=3</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700">
                    <a:solidFill>
                      <a:schemeClr val="tx1"/>
                    </a:solidFill>
                    <a:latin typeface="+mn-lt"/>
                    <a:ea typeface="Arial" panose="020B0604020202020204" pitchFamily="34" charset="0"/>
                    <a:cs typeface="Times New Roman" panose="02020603050405020304" pitchFamily="18" charset="0"/>
                  </a:rPr>
                  <a:t>Lập b</a:t>
                </a:r>
                <a:r>
                  <a:rPr lang="en-US" sz="1700">
                    <a:solidFill>
                      <a:schemeClr val="tx1"/>
                    </a:solidFill>
                    <a:effectLst/>
                    <a:latin typeface="+mn-lt"/>
                    <a:ea typeface="Arial" panose="020B0604020202020204" pitchFamily="34" charset="0"/>
                    <a:cs typeface="Times New Roman" panose="02020603050405020304" pitchFamily="18" charset="0"/>
                  </a:rPr>
                  <a:t>ảng biến thiên của hàm số:</a:t>
                </a:r>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3932" y="1138114"/>
                <a:ext cx="6058716" cy="1300164"/>
              </a:xfrm>
              <a:prstGeom prst="rect">
                <a:avLst/>
              </a:prstGeom>
              <a:blipFill>
                <a:blip r:embed="rId6"/>
                <a:stretch>
                  <a:fillRect l="-704" b="-187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17698" y="2485984"/>
            <a:ext cx="6160217" cy="106367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023932" y="3627448"/>
                <a:ext cx="5981167" cy="1269578"/>
              </a:xfrm>
              <a:prstGeom prst="rect">
                <a:avLst/>
              </a:prstGeom>
            </p:spPr>
            <p:txBody>
              <a:bodyPr wrap="square">
                <a:spAutoFit/>
              </a:bodyPr>
              <a:lstStyle/>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Từ bảng biến thiên, ta có:</a:t>
                </a:r>
              </a:p>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m:t>
                        </m:r>
                        <m:r>
                          <a:rPr lang="en-US" sz="17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1</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34</m:t>
                    </m:r>
                    <m:r>
                      <a:rPr lang="en-US" sz="17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700" b="0">
                  <a:solidFill>
                    <a:schemeClr val="tx1"/>
                  </a:solidFill>
                  <a:effectLst/>
                  <a:latin typeface="+mj-lt"/>
                  <a:ea typeface="PMingLiU"/>
                  <a:cs typeface="Times New Roman" panose="02020603050405020304" pitchFamily="18" charset="0"/>
                </a:endParaRPr>
              </a:p>
              <a:p>
                <a:pPr algn="just">
                  <a:lnSpc>
                    <a:spcPct val="150000"/>
                  </a:lnSpc>
                  <a:buClr>
                    <a:schemeClr val="tx1"/>
                  </a:buClr>
                </a:pPr>
                <a:r>
                  <a:rPr lang="en-US" sz="17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b="0" i="1" smtClean="0">
                            <a:solidFill>
                              <a:schemeClr val="tx1"/>
                            </a:solidFill>
                            <a:effectLst/>
                            <a:latin typeface="Cambria Math" panose="02040503050406030204" pitchFamily="18" charset="0"/>
                            <a:ea typeface="PMingLiU"/>
                            <a:cs typeface="Times New Roman" panose="02020603050405020304" pitchFamily="18" charset="0"/>
                          </a:rPr>
                          <m:t>2</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30</m:t>
                    </m:r>
                  </m:oMath>
                </a14:m>
                <a:r>
                  <a:rPr lang="en-US" sz="1700">
                    <a:solidFill>
                      <a:schemeClr val="tx1"/>
                    </a:solidFill>
                    <a:effectLst/>
                    <a:latin typeface="+mj-lt"/>
                    <a:ea typeface="PMingLiU"/>
                    <a:cs typeface="Times New Roman" panose="02020603050405020304" pitchFamily="18" charset="0"/>
                  </a:rPr>
                  <a:t>.</a:t>
                </a:r>
                <a:endParaRPr lang="en-US" sz="17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3932" y="3627448"/>
                <a:ext cx="5981167" cy="1269578"/>
              </a:xfrm>
              <a:prstGeom prst="rect">
                <a:avLst/>
              </a:prstGeom>
              <a:blipFill>
                <a:blip r:embed="rId8"/>
                <a:stretch>
                  <a:fillRect l="-714" b="-1923"/>
                </a:stretch>
              </a:blipFill>
            </p:spPr>
            <p:txBody>
              <a:bodyPr/>
              <a:lstStyle/>
              <a:p>
                <a:r>
                  <a:rPr lang="en-US">
                    <a:noFill/>
                  </a:rPr>
                  <a:t> </a:t>
                </a:r>
              </a:p>
            </p:txBody>
          </p:sp>
        </mc:Fallback>
      </mc:AlternateContent>
    </p:spTree>
    <p:extLst>
      <p:ext uri="{BB962C8B-B14F-4D97-AF65-F5344CB8AC3E}">
        <p14:creationId xmlns:p14="http://schemas.microsoft.com/office/powerpoint/2010/main" val="4261674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988358" y="1124032"/>
                <a:ext cx="7102564" cy="1051826"/>
              </a:xfrm>
              <a:prstGeom prst="rect">
                <a:avLst/>
              </a:prstGeom>
            </p:spPr>
            <p:txBody>
              <a:bodyPr wrap="square">
                <a:spAutoFit/>
              </a:bodyPr>
              <a:lstStyle/>
              <a:p>
                <a:pPr algn="just">
                  <a:lnSpc>
                    <a:spcPct val="150000"/>
                  </a:lnSpc>
                </a:pPr>
                <a:r>
                  <a:rPr lang="vi-VN" sz="20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sub>
                        </m:sSub>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nhưng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𝑓</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oMath>
                </a14:m>
                <a:r>
                  <a:rPr lang="vi-VN" sz="20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thì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không là điểm cực trị của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PMingLiU"/>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88358" y="1124032"/>
                <a:ext cx="7102564" cy="1051826"/>
              </a:xfrm>
              <a:prstGeom prst="rect">
                <a:avLst/>
              </a:prstGeom>
              <a:blipFill>
                <a:blip r:embed="rId3"/>
                <a:stretch>
                  <a:fillRect l="-858" b="-4046"/>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60646" y="687465"/>
            <a:ext cx="548467" cy="5240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644758" y="2309898"/>
            <a:ext cx="1968601" cy="21210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04282" y="2385679"/>
                <a:ext cx="3875828" cy="1846659"/>
              </a:xfrm>
              <a:prstGeom prst="rect">
                <a:avLst/>
              </a:prstGeom>
            </p:spPr>
            <p:txBody>
              <a:bodyPr wrap="square">
                <a:spAutoFit/>
              </a:bodyPr>
              <a:lstStyle/>
              <a:p>
                <a:pPr lvl="0" algn="just">
                  <a:lnSpc>
                    <a:spcPct val="150000"/>
                  </a:lnSpc>
                </a:pPr>
                <a:r>
                  <a:rPr lang="vi-VN" sz="1900" b="1" i="1" u="sng">
                    <a:solidFill>
                      <a:srgbClr val="FFFF00"/>
                    </a:solidFill>
                    <a:latin typeface="Arial" panose="020B0604020202020204" pitchFamily="34" charset="0"/>
                    <a:ea typeface="Arial" panose="020B0604020202020204" pitchFamily="34" charset="0"/>
                    <a:cs typeface="Times New Roman" panose="02020603050405020304" pitchFamily="18" charset="0"/>
                  </a:rPr>
                  <a:t>Ví dụ: </a:t>
                </a:r>
                <a:endParaRPr lang="en-US" sz="1900" b="1" i="1" u="sng">
                  <a:solidFill>
                    <a:srgbClr val="FFFF00"/>
                  </a:solidFill>
                  <a:ea typeface="Arial" panose="020B0604020202020204" pitchFamily="34" charset="0"/>
                  <a:cs typeface="Times New Roman" panose="02020603050405020304" pitchFamily="18" charset="0"/>
                </a:endParaRPr>
              </a:p>
              <a:p>
                <a:pPr lvl="0" algn="just">
                  <a:lnSpc>
                    <a:spcPct val="150000"/>
                  </a:lnSpc>
                </a:pPr>
                <a:r>
                  <a:rPr lang="vi-VN" sz="1900">
                    <a:solidFill>
                      <a:srgbClr val="FFFFFF"/>
                    </a:solidFill>
                    <a:latin typeface="Arial" panose="020B0604020202020204" pitchFamily="34" charset="0"/>
                    <a:ea typeface="Arial" panose="020B0604020202020204" pitchFamily="34" charset="0"/>
                  </a:rPr>
                  <a:t>Hàm số </a:t>
                </a:r>
                <a14:m>
                  <m:oMath xmlns:m="http://schemas.openxmlformats.org/officeDocument/2006/math">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solidFill>
                              <a:srgbClr val="FFFFFF"/>
                            </a:solidFill>
                            <a:latin typeface="Cambria Math" panose="02040503050406030204" pitchFamily="18" charset="0"/>
                            <a:cs typeface="Times New Roman" panose="02020603050405020304" pitchFamily="18" charset="0"/>
                          </a:rPr>
                        </m:ctrlPr>
                      </m:d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solidFill>
                              <a:srgbClr val="FFFFFF"/>
                            </a:solidFill>
                            <a:latin typeface="Cambria Math" panose="02040503050406030204" pitchFamily="18" charset="0"/>
                            <a:cs typeface="Times New Roman" panose="02020603050405020304" pitchFamily="18" charset="0"/>
                          </a:rPr>
                        </m:ctrlPr>
                      </m:sSup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1900">
                    <a:solidFill>
                      <a:srgbClr val="FFFFFF"/>
                    </a:solidFill>
                    <a:latin typeface="Arial" panose="020B0604020202020204" pitchFamily="34" charset="0"/>
                    <a:ea typeface="PMingLiU"/>
                  </a:rPr>
                  <a:t> có </a:t>
                </a: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𝑥</m:t>
                        </m:r>
                      </m:e>
                    </m:d>
                    <m:r>
                      <a:rPr lang="vi-VN" sz="1900" i="1">
                        <a:solidFill>
                          <a:srgbClr val="FFFFFF"/>
                        </a:solidFill>
                        <a:latin typeface="Cambria Math" panose="02040503050406030204" pitchFamily="18" charset="0"/>
                        <a:ea typeface="PMingLiU"/>
                        <a:cs typeface="Times New Roman" panose="02020603050405020304" pitchFamily="18" charset="0"/>
                      </a:rPr>
                      <m:t>=3</m:t>
                    </m:r>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𝑥</m:t>
                        </m:r>
                      </m:e>
                      <m:sup>
                        <m:r>
                          <a:rPr lang="vi-VN" sz="1900" i="1">
                            <a:solidFill>
                              <a:srgbClr val="FFFFFF"/>
                            </a:solidFill>
                            <a:latin typeface="Cambria Math" panose="02040503050406030204" pitchFamily="18" charset="0"/>
                            <a:ea typeface="PMingLiU"/>
                            <a:cs typeface="Times New Roman" panose="02020603050405020304" pitchFamily="18" charset="0"/>
                          </a:rPr>
                          <m:t>2</m:t>
                        </m:r>
                      </m:sup>
                    </m:sSup>
                    <m:r>
                      <a:rPr lang="vi-VN" sz="1900" i="1">
                        <a:solidFill>
                          <a:srgbClr val="FFFFFF"/>
                        </a:solidFill>
                        <a:latin typeface="Cambria Math" panose="02040503050406030204" pitchFamily="18" charset="0"/>
                        <a:ea typeface="PMingLiU"/>
                        <a:cs typeface="Times New Roman" panose="02020603050405020304" pitchFamily="18" charset="0"/>
                      </a:rPr>
                      <m:t>;</m:t>
                    </m:r>
                  </m:oMath>
                </a14:m>
                <a:endParaRPr lang="en-US" sz="1900" i="1">
                  <a:solidFill>
                    <a:srgbClr val="FFFFFF"/>
                  </a:solidFill>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0</m:t>
                        </m:r>
                      </m:e>
                    </m:d>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nhưng </a:t>
                </a:r>
                <a14:m>
                  <m:oMath xmlns:m="http://schemas.openxmlformats.org/officeDocument/2006/math">
                    <m:r>
                      <a:rPr lang="vi-VN" sz="1900" i="1">
                        <a:solidFill>
                          <a:srgbClr val="FFFFFF"/>
                        </a:solidFill>
                        <a:latin typeface="Cambria Math" panose="02040503050406030204" pitchFamily="18" charset="0"/>
                        <a:ea typeface="PMingLiU"/>
                        <a:cs typeface="Times New Roman" panose="02020603050405020304" pitchFamily="18" charset="0"/>
                      </a:rPr>
                      <m:t>𝑥</m:t>
                    </m:r>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không phải là cực trị của hàm số</a:t>
                </a:r>
                <a:endParaRPr lang="en-US" sz="19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04282" y="2385679"/>
                <a:ext cx="3875828" cy="1846659"/>
              </a:xfrm>
              <a:prstGeom prst="rect">
                <a:avLst/>
              </a:prstGeom>
              <a:blipFill>
                <a:blip r:embed="rId7"/>
                <a:stretch>
                  <a:fillRect l="-1415" r="-1572" b="-1650"/>
                </a:stretch>
              </a:blipFill>
            </p:spPr>
            <p:txBody>
              <a:bodyPr/>
              <a:lstStyle/>
              <a:p>
                <a:r>
                  <a:rPr lang="en-US">
                    <a:noFill/>
                  </a:rPr>
                  <a:t> </a:t>
                </a:r>
              </a:p>
            </p:txBody>
          </p:sp>
        </mc:Fallback>
      </mc:AlternateContent>
    </p:spTree>
    <p:extLst>
      <p:ext uri="{BB962C8B-B14F-4D97-AF65-F5344CB8AC3E}">
        <p14:creationId xmlns:p14="http://schemas.microsoft.com/office/powerpoint/2010/main" val="205173619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4717112" cy="833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7.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+9</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4717112"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1716" y="1285370"/>
                <a:ext cx="8299289" cy="16244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e>
                    </m:d>
                  </m:oMath>
                </a14:m>
                <a:endParaRPr kumimoji="0" lang="en-US" sz="1600" b="0" i="0"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+9</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=0</m:t>
                      </m:r>
                      <m:r>
                        <a:rPr kumimoji="0" lang="en-US" sz="1600" b="0" i="0"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ho</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ặ</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a:rPr kumimoji="0" lang="en-US" sz="1600" b="0" i="0"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oMath>
                  </m:oMathPara>
                </a14:m>
                <a:endParaRPr kumimoji="0" lang="en-US" sz="1600" b="0" i="1"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1716" y="1285370"/>
                <a:ext cx="8299289" cy="1624419"/>
              </a:xfrm>
              <a:prstGeom prst="rect">
                <a:avLst/>
              </a:prstGeom>
              <a:blipFill>
                <a:blip r:embed="rId5"/>
                <a:stretch>
                  <a:fillRect l="-367" b="-1504"/>
                </a:stretch>
              </a:blipFill>
            </p:spPr>
            <p:txBody>
              <a:bodyPr/>
              <a:lstStyle/>
              <a:p>
                <a:r>
                  <a:rPr lang="en-US">
                    <a:noFill/>
                  </a:rPr>
                  <a:t> </a:t>
                </a:r>
              </a:p>
            </p:txBody>
          </p:sp>
        </mc:Fallback>
      </mc:AlternateContent>
      <p:sp>
        <p:nvSpPr>
          <p:cNvPr id="12" name="Rectangle 11"/>
          <p:cNvSpPr/>
          <p:nvPr/>
        </p:nvSpPr>
        <p:spPr>
          <a:xfrm>
            <a:off x="4307747" y="106338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479666" y="4087717"/>
                <a:ext cx="8028229" cy="785343"/>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 ta có: </a:t>
                </a:r>
                <a:r>
                  <a:rPr lang="en-US" sz="1600">
                    <a:solidFill>
                      <a:srgbClr val="FFFFFF"/>
                    </a:solidFill>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m:t>
                        </m:r>
                        <m:r>
                          <a:rPr lang="en-US" sz="1600" i="1">
                            <a:solidFill>
                              <a:srgbClr val="FFFFFF"/>
                            </a:solidFill>
                            <a:latin typeface="Cambria Math" panose="02040503050406030204" pitchFamily="18" charset="0"/>
                            <a:ea typeface="PMingLiU"/>
                            <a:cs typeface="Times New Roman" panose="02020603050405020304" pitchFamily="18" charset="0"/>
                          </a:rPr>
                          <m:t>Đ</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1</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4</m:t>
                    </m:r>
                    <m:r>
                      <a:rPr lang="en-US" sz="1600">
                        <a:solidFill>
                          <a:srgbClr val="FFFFFF"/>
                        </a:solidFill>
                        <a:latin typeface="Cambria Math" panose="02040503050406030204" pitchFamily="18" charset="0"/>
                        <a:ea typeface="PMingLiU"/>
                        <a:cs typeface="Times New Roman" panose="02020603050405020304" pitchFamily="18" charset="0"/>
                      </a:rPr>
                      <m:t>.</m:t>
                    </m:r>
                  </m:oMath>
                </a14:m>
                <a:endParaRPr lang="en-US" sz="1600">
                  <a:solidFill>
                    <a:srgbClr val="FFFFFF"/>
                  </a:solidFill>
                  <a:ea typeface="PMingLiU"/>
                  <a:cs typeface="Times New Roman" panose="02020603050405020304" pitchFamily="18" charset="0"/>
                </a:endParaRPr>
              </a:p>
              <a:p>
                <a:pPr lvl="0" algn="just">
                  <a:lnSpc>
                    <a:spcPct val="150000"/>
                  </a:lnSpc>
                  <a:buClr>
                    <a:srgbClr val="FFFFFF"/>
                  </a:buClr>
                </a:pPr>
                <a:r>
                  <a:rPr lang="en-US" sz="1600">
                    <a:solidFill>
                      <a:srgbClr val="FFFFFF"/>
                    </a:solidFill>
                    <a:ea typeface="Arial" panose="020B0604020202020204" pitchFamily="34" charset="0"/>
                    <a:cs typeface="Times New Roman" panose="02020603050405020304" pitchFamily="18" charset="0"/>
                  </a:rPr>
                  <a:t>		         Hàm số đạt cực tiểu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𝐶𝑇</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5</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8</m:t>
                    </m:r>
                  </m:oMath>
                </a14:m>
                <a:r>
                  <a:rPr lang="en-US" sz="1600">
                    <a:solidFill>
                      <a:srgbClr val="FFFFFF"/>
                    </a:solidFill>
                    <a:ea typeface="PMingLiU"/>
                    <a:cs typeface="Times New Roman" panose="02020603050405020304" pitchFamily="18" charset="0"/>
                  </a:rPr>
                  <a:t>.</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6" y="4087717"/>
                <a:ext cx="8028229" cy="785343"/>
              </a:xfrm>
              <a:prstGeom prst="rect">
                <a:avLst/>
              </a:prstGeom>
              <a:blipFill>
                <a:blip r:embed="rId6"/>
                <a:stretch>
                  <a:fillRect l="-456" b="-10156"/>
                </a:stretch>
              </a:blipFill>
            </p:spPr>
            <p:txBody>
              <a:bodyPr/>
              <a:lstStyle/>
              <a:p>
                <a:r>
                  <a:rPr lang="en-US">
                    <a:noFill/>
                  </a:rPr>
                  <a:t> </a:t>
                </a:r>
              </a:p>
            </p:txBody>
          </p:sp>
        </mc:Fallback>
      </mc:AlternateContent>
      <p:pic>
        <p:nvPicPr>
          <p:cNvPr id="14" name="Picture 13"/>
          <p:cNvPicPr>
            <a:picLocks noChangeAspect="1"/>
          </p:cNvPicPr>
          <p:nvPr/>
        </p:nvPicPr>
        <p:blipFill>
          <a:blip r:embed="rId7"/>
          <a:stretch>
            <a:fillRect/>
          </a:stretch>
        </p:blipFill>
        <p:spPr>
          <a:xfrm>
            <a:off x="7863840" y="578979"/>
            <a:ext cx="699714" cy="812921"/>
          </a:xfrm>
          <a:prstGeom prst="rect">
            <a:avLst/>
          </a:prstGeom>
        </p:spPr>
      </p:pic>
      <p:pic>
        <p:nvPicPr>
          <p:cNvPr id="3" name="Picture 2"/>
          <p:cNvPicPr>
            <a:picLocks noChangeAspect="1"/>
          </p:cNvPicPr>
          <p:nvPr/>
        </p:nvPicPr>
        <p:blipFill>
          <a:blip r:embed="rId8"/>
          <a:stretch>
            <a:fillRect/>
          </a:stretch>
        </p:blipFill>
        <p:spPr>
          <a:xfrm>
            <a:off x="1867939" y="2965389"/>
            <a:ext cx="5522743" cy="1061164"/>
          </a:xfrm>
          <a:prstGeom prst="rect">
            <a:avLst/>
          </a:prstGeom>
        </p:spPr>
      </p:pic>
    </p:spTree>
    <p:extLst>
      <p:ext uri="{BB962C8B-B14F-4D97-AF65-F5344CB8AC3E}">
        <p14:creationId xmlns:p14="http://schemas.microsoft.com/office/powerpoint/2010/main" val="246388992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xEl>
                                              <p:pRg st="1" end="1"/>
                                            </p:txEl>
                                          </p:spTgt>
                                        </p:tgtEl>
                                        <p:attrNameLst>
                                          <p:attrName>style.visibility</p:attrName>
                                        </p:attrNameLst>
                                      </p:cBhvr>
                                      <p:to>
                                        <p:strVal val="visible"/>
                                      </p:to>
                                    </p:set>
                                    <p:animEffect transition="in" filter="wipe(down)">
                                      <p:cBhvr>
                                        <p:cTn id="22" dur="500"/>
                                        <p:tgtEl>
                                          <p:spTgt spid="5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0">
                                            <p:txEl>
                                              <p:pRg st="2" end="2"/>
                                            </p:txEl>
                                          </p:spTgt>
                                        </p:tgtEl>
                                        <p:attrNameLst>
                                          <p:attrName>style.visibility</p:attrName>
                                        </p:attrNameLst>
                                      </p:cBhvr>
                                      <p:to>
                                        <p:strVal val="visible"/>
                                      </p:to>
                                    </p:set>
                                    <p:animEffect transition="in" filter="barn(inVertical)">
                                      <p:cBhvr>
                                        <p:cTn id="27" dur="500"/>
                                        <p:tgtEl>
                                          <p:spTgt spid="50">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grpSp>
        <p:nvGrpSpPr>
          <p:cNvPr id="18" name="Google Shape;3624;p72"/>
          <p:cNvGrpSpPr/>
          <p:nvPr/>
        </p:nvGrpSpPr>
        <p:grpSpPr>
          <a:xfrm>
            <a:off x="7662339" y="656079"/>
            <a:ext cx="942070" cy="962959"/>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7" name="Rectangle 16"/>
              <p:cNvSpPr/>
              <p:nvPr/>
            </p:nvSpPr>
            <p:spPr>
              <a:xfrm>
                <a:off x="761326" y="179523"/>
                <a:ext cx="4717112" cy="7863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8.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61326" y="179523"/>
                <a:ext cx="4717112"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734109" y="1365456"/>
                <a:ext cx="8299289" cy="1600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oMath>
                </a14:m>
                <a:r>
                  <a:rPr kumimoji="0" lang="en-US" sz="1600" b="0" i="0" u="none" strike="noStrike" kern="0" cap="none" spc="0" normalizeH="0" baseline="0" noProof="0">
                    <a:ln>
                      <a:noFill/>
                    </a:ln>
                    <a:solidFill>
                      <a:srgbClr val="FFFFFF"/>
                    </a:solidFill>
                    <a:effectLst/>
                    <a:uLnTx/>
                    <a:uFillTx/>
                    <a:latin typeface="Arial"/>
                    <a:cs typeface="Arial"/>
                    <a:sym typeface="Arial"/>
                  </a:rPr>
                  <a:t> </a:t>
                </a:r>
              </a:p>
              <a:p>
                <a:pPr algn="just">
                  <a:lnSpc>
                    <a:spcPct val="150000"/>
                  </a:lnSpc>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&lt;0,</m:t>
                      </m:r>
                      <m:r>
                        <m:rPr>
                          <m:nor/>
                        </m:rPr>
                        <a:rPr lang="en-US" sz="1600">
                          <a:solidFill>
                            <a:srgbClr val="FFFFFF"/>
                          </a:solidFill>
                        </a:rPr>
                        <m:t>v</m:t>
                      </m:r>
                      <m:r>
                        <m:rPr>
                          <m:nor/>
                        </m:rPr>
                        <a:rPr lang="en-US" sz="1600">
                          <a:solidFill>
                            <a:srgbClr val="FFFFFF"/>
                          </a:solidFill>
                        </a:rPr>
                        <m:t>ớ</m:t>
                      </m:r>
                      <m:r>
                        <m:rPr>
                          <m:nor/>
                        </m:rPr>
                        <a:rPr lang="en-US" sz="1600">
                          <a:solidFill>
                            <a:srgbClr val="FFFFFF"/>
                          </a:solidFill>
                        </a:rPr>
                        <m:t>i</m:t>
                      </m:r>
                      <m:r>
                        <m:rPr>
                          <m:nor/>
                        </m:rPr>
                        <a:rPr lang="en-US" sz="1600">
                          <a:solidFill>
                            <a:srgbClr val="FFFFFF"/>
                          </a:solidFill>
                        </a:rPr>
                        <m:t> </m:t>
                      </m:r>
                      <m:r>
                        <m:rPr>
                          <m:nor/>
                        </m:rPr>
                        <a:rPr lang="en-US" sz="1600">
                          <a:solidFill>
                            <a:srgbClr val="FFFFFF"/>
                          </a:solidFill>
                        </a:rPr>
                        <m:t>m</m:t>
                      </m:r>
                      <m:r>
                        <m:rPr>
                          <m:nor/>
                        </m:rPr>
                        <a:rPr lang="en-US" sz="1600">
                          <a:solidFill>
                            <a:srgbClr val="FFFFFF"/>
                          </a:solidFill>
                        </a:rPr>
                        <m:t>ọ</m:t>
                      </m:r>
                      <m:r>
                        <m:rPr>
                          <m:nor/>
                        </m:rPr>
                        <a:rPr lang="en-US" sz="1600">
                          <a:solidFill>
                            <a:srgbClr val="FFFFFF"/>
                          </a:solidFill>
                        </a:rPr>
                        <m:t>i</m:t>
                      </m:r>
                      <m:r>
                        <m:rPr>
                          <m:nor/>
                        </m:rPr>
                        <a:rPr lang="en-US" sz="1600">
                          <a:solidFill>
                            <a:srgbClr val="FFFFFF"/>
                          </a:solidFill>
                        </a:rPr>
                        <m:t> </m:t>
                      </m:r>
                      <m:r>
                        <a:rPr lang="en-US" sz="1600" i="1">
                          <a:solidFill>
                            <a:srgbClr val="FFFFFF"/>
                          </a:solidFill>
                          <a:latin typeface="Cambria Math" panose="02040503050406030204" pitchFamily="18" charset="0"/>
                        </a:rPr>
                        <m:t>𝑥</m:t>
                      </m:r>
                      <m:r>
                        <a:rPr lang="en-US" sz="1600" i="1">
                          <a:solidFill>
                            <a:srgbClr val="FFFFFF"/>
                          </a:solidFill>
                          <a:latin typeface="Cambria Math" panose="02040503050406030204" pitchFamily="18" charset="0"/>
                          <a:ea typeface="Cambria Math" panose="02040503050406030204" pitchFamily="18" charset="0"/>
                        </a:rPr>
                        <m:t>≠1</m:t>
                      </m:r>
                    </m:oMath>
                  </m:oMathPara>
                </a14:m>
                <a:endParaRPr kumimoji="0" lang="en-US" sz="1600" b="0" i="0" u="none" strike="noStrike" kern="0" cap="none" spc="0" normalizeH="0" baseline="0" noProof="0">
                  <a:ln>
                    <a:noFill/>
                  </a:ln>
                  <a:solidFill>
                    <a:srgbClr val="FFFFFF"/>
                  </a:solidFill>
                  <a:effectLst/>
                  <a:uLnTx/>
                  <a:uFillTx/>
                  <a:latin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27" name="Rectangle 26"/>
              <p:cNvSpPr>
                <a:spLocks noRot="1" noChangeAspect="1" noMove="1" noResize="1" noEditPoints="1" noAdjustHandles="1" noChangeArrowheads="1" noChangeShapeType="1" noTextEdit="1"/>
              </p:cNvSpPr>
              <p:nvPr/>
            </p:nvSpPr>
            <p:spPr>
              <a:xfrm>
                <a:off x="734109" y="1365456"/>
                <a:ext cx="8299289" cy="1600053"/>
              </a:xfrm>
              <a:prstGeom prst="rect">
                <a:avLst/>
              </a:prstGeom>
              <a:blipFill>
                <a:blip r:embed="rId5"/>
                <a:stretch>
                  <a:fillRect l="-367" b="-1527"/>
                </a:stretch>
              </a:blipFill>
            </p:spPr>
            <p:txBody>
              <a:bodyPr/>
              <a:lstStyle/>
              <a:p>
                <a:r>
                  <a:rPr lang="en-US">
                    <a:noFill/>
                  </a:rPr>
                  <a:t> </a:t>
                </a:r>
              </a:p>
            </p:txBody>
          </p:sp>
        </mc:Fallback>
      </mc:AlternateContent>
      <p:sp>
        <p:nvSpPr>
          <p:cNvPr id="28" name="Rectangle 27"/>
          <p:cNvSpPr/>
          <p:nvPr/>
        </p:nvSpPr>
        <p:spPr>
          <a:xfrm>
            <a:off x="4426660" y="106665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sp>
        <p:nvSpPr>
          <p:cNvPr id="29" name="Rectangle 28"/>
          <p:cNvSpPr/>
          <p:nvPr/>
        </p:nvSpPr>
        <p:spPr>
          <a:xfrm>
            <a:off x="734109" y="4360444"/>
            <a:ext cx="8028229" cy="461665"/>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a:t>
            </a:r>
            <a:r>
              <a:rPr kumimoji="0" lang="en-US" sz="1600" b="0" i="0" u="none" strike="noStrike" kern="0" cap="none" spc="0" normalizeH="0" noProof="0">
                <a:ln>
                  <a:noFill/>
                </a:ln>
                <a:solidFill>
                  <a:srgbClr val="FFFFFF"/>
                </a:solidFill>
                <a:effectLst/>
                <a:uLnTx/>
                <a:uFillTx/>
                <a:sym typeface="Arial"/>
              </a:rPr>
              <a:t> suy ra hàm số không có cực trị.</a:t>
            </a:r>
            <a:endParaRPr lang="en-US" sz="1600">
              <a:solidFill>
                <a:srgbClr val="FFFFFF"/>
              </a:solidFill>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870654" y="3053283"/>
            <a:ext cx="5755136" cy="1243206"/>
          </a:xfrm>
          <a:prstGeom prst="rect">
            <a:avLst/>
          </a:prstGeom>
        </p:spPr>
      </p:pic>
    </p:spTree>
    <p:extLst>
      <p:ext uri="{BB962C8B-B14F-4D97-AF65-F5344CB8AC3E}">
        <p14:creationId xmlns:p14="http://schemas.microsoft.com/office/powerpoint/2010/main" val="155976207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wipe(down)">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barn(inVertical)">
                                      <p:cBhvr>
                                        <p:cTn id="29" dur="500"/>
                                        <p:tgtEl>
                                          <p:spTgt spid="27">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a:t>
              </a:r>
              <a:r>
                <a:rPr kumimoji="0" lang="en-US" sz="1600" b="0" i="0" u="none" strike="noStrike" kern="0" cap="none" spc="0" normalizeH="0" noProof="0">
                  <a:ln>
                    <a:noFill/>
                  </a:ln>
                  <a:solidFill>
                    <a:srgbClr val="FFFFFF"/>
                  </a:solidFill>
                  <a:effectLst/>
                  <a:uLnTx/>
                  <a:uFillTx/>
                  <a:latin typeface="Arial"/>
                  <a:ea typeface="+mn-ea"/>
                  <a:cs typeface="Arial"/>
                  <a:sym typeface="Arial"/>
                </a:rPr>
                <a:t>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8075901" y="614619"/>
            <a:ext cx="549311" cy="68727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00176"/>
                <a:ext cx="2891096" cy="461665"/>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a)</a:t>
                </a:r>
                <a:r>
                  <a:rPr lang="en-US" sz="1600">
                    <a:solidFill>
                      <a:schemeClr val="tx1"/>
                    </a:solidFill>
                    <a:effectLst/>
                    <a:latin typeface="+mn-lt"/>
                    <a:ea typeface="PMingLiU"/>
                    <a:cs typeface="Times New Roman" panose="02020603050405020304" pitchFamily="18" charset="0"/>
                  </a:rPr>
                  <a:t> 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00176"/>
                <a:ext cx="2891096" cy="461665"/>
              </a:xfrm>
              <a:prstGeom prst="rect">
                <a:avLst/>
              </a:prstGeom>
              <a:blipFill>
                <a:blip r:embed="rId5"/>
                <a:stretch>
                  <a:fillRect l="-126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05053" y="2698072"/>
                <a:ext cx="4568141" cy="2227789"/>
              </a:xfrm>
              <a:prstGeom prst="rect">
                <a:avLst/>
              </a:prstGeom>
            </p:spPr>
            <p:txBody>
              <a:bodyPr wrap="square">
                <a:spAutoFit/>
              </a:bodyPr>
              <a:lstStyle/>
              <a:p>
                <a:pPr algn="just">
                  <a:lnSpc>
                    <a:spcPct val="140000"/>
                  </a:lnSpc>
                </a:pPr>
                <a:r>
                  <a:rPr lang="en-US" sz="1600">
                    <a:solidFill>
                      <a:schemeClr val="tx1"/>
                    </a:solidFill>
                    <a:latin typeface="+mn-lt"/>
                    <a:ea typeface="Arial" panose="020B0604020202020204" pitchFamily="34" charset="0"/>
                    <a:cs typeface="Times New Roman" panose="02020603050405020304" pitchFamily="18" charset="0"/>
                  </a:rPr>
                  <a:t>Từ bảng biến thiên ta có:</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05053" y="2698072"/>
                <a:ext cx="4568141" cy="2227789"/>
              </a:xfrm>
              <a:prstGeom prst="rect">
                <a:avLst/>
              </a:prstGeom>
              <a:blipFill>
                <a:blip r:embed="rId6"/>
                <a:stretch>
                  <a:fillRect l="-8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24634" y="1583071"/>
                <a:ext cx="8290096" cy="1236300"/>
              </a:xfrm>
              <a:prstGeom prst="rect">
                <a:avLst/>
              </a:prstGeom>
            </p:spPr>
            <p:txBody>
              <a:bodyPr wrap="square">
                <a:spAutoFit/>
              </a:bodyPr>
              <a:lstStyle/>
              <a:p>
                <a:pPr lvl="0" algn="just">
                  <a:lnSpc>
                    <a:spcPct val="150000"/>
                  </a:lnSpc>
                </a:pPr>
                <a14:m>
                  <m:oMathPara xmlns:m="http://schemas.openxmlformats.org/officeDocument/2006/math">
                    <m:oMathParaPr>
                      <m:jc m:val="center"/>
                    </m:oMathParaPr>
                    <m:oMath xmlns:m="http://schemas.openxmlformats.org/officeDocument/2006/math">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𝑦</m:t>
                          </m:r>
                        </m:e>
                        <m:sup>
                          <m:r>
                            <a:rPr lang="en-US" sz="1600" i="1">
                              <a:solidFill>
                                <a:srgbClr val="FFFFFF"/>
                              </a:solidFill>
                              <a:latin typeface="Cambria Math" panose="02040503050406030204" pitchFamily="18" charset="0"/>
                              <a:ea typeface="PMingLiU"/>
                              <a:cs typeface="Times New Roman" panose="02020603050405020304" pitchFamily="18" charset="0"/>
                            </a:rPr>
                            <m:t>′</m:t>
                          </m:r>
                        </m:sup>
                      </m:sSup>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a:solidFill>
                            <a:srgbClr val="FFFFFF"/>
                          </a:solidFill>
                          <a:latin typeface="Cambria Math" panose="02040503050406030204" pitchFamily="18" charset="0"/>
                          <a:ea typeface="PMingLiU"/>
                          <a:cs typeface="Times New Roman" panose="02020603050405020304" pitchFamily="18" charset="0"/>
                        </a:rPr>
                        <m:t>; </m:t>
                      </m:r>
                      <m:sSup>
                        <m:sSupPr>
                          <m:ctrlP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a:rPr lang="en-US" sz="1600" i="1">
                          <a:solidFill>
                            <a:srgbClr val="FFFFFF"/>
                          </a:solidFill>
                          <a:latin typeface="Cambria Math" panose="02040503050406030204" pitchFamily="18" charset="0"/>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oMath>
                  </m:oMathPara>
                </a14:m>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600">
                    <a:solidFill>
                      <a:srgbClr val="FFFFFF"/>
                    </a:solidFill>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24634" y="1583071"/>
                <a:ext cx="8290096" cy="1236300"/>
              </a:xfrm>
              <a:prstGeom prst="rect">
                <a:avLst/>
              </a:prstGeom>
              <a:blipFill>
                <a:blip r:embed="rId7"/>
                <a:stretch>
                  <a:fillRect l="-441" b="-2475"/>
                </a:stretch>
              </a:blipFill>
            </p:spPr>
            <p:txBody>
              <a:bodyPr/>
              <a:lstStyle/>
              <a:p>
                <a:r>
                  <a:rPr lang="en-US">
                    <a:noFill/>
                  </a:rPr>
                  <a:t> </a:t>
                </a:r>
              </a:p>
            </p:txBody>
          </p:sp>
        </mc:Fallback>
      </mc:AlternateContent>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2991633"/>
            <a:ext cx="3682629" cy="1499307"/>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503759" y="480559"/>
                <a:ext cx="2046906" cy="50853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a</m:t>
                      </m:r>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5503759" y="480559"/>
                <a:ext cx="2046906" cy="50853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31477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barn(inVertic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21458" y="1354926"/>
            <a:ext cx="750047" cy="93842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24029"/>
                <a:ext cx="2891096" cy="416011"/>
              </a:xfrm>
              <a:prstGeom prst="rect">
                <a:avLst/>
              </a:prstGeom>
            </p:spPr>
            <p:txBody>
              <a:bodyPr wrap="square">
                <a:spAutoFit/>
              </a:bodyPr>
              <a:lstStyle/>
              <a:p>
                <a:pPr lvl="0" algn="just">
                  <a:lnSpc>
                    <a:spcPct val="150000"/>
                  </a:lnSpc>
                </a:pPr>
                <a:r>
                  <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rPr>
                  <a:t>b)</a:t>
                </a:r>
                <a:r>
                  <a:rPr kumimoji="0" lang="en-US" sz="1600" b="0" i="0" u="none" strike="noStrike" kern="0" cap="none" spc="0" normalizeH="0" baseline="0" noProof="0">
                    <a:ln>
                      <a:noFill/>
                    </a:ln>
                    <a:solidFill>
                      <a:schemeClr val="tx1"/>
                    </a:solidFill>
                    <a:effectLst/>
                    <a:uLnTx/>
                    <a:uFillTx/>
                    <a:latin typeface="+mn-lt"/>
                    <a:ea typeface="PMingLiU"/>
                    <a:cs typeface="Times New Roman" panose="02020603050405020304" pitchFamily="18" charset="0"/>
                    <a:sym typeface="Arial"/>
                  </a:rPr>
                  <a:t> Tập xác định: </a:t>
                </a:r>
                <a14:m>
                  <m:oMath xmlns:m="http://schemas.openxmlformats.org/officeDocument/2006/math">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ℝ</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d>
                      <m:dPr>
                        <m:begChr m:val="{"/>
                        <m:endChr m:val="}"/>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e>
                    </m:d>
                  </m:oMath>
                </a14:m>
                <a:endPar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24029"/>
                <a:ext cx="2891096" cy="416011"/>
              </a:xfrm>
              <a:prstGeom prst="rect">
                <a:avLst/>
              </a:prstGeom>
              <a:blipFill>
                <a:blip r:embed="rId5"/>
                <a:stretch>
                  <a:fillRect l="-1266"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17187" y="3263075"/>
                <a:ext cx="4357417" cy="1309974"/>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Arial" panose="020B0604020202020204" pitchFamily="34" charset="0"/>
                    <a:cs typeface="Times New Roman" panose="02020603050405020304" pitchFamily="18" charset="0"/>
                  </a:rPr>
                  <a:t>Từ bảng biến thiên ta thấy: </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=12</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17187" y="3263075"/>
                <a:ext cx="4357417" cy="1309974"/>
              </a:xfrm>
              <a:prstGeom prst="rect">
                <a:avLst/>
              </a:prstGeom>
              <a:blipFill>
                <a:blip r:embed="rId6"/>
                <a:stretch>
                  <a:fillRect l="-840" b="-5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00747" y="1871086"/>
                <a:ext cx="5888735" cy="1154803"/>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Ta</m:t>
                      </m:r>
                      <m:r>
                        <m:rPr>
                          <m:nor/>
                        </m:rPr>
                        <a:rPr lang="en-US" sz="1600" smtClean="0">
                          <a:solidFill>
                            <a:schemeClr val="tx1"/>
                          </a:solidFill>
                          <a:ea typeface="PMingLiU"/>
                          <a:cs typeface="Times New Roman" panose="02020603050405020304" pitchFamily="18" charset="0"/>
                        </a:rPr>
                        <m:t> </m:t>
                      </m:r>
                      <m:r>
                        <m:rPr>
                          <m:nor/>
                        </m:rPr>
                        <a:rPr lang="en-US" sz="1600" smtClean="0">
                          <a:solidFill>
                            <a:schemeClr val="tx1"/>
                          </a:solidFill>
                          <a:ea typeface="PMingLiU"/>
                          <a:cs typeface="Times New Roman" panose="02020603050405020304" pitchFamily="18" charset="0"/>
                        </a:rPr>
                        <m:t>c</m:t>
                      </m:r>
                      <m:r>
                        <m:rPr>
                          <m:nor/>
                        </m:rPr>
                        <a:rPr lang="en-US" sz="1600" smtClean="0">
                          <a:solidFill>
                            <a:schemeClr val="tx1"/>
                          </a:solidFill>
                          <a:ea typeface="PMingLiU"/>
                          <a:cs typeface="Times New Roman" panose="02020603050405020304" pitchFamily="18" charset="0"/>
                        </a:rPr>
                        <m:t>ó:</m:t>
                      </m:r>
                      <m:r>
                        <a:rPr lang="en-US" sz="1600" i="1">
                          <a:solidFill>
                            <a:schemeClr val="tx1"/>
                          </a:solidFill>
                          <a:latin typeface="Cambria Math" panose="02040503050406030204" pitchFamily="18" charset="0"/>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m:t>
                      </m:r>
                      <m:f>
                        <m:fPr>
                          <m:ctrlPr>
                            <a:rPr lang="en-US" sz="1600" i="1">
                              <a:solidFill>
                                <a:schemeClr val="tx1"/>
                              </a:solidFill>
                              <a:latin typeface="Cambria Math" panose="02040503050406030204" pitchFamily="18" charset="0"/>
                              <a:ea typeface="PMingLiU"/>
                              <a:cs typeface="Times New Roman" panose="02020603050405020304" pitchFamily="18" charset="0"/>
                            </a:rPr>
                          </m:ctrlPr>
                        </m:fPr>
                        <m:num>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−1</m:t>
                              </m:r>
                            </m:e>
                          </m:d>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+5</m:t>
                              </m:r>
                            </m:e>
                          </m:d>
                        </m:num>
                        <m:den>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+2</m:t>
                                  </m:r>
                                </m:e>
                              </m:d>
                            </m:e>
                            <m:sup>
                              <m:r>
                                <a:rPr lang="en-US" sz="1600" i="1">
                                  <a:solidFill>
                                    <a:schemeClr val="tx1"/>
                                  </a:solidFill>
                                  <a:latin typeface="Cambria Math" panose="02040503050406030204" pitchFamily="18" charset="0"/>
                                  <a:ea typeface="PMingLiU"/>
                                  <a:cs typeface="Times New Roman" panose="02020603050405020304" pitchFamily="18" charset="0"/>
                                </a:rPr>
                                <m:t>2</m:t>
                              </m:r>
                            </m:sup>
                          </m:sSup>
                        </m:den>
                      </m:f>
                      <m:r>
                        <m:rPr>
                          <m:nor/>
                        </m:rPr>
                        <a:rPr lang="en-US" sz="1600">
                          <a:solidFill>
                            <a:schemeClr val="tx1"/>
                          </a:solidFill>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=0</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suy</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ra</m:t>
                      </m:r>
                      <m:r>
                        <a:rPr lang="en-US" sz="1600" i="1">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ho</m:t>
                      </m:r>
                      <m:r>
                        <m:rPr>
                          <m:nor/>
                        </m:rPr>
                        <a:rPr lang="en-US" sz="1600">
                          <a:solidFill>
                            <a:schemeClr val="tx1"/>
                          </a:solidFill>
                          <a:ea typeface="PMingLiU"/>
                          <a:cs typeface="Times New Roman" panose="02020603050405020304" pitchFamily="18" charset="0"/>
                        </a:rPr>
                        <m:t>ặ</m:t>
                      </m:r>
                      <m:r>
                        <m:rPr>
                          <m:nor/>
                        </m:rPr>
                        <a:rPr lang="en-US" sz="1600">
                          <a:solidFill>
                            <a:schemeClr val="tx1"/>
                          </a:solidFill>
                          <a:ea typeface="PMingLiU"/>
                          <a:cs typeface="Times New Roman" panose="02020603050405020304" pitchFamily="18" charset="0"/>
                        </a:rPr>
                        <m:t>c</m:t>
                      </m:r>
                      <m:r>
                        <a:rPr lang="en-US" sz="1600" b="0" i="1" smtClean="0">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=−5</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00747" y="1871086"/>
                <a:ext cx="5888735" cy="1154803"/>
              </a:xfrm>
              <a:prstGeom prst="rect">
                <a:avLst/>
              </a:prstGeom>
              <a:blipFill>
                <a:blip r:embed="rId7"/>
                <a:stretch>
                  <a:fillRect l="-621" b="-3175"/>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3213034"/>
            <a:ext cx="3706930" cy="1410057"/>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5503759" y="209988"/>
                <a:ext cx="2055819" cy="88755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b</m:t>
                      </m:r>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num>
                        <m:den>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5503759" y="209988"/>
                <a:ext cx="2055819" cy="88755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44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500"/>
                                        <p:tgtEl>
                                          <p:spTgt spid="14">
                                            <p:txEl>
                                              <p:pRg st="1" end="1"/>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38094" y="194781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006651">
                    <a:lumMod val="75000"/>
                  </a:srgbClr>
                </a:solidFill>
                <a:effectLst/>
                <a:uLnTx/>
                <a:uFillTx/>
                <a:latin typeface="Arial"/>
                <a:ea typeface="+mn-ea"/>
                <a:cs typeface="Arial"/>
                <a:sym typeface="Arial"/>
              </a:rPr>
              <a:t>Giải:</a:t>
            </a:r>
          </a:p>
        </p:txBody>
      </p:sp>
      <p:grpSp>
        <p:nvGrpSpPr>
          <p:cNvPr id="8" name="Group 7"/>
          <p:cNvGrpSpPr/>
          <p:nvPr/>
        </p:nvGrpSpPr>
        <p:grpSpPr>
          <a:xfrm>
            <a:off x="380874" y="276378"/>
            <a:ext cx="8358470" cy="1555682"/>
            <a:chOff x="361657" y="495991"/>
            <a:chExt cx="8358470" cy="1555682"/>
          </a:xfrm>
        </p:grpSpPr>
        <p:sp>
          <p:nvSpPr>
            <p:cNvPr id="9" name="TextBox 8"/>
            <p:cNvSpPr txBox="1"/>
            <p:nvPr/>
          </p:nvSpPr>
          <p:spPr>
            <a:xfrm>
              <a:off x="469229" y="544464"/>
              <a:ext cx="1626602"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 dụng 2</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61657" y="495991"/>
                  <a:ext cx="8358470" cy="1555682"/>
                </a:xfrm>
                <a:prstGeom prst="rect">
                  <a:avLst/>
                </a:prstGeom>
              </p:spPr>
              <p:txBody>
                <a:bodyPr wrap="square">
                  <a:spAutoFit/>
                </a:bodyPr>
                <a:lstStyle/>
                <a:p>
                  <a:pPr lvl="0" algn="just">
                    <a:lnSpc>
                      <a:spcPct val="150000"/>
                    </a:lnSpc>
                    <a:buClrTx/>
                    <a:defRPr/>
                  </a:pPr>
                  <a:r>
                    <a:rPr lang="en-US" sz="1600">
                      <a:ea typeface="+mn-ea"/>
                    </a:rPr>
                    <a:t>                               </a:t>
                  </a:r>
                  <a:r>
                    <a:rPr lang="vi-VN" sz="1600">
                      <a:ea typeface="+mn-ea"/>
                    </a:rPr>
                    <a:t>Một vật được phóng thẳng đứng lên trên từ độ cao 2 m với vận tốc ban đầu là 24,5 m/s. Trong Vật lí, ta biết rằng khi bỏ qua sức cản của không khí thì độ cao </a:t>
                  </a:r>
                  <a14:m>
                    <m:oMath xmlns:m="http://schemas.openxmlformats.org/officeDocument/2006/math">
                      <m:r>
                        <a:rPr lang="vi-VN" sz="1600" i="1" smtClean="0">
                          <a:latin typeface="Cambria Math" panose="02040503050406030204" pitchFamily="18" charset="0"/>
                          <a:ea typeface="+mn-ea"/>
                        </a:rPr>
                        <m:t>h</m:t>
                      </m:r>
                    </m:oMath>
                  </a14:m>
                  <a:r>
                    <a:rPr lang="vi-VN" sz="1600">
                      <a:ea typeface="+mn-ea"/>
                    </a:rPr>
                    <a:t> (mét) của vật sau </a:t>
                  </a:r>
                  <a14:m>
                    <m:oMath xmlns:m="http://schemas.openxmlformats.org/officeDocument/2006/math">
                      <m:r>
                        <a:rPr lang="vi-VN" sz="1600" i="1" smtClean="0">
                          <a:latin typeface="Cambria Math" panose="02040503050406030204" pitchFamily="18" charset="0"/>
                          <a:ea typeface="+mn-ea"/>
                        </a:rPr>
                        <m:t>𝑡</m:t>
                      </m:r>
                    </m:oMath>
                  </a14:m>
                  <a:r>
                    <a:rPr lang="vi-VN" sz="1600">
                      <a:ea typeface="+mn-ea"/>
                    </a:rPr>
                    <a:t> (giây) được cho bởi công thức</a:t>
                  </a:r>
                  <a:r>
                    <a:rPr lang="en-US" sz="1600">
                      <a:ea typeface="+mn-ea"/>
                    </a:rPr>
                    <a:t> </a:t>
                  </a:r>
                  <a14:m>
                    <m:oMath xmlns:m="http://schemas.openxmlformats.org/officeDocument/2006/math">
                      <m:r>
                        <a:rPr lang="vi-VN" sz="1600" i="1" smtClean="0">
                          <a:latin typeface="Cambria Math" panose="02040503050406030204" pitchFamily="18" charset="0"/>
                          <a:ea typeface="+mn-ea"/>
                        </a:rPr>
                        <m:t>h</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)=2+24,5</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−4,9</m:t>
                      </m:r>
                      <m:sSup>
                        <m:sSupPr>
                          <m:ctrlPr>
                            <a:rPr lang="vi-VN" sz="1600" i="1" smtClean="0">
                              <a:latin typeface="Cambria Math" panose="02040503050406030204" pitchFamily="18" charset="0"/>
                              <a:ea typeface="+mn-ea"/>
                            </a:rPr>
                          </m:ctrlPr>
                        </m:sSupPr>
                        <m:e>
                          <m:r>
                            <a:rPr lang="en-US" sz="1600" b="0" i="1" smtClean="0">
                              <a:latin typeface="Cambria Math" panose="02040503050406030204" pitchFamily="18" charset="0"/>
                              <a:ea typeface="+mn-ea"/>
                            </a:rPr>
                            <m:t>𝑡</m:t>
                          </m:r>
                        </m:e>
                        <m:sup>
                          <m:r>
                            <a:rPr lang="en-US" sz="1600" b="0" i="1" smtClean="0">
                              <a:latin typeface="Cambria Math" panose="02040503050406030204" pitchFamily="18" charset="0"/>
                              <a:ea typeface="+mn-ea"/>
                            </a:rPr>
                            <m:t>2</m:t>
                          </m:r>
                        </m:sup>
                      </m:sSup>
                      <m:r>
                        <a:rPr lang="vi-VN" sz="1600" i="1" smtClean="0">
                          <a:latin typeface="Cambria Math" panose="02040503050406030204" pitchFamily="18" charset="0"/>
                          <a:ea typeface="+mn-ea"/>
                        </a:rPr>
                        <m:t>.</m:t>
                      </m:r>
                    </m:oMath>
                  </a14:m>
                  <a:endParaRPr lang="vi-VN" sz="1600">
                    <a:ea typeface="+mn-ea"/>
                  </a:endParaRPr>
                </a:p>
                <a:p>
                  <a:pPr lvl="0" algn="just">
                    <a:lnSpc>
                      <a:spcPct val="150000"/>
                    </a:lnSpc>
                    <a:buClrTx/>
                    <a:defRPr/>
                  </a:pPr>
                  <a:r>
                    <a:rPr lang="vi-VN" sz="1600">
                      <a:ea typeface="+mn-ea"/>
                    </a:rPr>
                    <a:t>Hỏi tại thời điểm nào thì vật đạt độ cao lớn nhất?</a:t>
                  </a:r>
                </a:p>
              </p:txBody>
            </p:sp>
          </mc:Choice>
          <mc:Fallback xmlns="">
            <p:sp>
              <p:nvSpPr>
                <p:cNvPr id="10" name="Rectangle 9"/>
                <p:cNvSpPr>
                  <a:spLocks noRot="1" noChangeAspect="1" noMove="1" noResize="1" noEditPoints="1" noAdjustHandles="1" noChangeArrowheads="1" noChangeShapeType="1" noTextEdit="1"/>
                </p:cNvSpPr>
                <p:nvPr/>
              </p:nvSpPr>
              <p:spPr>
                <a:xfrm>
                  <a:off x="361657" y="495991"/>
                  <a:ext cx="8358470" cy="1555682"/>
                </a:xfrm>
                <a:prstGeom prst="rect">
                  <a:avLst/>
                </a:prstGeom>
                <a:blipFill>
                  <a:blip r:embed="rId3"/>
                  <a:stretch>
                    <a:fillRect l="-364" r="-364" b="-19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380874" y="2342417"/>
                <a:ext cx="8246335" cy="859979"/>
              </a:xfrm>
              <a:prstGeom prst="rect">
                <a:avLst/>
              </a:prstGeom>
            </p:spPr>
            <p:txBody>
              <a:bodyPr wrap="square">
                <a:spAutoFit/>
              </a:bodyPr>
              <a:lstStyle/>
              <a:p>
                <a:pPr algn="ctr">
                  <a:lnSpc>
                    <a:spcPct val="150000"/>
                  </a:lnSpc>
                </a:pP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=−9,8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r>
                      <a:rPr lang="en-US" sz="1600" i="1">
                        <a:effectLst/>
                        <a:latin typeface="Cambria Math" panose="02040503050406030204" pitchFamily="18" charset="0"/>
                        <a:ea typeface="Arial" panose="020B0604020202020204" pitchFamily="34" charset="0"/>
                        <a:cs typeface="Times New Roman" panose="02020603050405020304" pitchFamily="18" charset="0"/>
                      </a:rPr>
                      <m:t>+24,5</m:t>
                    </m:r>
                  </m:oMath>
                </a14:m>
                <a:r>
                  <a:rPr lang="en-US" sz="1600">
                    <a:effectLst/>
                    <a:latin typeface="+mn-lt"/>
                    <a:ea typeface="PMingLiU"/>
                    <a:cs typeface="Times New Roman" panose="02020603050405020304" pitchFamily="18" charset="0"/>
                  </a:rPr>
                  <a:t>; </a:t>
                </a:r>
                <a:r>
                  <a:rPr lang="en-US" sz="1600">
                    <a:latin typeface="+mn-lt"/>
                    <a:ea typeface="PMingLiU"/>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−9,8</m:t>
                    </m:r>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+24,5=0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=2,5</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80874" y="2342417"/>
                <a:ext cx="8246335" cy="859979"/>
              </a:xfrm>
              <a:prstGeom prst="rect">
                <a:avLst/>
              </a:prstGeom>
              <a:blipFill>
                <a:blip r:embed="rId4"/>
                <a:stretch>
                  <a:fillRect/>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7966176" y="1607235"/>
            <a:ext cx="661033" cy="935918"/>
          </a:xfrm>
          <a:prstGeom prst="rect">
            <a:avLst/>
          </a:prstGeom>
        </p:spPr>
      </p:pic>
      <p:pic>
        <p:nvPicPr>
          <p:cNvPr id="45" name="Picture 44"/>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40954" y="3242799"/>
            <a:ext cx="3463087" cy="1564362"/>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5120639" y="3591905"/>
                <a:ext cx="3490668" cy="830997"/>
              </a:xfrm>
              <a:prstGeom prst="rect">
                <a:avLst/>
              </a:prstGeom>
            </p:spPr>
            <p:txBody>
              <a:bodyPr wrap="square">
                <a:spAutoFit/>
              </a:bodyPr>
              <a:lstStyle/>
              <a:p>
                <a:pPr algn="just">
                  <a:lnSpc>
                    <a:spcPct val="150000"/>
                  </a:lnSpc>
                </a:pPr>
                <a:r>
                  <a:rPr lang="vi-VN" sz="1600">
                    <a:latin typeface="+mn-lt"/>
                    <a:ea typeface="PMingLiU"/>
                  </a:rPr>
                  <a:t>Vậy tại thời điểm </a:t>
                </a:r>
                <a14:m>
                  <m:oMath xmlns:m="http://schemas.openxmlformats.org/officeDocument/2006/math">
                    <m:r>
                      <a:rPr lang="vi-VN" sz="1600" i="1" kern="0">
                        <a:effectLst/>
                        <a:latin typeface="Cambria Math" panose="02040503050406030204" pitchFamily="18" charset="0"/>
                        <a:ea typeface="PMingLiU"/>
                        <a:cs typeface="Times New Roman" panose="02020603050405020304" pitchFamily="18" charset="0"/>
                      </a:rPr>
                      <m:t>2,5</m:t>
                    </m:r>
                  </m:oMath>
                </a14:m>
                <a:r>
                  <a:rPr lang="vi-VN" sz="1600" kern="0">
                    <a:effectLst/>
                    <a:latin typeface="+mn-lt"/>
                    <a:ea typeface="PMingLiU"/>
                  </a:rPr>
                  <a:t> giây thì vật </a:t>
                </a:r>
                <a:r>
                  <a:rPr lang="en-US" sz="1600" kern="0">
                    <a:effectLst/>
                    <a:latin typeface="+mn-lt"/>
                    <a:ea typeface="PMingLiU"/>
                  </a:rPr>
                  <a:t>   </a:t>
                </a:r>
                <a:r>
                  <a:rPr lang="vi-VN" sz="1600" kern="0">
                    <a:effectLst/>
                    <a:latin typeface="+mn-lt"/>
                    <a:ea typeface="PMingLiU"/>
                  </a:rPr>
                  <a:t>đạt độ cao lớn nhất là </a:t>
                </a:r>
                <a14:m>
                  <m:oMath xmlns:m="http://schemas.openxmlformats.org/officeDocument/2006/math">
                    <m:r>
                      <a:rPr lang="vi-VN" sz="1600" i="1" kern="0" smtClean="0">
                        <a:effectLst/>
                        <a:latin typeface="Cambria Math" panose="02040503050406030204" pitchFamily="18" charset="0"/>
                        <a:ea typeface="PMingLiU"/>
                      </a:rPr>
                      <m:t>32,625</m:t>
                    </m:r>
                  </m:oMath>
                </a14:m>
                <a:r>
                  <a:rPr lang="vi-VN" sz="1600" kern="0">
                    <a:effectLst/>
                    <a:latin typeface="+mn-lt"/>
                    <a:ea typeface="PMingLiU"/>
                  </a:rPr>
                  <a:t> mét.</a:t>
                </a:r>
                <a:endParaRPr lang="en-US" sz="16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5120639" y="3591905"/>
                <a:ext cx="3490668" cy="830997"/>
              </a:xfrm>
              <a:prstGeom prst="rect">
                <a:avLst/>
              </a:prstGeom>
              <a:blipFill>
                <a:blip r:embed="rId8"/>
                <a:stretch>
                  <a:fillRect l="-873" r="-698" b="-2920"/>
                </a:stretch>
              </a:blipFill>
            </p:spPr>
            <p:txBody>
              <a:bodyPr/>
              <a:lstStyle/>
              <a:p>
                <a:r>
                  <a:rPr lang="en-US">
                    <a:noFill/>
                  </a:rPr>
                  <a:t> </a:t>
                </a:r>
              </a:p>
            </p:txBody>
          </p:sp>
        </mc:Fallback>
      </mc:AlternateContent>
    </p:spTree>
    <p:extLst>
      <p:ext uri="{BB962C8B-B14F-4D97-AF65-F5344CB8AC3E}">
        <p14:creationId xmlns:p14="http://schemas.microsoft.com/office/powerpoint/2010/main" val="3973209822"/>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down)">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4" name="Google Shape;2772;p40"/>
          <p:cNvSpPr txBox="1">
            <a:spLocks/>
          </p:cNvSpPr>
          <p:nvPr/>
        </p:nvSpPr>
        <p:spPr>
          <a:xfrm>
            <a:off x="3504334" y="3249744"/>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LUYỆN</a:t>
            </a:r>
            <a:r>
              <a:rPr kumimoji="0" lang="en-US" sz="7500" b="1" i="0" u="none" strike="noStrike" kern="0" cap="none" spc="0" normalizeH="0" noProof="0">
                <a:ln>
                  <a:noFill/>
                </a:ln>
                <a:solidFill>
                  <a:srgbClr val="FFFF00"/>
                </a:solidFill>
                <a:effectLst/>
                <a:uLnTx/>
                <a:uFillTx/>
                <a:latin typeface="Arial"/>
                <a:sym typeface="Exo"/>
              </a:rPr>
              <a:t> TẬP</a:t>
            </a:r>
            <a:endParaRPr kumimoji="0" lang="en-US" sz="7500" b="1" i="0" u="none" strike="noStrike" kern="0" cap="none" spc="0" normalizeH="0" baseline="0" noProof="0">
              <a:ln>
                <a:noFill/>
              </a:ln>
              <a:solidFill>
                <a:srgbClr val="FFFF00"/>
              </a:solidFill>
              <a:effectLst/>
              <a:uLnTx/>
              <a:uFillTx/>
              <a:sym typeface="Exo"/>
            </a:endParaRPr>
          </a:p>
        </p:txBody>
      </p:sp>
      <p:pic>
        <p:nvPicPr>
          <p:cNvPr id="2" name="Picture 1"/>
          <p:cNvPicPr>
            <a:picLocks noChangeAspect="1"/>
          </p:cNvPicPr>
          <p:nvPr/>
        </p:nvPicPr>
        <p:blipFill>
          <a:blip r:embed="rId3"/>
          <a:stretch>
            <a:fillRect/>
          </a:stretch>
        </p:blipFill>
        <p:spPr>
          <a:xfrm>
            <a:off x="1264663" y="1460686"/>
            <a:ext cx="2634333" cy="2486315"/>
          </a:xfrm>
          <a:prstGeom prst="rect">
            <a:avLst/>
          </a:prstGeom>
        </p:spPr>
      </p:pic>
    </p:spTree>
    <p:extLst>
      <p:ext uri="{BB962C8B-B14F-4D97-AF65-F5344CB8AC3E}">
        <p14:creationId xmlns:p14="http://schemas.microsoft.com/office/powerpoint/2010/main" val="186263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04003" y="2838450"/>
            <a:ext cx="5528040" cy="1015663"/>
          </a:xfrm>
          <a:prstGeom prst="rect">
            <a:avLst/>
          </a:prstGeom>
        </p:spPr>
        <p:txBody>
          <a:bodyPr wrap="square">
            <a:spAutoFit/>
          </a:bodyPr>
          <a:lstStyle/>
          <a:p>
            <a:pPr algn="ctr" defTabSz="457200">
              <a:lnSpc>
                <a:spcPct val="150000"/>
              </a:lnSpc>
              <a:spcBef>
                <a:spcPts val="150"/>
              </a:spcBef>
              <a:spcAft>
                <a:spcPts val="150"/>
              </a:spcAft>
              <a:buClrTx/>
              <a:defRPr/>
            </a:pPr>
            <a:r>
              <a:rPr lang="en-US" sz="4000" b="1" kern="1200">
                <a:solidFill>
                  <a:srgbClr val="FFFF00"/>
                </a:solidFill>
                <a:latin typeface="Arial" panose="020B0604020202020204" pitchFamily="34" charset="0"/>
                <a:ea typeface="Calibri" panose="020F0502020204030204" pitchFamily="34" charset="0"/>
                <a:cs typeface="Arial" panose="020B0604020202020204" pitchFamily="34" charset="0"/>
              </a:rPr>
              <a:t>TRÒ CHƠI BÓNG ĐÁ</a:t>
            </a:r>
            <a:endParaRPr lang="en-US" sz="4000" kern="1200">
              <a:solidFill>
                <a:srgbClr val="FFFF00"/>
              </a:solidFill>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352551"/>
            <a:ext cx="1516046" cy="1373559"/>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4019550"/>
            <a:ext cx="879232" cy="762000"/>
          </a:xfrm>
          <a:prstGeom prst="rect">
            <a:avLst/>
          </a:prstGeom>
        </p:spPr>
      </p:pic>
    </p:spTree>
    <p:extLst>
      <p:ext uri="{BB962C8B-B14F-4D97-AF65-F5344CB8AC3E}">
        <p14:creationId xmlns:p14="http://schemas.microsoft.com/office/powerpoint/2010/main" val="35722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2074345"/>
            <a:ext cx="7105800" cy="2205995"/>
          </a:xfrm>
          <a:prstGeom prst="rect">
            <a:avLst/>
          </a:prstGeom>
        </p:spPr>
        <p:txBody>
          <a:bodyPr spcFirstLastPara="1" wrap="square" lIns="91425" tIns="91425" rIns="91425" bIns="91425" anchor="b" anchorCtr="0">
            <a:noAutofit/>
          </a:bodyPr>
          <a:lstStyle/>
          <a:p>
            <a:pPr lvl="0">
              <a:lnSpc>
                <a:spcPct val="150000"/>
              </a:lnSpc>
            </a:pPr>
            <a:r>
              <a:rPr lang="vi-VN">
                <a:solidFill>
                  <a:srgbClr val="FFFFFF"/>
                </a:solidFill>
                <a:latin typeface="Arial"/>
              </a:rPr>
              <a:t>TÍNH ĐƠN ĐIỆU </a:t>
            </a:r>
            <a:r>
              <a:rPr lang="en-US">
                <a:solidFill>
                  <a:srgbClr val="FFFFFF"/>
                </a:solidFill>
                <a:latin typeface="Arial"/>
              </a:rPr>
              <a:t/>
            </a:r>
            <a:br>
              <a:rPr lang="en-US">
                <a:solidFill>
                  <a:srgbClr val="FFFFFF"/>
                </a:solidFill>
                <a:latin typeface="Arial"/>
              </a:rPr>
            </a:br>
            <a:r>
              <a:rPr lang="vi-VN">
                <a:solidFill>
                  <a:srgbClr val="FFFFFF"/>
                </a:solidFill>
                <a:latin typeface="Arial"/>
              </a:rPr>
              <a:t>CỦA HÀM SỐ</a:t>
            </a:r>
            <a:endParaRPr/>
          </a:p>
        </p:txBody>
      </p:sp>
      <p:sp>
        <p:nvSpPr>
          <p:cNvPr id="2773" name="Google Shape;2773;p40"/>
          <p:cNvSpPr txBox="1">
            <a:spLocks noGrp="1"/>
          </p:cNvSpPr>
          <p:nvPr>
            <p:ph type="title" idx="2"/>
          </p:nvPr>
        </p:nvSpPr>
        <p:spPr>
          <a:xfrm>
            <a:off x="3724483" y="901888"/>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01</a:t>
            </a:r>
            <a:endParaRPr sz="8000">
              <a:solidFill>
                <a:srgbClr val="F39357"/>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A</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2100" b="1" kern="1200" dirty="0">
                  <a:solidFill>
                    <a:schemeClr val="bg1"/>
                  </a:solidFill>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cs typeface="Times New Roman" panose="02020603050405020304" pitchFamily="18" charset="0"/>
                        </a:rPr>
                        <m:t>D</m:t>
                      </m:r>
                      <m:r>
                        <m:rPr>
                          <m:nor/>
                        </m:rPr>
                        <a:rPr lang="vi-VN" sz="2100" smtClean="0">
                          <a:solidFill>
                            <a:schemeClr val="bg1"/>
                          </a:solidFill>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e>
                      </m:d>
                    </m:oMath>
                  </m:oMathPara>
                </a14:m>
                <a:endParaRPr lang="en-US" sz="21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buClrTx/>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B</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200">
                  <a:solidFill>
                    <a:schemeClr val="bg1"/>
                  </a:solidFill>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C</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00">
                  <a:solidFill>
                    <a:schemeClr val="bg1"/>
                  </a:solidFill>
                  <a:ea typeface="Calibri" panose="020F050202020403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1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fr-FR" sz="2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Các khoảng nghịch biến của hàm số </a:t>
                </a:r>
                <a14:m>
                  <m:oMath xmlns:m="http://schemas.openxmlformats.org/officeDocument/2006/math">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21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5196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628" y="3805197"/>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638251" y="4109658"/>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638251" y="4109658"/>
                <a:ext cx="3341479"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112683"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oMath>
                  </m:oMathPara>
                </a14:m>
                <a:endParaRPr lang="en-US" sz="19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112683" y="3040989"/>
                <a:ext cx="3341479"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638250"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638250" y="3040989"/>
                <a:ext cx="3341479"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112683" y="4122145"/>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just" defTabSz="457200">
                  <a:spcBef>
                    <a:spcPts val="300"/>
                  </a:spcBef>
                  <a:spcAft>
                    <a:spcPts val="300"/>
                  </a:spcAft>
                  <a:buClrTx/>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112683" y="4122145"/>
                <a:ext cx="3341479"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800100" y="60507"/>
                <a:ext cx="7814871" cy="761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â</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u</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 2:</m:t>
                      </m:r>
                      <m:r>
                        <m:rPr>
                          <m:nor/>
                        </m:rPr>
                        <a:rPr lang="fr-F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Kho</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ả</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ị</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bi</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ế</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ủ</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à</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m</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s</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ố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l</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à</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800100" y="60507"/>
                <a:ext cx="7814871" cy="761817"/>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563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m:t>
                          </m:r>
                        </m:e>
                      </m:d>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lvl="0" algn="ctr" defTabSz="457200">
                  <a:buClrTx/>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pt-BR"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Tìm khoảng nghịch biến của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3276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877058" y="4153948"/>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=−1</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877058" y="4153948"/>
                <a:ext cx="2959553"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877059"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=0</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877059" y="3057994"/>
                <a:ext cx="2959553"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351491"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351491" y="3057994"/>
                <a:ext cx="2959553"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351491" y="4153949"/>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351491" y="4153949"/>
                <a:ext cx="2959553"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194873" y="43114"/>
                <a:ext cx="8701790" cy="898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 có bảng biến thiên như sau</a:t>
                </a: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a:solidFill>
                      <a:schemeClr val="bg1"/>
                    </a:solidFill>
                    <a:ea typeface="Calibri" panose="020F0502020204030204" pitchFamily="34" charset="0"/>
                    <a:cs typeface="Arial" panose="020B0604020202020204" pitchFamily="34" charset="0"/>
                  </a:rPr>
                  <a:t>Hàm số đã cho có giá trị cực đại tại giá trị của </a:t>
                </a:r>
                <a14:m>
                  <m:oMath xmlns:m="http://schemas.openxmlformats.org/officeDocument/2006/math">
                    <m:r>
                      <a:rPr lang="vi-VN" sz="2000" i="1" smtClean="0">
                        <a:solidFill>
                          <a:schemeClr val="bg1"/>
                        </a:solidFill>
                        <a:latin typeface="Cambria Math" panose="02040503050406030204" pitchFamily="18" charset="0"/>
                        <a:ea typeface="Calibri" panose="020F0502020204030204" pitchFamily="34" charset="0"/>
                        <a:cs typeface="Arial" panose="020B0604020202020204" pitchFamily="34" charset="0"/>
                      </a:rPr>
                      <m:t>𝑥</m:t>
                    </m:r>
                  </m:oMath>
                </a14:m>
                <a:r>
                  <a:rPr lang="vi-VN" sz="2000">
                    <a:solidFill>
                      <a:schemeClr val="bg1"/>
                    </a:solidFill>
                    <a:ea typeface="Calibri" panose="020F0502020204030204" pitchFamily="34" charset="0"/>
                    <a:cs typeface="Arial" panose="020B0604020202020204" pitchFamily="34" charset="0"/>
                  </a:rPr>
                  <a:t> bằng bao nhiêu?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194873" y="43114"/>
                <a:ext cx="8701790" cy="898502"/>
              </a:xfrm>
              <a:prstGeom prst="roundRect">
                <a:avLst/>
              </a:prstGeom>
              <a:blipFill>
                <a:blip r:embed="rId11"/>
                <a:stretch>
                  <a:fillRect b="-10596"/>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15" name="Picture 14" descr="A math problem with numbers and arrows&#10;&#10;Description automatically generated"/>
          <p:cNvPicPr/>
          <p:nvPr/>
        </p:nvPicPr>
        <p:blipFill>
          <a:blip r:embed="rId13">
            <a:extLst>
              <a:ext uri="{28A0092B-C50C-407E-A947-70E740481C1C}">
                <a14:useLocalDpi xmlns:a14="http://schemas.microsoft.com/office/drawing/2010/main" val="0"/>
              </a:ext>
            </a:extLst>
          </a:blip>
          <a:srcRect/>
          <a:stretch>
            <a:fillRect/>
          </a:stretch>
        </p:blipFill>
        <p:spPr bwMode="auto">
          <a:xfrm>
            <a:off x="194873" y="1168347"/>
            <a:ext cx="3399117" cy="1221028"/>
          </a:xfrm>
          <a:prstGeom prst="rect">
            <a:avLst/>
          </a:prstGeom>
          <a:noFill/>
          <a:ln>
            <a:noFill/>
          </a:ln>
        </p:spPr>
      </p:pic>
    </p:spTree>
    <p:extLst>
      <p:ext uri="{BB962C8B-B14F-4D97-AF65-F5344CB8AC3E}">
        <p14:creationId xmlns:p14="http://schemas.microsoft.com/office/powerpoint/2010/main" val="12840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1181101"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b="1" kern="1200" dirty="0">
                  <a:solidFill>
                    <a:schemeClr val="bg1"/>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1181101" y="3219450"/>
                <a:ext cx="2575728"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1181100" y="4174254"/>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defTabSz="457200">
                  <a:buClrTx/>
                  <a:tabLst>
                    <a:tab pos="90170" algn="l"/>
                    <a:tab pos="315278" algn="l"/>
                    <a:tab pos="1710373" algn="l"/>
                  </a:tabLst>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kern="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1181100" y="4174254"/>
                <a:ext cx="2575728"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458327"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458327" y="3219450"/>
                <a:ext cx="2575728"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458327" y="4174254"/>
                <a:ext cx="2565701"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458327" y="4174254"/>
                <a:ext cx="2565701"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p:sp>
        <p:nvSpPr>
          <p:cNvPr id="17" name="Rounded Rectangle 16"/>
          <p:cNvSpPr/>
          <p:nvPr/>
        </p:nvSpPr>
        <p:spPr>
          <a:xfrm>
            <a:off x="174928" y="49082"/>
            <a:ext cx="8762337" cy="92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150000"/>
              </a:lnSpc>
              <a:spcBef>
                <a:spcPts val="300"/>
              </a:spcBef>
              <a:spcAft>
                <a:spcPts val="300"/>
              </a:spcAft>
            </a:pP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mc:Choice xmlns:a14="http://schemas.microsoft.com/office/drawing/2010/main" Requires="a14">
          <p:sp>
            <p:nvSpPr>
              <p:cNvPr id="2" name="Rectangle 1"/>
              <p:cNvSpPr/>
              <p:nvPr/>
            </p:nvSpPr>
            <p:spPr>
              <a:xfrm>
                <a:off x="201656" y="4479"/>
                <a:ext cx="8878738" cy="958660"/>
              </a:xfrm>
              <a:prstGeom prst="rect">
                <a:avLst/>
              </a:prstGeom>
            </p:spPr>
            <p:txBody>
              <a:bodyPr wrap="square">
                <a:spAutoFit/>
              </a:bodyPr>
              <a:lstStyle/>
              <a:p>
                <a:pPr>
                  <a:lnSpc>
                    <a:spcPct val="150000"/>
                  </a:lnSpc>
                </a:pPr>
                <a:r>
                  <a:rPr lang="fr-FR" sz="2000" b="1"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fr-FR" sz="2000" b="1" dirty="0">
                    <a:solidFill>
                      <a:schemeClr val="bg1"/>
                    </a:solidFill>
                    <a:latin typeface="Arial" panose="020B0604020202020204" pitchFamily="34" charset="0"/>
                    <a:ea typeface="Calibri" panose="020F0502020204030204" pitchFamily="34" charset="0"/>
                    <a:cs typeface="Arial" panose="020B0604020202020204" pitchFamily="34" charset="0"/>
                  </a:rPr>
                  <a:t> 5:</a:t>
                </a:r>
                <a:r>
                  <a:rPr lang="fr-FR" sz="2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latin typeface="Arial" panose="020B0604020202020204" pitchFamily="34" charset="0"/>
                    <a:ea typeface="Calibri" panose="020F0502020204030204" pitchFamily="34" charset="0"/>
                    <a:cs typeface="Arial" panose="020B0604020202020204" pitchFamily="34" charset="0"/>
                  </a:rPr>
                  <a:t>Tìm tất cả các giá trị của tham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oMath>
                </a14:m>
                <a:r>
                  <a:rPr lang="vi-VN" sz="2000" dirty="0">
                    <a:solidFill>
                      <a:schemeClr val="bg1"/>
                    </a:solidFill>
                    <a:latin typeface="Arial" panose="020B0604020202020204" pitchFamily="34" charset="0"/>
                    <a:ea typeface="Calibri" panose="020F0502020204030204" pitchFamily="34" charset="0"/>
                    <a:cs typeface="Arial" panose="020B0604020202020204" pitchFamily="34" charset="0"/>
                  </a:rPr>
                  <a:t> để hàm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latin typeface="Arial" panose="020B0604020202020204" pitchFamily="34" charset="0"/>
                    <a:ea typeface="Calibri" panose="020F0502020204030204" pitchFamily="34" charset="0"/>
                    <a:cs typeface="Arial" panose="020B0604020202020204" pitchFamily="34" charset="0"/>
                  </a:rPr>
                  <a:t>đạt cực </a:t>
                </a:r>
                <a:r>
                  <a:rPr lang="en-US" sz="2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tieeur</a:t>
                </a:r>
                <a:r>
                  <a:rPr lang="vi-VN" sz="2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20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01656" y="4479"/>
                <a:ext cx="8878738" cy="958660"/>
              </a:xfrm>
              <a:prstGeom prst="rect">
                <a:avLst/>
              </a:prstGeom>
              <a:blipFill>
                <a:blip r:embed="rId12"/>
                <a:stretch>
                  <a:fillRect l="-686" b="-10828"/>
                </a:stretch>
              </a:blipFill>
            </p:spPr>
            <p:txBody>
              <a:bodyPr/>
              <a:lstStyle/>
              <a:p>
                <a:r>
                  <a:rPr lang="en-US">
                    <a:noFill/>
                  </a:rPr>
                  <a:t> </a:t>
                </a:r>
              </a:p>
            </p:txBody>
          </p:sp>
        </mc:Fallback>
      </mc:AlternateContent>
    </p:spTree>
    <p:extLst>
      <p:ext uri="{BB962C8B-B14F-4D97-AF65-F5344CB8AC3E}">
        <p14:creationId xmlns:p14="http://schemas.microsoft.com/office/powerpoint/2010/main" val="3725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986998" y="1275926"/>
                <a:ext cx="6209301" cy="3491853"/>
              </a:xfrm>
              <a:prstGeom prst="rect">
                <a:avLst/>
              </a:prstGeom>
            </p:spPr>
            <p:txBody>
              <a:bodyPr wrap="square">
                <a:spAutoFit/>
              </a:bodyPr>
              <a:lstStyle/>
              <a:p>
                <a:pPr>
                  <a:lnSpc>
                    <a:spcPct val="200000"/>
                  </a:lnSpc>
                  <a:spcBef>
                    <a:spcPts val="300"/>
                  </a:spcBef>
                  <a:spcAft>
                    <a:spcPts val="300"/>
                  </a:spcAft>
                </a:pPr>
                <a:r>
                  <a:rPr lang="vi-VN" sz="2000" b="1">
                    <a:latin typeface="+mn-lt"/>
                    <a:ea typeface="Calibri" panose="020F0502020204030204" pitchFamily="34" charset="0"/>
                    <a:cs typeface="Times New Roman" panose="02020603050405020304" pitchFamily="18" charset="0"/>
                  </a:rPr>
                  <a:t>Câu 1: </a:t>
                </a:r>
                <a:r>
                  <a:rPr lang="vi-VN" sz="2000">
                    <a:latin typeface="+mn-lt"/>
                    <a:ea typeface="Calibri" panose="020F0502020204030204" pitchFamily="34" charset="0"/>
                    <a:cs typeface="Times New Roman" panose="02020603050405020304" pitchFamily="18" charset="0"/>
                  </a:rPr>
                  <a:t>Cho hàm số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𝑦</m:t>
                    </m:r>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latin typeface="Cambria Math" panose="02040503050406030204" pitchFamily="18" charset="0"/>
                        <a:ea typeface="Calibri" panose="020F0502020204030204" pitchFamily="34" charset="0"/>
                        <a:cs typeface="Times New Roman" panose="02020603050405020304" pitchFamily="18" charset="0"/>
                      </a:rPr>
                      <m:t>−11</m:t>
                    </m:r>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a) Hàm số nghịch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0;1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b) Hàm số đồng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c) Hàm số có 1 cực trị.</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d) Hàm số đạt cực đại tại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986998" y="1275926"/>
                <a:ext cx="6209301" cy="3491853"/>
              </a:xfrm>
              <a:prstGeom prst="rect">
                <a:avLst/>
              </a:prstGeom>
              <a:blipFill>
                <a:blip r:embed="rId3"/>
                <a:stretch>
                  <a:fillRect l="-1079"/>
                </a:stretch>
              </a:blipFill>
            </p:spPr>
            <p:txBody>
              <a:bodyPr/>
              <a:lstStyle/>
              <a:p>
                <a:r>
                  <a:rPr lang="en-US">
                    <a:noFill/>
                  </a:rPr>
                  <a:t> </a:t>
                </a:r>
              </a:p>
            </p:txBody>
          </p:sp>
        </mc:Fallback>
      </mc:AlternateContent>
      <p:pic>
        <p:nvPicPr>
          <p:cNvPr id="110" name="Picture 109"/>
          <p:cNvPicPr>
            <a:picLocks noChangeAspect="1"/>
          </p:cNvPicPr>
          <p:nvPr/>
        </p:nvPicPr>
        <p:blipFill>
          <a:blip r:embed="rId4"/>
          <a:stretch>
            <a:fillRect/>
          </a:stretch>
        </p:blipFill>
        <p:spPr>
          <a:xfrm>
            <a:off x="1362683" y="2226685"/>
            <a:ext cx="406774" cy="386837"/>
          </a:xfrm>
          <a:prstGeom prst="rect">
            <a:avLst/>
          </a:prstGeom>
        </p:spPr>
      </p:pic>
      <p:pic>
        <p:nvPicPr>
          <p:cNvPr id="111" name="Picture 110"/>
          <p:cNvPicPr>
            <a:picLocks noChangeAspect="1"/>
          </p:cNvPicPr>
          <p:nvPr/>
        </p:nvPicPr>
        <p:blipFill>
          <a:blip r:embed="rId5"/>
          <a:stretch>
            <a:fillRect/>
          </a:stretch>
        </p:blipFill>
        <p:spPr>
          <a:xfrm>
            <a:off x="1355991" y="2908498"/>
            <a:ext cx="413466" cy="378361"/>
          </a:xfrm>
          <a:prstGeom prst="rect">
            <a:avLst/>
          </a:prstGeom>
        </p:spPr>
      </p:pic>
      <p:sp>
        <p:nvSpPr>
          <p:cNvPr id="112" name="Google Shape;672;p50"/>
          <p:cNvSpPr txBox="1">
            <a:spLocks/>
          </p:cNvSpPr>
          <p:nvPr/>
        </p:nvSpPr>
        <p:spPr>
          <a:xfrm>
            <a:off x="1986998" y="447592"/>
            <a:ext cx="5170004"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13" name="Picture 112"/>
          <p:cNvPicPr>
            <a:picLocks noChangeAspect="1"/>
          </p:cNvPicPr>
          <p:nvPr/>
        </p:nvPicPr>
        <p:blipFill>
          <a:blip r:embed="rId4"/>
          <a:stretch>
            <a:fillRect/>
          </a:stretch>
        </p:blipFill>
        <p:spPr>
          <a:xfrm>
            <a:off x="1362683" y="4277599"/>
            <a:ext cx="406774" cy="386837"/>
          </a:xfrm>
          <a:prstGeom prst="rect">
            <a:avLst/>
          </a:prstGeom>
        </p:spPr>
      </p:pic>
      <p:pic>
        <p:nvPicPr>
          <p:cNvPr id="114" name="Picture 113"/>
          <p:cNvPicPr>
            <a:picLocks noChangeAspect="1"/>
          </p:cNvPicPr>
          <p:nvPr/>
        </p:nvPicPr>
        <p:blipFill>
          <a:blip r:embed="rId5"/>
          <a:stretch>
            <a:fillRect/>
          </a:stretch>
        </p:blipFill>
        <p:spPr>
          <a:xfrm>
            <a:off x="1355991" y="3591086"/>
            <a:ext cx="413466" cy="378361"/>
          </a:xfrm>
          <a:prstGeom prst="rect">
            <a:avLst/>
          </a:prstGeom>
        </p:spPr>
      </p:pic>
    </p:spTree>
    <p:extLst>
      <p:ext uri="{BB962C8B-B14F-4D97-AF65-F5344CB8AC3E}">
        <p14:creationId xmlns:p14="http://schemas.microsoft.com/office/powerpoint/2010/main" val="30267708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ppt_x</p:attrName>
                                        </p:attrNameLst>
                                      </p:cBhvr>
                                      <p:tavLst>
                                        <p:tav tm="0">
                                          <p:val>
                                            <p:strVal val="#ppt_x"/>
                                          </p:val>
                                        </p:tav>
                                        <p:tav tm="100000">
                                          <p:val>
                                            <p:strVal val="#ppt_x"/>
                                          </p:val>
                                        </p:tav>
                                      </p:tavLst>
                                    </p:anim>
                                    <p:anim calcmode="lin" valueType="num">
                                      <p:cBhvr>
                                        <p:cTn id="14"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p:cTn id="19" dur="500" fill="hold"/>
                                        <p:tgtEl>
                                          <p:spTgt spid="110"/>
                                        </p:tgtEl>
                                        <p:attrNameLst>
                                          <p:attrName>ppt_w</p:attrName>
                                        </p:attrNameLst>
                                      </p:cBhvr>
                                      <p:tavLst>
                                        <p:tav tm="0">
                                          <p:val>
                                            <p:fltVal val="0"/>
                                          </p:val>
                                        </p:tav>
                                        <p:tav tm="100000">
                                          <p:val>
                                            <p:strVal val="#ppt_w"/>
                                          </p:val>
                                        </p:tav>
                                      </p:tavLst>
                                    </p:anim>
                                    <p:anim calcmode="lin" valueType="num">
                                      <p:cBhvr>
                                        <p:cTn id="20" dur="500" fill="hold"/>
                                        <p:tgtEl>
                                          <p:spTgt spid="110"/>
                                        </p:tgtEl>
                                        <p:attrNameLst>
                                          <p:attrName>ppt_h</p:attrName>
                                        </p:attrNameLst>
                                      </p:cBhvr>
                                      <p:tavLst>
                                        <p:tav tm="0">
                                          <p:val>
                                            <p:fltVal val="0"/>
                                          </p:val>
                                        </p:tav>
                                        <p:tav tm="100000">
                                          <p:val>
                                            <p:strVal val="#ppt_h"/>
                                          </p:val>
                                        </p:tav>
                                      </p:tavLst>
                                    </p:anim>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p:cTn id="26" dur="500" fill="hold"/>
                                        <p:tgtEl>
                                          <p:spTgt spid="111"/>
                                        </p:tgtEl>
                                        <p:attrNameLst>
                                          <p:attrName>ppt_w</p:attrName>
                                        </p:attrNameLst>
                                      </p:cBhvr>
                                      <p:tavLst>
                                        <p:tav tm="0">
                                          <p:val>
                                            <p:fltVal val="0"/>
                                          </p:val>
                                        </p:tav>
                                        <p:tav tm="100000">
                                          <p:val>
                                            <p:strVal val="#ppt_w"/>
                                          </p:val>
                                        </p:tav>
                                      </p:tavLst>
                                    </p:anim>
                                    <p:anim calcmode="lin" valueType="num">
                                      <p:cBhvr>
                                        <p:cTn id="27" dur="500" fill="hold"/>
                                        <p:tgtEl>
                                          <p:spTgt spid="111"/>
                                        </p:tgtEl>
                                        <p:attrNameLst>
                                          <p:attrName>ppt_h</p:attrName>
                                        </p:attrNameLst>
                                      </p:cBhvr>
                                      <p:tavLst>
                                        <p:tav tm="0">
                                          <p:val>
                                            <p:fltVal val="0"/>
                                          </p:val>
                                        </p:tav>
                                        <p:tav tm="100000">
                                          <p:val>
                                            <p:strVal val="#ppt_h"/>
                                          </p:val>
                                        </p:tav>
                                      </p:tavLst>
                                    </p:anim>
                                    <p:animEffect transition="in" filter="fade">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500" fill="hold"/>
                                        <p:tgtEl>
                                          <p:spTgt spid="114"/>
                                        </p:tgtEl>
                                        <p:attrNameLst>
                                          <p:attrName>ppt_w</p:attrName>
                                        </p:attrNameLst>
                                      </p:cBhvr>
                                      <p:tavLst>
                                        <p:tav tm="0">
                                          <p:val>
                                            <p:fltVal val="0"/>
                                          </p:val>
                                        </p:tav>
                                        <p:tav tm="100000">
                                          <p:val>
                                            <p:strVal val="#ppt_w"/>
                                          </p:val>
                                        </p:tav>
                                      </p:tavLst>
                                    </p:anim>
                                    <p:anim calcmode="lin" valueType="num">
                                      <p:cBhvr>
                                        <p:cTn id="34" dur="500" fill="hold"/>
                                        <p:tgtEl>
                                          <p:spTgt spid="114"/>
                                        </p:tgtEl>
                                        <p:attrNameLst>
                                          <p:attrName>ppt_h</p:attrName>
                                        </p:attrNameLst>
                                      </p:cBhvr>
                                      <p:tavLst>
                                        <p:tav tm="0">
                                          <p:val>
                                            <p:fltVal val="0"/>
                                          </p:val>
                                        </p:tav>
                                        <p:tav tm="100000">
                                          <p:val>
                                            <p:strVal val="#ppt_h"/>
                                          </p:val>
                                        </p:tav>
                                      </p:tavLst>
                                    </p:anim>
                                    <p:animEffect transition="in" filter="fade">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014506" y="572643"/>
                <a:ext cx="3955060" cy="4078874"/>
              </a:xfrm>
              <a:prstGeom prst="rect">
                <a:avLst/>
              </a:prstGeom>
            </p:spPr>
            <p:txBody>
              <a:bodyPr wrap="square">
                <a:spAutoFit/>
              </a:bodyPr>
              <a:lstStyle/>
              <a:p>
                <a:pPr algn="just">
                  <a:lnSpc>
                    <a:spcPct val="150000"/>
                  </a:lnSpc>
                  <a:spcBef>
                    <a:spcPts val="600"/>
                  </a:spcBef>
                  <a:spcAft>
                    <a:spcPts val="600"/>
                  </a:spcAft>
                </a:pPr>
                <a:r>
                  <a:rPr lang="vi-VN" sz="1600" b="1">
                    <a:latin typeface="+mn-lt"/>
                    <a:ea typeface="Calibri" panose="020F0502020204030204" pitchFamily="34" charset="0"/>
                    <a:cs typeface="Times New Roman" panose="02020603050405020304" pitchFamily="18" charset="0"/>
                  </a:rPr>
                  <a:t>Câu 2: </a:t>
                </a:r>
                <a:r>
                  <a:rPr lang="vi-VN" sz="1600">
                    <a:latin typeface="+mn-lt"/>
                    <a:ea typeface="Calibri" panose="020F0502020204030204" pitchFamily="34" charset="0"/>
                    <a:cs typeface="Times New Roman" panose="02020603050405020304" pitchFamily="18" charset="0"/>
                  </a:rPr>
                  <a:t>Hàm số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1600">
                    <a:latin typeface="+mn-lt"/>
                    <a:ea typeface="Calibri" panose="020F0502020204030204" pitchFamily="34" charset="0"/>
                    <a:cs typeface="Times New Roman" panose="02020603050405020304" pitchFamily="18" charset="0"/>
                  </a:rPr>
                  <a:t> có đồ thị như hình dưới đây:</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600">
                    <a:latin typeface="+mn-lt"/>
                    <a:ea typeface="Calibri" panose="020F0502020204030204" pitchFamily="34" charset="0"/>
                    <a:cs typeface="Times New Roman" panose="02020603050405020304" pitchFamily="18" charset="0"/>
                  </a:rPr>
                  <a:t>a) Hàm số luôn đồng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b) Hàm số nghịch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r>
                          <a:rPr lang="en-US"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c) Hàm số có 1 cực tiểu và 2 cực đại.</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d) Diện tích tam giác có đỉnh là các cực trị là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014506" y="572643"/>
                <a:ext cx="3955060" cy="4078874"/>
              </a:xfrm>
              <a:prstGeom prst="rect">
                <a:avLst/>
              </a:prstGeom>
              <a:blipFill>
                <a:blip r:embed="rId3"/>
                <a:stretch>
                  <a:fillRect l="-770" r="-924" b="-1046"/>
                </a:stretch>
              </a:blipFill>
            </p:spPr>
            <p:txBody>
              <a:bodyPr/>
              <a:lstStyle/>
              <a:p>
                <a:r>
                  <a:rPr lang="en-US">
                    <a:noFill/>
                  </a:rPr>
                  <a:t> </a:t>
                </a:r>
              </a:p>
            </p:txBody>
          </p:sp>
        </mc:Fallback>
      </mc:AlternateContent>
      <p:pic>
        <p:nvPicPr>
          <p:cNvPr id="15" name="Picture 14"/>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74410" y="1447141"/>
            <a:ext cx="3435605" cy="3204376"/>
          </a:xfrm>
          <a:prstGeom prst="rect">
            <a:avLst/>
          </a:prstGeom>
        </p:spPr>
      </p:pic>
      <p:pic>
        <p:nvPicPr>
          <p:cNvPr id="17" name="Picture 16"/>
          <p:cNvPicPr>
            <a:picLocks noChangeAspect="1"/>
          </p:cNvPicPr>
          <p:nvPr/>
        </p:nvPicPr>
        <p:blipFill>
          <a:blip r:embed="rId6"/>
          <a:stretch>
            <a:fillRect/>
          </a:stretch>
        </p:blipFill>
        <p:spPr>
          <a:xfrm>
            <a:off x="476599" y="1713983"/>
            <a:ext cx="418607" cy="398091"/>
          </a:xfrm>
          <a:prstGeom prst="rect">
            <a:avLst/>
          </a:prstGeom>
        </p:spPr>
      </p:pic>
      <p:pic>
        <p:nvPicPr>
          <p:cNvPr id="18" name="Picture 17"/>
          <p:cNvPicPr>
            <a:picLocks noChangeAspect="1"/>
          </p:cNvPicPr>
          <p:nvPr/>
        </p:nvPicPr>
        <p:blipFill>
          <a:blip r:embed="rId7"/>
          <a:stretch>
            <a:fillRect/>
          </a:stretch>
        </p:blipFill>
        <p:spPr>
          <a:xfrm>
            <a:off x="461137" y="2564296"/>
            <a:ext cx="425494" cy="389368"/>
          </a:xfrm>
          <a:prstGeom prst="rect">
            <a:avLst/>
          </a:prstGeom>
        </p:spPr>
      </p:pic>
      <p:pic>
        <p:nvPicPr>
          <p:cNvPr id="19" name="Picture 18"/>
          <p:cNvPicPr>
            <a:picLocks noChangeAspect="1"/>
          </p:cNvPicPr>
          <p:nvPr/>
        </p:nvPicPr>
        <p:blipFill>
          <a:blip r:embed="rId6"/>
          <a:stretch>
            <a:fillRect/>
          </a:stretch>
        </p:blipFill>
        <p:spPr>
          <a:xfrm>
            <a:off x="476599" y="4039742"/>
            <a:ext cx="418607" cy="398091"/>
          </a:xfrm>
          <a:prstGeom prst="rect">
            <a:avLst/>
          </a:prstGeom>
        </p:spPr>
      </p:pic>
      <p:pic>
        <p:nvPicPr>
          <p:cNvPr id="20" name="Picture 19"/>
          <p:cNvPicPr>
            <a:picLocks noChangeAspect="1"/>
          </p:cNvPicPr>
          <p:nvPr/>
        </p:nvPicPr>
        <p:blipFill>
          <a:blip r:embed="rId7"/>
          <a:stretch>
            <a:fillRect/>
          </a:stretch>
        </p:blipFill>
        <p:spPr>
          <a:xfrm>
            <a:off x="461137" y="3342160"/>
            <a:ext cx="425494" cy="389368"/>
          </a:xfrm>
          <a:prstGeom prst="rect">
            <a:avLst/>
          </a:prstGeom>
        </p:spPr>
      </p:pic>
    </p:spTree>
    <p:extLst>
      <p:ext uri="{BB962C8B-B14F-4D97-AF65-F5344CB8AC3E}">
        <p14:creationId xmlns:p14="http://schemas.microsoft.com/office/powerpoint/2010/main" val="3207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Google Shape;672;p50"/>
          <p:cNvSpPr txBox="1">
            <a:spLocks/>
          </p:cNvSpPr>
          <p:nvPr/>
        </p:nvSpPr>
        <p:spPr>
          <a:xfrm>
            <a:off x="1791982" y="405017"/>
            <a:ext cx="5562600"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1" name="Rectangle 20"/>
              <p:cNvSpPr/>
              <p:nvPr/>
            </p:nvSpPr>
            <p:spPr>
              <a:xfrm>
                <a:off x="468236" y="1043665"/>
                <a:ext cx="8334869" cy="3770904"/>
              </a:xfrm>
              <a:prstGeom prst="rect">
                <a:avLst/>
              </a:prstGeom>
            </p:spPr>
            <p:txBody>
              <a:bodyPr wrap="square">
                <a:spAutoFit/>
              </a:bodyPr>
              <a:lstStyle/>
              <a:p>
                <a:pPr>
                  <a:lnSpc>
                    <a:spcPct val="20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800" b="1" smtClean="0">
                          <a:ea typeface="Calibri" panose="020F0502020204030204" pitchFamily="34" charset="0"/>
                          <a:cs typeface="Times New Roman" panose="02020603050405020304" pitchFamily="18" charset="0"/>
                        </a:rPr>
                        <m:t>C</m:t>
                      </m:r>
                      <m:r>
                        <m:rPr>
                          <m:nor/>
                        </m:rPr>
                        <a:rPr lang="en-US" sz="1800" b="1" smtClean="0">
                          <a:ea typeface="Calibri" panose="020F0502020204030204" pitchFamily="34" charset="0"/>
                          <a:cs typeface="Times New Roman" panose="02020603050405020304" pitchFamily="18" charset="0"/>
                        </a:rPr>
                        <m:t>â</m:t>
                      </m:r>
                      <m:r>
                        <m:rPr>
                          <m:nor/>
                        </m:rPr>
                        <a:rPr lang="en-US" sz="1800" b="1" smtClean="0">
                          <a:ea typeface="Calibri" panose="020F0502020204030204" pitchFamily="34" charset="0"/>
                          <a:cs typeface="Times New Roman" panose="02020603050405020304" pitchFamily="18" charset="0"/>
                        </a:rPr>
                        <m:t>u</m:t>
                      </m:r>
                      <m:r>
                        <m:rPr>
                          <m:nor/>
                        </m:rPr>
                        <a:rPr lang="en-US" sz="1800" b="1" smtClean="0">
                          <a:ea typeface="Calibri" panose="020F0502020204030204" pitchFamily="34" charset="0"/>
                          <a:cs typeface="Times New Roman" panose="02020603050405020304" pitchFamily="18" charset="0"/>
                        </a:rPr>
                        <m:t> 1: </m:t>
                      </m:r>
                      <m:r>
                        <m:rPr>
                          <m:nor/>
                        </m:rPr>
                        <a:rPr lang="en-US" sz="1800" smtClean="0">
                          <a:ea typeface="Calibri" panose="020F0502020204030204" pitchFamily="34" charset="0"/>
                          <a:cs typeface="Times New Roman" panose="02020603050405020304" pitchFamily="18" charset="0"/>
                        </a:rPr>
                        <m:t>H</m:t>
                      </m:r>
                      <m:r>
                        <m:rPr>
                          <m:nor/>
                        </m:rPr>
                        <a:rPr lang="en-US" sz="1800" smtClean="0">
                          <a:ea typeface="Calibri" panose="020F0502020204030204" pitchFamily="34" charset="0"/>
                          <a:cs typeface="Times New Roman" panose="02020603050405020304" pitchFamily="18" charset="0"/>
                        </a:rPr>
                        <m:t>à</m:t>
                      </m:r>
                      <m:r>
                        <m:rPr>
                          <m:nor/>
                        </m:rPr>
                        <a:rPr lang="en-US" sz="1800" smtClean="0">
                          <a:ea typeface="Calibri" panose="020F0502020204030204" pitchFamily="34" charset="0"/>
                          <a:cs typeface="Times New Roman" panose="02020603050405020304" pitchFamily="18" charset="0"/>
                        </a:rPr>
                        <m:t>m</m:t>
                      </m:r>
                      <m:r>
                        <m:rPr>
                          <m:nor/>
                        </m:rPr>
                        <a:rPr lang="en-US" sz="1800" smtClean="0">
                          <a:ea typeface="Calibri" panose="020F0502020204030204" pitchFamily="34" charset="0"/>
                          <a:cs typeface="Times New Roman" panose="02020603050405020304" pitchFamily="18" charset="0"/>
                        </a:rPr>
                        <m:t> </m:t>
                      </m:r>
                      <m:r>
                        <m:rPr>
                          <m:nor/>
                        </m:rPr>
                        <a:rPr lang="en-US" sz="1800" smtClean="0">
                          <a:ea typeface="Calibri" panose="020F0502020204030204" pitchFamily="34" charset="0"/>
                          <a:cs typeface="Times New Roman" panose="02020603050405020304" pitchFamily="18" charset="0"/>
                        </a:rPr>
                        <m:t>s</m:t>
                      </m:r>
                      <m:r>
                        <m:rPr>
                          <m:nor/>
                        </m:rPr>
                        <a:rPr lang="en-US" sz="1800" smtClean="0">
                          <a:ea typeface="Calibri" panose="020F0502020204030204" pitchFamily="34" charset="0"/>
                          <a:cs typeface="Times New Roman" panose="02020603050405020304" pitchFamily="18" charset="0"/>
                        </a:rPr>
                        <m:t>ố </m:t>
                      </m:r>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ó </m:t>
                      </m:r>
                      <m:r>
                        <m:rPr>
                          <m:nor/>
                        </m:rPr>
                        <a:rPr lang="en-US" sz="1800">
                          <a:ea typeface="Calibri" panose="020F0502020204030204" pitchFamily="34" charset="0"/>
                          <a:cs typeface="Times New Roman" panose="02020603050405020304" pitchFamily="18" charset="0"/>
                        </a:rPr>
                        <m:t>bao</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nhi</m:t>
                      </m:r>
                      <m:r>
                        <m:rPr>
                          <m:nor/>
                        </m:rPr>
                        <a:rPr lang="en-US" sz="1800">
                          <a:ea typeface="Calibri" panose="020F0502020204030204" pitchFamily="34" charset="0"/>
                          <a:cs typeface="Times New Roman" panose="02020603050405020304" pitchFamily="18" charset="0"/>
                        </a:rPr>
                        <m:t>ê</m:t>
                      </m:r>
                      <m:r>
                        <m:rPr>
                          <m:nor/>
                        </m:rPr>
                        <a:rPr lang="en-US" sz="1800">
                          <a:ea typeface="Calibri" panose="020F0502020204030204" pitchFamily="34" charset="0"/>
                          <a:cs typeface="Times New Roman" panose="02020603050405020304" pitchFamily="18" charset="0"/>
                        </a:rPr>
                        <m:t>u</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ự</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tr</m:t>
                      </m:r>
                      <m:r>
                        <m:rPr>
                          <m:nor/>
                        </m:rPr>
                        <a:rPr lang="en-US" sz="1800">
                          <a:ea typeface="Calibri" panose="020F0502020204030204" pitchFamily="34" charset="0"/>
                          <a:cs typeface="Times New Roman" panose="02020603050405020304" pitchFamily="18" charset="0"/>
                        </a:rPr>
                        <m:t>ị</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ctr" defTabSz="457200">
                  <a:lnSpc>
                    <a:spcPct val="200000"/>
                  </a:lnSpc>
                  <a:spcBef>
                    <a:spcPts val="600"/>
                  </a:spcBef>
                  <a:spcAft>
                    <a:spcPts val="600"/>
                  </a:spcAft>
                  <a:buClrTx/>
                  <a:defRPr/>
                </a:pPr>
                <a:r>
                  <a:rPr lang="en-US" sz="1800" kern="1200">
                    <a:latin typeface="Arial" panose="020B0604020202020204" pitchFamily="34" charset="0"/>
                    <a:ea typeface="Times New Roman" panose="02020603050405020304" pitchFamily="18" charset="0"/>
                    <a:cs typeface="Times New Roman" panose="02020603050405020304" pitchFamily="18" charset="0"/>
                  </a:rPr>
                  <a:t>..</a:t>
                </a:r>
                <a:r>
                  <a:rPr lang="vi-VN" sz="1800" kern="1200">
                    <a:latin typeface="Arial" panose="020B0604020202020204" pitchFamily="34" charset="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nSpc>
                    <a:spcPct val="200000"/>
                  </a:lnSpc>
                  <a:spcBef>
                    <a:spcPts val="600"/>
                  </a:spcBef>
                  <a:spcAft>
                    <a:spcPts val="600"/>
                  </a:spcAft>
                </a:pPr>
                <a:r>
                  <a:rPr lang="en-US" sz="1800" b="1">
                    <a:latin typeface="+mn-lt"/>
                    <a:ea typeface="Calibri" panose="020F0502020204030204" pitchFamily="34" charset="0"/>
                    <a:cs typeface="Times New Roman" panose="02020603050405020304" pitchFamily="18" charset="0"/>
                  </a:rPr>
                  <a:t>Câu 2: </a:t>
                </a:r>
                <a:r>
                  <a:rPr lang="en-US" sz="18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latin typeface="Cambria Math" panose="02040503050406030204" pitchFamily="18" charset="0"/>
                        <a:ea typeface="Calibri" panose="020F0502020204030204" pitchFamily="34" charset="0"/>
                        <a:cs typeface="Times New Roman" panose="02020603050405020304" pitchFamily="18" charset="0"/>
                      </a:rPr>
                      <m:t>−7</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+11</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cs typeface="Times New Roman" panose="02020603050405020304" pitchFamily="18" charset="0"/>
                  </a:rPr>
                  <a:t> nghịch biến trên khoảng nào?</a:t>
                </a:r>
              </a:p>
              <a:p>
                <a:pPr>
                  <a:lnSpc>
                    <a:spcPct val="150000"/>
                  </a:lnSpc>
                  <a:spcBef>
                    <a:spcPts val="600"/>
                  </a:spcBef>
                  <a:spcAft>
                    <a:spcPts val="600"/>
                  </a:spcAft>
                </a:pPr>
                <a:endParaRPr lang="en-US" sz="1800">
                  <a:effectLst/>
                  <a:latin typeface="+mn-lt"/>
                  <a:ea typeface="Arial" panose="020B0604020202020204" pitchFamily="34" charset="0"/>
                  <a:cs typeface="Times New Roman" panose="02020603050405020304" pitchFamily="18" charset="0"/>
                </a:endParaRPr>
              </a:p>
              <a:p>
                <a:pPr algn="ctr" defTabSz="457200">
                  <a:lnSpc>
                    <a:spcPct val="150000"/>
                  </a:lnSpc>
                  <a:spcBef>
                    <a:spcPts val="600"/>
                  </a:spcBef>
                  <a:spcAft>
                    <a:spcPts val="600"/>
                  </a:spcAft>
                  <a:buClrTx/>
                  <a:defRPr/>
                </a:pPr>
                <a:r>
                  <a:rPr lang="en-US" sz="1800" kern="120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68236" y="1043665"/>
                <a:ext cx="8334869" cy="3770904"/>
              </a:xfrm>
              <a:prstGeom prst="rect">
                <a:avLst/>
              </a:prstGeom>
              <a:blipFill>
                <a:blip r:embed="rId3"/>
                <a:stretch>
                  <a:fillRect l="-658" r="-146" b="-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42348" y="2330783"/>
                <a:ext cx="386644" cy="369332"/>
              </a:xfrm>
              <a:prstGeom prst="rect">
                <a:avLst/>
              </a:prstGeom>
            </p:spPr>
            <p:txBody>
              <a:bodyPr wrap="none">
                <a:spAutoFit/>
              </a:bodyPr>
              <a:lstStyle/>
              <a:p>
                <a:pPr defTabSz="457200">
                  <a:buClrTx/>
                  <a:defRPr/>
                </a:pPr>
                <a14:m>
                  <m:oMathPara xmlns:m="http://schemas.openxmlformats.org/officeDocument/2006/math">
                    <m:oMathParaPr>
                      <m:jc m:val="centerGroup"/>
                    </m:oMathParaPr>
                    <m:oMath xmlns:m="http://schemas.openxmlformats.org/officeDocument/2006/math">
                      <m:r>
                        <a:rPr lang="en-US" sz="1800" b="1" i="1" kern="1200" smtClean="0">
                          <a:solidFill>
                            <a:srgbClr val="C00000"/>
                          </a:solidFill>
                          <a:latin typeface="Cambria Math" panose="02040503050406030204" pitchFamily="18" charset="0"/>
                          <a:ea typeface="+mn-ea"/>
                          <a:cs typeface="+mn-cs"/>
                        </a:rPr>
                        <m:t>𝟎</m:t>
                      </m:r>
                    </m:oMath>
                  </m:oMathPara>
                </a14:m>
                <a:endParaRPr lang="en-US" sz="1800" b="1" kern="1200">
                  <a:solidFill>
                    <a:srgbClr val="C00000"/>
                  </a:solidFill>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442348" y="2330783"/>
                <a:ext cx="3866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060000" y="3809528"/>
                <a:ext cx="1026563" cy="714683"/>
              </a:xfrm>
              <a:prstGeom prst="rect">
                <a:avLst/>
              </a:prstGeom>
            </p:spPr>
            <p:txBody>
              <a:bodyPr wrap="none">
                <a:spAutoFit/>
              </a:bodyPr>
              <a:lstStyle/>
              <a:p>
                <a:pPr defTabSz="457200">
                  <a:buClrTx/>
                </a:pPr>
                <a14:m>
                  <m:oMathPara xmlns:m="http://schemas.openxmlformats.org/officeDocument/2006/math">
                    <m:oMathParaPr>
                      <m:jc m:val="center"/>
                    </m:oMathParaPr>
                    <m:oMath xmlns:m="http://schemas.openxmlformats.org/officeDocument/2006/math">
                      <m:d>
                        <m:dPr>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𝟏𝟏</m:t>
                              </m:r>
                            </m:num>
                            <m:den>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e>
                      </m:d>
                    </m:oMath>
                  </m:oMathPara>
                </a14:m>
                <a:endParaRPr lang="en-US" sz="1800" b="1" kern="1200">
                  <a:solidFill>
                    <a:srgbClr val="C00000"/>
                  </a:solidFill>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060000" y="3809528"/>
                <a:ext cx="1026563" cy="7146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00172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8"/>
          <p:cNvSpPr/>
          <p:nvPr/>
        </p:nvSpPr>
        <p:spPr>
          <a:xfrm>
            <a:off x="305763" y="841228"/>
            <a:ext cx="8559944" cy="8771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1.1 (SGK – tr.13) </a:t>
            </a:r>
            <a:r>
              <a:rPr kumimoji="0" lang="en-US" sz="1700" b="0" i="0" u="none" strike="noStrike" kern="0" cap="none" spc="0" normalizeH="0" baseline="0" noProof="0">
                <a:ln>
                  <a:noFill/>
                </a:ln>
                <a:solidFill>
                  <a:srgbClr val="000000"/>
                </a:solidFill>
                <a:effectLst/>
                <a:uLnTx/>
                <a:uFillTx/>
                <a:latin typeface="Arial"/>
                <a:sym typeface="Arial"/>
              </a:rPr>
              <a:t>Tìm các khoảng đồng biến, khoảng nghịch biến của các hàm số có đồ thị như sau</a:t>
            </a: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00438" y="1517134"/>
                <a:ext cx="4009687" cy="86543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a</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.1.11)</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00438" y="1517134"/>
                <a:ext cx="4009687" cy="8654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645834" y="1698823"/>
                <a:ext cx="4219873" cy="6060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b</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r>
                            <m:rPr>
                              <m:brk m:alnAt="7"/>
                            </m:r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g>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.1.12)</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4645834" y="1698823"/>
                <a:ext cx="4219873" cy="606063"/>
              </a:xfrm>
              <a:prstGeom prst="rect">
                <a:avLst/>
              </a:prstGeom>
              <a:blipFill>
                <a:blip r:embed="rId4"/>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1790203" y="2390968"/>
            <a:ext cx="5566157" cy="2456682"/>
          </a:xfrm>
          <a:prstGeom prst="rect">
            <a:avLst/>
          </a:prstGeom>
        </p:spPr>
      </p:pic>
      <p:sp>
        <p:nvSpPr>
          <p:cNvPr id="21" name="Google Shape;672;p50"/>
          <p:cNvSpPr txBox="1">
            <a:spLocks/>
          </p:cNvSpPr>
          <p:nvPr/>
        </p:nvSpPr>
        <p:spPr>
          <a:xfrm>
            <a:off x="3575012" y="293632"/>
            <a:ext cx="1990902" cy="469465"/>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Tree>
    <p:extLst>
      <p:ext uri="{BB962C8B-B14F-4D97-AF65-F5344CB8AC3E}">
        <p14:creationId xmlns:p14="http://schemas.microsoft.com/office/powerpoint/2010/main" val="41150232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9" grpId="0"/>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0174" y="2017286"/>
                <a:ext cx="3754025" cy="185691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đồng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nghịch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0;1</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60174" y="2017286"/>
                <a:ext cx="3754025" cy="1856919"/>
              </a:xfrm>
              <a:prstGeom prst="rect">
                <a:avLst/>
              </a:prstGeom>
              <a:blipFill>
                <a:blip r:embed="rId3"/>
                <a:stretch>
                  <a:fillRect l="-1299" r="-1461" b="-4262"/>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6" name="Picture 5"/>
          <p:cNvPicPr>
            <a:picLocks noChangeAspect="1"/>
          </p:cNvPicPr>
          <p:nvPr/>
        </p:nvPicPr>
        <p:blipFill>
          <a:blip r:embed="rId4"/>
          <a:stretch>
            <a:fillRect/>
          </a:stretch>
        </p:blipFill>
        <p:spPr>
          <a:xfrm>
            <a:off x="1024590" y="1684392"/>
            <a:ext cx="2950876" cy="267098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87743" y="816993"/>
                <a:ext cx="335726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vi-VN" sz="1800">
                          <a:ea typeface="Calibri" panose="020F0502020204030204" pitchFamily="34" charset="0"/>
                          <a:cs typeface="Times New Roman" panose="02020603050405020304" pitchFamily="18" charset="0"/>
                        </a:rPr>
                        <m:t>a</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3</m:t>
                          </m:r>
                        </m:num>
                        <m:den>
                          <m:r>
                            <a:rPr lang="vi-VN" sz="1800" i="1">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800"/>
              </a:p>
            </p:txBody>
          </p:sp>
        </mc:Choice>
        <mc:Fallback xmlns="">
          <p:sp>
            <p:nvSpPr>
              <p:cNvPr id="7" name="Rectangle 6"/>
              <p:cNvSpPr>
                <a:spLocks noRot="1" noChangeAspect="1" noMove="1" noResize="1" noEditPoints="1" noAdjustHandles="1" noChangeArrowheads="1" noChangeShapeType="1" noTextEdit="1"/>
              </p:cNvSpPr>
              <p:nvPr/>
            </p:nvSpPr>
            <p:spPr>
              <a:xfrm>
                <a:off x="987743" y="816993"/>
                <a:ext cx="3357266" cy="6109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38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5398936" cy="536864"/>
            <a:chOff x="304800" y="323399"/>
            <a:chExt cx="10182944" cy="554967"/>
          </a:xfrm>
        </p:grpSpPr>
        <p:sp>
          <p:nvSpPr>
            <p:cNvPr id="7" name="Round Single Corner Rectangle 6"/>
            <p:cNvSpPr/>
            <p:nvPr/>
          </p:nvSpPr>
          <p:spPr>
            <a:xfrm flipV="1">
              <a:off x="304800" y="323399"/>
              <a:ext cx="9523074"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2209447" y="2702125"/>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grpSp>
        <p:nvGrpSpPr>
          <p:cNvPr id="14" name="Google Shape;3584;p72"/>
          <p:cNvGrpSpPr/>
          <p:nvPr/>
        </p:nvGrpSpPr>
        <p:grpSpPr>
          <a:xfrm rot="21029641">
            <a:off x="82618" y="4217161"/>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55" name="Rectangle 54"/>
              <p:cNvSpPr/>
              <p:nvPr/>
            </p:nvSpPr>
            <p:spPr>
              <a:xfrm>
                <a:off x="462871" y="854498"/>
                <a:ext cx="8507203" cy="1738553"/>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HĐ1</a:t>
                </a:r>
                <a:r>
                  <a:rPr kumimoji="0" lang="en-US" sz="18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 </a:t>
                </a:r>
                <a:r>
                  <a:rPr lang="vi-VN" sz="1800" b="1" i="1">
                    <a:solidFill>
                      <a:schemeClr val="tx1"/>
                    </a:solidFill>
                    <a:ea typeface="+mn-ea"/>
                  </a:rPr>
                  <a:t>Nhận biết tính đồng biến, nghịch biến của hàm số</a:t>
                </a:r>
              </a:p>
              <a:p>
                <a:pPr lvl="0" algn="just" defTabSz="1828800">
                  <a:lnSpc>
                    <a:spcPct val="150000"/>
                  </a:lnSpc>
                  <a:buClr>
                    <a:srgbClr val="FFFF00"/>
                  </a:buClr>
                  <a:defRPr/>
                </a:pPr>
                <a:r>
                  <a:rPr lang="vi-VN" sz="1800">
                    <a:solidFill>
                      <a:schemeClr val="tx1"/>
                    </a:solidFill>
                    <a:ea typeface="+mn-ea"/>
                  </a:rPr>
                  <a:t>Quan sát đồ thị của hàm số </a:t>
                </a:r>
                <a14:m>
                  <m:oMath xmlns:m="http://schemas.openxmlformats.org/officeDocument/2006/math">
                    <m:r>
                      <a:rPr lang="vi-VN" sz="1800" i="1" smtClean="0">
                        <a:solidFill>
                          <a:schemeClr val="tx1"/>
                        </a:solidFill>
                        <a:latin typeface="Cambria Math" panose="02040503050406030204" pitchFamily="18" charset="0"/>
                        <a:ea typeface="+mn-ea"/>
                      </a:rPr>
                      <m:t>𝑦</m:t>
                    </m:r>
                    <m:r>
                      <a:rPr lang="vi-VN" sz="1800" i="1" smtClean="0">
                        <a:solidFill>
                          <a:schemeClr val="tx1"/>
                        </a:solidFill>
                        <a:latin typeface="Cambria Math" panose="02040503050406030204" pitchFamily="18" charset="0"/>
                        <a:ea typeface="+mn-ea"/>
                      </a:rPr>
                      <m:t>=</m:t>
                    </m:r>
                    <m:sSup>
                      <m:sSupPr>
                        <m:ctrlPr>
                          <a:rPr lang="vi-VN" sz="1800" i="1" smtClean="0">
                            <a:solidFill>
                              <a:schemeClr val="tx1"/>
                            </a:solidFill>
                            <a:latin typeface="Cambria Math" panose="02040503050406030204" pitchFamily="18" charset="0"/>
                            <a:ea typeface="+mn-ea"/>
                          </a:rPr>
                        </m:ctrlPr>
                      </m:sSupPr>
                      <m:e>
                        <m:r>
                          <a:rPr lang="en-US" sz="1800" b="0" i="1" smtClean="0">
                            <a:solidFill>
                              <a:schemeClr val="tx1"/>
                            </a:solidFill>
                            <a:latin typeface="Cambria Math" panose="02040503050406030204" pitchFamily="18" charset="0"/>
                            <a:ea typeface="+mn-ea"/>
                          </a:rPr>
                          <m:t>𝑥</m:t>
                        </m:r>
                      </m:e>
                      <m:sup>
                        <m:r>
                          <a:rPr lang="en-US" sz="1800" b="0" i="1" smtClean="0">
                            <a:solidFill>
                              <a:schemeClr val="tx1"/>
                            </a:solidFill>
                            <a:latin typeface="Cambria Math" panose="02040503050406030204" pitchFamily="18" charset="0"/>
                            <a:ea typeface="+mn-ea"/>
                          </a:rPr>
                          <m:t>2</m:t>
                        </m:r>
                      </m:sup>
                    </m:sSup>
                  </m:oMath>
                </a14:m>
                <a:r>
                  <a:rPr lang="vi-VN" sz="1800">
                    <a:solidFill>
                      <a:schemeClr val="tx1"/>
                    </a:solidFill>
                    <a:ea typeface="+mn-ea"/>
                  </a:rPr>
                  <a:t> (H.1.2).</a:t>
                </a:r>
              </a:p>
              <a:p>
                <a:pPr lvl="0" algn="just" defTabSz="1828800">
                  <a:lnSpc>
                    <a:spcPct val="150000"/>
                  </a:lnSpc>
                  <a:buClr>
                    <a:srgbClr val="FFFF00"/>
                  </a:buClr>
                  <a:defRPr/>
                </a:pPr>
                <a:r>
                  <a:rPr lang="vi-VN" sz="1800">
                    <a:solidFill>
                      <a:schemeClr val="tx1"/>
                    </a:solidFill>
                    <a:ea typeface="+mn-ea"/>
                  </a:rPr>
                  <a:t>a) Hàm số đồng biến trên khoảng nào? </a:t>
                </a:r>
                <a:endParaRPr lang="en-US" sz="1800">
                  <a:solidFill>
                    <a:schemeClr val="tx1"/>
                  </a:solidFill>
                  <a:ea typeface="+mn-ea"/>
                </a:endParaRPr>
              </a:p>
              <a:p>
                <a:pPr lvl="0" algn="just" defTabSz="1828800">
                  <a:lnSpc>
                    <a:spcPct val="150000"/>
                  </a:lnSpc>
                  <a:buClr>
                    <a:srgbClr val="FFFF00"/>
                  </a:buClr>
                  <a:defRPr/>
                </a:pPr>
                <a:r>
                  <a:rPr lang="vi-VN" sz="1800">
                    <a:solidFill>
                      <a:schemeClr val="tx1"/>
                    </a:solidFill>
                    <a:ea typeface="+mn-ea"/>
                  </a:rPr>
                  <a:t>b) Hàm số nghịch biến trên khoảng nào?</a:t>
                </a:r>
              </a:p>
            </p:txBody>
          </p:sp>
        </mc:Choice>
        <mc:Fallback xmlns="">
          <p:sp>
            <p:nvSpPr>
              <p:cNvPr id="55" name="Rectangle 54"/>
              <p:cNvSpPr>
                <a:spLocks noRot="1" noChangeAspect="1" noMove="1" noResize="1" noEditPoints="1" noAdjustHandles="1" noChangeArrowheads="1" noChangeShapeType="1" noTextEdit="1"/>
              </p:cNvSpPr>
              <p:nvPr/>
            </p:nvSpPr>
            <p:spPr>
              <a:xfrm>
                <a:off x="462871" y="854498"/>
                <a:ext cx="8507203" cy="1738553"/>
              </a:xfrm>
              <a:prstGeom prst="rect">
                <a:avLst/>
              </a:prstGeom>
              <a:blipFill>
                <a:blip r:embed="rId3"/>
                <a:stretch>
                  <a:fillRect l="-645" b="-2807"/>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294" y="1533699"/>
            <a:ext cx="2671862" cy="2536181"/>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53671" y="3196244"/>
                <a:ext cx="5435663" cy="965136"/>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a)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 +∞</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solidFill>
                      <a:schemeClr val="tx1"/>
                    </a:solidFill>
                    <a:effectLst/>
                    <a:latin typeface="+mn-lt"/>
                    <a:ea typeface="Arial" panose="020B0604020202020204" pitchFamily="34" charset="0"/>
                    <a:cs typeface="Times New Roman" panose="02020603050405020304" pitchFamily="18" charset="0"/>
                  </a:rPr>
                  <a:t>b)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3671" y="3196244"/>
                <a:ext cx="5435663" cy="965136"/>
              </a:xfrm>
              <a:prstGeom prst="rect">
                <a:avLst/>
              </a:prstGeom>
              <a:blipFill>
                <a:blip r:embed="rId5"/>
                <a:stretch>
                  <a:fillRect l="-897" b="-8805"/>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8125" y="2033188"/>
                <a:ext cx="3754025" cy="1856919"/>
              </a:xfrm>
              <a:prstGeom prst="rect">
                <a:avLst/>
              </a:prstGeom>
            </p:spPr>
            <p:txBody>
              <a:bodyPr wrap="square">
                <a:spAutoFit/>
              </a:bodyPr>
              <a:lstStyle/>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đồng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 −2</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68125" y="2033188"/>
                <a:ext cx="3754025" cy="1856919"/>
              </a:xfrm>
              <a:prstGeom prst="rect">
                <a:avLst/>
              </a:prstGeom>
              <a:blipFill>
                <a:blip r:embed="rId3"/>
                <a:stretch>
                  <a:fillRect l="-1299" r="-1461" b="-4605"/>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719328" y="1010472"/>
                <a:ext cx="3570401" cy="42774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1800">
                          <a:ea typeface="Calibri" panose="020F0502020204030204" pitchFamily="34" charset="0"/>
                          <a:cs typeface="Times New Roman" panose="02020603050405020304" pitchFamily="18" charset="0"/>
                        </a:rPr>
                        <m:t>b</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rad>
                        <m:radPr>
                          <m:ctrlPr>
                            <a:rPr lang="vi-VN" sz="1800" i="1">
                              <a:latin typeface="Cambria Math" panose="02040503050406030204" pitchFamily="18" charset="0"/>
                              <a:ea typeface="Calibri" panose="020F0502020204030204" pitchFamily="34" charset="0"/>
                              <a:cs typeface="Times New Roman" panose="02020603050405020304" pitchFamily="18" charset="0"/>
                            </a:rPr>
                          </m:ctrlPr>
                        </m:radPr>
                        <m:deg>
                          <m:r>
                            <m:rPr>
                              <m:brk m:alnAt="7"/>
                            </m:rPr>
                            <a:rPr lang="en-US" sz="1800" i="1">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vi-VN"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e>
                              </m:d>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719328" y="1010472"/>
                <a:ext cx="3570401" cy="427746"/>
              </a:xfrm>
              <a:prstGeom prst="rect">
                <a:avLst/>
              </a:prstGeom>
              <a:blipFill>
                <a:blip r:embed="rId4"/>
                <a:stretch>
                  <a:fillRect b="-11429"/>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19328" y="1743011"/>
            <a:ext cx="3450202" cy="2577456"/>
          </a:xfrm>
          <a:prstGeom prst="rect">
            <a:avLst/>
          </a:prstGeom>
        </p:spPr>
      </p:pic>
    </p:spTree>
    <p:extLst>
      <p:ext uri="{BB962C8B-B14F-4D97-AF65-F5344CB8AC3E}">
        <p14:creationId xmlns:p14="http://schemas.microsoft.com/office/powerpoint/2010/main" val="28790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lvl="0" algn="just">
              <a:lnSpc>
                <a:spcPct val="150000"/>
              </a:lnSpc>
            </a:pPr>
            <a:r>
              <a:rPr lang="fr-FR" sz="1600" b="1">
                <a:solidFill>
                  <a:srgbClr val="006651">
                    <a:lumMod val="75000"/>
                  </a:srgbClr>
                </a:solidFill>
                <a:ea typeface="Calibri" panose="020F0502020204030204" pitchFamily="34" charset="0"/>
                <a:cs typeface="Times New Roman" panose="02020603050405020304" pitchFamily="18" charset="0"/>
              </a:rPr>
              <a:t>Bài 1.2 (SGK – tr.13) </a:t>
            </a:r>
            <a:r>
              <a:rPr lang="en-US" sz="1600">
                <a:ea typeface="Calibri" panose="020F0502020204030204" pitchFamily="34" charset="0"/>
                <a:cs typeface="Times New Roman" panose="02020603050405020304" pitchFamily="18" charset="0"/>
              </a:rPr>
              <a:t>Xét sự đồng biến, nghịch biến của các hàm số sau:</a:t>
            </a:r>
            <a:endParaRPr lang="vi-VN" sz="1600">
              <a:latin typeface="+mn-lt"/>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a</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en-US" sz="1600">
                    <a:effectLst/>
                    <a:latin typeface="+mn-lt"/>
                    <a:ea typeface="Calibri" panose="020F0502020204030204" pitchFamily="34" charset="0"/>
                    <a:cs typeface="Times New Roman" panose="02020603050405020304" pitchFamily="18" charset="0"/>
                  </a:rPr>
                  <a:t>a)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57727" y="3167930"/>
            <a:ext cx="3607201" cy="133353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594310" y="3179548"/>
                <a:ext cx="4051208" cy="1277273"/>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3; +∞</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effectLst/>
                    <a:latin typeface="+mn-lt"/>
                    <a:ea typeface="Calibri" panose="020F0502020204030204" pitchFamily="34" charset="0"/>
                    <a:cs typeface="Times New Roman" panose="02020603050405020304" pitchFamily="18" charset="0"/>
                  </a:rPr>
                  <a:t>Hàm số nghịch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4310" y="3179548"/>
                <a:ext cx="4051208" cy="1277273"/>
              </a:xfrm>
              <a:prstGeom prst="rect">
                <a:avLst/>
              </a:prstGeom>
              <a:blipFill>
                <a:blip r:embed="rId8"/>
                <a:stretch>
                  <a:fillRect l="-904" r="-753" b="-2392"/>
                </a:stretch>
              </a:blipFill>
            </p:spPr>
            <p:txBody>
              <a:bodyPr/>
              <a:lstStyle/>
              <a:p>
                <a:r>
                  <a:rPr lang="en-US">
                    <a:noFill/>
                  </a:rPr>
                  <a:t> </a:t>
                </a:r>
              </a:p>
            </p:txBody>
          </p:sp>
        </mc:Fallback>
      </mc:AlternateContent>
    </p:spTree>
    <p:extLst>
      <p:ext uri="{BB962C8B-B14F-4D97-AF65-F5344CB8AC3E}">
        <p14:creationId xmlns:p14="http://schemas.microsoft.com/office/powerpoint/2010/main" val="2568014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1.2 (SGK – tr.13) </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sự đồng biến, nghịch biến của các hàm số sau:</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b)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vi-VN" sz="1600">
                    <a:effectLst/>
                    <a:latin typeface="+mn-lt"/>
                    <a:ea typeface="Calibri" panose="020F0502020204030204" pitchFamily="34" charset="0"/>
                    <a:cs typeface="Times New Roman" panose="02020603050405020304" pitchFamily="18" charset="0"/>
                  </a:rPr>
                  <a:t> với mọi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41641" y="3448703"/>
                <a:ext cx="3251684" cy="830997"/>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41641" y="3448703"/>
                <a:ext cx="3251684" cy="830997"/>
              </a:xfrm>
              <a:prstGeom prst="rect">
                <a:avLst/>
              </a:prstGeom>
              <a:blipFill>
                <a:blip r:embed="rId6"/>
                <a:stretch>
                  <a:fillRect l="-1126" r="-938" b="-367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983124" y="3152102"/>
            <a:ext cx="3804234" cy="1408298"/>
          </a:xfrm>
          <a:prstGeom prst="rect">
            <a:avLst/>
          </a:prstGeom>
        </p:spPr>
      </p:pic>
    </p:spTree>
    <p:extLst>
      <p:ext uri="{BB962C8B-B14F-4D97-AF65-F5344CB8AC3E}">
        <p14:creationId xmlns:p14="http://schemas.microsoft.com/office/powerpoint/2010/main" val="189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4"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algn="just">
              <a:lnSpc>
                <a:spcPct val="150000"/>
              </a:lnSpc>
            </a:pPr>
            <a:r>
              <a:rPr kumimoji="0" lang="fr-FR" sz="1600" b="1" i="0" u="none" strike="noStrike" kern="0" cap="none" spc="0" normalizeH="0" baseline="0" noProof="0">
                <a:ln>
                  <a:noFill/>
                </a:ln>
                <a:solidFill>
                  <a:srgbClr val="FFFF00"/>
                </a:solidFill>
                <a:effectLst/>
                <a:uLnTx/>
                <a:uFillTx/>
                <a:latin typeface="+mn-lt"/>
                <a:ea typeface="Calibri" panose="020F0502020204030204" pitchFamily="34" charset="0"/>
                <a:cs typeface="Times New Roman" panose="02020603050405020304" pitchFamily="18" charset="0"/>
                <a:sym typeface="Arial"/>
              </a:rPr>
              <a:t>Bài 1.3 (SGK – tr.13) </a:t>
            </a:r>
            <a:r>
              <a:rPr lang="en-US" sz="1600">
                <a:solidFill>
                  <a:schemeClr val="tx1"/>
                </a:solidFill>
                <a:latin typeface="+mn-lt"/>
              </a:rPr>
              <a:t>Tìm các khoảng đơn điệu của các hàm số sau:</a:t>
            </a:r>
            <a:endParaRPr lang="vi-VN" sz="1600">
              <a:solidFill>
                <a:schemeClr val="tx1"/>
              </a:solidFill>
              <a:latin typeface="+mn-lt"/>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a</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b</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4024" y="1773148"/>
                <a:ext cx="4572000" cy="1539011"/>
              </a:xfrm>
              <a:prstGeom prst="rect">
                <a:avLst/>
              </a:prstGeom>
            </p:spPr>
            <p:txBody>
              <a:bodyPr>
                <a:spAutoFit/>
              </a:bodyPr>
              <a:lstStyle/>
              <a:p>
                <a:pPr algn="just">
                  <a:lnSpc>
                    <a:spcPct val="150000"/>
                  </a:lnSpc>
                </a:pPr>
                <a:r>
                  <a:rPr lang="en-US" sz="1600">
                    <a:solidFill>
                      <a:schemeClr val="tx1"/>
                    </a:solidFill>
                    <a:latin typeface="+mn-lt"/>
                    <a:ea typeface="Calibri" panose="020F0502020204030204" pitchFamily="34" charset="0"/>
                    <a:cs typeface="Times New Roman" panose="02020603050405020304" pitchFamily="18" charset="0"/>
                  </a:rPr>
                  <a:t>a) </a:t>
                </a:r>
                <a:r>
                  <a:rPr lang="vi-VN" sz="1600">
                    <a:solidFill>
                      <a:schemeClr val="tx1"/>
                    </a:solidFill>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&gt;0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v</m:t>
                      </m:r>
                      <m:r>
                        <m:rPr>
                          <m:nor/>
                        </m:rPr>
                        <a:rPr lang="vi-VN" sz="1600">
                          <a:solidFill>
                            <a:schemeClr val="tx1"/>
                          </a:solidFill>
                          <a:ea typeface="Calibri" panose="020F0502020204030204" pitchFamily="34" charset="0"/>
                          <a:cs typeface="Times New Roman" panose="02020603050405020304" pitchFamily="18" charset="0"/>
                        </a:rPr>
                        <m:t>ớ</m:t>
                      </m:r>
                      <m:r>
                        <m:rPr>
                          <m:nor/>
                        </m:rPr>
                        <a:rPr lang="vi-VN" sz="1600">
                          <a:solidFill>
                            <a:schemeClr val="tx1"/>
                          </a:solidFill>
                          <a:ea typeface="Calibri" panose="020F0502020204030204" pitchFamily="34" charset="0"/>
                          <a:cs typeface="Times New Roman" panose="02020603050405020304" pitchFamily="18" charset="0"/>
                        </a:rPr>
                        <m:t>i</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m</m:t>
                      </m:r>
                      <m:r>
                        <m:rPr>
                          <m:nor/>
                        </m:rPr>
                        <a:rPr lang="vi-VN" sz="1600">
                          <a:solidFill>
                            <a:schemeClr val="tx1"/>
                          </a:solidFill>
                          <a:ea typeface="Calibri" panose="020F0502020204030204" pitchFamily="34" charset="0"/>
                          <a:cs typeface="Times New Roman" panose="02020603050405020304" pitchFamily="18" charset="0"/>
                        </a:rPr>
                        <m:t>ọ</m:t>
                      </m:r>
                      <m:r>
                        <m:rPr>
                          <m:nor/>
                        </m:rPr>
                        <a:rPr lang="vi-VN" sz="1600">
                          <a:solidFill>
                            <a:schemeClr val="tx1"/>
                          </a:solidFill>
                          <a:ea typeface="Calibri" panose="020F0502020204030204" pitchFamily="34" charset="0"/>
                          <a:cs typeface="Times New Roman" panose="02020603050405020304" pitchFamily="18" charset="0"/>
                        </a:rPr>
                        <m:t>i</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4024" y="1773148"/>
                <a:ext cx="4572000" cy="1539011"/>
              </a:xfrm>
              <a:prstGeom prst="rect">
                <a:avLst/>
              </a:prstGeom>
              <a:blipFill>
                <a:blip r:embed="rId5"/>
                <a:stretch>
                  <a:fillRect l="-667" b="-436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93597" y="3480124"/>
            <a:ext cx="3582232" cy="13062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795201" y="3755025"/>
                <a:ext cx="3733970" cy="8309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5201" y="3755025"/>
                <a:ext cx="3733970" cy="830997"/>
              </a:xfrm>
              <a:prstGeom prst="rect">
                <a:avLst/>
              </a:prstGeom>
              <a:blipFill>
                <a:blip r:embed="rId8"/>
                <a:stretch>
                  <a:fillRect l="-980" r="-817" b="-3676"/>
                </a:stretch>
              </a:blipFill>
            </p:spPr>
            <p:txBody>
              <a:bodyPr/>
              <a:lstStyle/>
              <a:p>
                <a:r>
                  <a:rPr lang="en-US">
                    <a:noFill/>
                  </a:rPr>
                  <a:t> </a:t>
                </a:r>
              </a:p>
            </p:txBody>
          </p:sp>
        </mc:Fallback>
      </mc:AlternateContent>
    </p:spTree>
    <p:extLst>
      <p:ext uri="{BB962C8B-B14F-4D97-AF65-F5344CB8AC3E}">
        <p14:creationId xmlns:p14="http://schemas.microsoft.com/office/powerpoint/2010/main" val="12912198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22635"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1.3 (SGK – tr.13) </a:t>
            </a:r>
            <a:r>
              <a:rPr kumimoji="0" lang="en-US" sz="1600" b="0" i="0" u="none" strike="noStrike" kern="0" cap="none" spc="0" normalizeH="0" baseline="0" noProof="0">
                <a:ln>
                  <a:noFill/>
                </a:ln>
                <a:solidFill>
                  <a:srgbClr val="FFFFFF"/>
                </a:solidFill>
                <a:effectLst/>
                <a:uLnTx/>
                <a:uFillTx/>
                <a:latin typeface="Arial"/>
                <a:cs typeface="Arial"/>
                <a:sym typeface="Arial"/>
              </a:rPr>
              <a:t>Tìm các khoảng đơn điệu của các hàm số sau:</a:t>
            </a:r>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b</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3139" y="1747311"/>
                <a:ext cx="5965612" cy="157876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a:t>
                </a:r>
                <a:r>
                  <a:rPr lang="en-US" sz="1600">
                    <a:solidFill>
                      <a:schemeClr val="tx1"/>
                    </a:solidFill>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16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−6</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−7</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3139" y="1747311"/>
                <a:ext cx="5965612" cy="1578766"/>
              </a:xfrm>
              <a:prstGeom prst="rect">
                <a:avLst/>
              </a:prstGeom>
              <a:blipFill>
                <a:blip r:embed="rId5"/>
                <a:stretch>
                  <a:fillRect l="-613" b="-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16009" y="3290741"/>
                <a:ext cx="4111645" cy="1569660"/>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−1</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3;7</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16009" y="3290741"/>
                <a:ext cx="4111645" cy="1569660"/>
              </a:xfrm>
              <a:prstGeom prst="rect">
                <a:avLst/>
              </a:prstGeom>
              <a:blipFill>
                <a:blip r:embed="rId6"/>
                <a:stretch>
                  <a:fillRect l="-890" r="-742" b="-155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6483" y="3481329"/>
            <a:ext cx="3567708" cy="1314780"/>
          </a:xfrm>
          <a:prstGeom prst="rect">
            <a:avLst/>
          </a:prstGeom>
        </p:spPr>
      </p:pic>
    </p:spTree>
    <p:extLst>
      <p:ext uri="{BB962C8B-B14F-4D97-AF65-F5344CB8AC3E}">
        <p14:creationId xmlns:p14="http://schemas.microsoft.com/office/powerpoint/2010/main" val="9820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p:grpSp>
        <p:nvGrpSpPr>
          <p:cNvPr id="6" name="Group 5"/>
          <p:cNvGrpSpPr/>
          <p:nvPr/>
        </p:nvGrpSpPr>
        <p:grpSpPr>
          <a:xfrm>
            <a:off x="1593872" y="300561"/>
            <a:ext cx="5967818" cy="1028615"/>
            <a:chOff x="369371" y="308512"/>
            <a:chExt cx="5967818" cy="1028615"/>
          </a:xfrm>
        </p:grpSpPr>
        <p:sp>
          <p:nvSpPr>
            <p:cNvPr id="9" name="Rectangle 8"/>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4"/>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451011" y="1697269"/>
                <a:ext cx="5029200" cy="153266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a)</a:t>
                </a:r>
                <a:r>
                  <a:rPr lang="vi-VN" sz="1600">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1011" y="1697269"/>
                <a:ext cx="5029200" cy="1532664"/>
              </a:xfrm>
              <a:prstGeom prst="rect">
                <a:avLst/>
              </a:prstGeom>
              <a:blipFill>
                <a:blip r:embed="rId6"/>
                <a:stretch>
                  <a:fillRect l="-727" b="-1190"/>
                </a:stretch>
              </a:blipFill>
            </p:spPr>
            <p:txBody>
              <a:bodyPr/>
              <a:lstStyle/>
              <a:p>
                <a:r>
                  <a:rPr lang="en-US">
                    <a:noFill/>
                  </a:rPr>
                  <a:t> </a:t>
                </a:r>
              </a:p>
            </p:txBody>
          </p:sp>
        </mc:Fallback>
      </mc:AlternateContent>
      <p:pic>
        <p:nvPicPr>
          <p:cNvPr id="13" name="Picture 12" descr="A math equations with numbers and arrows&#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51011" y="3236883"/>
            <a:ext cx="4450245" cy="156804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58715" y="3412791"/>
                <a:ext cx="3446890" cy="1200329"/>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600">
                    <a:effectLst/>
                    <a:latin typeface="+mn-lt"/>
                    <a:ea typeface="Calibri" panose="020F0502020204030204" pitchFamily="34" charset="0"/>
                    <a:cs typeface="Times New Roman" panose="02020603050405020304" pitchFamily="18" charset="0"/>
                  </a:rPr>
                  <a:t>;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58715" y="3412791"/>
                <a:ext cx="3446890" cy="1200329"/>
              </a:xfrm>
              <a:prstGeom prst="rect">
                <a:avLst/>
              </a:prstGeom>
              <a:blipFill>
                <a:blip r:embed="rId9"/>
                <a:stretch>
                  <a:fillRect l="-1062" r="-885" b="-2030"/>
                </a:stretch>
              </a:blipFill>
            </p:spPr>
            <p:txBody>
              <a:bodyPr/>
              <a:lstStyle/>
              <a:p>
                <a:r>
                  <a:rPr lang="en-US">
                    <a:noFill/>
                  </a:rPr>
                  <a:t> </a:t>
                </a:r>
              </a:p>
            </p:txBody>
          </p:sp>
        </mc:Fallback>
      </mc:AlternateContent>
    </p:spTree>
    <p:extLst>
      <p:ext uri="{BB962C8B-B14F-4D97-AF65-F5344CB8AC3E}">
        <p14:creationId xmlns:p14="http://schemas.microsoft.com/office/powerpoint/2010/main" val="28465420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09539" y="1609317"/>
                <a:ext cx="5663542" cy="1482778"/>
              </a:xfrm>
              <a:prstGeom prst="rect">
                <a:avLst/>
              </a:prstGeom>
            </p:spPr>
            <p:txBody>
              <a:bodyPr wrap="square">
                <a:spAutoFit/>
              </a:bodyPr>
              <a:lstStyle/>
              <a:p>
                <a:pPr>
                  <a:lnSpc>
                    <a:spcPct val="140000"/>
                  </a:lnSpc>
                </a:pPr>
                <a:r>
                  <a:rPr lang="vi-VN" sz="1600">
                    <a:latin typeface="+mn-lt"/>
                    <a:ea typeface="Calibri" panose="020F0502020204030204" pitchFamily="34" charset="0"/>
                    <a:cs typeface="Times New Roman" panose="02020603050405020304" pitchFamily="18" charset="0"/>
                  </a:rPr>
                  <a:t>b)</a:t>
                </a:r>
                <a:r>
                  <a:rPr lang="en-US" sz="1600">
                    <a:latin typeface="+mn-lt"/>
                    <a:ea typeface="Calibri" panose="020F0502020204030204" pitchFamily="34" charset="0"/>
                    <a:cs typeface="Times New Roman" panose="02020603050405020304" pitchFamily="18" charset="0"/>
                  </a:rPr>
                  <a:t>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ho</m:t>
                      </m:r>
                      <m:r>
                        <m:rPr>
                          <m:nor/>
                        </m:rPr>
                        <a:rPr lang="vi-VN" sz="1600">
                          <a:ea typeface="Calibri" panose="020F0502020204030204" pitchFamily="34" charset="0"/>
                          <a:cs typeface="Times New Roman" panose="02020603050405020304" pitchFamily="18" charset="0"/>
                        </a:rPr>
                        <m:t>ặ</m:t>
                      </m:r>
                      <m:r>
                        <m:rPr>
                          <m:nor/>
                        </m:rPr>
                        <a:rPr lang="vi-VN"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n-lt"/>
                  <a:ea typeface="Arial" panose="020B0604020202020204" pitchFamily="34" charset="0"/>
                  <a:cs typeface="Times New Roman" panose="02020603050405020304" pitchFamily="18" charset="0"/>
                </a:endParaRPr>
              </a:p>
              <a:p>
                <a:pPr>
                  <a:lnSpc>
                    <a:spcPct val="14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9539" y="1609317"/>
                <a:ext cx="5663542" cy="1482778"/>
              </a:xfrm>
              <a:prstGeom prst="rect">
                <a:avLst/>
              </a:prstGeom>
              <a:blipFill>
                <a:blip r:embed="rId4"/>
                <a:stretch>
                  <a:fillRect l="-646" b="-4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53976" y="3172096"/>
                <a:ext cx="3687046" cy="1569660"/>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−1;1</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53976" y="3172096"/>
                <a:ext cx="3687046" cy="1569660"/>
              </a:xfrm>
              <a:prstGeom prst="rect">
                <a:avLst/>
              </a:prstGeom>
              <a:blipFill>
                <a:blip r:embed="rId5"/>
                <a:stretch>
                  <a:fillRect l="-826" r="-992" b="-1163"/>
                </a:stretch>
              </a:blipFill>
            </p:spPr>
            <p:txBody>
              <a:bodyPr/>
              <a:lstStyle/>
              <a:p>
                <a:r>
                  <a:rPr lang="en-US">
                    <a:noFill/>
                  </a:rPr>
                  <a:t> </a:t>
                </a:r>
              </a:p>
            </p:txBody>
          </p:sp>
        </mc:Fallback>
      </mc:AlternateContent>
      <p:sp>
        <p:nvSpPr>
          <p:cNvPr id="14" name="Rectangle 13"/>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grpSp>
        <p:nvGrpSpPr>
          <p:cNvPr id="15" name="Group 14"/>
          <p:cNvGrpSpPr/>
          <p:nvPr/>
        </p:nvGrpSpPr>
        <p:grpSpPr>
          <a:xfrm>
            <a:off x="1593872" y="300561"/>
            <a:ext cx="5967818" cy="1028615"/>
            <a:chOff x="369371" y="308512"/>
            <a:chExt cx="5967818" cy="1028615"/>
          </a:xfrm>
        </p:grpSpPr>
        <p:sp>
          <p:nvSpPr>
            <p:cNvPr id="16" name="Rectangle 15"/>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6"/>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7"/>
                  <a:stretch>
                    <a:fillRect/>
                  </a:stretch>
                </a:blipFill>
              </p:spPr>
              <p:txBody>
                <a:bodyPr/>
                <a:lstStyle/>
                <a:p>
                  <a:r>
                    <a:rPr lang="en-US">
                      <a:noFill/>
                    </a:rPr>
                    <a:t> </a:t>
                  </a:r>
                </a:p>
              </p:txBody>
            </p:sp>
          </mc:Fallback>
        </mc:AlternateContent>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934539" y="3190288"/>
            <a:ext cx="3135841" cy="1667471"/>
          </a:xfrm>
          <a:prstGeom prst="rect">
            <a:avLst/>
          </a:prstGeom>
        </p:spPr>
      </p:pic>
    </p:spTree>
    <p:extLst>
      <p:ext uri="{BB962C8B-B14F-4D97-AF65-F5344CB8AC3E}">
        <p14:creationId xmlns:p14="http://schemas.microsoft.com/office/powerpoint/2010/main" val="39463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20" name="Rectangle 19"/>
              <p:cNvSpPr/>
              <p:nvPr/>
            </p:nvSpPr>
            <p:spPr>
              <a:xfrm>
                <a:off x="1234136" y="234630"/>
                <a:ext cx="6852343" cy="1589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1.7 (SGK – tr.14) </a:t>
                </a:r>
                <a:r>
                  <a:rPr kumimoji="0" lang="en-US" sz="1600" b="0" i="0" u="none" strike="noStrike" kern="0" cap="none" spc="0" normalizeH="0" baseline="0" noProof="0">
                    <a:ln>
                      <a:noFill/>
                    </a:ln>
                    <a:solidFill>
                      <a:srgbClr val="FFFFFF"/>
                    </a:solidFill>
                    <a:effectLst/>
                    <a:uLnTx/>
                    <a:uFillTx/>
                    <a:latin typeface="Arial"/>
                    <a:cs typeface="Arial"/>
                    <a:sym typeface="Arial"/>
                  </a:rPr>
                  <a:t>Tìm cực trị của các hàm số sau</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en-US"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a:t>			</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c</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nor/>
                        </m:rPr>
                        <a:rPr kumimoji="0" lang="en-US"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                                                   </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d</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degHide m:val="on"/>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1234136" y="234630"/>
                <a:ext cx="6852343" cy="1589987"/>
              </a:xfrm>
              <a:prstGeom prst="rect">
                <a:avLst/>
              </a:prstGeom>
              <a:blipFill>
                <a:blip r:embed="rId3"/>
                <a:stretch>
                  <a:fillRect l="-444"/>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341414" y="405515"/>
            <a:ext cx="420428" cy="428513"/>
          </a:xfrm>
          <a:prstGeom prst="rect">
            <a:avLst/>
          </a:prstGeom>
        </p:spPr>
      </p:pic>
      <p:sp>
        <p:nvSpPr>
          <p:cNvPr id="14" name="Rectangle 13"/>
          <p:cNvSpPr/>
          <p:nvPr/>
        </p:nvSpPr>
        <p:spPr>
          <a:xfrm>
            <a:off x="4332332" y="182461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93590" y="2175731"/>
                <a:ext cx="5872038" cy="1229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Tập xác định: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ℝ</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Ta có: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−18</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hoặc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Bảng biến thiên:</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93590" y="2175731"/>
                <a:ext cx="5872038" cy="1229311"/>
              </a:xfrm>
              <a:prstGeom prst="rect">
                <a:avLst/>
              </a:prstGeom>
              <a:blipFill>
                <a:blip r:embed="rId5"/>
                <a:stretch>
                  <a:fillRect l="-623"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30484" y="3528504"/>
            <a:ext cx="3298222" cy="121930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450732" y="3624211"/>
                <a:ext cx="4295704" cy="90794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đại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tiểu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𝐶𝑇</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4450732" y="3624211"/>
                <a:ext cx="4295704" cy="907941"/>
              </a:xfrm>
              <a:prstGeom prst="rect">
                <a:avLst/>
              </a:prstGeom>
              <a:blipFill>
                <a:blip r:embed="rId8"/>
                <a:stretch>
                  <a:fillRect l="-709" b="-4054"/>
                </a:stretch>
              </a:blipFill>
            </p:spPr>
            <p:txBody>
              <a:bodyPr/>
              <a:lstStyle/>
              <a:p>
                <a:r>
                  <a:rPr lang="en-US">
                    <a:noFill/>
                  </a:rPr>
                  <a:t> </a:t>
                </a:r>
              </a:p>
            </p:txBody>
          </p:sp>
        </mc:Fallback>
      </mc:AlternateContent>
    </p:spTree>
    <p:extLst>
      <p:ext uri="{BB962C8B-B14F-4D97-AF65-F5344CB8AC3E}">
        <p14:creationId xmlns:p14="http://schemas.microsoft.com/office/powerpoint/2010/main" val="243935414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44659" y="356121"/>
            <a:ext cx="655949" cy="346249"/>
          </a:xfrm>
          <a:prstGeom prst="rect">
            <a:avLst/>
          </a:prstGeom>
        </p:spPr>
        <p:txBody>
          <a:bodyPr wrap="none">
            <a:spAutoFit/>
          </a:bodyPr>
          <a:lstStyle/>
          <a:p>
            <a:pPr lvl="0" algn="ctr">
              <a:buClrTx/>
              <a:defRPr/>
            </a:pPr>
            <a:r>
              <a:rPr lang="en-US" sz="1650" b="1" i="1">
                <a:solidFill>
                  <a:srgbClr val="F39357"/>
                </a:solidFill>
                <a:ea typeface="+mn-ea"/>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156850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solidFill>
                      <a:schemeClr val="tx1"/>
                    </a:solidFill>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1568506"/>
              </a:xfrm>
              <a:prstGeom prst="rect">
                <a:avLst/>
              </a:prstGeom>
              <a:blipFill>
                <a:blip r:embed="rId4"/>
                <a:stretch>
                  <a:fillRect l="-437" b="-3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494" y="3885575"/>
                <a:ext cx="8498282" cy="944041"/>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6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a:solidFill>
                      <a:schemeClr val="tx1"/>
                    </a:solidFill>
                    <a:effectLst/>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494" y="3885575"/>
                <a:ext cx="8498282" cy="944041"/>
              </a:xfrm>
              <a:prstGeom prst="rect">
                <a:avLst/>
              </a:prstGeom>
              <a:blipFill>
                <a:blip r:embed="rId5"/>
                <a:stretch>
                  <a:fillRect l="-359" b="-1935"/>
                </a:stretch>
              </a:blipFill>
            </p:spPr>
            <p:txBody>
              <a:bodyPr/>
              <a:lstStyle/>
              <a:p>
                <a:r>
                  <a:rPr lang="en-US">
                    <a:noFill/>
                  </a:rPr>
                  <a:t> </a:t>
                </a:r>
              </a:p>
            </p:txBody>
          </p:sp>
        </mc:Fallback>
      </mc:AlternateContent>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612180" y="2309114"/>
            <a:ext cx="3999323" cy="1408298"/>
          </a:xfrm>
          <a:prstGeom prst="rect">
            <a:avLst/>
          </a:prstGeom>
        </p:spPr>
      </p:pic>
    </p:spTree>
    <p:extLst>
      <p:ext uri="{BB962C8B-B14F-4D97-AF65-F5344CB8AC3E}">
        <p14:creationId xmlns:p14="http://schemas.microsoft.com/office/powerpoint/2010/main" val="9649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2375009"/>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c</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2375009"/>
              </a:xfrm>
              <a:prstGeom prst="rect">
                <a:avLst/>
              </a:prstGeom>
              <a:blipFill>
                <a:blip r:embed="rId4"/>
                <a:stretch>
                  <a:fillRect l="-437" b="-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590210" y="3044457"/>
                <a:ext cx="3915090" cy="1659237"/>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90210" y="3044457"/>
                <a:ext cx="3915090" cy="1659237"/>
              </a:xfrm>
              <a:prstGeom prst="rect">
                <a:avLst/>
              </a:prstGeom>
              <a:blipFill>
                <a:blip r:embed="rId5"/>
                <a:stretch>
                  <a:fillRect l="-935" r="-779" b="-3663"/>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63367" y="3164627"/>
            <a:ext cx="3729035" cy="1568223"/>
          </a:xfrm>
          <a:prstGeom prst="rect">
            <a:avLst/>
          </a:prstGeom>
        </p:spPr>
      </p:pic>
    </p:spTree>
    <p:extLst>
      <p:ext uri="{BB962C8B-B14F-4D97-AF65-F5344CB8AC3E}">
        <p14:creationId xmlns:p14="http://schemas.microsoft.com/office/powerpoint/2010/main" val="3066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0" dur="500"/>
                                        <p:tgtEl>
                                          <p:spTgt spid="9">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Q</a:t>
                </a:r>
                <a:r>
                  <a:rPr lang="vi-VN" sz="1600">
                    <a:solidFill>
                      <a:schemeClr val="tx1"/>
                    </a:solidFill>
                    <a:latin typeface="+mn-lt"/>
                    <a:ea typeface="Arial" panose="020B0604020202020204" pitchFamily="34" charset="0"/>
                    <a:cs typeface="Times New Roman" panose="02020603050405020304" pitchFamily="18" charset="0"/>
                  </a:rPr>
                  <a:t>uan sát đồ thị H1.2, và </a:t>
                </a:r>
                <a:r>
                  <a:rPr lang="en-US" sz="1600" b="1">
                    <a:solidFill>
                      <a:schemeClr val="tx1"/>
                    </a:solidFill>
                    <a:effectLst/>
                    <a:latin typeface="+mn-lt"/>
                    <a:ea typeface="Arial" panose="020B0604020202020204" pitchFamily="34" charset="0"/>
                    <a:cs typeface="Times New Roman" panose="02020603050405020304" pitchFamily="18" charset="0"/>
                  </a:rPr>
                  <a:t>trả lời câu hỏi</a:t>
                </a:r>
                <a:r>
                  <a:rPr lang="vi-VN" sz="1600">
                    <a:solidFill>
                      <a:schemeClr val="tx1"/>
                    </a:solidFill>
                    <a:effectLst/>
                    <a:latin typeface="+mn-lt"/>
                    <a:ea typeface="Arial" panose="020B060402020202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i="1">
                    <a:solidFill>
                      <a:schemeClr val="tx1"/>
                    </a:solidFill>
                    <a:effectLst/>
                    <a:latin typeface="+mn-lt"/>
                    <a:ea typeface="Arial" panose="020B0604020202020204" pitchFamily="34" charset="0"/>
                    <a:cs typeface="Times New Roman" panose="02020603050405020304" pitchFamily="18" charset="0"/>
                  </a:rPr>
                  <a:t>• Nêu tập xác định của hàm số </a:t>
                </a:r>
                <a14:m>
                  <m:oMath xmlns:m="http://schemas.openxmlformats.org/officeDocument/2006/math">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1600" i="1">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lvl="0" algn="ctr">
              <a:buClrTx/>
              <a:defRPr/>
            </a:pPr>
            <a:r>
              <a:rPr lang="en-US" sz="16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2465713" y="3294430"/>
                <a:ext cx="5121837" cy="1354217"/>
              </a:xfrm>
              <a:prstGeom prst="rect">
                <a:avLst/>
              </a:prstGeom>
            </p:spPr>
            <p:txBody>
              <a:bodyPr wrap="square">
                <a:spAutoFit/>
              </a:bodyPr>
              <a:lstStyle/>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 </a:t>
                </a:r>
                <a:r>
                  <a:rPr lang="en-US" sz="1600">
                    <a:solidFill>
                      <a:schemeClr val="tx1"/>
                    </a:solidFill>
                    <a:latin typeface="+mn-lt"/>
                    <a:ea typeface="PMingLiU"/>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a:t>
                </a:r>
                <a:r>
                  <a:rPr lang="en-US" sz="1600">
                    <a:solidFill>
                      <a:schemeClr val="tx1"/>
                    </a:solidFill>
                    <a:effectLst/>
                    <a:latin typeface="+mn-lt"/>
                    <a:ea typeface="PMingLiU"/>
                    <a:cs typeface="Times New Roman" panose="02020603050405020304" pitchFamily="18" charset="0"/>
                  </a:rPr>
                  <a:t> Với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=2</m:t>
                    </m:r>
                  </m:oMath>
                </a14:m>
                <a:r>
                  <a:rPr lang="en-US" sz="1600">
                    <a:solidFill>
                      <a:schemeClr val="tx1"/>
                    </a:solidFill>
                    <a:effectLst/>
                    <a:latin typeface="+mn-lt"/>
                    <a:ea typeface="PMingLiU"/>
                    <a:cs typeface="Times New Roman" panose="02020603050405020304" pitchFamily="18" charset="0"/>
                  </a:rPr>
                  <a:t> ta có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=4</m:t>
                    </m:r>
                  </m:oMath>
                </a14:m>
                <a:r>
                  <a:rPr lang="en-US" sz="1600">
                    <a:solidFill>
                      <a:schemeClr val="tx1"/>
                    </a:solidFill>
                    <a:effectLst/>
                    <a:latin typeface="+mn-lt"/>
                    <a:ea typeface="PMingLiU"/>
                    <a:cs typeface="Times New Roman" panose="02020603050405020304" pitchFamily="18" charset="0"/>
                  </a:rPr>
                  <a:t> </a:t>
                </a: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Suy ra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65713" y="3294430"/>
                <a:ext cx="5121837" cy="1354217"/>
              </a:xfrm>
              <a:prstGeom prst="rect">
                <a:avLst/>
              </a:prstGeom>
              <a:blipFill>
                <a:blip r:embed="rId6"/>
                <a:stretch>
                  <a:fillRect l="-595" b="-1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Lấy </a:t>
                </a:r>
                <a:r>
                  <a:rPr lang="vi-VN" sz="1600" i="1">
                    <a:solidFill>
                      <a:srgbClr val="FFFFFF"/>
                    </a:solidFill>
                    <a:latin typeface="Arial" panose="020B0604020202020204" pitchFamily="34" charset="0"/>
                    <a:ea typeface="PMingLiU"/>
                    <a:cs typeface="Times New Roman" panose="02020603050405020304" pitchFamily="18" charset="0"/>
                  </a:rPr>
                  <a:t>các điểm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sao cho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&lt;</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oMath>
                </a14:m>
                <a:r>
                  <a:rPr lang="en-US" sz="1600" i="1">
                    <a:solidFill>
                      <a:srgbClr val="FFFFFF"/>
                    </a:solidFill>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và so sánh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và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a:t>
                </a:r>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a:t>
                </a:r>
                <a:r>
                  <a:rPr lang="vi-VN" sz="1600" i="1">
                    <a:solidFill>
                      <a:srgbClr val="FFFFFF"/>
                    </a:solidFill>
                    <a:latin typeface="Arial" panose="020B0604020202020204" pitchFamily="34" charset="0"/>
                    <a:ea typeface="PMingLiU"/>
                    <a:cs typeface="Times New Roman" panose="02020603050405020304" pitchFamily="18" charset="0"/>
                  </a:rPr>
                  <a:t> Có thể kết luận rằng: “Với mọi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en-US" sz="1600" i="1">
                    <a:solidFill>
                      <a:srgbClr val="FFFFFF"/>
                    </a:solidFill>
                    <a:ea typeface="PMingLiU"/>
                    <a:cs typeface="Times New Roman" panose="02020603050405020304" pitchFamily="18" charset="0"/>
                  </a:rPr>
                  <a:t> </a:t>
                </a:r>
                <a14:m>
                  <m:oMath xmlns:m="http://schemas.openxmlformats.org/officeDocument/2006/math">
                    <m:r>
                      <a:rPr lang="en-US"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r>
                      <a:rPr lang="vi-VN" sz="1600" i="1">
                        <a:solidFill>
                          <a:srgbClr val="FFFFFF"/>
                        </a:solidFill>
                        <a:latin typeface="Cambria Math" panose="02040503050406030204" pitchFamily="18" charset="0"/>
                        <a:ea typeface="PMingLiU"/>
                        <a:cs typeface="Times New Roman" panose="02020603050405020304" pitchFamily="18" charset="0"/>
                      </a:rPr>
                      <m:t>&lt;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en-US" sz="1600" i="1">
                    <a:solidFill>
                      <a:srgbClr val="FFFFFF"/>
                    </a:solidFill>
                    <a:latin typeface="Arial" panose="020B0604020202020204" pitchFamily="34" charset="0"/>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thì hàm số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r>
                      <a:rPr lang="vi-VN" sz="1600" i="1">
                        <a:solidFill>
                          <a:srgbClr val="FFFFFF"/>
                        </a:solidFill>
                        <a:latin typeface="Cambria Math" panose="02040503050406030204" pitchFamily="18" charset="0"/>
                        <a:ea typeface="PMingLiU"/>
                        <a:cs typeface="Times New Roman" panose="02020603050405020304" pitchFamily="18" charset="0"/>
                      </a:rPr>
                      <m:t>=</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vi-VN" sz="1600" i="1">
                            <a:solidFill>
                              <a:srgbClr val="FFFFFF"/>
                            </a:solidFill>
                            <a:latin typeface="Cambria Math" panose="02040503050406030204" pitchFamily="18" charset="0"/>
                            <a:ea typeface="PMingLiU"/>
                            <a:cs typeface="Times New Roman" panose="02020603050405020304" pitchFamily="18" charset="0"/>
                          </a:rPr>
                          <m:t>𝑥</m:t>
                        </m:r>
                      </m:e>
                      <m:sup>
                        <m:r>
                          <a:rPr lang="vi-VN" sz="1600" i="1">
                            <a:solidFill>
                              <a:srgbClr val="FFFFFF"/>
                            </a:solidFill>
                            <a:latin typeface="Cambria Math" panose="02040503050406030204" pitchFamily="18" charset="0"/>
                            <a:ea typeface="PMingLiU"/>
                            <a:cs typeface="Times New Roman" panose="02020603050405020304" pitchFamily="18" charset="0"/>
                          </a:rPr>
                          <m:t>2</m:t>
                        </m:r>
                      </m:sup>
                    </m:sSup>
                  </m:oMath>
                </a14:m>
                <a:r>
                  <a:rPr lang="vi-VN" sz="1600" i="1">
                    <a:solidFill>
                      <a:srgbClr val="FFFFFF"/>
                    </a:solidFill>
                    <a:latin typeface="Arial" panose="020B0604020202020204" pitchFamily="34" charset="0"/>
                    <a:ea typeface="PMingLiU"/>
                    <a:cs typeface="Times New Roman" panose="02020603050405020304" pitchFamily="18" charset="0"/>
                  </a:rPr>
                  <a:t> đồng biến trên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hay không?</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7"/>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8"/>
          <a:stretch>
            <a:fillRect/>
          </a:stretch>
        </p:blipFill>
        <p:spPr>
          <a:xfrm>
            <a:off x="139035" y="4184558"/>
            <a:ext cx="1212688" cy="745252"/>
          </a:xfrm>
          <a:prstGeom prst="rect">
            <a:avLst/>
          </a:prstGeom>
        </p:spPr>
      </p:pic>
    </p:spTree>
    <p:extLst>
      <p:ext uri="{BB962C8B-B14F-4D97-AF65-F5344CB8AC3E}">
        <p14:creationId xmlns:p14="http://schemas.microsoft.com/office/powerpoint/2010/main" val="18597003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barn(inVertical)">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down)">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left)">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639963" y="922822"/>
                <a:ext cx="6980706" cy="1993623"/>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d)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0;2</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d>
                        </m:num>
                        <m:den>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9963" y="922822"/>
                <a:ext cx="6980706" cy="1993623"/>
              </a:xfrm>
              <a:prstGeom prst="rect">
                <a:avLst/>
              </a:prstGeom>
              <a:blipFill>
                <a:blip r:embed="rId4"/>
                <a:stretch>
                  <a:fillRect l="-524" b="-3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60275" y="3242598"/>
                <a:ext cx="3582003" cy="8670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solidFill>
                      <a:schemeClr val="tx1"/>
                    </a:solidFill>
                    <a:effectLst/>
                    <a:latin typeface="+mn-lt"/>
                    <a:ea typeface="Arial" panose="020B060402020202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5060275" y="3242598"/>
                <a:ext cx="3582003" cy="867097"/>
              </a:xfrm>
              <a:prstGeom prst="rect">
                <a:avLst/>
              </a:prstGeom>
              <a:blipFill>
                <a:blip r:embed="rId5"/>
                <a:stretch>
                  <a:fillRect l="-850" r="-1020" b="-2113"/>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729533" y="3172859"/>
            <a:ext cx="3995998" cy="1451981"/>
          </a:xfrm>
          <a:prstGeom prst="rect">
            <a:avLst/>
          </a:prstGeom>
        </p:spPr>
      </p:pic>
    </p:spTree>
    <p:extLst>
      <p:ext uri="{BB962C8B-B14F-4D97-AF65-F5344CB8AC3E}">
        <p14:creationId xmlns:p14="http://schemas.microsoft.com/office/powerpoint/2010/main" val="34950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8" name="Google Shape;2772;p40"/>
          <p:cNvSpPr txBox="1">
            <a:spLocks/>
          </p:cNvSpPr>
          <p:nvPr/>
        </p:nvSpPr>
        <p:spPr>
          <a:xfrm>
            <a:off x="385416" y="3217745"/>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VẬN</a:t>
            </a:r>
            <a:r>
              <a:rPr kumimoji="0" lang="en-US" sz="7500" b="1" i="0" u="none" strike="noStrike" kern="0" cap="none" spc="0" normalizeH="0" noProof="0">
                <a:ln>
                  <a:noFill/>
                </a:ln>
                <a:solidFill>
                  <a:srgbClr val="FFFF00"/>
                </a:solidFill>
                <a:effectLst/>
                <a:uLnTx/>
                <a:uFillTx/>
                <a:latin typeface="Arial"/>
                <a:sym typeface="Exo"/>
              </a:rPr>
              <a:t> DỤNG</a:t>
            </a:r>
            <a:endParaRPr kumimoji="0" lang="en-US" sz="7500" b="1" i="0" u="none" strike="noStrike" kern="0" cap="none" spc="0" normalizeH="0" baseline="0" noProof="0">
              <a:ln>
                <a:noFill/>
              </a:ln>
              <a:solidFill>
                <a:srgbClr val="FFFF00"/>
              </a:solidFill>
              <a:effectLst/>
              <a:uLnTx/>
              <a:uFillTx/>
              <a:latin typeface="Exo"/>
              <a:sym typeface="Exo"/>
            </a:endParaRPr>
          </a:p>
        </p:txBody>
      </p:sp>
      <p:pic>
        <p:nvPicPr>
          <p:cNvPr id="117" name="Picture 116"/>
          <p:cNvPicPr>
            <a:picLocks noChangeAspect="1"/>
          </p:cNvPicPr>
          <p:nvPr/>
        </p:nvPicPr>
        <p:blipFill>
          <a:blip r:embed="rId3"/>
          <a:stretch>
            <a:fillRect/>
          </a:stretch>
        </p:blipFill>
        <p:spPr>
          <a:xfrm>
            <a:off x="5222456" y="1217535"/>
            <a:ext cx="2634333" cy="2486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24590" y="412647"/>
                <a:ext cx="8297548" cy="3778663"/>
              </a:xfrm>
              <a:prstGeom prst="rect">
                <a:avLst/>
              </a:prstGeom>
            </p:spPr>
            <p:txBody>
              <a:bodyPr wrap="square">
                <a:spAutoFit/>
              </a:bodyPr>
              <a:lstStyle/>
              <a:p>
                <a:pPr lvl="0" algn="just">
                  <a:lnSpc>
                    <a:spcPct val="150000"/>
                  </a:lnSpc>
                  <a:spcBef>
                    <a:spcPts val="300"/>
                  </a:spcBef>
                  <a:spcAft>
                    <a:spcPts val="300"/>
                  </a:spcAft>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1.5 (SGK – tr.13) </a:t>
                </a:r>
                <a:r>
                  <a:rPr lang="vi-VN" sz="1800"/>
                  <a:t>Giả sử số dân của một thị trấn sau </a:t>
                </a:r>
                <a14:m>
                  <m:oMath xmlns:m="http://schemas.openxmlformats.org/officeDocument/2006/math">
                    <m:r>
                      <a:rPr lang="vi-VN" sz="1800" i="1" smtClean="0">
                        <a:latin typeface="Cambria Math" panose="02040503050406030204" pitchFamily="18" charset="0"/>
                      </a:rPr>
                      <m:t>𝑡</m:t>
                    </m:r>
                  </m:oMath>
                </a14:m>
                <a:r>
                  <a:rPr lang="vi-VN" sz="1800"/>
                  <a:t> năm kể từ năm 2000 được mô tả bởi hàm số</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25</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vi-VN" sz="1800"/>
                  <a:t>trong đó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m:t>
                    </m:r>
                  </m:oMath>
                </a14:m>
                <a:r>
                  <a:rPr lang="vi-VN" sz="1800"/>
                  <a:t> được tính bằng nghìn người.</a:t>
                </a:r>
              </a:p>
              <a:p>
                <a:pPr lvl="0" algn="just">
                  <a:lnSpc>
                    <a:spcPct val="150000"/>
                  </a:lnSpc>
                  <a:spcBef>
                    <a:spcPts val="300"/>
                  </a:spcBef>
                  <a:spcAft>
                    <a:spcPts val="300"/>
                  </a:spcAft>
                </a:pPr>
                <a:r>
                  <a:rPr lang="vi-VN" sz="1800"/>
                  <a:t>a) Tính số dân của thị trấn đó vào các năm 2000 và 2015.</a:t>
                </a:r>
              </a:p>
              <a:p>
                <a:pPr lvl="0" algn="just">
                  <a:lnSpc>
                    <a:spcPct val="150000"/>
                  </a:lnSpc>
                  <a:spcBef>
                    <a:spcPts val="300"/>
                  </a:spcBef>
                  <a:spcAft>
                    <a:spcPts val="300"/>
                  </a:spcAft>
                  <a:tabLst>
                    <a:tab pos="4397375" algn="l"/>
                  </a:tabLst>
                </a:pPr>
                <a:r>
                  <a:rPr lang="vi-VN" sz="1800"/>
                  <a:t>b) Tính đạo hàm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t>và </a:t>
                </a:r>
                <a14:m>
                  <m:oMath xmlns:m="http://schemas.openxmlformats.org/officeDocument/2006/math">
                    <m:func>
                      <m:funcPr>
                        <m:ctrlPr>
                          <a:rPr lang="en-US" sz="1800" i="1">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kern="0">
                                <a:effectLst/>
                                <a:latin typeface="Cambria Math" panose="02040503050406030204" pitchFamily="18" charset="0"/>
                                <a:ea typeface="PMingLiU"/>
                                <a:cs typeface="Times New Roman" panose="02020603050405020304" pitchFamily="18" charset="0"/>
                              </a:rPr>
                              <m:t>𝑙𝑖𝑚</m:t>
                            </m:r>
                          </m:e>
                          <m:lim>
                            <m:r>
                              <a:rPr lang="vi-VN" sz="1800" i="1" kern="0">
                                <a:effectLst/>
                                <a:latin typeface="Cambria Math" panose="02040503050406030204" pitchFamily="18" charset="0"/>
                                <a:ea typeface="PMingLiU"/>
                                <a:cs typeface="Times New Roman" panose="02020603050405020304" pitchFamily="18" charset="0"/>
                              </a:rPr>
                              <m:t>𝑡</m:t>
                            </m:r>
                            <m:r>
                              <a:rPr lang="vi-VN" sz="1800" i="1" kern="0">
                                <a:effectLst/>
                                <a:latin typeface="Cambria Math" panose="02040503050406030204" pitchFamily="18" charset="0"/>
                                <a:ea typeface="PMingLiU"/>
                                <a:cs typeface="Times New Roman" panose="02020603050405020304" pitchFamily="18" charset="0"/>
                              </a:rPr>
                              <m:t>→+∞</m:t>
                            </m:r>
                          </m:lim>
                        </m:limLow>
                      </m:fName>
                      <m:e>
                        <m:r>
                          <a:rPr lang="vi-VN" sz="1800" i="1">
                            <a:latin typeface="Cambria Math" panose="02040503050406030204" pitchFamily="18" charset="0"/>
                          </a:rPr>
                          <m:t>𝑁</m:t>
                        </m:r>
                        <m:r>
                          <a:rPr lang="vi-VN" sz="1800" i="1">
                            <a:latin typeface="Cambria Math" panose="02040503050406030204" pitchFamily="18" charset="0"/>
                          </a:rPr>
                          <m:t>(</m:t>
                        </m:r>
                        <m:r>
                          <a:rPr lang="vi-VN" sz="1800" i="1">
                            <a:latin typeface="Cambria Math" panose="02040503050406030204" pitchFamily="18" charset="0"/>
                          </a:rPr>
                          <m:t>𝑡</m:t>
                        </m:r>
                        <m:r>
                          <a:rPr lang="vi-VN" sz="1800" i="1">
                            <a:latin typeface="Cambria Math" panose="02040503050406030204" pitchFamily="18" charset="0"/>
                          </a:rPr>
                          <m:t>)</m:t>
                        </m:r>
                      </m:e>
                    </m:func>
                    <m:r>
                      <a:rPr lang="en-US" sz="1800" b="0" i="1" kern="0"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t> </a:t>
                </a:r>
                <a:r>
                  <a:rPr lang="vi-VN" sz="1800"/>
                  <a:t>Từ đó, giải thích tại sao số dân của thị trấn đó luôn t</a:t>
                </a:r>
                <a:r>
                  <a:rPr lang="en-US" sz="1800"/>
                  <a:t>ă</a:t>
                </a:r>
                <a:r>
                  <a:rPr lang="vi-VN" sz="1800"/>
                  <a:t>ng</a:t>
                </a:r>
                <a:r>
                  <a:rPr lang="en-US" sz="1800"/>
                  <a:t> </a:t>
                </a:r>
                <a:r>
                  <a:rPr lang="vi-VN" sz="1800"/>
                  <a:t>nhưng sẽ không vượt quá một ngưỡng nào đó.</a:t>
                </a:r>
              </a:p>
            </p:txBody>
          </p:sp>
        </mc:Choice>
        <mc:Fallback xmlns="">
          <p:sp>
            <p:nvSpPr>
              <p:cNvPr id="9" name="Rectangle 8"/>
              <p:cNvSpPr>
                <a:spLocks noRot="1" noChangeAspect="1" noMove="1" noResize="1" noEditPoints="1" noAdjustHandles="1" noChangeArrowheads="1" noChangeShapeType="1" noTextEdit="1"/>
              </p:cNvSpPr>
              <p:nvPr/>
            </p:nvSpPr>
            <p:spPr>
              <a:xfrm>
                <a:off x="424590" y="412647"/>
                <a:ext cx="8297548" cy="3778663"/>
              </a:xfrm>
              <a:prstGeom prst="rect">
                <a:avLst/>
              </a:prstGeom>
              <a:blipFill>
                <a:blip r:embed="rId3"/>
                <a:stretch>
                  <a:fillRect l="-661" r="-588" b="-323"/>
                </a:stretch>
              </a:blipFill>
            </p:spPr>
            <p:txBody>
              <a:bodyPr/>
              <a:lstStyle/>
              <a:p>
                <a:r>
                  <a:rPr lang="en-US">
                    <a:noFill/>
                  </a:rPr>
                  <a:t> </a:t>
                </a:r>
              </a:p>
            </p:txBody>
          </p:sp>
        </mc:Fallback>
      </mc:AlternateContent>
      <p:grpSp>
        <p:nvGrpSpPr>
          <p:cNvPr id="13" name="Google Shape;3633;p72"/>
          <p:cNvGrpSpPr/>
          <p:nvPr/>
        </p:nvGrpSpPr>
        <p:grpSpPr>
          <a:xfrm rot="20712719">
            <a:off x="-309644" y="4307543"/>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 name="Picture 19"/>
          <p:cNvPicPr>
            <a:picLocks noChangeAspect="1"/>
          </p:cNvPicPr>
          <p:nvPr/>
        </p:nvPicPr>
        <p:blipFill>
          <a:blip r:embed="rId4"/>
          <a:stretch>
            <a:fillRect/>
          </a:stretch>
        </p:blipFill>
        <p:spPr>
          <a:xfrm>
            <a:off x="8087411" y="4330708"/>
            <a:ext cx="841904" cy="599101"/>
          </a:xfrm>
          <a:prstGeom prst="rect">
            <a:avLst/>
          </a:prstGeom>
        </p:spPr>
      </p:pic>
    </p:spTree>
    <p:extLst>
      <p:ext uri="{BB962C8B-B14F-4D97-AF65-F5344CB8AC3E}">
        <p14:creationId xmlns:p14="http://schemas.microsoft.com/office/powerpoint/2010/main" val="16218814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5074" y="1090700"/>
                <a:ext cx="7100476" cy="3322704"/>
              </a:xfrm>
              <a:prstGeom prst="rect">
                <a:avLst/>
              </a:prstGeom>
            </p:spPr>
            <p:txBody>
              <a:bodyPr wrap="square">
                <a:spAutoFit/>
              </a:bodyPr>
              <a:lstStyle/>
              <a:p>
                <a:pPr algn="ctr">
                  <a:lnSpc>
                    <a:spcPct val="200000"/>
                  </a:lnSpc>
                </a:pPr>
                <a:r>
                  <a:rPr lang="vi-VN" sz="1800">
                    <a:latin typeface="+mn-lt"/>
                    <a:ea typeface="Arial" panose="020B0604020202020204" pitchFamily="34" charset="0"/>
                    <a:cs typeface="Times New Roman" panose="02020603050405020304" pitchFamily="18" charset="0"/>
                  </a:rPr>
                  <a:t>a) Số dân của thị trấn vào năm 2000,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0</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25.0+10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0+5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effectLst/>
                  <a:latin typeface="+mn-lt"/>
                  <a:ea typeface="PMingLiU"/>
                  <a:cs typeface="Times New Roman" panose="02020603050405020304" pitchFamily="18" charset="0"/>
                </a:endParaRPr>
              </a:p>
              <a:p>
                <a:pPr algn="ctr">
                  <a:lnSpc>
                    <a:spcPct val="200000"/>
                  </a:lnSpc>
                </a:pPr>
                <a:r>
                  <a:rPr lang="vi-VN" sz="1800">
                    <a:effectLst/>
                    <a:latin typeface="+mn-lt"/>
                    <a:ea typeface="Arial" panose="020B0604020202020204" pitchFamily="34" charset="0"/>
                    <a:cs typeface="Times New Roman" panose="02020603050405020304" pitchFamily="18" charset="0"/>
                  </a:rPr>
                  <a:t>Số dân của thị trấn vào năm 2015,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=15</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15</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25.15+10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15+5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=19,25</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074" y="1090700"/>
                <a:ext cx="7100476" cy="3322704"/>
              </a:xfrm>
              <a:prstGeom prst="rect">
                <a:avLst/>
              </a:prstGeom>
              <a:blipFill>
                <a:blip r:embed="rId4"/>
                <a:stretch>
                  <a:fillRect/>
                </a:stretch>
              </a:blipFill>
            </p:spPr>
            <p:txBody>
              <a:bodyPr/>
              <a:lstStyle/>
              <a:p>
                <a:r>
                  <a:rPr lang="en-US">
                    <a:noFill/>
                  </a:rPr>
                  <a:t> </a:t>
                </a:r>
              </a:p>
            </p:txBody>
          </p:sp>
        </mc:Fallback>
      </mc:AlternateContent>
      <p:sp>
        <p:nvSpPr>
          <p:cNvPr id="19" name="Rectangle 18"/>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0830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5048" y="1050166"/>
                <a:ext cx="7852860" cy="311553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800" smtClean="0">
                          <a:ea typeface="PMingLiU"/>
                          <a:cs typeface="Times New Roman" panose="02020603050405020304" pitchFamily="18" charset="0"/>
                        </a:rPr>
                        <m:t>b</m:t>
                      </m:r>
                      <m:r>
                        <m:rPr>
                          <m:nor/>
                        </m:rPr>
                        <a:rPr lang="vi-VN" sz="1800" smtClean="0">
                          <a:ea typeface="PMingLiU"/>
                          <a:cs typeface="Times New Roman" panose="02020603050405020304" pitchFamily="18" charset="0"/>
                        </a:rPr>
                        <m:t>) ∗ Đạ</m:t>
                      </m:r>
                      <m:r>
                        <m:rPr>
                          <m:nor/>
                        </m:rPr>
                        <a:rPr lang="vi-VN" sz="1800" smtClean="0">
                          <a:ea typeface="PMingLiU"/>
                          <a:cs typeface="Times New Roman" panose="02020603050405020304" pitchFamily="18" charset="0"/>
                        </a:rPr>
                        <m:t>o</m:t>
                      </m:r>
                      <m:r>
                        <m:rPr>
                          <m:nor/>
                        </m:rPr>
                        <a:rPr lang="vi-VN" sz="1800" smtClean="0">
                          <a:ea typeface="PMingLiU"/>
                          <a:cs typeface="Times New Roman" panose="02020603050405020304" pitchFamily="18" charset="0"/>
                        </a:rPr>
                        <m:t> </m:t>
                      </m:r>
                      <m:r>
                        <m:rPr>
                          <m:nor/>
                        </m:rPr>
                        <a:rPr lang="vi-VN" sz="1800" smtClean="0">
                          <a:ea typeface="PMingLiU"/>
                          <a:cs typeface="Times New Roman" panose="02020603050405020304" pitchFamily="18" charset="0"/>
                        </a:rPr>
                        <m:t>h</m:t>
                      </m:r>
                      <m:r>
                        <m:rPr>
                          <m:nor/>
                        </m:rPr>
                        <a:rPr lang="vi-VN" sz="1800" smtClean="0">
                          <a:ea typeface="PMingLiU"/>
                          <a:cs typeface="Times New Roman" panose="02020603050405020304" pitchFamily="18" charset="0"/>
                        </a:rPr>
                        <m:t>à</m:t>
                      </m:r>
                      <m:r>
                        <m:rPr>
                          <m:nor/>
                        </m:rPr>
                        <a:rPr lang="vi-VN" sz="1800" smtClean="0">
                          <a:ea typeface="PMingLiU"/>
                          <a:cs typeface="Times New Roman" panose="02020603050405020304" pitchFamily="18" charset="0"/>
                        </a:rPr>
                        <m:t>m</m:t>
                      </m:r>
                      <m:r>
                        <m:rPr>
                          <m:nor/>
                        </m:rPr>
                        <a:rPr lang="vi-VN" sz="1800" smtClean="0">
                          <a:ea typeface="PMingLiU"/>
                          <a:cs typeface="Times New Roman" panose="02020603050405020304" pitchFamily="18" charset="0"/>
                        </a:rPr>
                        <m:t>:</m:t>
                      </m:r>
                      <m:r>
                        <a:rPr lang="en-US" sz="1800" b="0" i="1" smtClean="0">
                          <a:latin typeface="Cambria Math" panose="02040503050406030204" pitchFamily="18" charset="0"/>
                          <a:ea typeface="PMingLiU"/>
                          <a:cs typeface="Times New Roman" panose="02020603050405020304" pitchFamily="18" charset="0"/>
                        </a:rPr>
                        <m:t> </m:t>
                      </m:r>
                      <m:sSup>
                        <m:sSupPr>
                          <m:ctrlPr>
                            <a:rPr lang="en-US" sz="1800" i="1">
                              <a:effectLst/>
                              <a:latin typeface="Cambria Math" panose="02040503050406030204" pitchFamily="18" charset="0"/>
                              <a:ea typeface="PMingLiU"/>
                              <a:cs typeface="Times New Roman" panose="02020603050405020304" pitchFamily="18" charset="0"/>
                            </a:rPr>
                          </m:ctrlPr>
                        </m:sSupPr>
                        <m:e>
                          <m:r>
                            <a:rPr lang="vi-VN" sz="1800" i="1">
                              <a:effectLst/>
                              <a:latin typeface="Cambria Math" panose="02040503050406030204" pitchFamily="18" charset="0"/>
                              <a:ea typeface="PMingLiU"/>
                              <a:cs typeface="Times New Roman" panose="02020603050405020304" pitchFamily="18" charset="0"/>
                            </a:rPr>
                            <m:t>𝑁</m:t>
                          </m:r>
                        </m:e>
                        <m:sup>
                          <m:r>
                            <a:rPr lang="vi-VN" sz="1800" i="1">
                              <a:effectLst/>
                              <a:latin typeface="Cambria Math" panose="02040503050406030204" pitchFamily="18" charset="0"/>
                              <a:ea typeface="PMingLiU"/>
                              <a:cs typeface="Times New Roman" panose="02020603050405020304" pitchFamily="18" charset="0"/>
                            </a:rPr>
                            <m:t>′</m:t>
                          </m:r>
                        </m:sup>
                      </m:sSup>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e>
                      </m:d>
                      <m:r>
                        <a:rPr lang="vi-VN"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panose="02040503050406030204" pitchFamily="18" charset="0"/>
                              <a:ea typeface="PMingLiU"/>
                              <a:cs typeface="Times New Roman" panose="02020603050405020304" pitchFamily="18" charset="0"/>
                            </a:rPr>
                          </m:ctrlPr>
                        </m:fPr>
                        <m:num>
                          <m:r>
                            <a:rPr lang="vi-VN" sz="1800" i="1">
                              <a:effectLst/>
                              <a:latin typeface="Cambria Math" panose="02040503050406030204" pitchFamily="18" charset="0"/>
                              <a:ea typeface="PMingLiU"/>
                              <a:cs typeface="Times New Roman" panose="02020603050405020304" pitchFamily="18" charset="0"/>
                            </a:rPr>
                            <m:t>115</m:t>
                          </m:r>
                        </m:num>
                        <m:den>
                          <m:sSup>
                            <m:sSupPr>
                              <m:ctrlPr>
                                <a:rPr lang="en-US" sz="1800" i="1">
                                  <a:effectLst/>
                                  <a:latin typeface="Cambria Math" panose="02040503050406030204" pitchFamily="18" charset="0"/>
                                  <a:ea typeface="PMingLiU"/>
                                  <a:cs typeface="Times New Roman" panose="02020603050405020304" pitchFamily="18" charset="0"/>
                                </a:rPr>
                              </m:ctrlPr>
                            </m:sSupPr>
                            <m:e>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+5</m:t>
                                  </m:r>
                                </m:e>
                              </m:d>
                            </m:e>
                            <m:sup>
                              <m:r>
                                <a:rPr lang="vi-VN" sz="1800" i="1">
                                  <a:effectLst/>
                                  <a:latin typeface="Cambria Math" panose="02040503050406030204" pitchFamily="18" charset="0"/>
                                  <a:ea typeface="PMingLiU"/>
                                  <a:cs typeface="Times New Roman" panose="02020603050405020304" pitchFamily="18" charset="0"/>
                                </a:rPr>
                                <m:t>2</m:t>
                              </m:r>
                            </m:sup>
                          </m:sSup>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PMingLiU"/>
                          <a:cs typeface="Times New Roman" panose="02020603050405020304" pitchFamily="18" charset="0"/>
                        </a:rPr>
                        <m:t>                           </m:t>
                      </m:r>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+5</m:t>
                              </m:r>
                            </m:den>
                          </m:f>
                        </m:e>
                      </m:func>
                      <m:r>
                        <a:rPr lang="vi-VN" sz="1800" i="1">
                          <a:effectLst/>
                          <a:latin typeface="Cambria Math" panose="02040503050406030204" pitchFamily="18" charset="0"/>
                          <a:ea typeface="PMingLiU"/>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Đạo hàm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với mọi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nghĩa là số dân của thị trấn luôn tăng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Giới hạn </a:t>
                </a:r>
                <a14:m>
                  <m:oMath xmlns:m="http://schemas.openxmlformats.org/officeDocument/2006/math">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e>
                    </m:func>
                    <m:r>
                      <a:rPr lang="vi-VN" sz="1800" i="1">
                        <a:effectLst/>
                        <a:latin typeface="Cambria Math" panose="02040503050406030204" pitchFamily="18" charset="0"/>
                        <a:ea typeface="PMingLiU"/>
                        <a:cs typeface="Times New Roman" panose="02020603050405020304" pitchFamily="18" charset="0"/>
                      </a:rPr>
                      <m:t>=25</m:t>
                    </m:r>
                  </m:oMath>
                </a14:m>
                <a:r>
                  <a:rPr lang="vi-VN" sz="1800">
                    <a:effectLst/>
                    <a:latin typeface="+mn-lt"/>
                    <a:ea typeface="Arial" panose="020B0604020202020204" pitchFamily="34" charset="0"/>
                    <a:cs typeface="Times New Roman" panose="02020603050405020304" pitchFamily="18" charset="0"/>
                  </a:rPr>
                  <a:t>, nghĩa là số dân của thị trấn sẽ không vượt quá 25 nghìn người.</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5048" y="1050166"/>
                <a:ext cx="7852860" cy="3115533"/>
              </a:xfrm>
              <a:prstGeom prst="rect">
                <a:avLst/>
              </a:prstGeom>
              <a:blipFill>
                <a:blip r:embed="rId4"/>
                <a:stretch>
                  <a:fillRect l="-699" r="-621" b="-587"/>
                </a:stretch>
              </a:blipFill>
            </p:spPr>
            <p:txBody>
              <a:bodyPr/>
              <a:lstStyle/>
              <a:p>
                <a:r>
                  <a:rPr lang="en-US">
                    <a:noFill/>
                  </a:rPr>
                  <a:t> </a:t>
                </a:r>
              </a:p>
            </p:txBody>
          </p:sp>
        </mc:Fallback>
      </mc:AlternateContent>
    </p:spTree>
    <p:extLst>
      <p:ext uri="{BB962C8B-B14F-4D97-AF65-F5344CB8AC3E}">
        <p14:creationId xmlns:p14="http://schemas.microsoft.com/office/powerpoint/2010/main" val="6334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53197" y="267233"/>
                <a:ext cx="8430578" cy="1754326"/>
              </a:xfrm>
              <a:prstGeom prst="rect">
                <a:avLst/>
              </a:prstGeom>
            </p:spPr>
            <p:txBody>
              <a:bodyPr wrap="square">
                <a:spAutoFit/>
              </a:bodyPr>
              <a:lstStyle/>
              <a:p>
                <a:pPr lvl="0" algn="just">
                  <a:lnSpc>
                    <a:spcPct val="150000"/>
                  </a:lnSpc>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1.6 (SGK – tr.14) </a:t>
                </a:r>
                <a:r>
                  <a:rPr lang="vi-VN" sz="1800">
                    <a:ea typeface="Calibri" panose="020F0502020204030204" pitchFamily="34" charset="0"/>
                    <a:cs typeface="Times New Roman" panose="02020603050405020304" pitchFamily="18" charset="0"/>
                  </a:rPr>
                  <a:t>Đồ thị của đạo hàm bậc nhất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𝑦</m:t>
                    </m:r>
                    <m:r>
                      <a:rPr lang="vi-VN" sz="1800" i="1" smtClean="0">
                        <a:latin typeface="Cambria Math" panose="02040503050406030204" pitchFamily="18" charset="0"/>
                        <a:ea typeface="Calibri" panose="020F0502020204030204" pitchFamily="34" charset="0"/>
                        <a:cs typeface="Times New Roman" panose="02020603050405020304" pitchFamily="18" charset="0"/>
                      </a:rPr>
                      <m:t> = </m:t>
                    </m:r>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ea typeface="Calibri" panose="020F0502020204030204" pitchFamily="34" charset="0"/>
                    <a:cs typeface="Times New Roman" panose="02020603050405020304" pitchFamily="18" charset="0"/>
                  </a:rPr>
                  <a:t>của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được cho trong Hình 1.13.</a:t>
                </a:r>
              </a:p>
              <a:p>
                <a:pPr lvl="0" algn="just">
                  <a:lnSpc>
                    <a:spcPct val="150000"/>
                  </a:lnSpc>
                </a:pPr>
                <a:r>
                  <a:rPr lang="vi-VN" sz="1800">
                    <a:ea typeface="Calibri" panose="020F0502020204030204" pitchFamily="34" charset="0"/>
                    <a:cs typeface="Times New Roman" panose="02020603050405020304" pitchFamily="18" charset="0"/>
                  </a:rPr>
                  <a:t>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đồng biến trên những khoảng nào? Giải thích.</a:t>
                </a:r>
              </a:p>
              <a:p>
                <a:pPr lvl="0" algn="just">
                  <a:lnSpc>
                    <a:spcPct val="150000"/>
                  </a:lnSpc>
                </a:pPr>
                <a:r>
                  <a:rPr lang="vi-VN" sz="1800">
                    <a:ea typeface="Calibri" panose="020F0502020204030204" pitchFamily="34" charset="0"/>
                    <a:cs typeface="Times New Roman" panose="02020603050405020304" pitchFamily="18" charset="0"/>
                  </a:rPr>
                  <a:t>b) Tại giá trị nào của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800">
                    <a:ea typeface="Calibri" panose="020F0502020204030204" pitchFamily="34" charset="0"/>
                    <a:cs typeface="Times New Roman" panose="02020603050405020304" pitchFamily="18" charset="0"/>
                  </a:rPr>
                  <a:t> thì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có cực đại hoặc cực tiểu? Giải thích.</a:t>
                </a:r>
              </a:p>
            </p:txBody>
          </p:sp>
        </mc:Choice>
        <mc:Fallback xmlns="">
          <p:sp>
            <p:nvSpPr>
              <p:cNvPr id="9" name="Rectangle 8"/>
              <p:cNvSpPr>
                <a:spLocks noRot="1" noChangeAspect="1" noMove="1" noResize="1" noEditPoints="1" noAdjustHandles="1" noChangeArrowheads="1" noChangeShapeType="1" noTextEdit="1"/>
              </p:cNvSpPr>
              <p:nvPr/>
            </p:nvSpPr>
            <p:spPr>
              <a:xfrm>
                <a:off x="353197" y="267233"/>
                <a:ext cx="8430578" cy="1754326"/>
              </a:xfrm>
              <a:prstGeom prst="rect">
                <a:avLst/>
              </a:prstGeom>
              <a:blipFill>
                <a:blip r:embed="rId3"/>
                <a:stretch>
                  <a:fillRect l="-651" r="-217" b="-1736"/>
                </a:stretch>
              </a:blipFill>
            </p:spPr>
            <p:txBody>
              <a:bodyPr/>
              <a:lstStyle/>
              <a:p>
                <a:r>
                  <a:rPr lang="en-US">
                    <a:noFill/>
                  </a:rPr>
                  <a:t> </a:t>
                </a:r>
              </a:p>
            </p:txBody>
          </p:sp>
        </mc:Fallback>
      </mc:AlternateContent>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Lst>
          </a:blip>
          <a:stretch>
            <a:fillRect/>
          </a:stretch>
        </p:blipFill>
        <p:spPr>
          <a:xfrm>
            <a:off x="1921838" y="2137559"/>
            <a:ext cx="5283472" cy="2730640"/>
          </a:xfrm>
          <a:prstGeom prst="rect">
            <a:avLst/>
          </a:prstGeom>
        </p:spPr>
      </p:pic>
    </p:spTree>
    <p:extLst>
      <p:ext uri="{BB962C8B-B14F-4D97-AF65-F5344CB8AC3E}">
        <p14:creationId xmlns:p14="http://schemas.microsoft.com/office/powerpoint/2010/main" val="37097123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09298"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53418" y="36102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mn-ea"/>
                <a:cs typeface="Arial"/>
                <a:sym typeface="Arial"/>
              </a:rPr>
              <a:t>Giải:</a:t>
            </a: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425665" y="766562"/>
                <a:ext cx="8309981" cy="1656607"/>
              </a:xfrm>
              <a:prstGeom prst="rect">
                <a:avLst/>
              </a:prstGeom>
            </p:spPr>
            <p:txBody>
              <a:bodyPr wrap="square">
                <a:spAutoFit/>
              </a:bodyPr>
              <a:lstStyle/>
              <a:p>
                <a:pPr algn="just">
                  <a:lnSpc>
                    <a:spcPct val="150000"/>
                  </a:lnSpc>
                </a:pPr>
                <a:r>
                  <a:rPr lang="vi-VN" sz="1600">
                    <a:latin typeface="+mn-lt"/>
                    <a:ea typeface="Arial" panose="020B0604020202020204" pitchFamily="34" charset="0"/>
                    <a:cs typeface="Times New Roman" panose="02020603050405020304" pitchFamily="18" charset="0"/>
                  </a:rPr>
                  <a:t>Do Hình 1.13 là đồ thị của hàm số </a:t>
                </a:r>
                <a14:m>
                  <m:oMath xmlns:m="http://schemas.openxmlformats.org/officeDocument/2006/math">
                    <m:r>
                      <a:rPr lang="vi-VN" sz="1600" i="1">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Suy ra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600">
                    <a:effectLst/>
                    <a:latin typeface="+mn-lt"/>
                    <a:ea typeface="PMingLiU"/>
                    <a:cs typeface="Times New Roman" panose="02020603050405020304" pitchFamily="18" charset="0"/>
                  </a:rPr>
                  <a:t>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=0</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a) Hàm số đồng biến trên các khoảng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2;4</m:t>
                        </m:r>
                      </m:e>
                    </m:d>
                  </m:oMath>
                </a14:m>
                <a:r>
                  <a:rPr lang="vi-VN" sz="1600">
                    <a:effectLst/>
                    <a:latin typeface="+mn-lt"/>
                    <a:ea typeface="PMingLiU"/>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6;+∞</m:t>
                        </m:r>
                      </m:e>
                    </m:d>
                  </m:oMath>
                </a14:m>
                <a:r>
                  <a:rPr lang="vi-VN" sz="1600">
                    <a:effectLst/>
                    <a:latin typeface="+mn-lt"/>
                    <a:ea typeface="PMingLiU"/>
                    <a:cs typeface="Times New Roman" panose="02020603050405020304" pitchFamily="18" charset="0"/>
                  </a:rPr>
                  <a:t> vì ở các khoảng này thì </a:t>
                </a:r>
                <a14:m>
                  <m:oMath xmlns:m="http://schemas.openxmlformats.org/officeDocument/2006/math">
                    <m:sSup>
                      <m:sSupPr>
                        <m:ctrlPr>
                          <a:rPr lang="en-US" sz="1600" i="1">
                            <a:effectLst/>
                            <a:latin typeface="Cambria Math" panose="02040503050406030204" pitchFamily="18" charset="0"/>
                            <a:ea typeface="PMingLiU"/>
                            <a:cs typeface="Times New Roman" panose="02020603050405020304" pitchFamily="18" charset="0"/>
                          </a:rPr>
                        </m:ctrlPr>
                      </m:sSupPr>
                      <m:e>
                        <m:r>
                          <a:rPr lang="vi-VN" sz="1600" i="1">
                            <a:effectLst/>
                            <a:latin typeface="Cambria Math" panose="02040503050406030204" pitchFamily="18" charset="0"/>
                            <a:ea typeface="PMingLiU"/>
                            <a:cs typeface="Times New Roman" panose="02020603050405020304" pitchFamily="18" charset="0"/>
                          </a:rPr>
                          <m:t>𝑓</m:t>
                        </m:r>
                      </m:e>
                      <m:sup>
                        <m:r>
                          <a:rPr lang="vi-VN"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vi-VN" sz="1600" i="1">
                            <a:effectLst/>
                            <a:latin typeface="Cambria Math" panose="02040503050406030204" pitchFamily="18" charset="0"/>
                            <a:ea typeface="PMingLiU"/>
                            <a:cs typeface="Times New Roman" panose="02020603050405020304" pitchFamily="18" charset="0"/>
                          </a:rPr>
                          <m:t>𝑥</m:t>
                        </m:r>
                      </m:e>
                    </m:d>
                    <m:r>
                      <a:rPr lang="vi-VN" sz="1600" i="1">
                        <a:effectLst/>
                        <a:latin typeface="Cambria Math" panose="02040503050406030204" pitchFamily="18" charset="0"/>
                        <a:ea typeface="PMingLiU"/>
                        <a:cs typeface="Times New Roman" panose="02020603050405020304" pitchFamily="18" charset="0"/>
                      </a:rPr>
                      <m:t>&gt;0</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b) </a:t>
                </a:r>
                <a:r>
                  <a:rPr lang="vi-VN" sz="1600">
                    <a:effectLst/>
                    <a:latin typeface="+mn-lt"/>
                    <a:ea typeface="PMingLiU"/>
                    <a:cs typeface="Times New Roman" panose="02020603050405020304" pitchFamily="18" charset="0"/>
                  </a:rPr>
                  <a:t>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5665" y="766562"/>
                <a:ext cx="8309981" cy="1656607"/>
              </a:xfrm>
              <a:prstGeom prst="rect">
                <a:avLst/>
              </a:prstGeom>
              <a:blipFill>
                <a:blip r:embed="rId3"/>
                <a:stretch>
                  <a:fillRect l="-440" b="-1103"/>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94999" y="2550971"/>
            <a:ext cx="4835278" cy="168636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5721226" y="2834209"/>
                <a:ext cx="2990351" cy="1277273"/>
              </a:xfrm>
              <a:prstGeom prst="rect">
                <a:avLst/>
              </a:prstGeom>
            </p:spPr>
            <p:txBody>
              <a:bodyPr wrap="square">
                <a:spAutoFit/>
              </a:bodyPr>
              <a:lstStyle/>
              <a:p>
                <a:pPr>
                  <a:lnSpc>
                    <a:spcPct val="150000"/>
                  </a:lnSpc>
                  <a:spcBef>
                    <a:spcPts val="300"/>
                  </a:spcBef>
                  <a:spcAft>
                    <a:spcPts val="300"/>
                  </a:spcAft>
                </a:pPr>
                <a:r>
                  <a:rPr lang="vi-VN" sz="1600">
                    <a:latin typeface="+mn-lt"/>
                    <a:ea typeface="PMingLiU"/>
                    <a:cs typeface="Times New Roman" panose="02020603050405020304" pitchFamily="18" charset="0"/>
                  </a:rPr>
                  <a:t>Hàm số đạt cực đại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1600">
                    <a:effectLst/>
                    <a:latin typeface="+mn-lt"/>
                    <a:ea typeface="PMingLiU"/>
                    <a:cs typeface="Times New Roman" panose="02020603050405020304" pitchFamily="18" charset="0"/>
                  </a:rPr>
                  <a:t>Hàm số đạt cực tiểu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và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21226" y="2834209"/>
                <a:ext cx="2990351" cy="1277273"/>
              </a:xfrm>
              <a:prstGeom prst="rect">
                <a:avLst/>
              </a:prstGeom>
              <a:blipFill>
                <a:blip r:embed="rId6"/>
                <a:stretch>
                  <a:fillRect l="-1224" b="-2392"/>
                </a:stretch>
              </a:blipFill>
            </p:spPr>
            <p:txBody>
              <a:bodyPr/>
              <a:lstStyle/>
              <a:p>
                <a:r>
                  <a:rPr lang="en-US">
                    <a:noFill/>
                  </a:rPr>
                  <a:t> </a:t>
                </a:r>
              </a:p>
            </p:txBody>
          </p:sp>
        </mc:Fallback>
      </mc:AlternateContent>
    </p:spTree>
    <p:extLst>
      <p:ext uri="{BB962C8B-B14F-4D97-AF65-F5344CB8AC3E}">
        <p14:creationId xmlns:p14="http://schemas.microsoft.com/office/powerpoint/2010/main" val="21662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0134" y="711307"/>
                <a:ext cx="7345368" cy="1946430"/>
              </a:xfrm>
              <a:prstGeom prst="rect">
                <a:avLst/>
              </a:prstGeom>
            </p:spPr>
            <p:txBody>
              <a:bodyPr wrap="square">
                <a:spAutoFit/>
              </a:bodyPr>
              <a:lstStyle/>
              <a:p>
                <a:pPr lvl="0" algn="just">
                  <a:lnSpc>
                    <a:spcPct val="150000"/>
                  </a:lnSpc>
                  <a:spcBef>
                    <a:spcPts val="600"/>
                  </a:spcBef>
                  <a:spcAft>
                    <a:spcPts val="600"/>
                  </a:spcAft>
                </a:pPr>
                <a:r>
                  <a:rPr kumimoji="0" lang="fr-FR" sz="1700" b="1" i="0" u="none" strike="noStrike" kern="0" cap="none" spc="0" normalizeH="0" baseline="0" noProof="0">
                    <a:ln>
                      <a:noFill/>
                    </a:ln>
                    <a:solidFill>
                      <a:srgbClr val="FFFF00"/>
                    </a:solidFill>
                    <a:effectLst/>
                    <a:uLnTx/>
                    <a:uFillTx/>
                    <a:ea typeface="Calibri" panose="020F0502020204030204" pitchFamily="34" charset="0"/>
                    <a:cs typeface="Times New Roman" panose="02020603050405020304" pitchFamily="18" charset="0"/>
                    <a:sym typeface="Arial"/>
                  </a:rPr>
                  <a:t>Bài 1.8 (SGK – tr.14) </a:t>
                </a:r>
                <a:r>
                  <a:rPr lang="en-US" sz="1700">
                    <a:solidFill>
                      <a:schemeClr val="tx1"/>
                    </a:solidFill>
                    <a:latin typeface="+mn-lt"/>
                  </a:rPr>
                  <a:t>Cho hàm số </a:t>
                </a:r>
                <a14:m>
                  <m:oMath xmlns:m="http://schemas.openxmlformats.org/officeDocument/2006/math">
                    <m:r>
                      <a:rPr lang="en-US" sz="1700" i="1" smtClean="0">
                        <a:solidFill>
                          <a:schemeClr val="tx1"/>
                        </a:solidFill>
                        <a:latin typeface="Cambria Math" panose="02040503050406030204" pitchFamily="18" charset="0"/>
                      </a:rPr>
                      <m:t>𝑦</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𝑓</m:t>
                    </m:r>
                    <m:r>
                      <a:rPr lang="en-US" sz="1700" i="1" smtClean="0">
                        <a:solidFill>
                          <a:schemeClr val="tx1"/>
                        </a:solidFill>
                        <a:latin typeface="Cambria Math" panose="02040503050406030204" pitchFamily="18" charset="0"/>
                      </a:rPr>
                      <m:t>(</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m:t>
                    </m:r>
                  </m:oMath>
                </a14:m>
                <a:endParaRPr lang="en-US" sz="1700">
                  <a:solidFill>
                    <a:schemeClr val="tx1"/>
                  </a:solidFill>
                  <a:latin typeface="+mn-lt"/>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solidFill>
                            <a:schemeClr val="tx1"/>
                          </a:solidFill>
                        </a:rPr>
                        <m:t>a</m:t>
                      </m:r>
                      <m:r>
                        <m:rPr>
                          <m:nor/>
                        </m:rPr>
                        <a:rPr lang="en-US" sz="1700">
                          <a:solidFill>
                            <a:schemeClr val="tx1"/>
                          </a:solidFill>
                        </a:rPr>
                        <m:t>) </m:t>
                      </m:r>
                      <m:r>
                        <m:rPr>
                          <m:nor/>
                        </m:rPr>
                        <a:rPr lang="en-US" sz="1700">
                          <a:solidFill>
                            <a:schemeClr val="tx1"/>
                          </a:solidFill>
                        </a:rPr>
                        <m:t>T</m:t>
                      </m:r>
                      <m:r>
                        <m:rPr>
                          <m:nor/>
                        </m:rPr>
                        <a:rPr lang="en-US" sz="1700">
                          <a:solidFill>
                            <a:schemeClr val="tx1"/>
                          </a:solidFill>
                        </a:rPr>
                        <m:t>í</m:t>
                      </m:r>
                      <m:r>
                        <m:rPr>
                          <m:nor/>
                        </m:rPr>
                        <a:rPr lang="en-US" sz="1700">
                          <a:solidFill>
                            <a:schemeClr val="tx1"/>
                          </a:solidFill>
                        </a:rPr>
                        <m:t>nh</m:t>
                      </m:r>
                      <m:r>
                        <m:rPr>
                          <m:nor/>
                        </m:rPr>
                        <a:rPr lang="en-US" sz="1700">
                          <a:solidFill>
                            <a:schemeClr val="tx1"/>
                          </a:solidFill>
                        </a:rPr>
                        <m:t> </m:t>
                      </m:r>
                      <m:r>
                        <m:rPr>
                          <m:nor/>
                        </m:rPr>
                        <a:rPr lang="en-US" sz="1700">
                          <a:solidFill>
                            <a:schemeClr val="tx1"/>
                          </a:solidFill>
                        </a:rPr>
                        <m:t>c</m:t>
                      </m:r>
                      <m:r>
                        <m:rPr>
                          <m:nor/>
                        </m:rPr>
                        <a:rPr lang="en-US" sz="1700">
                          <a:solidFill>
                            <a:schemeClr val="tx1"/>
                          </a:solidFill>
                        </a:rPr>
                        <m:t>á</m:t>
                      </m:r>
                      <m:r>
                        <m:rPr>
                          <m:nor/>
                        </m:rPr>
                        <a:rPr lang="en-US" sz="1700">
                          <a:solidFill>
                            <a:schemeClr val="tx1"/>
                          </a:solidFill>
                        </a:rPr>
                        <m:t>c</m:t>
                      </m:r>
                      <m:r>
                        <m:rPr>
                          <m:nor/>
                        </m:rPr>
                        <a:rPr lang="en-US" sz="1700">
                          <a:solidFill>
                            <a:schemeClr val="tx1"/>
                          </a:solidFill>
                        </a:rPr>
                        <m:t> </m:t>
                      </m:r>
                      <m:r>
                        <m:rPr>
                          <m:nor/>
                        </m:rPr>
                        <a:rPr lang="en-US" sz="1700">
                          <a:solidFill>
                            <a:schemeClr val="tx1"/>
                          </a:solidFill>
                        </a:rPr>
                        <m:t>gi</m:t>
                      </m:r>
                      <m:r>
                        <m:rPr>
                          <m:nor/>
                        </m:rPr>
                        <a:rPr lang="en-US" sz="1700">
                          <a:solidFill>
                            <a:schemeClr val="tx1"/>
                          </a:solidFill>
                        </a:rPr>
                        <m:t>ớ</m:t>
                      </m:r>
                      <m:r>
                        <m:rPr>
                          <m:nor/>
                        </m:rPr>
                        <a:rPr lang="en-US" sz="1700">
                          <a:solidFill>
                            <a:schemeClr val="tx1"/>
                          </a:solidFill>
                        </a:rPr>
                        <m:t>i</m:t>
                      </m:r>
                      <m:r>
                        <m:rPr>
                          <m:nor/>
                        </m:rPr>
                        <a:rPr lang="en-US" sz="1700">
                          <a:solidFill>
                            <a:schemeClr val="tx1"/>
                          </a:solidFill>
                        </a:rPr>
                        <m:t> </m:t>
                      </m:r>
                      <m:r>
                        <m:rPr>
                          <m:nor/>
                        </m:rPr>
                        <a:rPr lang="en-US" sz="1700">
                          <a:solidFill>
                            <a:schemeClr val="tx1"/>
                          </a:solidFill>
                        </a:rPr>
                        <m:t>h</m:t>
                      </m:r>
                      <m:r>
                        <m:rPr>
                          <m:nor/>
                        </m:rPr>
                        <a:rPr lang="en-US" sz="1700">
                          <a:solidFill>
                            <a:schemeClr val="tx1"/>
                          </a:solidFill>
                        </a:rPr>
                        <m:t>ạ</m:t>
                      </m:r>
                      <m:r>
                        <m:rPr>
                          <m:nor/>
                        </m:rPr>
                        <a:rPr lang="en-US" sz="1700">
                          <a:solidFill>
                            <a:schemeClr val="tx1"/>
                          </a:solidFill>
                        </a:rPr>
                        <m:t>n</m:t>
                      </m:r>
                      <m:r>
                        <m:rPr>
                          <m:nor/>
                        </m:rPr>
                        <a:rPr lang="en-US" sz="1700">
                          <a:solidFill>
                            <a:schemeClr val="tx1"/>
                          </a:solidFill>
                        </a:rPr>
                        <m:t> </m:t>
                      </m:r>
                      <m:func>
                        <m:funcPr>
                          <m:ctrlPr>
                            <a:rPr lang="en-US" sz="1700" i="1">
                              <a:solidFill>
                                <a:schemeClr val="tx1"/>
                              </a:solidFill>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latin typeface="Cambria Math" panose="02040503050406030204" pitchFamily="18" charset="0"/>
                                  <a:ea typeface="PMingLiU"/>
                                  <a:cs typeface="Times New Roman" panose="02020603050405020304" pitchFamily="18" charset="0"/>
                                </a:rPr>
                              </m:ctrlPr>
                            </m:limLowPr>
                            <m:e>
                              <m:r>
                                <a:rPr lang="en-US" sz="1700" i="1">
                                  <a:solidFill>
                                    <a:schemeClr val="tx1"/>
                                  </a:solidFill>
                                  <a:latin typeface="Cambria Math" panose="02040503050406030204" pitchFamily="18" charset="0"/>
                                  <a:ea typeface="PMingLiU"/>
                                  <a:cs typeface="Times New Roman" panose="02020603050405020304" pitchFamily="18" charset="0"/>
                                </a:rPr>
                                <m:t>𝑙𝑖𝑚</m:t>
                              </m:r>
                            </m:e>
                            <m:lim>
                              <m:r>
                                <a:rPr lang="en-US" sz="1700" i="1">
                                  <a:solidFill>
                                    <a:schemeClr val="tx1"/>
                                  </a:solidFill>
                                  <a:latin typeface="Cambria Math" panose="02040503050406030204" pitchFamily="18" charset="0"/>
                                  <a:ea typeface="PMingLiU"/>
                                  <a:cs typeface="Times New Roman" panose="02020603050405020304" pitchFamily="18" charset="0"/>
                                </a:rPr>
                                <m:t>𝑥</m:t>
                              </m:r>
                              <m:r>
                                <a:rPr lang="en-US" sz="1700" i="1">
                                  <a:solidFill>
                                    <a:schemeClr val="tx1"/>
                                  </a:solidFill>
                                  <a:latin typeface="Cambria Math" panose="02040503050406030204" pitchFamily="18" charset="0"/>
                                  <a:ea typeface="PMingLiU"/>
                                  <a:cs typeface="Times New Roman" panose="02020603050405020304" pitchFamily="18" charset="0"/>
                                </a:rPr>
                                <m:t>→</m:t>
                              </m:r>
                              <m:sSup>
                                <m:sSupPr>
                                  <m:ctrlPr>
                                    <a:rPr lang="en-US" sz="1700" i="1">
                                      <a:solidFill>
                                        <a:schemeClr val="tx1"/>
                                      </a:solidFill>
                                      <a:latin typeface="Cambria Math" panose="02040503050406030204" pitchFamily="18" charset="0"/>
                                      <a:ea typeface="PMingLiU"/>
                                      <a:cs typeface="Times New Roman" panose="02020603050405020304" pitchFamily="18" charset="0"/>
                                    </a:rPr>
                                  </m:ctrlPr>
                                </m:sSupPr>
                                <m:e>
                                  <m:r>
                                    <a:rPr lang="en-US" sz="1700" i="1">
                                      <a:solidFill>
                                        <a:schemeClr val="tx1"/>
                                      </a:solidFill>
                                      <a:latin typeface="Cambria Math" panose="02040503050406030204" pitchFamily="18" charset="0"/>
                                      <a:ea typeface="PMingLiU"/>
                                      <a:cs typeface="Times New Roman" panose="02020603050405020304" pitchFamily="18" charset="0"/>
                                    </a:rPr>
                                    <m:t>0</m:t>
                                  </m:r>
                                </m:e>
                                <m:sup>
                                  <m:r>
                                    <a:rPr lang="en-US" sz="1700" i="1">
                                      <a:solidFill>
                                        <a:schemeClr val="tx1"/>
                                      </a:solidFill>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den>
                          </m:f>
                        </m:e>
                      </m:func>
                      <m:r>
                        <m:rPr>
                          <m:nor/>
                        </m:rPr>
                        <a:rPr lang="en-US" sz="1700">
                          <a:solidFill>
                            <a:schemeClr val="tx1"/>
                          </a:solidFill>
                          <a:ea typeface="PMingLiU"/>
                          <a:cs typeface="Times New Roman" panose="02020603050405020304" pitchFamily="18" charset="0"/>
                        </a:rPr>
                        <m:t> </m:t>
                      </m:r>
                      <m:r>
                        <m:rPr>
                          <m:nor/>
                        </m:rPr>
                        <a:rPr lang="en-US" sz="1700">
                          <a:solidFill>
                            <a:schemeClr val="tx1"/>
                          </a:solidFill>
                          <a:ea typeface="PMingLiU"/>
                          <a:cs typeface="Times New Roman" panose="02020603050405020304" pitchFamily="18" charset="0"/>
                        </a:rPr>
                        <m:t>v</m:t>
                      </m:r>
                      <m:r>
                        <m:rPr>
                          <m:nor/>
                        </m:rPr>
                        <a:rPr lang="en-US" sz="1700">
                          <a:solidFill>
                            <a:schemeClr val="tx1"/>
                          </a:solidFill>
                          <a:ea typeface="PMingLiU"/>
                          <a:cs typeface="Times New Roman" panose="02020603050405020304" pitchFamily="18" charset="0"/>
                        </a:rPr>
                        <m:t>à</m:t>
                      </m:r>
                      <m:r>
                        <a:rPr lang="en-US" sz="17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7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7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0</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700">
                  <a:solidFill>
                    <a:schemeClr val="tx1"/>
                  </a:solidFill>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700">
                    <a:solidFill>
                      <a:srgbClr val="FFFFFF"/>
                    </a:solidFill>
                  </a:rPr>
                  <a:t>Từ đó suy ra hàm số không có đạo hàm tại </a:t>
                </a:r>
                <a14:m>
                  <m:oMath xmlns:m="http://schemas.openxmlformats.org/officeDocument/2006/math">
                    <m:r>
                      <a:rPr lang="en-US" sz="1700" i="1" smtClean="0">
                        <a:solidFill>
                          <a:srgbClr val="FFFFFF"/>
                        </a:solidFill>
                        <a:latin typeface="Cambria Math" panose="02040503050406030204" pitchFamily="18" charset="0"/>
                      </a:rPr>
                      <m:t>𝑥</m:t>
                    </m:r>
                    <m:r>
                      <a:rPr lang="en-US" sz="1700" i="1" smtClean="0">
                        <a:solidFill>
                          <a:srgbClr val="FFFFFF"/>
                        </a:solidFill>
                        <a:latin typeface="Cambria Math" panose="02040503050406030204" pitchFamily="18" charset="0"/>
                      </a:rPr>
                      <m:t> = 0.</m:t>
                    </m:r>
                  </m:oMath>
                </a14:m>
                <a:endParaRPr lang="en-US" sz="1700">
                  <a:solidFill>
                    <a:srgbClr val="FFFFFF"/>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00134" y="711307"/>
                <a:ext cx="7345368" cy="1946430"/>
              </a:xfrm>
              <a:prstGeom prst="rect">
                <a:avLst/>
              </a:prstGeom>
              <a:blipFill>
                <a:blip r:embed="rId3"/>
                <a:stretch>
                  <a:fillRect l="-581"/>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796624" y="2791847"/>
            <a:ext cx="2296181" cy="1645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00134" y="2665688"/>
                <a:ext cx="4572000" cy="877163"/>
              </a:xfrm>
              <a:prstGeom prst="rect">
                <a:avLst/>
              </a:prstGeom>
            </p:spPr>
            <p:txBody>
              <a:bodyPr>
                <a:spAutoFit/>
              </a:bodyPr>
              <a:lstStyle/>
              <a:p>
                <a:pPr lvl="0" algn="just">
                  <a:lnSpc>
                    <a:spcPct val="150000"/>
                  </a:lnSpc>
                  <a:spcBef>
                    <a:spcPts val="600"/>
                  </a:spcBef>
                  <a:spcAft>
                    <a:spcPts val="600"/>
                  </a:spcAft>
                </a:pPr>
                <a:r>
                  <a:rPr lang="en-US" sz="1700">
                    <a:solidFill>
                      <a:srgbClr val="FFFFFF"/>
                    </a:solidFill>
                  </a:rPr>
                  <a:t>b) Sử dụng định nghĩa, chứng minh hàm số có cực tiểu tại </a:t>
                </a:r>
                <a14:m>
                  <m:oMath xmlns:m="http://schemas.openxmlformats.org/officeDocument/2006/math">
                    <m:r>
                      <a:rPr lang="en-US" sz="1700" i="1">
                        <a:solidFill>
                          <a:srgbClr val="FFFFFF"/>
                        </a:solidFill>
                        <a:latin typeface="Cambria Math" panose="02040503050406030204" pitchFamily="18" charset="0"/>
                      </a:rPr>
                      <m:t>𝑥</m:t>
                    </m:r>
                    <m:r>
                      <a:rPr lang="en-US" sz="1700" i="1">
                        <a:solidFill>
                          <a:srgbClr val="FFFFFF"/>
                        </a:solidFill>
                        <a:latin typeface="Cambria Math" panose="02040503050406030204" pitchFamily="18" charset="0"/>
                      </a:rPr>
                      <m:t> = 0</m:t>
                    </m:r>
                  </m:oMath>
                </a14:m>
                <a:r>
                  <a:rPr lang="en-US" sz="1700">
                    <a:solidFill>
                      <a:srgbClr val="FFFFFF"/>
                    </a:solidFill>
                  </a:rPr>
                  <a:t> (xem Hình 1.4).</a:t>
                </a:r>
              </a:p>
            </p:txBody>
          </p:sp>
        </mc:Choice>
        <mc:Fallback xmlns="">
          <p:sp>
            <p:nvSpPr>
              <p:cNvPr id="3" name="Rectangle 2"/>
              <p:cNvSpPr>
                <a:spLocks noRot="1" noChangeAspect="1" noMove="1" noResize="1" noEditPoints="1" noAdjustHandles="1" noChangeArrowheads="1" noChangeShapeType="1" noTextEdit="1"/>
              </p:cNvSpPr>
              <p:nvPr/>
            </p:nvSpPr>
            <p:spPr>
              <a:xfrm>
                <a:off x="900134" y="2665688"/>
                <a:ext cx="4572000" cy="877163"/>
              </a:xfrm>
              <a:prstGeom prst="rect">
                <a:avLst/>
              </a:prstGeom>
              <a:blipFill>
                <a:blip r:embed="rId6"/>
                <a:stretch>
                  <a:fillRect l="-933" r="-800" b="-3472"/>
                </a:stretch>
              </a:blipFill>
            </p:spPr>
            <p:txBody>
              <a:bodyPr/>
              <a:lstStyle/>
              <a:p>
                <a:r>
                  <a:rPr lang="en-US">
                    <a:noFill/>
                  </a:rPr>
                  <a:t> </a:t>
                </a:r>
              </a:p>
            </p:txBody>
          </p:sp>
        </mc:Fallback>
      </mc:AlternateContent>
      <p:grpSp>
        <p:nvGrpSpPr>
          <p:cNvPr id="16" name="Google Shape;3624;p72"/>
          <p:cNvGrpSpPr/>
          <p:nvPr/>
        </p:nvGrpSpPr>
        <p:grpSpPr>
          <a:xfrm>
            <a:off x="7578043" y="703356"/>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20741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16" name="Google Shape;3624;p72"/>
          <p:cNvGrpSpPr/>
          <p:nvPr/>
        </p:nvGrpSpPr>
        <p:grpSpPr>
          <a:xfrm>
            <a:off x="7538286" y="808419"/>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289237" y="980530"/>
                <a:ext cx="6467434" cy="3614644"/>
              </a:xfrm>
              <a:prstGeom prst="rect">
                <a:avLst/>
              </a:prstGeom>
            </p:spPr>
            <p:txBody>
              <a:bodyPr wrap="square">
                <a:spAutoFit/>
              </a:bodyPr>
              <a:lstStyle/>
              <a:p>
                <a:pPr algn="just">
                  <a:lnSpc>
                    <a:spcPct val="16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a</m:t>
                      </m:r>
                      <m:r>
                        <m:rPr>
                          <m:nor/>
                        </m:rPr>
                        <a:rPr lang="en-US" sz="1600" smtClean="0">
                          <a:solidFill>
                            <a:schemeClr val="tx1"/>
                          </a:solidFill>
                          <a:ea typeface="PMingLiU"/>
                          <a:cs typeface="Times New Roman" panose="02020603050405020304" pitchFamily="18" charset="0"/>
                        </a:rPr>
                        <m:t>)</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r>
                        <a:rPr lang="en-US" sz="1600" b="0" i="1" smtClean="0">
                          <a:solidFill>
                            <a:schemeClr val="tx1"/>
                          </a:solidFill>
                          <a:effectLst/>
                          <a:latin typeface="Cambria Math" panose="02040503050406030204" pitchFamily="18" charset="0"/>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Ta thấy hai giới hạn này không bằng nhau</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không có đạo hàm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Arial" panose="020B0604020202020204" pitchFamily="34" charset="0"/>
                    <a:cs typeface="Times New Roman" panose="02020603050405020304" pitchFamily="18" charset="0"/>
                  </a:rPr>
                  <a:t>b) </a:t>
                </a:r>
                <a:r>
                  <a:rPr lang="en-US" sz="1600">
                    <a:solidFill>
                      <a:schemeClr val="tx1"/>
                    </a:solidFill>
                    <a:latin typeface="+mn-lt"/>
                    <a:ea typeface="Arial" panose="020B0604020202020204" pitchFamily="34" charset="0"/>
                    <a:cs typeface="Times New Roman" panose="02020603050405020304" pitchFamily="18" charset="0"/>
                  </a:rPr>
                  <a:t> </a:t>
                </a:r>
                <a:r>
                  <a:rPr lang="en-US" sz="1600">
                    <a:solidFill>
                      <a:schemeClr val="tx1"/>
                    </a:solidFill>
                    <a:effectLst/>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e>
                    </m:d>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tức là giá trị nhỏ nhất của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en-US" sz="1600">
                    <a:solidFill>
                      <a:schemeClr val="tx1"/>
                    </a:solidFill>
                    <a:effectLst/>
                    <a:latin typeface="+mn-lt"/>
                    <a:ea typeface="PMingLiU"/>
                    <a:cs typeface="Times New Roman" panose="02020603050405020304" pitchFamily="18" charset="0"/>
                  </a:rPr>
                  <a:t> xảy ra khi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mọi điểm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thì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e>
                    </m:d>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có cực tiểu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9237" y="980530"/>
                <a:ext cx="6467434" cy="3614644"/>
              </a:xfrm>
              <a:prstGeom prst="rect">
                <a:avLst/>
              </a:prstGeom>
              <a:blipFill>
                <a:blip r:embed="rId3"/>
                <a:stretch>
                  <a:fillRect l="-471"/>
                </a:stretch>
              </a:blipFill>
            </p:spPr>
            <p:txBody>
              <a:bodyPr/>
              <a:lstStyle/>
              <a:p>
                <a:r>
                  <a:rPr lang="en-US">
                    <a:noFill/>
                  </a:rPr>
                  <a:t> </a:t>
                </a:r>
              </a:p>
            </p:txBody>
          </p:sp>
        </mc:Fallback>
      </mc:AlternateContent>
      <p:sp>
        <p:nvSpPr>
          <p:cNvPr id="19" name="Rectangle 18"/>
          <p:cNvSpPr/>
          <p:nvPr/>
        </p:nvSpPr>
        <p:spPr>
          <a:xfrm>
            <a:off x="921421" y="64942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FFF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2078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423240" y="451763"/>
                <a:ext cx="8284181" cy="3580211"/>
              </a:xfrm>
              <a:prstGeom prst="rect">
                <a:avLst/>
              </a:prstGeom>
            </p:spPr>
            <p:txBody>
              <a:bodyPr wrap="square">
                <a:spAutoFit/>
              </a:bodyPr>
              <a:lstStyle/>
              <a:p>
                <a:pPr lvl="0" algn="just">
                  <a:lnSpc>
                    <a:spcPct val="150000"/>
                  </a:lnSpc>
                  <a:spcBef>
                    <a:spcPts val="600"/>
                  </a:spcBef>
                  <a:spcAft>
                    <a:spcPts val="600"/>
                  </a:spcAft>
                </a:pPr>
                <a:r>
                  <a:rPr kumimoji="0" lang="fr-FR" sz="1800" b="1" i="0" u="none" strike="noStrike" kern="0" cap="none" spc="0" normalizeH="0" baseline="0" noProof="0">
                    <a:ln>
                      <a:noFill/>
                    </a:ln>
                    <a:solidFill>
                      <a:srgbClr val="006651">
                        <a:lumMod val="75000"/>
                      </a:srgbClr>
                    </a:solidFill>
                    <a:effectLst/>
                    <a:uLnTx/>
                    <a:uFillTx/>
                    <a:latin typeface="+mn-lt"/>
                    <a:ea typeface="Calibri" panose="020F0502020204030204" pitchFamily="34" charset="0"/>
                    <a:cs typeface="Times New Roman" panose="02020603050405020304" pitchFamily="18" charset="0"/>
                    <a:sym typeface="Arial"/>
                  </a:rPr>
                  <a:t>Bài 1.9 (SGK – tr.14) </a:t>
                </a:r>
                <a:r>
                  <a:rPr lang="vi-VN" sz="1800">
                    <a:latin typeface="+mn-lt"/>
                  </a:rPr>
                  <a:t>Giả sử doanh số (tính bằng số sản phẩm) của một </a:t>
                </a:r>
                <a:r>
                  <a:rPr lang="en-US" sz="1800">
                    <a:latin typeface="+mn-lt"/>
                  </a:rPr>
                  <a:t>       </a:t>
                </a:r>
                <a:r>
                  <a:rPr lang="vi-VN" sz="1800">
                    <a:latin typeface="+mn-lt"/>
                  </a:rPr>
                  <a:t>sản phẩm mới (trong vòng một số năm nhất định) tuân theo quy luật logistic được mô hình hoá bằng hàm số</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5000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𝑒</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1800">
                    <a:latin typeface="+mn-lt"/>
                  </a:rPr>
                  <a:t>trong đó thời gian </a:t>
                </a:r>
                <a14:m>
                  <m:oMath xmlns:m="http://schemas.openxmlformats.org/officeDocument/2006/math">
                    <m:r>
                      <a:rPr lang="vi-VN" sz="1800" i="1" smtClean="0">
                        <a:latin typeface="Cambria Math" panose="02040503050406030204" pitchFamily="18" charset="0"/>
                      </a:rPr>
                      <m:t>𝑡</m:t>
                    </m:r>
                  </m:oMath>
                </a14:m>
                <a:r>
                  <a:rPr lang="vi-VN" sz="1800">
                    <a:latin typeface="+mn-lt"/>
                  </a:rPr>
                  <a:t> được tính bằng năm, kể từ khi phát hành sản phẩm mới. Khi đó, đạo hàm </a:t>
                </a:r>
                <a14:m>
                  <m:oMath xmlns:m="http://schemas.openxmlformats.org/officeDocument/2006/math">
                    <m:r>
                      <a:rPr lang="vi-VN" sz="1800" i="1" smtClean="0">
                        <a:latin typeface="Cambria Math" panose="02040503050406030204" pitchFamily="18" charset="0"/>
                      </a:rPr>
                      <m:t>𝑓</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latin typeface="+mn-lt"/>
                  </a:rPr>
                  <a:t>sẽ biểu thị tốc độ bán hàng. Hỏi sau khi phát hành bao nhiêu năm thì tốc độ bán hàng là lớn nhất?</a:t>
                </a:r>
              </a:p>
            </p:txBody>
          </p:sp>
        </mc:Choice>
        <mc:Fallback xmlns="">
          <p:sp>
            <p:nvSpPr>
              <p:cNvPr id="16" name="Rectangle 15"/>
              <p:cNvSpPr>
                <a:spLocks noRot="1" noChangeAspect="1" noMove="1" noResize="1" noEditPoints="1" noAdjustHandles="1" noChangeArrowheads="1" noChangeShapeType="1" noTextEdit="1"/>
              </p:cNvSpPr>
              <p:nvPr/>
            </p:nvSpPr>
            <p:spPr>
              <a:xfrm>
                <a:off x="423240" y="451763"/>
                <a:ext cx="8284181" cy="3580211"/>
              </a:xfrm>
              <a:prstGeom prst="rect">
                <a:avLst/>
              </a:prstGeom>
              <a:blipFill>
                <a:blip r:embed="rId3"/>
                <a:stretch>
                  <a:fillRect l="-589" r="-662" b="-1363"/>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Tree>
    <p:extLst>
      <p:ext uri="{BB962C8B-B14F-4D97-AF65-F5344CB8AC3E}">
        <p14:creationId xmlns:p14="http://schemas.microsoft.com/office/powerpoint/2010/main" val="24362088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Q</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uan sát đồ thị H1.2, và </a:t>
                </a:r>
                <a:r>
                  <a:rPr kumimoji="0" lang="en-US" sz="1600" b="1"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trả lời câu hỏi</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 Nêu tập xác định của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Lấy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các điểm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sao cho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và so sánh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và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Có thể kết luận rằng: “Với mọi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en-US"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thì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đồng biến trên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hay không?</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6"/>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7"/>
          <a:stretch>
            <a:fillRect/>
          </a:stretch>
        </p:blipFill>
        <p:spPr>
          <a:xfrm>
            <a:off x="8225429" y="4521701"/>
            <a:ext cx="741711" cy="45581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7023" y="3461693"/>
                <a:ext cx="8647942" cy="876843"/>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PMingLiU"/>
                    <a:cs typeface="Times New Roman" panose="02020603050405020304" pitchFamily="18" charset="0"/>
                  </a:rPr>
                  <a:t>Tương tự, với mọi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b="0" i="0" smtClean="0">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đồng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Ngược lại, với mọi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a:solidFill>
                          <a:schemeClr val="tx1"/>
                        </a:solidFill>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&gt;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nghịch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7023" y="3461693"/>
                <a:ext cx="8647942" cy="876843"/>
              </a:xfrm>
              <a:prstGeom prst="rect">
                <a:avLst/>
              </a:prstGeom>
              <a:blipFill>
                <a:blip r:embed="rId8"/>
                <a:stretch>
                  <a:fillRect l="-423" b="-8333"/>
                </a:stretch>
              </a:blipFill>
            </p:spPr>
            <p:txBody>
              <a:bodyPr/>
              <a:lstStyle/>
              <a:p>
                <a:r>
                  <a:rPr lang="en-US">
                    <a:noFill/>
                  </a:rPr>
                  <a:t> </a:t>
                </a:r>
              </a:p>
            </p:txBody>
          </p:sp>
        </mc:Fallback>
      </mc:AlternateContent>
    </p:spTree>
    <p:extLst>
      <p:ext uri="{BB962C8B-B14F-4D97-AF65-F5344CB8AC3E}">
        <p14:creationId xmlns:p14="http://schemas.microsoft.com/office/powerpoint/2010/main" val="180008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689980" y="837956"/>
                <a:ext cx="7766604" cy="389305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50" i="1" smtClean="0">
                          <a:latin typeface="Cambria Math" panose="02040503050406030204" pitchFamily="18" charset="0"/>
                          <a:ea typeface="Arial" panose="020B0604020202020204" pitchFamily="34" charset="0"/>
                          <a:cs typeface="Times New Roman" panose="02020603050405020304" pitchFamily="18" charset="0"/>
                        </a:rPr>
                        <m:t>𝑓</m:t>
                      </m:r>
                      <m:d>
                        <m:dPr>
                          <m:ctrlPr>
                            <a:rPr lang="en-US" sz="1750" i="1">
                              <a:latin typeface="Cambria Math" panose="02040503050406030204" pitchFamily="18" charset="0"/>
                              <a:ea typeface="Arial" panose="020B0604020202020204" pitchFamily="34" charset="0"/>
                              <a:cs typeface="Times New Roman" panose="02020603050405020304" pitchFamily="18" charset="0"/>
                            </a:rPr>
                          </m:ctrlPr>
                        </m:dPr>
                        <m:e>
                          <m:r>
                            <a:rPr lang="en-US" sz="1750" i="1">
                              <a:latin typeface="Cambria Math" panose="02040503050406030204" pitchFamily="18" charset="0"/>
                              <a:ea typeface="Arial" panose="020B0604020202020204" pitchFamily="34" charset="0"/>
                              <a:cs typeface="Times New Roman" panose="02020603050405020304" pitchFamily="18" charset="0"/>
                            </a:rPr>
                            <m:t>𝑡</m:t>
                          </m:r>
                        </m:e>
                      </m:d>
                      <m:r>
                        <a:rPr lang="en-US" sz="1750" i="1">
                          <a:latin typeface="Cambria Math" panose="02040503050406030204" pitchFamily="18" charset="0"/>
                          <a:ea typeface="Arial" panose="020B0604020202020204" pitchFamily="34" charset="0"/>
                          <a:cs typeface="Times New Roman" panose="02020603050405020304" pitchFamily="18" charset="0"/>
                        </a:rPr>
                        <m:t>=</m:t>
                      </m:r>
                      <m:f>
                        <m:fPr>
                          <m:ctrlPr>
                            <a:rPr lang="en-US" sz="1750" i="1">
                              <a:latin typeface="Cambria Math" panose="02040503050406030204" pitchFamily="18" charset="0"/>
                              <a:ea typeface="Arial" panose="020B0604020202020204" pitchFamily="34" charset="0"/>
                              <a:cs typeface="Times New Roman" panose="02020603050405020304" pitchFamily="18" charset="0"/>
                            </a:rPr>
                          </m:ctrlPr>
                        </m:fPr>
                        <m:num>
                          <m:r>
                            <a:rPr lang="en-US" sz="1750" i="1">
                              <a:latin typeface="Cambria Math" panose="02040503050406030204" pitchFamily="18" charset="0"/>
                              <a:ea typeface="Arial" panose="020B0604020202020204" pitchFamily="34" charset="0"/>
                              <a:cs typeface="Times New Roman" panose="02020603050405020304" pitchFamily="18" charset="0"/>
                            </a:rPr>
                            <m:t>5000</m:t>
                          </m:r>
                        </m:num>
                        <m:den>
                          <m:r>
                            <a:rPr lang="en-US" sz="1750" i="1">
                              <a:latin typeface="Cambria Math" panose="02040503050406030204" pitchFamily="18" charset="0"/>
                              <a:ea typeface="Arial" panose="020B0604020202020204" pitchFamily="34" charset="0"/>
                              <a:cs typeface="Times New Roman" panose="02020603050405020304" pitchFamily="18" charset="0"/>
                            </a:rPr>
                            <m:t>1+5</m:t>
                          </m:r>
                          <m:sSup>
                            <m:sSupPr>
                              <m:ctrlPr>
                                <a:rPr lang="en-US" sz="1750" i="1">
                                  <a:latin typeface="Cambria Math" panose="02040503050406030204" pitchFamily="18" charset="0"/>
                                  <a:ea typeface="Arial" panose="020B0604020202020204" pitchFamily="34" charset="0"/>
                                  <a:cs typeface="Times New Roman" panose="02020603050405020304" pitchFamily="18" charset="0"/>
                                </a:rPr>
                              </m:ctrlPr>
                            </m:sSupPr>
                            <m:e>
                              <m:r>
                                <a:rPr lang="en-US" sz="1750" i="1">
                                  <a:latin typeface="Cambria Math" panose="02040503050406030204" pitchFamily="18" charset="0"/>
                                  <a:ea typeface="Arial" panose="020B0604020202020204" pitchFamily="34" charset="0"/>
                                  <a:cs typeface="Times New Roman" panose="02020603050405020304" pitchFamily="18" charset="0"/>
                                </a:rPr>
                                <m:t>𝑒</m:t>
                              </m:r>
                            </m:e>
                            <m:sup>
                              <m:r>
                                <a:rPr lang="en-US" sz="1750" i="1">
                                  <a:latin typeface="Cambria Math" panose="02040503050406030204" pitchFamily="18" charset="0"/>
                                  <a:ea typeface="Arial" panose="020B0604020202020204" pitchFamily="34" charset="0"/>
                                  <a:cs typeface="Times New Roman" panose="02020603050405020304" pitchFamily="18" charset="0"/>
                                </a:rPr>
                                <m:t>−</m:t>
                              </m:r>
                              <m:r>
                                <a:rPr lang="en-US" sz="1750" i="1">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750" i="1">
                          <a:latin typeface="Cambria Math" panose="02040503050406030204" pitchFamily="18" charset="0"/>
                          <a:ea typeface="Arial" panose="020B0604020202020204" pitchFamily="34" charset="0"/>
                          <a:cs typeface="Times New Roman" panose="02020603050405020304" pitchFamily="18" charset="0"/>
                        </a:rPr>
                        <m:t>, </m:t>
                      </m:r>
                      <m:r>
                        <a:rPr lang="en-US" sz="1750" i="1">
                          <a:latin typeface="Cambria Math" panose="02040503050406030204" pitchFamily="18" charset="0"/>
                          <a:ea typeface="Arial" panose="020B0604020202020204" pitchFamily="34" charset="0"/>
                          <a:cs typeface="Times New Roman" panose="02020603050405020304" pitchFamily="18" charset="0"/>
                        </a:rPr>
                        <m:t>𝑡</m:t>
                      </m:r>
                      <m:r>
                        <a:rPr lang="en-US" sz="1750" i="1">
                          <a:latin typeface="Cambria Math" panose="02040503050406030204" pitchFamily="18" charset="0"/>
                          <a:ea typeface="Arial" panose="020B0604020202020204" pitchFamily="34" charset="0"/>
                          <a:cs typeface="Times New Roman" panose="02020603050405020304" pitchFamily="18" charset="0"/>
                        </a:rPr>
                        <m:t>≥0</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suy</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ra</m:t>
                      </m:r>
                      <m:r>
                        <a:rPr lang="en-US" sz="1750" b="0" i="1" smtClean="0">
                          <a:latin typeface="Cambria Math" panose="02040503050406030204" pitchFamily="18" charset="0"/>
                          <a:ea typeface="PMingLiU"/>
                          <a:cs typeface="Times New Roman" panose="02020603050405020304" pitchFamily="18" charset="0"/>
                        </a:rPr>
                        <m:t> </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m:t>
                      </m:r>
                      <m:f>
                        <m:fPr>
                          <m:ctrlPr>
                            <a:rPr lang="en-US" sz="1750" i="1">
                              <a:effectLst/>
                              <a:latin typeface="Cambria Math" panose="02040503050406030204" pitchFamily="18" charset="0"/>
                              <a:ea typeface="PMingLiU"/>
                              <a:cs typeface="Times New Roman" panose="02020603050405020304" pitchFamily="18" charset="0"/>
                            </a:rPr>
                          </m:ctrlPr>
                        </m:fPr>
                        <m:num>
                          <m:r>
                            <a:rPr lang="en-US" sz="1750" i="1">
                              <a:effectLst/>
                              <a:latin typeface="Cambria Math" panose="02040503050406030204" pitchFamily="18" charset="0"/>
                              <a:ea typeface="PMingLiU"/>
                              <a:cs typeface="Times New Roman" panose="02020603050405020304" pitchFamily="18" charset="0"/>
                            </a:rPr>
                            <m:t>25000</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num>
                        <m:den>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e>
                              </m:d>
                            </m:e>
                            <m:sup>
                              <m:r>
                                <a:rPr lang="en-US" sz="1750" i="1">
                                  <a:effectLst/>
                                  <a:latin typeface="Cambria Math" panose="02040503050406030204" pitchFamily="18" charset="0"/>
                                  <a:ea typeface="PMingLiU"/>
                                  <a:cs typeface="Times New Roman" panose="02020603050405020304" pitchFamily="18" charset="0"/>
                                </a:rPr>
                                <m:t>2</m:t>
                              </m:r>
                            </m:sup>
                          </m:sSup>
                        </m:den>
                      </m:f>
                    </m:oMath>
                  </m:oMathPara>
                </a14:m>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 điều này không xảy ra, do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Để tìm tốc độ bán hàng lớn nhất sau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oMath>
                </a14:m>
                <a:r>
                  <a:rPr lang="vi-VN" sz="1750">
                    <a:effectLst/>
                    <a:latin typeface="+mn-lt"/>
                    <a:ea typeface="PMingLiU"/>
                    <a:cs typeface="Times New Roman" panose="02020603050405020304" pitchFamily="18" charset="0"/>
                  </a:rPr>
                  <a:t> năm, ta cần tìm giá trị nhỏ nhất của mẫu số.</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Vì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e>
                      <m:sup>
                        <m:r>
                          <a:rPr lang="vi-VN" sz="1750" i="1">
                            <a:effectLst/>
                            <a:latin typeface="Cambria Math" panose="02040503050406030204" pitchFamily="18" charset="0"/>
                            <a:ea typeface="PMingLiU"/>
                            <a:cs typeface="Times New Roman" panose="02020603050405020304" pitchFamily="18" charset="0"/>
                          </a:rPr>
                          <m:t>2</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 nên để mẫu nhỏ nhất thì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 khi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=1</m:t>
                    </m:r>
                  </m:oMath>
                </a14:m>
                <a:r>
                  <a:rPr lang="vi-VN" sz="1750">
                    <a:effectLst/>
                    <a:latin typeface="+mn-lt"/>
                    <a:ea typeface="PMingLiU"/>
                    <a:cs typeface="Times New Roman" panose="02020603050405020304" pitchFamily="18" charset="0"/>
                  </a:rPr>
                  <a:t> hay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r>
                      <a:rPr lang="vi-VN"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năm phát hành đầu tiên là năm có tốc độ bán hàng lớn nhất.</a:t>
                </a:r>
                <a:endParaRPr lang="en-US" sz="175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89980" y="837956"/>
                <a:ext cx="7766604" cy="3893053"/>
              </a:xfrm>
              <a:prstGeom prst="rect">
                <a:avLst/>
              </a:prstGeom>
              <a:blipFill>
                <a:blip r:embed="rId3"/>
                <a:stretch>
                  <a:fillRect l="-549" r="-54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
        <p:nvSpPr>
          <p:cNvPr id="5" name="Rectangle 4"/>
          <p:cNvSpPr/>
          <p:nvPr/>
        </p:nvSpPr>
        <p:spPr>
          <a:xfrm>
            <a:off x="505924" y="420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1808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down)">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left)">
                                      <p:cBhvr>
                                        <p:cTn id="3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37" name="Rectangle 36"/>
          <p:cNvSpPr/>
          <p:nvPr/>
        </p:nvSpPr>
        <p:spPr>
          <a:xfrm>
            <a:off x="1779447" y="760939"/>
            <a:ext cx="5670656" cy="900246"/>
          </a:xfrm>
          <a:prstGeom prst="rect">
            <a:avLst/>
          </a:prstGeom>
        </p:spPr>
        <p:txBody>
          <a:bodyPr wrap="square">
            <a:spAutoFit/>
          </a:bodyPr>
          <a:lstStyle/>
          <a:p>
            <a:pPr lvl="0" algn="ctr">
              <a:lnSpc>
                <a:spcPct val="150000"/>
              </a:lnSpc>
            </a:pPr>
            <a:r>
              <a:rPr lang="vi-VN" sz="3500" b="1">
                <a:solidFill>
                  <a:srgbClr val="FFFF00"/>
                </a:solidFill>
                <a:sym typeface="Exo"/>
              </a:rPr>
              <a:t>HƯỚNG DẪN VỀ NHÀ</a:t>
            </a:r>
          </a:p>
        </p:txBody>
      </p:sp>
      <p:sp>
        <p:nvSpPr>
          <p:cNvPr id="44" name="Rectangle 43"/>
          <p:cNvSpPr/>
          <p:nvPr/>
        </p:nvSpPr>
        <p:spPr>
          <a:xfrm>
            <a:off x="1412169" y="1824186"/>
            <a:ext cx="4412887" cy="49699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err="1">
                <a:ln>
                  <a:noFill/>
                </a:ln>
                <a:solidFill>
                  <a:schemeClr val="tx1"/>
                </a:solidFill>
                <a:effectLst/>
                <a:uLnTx/>
                <a:uFillTx/>
                <a:latin typeface="+mn-lt"/>
                <a:ea typeface="+mn-ea"/>
              </a:rPr>
              <a:t>Ôn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tập</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kiến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thức</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err="1">
                <a:ln>
                  <a:noFill/>
                </a:ln>
                <a:solidFill>
                  <a:schemeClr val="tx1"/>
                </a:solidFill>
                <a:effectLst/>
                <a:uLnTx/>
                <a:uFillTx/>
                <a:latin typeface="+mn-lt"/>
                <a:ea typeface="+mn-ea"/>
              </a:rPr>
              <a:t>đã</a:t>
            </a:r>
            <a:r>
              <a:rPr kumimoji="0" lang="en-US" sz="2000" b="0" i="0" u="none" strike="noStrike" kern="0" cap="none" spc="0" normalizeH="0" baseline="0" noProof="0">
                <a:ln>
                  <a:noFill/>
                </a:ln>
                <a:solidFill>
                  <a:schemeClr val="tx1"/>
                </a:solidFill>
                <a:effectLst/>
                <a:uLnTx/>
                <a:uFillTx/>
                <a:latin typeface="+mn-lt"/>
                <a:ea typeface="+mn-ea"/>
              </a:rPr>
              <a:t> học.</a:t>
            </a:r>
            <a:endParaRPr kumimoji="0" lang="en-US" sz="2000" b="0" i="0" u="none" strike="noStrike" kern="0" cap="none" spc="0" normalizeH="0" baseline="0" noProof="0" dirty="0">
              <a:ln>
                <a:noFill/>
              </a:ln>
              <a:solidFill>
                <a:schemeClr val="tx1"/>
              </a:solidFill>
              <a:effectLst/>
              <a:uLnTx/>
              <a:uFillTx/>
              <a:latin typeface="+mn-lt"/>
              <a:ea typeface="+mn-ea"/>
            </a:endParaRPr>
          </a:p>
        </p:txBody>
      </p:sp>
      <p:sp>
        <p:nvSpPr>
          <p:cNvPr id="45" name="Rectangle 44"/>
          <p:cNvSpPr/>
          <p:nvPr/>
        </p:nvSpPr>
        <p:spPr>
          <a:xfrm>
            <a:off x="1412169" y="2579699"/>
            <a:ext cx="4331827" cy="496996"/>
          </a:xfrm>
          <a:prstGeom prst="rect">
            <a:avLst/>
          </a:prstGeom>
        </p:spPr>
        <p:txBody>
          <a:bodyPr wrap="square">
            <a:spAutoFit/>
          </a:bodyPr>
          <a:lstStyle/>
          <a:p>
            <a:pPr marL="342900" indent="-342900">
              <a:lnSpc>
                <a:spcPct val="150000"/>
              </a:lnSpc>
              <a:spcAft>
                <a:spcPts val="800"/>
              </a:spcAft>
              <a:buClr>
                <a:schemeClr val="tx1"/>
              </a:buClr>
              <a:buFont typeface="Wingdings" panose="05000000000000000000" pitchFamily="2" charset="2"/>
              <a:buChar char="q"/>
              <a:defRPr/>
            </a:pPr>
            <a:r>
              <a:rPr lang="vi-VN" sz="2000">
                <a:solidFill>
                  <a:schemeClr val="tx1"/>
                </a:solidFill>
                <a:latin typeface="+mn-lt"/>
                <a:ea typeface="Times New Roman" panose="02020603050405020304" pitchFamily="18" charset="0"/>
                <a:cs typeface="Times New Roman" panose="02020603050405020304" pitchFamily="18" charset="0"/>
              </a:rPr>
              <a:t>Hoàn thành bài tập trong SBT</a:t>
            </a:r>
            <a:r>
              <a:rPr lang="en-US" sz="2000">
                <a:solidFill>
                  <a:schemeClr val="tx1"/>
                </a:solidFill>
                <a:latin typeface="+mn-lt"/>
                <a:ea typeface="Times New Roman" panose="02020603050405020304" pitchFamily="18" charset="0"/>
                <a:cs typeface="Times New Roman" panose="02020603050405020304" pitchFamily="18" charset="0"/>
              </a:rPr>
              <a:t>.</a:t>
            </a:r>
            <a:endParaRPr lang="en-US" sz="2000" b="1" i="1" dirty="0">
              <a:solidFill>
                <a:schemeClr val="tx1"/>
              </a:solidFill>
              <a:latin typeface="+mn-lt"/>
              <a:ea typeface="DengXian"/>
              <a:cs typeface="Times New Roman" panose="02020603050405020304" pitchFamily="18" charset="0"/>
            </a:endParaRPr>
          </a:p>
        </p:txBody>
      </p:sp>
      <p:sp>
        <p:nvSpPr>
          <p:cNvPr id="46" name="Rectangle 45"/>
          <p:cNvSpPr/>
          <p:nvPr/>
        </p:nvSpPr>
        <p:spPr>
          <a:xfrm>
            <a:off x="1412169" y="3311830"/>
            <a:ext cx="6666356" cy="958660"/>
          </a:xfrm>
          <a:prstGeom prst="rect">
            <a:avLst/>
          </a:prstGeom>
        </p:spPr>
        <p:txBody>
          <a:bodyPr wrap="square">
            <a:spAutoFit/>
          </a:bodyPr>
          <a:lstStyle/>
          <a:p>
            <a:pPr marL="342900" indent="-342900">
              <a:lnSpc>
                <a:spcPct val="150000"/>
              </a:lnSpc>
              <a:buClrTx/>
              <a:buFont typeface="Wingdings" panose="05000000000000000000" pitchFamily="2" charset="2"/>
              <a:buChar char="q"/>
              <a:defRPr/>
            </a:pPr>
            <a:r>
              <a:rPr lang="en-US" sz="2000" kern="1200" dirty="0" err="1">
                <a:solidFill>
                  <a:schemeClr val="tx1"/>
                </a:solidFill>
                <a:latin typeface="+mn-lt"/>
                <a:ea typeface="Times New Roman" panose="02020603050405020304" pitchFamily="18" charset="0"/>
                <a:cs typeface="Arial" panose="020B0604020202020204" pitchFamily="34" charset="0"/>
              </a:rPr>
              <a:t>Đọc</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và</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chuẩn</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bị</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err="1">
                <a:solidFill>
                  <a:schemeClr val="tx1"/>
                </a:solidFill>
                <a:latin typeface="+mn-lt"/>
                <a:ea typeface="Times New Roman" panose="02020603050405020304" pitchFamily="18" charset="0"/>
                <a:cs typeface="Arial" panose="020B0604020202020204" pitchFamily="34" charset="0"/>
              </a:rPr>
              <a:t>trước</a:t>
            </a:r>
            <a:r>
              <a:rPr lang="en-US" sz="2000" kern="1200">
                <a:solidFill>
                  <a:schemeClr val="tx1"/>
                </a:solidFill>
                <a:latin typeface="+mn-lt"/>
                <a:ea typeface="Times New Roman" panose="02020603050405020304" pitchFamily="18" charset="0"/>
                <a:cs typeface="Arial" panose="020B0604020202020204" pitchFamily="34" charset="0"/>
              </a:rPr>
              <a:t> </a:t>
            </a:r>
            <a:r>
              <a:rPr lang="vi-VN" sz="2000" b="1" i="1" kern="1200">
                <a:solidFill>
                  <a:schemeClr val="tx1"/>
                </a:solidFill>
                <a:latin typeface="+mn-lt"/>
                <a:ea typeface="Times New Roman" panose="02020603050405020304" pitchFamily="18" charset="0"/>
                <a:cs typeface="Arial" panose="020B0604020202020204" pitchFamily="34" charset="0"/>
              </a:rPr>
              <a:t>Bài </a:t>
            </a:r>
            <a:r>
              <a:rPr lang="en-US" sz="2000" b="1" i="1" kern="1200">
                <a:solidFill>
                  <a:schemeClr val="tx1"/>
                </a:solidFill>
                <a:latin typeface="+mn-lt"/>
                <a:ea typeface="Times New Roman" panose="02020603050405020304" pitchFamily="18" charset="0"/>
                <a:cs typeface="Arial" panose="020B0604020202020204" pitchFamily="34" charset="0"/>
              </a:rPr>
              <a:t>2</a:t>
            </a:r>
            <a:r>
              <a:rPr lang="vi-VN" sz="2000" b="1" i="1" kern="1200">
                <a:solidFill>
                  <a:schemeClr val="tx1"/>
                </a:solidFill>
                <a:latin typeface="+mn-lt"/>
                <a:ea typeface="Times New Roman" panose="02020603050405020304" pitchFamily="18" charset="0"/>
                <a:cs typeface="Arial" panose="020B0604020202020204" pitchFamily="34" charset="0"/>
              </a:rPr>
              <a:t>. Giá trị lớn nhất và giá trị nhỏ nhất của hàm số</a:t>
            </a:r>
            <a:r>
              <a:rPr lang="en-US" sz="2000" b="1" i="1" kern="1200">
                <a:solidFill>
                  <a:schemeClr val="tx1"/>
                </a:solidFill>
                <a:latin typeface="+mn-lt"/>
                <a:ea typeface="Times New Roman" panose="02020603050405020304" pitchFamily="18" charset="0"/>
                <a:cs typeface="Arial" panose="020B0604020202020204" pitchFamily="34" charset="0"/>
              </a:rPr>
              <a:t>.</a:t>
            </a:r>
            <a:endParaRPr lang="en-US" sz="2000" b="1" kern="1200" dirty="0">
              <a:solidFill>
                <a:schemeClr val="tx1"/>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8" name="TextBox 10"/>
          <p:cNvSpPr txBox="1"/>
          <p:nvPr/>
        </p:nvSpPr>
        <p:spPr>
          <a:xfrm>
            <a:off x="948780" y="1112919"/>
            <a:ext cx="7227874" cy="1862498"/>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CẢM ƠN CÁC EM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ĐÃ THAM GIA TIẾT HỌC!</a:t>
            </a:r>
          </a:p>
        </p:txBody>
      </p:sp>
      <p:sp>
        <p:nvSpPr>
          <p:cNvPr id="9" name="Google Shape;2729;p36"/>
          <p:cNvSpPr/>
          <p:nvPr/>
        </p:nvSpPr>
        <p:spPr>
          <a:xfrm>
            <a:off x="6728974" y="3871407"/>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10" name="Google Shape;3521;p72"/>
          <p:cNvGrpSpPr/>
          <p:nvPr/>
        </p:nvGrpSpPr>
        <p:grpSpPr>
          <a:xfrm rot="5837163">
            <a:off x="333171" y="501087"/>
            <a:ext cx="1231217" cy="991506"/>
            <a:chOff x="3614000" y="3673425"/>
            <a:chExt cx="927525" cy="696000"/>
          </a:xfrm>
        </p:grpSpPr>
        <p:sp>
          <p:nvSpPr>
            <p:cNvPr id="11"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3408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444078" y="1374734"/>
                <a:ext cx="8206721" cy="30162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2000">
                    <a:latin typeface="+mn-lt"/>
                    <a:ea typeface="Arial" panose="020B0604020202020204" pitchFamily="34" charset="0"/>
                    <a:cs typeface="Times New Roman" panose="02020603050405020304" pitchFamily="18" charset="0"/>
                  </a:rPr>
                  <a:t>Giả sử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𝐾</m:t>
                    </m:r>
                  </m:oMath>
                </a14:m>
                <a:r>
                  <a:rPr lang="en-US" sz="2000">
                    <a:effectLst/>
                    <a:latin typeface="+mn-lt"/>
                    <a:ea typeface="PMingLiU"/>
                    <a:cs typeface="Times New Roman" panose="02020603050405020304" pitchFamily="18" charset="0"/>
                  </a:rPr>
                  <a:t> là một khoảng, một đoạn hoặc một nửa khoảng và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e>
                    </m:d>
                  </m:oMath>
                </a14:m>
                <a:r>
                  <a:rPr lang="en-US" sz="2000">
                    <a:effectLst/>
                    <a:latin typeface="+mn-lt"/>
                    <a:ea typeface="PMingLiU"/>
                    <a:cs typeface="Times New Roman" panose="02020603050405020304" pitchFamily="18" charset="0"/>
                  </a:rPr>
                  <a:t> là hàm số xác định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đồng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r>
                      <a:rPr lang="en-US" sz="2000" b="0" i="0" smtClean="0">
                        <a:latin typeface="Cambria Math" panose="02040503050406030204" pitchFamily="18" charset="0"/>
                        <a:ea typeface="PMingLiU"/>
                        <a:cs typeface="Times New Roman" panose="02020603050405020304" pitchFamily="18" charset="0"/>
                      </a:rPr>
                      <m: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&lt;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r>
                      <a:rPr lang="en-US" sz="2000" b="0" i="1" smtClean="0">
                        <a:latin typeface="Cambria Math" panose="02040503050406030204" pitchFamily="18" charset="0"/>
                        <a:ea typeface="PMingLiU"/>
                        <a:cs typeface="Times New Roman" panose="02020603050405020304" pitchFamily="18" charset="0"/>
                      </a:rPr>
                      <m:t>.</m:t>
                    </m:r>
                  </m:oMath>
                </a14:m>
                <a:endParaRPr lang="en-US" sz="2000" b="0">
                  <a:latin typeface="+mn-lt"/>
                  <a:ea typeface="PMingLiU"/>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nghịch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oMath>
                </a14:m>
                <a:r>
                  <a:rPr lang="en-US" sz="2000">
                    <a:ea typeface="PMingLiU"/>
                    <a:cs typeface="Times New Roman" panose="02020603050405020304" pitchFamily="18" charset="0"/>
                  </a:rPr>
                  <a:t> </a:t>
                </a:r>
                <a14:m>
                  <m:oMath xmlns:m="http://schemas.openxmlformats.org/officeDocument/2006/math">
                    <m:r>
                      <a:rPr lang="en-US" sz="2000">
                        <a:latin typeface="Cambria Math" panose="02040503050406030204" pitchFamily="18" charset="0"/>
                        <a:ea typeface="PMingLiU"/>
                        <a:cs typeface="Times New Roman" panose="02020603050405020304" pitchFamily="18" charset="0"/>
                      </a:rPr>
                      <m:t>⇒</m:t>
                    </m:r>
                  </m:oMath>
                </a14:m>
                <a:r>
                  <a:rPr lang="en-US" sz="2000">
                    <a:ea typeface="PMingLiU"/>
                    <a:cs typeface="Times New Roman" panose="02020603050405020304" pitchFamily="18" charset="0"/>
                  </a:rPr>
                  <a:t> </a:t>
                </a:r>
                <a14:m>
                  <m:oMath xmlns:m="http://schemas.openxmlformats.org/officeDocument/2006/math">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&gt;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oMath>
                </a14:m>
                <a:r>
                  <a:rPr lang="en-US" sz="2000">
                    <a:ea typeface="PMingLiU"/>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444078" y="1374734"/>
                <a:ext cx="8206721" cy="3016210"/>
              </a:xfrm>
              <a:prstGeom prst="rect">
                <a:avLst/>
              </a:prstGeom>
              <a:blipFill>
                <a:blip r:embed="rId4"/>
                <a:stretch>
                  <a:fillRect l="-817" r="-743" b="-14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584674" y="629202"/>
            <a:ext cx="1925527"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Ghi nhớ</a:t>
            </a:r>
            <a:endParaRPr kumimoji="0" lang="en-US" sz="35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grpSp>
        <p:nvGrpSpPr>
          <p:cNvPr id="119" name="Google Shape;3633;p72"/>
          <p:cNvGrpSpPr/>
          <p:nvPr/>
        </p:nvGrpSpPr>
        <p:grpSpPr>
          <a:xfrm rot="18679193">
            <a:off x="-56491" y="570596"/>
            <a:ext cx="1253175" cy="629525"/>
            <a:chOff x="3275225" y="3012350"/>
            <a:chExt cx="1253175" cy="629525"/>
          </a:xfrm>
        </p:grpSpPr>
        <p:sp>
          <p:nvSpPr>
            <p:cNvPr id="120"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29351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theme/theme1.xml><?xml version="1.0" encoding="utf-8"?>
<a:theme xmlns:a="http://schemas.openxmlformats.org/drawingml/2006/main" name="Algebraic Expressions and Equations - Mathematics - 6th Grade by Slidesgo">
  <a:themeElements>
    <a:clrScheme name="Simple Light">
      <a:dk1>
        <a:srgbClr val="FFFFFF"/>
      </a:dk1>
      <a:lt1>
        <a:srgbClr val="013440"/>
      </a:lt1>
      <a:dk2>
        <a:srgbClr val="006651"/>
      </a:dk2>
      <a:lt2>
        <a:srgbClr val="00BB9C"/>
      </a:lt2>
      <a:accent1>
        <a:srgbClr val="005545"/>
      </a:accent1>
      <a:accent2>
        <a:srgbClr val="F39357"/>
      </a:accent2>
      <a:accent3>
        <a:srgbClr val="B36537"/>
      </a:accent3>
      <a:accent4>
        <a:srgbClr val="F21365"/>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4249</TotalTime>
  <Words>2712</Words>
  <Application>Microsoft Office PowerPoint</Application>
  <PresentationFormat>On-screen Show (16:9)</PresentationFormat>
  <Paragraphs>492</Paragraphs>
  <Slides>82</Slides>
  <Notes>82</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82</vt:i4>
      </vt:variant>
    </vt:vector>
  </HeadingPairs>
  <TitlesOfParts>
    <vt:vector size="98" baseType="lpstr">
      <vt:lpstr>Merriweather Sans</vt:lpstr>
      <vt:lpstr>DM Sans</vt:lpstr>
      <vt:lpstr>Fira Sans</vt:lpstr>
      <vt:lpstr>Anaheim</vt:lpstr>
      <vt:lpstr>Nunito Light</vt:lpstr>
      <vt:lpstr>DengXian</vt:lpstr>
      <vt:lpstr>Calibri</vt:lpstr>
      <vt:lpstr>Wingdings</vt:lpstr>
      <vt:lpstr>Dotum</vt:lpstr>
      <vt:lpstr>PMingLiU</vt:lpstr>
      <vt:lpstr>Arial</vt:lpstr>
      <vt:lpstr>Exo</vt:lpstr>
      <vt:lpstr>Cambria Math</vt:lpstr>
      <vt:lpstr>Times New Roman</vt:lpstr>
      <vt:lpstr>Algebraic Expressions and Equations - Mathematics - 6th Grade by Slidesgo</vt:lpstr>
      <vt:lpstr>2_Office Theme</vt:lpstr>
      <vt:lpstr>CHÀO MỪNG CÁC EM  ĐẾN VỚI TIẾT HỌC  MÔN TOÁN!</vt:lpstr>
      <vt:lpstr>PowerPoint Presentation</vt:lpstr>
      <vt:lpstr>PowerPoint Presentation</vt:lpstr>
      <vt:lpstr>TÍNH ĐƠN ĐIỆU CỦA HÀM SỐ</vt:lpstr>
      <vt:lpstr>TÍNH ĐƠN ĐIỆU  CỦA HÀM SỐ</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CỰC TRỊ CỦA HÀM SỐ</vt:lpstr>
      <vt:lpstr> </vt:lpstr>
      <vt:lpstr> </vt:lpstr>
      <vt:lpstr>PowerPoint Presentation</vt:lpstr>
      <vt:lpstr> </vt:lpstr>
      <vt:lpstr>PowerPoint Presentation</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Algebraic Expressions and Equations - Mathematics</dc:title>
  <dc:creator>DELL</dc:creator>
  <cp:lastModifiedBy>LUYEN</cp:lastModifiedBy>
  <cp:revision>102</cp:revision>
  <dcterms:modified xsi:type="dcterms:W3CDTF">2024-09-17T04:25:39Z</dcterms:modified>
</cp:coreProperties>
</file>