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3"/>
  </p:notesMasterIdLst>
  <p:sldIdLst>
    <p:sldId id="292" r:id="rId2"/>
    <p:sldId id="1165" r:id="rId3"/>
    <p:sldId id="1397" r:id="rId4"/>
    <p:sldId id="1370" r:id="rId5"/>
    <p:sldId id="1396" r:id="rId6"/>
    <p:sldId id="1391" r:id="rId7"/>
    <p:sldId id="1288" r:id="rId8"/>
    <p:sldId id="1392" r:id="rId9"/>
    <p:sldId id="1394" r:id="rId10"/>
    <p:sldId id="1395" r:id="rId11"/>
    <p:sldId id="124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0686" autoAdjust="0"/>
  </p:normalViewPr>
  <p:slideViewPr>
    <p:cSldViewPr>
      <p:cViewPr varScale="1">
        <p:scale>
          <a:sx n="38" d="100"/>
          <a:sy n="38" d="100"/>
        </p:scale>
        <p:origin x="109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1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0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2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05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85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2F271CC-65F5-4F0A-97EB-223B5564F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1939" r="1162"/>
          <a:stretch/>
        </p:blipFill>
        <p:spPr>
          <a:xfrm>
            <a:off x="6324600" y="25471"/>
            <a:ext cx="5105400" cy="680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D22B44C4-FBC2-4758-B6E5-4F9D9A72FD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7" t="12595" r="-417"/>
          <a:stretch/>
        </p:blipFill>
        <p:spPr>
          <a:xfrm>
            <a:off x="457200" y="0"/>
            <a:ext cx="5307308" cy="680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C3EF1266-1959-459A-B52E-AEFC5B88B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12192000" cy="1200150"/>
          </a:xfrm>
          <a:prstGeom prst="rect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F10A9F3D-D25A-41CB-BDE1-9D6795D4B21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6618" y="2994837"/>
            <a:ext cx="9366364" cy="8683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500" b="1">
                <a:solidFill>
                  <a:srgbClr val="C00000"/>
                </a:solidFill>
                <a:ea typeface="ＭＳ Ｐゴシック" panose="020B0600070205080204" pitchFamily="50" charset="-128"/>
              </a:rPr>
              <a:t>Thực hành: Đo gia tốc rơi tự do</a:t>
            </a:r>
            <a:endParaRPr lang="en-US" altLang="en-US" sz="4500" b="1">
              <a:solidFill>
                <a:srgbClr val="C0000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F59CAE67-64B9-4CEF-8069-5C6C4D1263A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42900" y="2790594"/>
            <a:ext cx="1905000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11:</a:t>
            </a:r>
          </a:p>
        </p:txBody>
      </p:sp>
    </p:spTree>
    <p:extLst>
      <p:ext uri="{BB962C8B-B14F-4D97-AF65-F5344CB8AC3E}">
        <p14:creationId xmlns:p14="http://schemas.microsoft.com/office/powerpoint/2010/main" val="410622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5423094" cy="708275"/>
              <a:chOff x="587623" y="3377549"/>
              <a:chExt cx="2792640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279264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Kết quả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D5CA05-305B-DB7A-B281-F15134E3A0BF}"/>
              </a:ext>
            </a:extLst>
          </p:cNvPr>
          <p:cNvSpPr txBox="1"/>
          <p:nvPr/>
        </p:nvSpPr>
        <p:spPr>
          <a:xfrm>
            <a:off x="974531" y="914400"/>
            <a:ext cx="964790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11.1</a:t>
            </a:r>
            <a:endParaRPr lang="en-US" sz="2500" i="1">
              <a:solidFill>
                <a:srgbClr val="7030A0"/>
              </a:solidFill>
            </a:endParaRP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F198ED34-E1B3-A4B3-07C6-2B5725E77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48098"/>
              </p:ext>
            </p:extLst>
          </p:nvPr>
        </p:nvGraphicFramePr>
        <p:xfrm>
          <a:off x="387260" y="1600353"/>
          <a:ext cx="10661740" cy="3703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1025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1437832">
                  <a:extLst>
                    <a:ext uri="{9D8B030D-6E8A-4147-A177-3AD203B41FA5}">
                      <a16:colId xmlns:a16="http://schemas.microsoft.com/office/drawing/2014/main" val="1264622068"/>
                    </a:ext>
                  </a:extLst>
                </a:gridCol>
                <a:gridCol w="1600991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724144">
                  <a:extLst>
                    <a:ext uri="{9D8B030D-6E8A-4147-A177-3AD203B41FA5}">
                      <a16:colId xmlns:a16="http://schemas.microsoft.com/office/drawing/2014/main" val="2741692590"/>
                    </a:ext>
                  </a:extLst>
                </a:gridCol>
                <a:gridCol w="1724144">
                  <a:extLst>
                    <a:ext uri="{9D8B030D-6E8A-4147-A177-3AD203B41FA5}">
                      <a16:colId xmlns:a16="http://schemas.microsoft.com/office/drawing/2014/main" val="3911514114"/>
                    </a:ext>
                  </a:extLst>
                </a:gridCol>
                <a:gridCol w="2093604">
                  <a:extLst>
                    <a:ext uri="{9D8B030D-6E8A-4147-A177-3AD203B41FA5}">
                      <a16:colId xmlns:a16="http://schemas.microsoft.com/office/drawing/2014/main" val="1179643113"/>
                    </a:ext>
                  </a:extLst>
                </a:gridCol>
              </a:tblGrid>
              <a:tr h="708931">
                <a:tc rowSpan="2">
                  <a:txBody>
                    <a:bodyPr/>
                    <a:lstStyle/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Quãng đường</a:t>
                      </a:r>
                    </a:p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s(m)</a:t>
                      </a:r>
                    </a:p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đo thời gian t (s)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763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829699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3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968110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92800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4313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BEE08A-C3F2-F32B-C1A3-6A30741F5ECC}"/>
                  </a:ext>
                </a:extLst>
              </p:cNvPr>
              <p:cNvSpPr txBox="1"/>
              <p:nvPr/>
            </p:nvSpPr>
            <p:spPr>
              <a:xfrm>
                <a:off x="981619" y="5577414"/>
                <a:ext cx="258454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= …     (m/s</a:t>
                </a:r>
                <a:r>
                  <a:rPr lang="en-US" sz="2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BEE08A-C3F2-F32B-C1A3-6A30741F5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19" y="5577414"/>
                <a:ext cx="2584540" cy="477054"/>
              </a:xfrm>
              <a:prstGeom prst="rect">
                <a:avLst/>
              </a:prstGeom>
              <a:blipFill>
                <a:blip r:embed="rId5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20C7EF-6F36-6189-C98C-9B2FE3824071}"/>
                  </a:ext>
                </a:extLst>
              </p:cNvPr>
              <p:cNvSpPr txBox="1"/>
              <p:nvPr/>
            </p:nvSpPr>
            <p:spPr>
              <a:xfrm>
                <a:off x="4513300" y="5630508"/>
                <a:ext cx="258454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= …     (m/s</a:t>
                </a:r>
                <a:r>
                  <a:rPr lang="en-US" sz="2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20C7EF-6F36-6189-C98C-9B2FE3824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300" y="5630508"/>
                <a:ext cx="2584540" cy="477054"/>
              </a:xfrm>
              <a:prstGeom prst="rect">
                <a:avLst/>
              </a:prstGeom>
              <a:blipFill>
                <a:blip r:embed="rId6"/>
                <a:stretch>
                  <a:fillRect t="-10256" r="-1179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8A5A5C-BF74-D6ED-2E1C-C62BB14DE373}"/>
                  </a:ext>
                </a:extLst>
              </p:cNvPr>
              <p:cNvSpPr txBox="1"/>
              <p:nvPr/>
            </p:nvSpPr>
            <p:spPr>
              <a:xfrm>
                <a:off x="8059159" y="5630508"/>
                <a:ext cx="258454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= …     (m/s</a:t>
                </a:r>
                <a:r>
                  <a:rPr lang="en-US" sz="2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8A5A5C-BF74-D6ED-2E1C-C62BB14DE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159" y="5630508"/>
                <a:ext cx="2584540" cy="477054"/>
              </a:xfrm>
              <a:prstGeom prst="rect">
                <a:avLst/>
              </a:prstGeom>
              <a:blipFill>
                <a:blip r:embed="rId7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233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734656" y="847318"/>
            <a:ext cx="10712078" cy="55723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41" y="855602"/>
            <a:ext cx="10747237" cy="4770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500" i="0" u="none" strike="noStrike">
                <a:effectLst/>
              </a:rPr>
              <a:t>Nhận xét và đánh giá kết quả thí nghiệm </a:t>
            </a:r>
            <a:endParaRPr lang="en-US" sz="2500" i="0" u="none" strike="noStrike">
              <a:effectLst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9" name="Picture 4" descr="empty-blue-rectangle">
            <a:extLst>
              <a:ext uri="{FF2B5EF4-FFF2-40B4-BE49-F238E27FC236}">
                <a16:creationId xmlns:a16="http://schemas.microsoft.com/office/drawing/2014/main" id="{5625B643-756A-B91F-2490-20996321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379" y="1718840"/>
            <a:ext cx="11415812" cy="437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4951EB-5CDA-D130-DAFE-B023EB130E02}"/>
              </a:ext>
            </a:extLst>
          </p:cNvPr>
          <p:cNvSpPr txBox="1"/>
          <p:nvPr/>
        </p:nvSpPr>
        <p:spPr>
          <a:xfrm>
            <a:off x="1100674" y="1932520"/>
            <a:ext cx="9990652" cy="1756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vi-VN" sz="2600" i="0" u="none" strike="noStrike" dirty="0">
                <a:effectLst/>
              </a:rPr>
              <a:t>Hãy tính giá trị trung bình và sai số tuyệt đối của phép đo gia tốc rơi tự do. </a:t>
            </a:r>
            <a:endParaRPr lang="en-US" sz="2600" i="0" u="none" strike="noStrike" dirty="0">
              <a:effectLst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vi-VN" sz="2600" i="0" u="none" strike="noStrike" dirty="0">
                <a:effectLst/>
              </a:rPr>
              <a:t>Tại sao lại dùng tại thép làm vật rơi </a:t>
            </a:r>
            <a:r>
              <a:rPr lang="vi-VN" sz="2600" i="0" u="none" strike="noStrike" dirty="0">
                <a:effectLst/>
                <a:latin typeface="Arial (Body)"/>
              </a:rPr>
              <a:t>trong thí ngh</a:t>
            </a:r>
            <a:r>
              <a:rPr lang="en-US" sz="2600" i="0" u="none" strike="noStrike" dirty="0" err="1">
                <a:effectLst/>
                <a:latin typeface="Arial (Body)"/>
              </a:rPr>
              <a:t>iệm</a:t>
            </a:r>
            <a:r>
              <a:rPr lang="vi-VN" sz="2600" i="0" u="none" strike="noStrike" dirty="0">
                <a:effectLst/>
                <a:latin typeface="Arial (Body)"/>
              </a:rPr>
              <a:t>? Có thể dùng viên bi thép được</a:t>
            </a:r>
            <a:r>
              <a:rPr lang="en-US" sz="2600" i="0" u="none" strike="noStrike" dirty="0">
                <a:effectLst/>
                <a:latin typeface="Arial (Body)"/>
              </a:rPr>
              <a:t> </a:t>
            </a:r>
            <a:r>
              <a:rPr lang="vi-VN" sz="2600" i="0" u="none" strike="noStrike" dirty="0">
                <a:effectLst/>
                <a:latin typeface="Arial (Body)"/>
              </a:rPr>
              <a:t>không? Giải thích tại sao</a:t>
            </a:r>
            <a:r>
              <a:rPr lang="en-US" sz="2600" dirty="0">
                <a:latin typeface="Arial (Body)"/>
              </a:rPr>
              <a:t>?</a:t>
            </a:r>
            <a:endParaRPr lang="en-US" sz="2600" i="0" u="none" strike="noStrike" dirty="0">
              <a:effectLst/>
              <a:latin typeface="Arial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51267-27B4-9342-6F5B-7D686D481D31}"/>
              </a:ext>
            </a:extLst>
          </p:cNvPr>
          <p:cNvSpPr txBox="1"/>
          <p:nvPr/>
        </p:nvSpPr>
        <p:spPr>
          <a:xfrm>
            <a:off x="1100674" y="3689411"/>
            <a:ext cx="9990652" cy="2221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rtl="0">
              <a:spcBef>
                <a:spcPts val="0"/>
              </a:spcBef>
              <a:spcAft>
                <a:spcPts val="500"/>
              </a:spcAft>
              <a:buAutoNum type="arabicPeriod" startAt="3"/>
            </a:pPr>
            <a:r>
              <a:rPr lang="vi-VN" sz="2600" i="0" u="none" strike="noStrike" dirty="0">
                <a:effectLst/>
                <a:latin typeface="Arial (Body)"/>
              </a:rPr>
              <a:t>Vẽ đồ thị mô tả mối quan hệ </a:t>
            </a:r>
            <a:r>
              <a:rPr lang="en-US" sz="2600" i="0" u="none" strike="noStrike" dirty="0">
                <a:effectLst/>
                <a:latin typeface="Arial (Body)"/>
              </a:rPr>
              <a:t>s</a:t>
            </a:r>
            <a:r>
              <a:rPr lang="vi-VN" sz="2600" i="0" u="none" strike="noStrike" dirty="0">
                <a:effectLst/>
                <a:latin typeface="Arial (Body)"/>
              </a:rPr>
              <a:t> và</a:t>
            </a:r>
            <a:r>
              <a:rPr lang="en-US" sz="2600" i="0" u="none" strike="noStrike" dirty="0">
                <a:effectLst/>
                <a:latin typeface="Arial (Body)"/>
              </a:rPr>
              <a:t> t</a:t>
            </a:r>
            <a:r>
              <a:rPr lang="en-US" sz="2600" i="0" u="none" strike="noStrike" baseline="30000" dirty="0">
                <a:effectLst/>
                <a:latin typeface="Arial (Body)"/>
              </a:rPr>
              <a:t>2</a:t>
            </a:r>
            <a:r>
              <a:rPr lang="vi-VN" sz="2600" i="0" u="none" strike="noStrike" dirty="0">
                <a:effectLst/>
                <a:latin typeface="Arial (Body)"/>
              </a:rPr>
              <a:t> trên hệ toạ độ </a:t>
            </a:r>
            <a:r>
              <a:rPr lang="en-US" sz="2600" dirty="0">
                <a:latin typeface="Arial (Body)"/>
              </a:rPr>
              <a:t>(</a:t>
            </a:r>
            <a:r>
              <a:rPr lang="en-US" sz="2600" i="0" u="none" strike="noStrike" dirty="0">
                <a:effectLst/>
                <a:latin typeface="Arial (Body)"/>
              </a:rPr>
              <a:t>s </a:t>
            </a:r>
            <a:r>
              <a:rPr lang="vi-VN" sz="2600" i="0" u="none" strike="noStrike" dirty="0">
                <a:effectLst/>
                <a:latin typeface="Arial (Body)"/>
              </a:rPr>
              <a:t>–</a:t>
            </a:r>
            <a:r>
              <a:rPr lang="en-US" sz="2600" i="0" u="none" strike="noStrike" dirty="0">
                <a:effectLst/>
                <a:latin typeface="Arial (Body)"/>
              </a:rPr>
              <a:t> t</a:t>
            </a:r>
            <a:r>
              <a:rPr lang="en-US" sz="2600" i="0" u="none" strike="noStrike" baseline="30000" dirty="0">
                <a:effectLst/>
                <a:latin typeface="Arial (Body)"/>
              </a:rPr>
              <a:t>2</a:t>
            </a:r>
            <a:r>
              <a:rPr lang="en-US" sz="2600" dirty="0">
                <a:latin typeface="Arial (Body)"/>
              </a:rPr>
              <a:t>)</a:t>
            </a:r>
            <a:r>
              <a:rPr lang="vi-VN" sz="2600" i="0" u="none" strike="noStrike" dirty="0">
                <a:effectLst/>
                <a:latin typeface="Arial (Body)"/>
              </a:rPr>
              <a:t> </a:t>
            </a:r>
            <a:endParaRPr lang="en-US" sz="2600" dirty="0">
              <a:latin typeface="Arial (Body)"/>
            </a:endParaRPr>
          </a:p>
          <a:p>
            <a:pPr marL="457200" indent="-457200">
              <a:spcAft>
                <a:spcPts val="500"/>
              </a:spcAft>
            </a:pPr>
            <a:r>
              <a:rPr lang="en-US" sz="2600" i="0" u="none" strike="noStrike" dirty="0">
                <a:effectLst/>
                <a:latin typeface="Arial (Body)"/>
              </a:rPr>
              <a:t>4.   </a:t>
            </a:r>
            <a:r>
              <a:rPr lang="vi-VN" sz="2600" i="0" u="none" strike="noStrike" dirty="0">
                <a:effectLst/>
                <a:latin typeface="Arial (Body)"/>
              </a:rPr>
              <a:t>Nhận xét chung về dạng của đ</a:t>
            </a:r>
            <a:r>
              <a:rPr lang="en-US" sz="2600" dirty="0">
                <a:latin typeface="Arial (Body)"/>
              </a:rPr>
              <a:t>ồ</a:t>
            </a:r>
            <a:r>
              <a:rPr lang="vi-VN" sz="2600" i="0" u="none" strike="noStrike" dirty="0">
                <a:effectLst/>
                <a:latin typeface="Arial (Body)"/>
              </a:rPr>
              <a:t> thị mô tả mối quan hệ </a:t>
            </a:r>
            <a:r>
              <a:rPr lang="en-US" sz="2600" dirty="0">
                <a:latin typeface="Arial (Body)"/>
              </a:rPr>
              <a:t>s</a:t>
            </a:r>
            <a:r>
              <a:rPr lang="vi-VN" sz="2600" dirty="0">
                <a:latin typeface="Arial (Body)"/>
              </a:rPr>
              <a:t> và</a:t>
            </a:r>
            <a:r>
              <a:rPr lang="en-US" sz="2600" dirty="0">
                <a:latin typeface="Arial (Body)"/>
              </a:rPr>
              <a:t> t</a:t>
            </a:r>
            <a:r>
              <a:rPr lang="en-US" sz="2600" baseline="30000" dirty="0">
                <a:latin typeface="Arial (Body)"/>
              </a:rPr>
              <a:t>2</a:t>
            </a:r>
            <a:r>
              <a:rPr lang="vi-VN" sz="2600" dirty="0">
                <a:latin typeface="Arial (Body)"/>
              </a:rPr>
              <a:t> rồi </a:t>
            </a:r>
            <a:r>
              <a:rPr lang="vi-VN" sz="2600" i="0" u="none" strike="noStrike" dirty="0">
                <a:effectLst/>
                <a:latin typeface="Arial (Body)"/>
              </a:rPr>
              <a:t>rút ra kết luận về tính chất của chuyển động rơi tự do. </a:t>
            </a:r>
            <a:endParaRPr lang="en-US" sz="2600" i="0" u="none" strike="noStrike" dirty="0">
              <a:effectLst/>
              <a:latin typeface="Arial (Body)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</a:pPr>
            <a:r>
              <a:rPr lang="en-US" sz="2600" i="0" u="none" strike="noStrike" dirty="0">
                <a:effectLst/>
                <a:latin typeface="Arial (Body)"/>
              </a:rPr>
              <a:t>5.  </a:t>
            </a:r>
            <a:r>
              <a:rPr lang="vi-VN" sz="2600" i="0" u="none" strike="noStrike" dirty="0">
                <a:effectLst/>
                <a:latin typeface="Arial (Body)"/>
              </a:rPr>
              <a:t>Hãy đề xuất một phương án thí nghiệm khác để đo gia tốc rơi tự do của trụ thép</a:t>
            </a:r>
            <a:r>
              <a:rPr lang="en-US" sz="2600" i="0" u="none" strike="noStrike" dirty="0">
                <a:effectLst/>
                <a:latin typeface="Arial (Body)"/>
              </a:rPr>
              <a:t>.</a:t>
            </a:r>
            <a:endParaRPr lang="vi-VN" sz="2600" dirty="0">
              <a:effectLst/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0949503" cy="105197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196" y="903243"/>
            <a:ext cx="948328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*Các vật rơi tự do chuyển động rất nhanh, làm thế nào đo được gia tốc rơi tự do của vật?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3" name="Picture 2" descr="A person holding a basketball&#10;&#10;Description automatically generated with low confidence">
            <a:extLst>
              <a:ext uri="{FF2B5EF4-FFF2-40B4-BE49-F238E27FC236}">
                <a16:creationId xmlns:a16="http://schemas.microsoft.com/office/drawing/2014/main" id="{36F808D1-7B7D-673E-C4EF-1ABB6B1D4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48" y="2085464"/>
            <a:ext cx="7010400" cy="39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220" y="987976"/>
            <a:ext cx="5715000" cy="131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AC211B-4E2F-4A6B-A867-CADF6FE89BB4}"/>
              </a:ext>
            </a:extLst>
          </p:cNvPr>
          <p:cNvSpPr txBox="1"/>
          <p:nvPr/>
        </p:nvSpPr>
        <p:spPr>
          <a:xfrm>
            <a:off x="1219200" y="1143000"/>
            <a:ext cx="5287711" cy="94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Máng đứng, có gắn dây dọi (1).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Vật bằng thép hình trụ (2).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Dụng cụ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6427318" y="2256858"/>
            <a:ext cx="5528919" cy="2991156"/>
          </a:xfrm>
          <a:prstGeom prst="rect">
            <a:avLst/>
          </a:prstGeom>
        </p:spPr>
      </p:pic>
      <p:pic>
        <p:nvPicPr>
          <p:cNvPr id="4" name="Picture 3" descr="A picture containing text, wall, indoor, device&#10;&#10;Description automatically generated">
            <a:extLst>
              <a:ext uri="{FF2B5EF4-FFF2-40B4-BE49-F238E27FC236}">
                <a16:creationId xmlns:a16="http://schemas.microsoft.com/office/drawing/2014/main" id="{5D6867FA-C9B5-0914-9133-B86C3960F2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-500"/>
          <a:stretch/>
        </p:blipFill>
        <p:spPr>
          <a:xfrm>
            <a:off x="2209800" y="2418741"/>
            <a:ext cx="3032369" cy="432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578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250" y="876314"/>
            <a:ext cx="5405621" cy="1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AC211B-4E2F-4A6B-A867-CADF6FE89BB4}"/>
              </a:ext>
            </a:extLst>
          </p:cNvPr>
          <p:cNvSpPr txBox="1"/>
          <p:nvPr/>
        </p:nvSpPr>
        <p:spPr>
          <a:xfrm>
            <a:off x="723963" y="1079322"/>
            <a:ext cx="5067237" cy="1370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Nam châm điện N, dùng giữ và thả trụ thép (3)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Cổng quang điện E (4)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Dụng cụ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5717672" y="1639003"/>
            <a:ext cx="6467382" cy="3498867"/>
          </a:xfrm>
          <a:prstGeom prst="rect">
            <a:avLst/>
          </a:prstGeom>
        </p:spPr>
      </p:pic>
      <p:pic>
        <p:nvPicPr>
          <p:cNvPr id="22" name="Picture 21" descr="Diagram, schematic&#10;&#10;Description automatically generated">
            <a:extLst>
              <a:ext uri="{FF2B5EF4-FFF2-40B4-BE49-F238E27FC236}">
                <a16:creationId xmlns:a16="http://schemas.microsoft.com/office/drawing/2014/main" id="{CB75E424-69E0-AD66-C025-6A38D21B26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22" t="18889" r="35555" b="27778"/>
          <a:stretch/>
        </p:blipFill>
        <p:spPr>
          <a:xfrm rot="5400000">
            <a:off x="1895350" y="4193371"/>
            <a:ext cx="2369479" cy="2959779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E307F8D2-CAA7-4A1E-913C-6CDAD50820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2" b="18888"/>
          <a:stretch/>
        </p:blipFill>
        <p:spPr>
          <a:xfrm>
            <a:off x="1398374" y="2805069"/>
            <a:ext cx="3733799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6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4400"/>
            <a:ext cx="5841124" cy="238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A0F800-6EC7-1B36-C26C-88D369D8582D}"/>
              </a:ext>
            </a:extLst>
          </p:cNvPr>
          <p:cNvSpPr txBox="1"/>
          <p:nvPr/>
        </p:nvSpPr>
        <p:spPr>
          <a:xfrm>
            <a:off x="787728" y="1186659"/>
            <a:ext cx="5475478" cy="1846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Giá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đỡ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đế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ba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chân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vít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chỉnh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cân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trụ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thép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(5).</a:t>
            </a: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Đồng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hồ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thời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gian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hiện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số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(6). </a:t>
            </a: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Công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tắc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kép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(7).</a:t>
            </a:r>
            <a:endParaRPr lang="en-US" sz="25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Dụng cụ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6421147" y="1628370"/>
            <a:ext cx="6467382" cy="3498867"/>
          </a:xfrm>
          <a:prstGeom prst="rect">
            <a:avLst/>
          </a:prstGeom>
        </p:spPr>
      </p:pic>
      <p:pic>
        <p:nvPicPr>
          <p:cNvPr id="24" name="Content Placeholder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5C59F7FF-AF42-FE80-8342-BE2603F40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3" y="3583177"/>
            <a:ext cx="4706515" cy="274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51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187" y="2357991"/>
            <a:ext cx="7028413" cy="396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7392017" cy="708275"/>
              <a:chOff x="587623" y="3377549"/>
              <a:chExt cx="3806543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80654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Thiết kế phương án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3A3E072-8877-878F-8B66-F90FC24BA65C}"/>
              </a:ext>
            </a:extLst>
          </p:cNvPr>
          <p:cNvSpPr/>
          <p:nvPr/>
        </p:nvSpPr>
        <p:spPr>
          <a:xfrm>
            <a:off x="566049" y="1088412"/>
            <a:ext cx="10940151" cy="95950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6E55FC-6BC1-0612-B799-66F4F611AECD}"/>
              </a:ext>
            </a:extLst>
          </p:cNvPr>
          <p:cNvGrpSpPr/>
          <p:nvPr/>
        </p:nvGrpSpPr>
        <p:grpSpPr>
          <a:xfrm>
            <a:off x="325909" y="808923"/>
            <a:ext cx="518742" cy="492626"/>
            <a:chOff x="349366" y="733287"/>
            <a:chExt cx="518742" cy="49262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FCC944-140B-8484-A0F5-FD88EB681D20}"/>
                </a:ext>
              </a:extLst>
            </p:cNvPr>
            <p:cNvSpPr/>
            <p:nvPr/>
          </p:nvSpPr>
          <p:spPr>
            <a:xfrm>
              <a:off x="349366" y="733287"/>
              <a:ext cx="518742" cy="492626"/>
            </a:xfrm>
            <a:prstGeom prst="ellipse">
              <a:avLst/>
            </a:prstGeom>
            <a:solidFill>
              <a:schemeClr val="bg1"/>
            </a:solidFill>
            <a:ln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FF529F0-B709-ACC7-16D8-4E6E94ED1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27" b="89879" l="9494" r="98101">
                          <a14:foregroundMark x1="42405" y1="8097" x2="42405" y2="8097"/>
                          <a14:foregroundMark x1="54747" y1="5061" x2="54747" y2="5061"/>
                          <a14:foregroundMark x1="53481" y1="2227" x2="53481" y2="2227"/>
                          <a14:foregroundMark x1="92089" y1="39271" x2="92089" y2="39271"/>
                          <a14:foregroundMark x1="98101" y1="36437" x2="98101" y2="36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970" b="22269"/>
            <a:stretch/>
          </p:blipFill>
          <p:spPr>
            <a:xfrm flipH="1">
              <a:off x="349366" y="758287"/>
              <a:ext cx="480281" cy="442625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AD7D7E5-D93D-8697-B2A7-C4592E6777F8}"/>
              </a:ext>
            </a:extLst>
          </p:cNvPr>
          <p:cNvSpPr txBox="1"/>
          <p:nvPr/>
        </p:nvSpPr>
        <p:spPr>
          <a:xfrm>
            <a:off x="889818" y="1086640"/>
            <a:ext cx="10168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về phương án thí nghiệm dựa trên hoạt động sau: Thả trụ thép rơi qua cổng quang điện trên mảng đang và trả lời câu hỏi.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A045A787-2FE7-CA23-29D2-23D53F189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03" y="2459261"/>
            <a:ext cx="2947062" cy="376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0EFDEE8-252E-454D-CF20-E183CBA8DCD2}"/>
              </a:ext>
            </a:extLst>
          </p:cNvPr>
          <p:cNvSpPr txBox="1"/>
          <p:nvPr/>
        </p:nvSpPr>
        <p:spPr>
          <a:xfrm>
            <a:off x="889818" y="5191106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A5D670-4A7C-14C0-AE91-1E577A20AF25}"/>
              </a:ext>
            </a:extLst>
          </p:cNvPr>
          <p:cNvSpPr txBox="1"/>
          <p:nvPr/>
        </p:nvSpPr>
        <p:spPr>
          <a:xfrm>
            <a:off x="868553" y="2567226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Xác định gia tốc rơi tự do của trụ thép theo công thức nào?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4B5B32-797A-0FE4-592C-C658AC39B94D}"/>
              </a:ext>
            </a:extLst>
          </p:cNvPr>
          <p:cNvSpPr txBox="1"/>
          <p:nvPr/>
        </p:nvSpPr>
        <p:spPr>
          <a:xfrm>
            <a:off x="889818" y="3412904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Để xác định gia tốc rơi tự do của trụ thép cần đo các đại lượng nào?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7D04C5-A249-E323-0CE2-2F369DBCDEEE}"/>
              </a:ext>
            </a:extLst>
          </p:cNvPr>
          <p:cNvSpPr txBox="1"/>
          <p:nvPr/>
        </p:nvSpPr>
        <p:spPr>
          <a:xfrm>
            <a:off x="889818" y="4274678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Làm thế nào để trụ thép rơi qua cổng quang điện? </a:t>
            </a:r>
          </a:p>
        </p:txBody>
      </p:sp>
    </p:spTree>
    <p:extLst>
      <p:ext uri="{BB962C8B-B14F-4D97-AF65-F5344CB8AC3E}">
        <p14:creationId xmlns:p14="http://schemas.microsoft.com/office/powerpoint/2010/main" val="36315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Lưu ý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97382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25" y="762000"/>
            <a:ext cx="102820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 thả rơi trụ thép theo phương thẳng đứng có thể thực hiện như sau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28D5BC-B358-859B-E466-E89F286A6671}"/>
              </a:ext>
            </a:extLst>
          </p:cNvPr>
          <p:cNvSpPr/>
          <p:nvPr/>
        </p:nvSpPr>
        <p:spPr>
          <a:xfrm>
            <a:off x="532438" y="437645"/>
            <a:ext cx="536542" cy="533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C9C344-C953-E86E-9D70-E85617511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27" b="94172" l="10000" r="90000">
                        <a14:foregroundMark x1="49333" y1="6481" x2="49333" y2="6481"/>
                        <a14:foregroundMark x1="57111" y1="84641" x2="57111" y2="84641"/>
                        <a14:foregroundMark x1="52778" y1="94172" x2="52778" y2="94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663" y="477775"/>
            <a:ext cx="228091" cy="4653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F11AF-E992-D589-D5FE-7E9DE4386106}"/>
              </a:ext>
            </a:extLst>
          </p:cNvPr>
          <p:cNvGrpSpPr/>
          <p:nvPr/>
        </p:nvGrpSpPr>
        <p:grpSpPr>
          <a:xfrm>
            <a:off x="686663" y="2060181"/>
            <a:ext cx="11278562" cy="4067838"/>
            <a:chOff x="834244" y="1828413"/>
            <a:chExt cx="10834579" cy="2843390"/>
          </a:xfrm>
        </p:grpSpPr>
        <p:pic>
          <p:nvPicPr>
            <p:cNvPr id="22" name="Picture 5" descr="empty-blue-rectangle">
              <a:extLst>
                <a:ext uri="{FF2B5EF4-FFF2-40B4-BE49-F238E27FC236}">
                  <a16:creationId xmlns:a16="http://schemas.microsoft.com/office/drawing/2014/main" id="{51942582-4BB2-7401-4390-4AFCA4C5B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44" y="1828413"/>
              <a:ext cx="10834579" cy="284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3A841F-42AC-E06F-8CD6-A9AC0864C817}"/>
                </a:ext>
              </a:extLst>
            </p:cNvPr>
            <p:cNvSpPr txBox="1"/>
            <p:nvPr/>
          </p:nvSpPr>
          <p:spPr>
            <a:xfrm>
              <a:off x="1238017" y="1908655"/>
              <a:ext cx="9892442" cy="542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210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1AF21BE-122B-4E20-3966-2AC5035DE656}"/>
              </a:ext>
            </a:extLst>
          </p:cNvPr>
          <p:cNvSpPr txBox="1"/>
          <p:nvPr/>
        </p:nvSpPr>
        <p:spPr>
          <a:xfrm>
            <a:off x="1332525" y="2314773"/>
            <a:ext cx="98467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 máng đứng lên giá đỡ. Vặn chặt vít hãm. 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 công tắc điện với của đồng hồ đo thời gian hiện số.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D2A20-C982-C6B6-BAC9-D504375B6362}"/>
              </a:ext>
            </a:extLst>
          </p:cNvPr>
          <p:cNvSpPr txBox="1"/>
          <p:nvPr/>
        </p:nvSpPr>
        <p:spPr>
          <a:xfrm>
            <a:off x="1325437" y="3367650"/>
            <a:ext cx="9846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NCĐ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C48B0-E1C8-EDCE-891F-FCBD7FB9D895}"/>
              </a:ext>
            </a:extLst>
          </p:cNvPr>
          <p:cNvSpPr txBox="1"/>
          <p:nvPr/>
        </p:nvSpPr>
        <p:spPr>
          <a:xfrm>
            <a:off x="1321893" y="4244567"/>
            <a:ext cx="984673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 nguồn điện của đồng hồ và bật công tắc nguồn. Đặt trụ thép tại vị trí tiếp xúc với nam châm điện N và bị giữ lại ở đó.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Nhấn nút của hộp công tắc kép để ngắt điện vào nam châm điện.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777" y="838199"/>
            <a:ext cx="11873023" cy="313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5423094" cy="708275"/>
              <a:chOff x="587623" y="3377549"/>
              <a:chExt cx="2792640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279264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Tiến hành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AA9A9B0-2883-4F60-C924-3291D0322AF2}"/>
              </a:ext>
            </a:extLst>
          </p:cNvPr>
          <p:cNvSpPr txBox="1"/>
          <p:nvPr/>
        </p:nvSpPr>
        <p:spPr>
          <a:xfrm>
            <a:off x="798704" y="944917"/>
            <a:ext cx="1076116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B ở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Content Placeholder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92A99FEB-1FDA-79D2-F726-F8AB107239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4" y="3991466"/>
            <a:ext cx="4267200" cy="248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F25B794F-D5D8-6D96-8506-4410D12986C0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76933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D5191C-AFB0-A1E7-3558-63FBE70107B4}"/>
              </a:ext>
            </a:extLst>
          </p:cNvPr>
          <p:cNvSpPr txBox="1"/>
          <p:nvPr/>
        </p:nvSpPr>
        <p:spPr>
          <a:xfrm>
            <a:off x="763392" y="2444736"/>
            <a:ext cx="1076116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Đặt trụ thép tại vị trí tiếp xúc với nam châm điện N và bị giữ lại ở đó. 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Nhấn nút RESET của đồng hồ MC964 để chuyển các số hiển thị về giá trị ban đầu 0.000.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8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434" y="990600"/>
            <a:ext cx="880636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5423094" cy="708275"/>
              <a:chOff x="587623" y="3377549"/>
              <a:chExt cx="2792640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279264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Tiến hành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7839455" y="2218945"/>
            <a:ext cx="535229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A9A9B0-2883-4F60-C924-3291D0322AF2}"/>
              </a:ext>
            </a:extLst>
          </p:cNvPr>
          <p:cNvSpPr txBox="1"/>
          <p:nvPr/>
        </p:nvSpPr>
        <p:spPr>
          <a:xfrm>
            <a:off x="914400" y="1219200"/>
            <a:ext cx="74676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760FDC-BF7D-0411-D4BF-F03ED2321B0C}"/>
              </a:ext>
            </a:extLst>
          </p:cNvPr>
          <p:cNvSpPr txBox="1"/>
          <p:nvPr/>
        </p:nvSpPr>
        <p:spPr>
          <a:xfrm>
            <a:off x="914400" y="2465695"/>
            <a:ext cx="71797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1B549-B163-8B08-DF2B-8779D69F5242}"/>
              </a:ext>
            </a:extLst>
          </p:cNvPr>
          <p:cNvSpPr txBox="1"/>
          <p:nvPr/>
        </p:nvSpPr>
        <p:spPr>
          <a:xfrm>
            <a:off x="914400" y="3429000"/>
            <a:ext cx="717976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dần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3, 4, 5, 6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0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3207</TotalTime>
  <Words>755</Words>
  <Application>Microsoft Office PowerPoint</Application>
  <PresentationFormat>Widescreen</PresentationFormat>
  <Paragraphs>76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ＭＳ Ｐゴシック</vt:lpstr>
      <vt:lpstr>Arial</vt:lpstr>
      <vt:lpstr>Arial (Body)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KIEN</cp:lastModifiedBy>
  <cp:revision>226</cp:revision>
  <dcterms:created xsi:type="dcterms:W3CDTF">2007-10-27T08:09:53Z</dcterms:created>
  <dcterms:modified xsi:type="dcterms:W3CDTF">2024-10-14T03:28:18Z</dcterms:modified>
</cp:coreProperties>
</file>