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15"/>
  </p:notesMasterIdLst>
  <p:sldIdLst>
    <p:sldId id="1022" r:id="rId2"/>
    <p:sldId id="1270" r:id="rId3"/>
    <p:sldId id="1271" r:id="rId4"/>
    <p:sldId id="1294" r:id="rId5"/>
    <p:sldId id="1295" r:id="rId6"/>
    <p:sldId id="1296" r:id="rId7"/>
    <p:sldId id="1298" r:id="rId8"/>
    <p:sldId id="1299" r:id="rId9"/>
    <p:sldId id="1302" r:id="rId10"/>
    <p:sldId id="1303" r:id="rId11"/>
    <p:sldId id="1304" r:id="rId12"/>
    <p:sldId id="1305" r:id="rId13"/>
    <p:sldId id="1306"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FF0066"/>
    <a:srgbClr val="FFFF00"/>
    <a:srgbClr val="006600"/>
    <a:srgbClr val="FF6600"/>
    <a:srgbClr val="0000FF"/>
    <a:srgbClr val="FFFFFF"/>
    <a:srgbClr val="3333FF"/>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11" autoAdjust="0"/>
    <p:restoredTop sz="91850" autoAdjust="0"/>
  </p:normalViewPr>
  <p:slideViewPr>
    <p:cSldViewPr>
      <p:cViewPr varScale="1">
        <p:scale>
          <a:sx n="38" d="100"/>
          <a:sy n="38" d="100"/>
        </p:scale>
        <p:origin x="1092" y="4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403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DAED22-7A29-4A9E-B8EC-A32B4889A174}" type="datetimeFigureOut">
              <a:rPr lang="en-US" smtClean="0"/>
              <a:t>10/14/2024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715DA6-C5A1-4164-8FBC-E4B0D1B4BE12}" type="slidenum">
              <a:rPr lang="en-US" smtClean="0"/>
              <a:t>‹#›</a:t>
            </a:fld>
            <a:endParaRPr lang="en-US"/>
          </a:p>
        </p:txBody>
      </p:sp>
    </p:spTree>
    <p:extLst>
      <p:ext uri="{BB962C8B-B14F-4D97-AF65-F5344CB8AC3E}">
        <p14:creationId xmlns:p14="http://schemas.microsoft.com/office/powerpoint/2010/main" val="3478233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7FAA9-0797-459A-9DDC-60AF31E586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875974-2CCF-4A28-9DE5-C32BEC3E4D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F8F5FF-506E-4093-88E4-B6335DFC8E2F}"/>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C3ECB38B-AEBD-499C-AE7B-5F6085F6404D}"/>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C9F8A1FD-F559-44C6-9C31-56C1B1BC04CF}"/>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057419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46C5B-19CD-41D1-9132-4B557BDE51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DEA42BF-3120-4E76-884E-0CEC681921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564130-D43C-4C8C-A12F-3DE1D20983E4}"/>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1B259756-8432-4456-88F5-6345E3053D3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DB978EF2-FDDE-41E0-9ECA-20FA235B4625}"/>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996888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EAB19A-A275-4334-BBD8-852322B71F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66FD98-FFBC-4F1B-BCE7-1F21202BA6A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0E5B2-D5F2-443F-BA61-0F871C6A6FD5}"/>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8D3AD875-7D32-4D5F-A51B-F8694B3174F9}"/>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4E60F68A-15C9-4184-9377-52EEABB4EFC2}"/>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893575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58939-70BC-40D1-852F-4B22446DB9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B4CD1E-A1B4-4A03-B224-33D828934A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BCF2DA-1CD5-433D-8597-AD8A0A551CD5}"/>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32CAD618-837E-4107-AE34-36BB1D980F74}"/>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96C747F4-25AF-4FFF-81AB-FAFC091C4532}"/>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555559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9E61F-6057-47E9-A50C-B41118FF26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F20EAC-53FA-4099-A1B5-9B68AA8569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4FE59E-42BB-431F-B6DD-E7837926D266}"/>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F4778F29-8DAD-4F66-9A9F-07BF23F3199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2524F01A-1056-4DDB-85AB-180AEEA14A93}"/>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3101389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EDF39-ABF5-446D-BAAB-4D564D4F72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F32148-B6EE-49B6-9897-890CA65F3C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9BE846-7945-4CBD-996F-CD7AECDC60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D7488A-DC32-4854-92FA-E1C67D4D7750}"/>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803EB1F2-1F80-4C49-ACC5-D166A8E4A55A}"/>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A33158AA-AED6-4347-8E80-69F1CA77D765}"/>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246710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6516C-30DF-425E-94E5-3D9DCF47E9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FF750B-417B-41E3-920A-DA318CAB26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DE2D2E-3395-432D-B6CC-A442129108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728D25-7F46-4AF7-A948-2E1ACE114F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7B626C-C118-465A-A34B-482EF3680A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C7E667-D97F-4B74-A5F8-3D3F775E5F1E}"/>
              </a:ext>
            </a:extLst>
          </p:cNvPr>
          <p:cNvSpPr>
            <a:spLocks noGrp="1"/>
          </p:cNvSpPr>
          <p:nvPr>
            <p:ph type="dt" sz="half" idx="10"/>
          </p:nvPr>
        </p:nvSpPr>
        <p:spPr/>
        <p:txBody>
          <a:bodyPr/>
          <a:lstStyle/>
          <a:p>
            <a:pPr>
              <a:defRPr/>
            </a:pPr>
            <a:endParaRPr lang="en-US"/>
          </a:p>
        </p:txBody>
      </p:sp>
      <p:sp>
        <p:nvSpPr>
          <p:cNvPr id="8" name="Footer Placeholder 7">
            <a:extLst>
              <a:ext uri="{FF2B5EF4-FFF2-40B4-BE49-F238E27FC236}">
                <a16:creationId xmlns:a16="http://schemas.microsoft.com/office/drawing/2014/main" id="{CF10FA65-DB34-4462-8479-733096EAEA40}"/>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a16="http://schemas.microsoft.com/office/drawing/2014/main" id="{18B1572C-B771-4677-BC85-6BFCACCE3A58}"/>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854777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5350B-39AB-44BC-A510-71F23373B7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986D1C-A2CD-40AE-A45A-6F3973464C4E}"/>
              </a:ext>
            </a:extLst>
          </p:cNvPr>
          <p:cNvSpPr>
            <a:spLocks noGrp="1"/>
          </p:cNvSpPr>
          <p:nvPr>
            <p:ph type="dt" sz="half" idx="10"/>
          </p:nvPr>
        </p:nvSpPr>
        <p:spPr/>
        <p:txBody>
          <a:bodyPr/>
          <a:lstStyle/>
          <a:p>
            <a:pPr>
              <a:defRPr/>
            </a:pPr>
            <a:endParaRPr lang="en-US"/>
          </a:p>
        </p:txBody>
      </p:sp>
      <p:sp>
        <p:nvSpPr>
          <p:cNvPr id="4" name="Footer Placeholder 3">
            <a:extLst>
              <a:ext uri="{FF2B5EF4-FFF2-40B4-BE49-F238E27FC236}">
                <a16:creationId xmlns:a16="http://schemas.microsoft.com/office/drawing/2014/main" id="{83AC07C9-B8D9-45A8-99FC-2AC9ED734BE8}"/>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CD5A4D27-9D6C-4811-8F2D-6712C8550B23}"/>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585897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2FFB9D-1CF4-446E-8DFD-DC02C2D53F96}"/>
              </a:ext>
            </a:extLst>
          </p:cNvPr>
          <p:cNvSpPr>
            <a:spLocks noGrp="1"/>
          </p:cNvSpPr>
          <p:nvPr>
            <p:ph type="dt" sz="half" idx="10"/>
          </p:nvPr>
        </p:nvSpPr>
        <p:spPr/>
        <p:txBody>
          <a:bodyPr/>
          <a:lstStyle/>
          <a:p>
            <a:pPr>
              <a:defRPr/>
            </a:pPr>
            <a:endParaRPr lang="en-US"/>
          </a:p>
        </p:txBody>
      </p:sp>
      <p:sp>
        <p:nvSpPr>
          <p:cNvPr id="3" name="Footer Placeholder 2">
            <a:extLst>
              <a:ext uri="{FF2B5EF4-FFF2-40B4-BE49-F238E27FC236}">
                <a16:creationId xmlns:a16="http://schemas.microsoft.com/office/drawing/2014/main" id="{2608C77E-9C22-43AA-B179-0C3C69476B0F}"/>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C04FACC6-65C2-4A6A-937D-AF68F54A07FC}"/>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54290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E74D6-7A89-4C06-9A1B-662FAAC0FC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FFECAD-3DE0-4C62-8BB1-F01CA5C9B7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23EE00-159F-4D36-B948-F6C6C61621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EB7696-0AAA-4E5A-89B9-FE591AB80EE0}"/>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FE5AE5D0-34CD-413E-BD2E-091DF24A116C}"/>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2388E662-FEDD-47BA-BEA8-E108B936B428}"/>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902062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983A6-3DB1-45B6-8B85-998A932E03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1F2E7C-EF7E-4C6E-ADE8-B2F30A917F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A8E69C-7FAF-4C20-A3B4-D7945CE2E9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E374EA-1756-4EAA-BFC5-D0F7B61E315D}"/>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5FB0CC2F-DB2A-4976-9DC1-7C1DBF46EC58}"/>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758B8417-9F8B-4609-8B23-ACF9B086682B}"/>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106295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A905A1-B0BA-40AD-A229-2828D5B6DB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2CDACB-D038-441F-BFB0-50458B8D84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1176A6-B0E3-41CC-B3B6-1822956F28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id="{CF1F2AA0-E0A1-4E3F-A3AE-A9D779EB9B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62B959DA-681D-4127-AE60-01C4F3E9C0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457480948"/>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1.png"/><Relationship Id="rId7"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23.sv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8" Type="http://schemas.openxmlformats.org/officeDocument/2006/relationships/image" Target="../media/image6.jpeg"/><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jpeg"/><Relationship Id="rId5" Type="http://schemas.microsoft.com/office/2007/relationships/hdphoto" Target="../media/hdphoto2.wdp"/><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2.gif"/><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70.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group of people riding motorcycles&#10;&#10;Description automatically generated with medium confidence">
            <a:extLst>
              <a:ext uri="{FF2B5EF4-FFF2-40B4-BE49-F238E27FC236}">
                <a16:creationId xmlns:a16="http://schemas.microsoft.com/office/drawing/2014/main" id="{3C1734D0-6A9A-4132-8A57-3B61AD2916B8}"/>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r="11094" b="-1"/>
          <a:stretch/>
        </p:blipFill>
        <p:spPr>
          <a:xfrm>
            <a:off x="20" y="1282"/>
            <a:ext cx="12191980" cy="6856718"/>
          </a:xfrm>
          <a:prstGeom prst="rect">
            <a:avLst/>
          </a:prstGeom>
          <a:ln>
            <a:noFill/>
          </a:ln>
          <a:effectLst>
            <a:softEdge rad="112500"/>
          </a:effectLst>
        </p:spPr>
      </p:pic>
      <p:sp>
        <p:nvSpPr>
          <p:cNvPr id="6" name="Rectangle 8">
            <a:extLst>
              <a:ext uri="{FF2B5EF4-FFF2-40B4-BE49-F238E27FC236}">
                <a16:creationId xmlns:a16="http://schemas.microsoft.com/office/drawing/2014/main" id="{224EFB27-B5C7-ECA6-4868-ABA3BC468503}"/>
              </a:ext>
            </a:extLst>
          </p:cNvPr>
          <p:cNvSpPr>
            <a:spLocks noChangeArrowheads="1"/>
          </p:cNvSpPr>
          <p:nvPr/>
        </p:nvSpPr>
        <p:spPr bwMode="auto">
          <a:xfrm>
            <a:off x="0" y="3200400"/>
            <a:ext cx="12192000" cy="929827"/>
          </a:xfrm>
          <a:prstGeom prst="rect">
            <a:avLst/>
          </a:prstGeom>
          <a:solidFill>
            <a:schemeClr val="bg1">
              <a:alpha val="73000"/>
            </a:schemeClr>
          </a:solidFill>
          <a:ln>
            <a:noFill/>
          </a:ln>
        </p:spPr>
        <p:txBody>
          <a:bodyPr wrap="none" lIns="90000" tIns="46800" rIns="90000" bIns="46800"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8" name="TextBox 10">
            <a:extLst>
              <a:ext uri="{FF2B5EF4-FFF2-40B4-BE49-F238E27FC236}">
                <a16:creationId xmlns:a16="http://schemas.microsoft.com/office/drawing/2014/main" id="{EC2BCE1A-9890-F3A4-C5D3-520122971B48}"/>
              </a:ext>
            </a:extLst>
          </p:cNvPr>
          <p:cNvSpPr>
            <a:spLocks noChangeArrowheads="1"/>
          </p:cNvSpPr>
          <p:nvPr>
            <p:custDataLst>
              <p:tags r:id="rId1"/>
            </p:custDataLst>
          </p:nvPr>
        </p:nvSpPr>
        <p:spPr bwMode="auto">
          <a:xfrm>
            <a:off x="1765738" y="3276600"/>
            <a:ext cx="8749862" cy="78319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r>
              <a:rPr lang="en-US" altLang="en-US" sz="4000" b="1">
                <a:solidFill>
                  <a:srgbClr val="7030A0"/>
                </a:solidFill>
                <a:ea typeface="ＭＳ Ｐゴシック" panose="020B0600070205080204" pitchFamily="50" charset="-128"/>
              </a:rPr>
              <a:t>Chuyển động biến đổi – Gia tốc</a:t>
            </a:r>
            <a:endParaRPr lang="en-US" altLang="en-US" sz="4000" b="1">
              <a:solidFill>
                <a:srgbClr val="7030A0"/>
              </a:solidFill>
            </a:endParaRPr>
          </a:p>
        </p:txBody>
      </p:sp>
      <p:sp>
        <p:nvSpPr>
          <p:cNvPr id="9" name="TextBox 11">
            <a:extLst>
              <a:ext uri="{FF2B5EF4-FFF2-40B4-BE49-F238E27FC236}">
                <a16:creationId xmlns:a16="http://schemas.microsoft.com/office/drawing/2014/main" id="{6BF52D1F-951E-6865-D9FA-6016C31E1FF8}"/>
              </a:ext>
            </a:extLst>
          </p:cNvPr>
          <p:cNvSpPr>
            <a:spLocks noChangeArrowheads="1"/>
          </p:cNvSpPr>
          <p:nvPr>
            <p:custDataLst>
              <p:tags r:id="rId2"/>
            </p:custDataLst>
          </p:nvPr>
        </p:nvSpPr>
        <p:spPr bwMode="auto">
          <a:xfrm>
            <a:off x="-143236" y="3199842"/>
            <a:ext cx="2067910" cy="646986"/>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altLang="en-US" sz="3200" b="1" i="1">
                <a:solidFill>
                  <a:srgbClr val="002060"/>
                </a:solidFill>
                <a:latin typeface="Times New Roman" panose="02020603050405020304" pitchFamily="18" charset="0"/>
                <a:cs typeface="Times New Roman" panose="02020603050405020304" pitchFamily="18" charset="0"/>
              </a:rPr>
              <a:t>Bài 8:</a:t>
            </a:r>
          </a:p>
        </p:txBody>
      </p:sp>
    </p:spTree>
    <p:extLst>
      <p:ext uri="{BB962C8B-B14F-4D97-AF65-F5344CB8AC3E}">
        <p14:creationId xmlns:p14="http://schemas.microsoft.com/office/powerpoint/2010/main" val="4280378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B0DA3DBF-847D-4490-9D25-361115723A4C}"/>
              </a:ext>
            </a:extLst>
          </p:cNvPr>
          <p:cNvGrpSpPr/>
          <p:nvPr/>
        </p:nvGrpSpPr>
        <p:grpSpPr>
          <a:xfrm>
            <a:off x="3829044" y="3866439"/>
            <a:ext cx="4739500" cy="1016175"/>
            <a:chOff x="1219201" y="3312996"/>
            <a:chExt cx="3110920" cy="1270407"/>
          </a:xfrm>
        </p:grpSpPr>
        <p:pic>
          <p:nvPicPr>
            <p:cNvPr id="25" name="Picture 24" descr="empty-red-rectangle">
              <a:extLst>
                <a:ext uri="{FF2B5EF4-FFF2-40B4-BE49-F238E27FC236}">
                  <a16:creationId xmlns:a16="http://schemas.microsoft.com/office/drawing/2014/main" id="{5CAD32F4-CDC8-40C0-B70A-3776D8DDBD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1" y="3374889"/>
              <a:ext cx="3110920" cy="1000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8" name="Object 60">
                  <a:extLst>
                    <a:ext uri="{FF2B5EF4-FFF2-40B4-BE49-F238E27FC236}">
                      <a16:creationId xmlns:a16="http://schemas.microsoft.com/office/drawing/2014/main" id="{0A4650E5-9F1D-47F6-BDD2-CBBB32E7328A}"/>
                    </a:ext>
                  </a:extLst>
                </p:cNvPr>
                <p:cNvSpPr txBox="1"/>
                <p:nvPr/>
              </p:nvSpPr>
              <p:spPr bwMode="auto">
                <a:xfrm>
                  <a:off x="1376008" y="3312996"/>
                  <a:ext cx="2871034" cy="1270407"/>
                </a:xfrm>
                <a:prstGeom prst="rect">
                  <a:avLst/>
                </a:prstGeom>
                <a:noFill/>
                <a:ln>
                  <a:noFill/>
                </a:ln>
                <a:effectLst/>
              </p:spPr>
              <p:txBody>
                <a:bodyPr>
                  <a:noAutofit/>
                </a:bodyPr>
                <a:lstStyle/>
                <a:p>
                  <a:pPr/>
                  <a14:m>
                    <m:oMathPara xmlns:m="http://schemas.openxmlformats.org/officeDocument/2006/math">
                      <m:oMathParaPr>
                        <m:jc m:val="left"/>
                      </m:oMathParaPr>
                      <m:oMath xmlns:m="http://schemas.openxmlformats.org/officeDocument/2006/math">
                        <m:r>
                          <a:rPr lang="en-US" sz="2500" i="1" smtClean="0">
                            <a:solidFill>
                              <a:srgbClr val="000000"/>
                            </a:solidFill>
                            <a:latin typeface="Cambria Math" panose="02040503050406030204" pitchFamily="18" charset="0"/>
                          </a:rPr>
                          <m:t>𝑎</m:t>
                        </m:r>
                        <m:r>
                          <a:rPr lang="en-US" sz="2500" i="1" smtClean="0">
                            <a:solidFill>
                              <a:srgbClr val="000000"/>
                            </a:solidFill>
                            <a:latin typeface="Cambria Math" panose="02040503050406030204" pitchFamily="18" charset="0"/>
                          </a:rPr>
                          <m:t>=</m:t>
                        </m:r>
                        <m:f>
                          <m:fPr>
                            <m:ctrlPr>
                              <a:rPr lang="en-US" sz="2500" i="1">
                                <a:solidFill>
                                  <a:srgbClr val="000000"/>
                                </a:solidFill>
                                <a:latin typeface="Cambria Math" panose="02040503050406030204" pitchFamily="18" charset="0"/>
                              </a:rPr>
                            </m:ctrlPr>
                          </m:fPr>
                          <m:num>
                            <m:r>
                              <m:rPr>
                                <m:sty m:val="p"/>
                              </m:rPr>
                              <a:rPr lang="en-US" sz="2500" i="1">
                                <a:solidFill>
                                  <a:srgbClr val="000000"/>
                                </a:solidFill>
                                <a:latin typeface="Cambria Math" panose="02040503050406030204" pitchFamily="18" charset="0"/>
                              </a:rPr>
                              <m:t>Δ</m:t>
                            </m:r>
                            <m:r>
                              <a:rPr lang="en-US" sz="2500" i="1">
                                <a:solidFill>
                                  <a:srgbClr val="000000"/>
                                </a:solidFill>
                                <a:latin typeface="Cambria Math" panose="02040503050406030204" pitchFamily="18" charset="0"/>
                              </a:rPr>
                              <m:t>𝑣</m:t>
                            </m:r>
                          </m:num>
                          <m:den>
                            <m:r>
                              <m:rPr>
                                <m:sty m:val="p"/>
                              </m:rPr>
                              <a:rPr lang="en-US" sz="2500" i="1">
                                <a:solidFill>
                                  <a:srgbClr val="000000"/>
                                </a:solidFill>
                                <a:latin typeface="Cambria Math" panose="02040503050406030204" pitchFamily="18" charset="0"/>
                              </a:rPr>
                              <m:t>Δ</m:t>
                            </m:r>
                            <m:r>
                              <a:rPr lang="en-US" sz="2500" i="1">
                                <a:solidFill>
                                  <a:srgbClr val="000000"/>
                                </a:solidFill>
                                <a:latin typeface="Cambria Math" panose="02040503050406030204" pitchFamily="18" charset="0"/>
                              </a:rPr>
                              <m:t>𝑡</m:t>
                            </m:r>
                          </m:den>
                        </m:f>
                        <m:r>
                          <a:rPr lang="en-US" sz="2500" i="1">
                            <a:solidFill>
                              <a:srgbClr val="000000"/>
                            </a:solidFill>
                            <a:latin typeface="Cambria Math" panose="02040503050406030204" pitchFamily="18" charset="0"/>
                          </a:rPr>
                          <m:t>=</m:t>
                        </m:r>
                        <m:f>
                          <m:fPr>
                            <m:ctrlPr>
                              <a:rPr lang="en-US" sz="2500" i="1">
                                <a:solidFill>
                                  <a:srgbClr val="000000"/>
                                </a:solidFill>
                                <a:latin typeface="Cambria Math" panose="02040503050406030204" pitchFamily="18" charset="0"/>
                              </a:rPr>
                            </m:ctrlPr>
                          </m:fPr>
                          <m:num>
                            <m:r>
                              <a:rPr lang="en-US" sz="2500" i="1" smtClean="0">
                                <a:solidFill>
                                  <a:srgbClr val="000000"/>
                                </a:solidFill>
                                <a:latin typeface="Cambria Math" panose="02040503050406030204" pitchFamily="18" charset="0"/>
                              </a:rPr>
                              <m:t>1</m:t>
                            </m:r>
                            <m:r>
                              <a:rPr lang="en-US" sz="2500" b="0" i="1" smtClean="0">
                                <a:solidFill>
                                  <a:srgbClr val="000000"/>
                                </a:solidFill>
                                <a:latin typeface="Cambria Math" panose="02040503050406030204" pitchFamily="18" charset="0"/>
                              </a:rPr>
                              <m:t>2</m:t>
                            </m:r>
                            <m:r>
                              <a:rPr lang="en-US" sz="2500" i="1">
                                <a:solidFill>
                                  <a:srgbClr val="000000"/>
                                </a:solidFill>
                                <a:latin typeface="Cambria Math" panose="02040503050406030204" pitchFamily="18" charset="0"/>
                              </a:rPr>
                              <m:t>−</m:t>
                            </m:r>
                            <m:r>
                              <a:rPr lang="en-US" sz="2500" i="1" smtClean="0">
                                <a:solidFill>
                                  <a:srgbClr val="000000"/>
                                </a:solidFill>
                                <a:latin typeface="Cambria Math" panose="02040503050406030204" pitchFamily="18" charset="0"/>
                              </a:rPr>
                              <m:t>1</m:t>
                            </m:r>
                            <m:r>
                              <a:rPr lang="en-US" sz="2500" b="0" i="1" smtClean="0">
                                <a:solidFill>
                                  <a:srgbClr val="000000"/>
                                </a:solidFill>
                                <a:latin typeface="Cambria Math" panose="02040503050406030204" pitchFamily="18" charset="0"/>
                              </a:rPr>
                              <m:t>0</m:t>
                            </m:r>
                          </m:num>
                          <m:den>
                            <m:r>
                              <a:rPr lang="en-US" sz="2500" i="1" smtClean="0">
                                <a:solidFill>
                                  <a:srgbClr val="000000"/>
                                </a:solidFill>
                                <a:latin typeface="Cambria Math" panose="02040503050406030204" pitchFamily="18" charset="0"/>
                              </a:rPr>
                              <m:t>5</m:t>
                            </m:r>
                          </m:den>
                        </m:f>
                        <m:r>
                          <a:rPr lang="en-US" sz="2500" b="0" i="1" smtClean="0">
                            <a:solidFill>
                              <a:srgbClr val="000000"/>
                            </a:solidFill>
                            <a:latin typeface="Cambria Math" panose="02040503050406030204" pitchFamily="18" charset="0"/>
                          </a:rPr>
                          <m:t>=0,4 </m:t>
                        </m:r>
                        <m:r>
                          <a:rPr lang="en-US" sz="2500" b="0" i="1" smtClean="0">
                            <a:solidFill>
                              <a:srgbClr val="000000"/>
                            </a:solidFill>
                            <a:latin typeface="Cambria Math" panose="02040503050406030204" pitchFamily="18" charset="0"/>
                          </a:rPr>
                          <m:t>𝑚</m:t>
                        </m:r>
                        <m:r>
                          <a:rPr lang="en-US" sz="2500" b="0" i="1" smtClean="0">
                            <a:solidFill>
                              <a:srgbClr val="000000"/>
                            </a:solidFill>
                            <a:latin typeface="Cambria Math" panose="02040503050406030204" pitchFamily="18" charset="0"/>
                          </a:rPr>
                          <m:t>/</m:t>
                        </m:r>
                        <m:r>
                          <a:rPr lang="en-US" sz="2500" b="0" i="1" smtClean="0">
                            <a:solidFill>
                              <a:srgbClr val="000000"/>
                            </a:solidFill>
                            <a:latin typeface="Cambria Math" panose="02040503050406030204" pitchFamily="18" charset="0"/>
                          </a:rPr>
                          <m:t>𝑠</m:t>
                        </m:r>
                        <m:r>
                          <a:rPr lang="en-US" sz="2500" b="0" i="1" baseline="30000" smtClean="0">
                            <a:solidFill>
                              <a:srgbClr val="000000"/>
                            </a:solidFill>
                            <a:latin typeface="Cambria Math" panose="02040503050406030204" pitchFamily="18" charset="0"/>
                          </a:rPr>
                          <m:t>2</m:t>
                        </m:r>
                      </m:oMath>
                    </m:oMathPara>
                  </a14:m>
                  <a:endParaRPr lang="en-US" sz="2500" baseline="30000">
                    <a:latin typeface="Arial" panose="020B0604020202020204" pitchFamily="34" charset="0"/>
                    <a:cs typeface="Arial" panose="020B0604020202020204" pitchFamily="34" charset="0"/>
                  </a:endParaRPr>
                </a:p>
              </p:txBody>
            </p:sp>
          </mc:Choice>
          <mc:Fallback xmlns="">
            <p:sp>
              <p:nvSpPr>
                <p:cNvPr id="28" name="Object 60">
                  <a:extLst>
                    <a:ext uri="{FF2B5EF4-FFF2-40B4-BE49-F238E27FC236}">
                      <a16:creationId xmlns:a16="http://schemas.microsoft.com/office/drawing/2014/main" id="{0A4650E5-9F1D-47F6-BDD2-CBBB32E7328A}"/>
                    </a:ext>
                  </a:extLst>
                </p:cNvPr>
                <p:cNvSpPr txBox="1">
                  <a:spLocks noRot="1" noChangeAspect="1" noMove="1" noResize="1" noEditPoints="1" noAdjustHandles="1" noChangeArrowheads="1" noChangeShapeType="1" noTextEdit="1"/>
                </p:cNvSpPr>
                <p:nvPr/>
              </p:nvSpPr>
              <p:spPr bwMode="auto">
                <a:xfrm>
                  <a:off x="1376008" y="3312996"/>
                  <a:ext cx="2871034" cy="1270407"/>
                </a:xfrm>
                <a:prstGeom prst="rect">
                  <a:avLst/>
                </a:prstGeom>
                <a:blipFill>
                  <a:blip r:embed="rId3"/>
                  <a:stretch>
                    <a:fillRect/>
                  </a:stretch>
                </a:blipFill>
                <a:ln>
                  <a:noFill/>
                </a:ln>
                <a:effectLst/>
              </p:spPr>
              <p:txBody>
                <a:bodyPr/>
                <a:lstStyle/>
                <a:p>
                  <a:r>
                    <a:rPr lang="en-US">
                      <a:noFill/>
                    </a:rPr>
                    <a:t> </a:t>
                  </a:r>
                </a:p>
              </p:txBody>
            </p:sp>
          </mc:Fallback>
        </mc:AlternateContent>
      </p:grpSp>
      <p:grpSp>
        <p:nvGrpSpPr>
          <p:cNvPr id="27" name="Group 26">
            <a:extLst>
              <a:ext uri="{FF2B5EF4-FFF2-40B4-BE49-F238E27FC236}">
                <a16:creationId xmlns:a16="http://schemas.microsoft.com/office/drawing/2014/main" id="{12400FB8-1F00-282E-CB3C-24969F9EC725}"/>
              </a:ext>
            </a:extLst>
          </p:cNvPr>
          <p:cNvGrpSpPr/>
          <p:nvPr/>
        </p:nvGrpSpPr>
        <p:grpSpPr>
          <a:xfrm>
            <a:off x="-76200" y="74012"/>
            <a:ext cx="8644744" cy="541686"/>
            <a:chOff x="74035" y="2243066"/>
            <a:chExt cx="8591181" cy="756153"/>
          </a:xfrm>
        </p:grpSpPr>
        <p:grpSp>
          <p:nvGrpSpPr>
            <p:cNvPr id="29" name="Group 70">
              <a:extLst>
                <a:ext uri="{FF2B5EF4-FFF2-40B4-BE49-F238E27FC236}">
                  <a16:creationId xmlns:a16="http://schemas.microsoft.com/office/drawing/2014/main" id="{1601D64A-8748-5A11-FCDB-221BF55D671F}"/>
                </a:ext>
              </a:extLst>
            </p:cNvPr>
            <p:cNvGrpSpPr>
              <a:grpSpLocks/>
            </p:cNvGrpSpPr>
            <p:nvPr/>
          </p:nvGrpSpPr>
          <p:grpSpPr bwMode="auto">
            <a:xfrm>
              <a:off x="330533" y="2267004"/>
              <a:ext cx="7240560" cy="708275"/>
              <a:chOff x="587624" y="3377549"/>
              <a:chExt cx="3728551" cy="1364238"/>
            </a:xfrm>
          </p:grpSpPr>
          <p:pic>
            <p:nvPicPr>
              <p:cNvPr id="40" name="Picture 8" descr="empty-green-rectangle">
                <a:extLst>
                  <a:ext uri="{FF2B5EF4-FFF2-40B4-BE49-F238E27FC236}">
                    <a16:creationId xmlns:a16="http://schemas.microsoft.com/office/drawing/2014/main" id="{264824D7-76C4-EDAB-D48C-016D55C550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624" y="3377549"/>
                <a:ext cx="3728551"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9" descr="green-top-faded">
                <a:extLst>
                  <a:ext uri="{FF2B5EF4-FFF2-40B4-BE49-F238E27FC236}">
                    <a16:creationId xmlns:a16="http://schemas.microsoft.com/office/drawing/2014/main" id="{A0246E97-8AB6-05C8-7C52-55D37047C1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 name="TextBox 35">
              <a:extLst>
                <a:ext uri="{FF2B5EF4-FFF2-40B4-BE49-F238E27FC236}">
                  <a16:creationId xmlns:a16="http://schemas.microsoft.com/office/drawing/2014/main" id="{6F5D3AC2-D8F2-0532-83CA-9BCF2924A039}"/>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37" name="Rectangle 1026060">
              <a:extLst>
                <a:ext uri="{FF2B5EF4-FFF2-40B4-BE49-F238E27FC236}">
                  <a16:creationId xmlns:a16="http://schemas.microsoft.com/office/drawing/2014/main" id="{7AAE4DFD-F6B2-62F7-D085-3833DA4C7507}"/>
                </a:ext>
              </a:extLst>
            </p:cNvPr>
            <p:cNvSpPr>
              <a:spLocks noChangeArrowheads="1"/>
            </p:cNvSpPr>
            <p:nvPr/>
          </p:nvSpPr>
          <p:spPr bwMode="auto">
            <a:xfrm>
              <a:off x="1250124" y="2243066"/>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Gia tốc của chuyển động biến đổi</a:t>
              </a:r>
              <a:endParaRPr lang="en-US" sz="2800" dirty="0">
                <a:cs typeface="Arial" panose="020B0604020202020204" pitchFamily="34" charset="0"/>
              </a:endParaRPr>
            </a:p>
          </p:txBody>
        </p:sp>
      </p:grpSp>
      <p:pic>
        <p:nvPicPr>
          <p:cNvPr id="43" name="Picture 5" descr="empty-blue-rectangle">
            <a:extLst>
              <a:ext uri="{FF2B5EF4-FFF2-40B4-BE49-F238E27FC236}">
                <a16:creationId xmlns:a16="http://schemas.microsoft.com/office/drawing/2014/main" id="{5FBFD8EE-4B55-22F5-CF52-77571973E61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9857" y="1191234"/>
            <a:ext cx="11746085" cy="2237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Rectangle 1026060">
            <a:extLst>
              <a:ext uri="{FF2B5EF4-FFF2-40B4-BE49-F238E27FC236}">
                <a16:creationId xmlns:a16="http://schemas.microsoft.com/office/drawing/2014/main" id="{B7ECFEA0-A235-1756-681C-00D872E988AD}"/>
              </a:ext>
            </a:extLst>
          </p:cNvPr>
          <p:cNvSpPr>
            <a:spLocks noChangeArrowheads="1"/>
          </p:cNvSpPr>
          <p:nvPr/>
        </p:nvSpPr>
        <p:spPr bwMode="auto">
          <a:xfrm>
            <a:off x="937913" y="1227823"/>
            <a:ext cx="10316174" cy="2034403"/>
          </a:xfrm>
          <a:prstGeom prst="rect">
            <a:avLst/>
          </a:prstGeom>
          <a:noFill/>
          <a:ln w="9525" algn="ctr">
            <a:noFill/>
            <a:miter lim="800000"/>
            <a:headEnd/>
            <a:tailEnd/>
          </a:ln>
        </p:spPr>
        <p:txBody>
          <a:bodyPr wrap="square" lIns="109728" tIns="54864" rIns="109728" bIns="54864">
            <a:spAutoFit/>
          </a:bodyPr>
          <a:lstStyle/>
          <a:p>
            <a:r>
              <a:rPr lang="en-US" sz="2500">
                <a:latin typeface="Arial" panose="020B0604020202020204" pitchFamily="34" charset="0"/>
                <a:cs typeface="Arial" panose="020B0604020202020204" pitchFamily="34" charset="0"/>
              </a:rPr>
              <a:t>Một xe máy đang chuyển động thẳng với vận tốc 10 m/s thì tăng tốc. Sau 5 s đạt vận tốc 12 m/s.</a:t>
            </a:r>
          </a:p>
          <a:p>
            <a:pPr marL="457200" indent="-457200">
              <a:buAutoNum type="alphaLcParenR"/>
            </a:pPr>
            <a:r>
              <a:rPr lang="en-US" sz="2500">
                <a:latin typeface="Arial" panose="020B0604020202020204" pitchFamily="34" charset="0"/>
                <a:cs typeface="Arial" panose="020B0604020202020204" pitchFamily="34" charset="0"/>
              </a:rPr>
              <a:t>Tính gia tốc của xe. </a:t>
            </a:r>
          </a:p>
          <a:p>
            <a:pPr marL="457200" indent="-457200">
              <a:buAutoNum type="alphaLcParenR"/>
            </a:pPr>
            <a:r>
              <a:rPr lang="en-US" sz="2500">
                <a:latin typeface="Arial" panose="020B0604020202020204" pitchFamily="34" charset="0"/>
                <a:cs typeface="Arial" panose="020B0604020202020204" pitchFamily="34" charset="0"/>
              </a:rPr>
              <a:t>Nếu sau khi đạt vận tốc 12 m/s, xe chuyển động chậm dần với gia tốc có độ lớn bằng gia tốc trên thì sau bao lâu xe sẽ dừng lại?</a:t>
            </a:r>
          </a:p>
        </p:txBody>
      </p:sp>
      <p:sp>
        <p:nvSpPr>
          <p:cNvPr id="20" name="Text Box 13">
            <a:extLst>
              <a:ext uri="{FF2B5EF4-FFF2-40B4-BE49-F238E27FC236}">
                <a16:creationId xmlns:a16="http://schemas.microsoft.com/office/drawing/2014/main" id="{80112BDC-6E94-8E9F-7C1B-B0173DFFACBA}"/>
              </a:ext>
            </a:extLst>
          </p:cNvPr>
          <p:cNvSpPr txBox="1">
            <a:spLocks noChangeArrowheads="1"/>
          </p:cNvSpPr>
          <p:nvPr/>
        </p:nvSpPr>
        <p:spPr bwMode="auto">
          <a:xfrm>
            <a:off x="218683" y="684359"/>
            <a:ext cx="35185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2. Bài tập ví dụ</a:t>
            </a:r>
          </a:p>
        </p:txBody>
      </p:sp>
      <p:pic>
        <p:nvPicPr>
          <p:cNvPr id="3" name="Picture 2">
            <a:extLst>
              <a:ext uri="{FF2B5EF4-FFF2-40B4-BE49-F238E27FC236}">
                <a16:creationId xmlns:a16="http://schemas.microsoft.com/office/drawing/2014/main" id="{BB9008AD-8743-A33B-D85C-107431AECF5F}"/>
              </a:ext>
            </a:extLst>
          </p:cNvPr>
          <p:cNvPicPr>
            <a:picLocks noChangeAspect="1"/>
          </p:cNvPicPr>
          <p:nvPr/>
        </p:nvPicPr>
        <p:blipFill>
          <a:blip r:embed="rId7"/>
          <a:stretch>
            <a:fillRect/>
          </a:stretch>
        </p:blipFill>
        <p:spPr>
          <a:xfrm>
            <a:off x="636214" y="3529933"/>
            <a:ext cx="2034742" cy="3084048"/>
          </a:xfrm>
          <a:prstGeom prst="rect">
            <a:avLst/>
          </a:prstGeom>
        </p:spPr>
      </p:pic>
      <p:sp>
        <p:nvSpPr>
          <p:cNvPr id="21" name="TextBox 20">
            <a:extLst>
              <a:ext uri="{FF2B5EF4-FFF2-40B4-BE49-F238E27FC236}">
                <a16:creationId xmlns:a16="http://schemas.microsoft.com/office/drawing/2014/main" id="{2218A73B-31B9-F54C-4D6D-ABE39B205EB4}"/>
              </a:ext>
            </a:extLst>
          </p:cNvPr>
          <p:cNvSpPr txBox="1"/>
          <p:nvPr/>
        </p:nvSpPr>
        <p:spPr>
          <a:xfrm>
            <a:off x="4544410" y="3336920"/>
            <a:ext cx="3103179" cy="477054"/>
          </a:xfrm>
          <a:prstGeom prst="rect">
            <a:avLst/>
          </a:prstGeom>
          <a:noFill/>
        </p:spPr>
        <p:txBody>
          <a:bodyPr wrap="square">
            <a:spAutoFit/>
          </a:bodyPr>
          <a:lstStyle/>
          <a:p>
            <a:pPr algn="ctr"/>
            <a:r>
              <a:rPr lang="en-US" sz="2500" u="sng">
                <a:latin typeface="Arial" panose="020B0604020202020204" pitchFamily="34" charset="0"/>
                <a:cs typeface="Arial" panose="020B0604020202020204" pitchFamily="34" charset="0"/>
              </a:rPr>
              <a:t>Giải</a:t>
            </a:r>
            <a:endParaRPr lang="en-US" sz="2500" u="sng"/>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82799FA9-8C2F-C55E-E818-557C5BE81EDF}"/>
                  </a:ext>
                </a:extLst>
              </p:cNvPr>
              <p:cNvSpPr txBox="1"/>
              <p:nvPr/>
            </p:nvSpPr>
            <p:spPr>
              <a:xfrm>
                <a:off x="4233801" y="4737462"/>
                <a:ext cx="4474778" cy="477054"/>
              </a:xfrm>
              <a:prstGeom prst="rect">
                <a:avLst/>
              </a:prstGeom>
              <a:noFill/>
            </p:spPr>
            <p:txBody>
              <a:bodyPr wrap="square">
                <a:spAutoFit/>
              </a:bodyPr>
              <a:lstStyle/>
              <a:p>
                <a:pPr algn="ctr"/>
                <a:r>
                  <a:rPr lang="en-US" sz="2500" b="0">
                    <a:solidFill>
                      <a:srgbClr val="000000"/>
                    </a:solidFill>
                  </a:rPr>
                  <a:t>Gia tốc của xe  </a:t>
                </a:r>
                <a14:m>
                  <m:oMath xmlns:m="http://schemas.openxmlformats.org/officeDocument/2006/math">
                    <m:r>
                      <a:rPr lang="en-US" sz="2500" b="0" i="1" smtClean="0">
                        <a:solidFill>
                          <a:srgbClr val="000000"/>
                        </a:solidFill>
                        <a:latin typeface="Cambria Math" panose="02040503050406030204" pitchFamily="18" charset="0"/>
                      </a:rPr>
                      <m:t>𝑎</m:t>
                    </m:r>
                    <m:r>
                      <a:rPr lang="en-US" sz="2500" b="0" i="1" smtClean="0">
                        <a:solidFill>
                          <a:srgbClr val="000000"/>
                        </a:solidFill>
                        <a:latin typeface="Cambria Math" panose="02040503050406030204" pitchFamily="18" charset="0"/>
                      </a:rPr>
                      <m:t>=0,4 </m:t>
                    </m:r>
                    <m:r>
                      <a:rPr lang="en-US" sz="2500" b="0" i="1" smtClean="0">
                        <a:solidFill>
                          <a:srgbClr val="000000"/>
                        </a:solidFill>
                        <a:latin typeface="Cambria Math" panose="02040503050406030204" pitchFamily="18" charset="0"/>
                      </a:rPr>
                      <m:t>𝑚</m:t>
                    </m:r>
                    <m:r>
                      <a:rPr lang="en-US" sz="2500" b="0" i="1" smtClean="0">
                        <a:solidFill>
                          <a:srgbClr val="000000"/>
                        </a:solidFill>
                        <a:latin typeface="Cambria Math" panose="02040503050406030204" pitchFamily="18" charset="0"/>
                      </a:rPr>
                      <m:t>/</m:t>
                    </m:r>
                    <m:r>
                      <a:rPr lang="en-US" sz="2500" b="0" i="1" smtClean="0">
                        <a:solidFill>
                          <a:srgbClr val="000000"/>
                        </a:solidFill>
                        <a:latin typeface="Cambria Math" panose="02040503050406030204" pitchFamily="18" charset="0"/>
                      </a:rPr>
                      <m:t>𝑠</m:t>
                    </m:r>
                    <m:r>
                      <a:rPr lang="en-US" sz="2500" b="0" i="1" baseline="30000" smtClean="0">
                        <a:solidFill>
                          <a:srgbClr val="000000"/>
                        </a:solidFill>
                        <a:latin typeface="Cambria Math" panose="02040503050406030204" pitchFamily="18" charset="0"/>
                      </a:rPr>
                      <m:t>2</m:t>
                    </m:r>
                  </m:oMath>
                </a14:m>
                <a:endParaRPr lang="en-US" sz="2500"/>
              </a:p>
            </p:txBody>
          </p:sp>
        </mc:Choice>
        <mc:Fallback xmlns="">
          <p:sp>
            <p:nvSpPr>
              <p:cNvPr id="22" name="TextBox 21">
                <a:extLst>
                  <a:ext uri="{FF2B5EF4-FFF2-40B4-BE49-F238E27FC236}">
                    <a16:creationId xmlns:a16="http://schemas.microsoft.com/office/drawing/2014/main" id="{82799FA9-8C2F-C55E-E818-557C5BE81EDF}"/>
                  </a:ext>
                </a:extLst>
              </p:cNvPr>
              <p:cNvSpPr txBox="1">
                <a:spLocks noRot="1" noChangeAspect="1" noMove="1" noResize="1" noEditPoints="1" noAdjustHandles="1" noChangeArrowheads="1" noChangeShapeType="1" noTextEdit="1"/>
              </p:cNvSpPr>
              <p:nvPr/>
            </p:nvSpPr>
            <p:spPr>
              <a:xfrm>
                <a:off x="4233801" y="4737462"/>
                <a:ext cx="4474778" cy="477054"/>
              </a:xfrm>
              <a:prstGeom prst="rect">
                <a:avLst/>
              </a:prstGeom>
              <a:blipFill>
                <a:blip r:embed="rId8"/>
                <a:stretch>
                  <a:fillRect t="-8974" b="-30769"/>
                </a:stretch>
              </a:blipFill>
            </p:spPr>
            <p:txBody>
              <a:bodyPr/>
              <a:lstStyle/>
              <a:p>
                <a:r>
                  <a:rPr lang="en-US">
                    <a:noFill/>
                  </a:rPr>
                  <a:t> </a:t>
                </a:r>
              </a:p>
            </p:txBody>
          </p:sp>
        </mc:Fallback>
      </mc:AlternateContent>
      <p:grpSp>
        <p:nvGrpSpPr>
          <p:cNvPr id="23" name="Group 22">
            <a:extLst>
              <a:ext uri="{FF2B5EF4-FFF2-40B4-BE49-F238E27FC236}">
                <a16:creationId xmlns:a16="http://schemas.microsoft.com/office/drawing/2014/main" id="{2A9605EB-E80D-5363-9268-97C1F710B3B1}"/>
              </a:ext>
            </a:extLst>
          </p:cNvPr>
          <p:cNvGrpSpPr/>
          <p:nvPr/>
        </p:nvGrpSpPr>
        <p:grpSpPr>
          <a:xfrm>
            <a:off x="3860575" y="5288523"/>
            <a:ext cx="4739500" cy="1016175"/>
            <a:chOff x="1219201" y="3312996"/>
            <a:chExt cx="3110920" cy="1270407"/>
          </a:xfrm>
        </p:grpSpPr>
        <p:pic>
          <p:nvPicPr>
            <p:cNvPr id="26" name="Picture 25" descr="empty-red-rectangle">
              <a:extLst>
                <a:ext uri="{FF2B5EF4-FFF2-40B4-BE49-F238E27FC236}">
                  <a16:creationId xmlns:a16="http://schemas.microsoft.com/office/drawing/2014/main" id="{0D5894F9-9095-0E5B-7118-CB057F95C7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1" y="3374889"/>
              <a:ext cx="3110920" cy="1000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30" name="Object 60">
                  <a:extLst>
                    <a:ext uri="{FF2B5EF4-FFF2-40B4-BE49-F238E27FC236}">
                      <a16:creationId xmlns:a16="http://schemas.microsoft.com/office/drawing/2014/main" id="{0AF98D04-3F12-16F7-F0A1-F172AB0482F1}"/>
                    </a:ext>
                  </a:extLst>
                </p:cNvPr>
                <p:cNvSpPr txBox="1"/>
                <p:nvPr/>
              </p:nvSpPr>
              <p:spPr bwMode="auto">
                <a:xfrm>
                  <a:off x="1376008" y="3312996"/>
                  <a:ext cx="2871034" cy="1270407"/>
                </a:xfrm>
                <a:prstGeom prst="rect">
                  <a:avLst/>
                </a:prstGeom>
                <a:noFill/>
                <a:ln>
                  <a:noFill/>
                </a:ln>
                <a:effectLst/>
              </p:spPr>
              <p:txBody>
                <a:bodyPr>
                  <a:noAutofit/>
                </a:bodyPr>
                <a:lstStyle/>
                <a:p>
                  <a:pPr/>
                  <a14:m>
                    <m:oMathPara xmlns:m="http://schemas.openxmlformats.org/officeDocument/2006/math">
                      <m:oMathParaPr>
                        <m:jc m:val="left"/>
                      </m:oMathParaPr>
                      <m:oMath xmlns:m="http://schemas.openxmlformats.org/officeDocument/2006/math">
                        <m:r>
                          <m:rPr>
                            <m:sty m:val="p"/>
                          </m:rPr>
                          <a:rPr lang="en-US" sz="2500" i="1" smtClean="0">
                            <a:solidFill>
                              <a:srgbClr val="000000"/>
                            </a:solidFill>
                            <a:latin typeface="Cambria Math" panose="02040503050406030204" pitchFamily="18" charset="0"/>
                          </a:rPr>
                          <m:t>Δ</m:t>
                        </m:r>
                        <m:sSup>
                          <m:sSupPr>
                            <m:ctrlPr>
                              <a:rPr lang="en-US" sz="2500" b="0" i="1" smtClean="0">
                                <a:solidFill>
                                  <a:srgbClr val="000000"/>
                                </a:solidFill>
                                <a:latin typeface="Cambria Math" panose="02040503050406030204" pitchFamily="18" charset="0"/>
                              </a:rPr>
                            </m:ctrlPr>
                          </m:sSupPr>
                          <m:e>
                            <m:r>
                              <a:rPr lang="en-US" sz="2500" i="1" smtClean="0">
                                <a:solidFill>
                                  <a:srgbClr val="000000"/>
                                </a:solidFill>
                                <a:latin typeface="Cambria Math" panose="02040503050406030204" pitchFamily="18" charset="0"/>
                              </a:rPr>
                              <m:t>𝑡</m:t>
                            </m:r>
                          </m:e>
                          <m:sup>
                            <m:r>
                              <a:rPr lang="en-US" sz="2500" b="0" i="1" smtClean="0">
                                <a:solidFill>
                                  <a:srgbClr val="000000"/>
                                </a:solidFill>
                                <a:latin typeface="Cambria Math" panose="02040503050406030204" pitchFamily="18" charset="0"/>
                              </a:rPr>
                              <m:t>′</m:t>
                            </m:r>
                          </m:sup>
                        </m:sSup>
                        <m:r>
                          <a:rPr lang="en-US" sz="2500" i="1">
                            <a:solidFill>
                              <a:srgbClr val="000000"/>
                            </a:solidFill>
                            <a:latin typeface="Cambria Math" panose="02040503050406030204" pitchFamily="18" charset="0"/>
                          </a:rPr>
                          <m:t>=</m:t>
                        </m:r>
                        <m:f>
                          <m:fPr>
                            <m:ctrlPr>
                              <a:rPr lang="en-US" sz="2500" i="1">
                                <a:solidFill>
                                  <a:srgbClr val="000000"/>
                                </a:solidFill>
                                <a:latin typeface="Cambria Math" panose="02040503050406030204" pitchFamily="18" charset="0"/>
                              </a:rPr>
                            </m:ctrlPr>
                          </m:fPr>
                          <m:num>
                            <m:r>
                              <m:rPr>
                                <m:sty m:val="p"/>
                              </m:rPr>
                              <a:rPr lang="en-US" sz="2500" i="0">
                                <a:solidFill>
                                  <a:srgbClr val="000000"/>
                                </a:solidFill>
                                <a:latin typeface="Cambria Math" panose="02040503050406030204" pitchFamily="18" charset="0"/>
                              </a:rPr>
                              <m:t>Δ</m:t>
                            </m:r>
                            <m:sSup>
                              <m:sSupPr>
                                <m:ctrlPr>
                                  <a:rPr lang="en-US" sz="2500" b="0" i="1" smtClean="0">
                                    <a:solidFill>
                                      <a:srgbClr val="000000"/>
                                    </a:solidFill>
                                    <a:latin typeface="Cambria Math" panose="02040503050406030204" pitchFamily="18" charset="0"/>
                                  </a:rPr>
                                </m:ctrlPr>
                              </m:sSupPr>
                              <m:e>
                                <m:r>
                                  <a:rPr lang="en-US" sz="2500" i="1">
                                    <a:solidFill>
                                      <a:srgbClr val="000000"/>
                                    </a:solidFill>
                                    <a:latin typeface="Cambria Math" panose="02040503050406030204" pitchFamily="18" charset="0"/>
                                  </a:rPr>
                                  <m:t>𝑣</m:t>
                                </m:r>
                              </m:e>
                              <m:sup>
                                <m:r>
                                  <a:rPr lang="en-US" sz="2500" b="0" i="1" smtClean="0">
                                    <a:solidFill>
                                      <a:srgbClr val="000000"/>
                                    </a:solidFill>
                                    <a:latin typeface="Cambria Math" panose="02040503050406030204" pitchFamily="18" charset="0"/>
                                  </a:rPr>
                                  <m:t>′</m:t>
                                </m:r>
                              </m:sup>
                            </m:sSup>
                          </m:num>
                          <m:den>
                            <m:r>
                              <a:rPr lang="en-US" sz="2500" b="0" i="1" smtClean="0">
                                <a:solidFill>
                                  <a:srgbClr val="000000"/>
                                </a:solidFill>
                                <a:latin typeface="Cambria Math" panose="02040503050406030204" pitchFamily="18" charset="0"/>
                              </a:rPr>
                              <m:t>𝑎</m:t>
                            </m:r>
                          </m:den>
                        </m:f>
                        <m:r>
                          <a:rPr lang="en-US" sz="2500" i="1">
                            <a:solidFill>
                              <a:srgbClr val="000000"/>
                            </a:solidFill>
                            <a:latin typeface="Cambria Math" panose="02040503050406030204" pitchFamily="18" charset="0"/>
                          </a:rPr>
                          <m:t>=</m:t>
                        </m:r>
                        <m:f>
                          <m:fPr>
                            <m:ctrlPr>
                              <a:rPr lang="en-US" sz="2500" i="1">
                                <a:solidFill>
                                  <a:srgbClr val="000000"/>
                                </a:solidFill>
                                <a:latin typeface="Cambria Math" panose="02040503050406030204" pitchFamily="18" charset="0"/>
                              </a:rPr>
                            </m:ctrlPr>
                          </m:fPr>
                          <m:num>
                            <m:r>
                              <a:rPr lang="en-US" sz="2500" i="1" smtClean="0">
                                <a:solidFill>
                                  <a:srgbClr val="000000"/>
                                </a:solidFill>
                                <a:latin typeface="Cambria Math" panose="02040503050406030204" pitchFamily="18" charset="0"/>
                              </a:rPr>
                              <m:t>0</m:t>
                            </m:r>
                            <m:r>
                              <a:rPr lang="en-US" sz="2500" i="1">
                                <a:solidFill>
                                  <a:srgbClr val="000000"/>
                                </a:solidFill>
                                <a:latin typeface="Cambria Math" panose="02040503050406030204" pitchFamily="18" charset="0"/>
                              </a:rPr>
                              <m:t>−</m:t>
                            </m:r>
                            <m:r>
                              <a:rPr lang="en-US" sz="2500" i="1" smtClean="0">
                                <a:solidFill>
                                  <a:srgbClr val="000000"/>
                                </a:solidFill>
                                <a:latin typeface="Cambria Math" panose="02040503050406030204" pitchFamily="18" charset="0"/>
                              </a:rPr>
                              <m:t>1</m:t>
                            </m:r>
                            <m:r>
                              <a:rPr lang="en-US" sz="2500" b="0" i="1" smtClean="0">
                                <a:solidFill>
                                  <a:srgbClr val="000000"/>
                                </a:solidFill>
                                <a:latin typeface="Cambria Math" panose="02040503050406030204" pitchFamily="18" charset="0"/>
                              </a:rPr>
                              <m:t>2</m:t>
                            </m:r>
                          </m:num>
                          <m:den>
                            <m:r>
                              <a:rPr lang="en-US" sz="2500" b="0" i="1" smtClean="0">
                                <a:solidFill>
                                  <a:srgbClr val="000000"/>
                                </a:solidFill>
                                <a:latin typeface="Cambria Math" panose="02040503050406030204" pitchFamily="18" charset="0"/>
                              </a:rPr>
                              <m:t>−0,4</m:t>
                            </m:r>
                          </m:den>
                        </m:f>
                        <m:r>
                          <a:rPr lang="en-US" sz="2500" b="0" i="1" smtClean="0">
                            <a:solidFill>
                              <a:srgbClr val="000000"/>
                            </a:solidFill>
                            <a:latin typeface="Cambria Math" panose="02040503050406030204" pitchFamily="18" charset="0"/>
                          </a:rPr>
                          <m:t>=30 </m:t>
                        </m:r>
                        <m:r>
                          <a:rPr lang="en-US" sz="2500" b="0" i="1" smtClean="0">
                            <a:solidFill>
                              <a:srgbClr val="000000"/>
                            </a:solidFill>
                            <a:latin typeface="Cambria Math" panose="02040503050406030204" pitchFamily="18" charset="0"/>
                          </a:rPr>
                          <m:t>𝑠</m:t>
                        </m:r>
                      </m:oMath>
                    </m:oMathPara>
                  </a14:m>
                  <a:endParaRPr lang="en-US" sz="2500" baseline="30000">
                    <a:latin typeface="Arial" panose="020B0604020202020204" pitchFamily="34" charset="0"/>
                    <a:cs typeface="Arial" panose="020B0604020202020204" pitchFamily="34" charset="0"/>
                  </a:endParaRPr>
                </a:p>
              </p:txBody>
            </p:sp>
          </mc:Choice>
          <mc:Fallback xmlns="">
            <p:sp>
              <p:nvSpPr>
                <p:cNvPr id="30" name="Object 60">
                  <a:extLst>
                    <a:ext uri="{FF2B5EF4-FFF2-40B4-BE49-F238E27FC236}">
                      <a16:creationId xmlns:a16="http://schemas.microsoft.com/office/drawing/2014/main" id="{0AF98D04-3F12-16F7-F0A1-F172AB0482F1}"/>
                    </a:ext>
                  </a:extLst>
                </p:cNvPr>
                <p:cNvSpPr txBox="1">
                  <a:spLocks noRot="1" noChangeAspect="1" noMove="1" noResize="1" noEditPoints="1" noAdjustHandles="1" noChangeArrowheads="1" noChangeShapeType="1" noTextEdit="1"/>
                </p:cNvSpPr>
                <p:nvPr/>
              </p:nvSpPr>
              <p:spPr bwMode="auto">
                <a:xfrm>
                  <a:off x="1376008" y="3312996"/>
                  <a:ext cx="2871034" cy="1270407"/>
                </a:xfrm>
                <a:prstGeom prst="rect">
                  <a:avLst/>
                </a:prstGeom>
                <a:blipFill>
                  <a:blip r:embed="rId9"/>
                  <a:stretch>
                    <a:fillRect/>
                  </a:stretch>
                </a:blipFill>
                <a:ln>
                  <a:noFill/>
                </a:ln>
                <a:effectLst/>
              </p:spPr>
              <p:txBody>
                <a:bodyPr/>
                <a:lstStyle/>
                <a:p>
                  <a:r>
                    <a:rPr lang="en-US">
                      <a:noFill/>
                    </a:rPr>
                    <a:t> </a:t>
                  </a:r>
                </a:p>
              </p:txBody>
            </p:sp>
          </mc:Fallback>
        </mc:AlternateContent>
      </p:grpSp>
      <p:sp>
        <p:nvSpPr>
          <p:cNvPr id="31" name="TextBox 30">
            <a:extLst>
              <a:ext uri="{FF2B5EF4-FFF2-40B4-BE49-F238E27FC236}">
                <a16:creationId xmlns:a16="http://schemas.microsoft.com/office/drawing/2014/main" id="{FB95FBC5-3AB6-9179-B27A-1734004107F6}"/>
              </a:ext>
            </a:extLst>
          </p:cNvPr>
          <p:cNvSpPr txBox="1"/>
          <p:nvPr/>
        </p:nvSpPr>
        <p:spPr>
          <a:xfrm>
            <a:off x="4125296" y="6304698"/>
            <a:ext cx="4474778" cy="477054"/>
          </a:xfrm>
          <a:prstGeom prst="rect">
            <a:avLst/>
          </a:prstGeom>
          <a:noFill/>
        </p:spPr>
        <p:txBody>
          <a:bodyPr wrap="square">
            <a:spAutoFit/>
          </a:bodyPr>
          <a:lstStyle/>
          <a:p>
            <a:pPr algn="ctr"/>
            <a:r>
              <a:rPr lang="en-US" sz="2500" b="0">
                <a:solidFill>
                  <a:srgbClr val="000000"/>
                </a:solidFill>
              </a:rPr>
              <a:t>Xe dừng lại sau 30 s</a:t>
            </a:r>
            <a:endParaRPr lang="en-US" sz="2500"/>
          </a:p>
        </p:txBody>
      </p:sp>
    </p:spTree>
    <p:extLst>
      <p:ext uri="{BB962C8B-B14F-4D97-AF65-F5344CB8AC3E}">
        <p14:creationId xmlns:p14="http://schemas.microsoft.com/office/powerpoint/2010/main" val="2644503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Câu hỏi</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790671" y="758278"/>
            <a:ext cx="10972800" cy="1275274"/>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1606674" y="787056"/>
            <a:ext cx="9702866" cy="1246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spcBef>
                <a:spcPts val="0"/>
              </a:spcBef>
            </a:pPr>
            <a:r>
              <a:rPr lang="en-US" sz="2500">
                <a:solidFill>
                  <a:srgbClr val="000000"/>
                </a:solidFill>
                <a:effectLst/>
                <a:latin typeface="Arial" panose="020B0604020202020204" pitchFamily="34" charset="0"/>
                <a:ea typeface="Times New Roman" panose="02020603050405020304" pitchFamily="18" charset="0"/>
              </a:rPr>
              <a:t>1. a) Tính gia tốc của ô tô trên 4 đoạn đường trong hình. </a:t>
            </a:r>
          </a:p>
          <a:p>
            <a:pPr marL="0" marR="0">
              <a:spcBef>
                <a:spcPts val="0"/>
              </a:spcBef>
            </a:pPr>
            <a:r>
              <a:rPr lang="en-US" sz="2500">
                <a:solidFill>
                  <a:srgbClr val="000000"/>
                </a:solidFill>
                <a:effectLst/>
                <a:latin typeface="Arial" panose="020B0604020202020204" pitchFamily="34" charset="0"/>
                <a:ea typeface="Times New Roman" panose="02020603050405020304" pitchFamily="18" charset="0"/>
              </a:rPr>
              <a:t>   b) Gia tốc của ô tô trên đoạn đường 4 có gì đặc biệt so với sự thay đổi vận tốc trên các đoạn đường khác?</a:t>
            </a:r>
            <a:endParaRPr lang="en-US" sz="2500">
              <a:effectLst/>
              <a:latin typeface="Times New Roman" panose="02020603050405020304" pitchFamily="18" charset="0"/>
              <a:ea typeface="Times New Roman" panose="02020603050405020304" pitchFamily="18" charset="0"/>
            </a:endParaRP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pic>
        <p:nvPicPr>
          <p:cNvPr id="5" name="Picture 4" descr="Timeline&#10;&#10;Description automatically generated">
            <a:extLst>
              <a:ext uri="{FF2B5EF4-FFF2-40B4-BE49-F238E27FC236}">
                <a16:creationId xmlns:a16="http://schemas.microsoft.com/office/drawing/2014/main" id="{9422B380-19A8-EA80-F9E4-7F77426709CD}"/>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l="11111" t="33704" r="6667" b="32222"/>
          <a:stretch/>
        </p:blipFill>
        <p:spPr>
          <a:xfrm>
            <a:off x="2032859" y="2130346"/>
            <a:ext cx="8126281" cy="2525736"/>
          </a:xfrm>
          <a:prstGeom prst="rect">
            <a:avLst/>
          </a:prstGeom>
        </p:spPr>
      </p:pic>
    </p:spTree>
    <p:extLst>
      <p:ext uri="{BB962C8B-B14F-4D97-AF65-F5344CB8AC3E}">
        <p14:creationId xmlns:p14="http://schemas.microsoft.com/office/powerpoint/2010/main" val="32495100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Câu hỏi</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790671" y="758277"/>
            <a:ext cx="10972800" cy="1375323"/>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1179294" y="822690"/>
            <a:ext cx="10707905" cy="1246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spcBef>
                <a:spcPts val="0"/>
              </a:spcBef>
            </a:pPr>
            <a:r>
              <a:rPr lang="en-US" sz="2500">
                <a:solidFill>
                  <a:srgbClr val="000000"/>
                </a:solidFill>
                <a:effectLst/>
                <a:latin typeface="Arial" panose="020B0604020202020204" pitchFamily="34" charset="0"/>
                <a:ea typeface="游明朝" panose="02020400000000000000" pitchFamily="18" charset="-128"/>
              </a:rPr>
              <a:t>2. Một con báo đang chạy với vận tốc 30 m/s thì chuyển động chậm dần khi tới gần một con suối. Trong 3 giây, vận tốc của nó giảm còn 9 m/s. Tính gia tốc của con báo.</a:t>
            </a:r>
            <a:endParaRPr lang="en-US" sz="2500">
              <a:effectLst/>
              <a:latin typeface="Times New Roman" panose="02020603050405020304" pitchFamily="18" charset="0"/>
              <a:ea typeface="Times New Roman" panose="02020603050405020304" pitchFamily="18" charset="0"/>
            </a:endParaRP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pic>
        <p:nvPicPr>
          <p:cNvPr id="4" name="Picture 3" descr="A cheetah jumping in water&#10;&#10;Description automatically generated with medium confidence">
            <a:extLst>
              <a:ext uri="{FF2B5EF4-FFF2-40B4-BE49-F238E27FC236}">
                <a16:creationId xmlns:a16="http://schemas.microsoft.com/office/drawing/2014/main" id="{B239BB23-B1E3-A8A1-15F0-F5A605D8AE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3423" y="2233021"/>
            <a:ext cx="6400800" cy="4262351"/>
          </a:xfrm>
          <a:prstGeom prst="rect">
            <a:avLst/>
          </a:prstGeom>
          <a:ln>
            <a:noFill/>
          </a:ln>
          <a:effectLst>
            <a:softEdge rad="112500"/>
          </a:effectLst>
        </p:spPr>
      </p:pic>
    </p:spTree>
    <p:extLst>
      <p:ext uri="{BB962C8B-B14F-4D97-AF65-F5344CB8AC3E}">
        <p14:creationId xmlns:p14="http://schemas.microsoft.com/office/powerpoint/2010/main" val="38307003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Câu hỏi</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790671" y="758277"/>
            <a:ext cx="10972800" cy="2594523"/>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1161527" y="747290"/>
            <a:ext cx="10718834" cy="2400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spcBef>
                <a:spcPts val="0"/>
              </a:spcBef>
            </a:pPr>
            <a:r>
              <a:rPr lang="en-US" sz="2500">
                <a:solidFill>
                  <a:srgbClr val="000000"/>
                </a:solidFill>
                <a:effectLst/>
                <a:latin typeface="Arial" panose="020B0604020202020204" pitchFamily="34" charset="0"/>
                <a:ea typeface="Times New Roman" panose="02020603050405020304" pitchFamily="18" charset="0"/>
              </a:rPr>
              <a:t>3. Đồ thị mô tả sự thay đổi vận tốc theo thời gian trong chuyển động của một ô tô thể thao đang chạy thử về phía Bắc. Tính gia tốc của ô tô: </a:t>
            </a:r>
          </a:p>
          <a:p>
            <a:pPr marL="457200" marR="0" indent="-457200">
              <a:spcBef>
                <a:spcPts val="0"/>
              </a:spcBef>
              <a:buAutoNum type="alphaLcParenR"/>
            </a:pPr>
            <a:r>
              <a:rPr lang="en-US" sz="2500">
                <a:solidFill>
                  <a:srgbClr val="000000"/>
                </a:solidFill>
                <a:effectLst/>
                <a:latin typeface="Arial" panose="020B0604020202020204" pitchFamily="34" charset="0"/>
                <a:ea typeface="Times New Roman" panose="02020603050405020304" pitchFamily="18" charset="0"/>
              </a:rPr>
              <a:t>Trong 4s đầu.</a:t>
            </a:r>
          </a:p>
          <a:p>
            <a:pPr marL="457200" marR="0" indent="-457200">
              <a:spcBef>
                <a:spcPts val="0"/>
              </a:spcBef>
              <a:buAutoNum type="alphaLcParenR"/>
            </a:pPr>
            <a:r>
              <a:rPr lang="en-US" sz="2500">
                <a:solidFill>
                  <a:srgbClr val="000000"/>
                </a:solidFill>
                <a:effectLst/>
                <a:latin typeface="Arial" panose="020B0604020202020204" pitchFamily="34" charset="0"/>
                <a:ea typeface="Times New Roman" panose="02020603050405020304" pitchFamily="18" charset="0"/>
              </a:rPr>
              <a:t>Từ giây thứ 4 đến giây thứ 12.</a:t>
            </a:r>
          </a:p>
          <a:p>
            <a:pPr marL="457200" marR="0" indent="-457200">
              <a:spcBef>
                <a:spcPts val="0"/>
              </a:spcBef>
              <a:buAutoNum type="alphaLcParenR"/>
            </a:pPr>
            <a:r>
              <a:rPr lang="en-US" sz="2500">
                <a:solidFill>
                  <a:srgbClr val="000000"/>
                </a:solidFill>
                <a:effectLst/>
                <a:latin typeface="Arial" panose="020B0604020202020204" pitchFamily="34" charset="0"/>
                <a:ea typeface="Times New Roman" panose="02020603050405020304" pitchFamily="18" charset="0"/>
              </a:rPr>
              <a:t>Từ giây thứ 12 đến giây thứ 20.</a:t>
            </a:r>
            <a:endParaRPr lang="en-US" sz="2500">
              <a:effectLst/>
              <a:latin typeface="Times New Roman" panose="02020603050405020304" pitchFamily="18" charset="0"/>
              <a:ea typeface="Times New Roman" panose="02020603050405020304" pitchFamily="18" charset="0"/>
            </a:endParaRPr>
          </a:p>
          <a:p>
            <a:pPr marL="0" marR="0">
              <a:spcBef>
                <a:spcPts val="0"/>
              </a:spcBef>
            </a:pPr>
            <a:r>
              <a:rPr lang="en-US" sz="2500">
                <a:solidFill>
                  <a:srgbClr val="000000"/>
                </a:solidFill>
                <a:effectLst/>
                <a:latin typeface="Arial" panose="020B0604020202020204" pitchFamily="34" charset="0"/>
                <a:ea typeface="Times New Roman" panose="02020603050405020304" pitchFamily="18" charset="0"/>
              </a:rPr>
              <a:t>d) Từ giây thứ 20 đến giây thứ 28,</a:t>
            </a:r>
            <a:endParaRPr lang="en-US" sz="2500">
              <a:effectLst/>
              <a:latin typeface="Times New Roman" panose="02020603050405020304" pitchFamily="18" charset="0"/>
              <a:ea typeface="Times New Roman" panose="02020603050405020304" pitchFamily="18" charset="0"/>
            </a:endParaRP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grpSp>
        <p:nvGrpSpPr>
          <p:cNvPr id="11" name="Group 10">
            <a:extLst>
              <a:ext uri="{FF2B5EF4-FFF2-40B4-BE49-F238E27FC236}">
                <a16:creationId xmlns:a16="http://schemas.microsoft.com/office/drawing/2014/main" id="{71825B33-1B34-8B1A-4DA5-EAC1DD9965D6}"/>
              </a:ext>
            </a:extLst>
          </p:cNvPr>
          <p:cNvGrpSpPr/>
          <p:nvPr/>
        </p:nvGrpSpPr>
        <p:grpSpPr>
          <a:xfrm>
            <a:off x="2437315" y="3673432"/>
            <a:ext cx="7153016" cy="2669345"/>
            <a:chOff x="4231944" y="2704841"/>
            <a:chExt cx="7153016" cy="2669345"/>
          </a:xfrm>
        </p:grpSpPr>
        <p:grpSp>
          <p:nvGrpSpPr>
            <p:cNvPr id="12" name="Group 11">
              <a:extLst>
                <a:ext uri="{FF2B5EF4-FFF2-40B4-BE49-F238E27FC236}">
                  <a16:creationId xmlns:a16="http://schemas.microsoft.com/office/drawing/2014/main" id="{B81C2B98-D6FC-4C87-6F8D-6BC75A7790CF}"/>
                </a:ext>
              </a:extLst>
            </p:cNvPr>
            <p:cNvGrpSpPr/>
            <p:nvPr/>
          </p:nvGrpSpPr>
          <p:grpSpPr>
            <a:xfrm>
              <a:off x="4231944" y="2704841"/>
              <a:ext cx="7153016" cy="2669345"/>
              <a:chOff x="3002430" y="2814726"/>
              <a:chExt cx="7153016" cy="2669345"/>
            </a:xfrm>
          </p:grpSpPr>
          <p:pic>
            <p:nvPicPr>
              <p:cNvPr id="27" name="Content Placeholder 4">
                <a:extLst>
                  <a:ext uri="{FF2B5EF4-FFF2-40B4-BE49-F238E27FC236}">
                    <a16:creationId xmlns:a16="http://schemas.microsoft.com/office/drawing/2014/main" id="{70762DED-17EF-8D26-F8AD-6F9FC6F1C2F3}"/>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02" t="68735" r="66237" b="1862"/>
              <a:stretch/>
            </p:blipFill>
            <p:spPr>
              <a:xfrm>
                <a:off x="5154204" y="3440570"/>
                <a:ext cx="3744905" cy="1845518"/>
              </a:xfrm>
              <a:prstGeom prst="rect">
                <a:avLst/>
              </a:prstGeom>
            </p:spPr>
          </p:pic>
          <p:grpSp>
            <p:nvGrpSpPr>
              <p:cNvPr id="28" name="Group 27">
                <a:extLst>
                  <a:ext uri="{FF2B5EF4-FFF2-40B4-BE49-F238E27FC236}">
                    <a16:creationId xmlns:a16="http://schemas.microsoft.com/office/drawing/2014/main" id="{3DFE0467-DC12-7403-CE4D-DE02DD2A3E9D}"/>
                  </a:ext>
                </a:extLst>
              </p:cNvPr>
              <p:cNvGrpSpPr/>
              <p:nvPr/>
            </p:nvGrpSpPr>
            <p:grpSpPr>
              <a:xfrm>
                <a:off x="3002430" y="2814726"/>
                <a:ext cx="7153016" cy="2628738"/>
                <a:chOff x="8040764" y="5087959"/>
                <a:chExt cx="5187263" cy="1398570"/>
              </a:xfrm>
            </p:grpSpPr>
            <p:cxnSp>
              <p:nvCxnSpPr>
                <p:cNvPr id="46" name="Straight Arrow Connector 45">
                  <a:extLst>
                    <a:ext uri="{FF2B5EF4-FFF2-40B4-BE49-F238E27FC236}">
                      <a16:creationId xmlns:a16="http://schemas.microsoft.com/office/drawing/2014/main" id="{537E7F1A-0BF0-2D2C-38AF-968512319236}"/>
                    </a:ext>
                  </a:extLst>
                </p:cNvPr>
                <p:cNvCxnSpPr>
                  <a:cxnSpLocks/>
                </p:cNvCxnSpPr>
                <p:nvPr/>
              </p:nvCxnSpPr>
              <p:spPr>
                <a:xfrm flipV="1">
                  <a:off x="9479761" y="6004444"/>
                  <a:ext cx="3309772" cy="1479"/>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7D0F0B0D-EF2E-7243-A994-ACB81081495E}"/>
                    </a:ext>
                  </a:extLst>
                </p:cNvPr>
                <p:cNvCxnSpPr>
                  <a:cxnSpLocks/>
                </p:cNvCxnSpPr>
                <p:nvPr/>
              </p:nvCxnSpPr>
              <p:spPr>
                <a:xfrm flipH="1" flipV="1">
                  <a:off x="9587552" y="5174710"/>
                  <a:ext cx="13648" cy="1198645"/>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8AB5F699-B7F3-6B0C-DEFD-D9E68D93918B}"/>
                    </a:ext>
                  </a:extLst>
                </p:cNvPr>
                <p:cNvSpPr txBox="1"/>
                <p:nvPr/>
              </p:nvSpPr>
              <p:spPr>
                <a:xfrm>
                  <a:off x="8040764" y="5087959"/>
                  <a:ext cx="2188667" cy="253807"/>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v (m/s)</a:t>
                  </a:r>
                  <a:endParaRPr lang="en-US" sz="2500" baseline="-25000"/>
                </a:p>
              </p:txBody>
            </p:sp>
            <p:sp>
              <p:nvSpPr>
                <p:cNvPr id="49" name="TextBox 48">
                  <a:extLst>
                    <a:ext uri="{FF2B5EF4-FFF2-40B4-BE49-F238E27FC236}">
                      <a16:creationId xmlns:a16="http://schemas.microsoft.com/office/drawing/2014/main" id="{EA83C8B2-30A8-5854-8FED-7F12EFFD88F6}"/>
                    </a:ext>
                  </a:extLst>
                </p:cNvPr>
                <p:cNvSpPr txBox="1"/>
                <p:nvPr/>
              </p:nvSpPr>
              <p:spPr>
                <a:xfrm>
                  <a:off x="12397035" y="6009475"/>
                  <a:ext cx="830992"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t(s)</a:t>
                  </a:r>
                  <a:endParaRPr lang="en-US" sz="2500" baseline="-25000"/>
                </a:p>
              </p:txBody>
            </p:sp>
          </p:grpSp>
          <p:sp>
            <p:nvSpPr>
              <p:cNvPr id="29" name="TextBox 28">
                <a:extLst>
                  <a:ext uri="{FF2B5EF4-FFF2-40B4-BE49-F238E27FC236}">
                    <a16:creationId xmlns:a16="http://schemas.microsoft.com/office/drawing/2014/main" id="{FE1A5EDE-F475-7F73-101F-3C2EF7B56C06}"/>
                  </a:ext>
                </a:extLst>
              </p:cNvPr>
              <p:cNvSpPr txBox="1"/>
              <p:nvPr/>
            </p:nvSpPr>
            <p:spPr>
              <a:xfrm>
                <a:off x="4444026" y="3842394"/>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10</a:t>
                </a:r>
              </a:p>
            </p:txBody>
          </p:sp>
          <p:sp>
            <p:nvSpPr>
              <p:cNvPr id="31" name="TextBox 30">
                <a:extLst>
                  <a:ext uri="{FF2B5EF4-FFF2-40B4-BE49-F238E27FC236}">
                    <a16:creationId xmlns:a16="http://schemas.microsoft.com/office/drawing/2014/main" id="{BA5AD599-C1DC-11CA-5290-7A62C2C2D946}"/>
                  </a:ext>
                </a:extLst>
              </p:cNvPr>
              <p:cNvSpPr txBox="1"/>
              <p:nvPr/>
            </p:nvSpPr>
            <p:spPr>
              <a:xfrm>
                <a:off x="4404567" y="3521246"/>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20</a:t>
                </a:r>
              </a:p>
            </p:txBody>
          </p:sp>
          <p:sp>
            <p:nvSpPr>
              <p:cNvPr id="36" name="TextBox 35">
                <a:extLst>
                  <a:ext uri="{FF2B5EF4-FFF2-40B4-BE49-F238E27FC236}">
                    <a16:creationId xmlns:a16="http://schemas.microsoft.com/office/drawing/2014/main" id="{F3A414C0-F84C-D6E4-D90E-991EDFE4AE7F}"/>
                  </a:ext>
                </a:extLst>
              </p:cNvPr>
              <p:cNvSpPr txBox="1"/>
              <p:nvPr/>
            </p:nvSpPr>
            <p:spPr>
              <a:xfrm>
                <a:off x="4395310" y="5007017"/>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-20</a:t>
                </a:r>
              </a:p>
            </p:txBody>
          </p:sp>
          <p:sp>
            <p:nvSpPr>
              <p:cNvPr id="37" name="TextBox 36">
                <a:extLst>
                  <a:ext uri="{FF2B5EF4-FFF2-40B4-BE49-F238E27FC236}">
                    <a16:creationId xmlns:a16="http://schemas.microsoft.com/office/drawing/2014/main" id="{286FDC7C-F63F-1FCE-91B7-79DDB7A7D015}"/>
                  </a:ext>
                </a:extLst>
              </p:cNvPr>
              <p:cNvSpPr txBox="1"/>
              <p:nvPr/>
            </p:nvSpPr>
            <p:spPr>
              <a:xfrm>
                <a:off x="5610268" y="4505261"/>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8</a:t>
                </a:r>
              </a:p>
            </p:txBody>
          </p:sp>
          <p:sp>
            <p:nvSpPr>
              <p:cNvPr id="39" name="TextBox 38">
                <a:extLst>
                  <a:ext uri="{FF2B5EF4-FFF2-40B4-BE49-F238E27FC236}">
                    <a16:creationId xmlns:a16="http://schemas.microsoft.com/office/drawing/2014/main" id="{BFFDD263-3663-E988-9364-F002ED7844FB}"/>
                  </a:ext>
                </a:extLst>
              </p:cNvPr>
              <p:cNvSpPr txBox="1"/>
              <p:nvPr/>
            </p:nvSpPr>
            <p:spPr>
              <a:xfrm>
                <a:off x="5224895" y="4505261"/>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4</a:t>
                </a:r>
              </a:p>
            </p:txBody>
          </p:sp>
          <p:sp>
            <p:nvSpPr>
              <p:cNvPr id="40" name="TextBox 39">
                <a:extLst>
                  <a:ext uri="{FF2B5EF4-FFF2-40B4-BE49-F238E27FC236}">
                    <a16:creationId xmlns:a16="http://schemas.microsoft.com/office/drawing/2014/main" id="{282BE390-4E32-40C9-1A51-CD7FA6076464}"/>
                  </a:ext>
                </a:extLst>
              </p:cNvPr>
              <p:cNvSpPr txBox="1"/>
              <p:nvPr/>
            </p:nvSpPr>
            <p:spPr>
              <a:xfrm>
                <a:off x="5930524" y="4516532"/>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12</a:t>
                </a:r>
              </a:p>
            </p:txBody>
          </p:sp>
          <p:sp>
            <p:nvSpPr>
              <p:cNvPr id="41" name="TextBox 40">
                <a:extLst>
                  <a:ext uri="{FF2B5EF4-FFF2-40B4-BE49-F238E27FC236}">
                    <a16:creationId xmlns:a16="http://schemas.microsoft.com/office/drawing/2014/main" id="{0E34E09D-F3FE-EF8F-EC42-82F759C374DE}"/>
                  </a:ext>
                </a:extLst>
              </p:cNvPr>
              <p:cNvSpPr txBox="1"/>
              <p:nvPr/>
            </p:nvSpPr>
            <p:spPr>
              <a:xfrm>
                <a:off x="6306686" y="4519769"/>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16</a:t>
                </a:r>
              </a:p>
            </p:txBody>
          </p:sp>
          <p:sp>
            <p:nvSpPr>
              <p:cNvPr id="42" name="TextBox 41">
                <a:extLst>
                  <a:ext uri="{FF2B5EF4-FFF2-40B4-BE49-F238E27FC236}">
                    <a16:creationId xmlns:a16="http://schemas.microsoft.com/office/drawing/2014/main" id="{2E195F15-D00A-657A-FF42-B625BAF3B0DC}"/>
                  </a:ext>
                </a:extLst>
              </p:cNvPr>
              <p:cNvSpPr txBox="1"/>
              <p:nvPr/>
            </p:nvSpPr>
            <p:spPr>
              <a:xfrm>
                <a:off x="6696183" y="4516532"/>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20</a:t>
                </a:r>
              </a:p>
            </p:txBody>
          </p:sp>
          <p:sp>
            <p:nvSpPr>
              <p:cNvPr id="43" name="TextBox 42">
                <a:extLst>
                  <a:ext uri="{FF2B5EF4-FFF2-40B4-BE49-F238E27FC236}">
                    <a16:creationId xmlns:a16="http://schemas.microsoft.com/office/drawing/2014/main" id="{A613CDF0-BE4D-CF2E-9834-7124FD470625}"/>
                  </a:ext>
                </a:extLst>
              </p:cNvPr>
              <p:cNvSpPr txBox="1"/>
              <p:nvPr/>
            </p:nvSpPr>
            <p:spPr>
              <a:xfrm>
                <a:off x="7098155" y="4530670"/>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24</a:t>
                </a:r>
              </a:p>
            </p:txBody>
          </p:sp>
          <p:sp>
            <p:nvSpPr>
              <p:cNvPr id="44" name="TextBox 43">
                <a:extLst>
                  <a:ext uri="{FF2B5EF4-FFF2-40B4-BE49-F238E27FC236}">
                    <a16:creationId xmlns:a16="http://schemas.microsoft.com/office/drawing/2014/main" id="{B65F63B4-9D86-62B5-3E29-93247BEB1AAA}"/>
                  </a:ext>
                </a:extLst>
              </p:cNvPr>
              <p:cNvSpPr txBox="1"/>
              <p:nvPr/>
            </p:nvSpPr>
            <p:spPr>
              <a:xfrm>
                <a:off x="7545842" y="4516532"/>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28</a:t>
                </a:r>
              </a:p>
            </p:txBody>
          </p:sp>
        </p:grpSp>
        <p:sp>
          <p:nvSpPr>
            <p:cNvPr id="13" name="TextBox 12">
              <a:extLst>
                <a:ext uri="{FF2B5EF4-FFF2-40B4-BE49-F238E27FC236}">
                  <a16:creationId xmlns:a16="http://schemas.microsoft.com/office/drawing/2014/main" id="{EF756BF9-79BD-1A3F-D453-C46ADBFC59F1}"/>
                </a:ext>
              </a:extLst>
            </p:cNvPr>
            <p:cNvSpPr txBox="1"/>
            <p:nvPr/>
          </p:nvSpPr>
          <p:spPr>
            <a:xfrm>
              <a:off x="5613950" y="4171130"/>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0</a:t>
              </a:r>
            </a:p>
          </p:txBody>
        </p:sp>
        <p:sp>
          <p:nvSpPr>
            <p:cNvPr id="15" name="TextBox 14">
              <a:extLst>
                <a:ext uri="{FF2B5EF4-FFF2-40B4-BE49-F238E27FC236}">
                  <a16:creationId xmlns:a16="http://schemas.microsoft.com/office/drawing/2014/main" id="{706DFF63-B789-5789-9178-37E329E33A32}"/>
                </a:ext>
              </a:extLst>
            </p:cNvPr>
            <p:cNvSpPr txBox="1"/>
            <p:nvPr/>
          </p:nvSpPr>
          <p:spPr>
            <a:xfrm>
              <a:off x="5592551" y="4567741"/>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-10</a:t>
              </a:r>
            </a:p>
          </p:txBody>
        </p:sp>
        <p:grpSp>
          <p:nvGrpSpPr>
            <p:cNvPr id="16" name="Group 15">
              <a:extLst>
                <a:ext uri="{FF2B5EF4-FFF2-40B4-BE49-F238E27FC236}">
                  <a16:creationId xmlns:a16="http://schemas.microsoft.com/office/drawing/2014/main" id="{111AFC30-E179-038E-AC10-4597099B4EEC}"/>
                </a:ext>
              </a:extLst>
            </p:cNvPr>
            <p:cNvGrpSpPr/>
            <p:nvPr/>
          </p:nvGrpSpPr>
          <p:grpSpPr>
            <a:xfrm>
              <a:off x="6409156" y="3626793"/>
              <a:ext cx="2538986" cy="1508866"/>
              <a:chOff x="6409156" y="3626793"/>
              <a:chExt cx="2538986" cy="1508866"/>
            </a:xfrm>
          </p:grpSpPr>
          <p:cxnSp>
            <p:nvCxnSpPr>
              <p:cNvPr id="17" name="Straight Connector 16">
                <a:extLst>
                  <a:ext uri="{FF2B5EF4-FFF2-40B4-BE49-F238E27FC236}">
                    <a16:creationId xmlns:a16="http://schemas.microsoft.com/office/drawing/2014/main" id="{98738DB9-7B9D-F23C-CCE9-0AD0BB1918E2}"/>
                  </a:ext>
                </a:extLst>
              </p:cNvPr>
              <p:cNvCxnSpPr>
                <a:cxnSpLocks/>
              </p:cNvCxnSpPr>
              <p:nvPr/>
            </p:nvCxnSpPr>
            <p:spPr>
              <a:xfrm flipV="1">
                <a:off x="6409156" y="3626793"/>
                <a:ext cx="333528" cy="79167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8303BB1-9056-7D74-3E45-B7E860CB0004}"/>
                  </a:ext>
                </a:extLst>
              </p:cNvPr>
              <p:cNvCxnSpPr>
                <a:cxnSpLocks/>
              </p:cNvCxnSpPr>
              <p:nvPr/>
            </p:nvCxnSpPr>
            <p:spPr>
              <a:xfrm>
                <a:off x="6733473" y="3649888"/>
                <a:ext cx="75731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66EA7EF-50E5-F338-C10A-992C4032EB13}"/>
                  </a:ext>
                </a:extLst>
              </p:cNvPr>
              <p:cNvCxnSpPr>
                <a:cxnSpLocks/>
              </p:cNvCxnSpPr>
              <p:nvPr/>
            </p:nvCxnSpPr>
            <p:spPr>
              <a:xfrm>
                <a:off x="7472697" y="3632744"/>
                <a:ext cx="1475445" cy="1502915"/>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1250161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a:extLst>
              <a:ext uri="{FF2B5EF4-FFF2-40B4-BE49-F238E27FC236}">
                <a16:creationId xmlns:a16="http://schemas.microsoft.com/office/drawing/2014/main" id="{915A7278-3680-4F63-87E9-B2B61DDA569A}"/>
              </a:ext>
            </a:extLst>
          </p:cNvPr>
          <p:cNvGrpSpPr/>
          <p:nvPr/>
        </p:nvGrpSpPr>
        <p:grpSpPr>
          <a:xfrm>
            <a:off x="4876800" y="153812"/>
            <a:ext cx="2269096" cy="531988"/>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id="{B5301CE9-501A-4EE2-9D96-48AEC9FE29FF}"/>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04006ED8-2EC5-4CA8-9308-7E51B58A717D}"/>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Khởi động</a:t>
              </a:r>
            </a:p>
          </p:txBody>
        </p:sp>
      </p:grpSp>
      <p:sp>
        <p:nvSpPr>
          <p:cNvPr id="11" name="Rectangle: Rounded Corners 10">
            <a:extLst>
              <a:ext uri="{FF2B5EF4-FFF2-40B4-BE49-F238E27FC236}">
                <a16:creationId xmlns:a16="http://schemas.microsoft.com/office/drawing/2014/main" id="{2C509900-4AC3-45EA-A45F-EC1B97DE1172}"/>
              </a:ext>
            </a:extLst>
          </p:cNvPr>
          <p:cNvSpPr/>
          <p:nvPr/>
        </p:nvSpPr>
        <p:spPr>
          <a:xfrm>
            <a:off x="480411" y="1026530"/>
            <a:ext cx="5691789" cy="5221870"/>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12" name="Text Box 29">
            <a:extLst>
              <a:ext uri="{FF2B5EF4-FFF2-40B4-BE49-F238E27FC236}">
                <a16:creationId xmlns:a16="http://schemas.microsoft.com/office/drawing/2014/main" id="{189C30EA-1D33-48C1-A547-C2D77244DE37}"/>
              </a:ext>
            </a:extLst>
          </p:cNvPr>
          <p:cNvSpPr txBox="1">
            <a:spLocks noChangeArrowheads="1"/>
          </p:cNvSpPr>
          <p:nvPr/>
        </p:nvSpPr>
        <p:spPr bwMode="auto">
          <a:xfrm>
            <a:off x="766957" y="1700344"/>
            <a:ext cx="4900401" cy="3970318"/>
          </a:xfrm>
          <a:prstGeom prst="rect">
            <a:avLst/>
          </a:prstGeom>
          <a:noFill/>
          <a:ln>
            <a:noFill/>
          </a:ln>
          <a:effectLst/>
        </p:spPr>
        <p:txBody>
          <a:bodyPr wrap="square">
            <a:spAutoFit/>
          </a:bodyPr>
          <a:lstStyle/>
          <a:p>
            <a:pPr marL="0" marR="0" algn="just">
              <a:spcBef>
                <a:spcPts val="0"/>
              </a:spcBef>
            </a:pPr>
            <a:r>
              <a:rPr lang="en-US" sz="2800" i="1">
                <a:solidFill>
                  <a:srgbClr val="000000"/>
                </a:solidFill>
                <a:effectLst/>
                <a:latin typeface="Arial" panose="020B0604020202020204" pitchFamily="34" charset="0"/>
                <a:ea typeface="Times New Roman" panose="02020603050405020304" pitchFamily="18" charset="0"/>
              </a:rPr>
              <a:t>Hình dưới là ảnh chụp hoạt nghiệm thí nghiệm về sự thay đổi vận tốc của một ô tô đồ chơi chạy bằng pin có gần anten dùng để điều khiển từ xa, trong ba giai đoạn chuyển động. Vận tốc trong ba giai đoạn chuyển động này có gì giống nhau, khác nhau?</a:t>
            </a:r>
            <a:endParaRPr lang="en-US" sz="2800">
              <a:effectLst/>
              <a:latin typeface="Times New Roman" panose="02020603050405020304" pitchFamily="18" charset="0"/>
              <a:ea typeface="Times New Roman" panose="02020603050405020304" pitchFamily="18" charset="0"/>
            </a:endParaRPr>
          </a:p>
        </p:txBody>
      </p:sp>
      <p:grpSp>
        <p:nvGrpSpPr>
          <p:cNvPr id="15" name="Group 14">
            <a:extLst>
              <a:ext uri="{FF2B5EF4-FFF2-40B4-BE49-F238E27FC236}">
                <a16:creationId xmlns:a16="http://schemas.microsoft.com/office/drawing/2014/main" id="{F7216F74-D0F4-9D91-8CA3-EAD355525E30}"/>
              </a:ext>
            </a:extLst>
          </p:cNvPr>
          <p:cNvGrpSpPr/>
          <p:nvPr/>
        </p:nvGrpSpPr>
        <p:grpSpPr>
          <a:xfrm>
            <a:off x="464220" y="743501"/>
            <a:ext cx="573943" cy="732171"/>
            <a:chOff x="492857" y="487470"/>
            <a:chExt cx="573943" cy="732171"/>
          </a:xfrm>
        </p:grpSpPr>
        <p:grpSp>
          <p:nvGrpSpPr>
            <p:cNvPr id="16" name="Group 15">
              <a:extLst>
                <a:ext uri="{FF2B5EF4-FFF2-40B4-BE49-F238E27FC236}">
                  <a16:creationId xmlns:a16="http://schemas.microsoft.com/office/drawing/2014/main" id="{E421933C-2E4F-D71C-C37B-BFE023129DD6}"/>
                </a:ext>
              </a:extLst>
            </p:cNvPr>
            <p:cNvGrpSpPr/>
            <p:nvPr/>
          </p:nvGrpSpPr>
          <p:grpSpPr>
            <a:xfrm>
              <a:off x="492857" y="487470"/>
              <a:ext cx="573943" cy="531990"/>
              <a:chOff x="492857" y="307120"/>
              <a:chExt cx="758778" cy="712340"/>
            </a:xfrm>
          </p:grpSpPr>
          <p:sp>
            <p:nvSpPr>
              <p:cNvPr id="20" name="Oval 19">
                <a:extLst>
                  <a:ext uri="{FF2B5EF4-FFF2-40B4-BE49-F238E27FC236}">
                    <a16:creationId xmlns:a16="http://schemas.microsoft.com/office/drawing/2014/main" id="{B63D7165-747D-6AE5-0D3A-B29609E43398}"/>
                  </a:ext>
                </a:extLst>
              </p:cNvPr>
              <p:cNvSpPr/>
              <p:nvPr/>
            </p:nvSpPr>
            <p:spPr>
              <a:xfrm>
                <a:off x="504123" y="333892"/>
                <a:ext cx="685800" cy="65963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Logo&#10;&#10;Description automatically generated">
                <a:extLst>
                  <a:ext uri="{FF2B5EF4-FFF2-40B4-BE49-F238E27FC236}">
                    <a16:creationId xmlns:a16="http://schemas.microsoft.com/office/drawing/2014/main" id="{464C6B4A-4DBC-92A0-49AF-A24BAE27A4B6}"/>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26889" t="8771" r="26000" b="14679"/>
              <a:stretch/>
            </p:blipFill>
            <p:spPr>
              <a:xfrm>
                <a:off x="492857" y="307120"/>
                <a:ext cx="758778" cy="712340"/>
              </a:xfrm>
              <a:prstGeom prst="rect">
                <a:avLst/>
              </a:prstGeom>
            </p:spPr>
          </p:pic>
        </p:grpSp>
        <p:pic>
          <p:nvPicPr>
            <p:cNvPr id="17" name="Picture 16" descr="A picture containing handwear&#10;&#10;Description automatically generated">
              <a:extLst>
                <a:ext uri="{FF2B5EF4-FFF2-40B4-BE49-F238E27FC236}">
                  <a16:creationId xmlns:a16="http://schemas.microsoft.com/office/drawing/2014/main" id="{7C1437E1-7205-62BE-22E1-981A831C60A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418" b="89942" l="7111" r="93889">
                          <a14:foregroundMark x1="42222" y1="5222" x2="42222" y2="5222"/>
                          <a14:foregroundMark x1="42667" y1="1934" x2="42667" y2="1934"/>
                          <a14:foregroundMark x1="7333" y1="34687" x2="7333" y2="34687"/>
                          <a14:foregroundMark x1="93889" y1="38878" x2="93889" y2="38878"/>
                          <a14:foregroundMark x1="42889" y1="1418" x2="42889" y2="1418"/>
                        </a14:backgroundRemoval>
                      </a14:imgEffect>
                    </a14:imgLayer>
                  </a14:imgProps>
                </a:ext>
                <a:ext uri="{28A0092B-C50C-407E-A947-70E740481C1C}">
                  <a14:useLocalDpi xmlns:a14="http://schemas.microsoft.com/office/drawing/2010/main" val="0"/>
                </a:ext>
              </a:extLst>
            </a:blip>
            <a:srcRect b="10877"/>
            <a:stretch/>
          </p:blipFill>
          <p:spPr>
            <a:xfrm>
              <a:off x="600775" y="770499"/>
              <a:ext cx="292432" cy="449142"/>
            </a:xfrm>
            <a:prstGeom prst="rect">
              <a:avLst/>
            </a:prstGeom>
          </p:spPr>
        </p:pic>
      </p:grpSp>
      <p:pic>
        <p:nvPicPr>
          <p:cNvPr id="10" name="Picture 9" descr="Text&#10;&#10;Description automatically generated">
            <a:extLst>
              <a:ext uri="{FF2B5EF4-FFF2-40B4-BE49-F238E27FC236}">
                <a16:creationId xmlns:a16="http://schemas.microsoft.com/office/drawing/2014/main" id="{7F31CDBA-B9D4-9B89-8513-37DD0063894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333" t="44074" r="51862" b="33704"/>
          <a:stretch/>
        </p:blipFill>
        <p:spPr>
          <a:xfrm>
            <a:off x="6687778" y="2595009"/>
            <a:ext cx="5313766" cy="1976636"/>
          </a:xfrm>
          <a:prstGeom prst="rect">
            <a:avLst/>
          </a:prstGeom>
          <a:ln>
            <a:noFill/>
          </a:ln>
          <a:effectLst>
            <a:softEdge rad="112500"/>
          </a:effectLst>
        </p:spPr>
      </p:pic>
      <p:pic>
        <p:nvPicPr>
          <p:cNvPr id="14" name="Picture 13">
            <a:extLst>
              <a:ext uri="{FF2B5EF4-FFF2-40B4-BE49-F238E27FC236}">
                <a16:creationId xmlns:a16="http://schemas.microsoft.com/office/drawing/2014/main" id="{9B661CE4-947D-CC72-8D60-A80DE997EF07}"/>
              </a:ext>
            </a:extLst>
          </p:cNvPr>
          <p:cNvPicPr>
            <a:picLocks noChangeAspect="1"/>
          </p:cNvPicPr>
          <p:nvPr/>
        </p:nvPicPr>
        <p:blipFill rotWithShape="1">
          <a:blip r:embed="rId7"/>
          <a:srcRect t="-7630" r="66682"/>
          <a:stretch/>
        </p:blipFill>
        <p:spPr>
          <a:xfrm>
            <a:off x="6742859" y="753465"/>
            <a:ext cx="5284961" cy="1981199"/>
          </a:xfrm>
          <a:prstGeom prst="rect">
            <a:avLst/>
          </a:prstGeom>
        </p:spPr>
      </p:pic>
      <p:pic>
        <p:nvPicPr>
          <p:cNvPr id="18" name="Picture 17" descr="Text&#10;&#10;Description automatically generated">
            <a:extLst>
              <a:ext uri="{FF2B5EF4-FFF2-40B4-BE49-F238E27FC236}">
                <a16:creationId xmlns:a16="http://schemas.microsoft.com/office/drawing/2014/main" id="{D5626D5E-EDF5-7546-F5BB-5FC01181CA8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0193" t="44074" b="33704"/>
          <a:stretch/>
        </p:blipFill>
        <p:spPr>
          <a:xfrm>
            <a:off x="6745488" y="4592666"/>
            <a:ext cx="5313765" cy="1778135"/>
          </a:xfrm>
          <a:prstGeom prst="rect">
            <a:avLst/>
          </a:prstGeom>
          <a:ln>
            <a:noFill/>
          </a:ln>
          <a:effectLst>
            <a:softEdge rad="112500"/>
          </a:effectLst>
        </p:spPr>
      </p:pic>
    </p:spTree>
    <p:extLst>
      <p:ext uri="{BB962C8B-B14F-4D97-AF65-F5344CB8AC3E}">
        <p14:creationId xmlns:p14="http://schemas.microsoft.com/office/powerpoint/2010/main" val="26574798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76200" y="65599"/>
            <a:ext cx="8603569" cy="541686"/>
            <a:chOff x="74035" y="2231322"/>
            <a:chExt cx="8550261" cy="756153"/>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330533" y="2267004"/>
              <a:ext cx="5726004" cy="708275"/>
              <a:chOff x="587624" y="3377549"/>
              <a:chExt cx="2948625"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4" y="3377549"/>
                <a:ext cx="2948625"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Chuyển động biến đổi</a:t>
              </a:r>
              <a:endParaRPr lang="en-US" sz="2800" dirty="0">
                <a:cs typeface="Arial" panose="020B0604020202020204" pitchFamily="34" charset="0"/>
              </a:endParaRPr>
            </a:p>
          </p:txBody>
        </p:sp>
      </p:grpSp>
      <p:pic>
        <p:nvPicPr>
          <p:cNvPr id="15" name="Picture 5" descr="empty-blue-rectangle">
            <a:extLst>
              <a:ext uri="{FF2B5EF4-FFF2-40B4-BE49-F238E27FC236}">
                <a16:creationId xmlns:a16="http://schemas.microsoft.com/office/drawing/2014/main" id="{1DC6EFAC-399A-486B-88AB-5D7431CD03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290" y="2376197"/>
            <a:ext cx="11506200" cy="704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DC224933-9386-4EF8-83D5-7F9F847973BE}"/>
              </a:ext>
            </a:extLst>
          </p:cNvPr>
          <p:cNvSpPr txBox="1"/>
          <p:nvPr/>
        </p:nvSpPr>
        <p:spPr>
          <a:xfrm>
            <a:off x="609600" y="721299"/>
            <a:ext cx="9677400" cy="861774"/>
          </a:xfrm>
          <a:prstGeom prst="rect">
            <a:avLst/>
          </a:prstGeom>
          <a:noFill/>
        </p:spPr>
        <p:txBody>
          <a:bodyPr wrap="square">
            <a:spAutoFit/>
          </a:bodyPr>
          <a:lstStyle/>
          <a:p>
            <a:pPr marL="342900" marR="0" indent="-342900">
              <a:spcBef>
                <a:spcPts val="0"/>
              </a:spcBef>
              <a:buFont typeface="Arial" panose="020B0604020202020204" pitchFamily="34" charset="0"/>
              <a:buChar char="•"/>
            </a:pPr>
            <a:r>
              <a:rPr lang="en-US" sz="2500" i="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 ô tô đang đứng yên, bắt đầu chuyển động sẽ chuyển động nhanh dần (vận tốc tăng dần)</a:t>
            </a:r>
          </a:p>
        </p:txBody>
      </p:sp>
      <p:sp>
        <p:nvSpPr>
          <p:cNvPr id="2" name="TextBox 1">
            <a:extLst>
              <a:ext uri="{FF2B5EF4-FFF2-40B4-BE49-F238E27FC236}">
                <a16:creationId xmlns:a16="http://schemas.microsoft.com/office/drawing/2014/main" id="{9538A86F-F7C5-E640-7B65-C1C15ABB06F7}"/>
              </a:ext>
            </a:extLst>
          </p:cNvPr>
          <p:cNvSpPr txBox="1"/>
          <p:nvPr/>
        </p:nvSpPr>
        <p:spPr>
          <a:xfrm>
            <a:off x="5715000" y="4077471"/>
            <a:ext cx="2590800" cy="307777"/>
          </a:xfrm>
          <a:prstGeom prst="rect">
            <a:avLst/>
          </a:prstGeom>
          <a:noFill/>
        </p:spPr>
        <p:txBody>
          <a:bodyPr wrap="square" rtlCol="0">
            <a:spAutoFit/>
          </a:bodyPr>
          <a:lstStyle/>
          <a:p>
            <a:pPr algn="ctr"/>
            <a:r>
              <a:rPr lang="en-US" sz="1400">
                <a:solidFill>
                  <a:schemeClr val="bg1"/>
                </a:solidFill>
                <a:latin typeface="Arial" panose="020B0604020202020204" pitchFamily="34" charset="0"/>
                <a:cs typeface="Arial" panose="020B0604020202020204" pitchFamily="34" charset="0"/>
              </a:rPr>
              <a:t>facebook:vatlytrucquan</a:t>
            </a:r>
          </a:p>
        </p:txBody>
      </p:sp>
      <p:pic>
        <p:nvPicPr>
          <p:cNvPr id="19" name="Picture 18" descr="A black car and a yellow truck on a road&#10;&#10;Description automatically generated with medium confidence">
            <a:extLst>
              <a:ext uri="{FF2B5EF4-FFF2-40B4-BE49-F238E27FC236}">
                <a16:creationId xmlns:a16="http://schemas.microsoft.com/office/drawing/2014/main" id="{5A4E1C80-6BEF-CFFD-2A04-1B1B55785D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5906" y="3352800"/>
            <a:ext cx="5270883" cy="3029243"/>
          </a:xfrm>
          <a:prstGeom prst="rect">
            <a:avLst/>
          </a:prstGeom>
        </p:spPr>
      </p:pic>
      <p:sp>
        <p:nvSpPr>
          <p:cNvPr id="20" name="TextBox 19">
            <a:extLst>
              <a:ext uri="{FF2B5EF4-FFF2-40B4-BE49-F238E27FC236}">
                <a16:creationId xmlns:a16="http://schemas.microsoft.com/office/drawing/2014/main" id="{062827A3-D3AC-941C-F62B-4A415A974B74}"/>
              </a:ext>
            </a:extLst>
          </p:cNvPr>
          <p:cNvSpPr txBox="1"/>
          <p:nvPr/>
        </p:nvSpPr>
        <p:spPr>
          <a:xfrm>
            <a:off x="863459" y="4231359"/>
            <a:ext cx="4398579" cy="861774"/>
          </a:xfrm>
          <a:prstGeom prst="rect">
            <a:avLst/>
          </a:prstGeom>
          <a:noFill/>
        </p:spPr>
        <p:txBody>
          <a:bodyPr wrap="square">
            <a:spAutoFit/>
          </a:bodyPr>
          <a:lstStyle/>
          <a:p>
            <a:r>
              <a:rPr lang="en-US" sz="2500" i="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Ví dụ một xe tải hãm phanh sẽ chuyển động chậm dần</a:t>
            </a:r>
            <a:endParaRPr lang="en-US" sz="2500" i="1"/>
          </a:p>
        </p:txBody>
      </p:sp>
      <p:sp>
        <p:nvSpPr>
          <p:cNvPr id="13" name="TextBox 12">
            <a:extLst>
              <a:ext uri="{FF2B5EF4-FFF2-40B4-BE49-F238E27FC236}">
                <a16:creationId xmlns:a16="http://schemas.microsoft.com/office/drawing/2014/main" id="{3C278B70-2717-7572-627B-2E20E6C9686C}"/>
              </a:ext>
            </a:extLst>
          </p:cNvPr>
          <p:cNvSpPr txBox="1"/>
          <p:nvPr/>
        </p:nvSpPr>
        <p:spPr>
          <a:xfrm>
            <a:off x="764627" y="2426166"/>
            <a:ext cx="10515600" cy="477054"/>
          </a:xfrm>
          <a:prstGeom prst="rect">
            <a:avLst/>
          </a:prstGeom>
          <a:noFill/>
        </p:spPr>
        <p:txBody>
          <a:bodyPr wrap="square">
            <a:spAutoFit/>
          </a:bodyPr>
          <a:lstStyle/>
          <a:p>
            <a:pPr marL="0" marR="0">
              <a:spcBef>
                <a:spcPts val="0"/>
              </a:spcBef>
            </a:pPr>
            <a:r>
              <a:rPr lang="en-US" sz="25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Chuyển động có vận tốc thay đổi được gọi là chuyển động biến đổi</a:t>
            </a:r>
            <a:endParaRPr lang="en-US" sz="2500" b="1">
              <a:effectLst/>
              <a:latin typeface="Arial" panose="020B0604020202020204" pitchFamily="34" charset="0"/>
              <a:ea typeface="Times New Roman" panose="02020603050405020304" pitchFamily="18" charset="0"/>
              <a:cs typeface="Arial" panose="020B0604020202020204" pitchFamily="34" charset="0"/>
            </a:endParaRPr>
          </a:p>
        </p:txBody>
      </p:sp>
      <p:sp>
        <p:nvSpPr>
          <p:cNvPr id="14" name="TextBox 13">
            <a:extLst>
              <a:ext uri="{FF2B5EF4-FFF2-40B4-BE49-F238E27FC236}">
                <a16:creationId xmlns:a16="http://schemas.microsoft.com/office/drawing/2014/main" id="{79EA22F1-8F92-D9A6-5490-E1BAB71FE004}"/>
              </a:ext>
            </a:extLst>
          </p:cNvPr>
          <p:cNvSpPr txBox="1"/>
          <p:nvPr/>
        </p:nvSpPr>
        <p:spPr>
          <a:xfrm>
            <a:off x="679142" y="1484884"/>
            <a:ext cx="9677400" cy="861774"/>
          </a:xfrm>
          <a:prstGeom prst="rect">
            <a:avLst/>
          </a:prstGeom>
          <a:noFill/>
        </p:spPr>
        <p:txBody>
          <a:bodyPr wrap="square">
            <a:spAutoFit/>
          </a:bodyPr>
          <a:lstStyle/>
          <a:p>
            <a:pPr marL="342900" marR="0" indent="-342900">
              <a:spcBef>
                <a:spcPts val="0"/>
              </a:spcBef>
              <a:buFont typeface="Arial" panose="020B0604020202020204" pitchFamily="34" charset="0"/>
              <a:buChar char="•"/>
            </a:pPr>
            <a:r>
              <a:rPr lang="en-US" sz="2500" i="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Khi đang chuyển động muốn dừng lại sẽ phải chuyển động chậm dần (vận tốc giảm dần). </a:t>
            </a:r>
          </a:p>
        </p:txBody>
      </p:sp>
    </p:spTree>
    <p:extLst>
      <p:ext uri="{BB962C8B-B14F-4D97-AF65-F5344CB8AC3E}">
        <p14:creationId xmlns:p14="http://schemas.microsoft.com/office/powerpoint/2010/main" val="1843524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0" grpId="0"/>
      <p:bldP spid="13"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Câu hỏi</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790671" y="758277"/>
            <a:ext cx="10972800" cy="622201"/>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985193" y="814322"/>
            <a:ext cx="10431902"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spcBef>
                <a:spcPts val="0"/>
              </a:spcBef>
            </a:pPr>
            <a:r>
              <a:rPr lang="en-US" sz="2500">
                <a:solidFill>
                  <a:srgbClr val="000000"/>
                </a:solidFill>
                <a:effectLst/>
                <a:latin typeface="Arial" panose="020B0604020202020204" pitchFamily="34" charset="0"/>
                <a:ea typeface="Times New Roman" panose="02020603050405020304" pitchFamily="18" charset="0"/>
              </a:rPr>
              <a:t>Hãy tìm thêm ví dụ về chuyển động biến đổi trong cuộc sống.</a:t>
            </a:r>
            <a:endParaRPr lang="en-US" sz="2500">
              <a:effectLst/>
              <a:latin typeface="Times New Roman" panose="02020603050405020304" pitchFamily="18" charset="0"/>
              <a:ea typeface="Times New Roman" panose="02020603050405020304" pitchFamily="18" charset="0"/>
            </a:endParaRP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pic>
        <p:nvPicPr>
          <p:cNvPr id="15" name="Content Placeholder 4" descr="A group of people riding motorcycles&#10;&#10;Description automatically generated with medium confidence">
            <a:extLst>
              <a:ext uri="{FF2B5EF4-FFF2-40B4-BE49-F238E27FC236}">
                <a16:creationId xmlns:a16="http://schemas.microsoft.com/office/drawing/2014/main" id="{416E1FC9-DA36-A99A-E78C-E7F6EC20ADF6}"/>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r="7894" b="5277"/>
          <a:stretch/>
        </p:blipFill>
        <p:spPr>
          <a:xfrm>
            <a:off x="523655" y="1710975"/>
            <a:ext cx="5333980" cy="2742763"/>
          </a:xfrm>
          <a:prstGeom prst="rect">
            <a:avLst/>
          </a:prstGeom>
          <a:ln>
            <a:noFill/>
          </a:ln>
          <a:effectLst>
            <a:softEdge rad="112500"/>
          </a:effectLst>
        </p:spPr>
      </p:pic>
      <p:pic>
        <p:nvPicPr>
          <p:cNvPr id="16" name="Picture 15" descr="A cheetah running in the grass&#10;&#10;Description automatically generated with medium confidence">
            <a:extLst>
              <a:ext uri="{FF2B5EF4-FFF2-40B4-BE49-F238E27FC236}">
                <a16:creationId xmlns:a16="http://schemas.microsoft.com/office/drawing/2014/main" id="{6D7989A7-07C2-3CAA-7607-0B70E2918B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84920" y="1701110"/>
            <a:ext cx="5140280" cy="2765471"/>
          </a:xfrm>
          <a:prstGeom prst="rect">
            <a:avLst/>
          </a:prstGeom>
          <a:ln>
            <a:noFill/>
          </a:ln>
          <a:effectLst>
            <a:softEdge rad="112500"/>
          </a:effectLst>
        </p:spPr>
      </p:pic>
      <p:sp>
        <p:nvSpPr>
          <p:cNvPr id="19" name="TextBox 18">
            <a:extLst>
              <a:ext uri="{FF2B5EF4-FFF2-40B4-BE49-F238E27FC236}">
                <a16:creationId xmlns:a16="http://schemas.microsoft.com/office/drawing/2014/main" id="{B5990ADB-F871-856C-E22B-D6C1CC28E2CE}"/>
              </a:ext>
            </a:extLst>
          </p:cNvPr>
          <p:cNvSpPr txBox="1"/>
          <p:nvPr/>
        </p:nvSpPr>
        <p:spPr>
          <a:xfrm>
            <a:off x="1068980" y="4675714"/>
            <a:ext cx="3423023" cy="369332"/>
          </a:xfrm>
          <a:prstGeom prst="rect">
            <a:avLst/>
          </a:prstGeom>
          <a:noFill/>
        </p:spPr>
        <p:txBody>
          <a:bodyPr wrap="square">
            <a:spAutoFit/>
          </a:bodyPr>
          <a:lstStyle/>
          <a:p>
            <a:pPr algn="ctr"/>
            <a:r>
              <a:rPr lang="en-US" sz="1800">
                <a:solidFill>
                  <a:srgbClr val="000000"/>
                </a:solidFill>
                <a:effectLst/>
                <a:latin typeface="Arial" panose="020B0604020202020204" pitchFamily="34" charset="0"/>
                <a:ea typeface="Times New Roman" panose="02020603050405020304" pitchFamily="18" charset="0"/>
              </a:rPr>
              <a:t>Chuyển động của xe đua</a:t>
            </a:r>
            <a:endParaRPr lang="en-US"/>
          </a:p>
        </p:txBody>
      </p:sp>
      <p:sp>
        <p:nvSpPr>
          <p:cNvPr id="20" name="TextBox 19">
            <a:extLst>
              <a:ext uri="{FF2B5EF4-FFF2-40B4-BE49-F238E27FC236}">
                <a16:creationId xmlns:a16="http://schemas.microsoft.com/office/drawing/2014/main" id="{359EA6CA-7BAC-8A2E-0BA5-792E46957647}"/>
              </a:ext>
            </a:extLst>
          </p:cNvPr>
          <p:cNvSpPr txBox="1"/>
          <p:nvPr/>
        </p:nvSpPr>
        <p:spPr>
          <a:xfrm>
            <a:off x="6277071" y="4787213"/>
            <a:ext cx="4738852" cy="369332"/>
          </a:xfrm>
          <a:prstGeom prst="rect">
            <a:avLst/>
          </a:prstGeom>
          <a:noFill/>
        </p:spPr>
        <p:txBody>
          <a:bodyPr wrap="square">
            <a:spAutoFit/>
          </a:bodyPr>
          <a:lstStyle/>
          <a:p>
            <a:pPr algn="ctr"/>
            <a:r>
              <a:rPr lang="en-US" sz="1800">
                <a:solidFill>
                  <a:srgbClr val="000000"/>
                </a:solidFill>
                <a:effectLst/>
                <a:latin typeface="Arial" panose="020B0604020202020204" pitchFamily="34" charset="0"/>
                <a:ea typeface="Times New Roman" panose="02020603050405020304" pitchFamily="18" charset="0"/>
              </a:rPr>
              <a:t>Chuyển động của con báo đang săn mồi</a:t>
            </a:r>
            <a:endParaRPr lang="en-US"/>
          </a:p>
        </p:txBody>
      </p:sp>
    </p:spTree>
    <p:extLst>
      <p:ext uri="{BB962C8B-B14F-4D97-AF65-F5344CB8AC3E}">
        <p14:creationId xmlns:p14="http://schemas.microsoft.com/office/powerpoint/2010/main" val="1408665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76200" y="74012"/>
            <a:ext cx="8644744" cy="541686"/>
            <a:chOff x="74035" y="2243066"/>
            <a:chExt cx="8591181" cy="756153"/>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330533" y="2267004"/>
              <a:ext cx="8225024" cy="708275"/>
              <a:chOff x="587624" y="3377549"/>
              <a:chExt cx="4235504"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4" y="3377549"/>
                <a:ext cx="4235504"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50124" y="2243066"/>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Gia tốc của chuyển động biến đổi</a:t>
              </a:r>
              <a:endParaRPr lang="en-US" sz="2800" dirty="0">
                <a:cs typeface="Arial" panose="020B0604020202020204" pitchFamily="34" charset="0"/>
              </a:endParaRPr>
            </a:p>
          </p:txBody>
        </p:sp>
      </p:grpSp>
      <p:pic>
        <p:nvPicPr>
          <p:cNvPr id="15" name="Picture 5" descr="empty-blue-rectangle">
            <a:extLst>
              <a:ext uri="{FF2B5EF4-FFF2-40B4-BE49-F238E27FC236}">
                <a16:creationId xmlns:a16="http://schemas.microsoft.com/office/drawing/2014/main" id="{1DC6EFAC-399A-486B-88AB-5D7431CD03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1" y="1231835"/>
            <a:ext cx="11125200" cy="106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DC224933-9386-4EF8-83D5-7F9F847973BE}"/>
              </a:ext>
            </a:extLst>
          </p:cNvPr>
          <p:cNvSpPr txBox="1"/>
          <p:nvPr/>
        </p:nvSpPr>
        <p:spPr>
          <a:xfrm>
            <a:off x="1204807" y="1333540"/>
            <a:ext cx="9782385" cy="861774"/>
          </a:xfrm>
          <a:prstGeom prst="rect">
            <a:avLst/>
          </a:prstGeom>
          <a:noFill/>
        </p:spPr>
        <p:txBody>
          <a:bodyPr wrap="square">
            <a:spAutoFit/>
          </a:bodyPr>
          <a:lstStyle/>
          <a:p>
            <a:pPr marR="0" algn="ctr">
              <a:spcBef>
                <a:spcPts val="0"/>
              </a:spcBef>
            </a:pPr>
            <a:r>
              <a:rPr lang="en-US" sz="2500">
                <a:solidFill>
                  <a:srgbClr val="000000"/>
                </a:solidFill>
                <a:effectLst/>
                <a:latin typeface="Arial" panose="020B0604020202020204" pitchFamily="34" charset="0"/>
                <a:ea typeface="Times New Roman" panose="02020603050405020304" pitchFamily="18" charset="0"/>
              </a:rPr>
              <a:t>Để xác định được sự thay đổi vận tốc theo thời gian, phải biết vận tốc tức thời của chuyển động tại các thời điểm khác nhau. </a:t>
            </a:r>
          </a:p>
        </p:txBody>
      </p:sp>
      <p:sp>
        <p:nvSpPr>
          <p:cNvPr id="2" name="TextBox 1">
            <a:extLst>
              <a:ext uri="{FF2B5EF4-FFF2-40B4-BE49-F238E27FC236}">
                <a16:creationId xmlns:a16="http://schemas.microsoft.com/office/drawing/2014/main" id="{9538A86F-F7C5-E640-7B65-C1C15ABB06F7}"/>
              </a:ext>
            </a:extLst>
          </p:cNvPr>
          <p:cNvSpPr txBox="1"/>
          <p:nvPr/>
        </p:nvSpPr>
        <p:spPr>
          <a:xfrm>
            <a:off x="5715000" y="4077471"/>
            <a:ext cx="2590800" cy="307777"/>
          </a:xfrm>
          <a:prstGeom prst="rect">
            <a:avLst/>
          </a:prstGeom>
          <a:noFill/>
        </p:spPr>
        <p:txBody>
          <a:bodyPr wrap="square" rtlCol="0">
            <a:spAutoFit/>
          </a:bodyPr>
          <a:lstStyle/>
          <a:p>
            <a:pPr algn="ctr"/>
            <a:r>
              <a:rPr lang="en-US" sz="1400">
                <a:solidFill>
                  <a:schemeClr val="bg1"/>
                </a:solidFill>
                <a:latin typeface="Arial" panose="020B0604020202020204" pitchFamily="34" charset="0"/>
                <a:cs typeface="Arial" panose="020B0604020202020204" pitchFamily="34" charset="0"/>
              </a:rPr>
              <a:t>facebook:vatlytrucquan</a:t>
            </a:r>
          </a:p>
        </p:txBody>
      </p:sp>
      <p:sp>
        <p:nvSpPr>
          <p:cNvPr id="16" name="TextBox 15">
            <a:extLst>
              <a:ext uri="{FF2B5EF4-FFF2-40B4-BE49-F238E27FC236}">
                <a16:creationId xmlns:a16="http://schemas.microsoft.com/office/drawing/2014/main" id="{582A5567-B33C-4757-6AFF-B0BB30D72422}"/>
              </a:ext>
            </a:extLst>
          </p:cNvPr>
          <p:cNvSpPr txBox="1"/>
          <p:nvPr/>
        </p:nvSpPr>
        <p:spPr>
          <a:xfrm>
            <a:off x="680751" y="5450366"/>
            <a:ext cx="10584637" cy="1446550"/>
          </a:xfrm>
          <a:prstGeom prst="rect">
            <a:avLst/>
          </a:prstGeom>
          <a:noFill/>
        </p:spPr>
        <p:txBody>
          <a:bodyPr wrap="square">
            <a:spAutoFit/>
          </a:bodyPr>
          <a:lstStyle/>
          <a:p>
            <a:pPr marL="342900" marR="0" indent="-342900" algn="just">
              <a:spcBef>
                <a:spcPts val="0"/>
              </a:spcBef>
              <a:buFont typeface="Wingdings" panose="05000000000000000000" pitchFamily="2" charset="2"/>
              <a:buChar char="v"/>
            </a:pPr>
            <a:r>
              <a:rPr lang="en-US" sz="2200">
                <a:solidFill>
                  <a:srgbClr val="000000"/>
                </a:solidFill>
                <a:effectLst/>
                <a:latin typeface="Arial" panose="020B0604020202020204" pitchFamily="34" charset="0"/>
                <a:ea typeface="Times New Roman" panose="02020603050405020304" pitchFamily="18" charset="0"/>
              </a:rPr>
              <a:t>Các phương tiện giao thông như xe máy, ô tô được trang bị tốc kế là thiết bị đo trực tiếp vận tốc tức thời. </a:t>
            </a:r>
          </a:p>
          <a:p>
            <a:pPr marL="342900" marR="0" indent="-342900" algn="just">
              <a:spcBef>
                <a:spcPts val="0"/>
              </a:spcBef>
              <a:buFont typeface="Wingdings" panose="05000000000000000000" pitchFamily="2" charset="2"/>
              <a:buChar char="v"/>
            </a:pPr>
            <a:r>
              <a:rPr lang="en-US" sz="2200">
                <a:solidFill>
                  <a:srgbClr val="000000"/>
                </a:solidFill>
                <a:effectLst/>
                <a:latin typeface="Arial" panose="020B0604020202020204" pitchFamily="34" charset="0"/>
                <a:ea typeface="Times New Roman" panose="02020603050405020304" pitchFamily="18" charset="0"/>
              </a:rPr>
              <a:t>Do đó có thể dùng tốc kế trên xe máy hoặc ô tô để tìm hiểu sự thay đổi vận tốc của chuyển động biến đổi</a:t>
            </a:r>
            <a:endParaRPr lang="en-US" sz="2200" b="1">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7" name="Picture 16" descr="A close up of a car dashboard&#10;&#10;Description automatically generated with low confidence">
            <a:extLst>
              <a:ext uri="{FF2B5EF4-FFF2-40B4-BE49-F238E27FC236}">
                <a16:creationId xmlns:a16="http://schemas.microsoft.com/office/drawing/2014/main" id="{AFD672A2-B102-94D7-6C1D-C249312B92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1677" y="2252955"/>
            <a:ext cx="4273733" cy="3221737"/>
          </a:xfrm>
          <a:prstGeom prst="rect">
            <a:avLst/>
          </a:prstGeom>
          <a:ln>
            <a:noFill/>
          </a:ln>
          <a:effectLst>
            <a:softEdge rad="112500"/>
          </a:effectLst>
        </p:spPr>
      </p:pic>
      <p:pic>
        <p:nvPicPr>
          <p:cNvPr id="18" name="Content Placeholder 4" descr="A picture containing text, clock, device, black&#10;&#10;Description automatically generated">
            <a:extLst>
              <a:ext uri="{FF2B5EF4-FFF2-40B4-BE49-F238E27FC236}">
                <a16:creationId xmlns:a16="http://schemas.microsoft.com/office/drawing/2014/main" id="{4CD617FA-D4F1-A569-FF46-19A82A271C6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30" t="756" r="615" b="6074"/>
          <a:stretch/>
        </p:blipFill>
        <p:spPr>
          <a:xfrm>
            <a:off x="994480" y="2497855"/>
            <a:ext cx="4717237" cy="2996889"/>
          </a:xfrm>
          <a:prstGeom prst="rect">
            <a:avLst/>
          </a:prstGeom>
          <a:ln>
            <a:noFill/>
          </a:ln>
          <a:effectLst>
            <a:softEdge rad="112500"/>
          </a:effectLst>
        </p:spPr>
      </p:pic>
      <p:sp>
        <p:nvSpPr>
          <p:cNvPr id="21" name="Text Box 13">
            <a:extLst>
              <a:ext uri="{FF2B5EF4-FFF2-40B4-BE49-F238E27FC236}">
                <a16:creationId xmlns:a16="http://schemas.microsoft.com/office/drawing/2014/main" id="{33BFF1E2-ABC6-1B08-4814-DABA72966FFA}"/>
              </a:ext>
            </a:extLst>
          </p:cNvPr>
          <p:cNvSpPr txBox="1">
            <a:spLocks noChangeArrowheads="1"/>
          </p:cNvSpPr>
          <p:nvPr/>
        </p:nvSpPr>
        <p:spPr bwMode="auto">
          <a:xfrm>
            <a:off x="218683" y="684359"/>
            <a:ext cx="35185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1. Khái niệm gia tốc</a:t>
            </a:r>
          </a:p>
        </p:txBody>
      </p:sp>
    </p:spTree>
    <p:extLst>
      <p:ext uri="{BB962C8B-B14F-4D97-AF65-F5344CB8AC3E}">
        <p14:creationId xmlns:p14="http://schemas.microsoft.com/office/powerpoint/2010/main" val="1921594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76200" y="74012"/>
            <a:ext cx="8644744" cy="541686"/>
            <a:chOff x="74035" y="2243066"/>
            <a:chExt cx="8591181" cy="756153"/>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330533" y="2267004"/>
              <a:ext cx="8225024" cy="708275"/>
              <a:chOff x="587624" y="3377549"/>
              <a:chExt cx="4235504"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4" y="3377549"/>
                <a:ext cx="4235504"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50124" y="2243066"/>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Gia tốc của chuyển động biến đổi</a:t>
              </a:r>
              <a:endParaRPr lang="en-US" sz="2800" dirty="0">
                <a:cs typeface="Arial" panose="020B0604020202020204" pitchFamily="34" charset="0"/>
              </a:endParaRPr>
            </a:p>
          </p:txBody>
        </p:sp>
      </p:grpSp>
      <p:sp>
        <p:nvSpPr>
          <p:cNvPr id="2" name="TextBox 1">
            <a:extLst>
              <a:ext uri="{FF2B5EF4-FFF2-40B4-BE49-F238E27FC236}">
                <a16:creationId xmlns:a16="http://schemas.microsoft.com/office/drawing/2014/main" id="{9538A86F-F7C5-E640-7B65-C1C15ABB06F7}"/>
              </a:ext>
            </a:extLst>
          </p:cNvPr>
          <p:cNvSpPr txBox="1"/>
          <p:nvPr/>
        </p:nvSpPr>
        <p:spPr>
          <a:xfrm>
            <a:off x="5715000" y="4077471"/>
            <a:ext cx="2590800" cy="307777"/>
          </a:xfrm>
          <a:prstGeom prst="rect">
            <a:avLst/>
          </a:prstGeom>
          <a:noFill/>
        </p:spPr>
        <p:txBody>
          <a:bodyPr wrap="square" rtlCol="0">
            <a:spAutoFit/>
          </a:bodyPr>
          <a:lstStyle/>
          <a:p>
            <a:pPr algn="ctr"/>
            <a:r>
              <a:rPr lang="en-US" sz="1400">
                <a:solidFill>
                  <a:schemeClr val="bg1"/>
                </a:solidFill>
                <a:latin typeface="Arial" panose="020B0604020202020204" pitchFamily="34" charset="0"/>
                <a:cs typeface="Arial" panose="020B0604020202020204" pitchFamily="34" charset="0"/>
              </a:rPr>
              <a:t>facebook:vatlytrucquan</a:t>
            </a:r>
          </a:p>
        </p:txBody>
      </p:sp>
      <p:sp>
        <p:nvSpPr>
          <p:cNvPr id="14" name="TextBox 13">
            <a:extLst>
              <a:ext uri="{FF2B5EF4-FFF2-40B4-BE49-F238E27FC236}">
                <a16:creationId xmlns:a16="http://schemas.microsoft.com/office/drawing/2014/main" id="{F2DFFF5B-8AA8-B6D6-0EEE-5E74041E66F3}"/>
              </a:ext>
            </a:extLst>
          </p:cNvPr>
          <p:cNvSpPr txBox="1"/>
          <p:nvPr/>
        </p:nvSpPr>
        <p:spPr>
          <a:xfrm>
            <a:off x="489432" y="1210171"/>
            <a:ext cx="10780986" cy="861774"/>
          </a:xfrm>
          <a:prstGeom prst="rect">
            <a:avLst/>
          </a:prstGeom>
          <a:noFill/>
        </p:spPr>
        <p:txBody>
          <a:bodyPr wrap="square">
            <a:spAutoFit/>
          </a:bodyPr>
          <a:lstStyle/>
          <a:p>
            <a:pPr marL="0" marR="0" algn="ctr">
              <a:spcBef>
                <a:spcPts val="0"/>
              </a:spcBef>
            </a:pPr>
            <a:r>
              <a:rPr lang="en-US" sz="2500">
                <a:solidFill>
                  <a:srgbClr val="000000"/>
                </a:solidFill>
                <a:effectLst/>
                <a:latin typeface="Arial" panose="020B0604020202020204" pitchFamily="34" charset="0"/>
                <a:ea typeface="Times New Roman" panose="02020603050405020304" pitchFamily="18" charset="0"/>
              </a:rPr>
              <a:t>Bảng dưới đây ghi vận tốc tức thời đo bởi tốc kế của một ô tô sau các khoảng thời gian 2 s kể từ khi bắt đầu chạy trên một đường thẳng </a:t>
            </a:r>
          </a:p>
        </p:txBody>
      </p:sp>
      <p:grpSp>
        <p:nvGrpSpPr>
          <p:cNvPr id="12" name="Group 11">
            <a:extLst>
              <a:ext uri="{FF2B5EF4-FFF2-40B4-BE49-F238E27FC236}">
                <a16:creationId xmlns:a16="http://schemas.microsoft.com/office/drawing/2014/main" id="{516D953E-CB43-843A-5155-3988EEBC4C8D}"/>
              </a:ext>
            </a:extLst>
          </p:cNvPr>
          <p:cNvGrpSpPr/>
          <p:nvPr/>
        </p:nvGrpSpPr>
        <p:grpSpPr>
          <a:xfrm>
            <a:off x="489432" y="4641468"/>
            <a:ext cx="10645755" cy="986081"/>
            <a:chOff x="592431" y="4652719"/>
            <a:chExt cx="10645755" cy="986081"/>
          </a:xfrm>
        </p:grpSpPr>
        <p:pic>
          <p:nvPicPr>
            <p:cNvPr id="15" name="Picture 5" descr="empty-blue-rectangle">
              <a:extLst>
                <a:ext uri="{FF2B5EF4-FFF2-40B4-BE49-F238E27FC236}">
                  <a16:creationId xmlns:a16="http://schemas.microsoft.com/office/drawing/2014/main" id="{1DC6EFAC-399A-486B-88AB-5D7431CD03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6897" y="4652719"/>
              <a:ext cx="10581289" cy="986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E1E3A27F-BC13-B7CA-47CB-2B3D2F108DD2}"/>
                </a:ext>
              </a:extLst>
            </p:cNvPr>
            <p:cNvSpPr txBox="1"/>
            <p:nvPr/>
          </p:nvSpPr>
          <p:spPr>
            <a:xfrm>
              <a:off x="592431" y="4714872"/>
              <a:ext cx="10581289" cy="861774"/>
            </a:xfrm>
            <a:prstGeom prst="rect">
              <a:avLst/>
            </a:prstGeom>
            <a:noFill/>
          </p:spPr>
          <p:txBody>
            <a:bodyPr wrap="square">
              <a:spAutoFit/>
            </a:bodyPr>
            <a:lstStyle/>
            <a:p>
              <a:pPr marL="0" marR="0" algn="ctr">
                <a:spcBef>
                  <a:spcPts val="0"/>
                </a:spcBef>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Bảng trên cho thấy vận tốc của ô tô tăng dần theo thời gian: </a:t>
              </a:r>
            </a:p>
            <a:p>
              <a:pPr marL="0" marR="0" algn="ctr">
                <a:spcBef>
                  <a:spcPts val="0"/>
                </a:spcBef>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Ô tô chuyển động nhanh dần.</a:t>
              </a:r>
              <a:endParaRPr lang="en-US" sz="2500">
                <a:effectLst/>
                <a:latin typeface="Arial" panose="020B0604020202020204" pitchFamily="34" charset="0"/>
                <a:ea typeface="Times New Roman" panose="02020603050405020304" pitchFamily="18" charset="0"/>
                <a:cs typeface="Arial" panose="020B0604020202020204" pitchFamily="34" charset="0"/>
              </a:endParaRPr>
            </a:p>
          </p:txBody>
        </p:sp>
      </p:grpSp>
      <p:sp>
        <p:nvSpPr>
          <p:cNvPr id="17" name="Text Box 13">
            <a:extLst>
              <a:ext uri="{FF2B5EF4-FFF2-40B4-BE49-F238E27FC236}">
                <a16:creationId xmlns:a16="http://schemas.microsoft.com/office/drawing/2014/main" id="{381D2713-4F65-8638-4133-052BDF3D1EB8}"/>
              </a:ext>
            </a:extLst>
          </p:cNvPr>
          <p:cNvSpPr txBox="1">
            <a:spLocks noChangeArrowheads="1"/>
          </p:cNvSpPr>
          <p:nvPr/>
        </p:nvSpPr>
        <p:spPr bwMode="auto">
          <a:xfrm>
            <a:off x="218683" y="684359"/>
            <a:ext cx="35185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1. Khái niệm gia tốc</a:t>
            </a:r>
          </a:p>
        </p:txBody>
      </p:sp>
      <p:graphicFrame>
        <p:nvGraphicFramePr>
          <p:cNvPr id="18" name="Table 13">
            <a:extLst>
              <a:ext uri="{FF2B5EF4-FFF2-40B4-BE49-F238E27FC236}">
                <a16:creationId xmlns:a16="http://schemas.microsoft.com/office/drawing/2014/main" id="{74983E61-1BDA-B876-C502-409479503602}"/>
              </a:ext>
            </a:extLst>
          </p:cNvPr>
          <p:cNvGraphicFramePr>
            <a:graphicFrameLocks noGrp="1"/>
          </p:cNvGraphicFramePr>
          <p:nvPr>
            <p:extLst>
              <p:ext uri="{D42A27DB-BD31-4B8C-83A1-F6EECF244321}">
                <p14:modId xmlns:p14="http://schemas.microsoft.com/office/powerpoint/2010/main" val="3857977233"/>
              </p:ext>
            </p:extLst>
          </p:nvPr>
        </p:nvGraphicFramePr>
        <p:xfrm>
          <a:off x="1031256" y="2639620"/>
          <a:ext cx="9367487" cy="1325880"/>
        </p:xfrm>
        <a:graphic>
          <a:graphicData uri="http://schemas.openxmlformats.org/drawingml/2006/table">
            <a:tbl>
              <a:tblPr firstRow="1" bandRow="1">
                <a:tableStyleId>{93296810-A885-4BE3-A3E7-6D5BEEA58F35}</a:tableStyleId>
              </a:tblPr>
              <a:tblGrid>
                <a:gridCol w="3066567">
                  <a:extLst>
                    <a:ext uri="{9D8B030D-6E8A-4147-A177-3AD203B41FA5}">
                      <a16:colId xmlns:a16="http://schemas.microsoft.com/office/drawing/2014/main" val="1913795865"/>
                    </a:ext>
                  </a:extLst>
                </a:gridCol>
                <a:gridCol w="890720">
                  <a:extLst>
                    <a:ext uri="{9D8B030D-6E8A-4147-A177-3AD203B41FA5}">
                      <a16:colId xmlns:a16="http://schemas.microsoft.com/office/drawing/2014/main" val="1264622068"/>
                    </a:ext>
                  </a:extLst>
                </a:gridCol>
                <a:gridCol w="990600">
                  <a:extLst>
                    <a:ext uri="{9D8B030D-6E8A-4147-A177-3AD203B41FA5}">
                      <a16:colId xmlns:a16="http://schemas.microsoft.com/office/drawing/2014/main" val="397702833"/>
                    </a:ext>
                  </a:extLst>
                </a:gridCol>
                <a:gridCol w="1066800">
                  <a:extLst>
                    <a:ext uri="{9D8B030D-6E8A-4147-A177-3AD203B41FA5}">
                      <a16:colId xmlns:a16="http://schemas.microsoft.com/office/drawing/2014/main" val="2741692590"/>
                    </a:ext>
                  </a:extLst>
                </a:gridCol>
                <a:gridCol w="1066800">
                  <a:extLst>
                    <a:ext uri="{9D8B030D-6E8A-4147-A177-3AD203B41FA5}">
                      <a16:colId xmlns:a16="http://schemas.microsoft.com/office/drawing/2014/main" val="3911514114"/>
                    </a:ext>
                  </a:extLst>
                </a:gridCol>
                <a:gridCol w="1219200">
                  <a:extLst>
                    <a:ext uri="{9D8B030D-6E8A-4147-A177-3AD203B41FA5}">
                      <a16:colId xmlns:a16="http://schemas.microsoft.com/office/drawing/2014/main" val="1179643113"/>
                    </a:ext>
                  </a:extLst>
                </a:gridCol>
                <a:gridCol w="1066800">
                  <a:extLst>
                    <a:ext uri="{9D8B030D-6E8A-4147-A177-3AD203B41FA5}">
                      <a16:colId xmlns:a16="http://schemas.microsoft.com/office/drawing/2014/main" val="1601266568"/>
                    </a:ext>
                  </a:extLst>
                </a:gridCol>
              </a:tblGrid>
              <a:tr h="435377">
                <a:tc gridSpan="2">
                  <a:txBody>
                    <a:bodyPr/>
                    <a:lstStyle/>
                    <a:p>
                      <a:pPr algn="ctr"/>
                      <a:r>
                        <a:rPr lang="en-US" sz="2300" b="1" kern="1200">
                          <a:solidFill>
                            <a:schemeClr val="lt1"/>
                          </a:solidFill>
                          <a:effectLst/>
                          <a:latin typeface="Arial" panose="020B0604020202020204" pitchFamily="34" charset="0"/>
                          <a:ea typeface="+mn-ea"/>
                          <a:cs typeface="Arial" panose="020B0604020202020204" pitchFamily="34" charset="0"/>
                        </a:rPr>
                        <a:t>Thời điểm t(s)</a:t>
                      </a:r>
                    </a:p>
                  </a:txBody>
                  <a:tcPr/>
                </a:tc>
                <a:tc hMerge="1">
                  <a:txBody>
                    <a:bodyPr/>
                    <a:lstStyle/>
                    <a:p>
                      <a:pPr algn="ctr"/>
                      <a:endParaRPr lang="en-US" sz="2300">
                        <a:latin typeface="Arial" panose="020B0604020202020204" pitchFamily="34" charset="0"/>
                        <a:cs typeface="Arial" panose="020B0604020202020204" pitchFamily="34" charset="0"/>
                      </a:endParaRPr>
                    </a:p>
                  </a:txBody>
                  <a:tcPr/>
                </a:tc>
                <a:tc>
                  <a:txBody>
                    <a:bodyPr/>
                    <a:lstStyle/>
                    <a:p>
                      <a:pPr algn="ctr"/>
                      <a:r>
                        <a:rPr lang="en-US" sz="2300">
                          <a:latin typeface="Arial" panose="020B0604020202020204" pitchFamily="34" charset="0"/>
                          <a:cs typeface="Arial" panose="020B0604020202020204" pitchFamily="34" charset="0"/>
                        </a:rPr>
                        <a:t>0</a:t>
                      </a:r>
                    </a:p>
                  </a:txBody>
                  <a:tcPr/>
                </a:tc>
                <a:tc>
                  <a:txBody>
                    <a:bodyPr/>
                    <a:lstStyle/>
                    <a:p>
                      <a:pPr algn="ctr"/>
                      <a:r>
                        <a:rPr lang="en-US" sz="2300">
                          <a:latin typeface="Arial" panose="020B0604020202020204" pitchFamily="34" charset="0"/>
                          <a:cs typeface="Arial" panose="020B0604020202020204" pitchFamily="34" charset="0"/>
                        </a:rPr>
                        <a:t>2</a:t>
                      </a:r>
                    </a:p>
                  </a:txBody>
                  <a:tcPr/>
                </a:tc>
                <a:tc>
                  <a:txBody>
                    <a:bodyPr/>
                    <a:lstStyle/>
                    <a:p>
                      <a:pPr algn="ctr"/>
                      <a:r>
                        <a:rPr lang="en-US" sz="2300">
                          <a:latin typeface="Arial" panose="020B0604020202020204" pitchFamily="34" charset="0"/>
                          <a:cs typeface="Arial" panose="020B0604020202020204" pitchFamily="34" charset="0"/>
                        </a:rPr>
                        <a:t>4</a:t>
                      </a:r>
                    </a:p>
                  </a:txBody>
                  <a:tcPr/>
                </a:tc>
                <a:tc>
                  <a:txBody>
                    <a:bodyPr/>
                    <a:lstStyle/>
                    <a:p>
                      <a:pPr algn="ctr"/>
                      <a:r>
                        <a:rPr lang="en-US" sz="2300">
                          <a:latin typeface="Arial" panose="020B0604020202020204" pitchFamily="34" charset="0"/>
                          <a:cs typeface="Arial" panose="020B0604020202020204" pitchFamily="34" charset="0"/>
                        </a:rPr>
                        <a:t>6</a:t>
                      </a:r>
                    </a:p>
                  </a:txBody>
                  <a:tcPr/>
                </a:tc>
                <a:tc>
                  <a:txBody>
                    <a:bodyPr/>
                    <a:lstStyle/>
                    <a:p>
                      <a:pPr algn="ctr"/>
                      <a:r>
                        <a:rPr lang="en-US" sz="2300">
                          <a:latin typeface="Arial" panose="020B0604020202020204" pitchFamily="34" charset="0"/>
                          <a:cs typeface="Arial" panose="020B0604020202020204" pitchFamily="34" charset="0"/>
                        </a:rPr>
                        <a:t>8</a:t>
                      </a:r>
                    </a:p>
                  </a:txBody>
                  <a:tcPr/>
                </a:tc>
                <a:extLst>
                  <a:ext uri="{0D108BD9-81ED-4DB2-BD59-A6C34878D82A}">
                    <a16:rowId xmlns:a16="http://schemas.microsoft.com/office/drawing/2014/main" val="546915788"/>
                  </a:ext>
                </a:extLst>
              </a:tr>
              <a:tr h="425144">
                <a:tc rowSpan="2">
                  <a:txBody>
                    <a:bodyPr/>
                    <a:lstStyle/>
                    <a:p>
                      <a:pPr algn="ctr"/>
                      <a:r>
                        <a:rPr lang="en-US" sz="2300">
                          <a:latin typeface="Arial" panose="020B0604020202020204" pitchFamily="34" charset="0"/>
                          <a:cs typeface="Arial" panose="020B0604020202020204" pitchFamily="34" charset="0"/>
                        </a:rPr>
                        <a:t>Vận tốc tức thời v</a:t>
                      </a:r>
                      <a:r>
                        <a:rPr lang="en-US" sz="2300" baseline="-25000">
                          <a:latin typeface="Arial" panose="020B0604020202020204" pitchFamily="34" charset="0"/>
                          <a:cs typeface="Arial" panose="020B0604020202020204" pitchFamily="34" charset="0"/>
                        </a:rPr>
                        <a:t>t</a:t>
                      </a:r>
                    </a:p>
                  </a:txBody>
                  <a:tcPr/>
                </a:tc>
                <a:tc>
                  <a:txBody>
                    <a:bodyPr/>
                    <a:lstStyle/>
                    <a:p>
                      <a:pPr algn="ctr"/>
                      <a:r>
                        <a:rPr lang="en-US" sz="2300">
                          <a:latin typeface="Arial" panose="020B0604020202020204" pitchFamily="34" charset="0"/>
                          <a:cs typeface="Arial" panose="020B0604020202020204" pitchFamily="34" charset="0"/>
                        </a:rPr>
                        <a:t>km/h</a:t>
                      </a:r>
                    </a:p>
                  </a:txBody>
                  <a:tcPr/>
                </a:tc>
                <a:tc>
                  <a:txBody>
                    <a:bodyPr/>
                    <a:lstStyle/>
                    <a:p>
                      <a:pPr algn="ctr"/>
                      <a:r>
                        <a:rPr lang="en-US" sz="2300">
                          <a:latin typeface="Arial" panose="020B0604020202020204" pitchFamily="34" charset="0"/>
                          <a:cs typeface="Arial" panose="020B0604020202020204" pitchFamily="34" charset="0"/>
                        </a:rPr>
                        <a:t>0</a:t>
                      </a:r>
                    </a:p>
                  </a:txBody>
                  <a:tcPr/>
                </a:tc>
                <a:tc>
                  <a:txBody>
                    <a:bodyPr/>
                    <a:lstStyle/>
                    <a:p>
                      <a:pPr algn="ctr"/>
                      <a:r>
                        <a:rPr lang="en-US" sz="2300">
                          <a:latin typeface="Arial" panose="020B0604020202020204" pitchFamily="34" charset="0"/>
                          <a:cs typeface="Arial" panose="020B0604020202020204" pitchFamily="34" charset="0"/>
                        </a:rPr>
                        <a:t>9</a:t>
                      </a:r>
                    </a:p>
                  </a:txBody>
                  <a:tcPr/>
                </a:tc>
                <a:tc>
                  <a:txBody>
                    <a:bodyPr/>
                    <a:lstStyle/>
                    <a:p>
                      <a:pPr algn="ctr"/>
                      <a:r>
                        <a:rPr lang="en-US" sz="2300">
                          <a:latin typeface="Arial" panose="020B0604020202020204" pitchFamily="34" charset="0"/>
                          <a:cs typeface="Arial" panose="020B0604020202020204" pitchFamily="34" charset="0"/>
                        </a:rPr>
                        <a:t>19</a:t>
                      </a:r>
                    </a:p>
                  </a:txBody>
                  <a:tcPr/>
                </a:tc>
                <a:tc>
                  <a:txBody>
                    <a:bodyPr/>
                    <a:lstStyle/>
                    <a:p>
                      <a:pPr algn="ctr"/>
                      <a:r>
                        <a:rPr lang="en-US" sz="2300">
                          <a:latin typeface="Arial" panose="020B0604020202020204" pitchFamily="34" charset="0"/>
                          <a:cs typeface="Arial" panose="020B0604020202020204" pitchFamily="34" charset="0"/>
                        </a:rPr>
                        <a:t>30</a:t>
                      </a:r>
                    </a:p>
                  </a:txBody>
                  <a:tcPr/>
                </a:tc>
                <a:tc>
                  <a:txBody>
                    <a:bodyPr/>
                    <a:lstStyle/>
                    <a:p>
                      <a:pPr algn="ctr"/>
                      <a:r>
                        <a:rPr lang="en-US" sz="2300">
                          <a:latin typeface="Arial" panose="020B0604020202020204" pitchFamily="34" charset="0"/>
                          <a:cs typeface="Arial" panose="020B0604020202020204" pitchFamily="34" charset="0"/>
                        </a:rPr>
                        <a:t>45</a:t>
                      </a:r>
                    </a:p>
                  </a:txBody>
                  <a:tcPr/>
                </a:tc>
                <a:extLst>
                  <a:ext uri="{0D108BD9-81ED-4DB2-BD59-A6C34878D82A}">
                    <a16:rowId xmlns:a16="http://schemas.microsoft.com/office/drawing/2014/main" val="4270734960"/>
                  </a:ext>
                </a:extLst>
              </a:tr>
              <a:tr h="425144">
                <a:tc vMerge="1">
                  <a:txBody>
                    <a:bodyPr/>
                    <a:lstStyle/>
                    <a:p>
                      <a:pPr algn="ctr"/>
                      <a:endParaRPr lang="en-US" sz="2300">
                        <a:latin typeface="Arial" panose="020B0604020202020204" pitchFamily="34" charset="0"/>
                        <a:cs typeface="Arial" panose="020B0604020202020204" pitchFamily="34" charset="0"/>
                      </a:endParaRPr>
                    </a:p>
                  </a:txBody>
                  <a:tcPr/>
                </a:tc>
                <a:tc>
                  <a:txBody>
                    <a:bodyPr/>
                    <a:lstStyle/>
                    <a:p>
                      <a:pPr algn="ctr"/>
                      <a:r>
                        <a:rPr lang="en-US" sz="2300">
                          <a:latin typeface="Arial" panose="020B0604020202020204" pitchFamily="34" charset="0"/>
                          <a:cs typeface="Arial" panose="020B0604020202020204" pitchFamily="34" charset="0"/>
                        </a:rPr>
                        <a:t>m/s</a:t>
                      </a:r>
                    </a:p>
                  </a:txBody>
                  <a:tcPr/>
                </a:tc>
                <a:tc>
                  <a:txBody>
                    <a:bodyPr/>
                    <a:lstStyle/>
                    <a:p>
                      <a:pPr algn="ctr"/>
                      <a:r>
                        <a:rPr lang="en-US" sz="2300">
                          <a:latin typeface="Arial" panose="020B0604020202020204" pitchFamily="34" charset="0"/>
                          <a:cs typeface="Arial" panose="020B0604020202020204" pitchFamily="34" charset="0"/>
                        </a:rPr>
                        <a:t>0</a:t>
                      </a:r>
                    </a:p>
                  </a:txBody>
                  <a:tcPr/>
                </a:tc>
                <a:tc>
                  <a:txBody>
                    <a:bodyPr/>
                    <a:lstStyle/>
                    <a:p>
                      <a:pPr algn="ctr"/>
                      <a:r>
                        <a:rPr lang="en-US" sz="2300">
                          <a:latin typeface="Arial" panose="020B0604020202020204" pitchFamily="34" charset="0"/>
                          <a:cs typeface="Arial" panose="020B0604020202020204" pitchFamily="34" charset="0"/>
                        </a:rPr>
                        <a:t>2,50</a:t>
                      </a:r>
                    </a:p>
                  </a:txBody>
                  <a:tcPr/>
                </a:tc>
                <a:tc>
                  <a:txBody>
                    <a:bodyPr/>
                    <a:lstStyle/>
                    <a:p>
                      <a:pPr algn="ctr"/>
                      <a:r>
                        <a:rPr lang="en-US" sz="2300">
                          <a:latin typeface="Arial" panose="020B0604020202020204" pitchFamily="34" charset="0"/>
                          <a:cs typeface="Arial" panose="020B0604020202020204" pitchFamily="34" charset="0"/>
                        </a:rPr>
                        <a:t>5,28</a:t>
                      </a:r>
                    </a:p>
                  </a:txBody>
                  <a:tcPr/>
                </a:tc>
                <a:tc>
                  <a:txBody>
                    <a:bodyPr/>
                    <a:lstStyle/>
                    <a:p>
                      <a:pPr algn="ctr"/>
                      <a:r>
                        <a:rPr lang="en-US" sz="2300">
                          <a:latin typeface="Arial" panose="020B0604020202020204" pitchFamily="34" charset="0"/>
                          <a:cs typeface="Arial" panose="020B0604020202020204" pitchFamily="34" charset="0"/>
                        </a:rPr>
                        <a:t>8,33</a:t>
                      </a:r>
                    </a:p>
                  </a:txBody>
                  <a:tcPr/>
                </a:tc>
                <a:tc>
                  <a:txBody>
                    <a:bodyPr/>
                    <a:lstStyle/>
                    <a:p>
                      <a:pPr algn="ctr"/>
                      <a:r>
                        <a:rPr lang="en-US" sz="2300">
                          <a:latin typeface="Arial" panose="020B0604020202020204" pitchFamily="34" charset="0"/>
                          <a:cs typeface="Arial" panose="020B0604020202020204" pitchFamily="34" charset="0"/>
                        </a:rPr>
                        <a:t>15,00</a:t>
                      </a:r>
                    </a:p>
                  </a:txBody>
                  <a:tcPr/>
                </a:tc>
                <a:extLst>
                  <a:ext uri="{0D108BD9-81ED-4DB2-BD59-A6C34878D82A}">
                    <a16:rowId xmlns:a16="http://schemas.microsoft.com/office/drawing/2014/main" val="2209978406"/>
                  </a:ext>
                </a:extLst>
              </a:tr>
            </a:tbl>
          </a:graphicData>
        </a:graphic>
      </p:graphicFrame>
    </p:spTree>
    <p:extLst>
      <p:ext uri="{BB962C8B-B14F-4D97-AF65-F5344CB8AC3E}">
        <p14:creationId xmlns:p14="http://schemas.microsoft.com/office/powerpoint/2010/main" val="456742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Câu hỏi</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790671" y="758277"/>
            <a:ext cx="10972800" cy="3661323"/>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1606674" y="787056"/>
            <a:ext cx="9702866" cy="2015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7200" marR="0" indent="-457200">
              <a:spcBef>
                <a:spcPts val="0"/>
              </a:spcBef>
              <a:buAutoNum type="arabicPeriod"/>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Xác định độ biến thiên vận tốc sau 8 s của chuyển động trên. </a:t>
            </a:r>
          </a:p>
          <a:p>
            <a:pPr marL="457200" marR="0" indent="-457200">
              <a:spcBef>
                <a:spcPts val="0"/>
              </a:spcBef>
              <a:buAutoNum type="arabicPeriod"/>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Xác định độ biến thiên của vận tốc sau mỗi giây của chuyển động trên trong 4 s đầu và trong 4 s cuối. </a:t>
            </a:r>
          </a:p>
          <a:p>
            <a:pPr marL="457200" marR="0" indent="-457200">
              <a:spcBef>
                <a:spcPts val="0"/>
              </a:spcBef>
              <a:buAutoNum type="arabicPeriod"/>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 đại lượng xác định được ở cầu 2 cho ta biết điều gì về sự thay đổi vận tốc của chuyển động trên?</a:t>
            </a:r>
            <a:endParaRPr lang="en-US" sz="2500">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graphicFrame>
        <p:nvGraphicFramePr>
          <p:cNvPr id="11" name="Table 13">
            <a:extLst>
              <a:ext uri="{FF2B5EF4-FFF2-40B4-BE49-F238E27FC236}">
                <a16:creationId xmlns:a16="http://schemas.microsoft.com/office/drawing/2014/main" id="{8261E594-CAA0-B5FF-2C9C-47A45D3339E3}"/>
              </a:ext>
            </a:extLst>
          </p:cNvPr>
          <p:cNvGraphicFramePr>
            <a:graphicFrameLocks noGrp="1"/>
          </p:cNvGraphicFramePr>
          <p:nvPr>
            <p:extLst>
              <p:ext uri="{D42A27DB-BD31-4B8C-83A1-F6EECF244321}">
                <p14:modId xmlns:p14="http://schemas.microsoft.com/office/powerpoint/2010/main" val="3025043049"/>
              </p:ext>
            </p:extLst>
          </p:nvPr>
        </p:nvGraphicFramePr>
        <p:xfrm>
          <a:off x="1412256" y="2895016"/>
          <a:ext cx="9367487" cy="1325880"/>
        </p:xfrm>
        <a:graphic>
          <a:graphicData uri="http://schemas.openxmlformats.org/drawingml/2006/table">
            <a:tbl>
              <a:tblPr firstRow="1" bandRow="1">
                <a:tableStyleId>{93296810-A885-4BE3-A3E7-6D5BEEA58F35}</a:tableStyleId>
              </a:tblPr>
              <a:tblGrid>
                <a:gridCol w="3066567">
                  <a:extLst>
                    <a:ext uri="{9D8B030D-6E8A-4147-A177-3AD203B41FA5}">
                      <a16:colId xmlns:a16="http://schemas.microsoft.com/office/drawing/2014/main" val="1913795865"/>
                    </a:ext>
                  </a:extLst>
                </a:gridCol>
                <a:gridCol w="890720">
                  <a:extLst>
                    <a:ext uri="{9D8B030D-6E8A-4147-A177-3AD203B41FA5}">
                      <a16:colId xmlns:a16="http://schemas.microsoft.com/office/drawing/2014/main" val="1264622068"/>
                    </a:ext>
                  </a:extLst>
                </a:gridCol>
                <a:gridCol w="990600">
                  <a:extLst>
                    <a:ext uri="{9D8B030D-6E8A-4147-A177-3AD203B41FA5}">
                      <a16:colId xmlns:a16="http://schemas.microsoft.com/office/drawing/2014/main" val="397702833"/>
                    </a:ext>
                  </a:extLst>
                </a:gridCol>
                <a:gridCol w="1066800">
                  <a:extLst>
                    <a:ext uri="{9D8B030D-6E8A-4147-A177-3AD203B41FA5}">
                      <a16:colId xmlns:a16="http://schemas.microsoft.com/office/drawing/2014/main" val="2741692590"/>
                    </a:ext>
                  </a:extLst>
                </a:gridCol>
                <a:gridCol w="1066800">
                  <a:extLst>
                    <a:ext uri="{9D8B030D-6E8A-4147-A177-3AD203B41FA5}">
                      <a16:colId xmlns:a16="http://schemas.microsoft.com/office/drawing/2014/main" val="3911514114"/>
                    </a:ext>
                  </a:extLst>
                </a:gridCol>
                <a:gridCol w="1219200">
                  <a:extLst>
                    <a:ext uri="{9D8B030D-6E8A-4147-A177-3AD203B41FA5}">
                      <a16:colId xmlns:a16="http://schemas.microsoft.com/office/drawing/2014/main" val="1179643113"/>
                    </a:ext>
                  </a:extLst>
                </a:gridCol>
                <a:gridCol w="1066800">
                  <a:extLst>
                    <a:ext uri="{9D8B030D-6E8A-4147-A177-3AD203B41FA5}">
                      <a16:colId xmlns:a16="http://schemas.microsoft.com/office/drawing/2014/main" val="1601266568"/>
                    </a:ext>
                  </a:extLst>
                </a:gridCol>
              </a:tblGrid>
              <a:tr h="435377">
                <a:tc gridSpan="2">
                  <a:txBody>
                    <a:bodyPr/>
                    <a:lstStyle/>
                    <a:p>
                      <a:pPr algn="ctr"/>
                      <a:r>
                        <a:rPr lang="en-US" sz="2300" b="1" kern="1200">
                          <a:solidFill>
                            <a:schemeClr val="lt1"/>
                          </a:solidFill>
                          <a:effectLst/>
                          <a:latin typeface="Arial" panose="020B0604020202020204" pitchFamily="34" charset="0"/>
                          <a:ea typeface="+mn-ea"/>
                          <a:cs typeface="Arial" panose="020B0604020202020204" pitchFamily="34" charset="0"/>
                        </a:rPr>
                        <a:t>Thời điểm t(s)</a:t>
                      </a:r>
                    </a:p>
                  </a:txBody>
                  <a:tcPr/>
                </a:tc>
                <a:tc hMerge="1">
                  <a:txBody>
                    <a:bodyPr/>
                    <a:lstStyle/>
                    <a:p>
                      <a:pPr algn="ctr"/>
                      <a:endParaRPr lang="en-US" sz="2300">
                        <a:latin typeface="Arial" panose="020B0604020202020204" pitchFamily="34" charset="0"/>
                        <a:cs typeface="Arial" panose="020B0604020202020204" pitchFamily="34" charset="0"/>
                      </a:endParaRPr>
                    </a:p>
                  </a:txBody>
                  <a:tcPr/>
                </a:tc>
                <a:tc>
                  <a:txBody>
                    <a:bodyPr/>
                    <a:lstStyle/>
                    <a:p>
                      <a:pPr algn="ctr"/>
                      <a:r>
                        <a:rPr lang="en-US" sz="2300">
                          <a:latin typeface="Arial" panose="020B0604020202020204" pitchFamily="34" charset="0"/>
                          <a:cs typeface="Arial" panose="020B0604020202020204" pitchFamily="34" charset="0"/>
                        </a:rPr>
                        <a:t>0</a:t>
                      </a:r>
                    </a:p>
                  </a:txBody>
                  <a:tcPr/>
                </a:tc>
                <a:tc>
                  <a:txBody>
                    <a:bodyPr/>
                    <a:lstStyle/>
                    <a:p>
                      <a:pPr algn="ctr"/>
                      <a:r>
                        <a:rPr lang="en-US" sz="2300">
                          <a:latin typeface="Arial" panose="020B0604020202020204" pitchFamily="34" charset="0"/>
                          <a:cs typeface="Arial" panose="020B0604020202020204" pitchFamily="34" charset="0"/>
                        </a:rPr>
                        <a:t>2</a:t>
                      </a:r>
                    </a:p>
                  </a:txBody>
                  <a:tcPr/>
                </a:tc>
                <a:tc>
                  <a:txBody>
                    <a:bodyPr/>
                    <a:lstStyle/>
                    <a:p>
                      <a:pPr algn="ctr"/>
                      <a:r>
                        <a:rPr lang="en-US" sz="2300">
                          <a:latin typeface="Arial" panose="020B0604020202020204" pitchFamily="34" charset="0"/>
                          <a:cs typeface="Arial" panose="020B0604020202020204" pitchFamily="34" charset="0"/>
                        </a:rPr>
                        <a:t>4</a:t>
                      </a:r>
                    </a:p>
                  </a:txBody>
                  <a:tcPr/>
                </a:tc>
                <a:tc>
                  <a:txBody>
                    <a:bodyPr/>
                    <a:lstStyle/>
                    <a:p>
                      <a:pPr algn="ctr"/>
                      <a:r>
                        <a:rPr lang="en-US" sz="2300">
                          <a:latin typeface="Arial" panose="020B0604020202020204" pitchFamily="34" charset="0"/>
                          <a:cs typeface="Arial" panose="020B0604020202020204" pitchFamily="34" charset="0"/>
                        </a:rPr>
                        <a:t>6</a:t>
                      </a:r>
                    </a:p>
                  </a:txBody>
                  <a:tcPr/>
                </a:tc>
                <a:tc>
                  <a:txBody>
                    <a:bodyPr/>
                    <a:lstStyle/>
                    <a:p>
                      <a:pPr algn="ctr"/>
                      <a:r>
                        <a:rPr lang="en-US" sz="2300">
                          <a:latin typeface="Arial" panose="020B0604020202020204" pitchFamily="34" charset="0"/>
                          <a:cs typeface="Arial" panose="020B0604020202020204" pitchFamily="34" charset="0"/>
                        </a:rPr>
                        <a:t>8</a:t>
                      </a:r>
                    </a:p>
                  </a:txBody>
                  <a:tcPr/>
                </a:tc>
                <a:extLst>
                  <a:ext uri="{0D108BD9-81ED-4DB2-BD59-A6C34878D82A}">
                    <a16:rowId xmlns:a16="http://schemas.microsoft.com/office/drawing/2014/main" val="546915788"/>
                  </a:ext>
                </a:extLst>
              </a:tr>
              <a:tr h="425144">
                <a:tc rowSpan="2">
                  <a:txBody>
                    <a:bodyPr/>
                    <a:lstStyle/>
                    <a:p>
                      <a:pPr algn="ctr"/>
                      <a:r>
                        <a:rPr lang="en-US" sz="2300">
                          <a:latin typeface="Arial" panose="020B0604020202020204" pitchFamily="34" charset="0"/>
                          <a:cs typeface="Arial" panose="020B0604020202020204" pitchFamily="34" charset="0"/>
                        </a:rPr>
                        <a:t>Vận tốc tức thời v</a:t>
                      </a:r>
                      <a:r>
                        <a:rPr lang="en-US" sz="2300" baseline="-25000">
                          <a:latin typeface="Arial" panose="020B0604020202020204" pitchFamily="34" charset="0"/>
                          <a:cs typeface="Arial" panose="020B0604020202020204" pitchFamily="34" charset="0"/>
                        </a:rPr>
                        <a:t>t</a:t>
                      </a:r>
                    </a:p>
                  </a:txBody>
                  <a:tcPr/>
                </a:tc>
                <a:tc>
                  <a:txBody>
                    <a:bodyPr/>
                    <a:lstStyle/>
                    <a:p>
                      <a:pPr algn="ctr"/>
                      <a:r>
                        <a:rPr lang="en-US" sz="2300">
                          <a:latin typeface="Arial" panose="020B0604020202020204" pitchFamily="34" charset="0"/>
                          <a:cs typeface="Arial" panose="020B0604020202020204" pitchFamily="34" charset="0"/>
                        </a:rPr>
                        <a:t>km/h</a:t>
                      </a:r>
                    </a:p>
                  </a:txBody>
                  <a:tcPr/>
                </a:tc>
                <a:tc>
                  <a:txBody>
                    <a:bodyPr/>
                    <a:lstStyle/>
                    <a:p>
                      <a:pPr algn="ctr"/>
                      <a:r>
                        <a:rPr lang="en-US" sz="2300">
                          <a:latin typeface="Arial" panose="020B0604020202020204" pitchFamily="34" charset="0"/>
                          <a:cs typeface="Arial" panose="020B0604020202020204" pitchFamily="34" charset="0"/>
                        </a:rPr>
                        <a:t>0</a:t>
                      </a:r>
                    </a:p>
                  </a:txBody>
                  <a:tcPr/>
                </a:tc>
                <a:tc>
                  <a:txBody>
                    <a:bodyPr/>
                    <a:lstStyle/>
                    <a:p>
                      <a:pPr algn="ctr"/>
                      <a:r>
                        <a:rPr lang="en-US" sz="2300">
                          <a:latin typeface="Arial" panose="020B0604020202020204" pitchFamily="34" charset="0"/>
                          <a:cs typeface="Arial" panose="020B0604020202020204" pitchFamily="34" charset="0"/>
                        </a:rPr>
                        <a:t>9</a:t>
                      </a:r>
                    </a:p>
                  </a:txBody>
                  <a:tcPr/>
                </a:tc>
                <a:tc>
                  <a:txBody>
                    <a:bodyPr/>
                    <a:lstStyle/>
                    <a:p>
                      <a:pPr algn="ctr"/>
                      <a:r>
                        <a:rPr lang="en-US" sz="2300">
                          <a:latin typeface="Arial" panose="020B0604020202020204" pitchFamily="34" charset="0"/>
                          <a:cs typeface="Arial" panose="020B0604020202020204" pitchFamily="34" charset="0"/>
                        </a:rPr>
                        <a:t>19</a:t>
                      </a:r>
                    </a:p>
                  </a:txBody>
                  <a:tcPr/>
                </a:tc>
                <a:tc>
                  <a:txBody>
                    <a:bodyPr/>
                    <a:lstStyle/>
                    <a:p>
                      <a:pPr algn="ctr"/>
                      <a:r>
                        <a:rPr lang="en-US" sz="2300">
                          <a:latin typeface="Arial" panose="020B0604020202020204" pitchFamily="34" charset="0"/>
                          <a:cs typeface="Arial" panose="020B0604020202020204" pitchFamily="34" charset="0"/>
                        </a:rPr>
                        <a:t>30</a:t>
                      </a:r>
                    </a:p>
                  </a:txBody>
                  <a:tcPr/>
                </a:tc>
                <a:tc>
                  <a:txBody>
                    <a:bodyPr/>
                    <a:lstStyle/>
                    <a:p>
                      <a:pPr algn="ctr"/>
                      <a:r>
                        <a:rPr lang="en-US" sz="2300">
                          <a:latin typeface="Arial" panose="020B0604020202020204" pitchFamily="34" charset="0"/>
                          <a:cs typeface="Arial" panose="020B0604020202020204" pitchFamily="34" charset="0"/>
                        </a:rPr>
                        <a:t>45</a:t>
                      </a:r>
                    </a:p>
                  </a:txBody>
                  <a:tcPr/>
                </a:tc>
                <a:extLst>
                  <a:ext uri="{0D108BD9-81ED-4DB2-BD59-A6C34878D82A}">
                    <a16:rowId xmlns:a16="http://schemas.microsoft.com/office/drawing/2014/main" val="4270734960"/>
                  </a:ext>
                </a:extLst>
              </a:tr>
              <a:tr h="425144">
                <a:tc vMerge="1">
                  <a:txBody>
                    <a:bodyPr/>
                    <a:lstStyle/>
                    <a:p>
                      <a:pPr algn="ctr"/>
                      <a:endParaRPr lang="en-US" sz="2300">
                        <a:latin typeface="Arial" panose="020B0604020202020204" pitchFamily="34" charset="0"/>
                        <a:cs typeface="Arial" panose="020B0604020202020204" pitchFamily="34" charset="0"/>
                      </a:endParaRPr>
                    </a:p>
                  </a:txBody>
                  <a:tcPr/>
                </a:tc>
                <a:tc>
                  <a:txBody>
                    <a:bodyPr/>
                    <a:lstStyle/>
                    <a:p>
                      <a:pPr algn="ctr"/>
                      <a:r>
                        <a:rPr lang="en-US" sz="2300">
                          <a:latin typeface="Arial" panose="020B0604020202020204" pitchFamily="34" charset="0"/>
                          <a:cs typeface="Arial" panose="020B0604020202020204" pitchFamily="34" charset="0"/>
                        </a:rPr>
                        <a:t>m/s</a:t>
                      </a:r>
                    </a:p>
                  </a:txBody>
                  <a:tcPr/>
                </a:tc>
                <a:tc>
                  <a:txBody>
                    <a:bodyPr/>
                    <a:lstStyle/>
                    <a:p>
                      <a:pPr algn="ctr"/>
                      <a:r>
                        <a:rPr lang="en-US" sz="2300">
                          <a:latin typeface="Arial" panose="020B0604020202020204" pitchFamily="34" charset="0"/>
                          <a:cs typeface="Arial" panose="020B0604020202020204" pitchFamily="34" charset="0"/>
                        </a:rPr>
                        <a:t>0</a:t>
                      </a:r>
                    </a:p>
                  </a:txBody>
                  <a:tcPr/>
                </a:tc>
                <a:tc>
                  <a:txBody>
                    <a:bodyPr/>
                    <a:lstStyle/>
                    <a:p>
                      <a:pPr algn="ctr"/>
                      <a:r>
                        <a:rPr lang="en-US" sz="2300">
                          <a:latin typeface="Arial" panose="020B0604020202020204" pitchFamily="34" charset="0"/>
                          <a:cs typeface="Arial" panose="020B0604020202020204" pitchFamily="34" charset="0"/>
                        </a:rPr>
                        <a:t>2,50</a:t>
                      </a:r>
                    </a:p>
                  </a:txBody>
                  <a:tcPr/>
                </a:tc>
                <a:tc>
                  <a:txBody>
                    <a:bodyPr/>
                    <a:lstStyle/>
                    <a:p>
                      <a:pPr algn="ctr"/>
                      <a:r>
                        <a:rPr lang="en-US" sz="2300">
                          <a:latin typeface="Arial" panose="020B0604020202020204" pitchFamily="34" charset="0"/>
                          <a:cs typeface="Arial" panose="020B0604020202020204" pitchFamily="34" charset="0"/>
                        </a:rPr>
                        <a:t>5,28</a:t>
                      </a:r>
                    </a:p>
                  </a:txBody>
                  <a:tcPr/>
                </a:tc>
                <a:tc>
                  <a:txBody>
                    <a:bodyPr/>
                    <a:lstStyle/>
                    <a:p>
                      <a:pPr algn="ctr"/>
                      <a:r>
                        <a:rPr lang="en-US" sz="2300">
                          <a:latin typeface="Arial" panose="020B0604020202020204" pitchFamily="34" charset="0"/>
                          <a:cs typeface="Arial" panose="020B0604020202020204" pitchFamily="34" charset="0"/>
                        </a:rPr>
                        <a:t>8,33</a:t>
                      </a:r>
                    </a:p>
                  </a:txBody>
                  <a:tcPr/>
                </a:tc>
                <a:tc>
                  <a:txBody>
                    <a:bodyPr/>
                    <a:lstStyle/>
                    <a:p>
                      <a:pPr algn="ctr"/>
                      <a:r>
                        <a:rPr lang="en-US" sz="2300">
                          <a:latin typeface="Arial" panose="020B0604020202020204" pitchFamily="34" charset="0"/>
                          <a:cs typeface="Arial" panose="020B0604020202020204" pitchFamily="34" charset="0"/>
                        </a:rPr>
                        <a:t>15,00</a:t>
                      </a:r>
                    </a:p>
                  </a:txBody>
                  <a:tcPr/>
                </a:tc>
                <a:extLst>
                  <a:ext uri="{0D108BD9-81ED-4DB2-BD59-A6C34878D82A}">
                    <a16:rowId xmlns:a16="http://schemas.microsoft.com/office/drawing/2014/main" val="2209978406"/>
                  </a:ext>
                </a:extLst>
              </a:tr>
            </a:tbl>
          </a:graphicData>
        </a:graphic>
      </p:graphicFrame>
    </p:spTree>
    <p:extLst>
      <p:ext uri="{BB962C8B-B14F-4D97-AF65-F5344CB8AC3E}">
        <p14:creationId xmlns:p14="http://schemas.microsoft.com/office/powerpoint/2010/main" val="20499692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5" descr="empty-blue-rectangle">
            <a:extLst>
              <a:ext uri="{FF2B5EF4-FFF2-40B4-BE49-F238E27FC236}">
                <a16:creationId xmlns:a16="http://schemas.microsoft.com/office/drawing/2014/main" id="{13DC3CB6-D229-4405-B6BB-6E84385E81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173" y="3994241"/>
            <a:ext cx="11853239" cy="652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a:extLst>
              <a:ext uri="{FF2B5EF4-FFF2-40B4-BE49-F238E27FC236}">
                <a16:creationId xmlns:a16="http://schemas.microsoft.com/office/drawing/2014/main" id="{B4C3AAE1-0203-4F12-B0C7-B5DC56371C82}"/>
              </a:ext>
            </a:extLst>
          </p:cNvPr>
          <p:cNvSpPr txBox="1"/>
          <p:nvPr/>
        </p:nvSpPr>
        <p:spPr>
          <a:xfrm>
            <a:off x="785676" y="4102933"/>
            <a:ext cx="10698232" cy="474104"/>
          </a:xfrm>
          <a:prstGeom prst="rect">
            <a:avLst/>
          </a:prstGeom>
          <a:noFill/>
        </p:spPr>
        <p:txBody>
          <a:bodyPr wrap="square">
            <a:spAutoFit/>
          </a:bodyPr>
          <a:lstStyle/>
          <a:p>
            <a:pPr algn="ctr">
              <a:lnSpc>
                <a:spcPct val="107000"/>
              </a:lnSpc>
              <a:spcAft>
                <a:spcPts val="500"/>
              </a:spcAft>
            </a:pPr>
            <a:r>
              <a:rPr lang="en-US" sz="2500">
                <a:effectLst/>
                <a:latin typeface="Arial" panose="020B0604020202020204" pitchFamily="34" charset="0"/>
                <a:ea typeface="Times New Roman" panose="02020603050405020304" pitchFamily="18" charset="0"/>
                <a:cs typeface="Times New Roman" panose="02020603050405020304" pitchFamily="18" charset="0"/>
              </a:rPr>
              <a:t>Gia tốc a là đại lượng cho biết sự thay đổi nhanh hay chậm của vận tốc</a:t>
            </a:r>
          </a:p>
        </p:txBody>
      </p:sp>
      <p:grpSp>
        <p:nvGrpSpPr>
          <p:cNvPr id="24" name="Group 23">
            <a:extLst>
              <a:ext uri="{FF2B5EF4-FFF2-40B4-BE49-F238E27FC236}">
                <a16:creationId xmlns:a16="http://schemas.microsoft.com/office/drawing/2014/main" id="{B0DA3DBF-847D-4490-9D25-361115723A4C}"/>
              </a:ext>
            </a:extLst>
          </p:cNvPr>
          <p:cNvGrpSpPr/>
          <p:nvPr/>
        </p:nvGrpSpPr>
        <p:grpSpPr>
          <a:xfrm>
            <a:off x="1756001" y="2373561"/>
            <a:ext cx="3962400" cy="1205406"/>
            <a:chOff x="1219200" y="3353786"/>
            <a:chExt cx="3467101" cy="1205406"/>
          </a:xfrm>
        </p:grpSpPr>
        <p:pic>
          <p:nvPicPr>
            <p:cNvPr id="25" name="Picture 24" descr="empty-red-rectangle">
              <a:extLst>
                <a:ext uri="{FF2B5EF4-FFF2-40B4-BE49-F238E27FC236}">
                  <a16:creationId xmlns:a16="http://schemas.microsoft.com/office/drawing/2014/main" id="{5CAD32F4-CDC8-40C0-B70A-3776D8DDBD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3374889"/>
              <a:ext cx="3467101" cy="1184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8" name="Object 60">
                  <a:extLst>
                    <a:ext uri="{FF2B5EF4-FFF2-40B4-BE49-F238E27FC236}">
                      <a16:creationId xmlns:a16="http://schemas.microsoft.com/office/drawing/2014/main" id="{0A4650E5-9F1D-47F6-BDD2-CBBB32E7328A}"/>
                    </a:ext>
                  </a:extLst>
                </p:cNvPr>
                <p:cNvSpPr txBox="1"/>
                <p:nvPr/>
              </p:nvSpPr>
              <p:spPr bwMode="auto">
                <a:xfrm>
                  <a:off x="1409701" y="3353786"/>
                  <a:ext cx="3276600" cy="1192212"/>
                </a:xfrm>
                <a:prstGeom prst="rect">
                  <a:avLst/>
                </a:prstGeom>
                <a:noFill/>
                <a:ln>
                  <a:noFill/>
                </a:ln>
                <a:effectLst/>
              </p:spPr>
              <p:txBody>
                <a:bodyPr>
                  <a:noAutofit/>
                </a:bodyPr>
                <a:lstStyle/>
                <a:p>
                  <a:pPr/>
                  <a14:m>
                    <m:oMathPara xmlns:m="http://schemas.openxmlformats.org/officeDocument/2006/math">
                      <m:oMathParaPr>
                        <m:jc m:val="left"/>
                      </m:oMathParaPr>
                      <m:oMath xmlns:m="http://schemas.openxmlformats.org/officeDocument/2006/math">
                        <m:r>
                          <a:rPr lang="en-US" sz="3000" i="1" smtClean="0">
                            <a:solidFill>
                              <a:srgbClr val="000000"/>
                            </a:solidFill>
                            <a:latin typeface="Cambria Math" panose="02040503050406030204" pitchFamily="18" charset="0"/>
                          </a:rPr>
                          <m:t>𝑎</m:t>
                        </m:r>
                        <m:r>
                          <a:rPr lang="en-US" sz="3000" i="1" smtClean="0">
                            <a:solidFill>
                              <a:srgbClr val="000000"/>
                            </a:solidFill>
                            <a:latin typeface="Cambria Math" panose="02040503050406030204" pitchFamily="18" charset="0"/>
                          </a:rPr>
                          <m:t>=</m:t>
                        </m:r>
                        <m:f>
                          <m:fPr>
                            <m:ctrlPr>
                              <a:rPr lang="en-US" sz="3000" i="1">
                                <a:solidFill>
                                  <a:srgbClr val="000000"/>
                                </a:solidFill>
                                <a:latin typeface="Cambria Math" panose="02040503050406030204" pitchFamily="18" charset="0"/>
                              </a:rPr>
                            </m:ctrlPr>
                          </m:fPr>
                          <m:num>
                            <m:r>
                              <m:rPr>
                                <m:sty m:val="p"/>
                              </m:rPr>
                              <a:rPr lang="en-US" sz="3000" i="1">
                                <a:solidFill>
                                  <a:srgbClr val="000000"/>
                                </a:solidFill>
                                <a:latin typeface="Cambria Math" panose="02040503050406030204" pitchFamily="18" charset="0"/>
                              </a:rPr>
                              <m:t>Δ</m:t>
                            </m:r>
                            <m:r>
                              <a:rPr lang="en-US" sz="3000" i="1">
                                <a:solidFill>
                                  <a:srgbClr val="000000"/>
                                </a:solidFill>
                                <a:latin typeface="Cambria Math" panose="02040503050406030204" pitchFamily="18" charset="0"/>
                              </a:rPr>
                              <m:t>𝑣</m:t>
                            </m:r>
                          </m:num>
                          <m:den>
                            <m:r>
                              <m:rPr>
                                <m:sty m:val="p"/>
                              </m:rPr>
                              <a:rPr lang="en-US" sz="3000" i="1">
                                <a:solidFill>
                                  <a:srgbClr val="000000"/>
                                </a:solidFill>
                                <a:latin typeface="Cambria Math" panose="02040503050406030204" pitchFamily="18" charset="0"/>
                              </a:rPr>
                              <m:t>Δ</m:t>
                            </m:r>
                            <m:r>
                              <a:rPr lang="en-US" sz="3000" i="1">
                                <a:solidFill>
                                  <a:srgbClr val="000000"/>
                                </a:solidFill>
                                <a:latin typeface="Cambria Math" panose="02040503050406030204" pitchFamily="18" charset="0"/>
                              </a:rPr>
                              <m:t>𝑡</m:t>
                            </m:r>
                          </m:den>
                        </m:f>
                        <m:r>
                          <a:rPr lang="en-US" sz="3000" i="1">
                            <a:solidFill>
                              <a:srgbClr val="000000"/>
                            </a:solidFill>
                            <a:latin typeface="Cambria Math" panose="02040503050406030204" pitchFamily="18" charset="0"/>
                          </a:rPr>
                          <m:t>=</m:t>
                        </m:r>
                        <m:f>
                          <m:fPr>
                            <m:ctrlPr>
                              <a:rPr lang="en-US" sz="3000" i="1">
                                <a:solidFill>
                                  <a:srgbClr val="000000"/>
                                </a:solidFill>
                                <a:latin typeface="Cambria Math" panose="02040503050406030204" pitchFamily="18" charset="0"/>
                              </a:rPr>
                            </m:ctrlPr>
                          </m:fPr>
                          <m:num>
                            <m:sSub>
                              <m:sSubPr>
                                <m:ctrlPr>
                                  <a:rPr lang="en-US" sz="3000" i="1">
                                    <a:solidFill>
                                      <a:srgbClr val="000000"/>
                                    </a:solidFill>
                                    <a:latin typeface="Cambria Math" panose="02040503050406030204" pitchFamily="18" charset="0"/>
                                  </a:rPr>
                                </m:ctrlPr>
                              </m:sSubPr>
                              <m:e>
                                <m:r>
                                  <a:rPr lang="en-US" sz="3000" i="1">
                                    <a:solidFill>
                                      <a:srgbClr val="000000"/>
                                    </a:solidFill>
                                    <a:latin typeface="Cambria Math" panose="02040503050406030204" pitchFamily="18" charset="0"/>
                                  </a:rPr>
                                  <m:t>𝑣</m:t>
                                </m:r>
                              </m:e>
                              <m:sub>
                                <m:r>
                                  <a:rPr lang="en-US" sz="3000" b="0" i="1" smtClean="0">
                                    <a:solidFill>
                                      <a:srgbClr val="000000"/>
                                    </a:solidFill>
                                    <a:latin typeface="Cambria Math" panose="02040503050406030204" pitchFamily="18" charset="0"/>
                                  </a:rPr>
                                  <m:t>𝑡</m:t>
                                </m:r>
                              </m:sub>
                            </m:sSub>
                            <m:r>
                              <a:rPr lang="en-US" sz="3000" i="1">
                                <a:solidFill>
                                  <a:srgbClr val="000000"/>
                                </a:solidFill>
                                <a:latin typeface="Cambria Math" panose="02040503050406030204" pitchFamily="18" charset="0"/>
                              </a:rPr>
                              <m:t>−</m:t>
                            </m:r>
                            <m:sSub>
                              <m:sSubPr>
                                <m:ctrlPr>
                                  <a:rPr lang="en-US" sz="3000" i="1">
                                    <a:solidFill>
                                      <a:srgbClr val="000000"/>
                                    </a:solidFill>
                                    <a:latin typeface="Cambria Math" panose="02040503050406030204" pitchFamily="18" charset="0"/>
                                  </a:rPr>
                                </m:ctrlPr>
                              </m:sSubPr>
                              <m:e>
                                <m:r>
                                  <a:rPr lang="en-US" sz="3000" i="1">
                                    <a:solidFill>
                                      <a:srgbClr val="000000"/>
                                    </a:solidFill>
                                    <a:latin typeface="Cambria Math" panose="02040503050406030204" pitchFamily="18" charset="0"/>
                                  </a:rPr>
                                  <m:t>𝑣</m:t>
                                </m:r>
                              </m:e>
                              <m:sub>
                                <m:r>
                                  <a:rPr lang="en-US" sz="3000" b="0" i="1" smtClean="0">
                                    <a:solidFill>
                                      <a:srgbClr val="000000"/>
                                    </a:solidFill>
                                    <a:latin typeface="Cambria Math" panose="02040503050406030204" pitchFamily="18" charset="0"/>
                                  </a:rPr>
                                  <m:t>0</m:t>
                                </m:r>
                              </m:sub>
                            </m:sSub>
                          </m:num>
                          <m:den>
                            <m:r>
                              <a:rPr lang="en-US" sz="3000" i="1" smtClean="0">
                                <a:solidFill>
                                  <a:srgbClr val="000000"/>
                                </a:solidFill>
                                <a:latin typeface="Cambria Math" panose="02040503050406030204" pitchFamily="18" charset="0"/>
                              </a:rPr>
                              <m:t>𝑡</m:t>
                            </m:r>
                            <m:r>
                              <a:rPr lang="en-US" sz="3000" i="1">
                                <a:solidFill>
                                  <a:srgbClr val="000000"/>
                                </a:solidFill>
                                <a:latin typeface="Cambria Math" panose="02040503050406030204" pitchFamily="18" charset="0"/>
                              </a:rPr>
                              <m:t>−</m:t>
                            </m:r>
                            <m:sSub>
                              <m:sSubPr>
                                <m:ctrlPr>
                                  <a:rPr lang="en-US" sz="3000" i="1">
                                    <a:solidFill>
                                      <a:srgbClr val="000000"/>
                                    </a:solidFill>
                                    <a:latin typeface="Cambria Math" panose="02040503050406030204" pitchFamily="18" charset="0"/>
                                  </a:rPr>
                                </m:ctrlPr>
                              </m:sSubPr>
                              <m:e>
                                <m:r>
                                  <a:rPr lang="en-US" sz="3000" b="0" i="1" smtClean="0">
                                    <a:solidFill>
                                      <a:srgbClr val="000000"/>
                                    </a:solidFill>
                                    <a:latin typeface="Cambria Math" panose="02040503050406030204" pitchFamily="18" charset="0"/>
                                  </a:rPr>
                                  <m:t>𝑡</m:t>
                                </m:r>
                              </m:e>
                              <m:sub>
                                <m:r>
                                  <a:rPr lang="en-US" sz="3000" b="0" i="1" smtClean="0">
                                    <a:solidFill>
                                      <a:srgbClr val="000000"/>
                                    </a:solidFill>
                                    <a:latin typeface="Cambria Math" panose="02040503050406030204" pitchFamily="18" charset="0"/>
                                  </a:rPr>
                                  <m:t>0</m:t>
                                </m:r>
                              </m:sub>
                            </m:sSub>
                          </m:den>
                        </m:f>
                      </m:oMath>
                    </m:oMathPara>
                  </a14:m>
                  <a:endParaRPr lang="en-US" sz="3000">
                    <a:latin typeface="Arial" panose="020B0604020202020204" pitchFamily="34" charset="0"/>
                    <a:cs typeface="Arial" panose="020B0604020202020204" pitchFamily="34" charset="0"/>
                  </a:endParaRPr>
                </a:p>
              </p:txBody>
            </p:sp>
          </mc:Choice>
          <mc:Fallback xmlns="">
            <p:sp>
              <p:nvSpPr>
                <p:cNvPr id="28" name="Object 60">
                  <a:extLst>
                    <a:ext uri="{FF2B5EF4-FFF2-40B4-BE49-F238E27FC236}">
                      <a16:creationId xmlns:a16="http://schemas.microsoft.com/office/drawing/2014/main" id="{0A4650E5-9F1D-47F6-BDD2-CBBB32E7328A}"/>
                    </a:ext>
                  </a:extLst>
                </p:cNvPr>
                <p:cNvSpPr txBox="1">
                  <a:spLocks noRot="1" noChangeAspect="1" noMove="1" noResize="1" noEditPoints="1" noAdjustHandles="1" noChangeArrowheads="1" noChangeShapeType="1" noTextEdit="1"/>
                </p:cNvSpPr>
                <p:nvPr/>
              </p:nvSpPr>
              <p:spPr bwMode="auto">
                <a:xfrm>
                  <a:off x="1409701" y="3353786"/>
                  <a:ext cx="3276600" cy="1192212"/>
                </a:xfrm>
                <a:prstGeom prst="rect">
                  <a:avLst/>
                </a:prstGeom>
                <a:blipFill>
                  <a:blip r:embed="rId4"/>
                  <a:stretch>
                    <a:fillRect/>
                  </a:stretch>
                </a:blipFill>
                <a:ln>
                  <a:noFill/>
                </a:ln>
                <a:effectLst/>
              </p:spPr>
              <p:txBody>
                <a:bodyPr/>
                <a:lstStyle/>
                <a:p>
                  <a:r>
                    <a:rPr lang="en-US">
                      <a:noFill/>
                    </a:rPr>
                    <a:t> </a:t>
                  </a:r>
                </a:p>
              </p:txBody>
            </p:sp>
          </mc:Fallback>
        </mc:AlternateContent>
      </p:grpSp>
      <p:sp>
        <p:nvSpPr>
          <p:cNvPr id="30" name="Text Box 18">
            <a:extLst>
              <a:ext uri="{FF2B5EF4-FFF2-40B4-BE49-F238E27FC236}">
                <a16:creationId xmlns:a16="http://schemas.microsoft.com/office/drawing/2014/main" id="{D7406EDC-9554-47B9-B28E-FD82E140EB29}"/>
              </a:ext>
            </a:extLst>
          </p:cNvPr>
          <p:cNvSpPr txBox="1">
            <a:spLocks noChangeArrowheads="1"/>
          </p:cNvSpPr>
          <p:nvPr/>
        </p:nvSpPr>
        <p:spPr bwMode="auto">
          <a:xfrm>
            <a:off x="6537500" y="2394664"/>
            <a:ext cx="2670942" cy="124649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1312863" indent="-1312863" eaLnBrk="0" hangingPunct="0"/>
            <a:r>
              <a:rPr lang="en-US" altLang="en-US" sz="2500" i="1">
                <a:latin typeface="Arial" panose="020B0604020202020204" pitchFamily="34" charset="0"/>
                <a:cs typeface="Arial" panose="020B0604020202020204" pitchFamily="34" charset="0"/>
                <a:sym typeface="Symbol" panose="05050102010706020507" pitchFamily="18" charset="2"/>
              </a:rPr>
              <a:t>v</a:t>
            </a:r>
            <a:r>
              <a:rPr lang="en-US" altLang="en-US" sz="2500" i="1">
                <a:latin typeface="Arial" panose="020B0604020202020204" pitchFamily="34" charset="0"/>
                <a:cs typeface="Arial" panose="020B0604020202020204" pitchFamily="34" charset="0"/>
              </a:rPr>
              <a:t>: đơn vị m/s</a:t>
            </a:r>
          </a:p>
          <a:p>
            <a:pPr marL="1312863" indent="-1312863" eaLnBrk="0" hangingPunct="0"/>
            <a:r>
              <a:rPr lang="en-US" altLang="en-US" sz="2500" i="1">
                <a:latin typeface="Arial" panose="020B0604020202020204" pitchFamily="34" charset="0"/>
                <a:cs typeface="Arial" panose="020B0604020202020204" pitchFamily="34" charset="0"/>
                <a:sym typeface="Symbol" panose="05050102010706020507" pitchFamily="18" charset="2"/>
              </a:rPr>
              <a:t>t : đơn vị s</a:t>
            </a:r>
          </a:p>
          <a:p>
            <a:pPr marL="1312863" indent="-1312863" eaLnBrk="0" hangingPunct="0"/>
            <a:r>
              <a:rPr lang="en-US" altLang="en-US" sz="2500" i="1">
                <a:latin typeface="Arial" panose="020B0604020202020204" pitchFamily="34" charset="0"/>
                <a:cs typeface="Arial" panose="020B0604020202020204" pitchFamily="34" charset="0"/>
                <a:sym typeface="Symbol" panose="05050102010706020507" pitchFamily="18" charset="2"/>
              </a:rPr>
              <a:t>a: đơn vị m/s</a:t>
            </a:r>
            <a:r>
              <a:rPr lang="en-US" altLang="en-US" sz="2500" i="1" baseline="30000">
                <a:latin typeface="Arial" panose="020B0604020202020204" pitchFamily="34" charset="0"/>
                <a:cs typeface="Arial" panose="020B0604020202020204" pitchFamily="34" charset="0"/>
                <a:sym typeface="Symbol" panose="05050102010706020507" pitchFamily="18" charset="2"/>
              </a:rPr>
              <a:t>2</a:t>
            </a:r>
            <a:endParaRPr lang="en-US" altLang="en-US" sz="2500" i="1" baseline="-25000">
              <a:latin typeface="Arial" panose="020B0604020202020204" pitchFamily="34" charset="0"/>
              <a:cs typeface="Arial" panose="020B0604020202020204" pitchFamily="34" charset="0"/>
            </a:endParaRPr>
          </a:p>
        </p:txBody>
      </p:sp>
      <p:grpSp>
        <p:nvGrpSpPr>
          <p:cNvPr id="27" name="Group 26">
            <a:extLst>
              <a:ext uri="{FF2B5EF4-FFF2-40B4-BE49-F238E27FC236}">
                <a16:creationId xmlns:a16="http://schemas.microsoft.com/office/drawing/2014/main" id="{12400FB8-1F00-282E-CB3C-24969F9EC725}"/>
              </a:ext>
            </a:extLst>
          </p:cNvPr>
          <p:cNvGrpSpPr/>
          <p:nvPr/>
        </p:nvGrpSpPr>
        <p:grpSpPr>
          <a:xfrm>
            <a:off x="-76200" y="74012"/>
            <a:ext cx="8644744" cy="541686"/>
            <a:chOff x="74035" y="2243066"/>
            <a:chExt cx="8591181" cy="756153"/>
          </a:xfrm>
        </p:grpSpPr>
        <p:grpSp>
          <p:nvGrpSpPr>
            <p:cNvPr id="29" name="Group 70">
              <a:extLst>
                <a:ext uri="{FF2B5EF4-FFF2-40B4-BE49-F238E27FC236}">
                  <a16:creationId xmlns:a16="http://schemas.microsoft.com/office/drawing/2014/main" id="{1601D64A-8748-5A11-FCDB-221BF55D671F}"/>
                </a:ext>
              </a:extLst>
            </p:cNvPr>
            <p:cNvGrpSpPr>
              <a:grpSpLocks/>
            </p:cNvGrpSpPr>
            <p:nvPr/>
          </p:nvGrpSpPr>
          <p:grpSpPr bwMode="auto">
            <a:xfrm>
              <a:off x="330533" y="2267004"/>
              <a:ext cx="7240560" cy="708275"/>
              <a:chOff x="587624" y="3377549"/>
              <a:chExt cx="3728551" cy="1364238"/>
            </a:xfrm>
          </p:grpSpPr>
          <p:pic>
            <p:nvPicPr>
              <p:cNvPr id="40" name="Picture 8" descr="empty-green-rectangle">
                <a:extLst>
                  <a:ext uri="{FF2B5EF4-FFF2-40B4-BE49-F238E27FC236}">
                    <a16:creationId xmlns:a16="http://schemas.microsoft.com/office/drawing/2014/main" id="{264824D7-76C4-EDAB-D48C-016D55C550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7624" y="3377549"/>
                <a:ext cx="3728551"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9" descr="green-top-faded">
                <a:extLst>
                  <a:ext uri="{FF2B5EF4-FFF2-40B4-BE49-F238E27FC236}">
                    <a16:creationId xmlns:a16="http://schemas.microsoft.com/office/drawing/2014/main" id="{A0246E97-8AB6-05C8-7C52-55D37047C1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 name="TextBox 35">
              <a:extLst>
                <a:ext uri="{FF2B5EF4-FFF2-40B4-BE49-F238E27FC236}">
                  <a16:creationId xmlns:a16="http://schemas.microsoft.com/office/drawing/2014/main" id="{6F5D3AC2-D8F2-0532-83CA-9BCF2924A039}"/>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37" name="Rectangle 1026060">
              <a:extLst>
                <a:ext uri="{FF2B5EF4-FFF2-40B4-BE49-F238E27FC236}">
                  <a16:creationId xmlns:a16="http://schemas.microsoft.com/office/drawing/2014/main" id="{7AAE4DFD-F6B2-62F7-D085-3833DA4C7507}"/>
                </a:ext>
              </a:extLst>
            </p:cNvPr>
            <p:cNvSpPr>
              <a:spLocks noChangeArrowheads="1"/>
            </p:cNvSpPr>
            <p:nvPr/>
          </p:nvSpPr>
          <p:spPr bwMode="auto">
            <a:xfrm>
              <a:off x="1250124" y="2243066"/>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Gia tốc của chuyển động biến đổi</a:t>
              </a:r>
              <a:endParaRPr lang="en-US" sz="2800" dirty="0">
                <a:cs typeface="Arial" panose="020B0604020202020204" pitchFamily="34" charset="0"/>
              </a:endParaRPr>
            </a:p>
          </p:txBody>
        </p:sp>
      </p:grp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6ED319B3-7C10-441B-AE9D-88FE5F2C19EC}"/>
                  </a:ext>
                </a:extLst>
              </p:cNvPr>
              <p:cNvSpPr txBox="1"/>
              <p:nvPr/>
            </p:nvSpPr>
            <p:spPr>
              <a:xfrm>
                <a:off x="1106185" y="1161743"/>
                <a:ext cx="10211554" cy="938719"/>
              </a:xfrm>
              <a:prstGeom prst="rect">
                <a:avLst/>
              </a:prstGeom>
              <a:noFill/>
            </p:spPr>
            <p:txBody>
              <a:bodyPr wrap="square">
                <a:spAutoFit/>
              </a:bodyPr>
              <a:lstStyle/>
              <a:p>
                <a:r>
                  <a:rPr lang="en-US" sz="2500">
                    <a:solidFill>
                      <a:srgbClr val="000000"/>
                    </a:solidFill>
                    <a:effectLst/>
                    <a:latin typeface="Arial" panose="020B0604020202020204" pitchFamily="34" charset="0"/>
                    <a:ea typeface="Times New Roman" panose="02020603050405020304" pitchFamily="18" charset="0"/>
                  </a:rPr>
                  <a:t>Nếu trong thời gian</a:t>
                </a:r>
                <a:r>
                  <a:rPr lang="en-US" sz="2800">
                    <a:solidFill>
                      <a:srgbClr val="000000"/>
                    </a:solidFill>
                  </a:rPr>
                  <a:t> </a:t>
                </a:r>
                <a14:m>
                  <m:oMath xmlns:m="http://schemas.openxmlformats.org/officeDocument/2006/math">
                    <m:r>
                      <m:rPr>
                        <m:sty m:val="p"/>
                      </m:rPr>
                      <a:rPr lang="en-US" sz="2800" i="1">
                        <a:solidFill>
                          <a:srgbClr val="000000"/>
                        </a:solidFill>
                        <a:latin typeface="Cambria Math" panose="02040503050406030204" pitchFamily="18" charset="0"/>
                      </a:rPr>
                      <m:t>Δ</m:t>
                    </m:r>
                    <m:r>
                      <a:rPr lang="en-US" sz="2800" i="1">
                        <a:solidFill>
                          <a:srgbClr val="000000"/>
                        </a:solidFill>
                        <a:latin typeface="Cambria Math" panose="02040503050406030204" pitchFamily="18" charset="0"/>
                      </a:rPr>
                      <m:t>𝑡</m:t>
                    </m:r>
                  </m:oMath>
                </a14:m>
                <a:r>
                  <a:rPr lang="en-US" sz="2500">
                    <a:solidFill>
                      <a:srgbClr val="000000"/>
                    </a:solidFill>
                    <a:effectLst/>
                    <a:latin typeface="Arial" panose="020B0604020202020204" pitchFamily="34" charset="0"/>
                    <a:ea typeface="Times New Roman" panose="02020603050405020304" pitchFamily="18" charset="0"/>
                  </a:rPr>
                  <a:t> biến thiên vận tốc là </a:t>
                </a:r>
                <a14:m>
                  <m:oMath xmlns:m="http://schemas.openxmlformats.org/officeDocument/2006/math">
                    <m:r>
                      <m:rPr>
                        <m:sty m:val="p"/>
                      </m:rPr>
                      <a:rPr lang="en-US" sz="2400" i="1">
                        <a:solidFill>
                          <a:srgbClr val="000000"/>
                        </a:solidFill>
                        <a:latin typeface="Cambria Math" panose="02040503050406030204" pitchFamily="18" charset="0"/>
                      </a:rPr>
                      <m:t>Δ</m:t>
                    </m:r>
                    <m:r>
                      <a:rPr lang="en-US" sz="2400" i="1">
                        <a:solidFill>
                          <a:srgbClr val="000000"/>
                        </a:solidFill>
                        <a:latin typeface="Cambria Math" panose="02040503050406030204" pitchFamily="18" charset="0"/>
                      </a:rPr>
                      <m:t>𝑣</m:t>
                    </m:r>
                  </m:oMath>
                </a14:m>
                <a:r>
                  <a:rPr lang="en-US" sz="2400">
                    <a:solidFill>
                      <a:srgbClr val="000000"/>
                    </a:solidFill>
                    <a:latin typeface="Arial" panose="020B0604020202020204" pitchFamily="34" charset="0"/>
                    <a:ea typeface="Times New Roman" panose="02020603050405020304" pitchFamily="18" charset="0"/>
                  </a:rPr>
                  <a:t>,</a:t>
                </a:r>
                <a:r>
                  <a:rPr lang="en-US" sz="2500">
                    <a:solidFill>
                      <a:srgbClr val="000000"/>
                    </a:solidFill>
                    <a:effectLst/>
                    <a:latin typeface="Arial" panose="020B0604020202020204" pitchFamily="34" charset="0"/>
                    <a:ea typeface="Times New Roman" panose="02020603050405020304" pitchFamily="18" charset="0"/>
                  </a:rPr>
                  <a:t> thì:</a:t>
                </a:r>
              </a:p>
              <a:p>
                <a:r>
                  <a:rPr lang="en-US" sz="2500">
                    <a:solidFill>
                      <a:srgbClr val="000000"/>
                    </a:solidFill>
                    <a:effectLst/>
                    <a:latin typeface="Arial" panose="020B0604020202020204" pitchFamily="34" charset="0"/>
                    <a:ea typeface="Times New Roman" panose="02020603050405020304" pitchFamily="18" charset="0"/>
                  </a:rPr>
                  <a:t>Độ biến thiên của vận tốc trong một đơn vị thời gian là:</a:t>
                </a:r>
                <a:endParaRPr lang="en-US" sz="2500">
                  <a:effectLst/>
                  <a:latin typeface="Times New Roman" panose="02020603050405020304" pitchFamily="18" charset="0"/>
                  <a:ea typeface="Times New Roman" panose="02020603050405020304" pitchFamily="18" charset="0"/>
                </a:endParaRPr>
              </a:p>
            </p:txBody>
          </p:sp>
        </mc:Choice>
        <mc:Fallback xmlns="">
          <p:sp>
            <p:nvSpPr>
              <p:cNvPr id="42" name="TextBox 41">
                <a:extLst>
                  <a:ext uri="{FF2B5EF4-FFF2-40B4-BE49-F238E27FC236}">
                    <a16:creationId xmlns:a16="http://schemas.microsoft.com/office/drawing/2014/main" id="{6ED319B3-7C10-441B-AE9D-88FE5F2C19EC}"/>
                  </a:ext>
                </a:extLst>
              </p:cNvPr>
              <p:cNvSpPr txBox="1">
                <a:spLocks noRot="1" noChangeAspect="1" noMove="1" noResize="1" noEditPoints="1" noAdjustHandles="1" noChangeArrowheads="1" noChangeShapeType="1" noTextEdit="1"/>
              </p:cNvSpPr>
              <p:nvPr/>
            </p:nvSpPr>
            <p:spPr>
              <a:xfrm>
                <a:off x="1106185" y="1161743"/>
                <a:ext cx="10211554" cy="938719"/>
              </a:xfrm>
              <a:prstGeom prst="rect">
                <a:avLst/>
              </a:prstGeom>
              <a:blipFill>
                <a:blip r:embed="rId7"/>
                <a:stretch>
                  <a:fillRect l="-955" t="-2597" b="-11039"/>
                </a:stretch>
              </a:blipFill>
            </p:spPr>
            <p:txBody>
              <a:bodyPr/>
              <a:lstStyle/>
              <a:p>
                <a:r>
                  <a:rPr lang="en-US">
                    <a:noFill/>
                  </a:rPr>
                  <a:t> </a:t>
                </a:r>
              </a:p>
            </p:txBody>
          </p:sp>
        </mc:Fallback>
      </mc:AlternateContent>
      <p:sp>
        <p:nvSpPr>
          <p:cNvPr id="44" name="Rectangle 1026060">
            <a:extLst>
              <a:ext uri="{FF2B5EF4-FFF2-40B4-BE49-F238E27FC236}">
                <a16:creationId xmlns:a16="http://schemas.microsoft.com/office/drawing/2014/main" id="{B7ECFEA0-A235-1756-681C-00D872E988AD}"/>
              </a:ext>
            </a:extLst>
          </p:cNvPr>
          <p:cNvSpPr>
            <a:spLocks noChangeArrowheads="1"/>
          </p:cNvSpPr>
          <p:nvPr/>
        </p:nvSpPr>
        <p:spPr bwMode="auto">
          <a:xfrm>
            <a:off x="1108813" y="5412588"/>
            <a:ext cx="5262032" cy="880241"/>
          </a:xfrm>
          <a:prstGeom prst="rect">
            <a:avLst/>
          </a:prstGeom>
          <a:noFill/>
          <a:ln w="9525" algn="ctr">
            <a:noFill/>
            <a:miter lim="800000"/>
            <a:headEnd/>
            <a:tailEnd/>
          </a:ln>
        </p:spPr>
        <p:txBody>
          <a:bodyPr wrap="square" lIns="109728" tIns="54864" rIns="109728" bIns="54864">
            <a:spAutoFit/>
          </a:bodyPr>
          <a:lstStyle/>
          <a:p>
            <a:pPr algn="ctr" defTabSz="1095376">
              <a:spcBef>
                <a:spcPts val="0"/>
              </a:spcBef>
              <a:buClr>
                <a:schemeClr val="tx2"/>
              </a:buClr>
              <a:buSzPct val="95000"/>
              <a:defRPr/>
            </a:pPr>
            <a:r>
              <a:rPr lang="en-US" altLang="en-US" sz="2500">
                <a:latin typeface="Arial" panose="020B0604020202020204" pitchFamily="34" charset="0"/>
                <a:cs typeface="Arial" panose="020B0604020202020204" pitchFamily="34" charset="0"/>
              </a:rPr>
              <a:t>Vận tốc là đại lượng vectơ nên </a:t>
            </a:r>
          </a:p>
          <a:p>
            <a:pPr algn="ctr" defTabSz="1095376">
              <a:spcBef>
                <a:spcPts val="0"/>
              </a:spcBef>
              <a:buClr>
                <a:schemeClr val="tx2"/>
              </a:buClr>
              <a:buSzPct val="95000"/>
              <a:defRPr/>
            </a:pPr>
            <a:r>
              <a:rPr lang="en-US" altLang="en-US" sz="2500" b="1" i="1">
                <a:latin typeface="Arial" panose="020B0604020202020204" pitchFamily="34" charset="0"/>
                <a:cs typeface="Arial" panose="020B0604020202020204" pitchFamily="34" charset="0"/>
              </a:rPr>
              <a:t>gia tốc cũng là đại lượng vectơ</a:t>
            </a:r>
            <a:endParaRPr lang="en-US" altLang="en-US" sz="2500" b="1" i="1">
              <a:solidFill>
                <a:srgbClr val="C00000"/>
              </a:solidFill>
              <a:latin typeface="Arial" panose="020B0604020202020204" pitchFamily="34" charset="0"/>
            </a:endParaRPr>
          </a:p>
        </p:txBody>
      </p:sp>
      <p:grpSp>
        <p:nvGrpSpPr>
          <p:cNvPr id="46" name="Group 45">
            <a:extLst>
              <a:ext uri="{FF2B5EF4-FFF2-40B4-BE49-F238E27FC236}">
                <a16:creationId xmlns:a16="http://schemas.microsoft.com/office/drawing/2014/main" id="{A7A5E334-4550-E280-FBB7-A3BF33ADF78D}"/>
              </a:ext>
            </a:extLst>
          </p:cNvPr>
          <p:cNvGrpSpPr/>
          <p:nvPr/>
        </p:nvGrpSpPr>
        <p:grpSpPr>
          <a:xfrm>
            <a:off x="6858000" y="5367883"/>
            <a:ext cx="1905000" cy="1236917"/>
            <a:chOff x="1219200" y="3374889"/>
            <a:chExt cx="3506587" cy="1236917"/>
          </a:xfrm>
        </p:grpSpPr>
        <p:pic>
          <p:nvPicPr>
            <p:cNvPr id="47" name="Picture 46" descr="empty-red-rectangle">
              <a:extLst>
                <a:ext uri="{FF2B5EF4-FFF2-40B4-BE49-F238E27FC236}">
                  <a16:creationId xmlns:a16="http://schemas.microsoft.com/office/drawing/2014/main" id="{8D01C335-D340-1104-55DC-1A10104E05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3374889"/>
              <a:ext cx="3467101" cy="1184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48" name="Object 60">
                  <a:extLst>
                    <a:ext uri="{FF2B5EF4-FFF2-40B4-BE49-F238E27FC236}">
                      <a16:creationId xmlns:a16="http://schemas.microsoft.com/office/drawing/2014/main" id="{DF393AFD-1B29-FA72-42E1-B7BBB1461602}"/>
                    </a:ext>
                  </a:extLst>
                </p:cNvPr>
                <p:cNvSpPr txBox="1"/>
                <p:nvPr/>
              </p:nvSpPr>
              <p:spPr bwMode="auto">
                <a:xfrm>
                  <a:off x="1449186" y="3419594"/>
                  <a:ext cx="3276601" cy="1192212"/>
                </a:xfrm>
                <a:prstGeom prst="rect">
                  <a:avLst/>
                </a:prstGeom>
                <a:noFill/>
                <a:ln>
                  <a:noFill/>
                </a:ln>
                <a:effectLst/>
              </p:spPr>
              <p:txBody>
                <a:bodyPr>
                  <a:noAutofit/>
                </a:bodyPr>
                <a:lstStyle/>
                <a:p>
                  <a:pPr/>
                  <a14:m>
                    <m:oMathPara xmlns:m="http://schemas.openxmlformats.org/officeDocument/2006/math">
                      <m:oMathParaPr>
                        <m:jc m:val="left"/>
                      </m:oMathParaPr>
                      <m:oMath xmlns:m="http://schemas.openxmlformats.org/officeDocument/2006/math">
                        <m:acc>
                          <m:accPr>
                            <m:chr m:val="⃗"/>
                            <m:ctrlPr>
                              <a:rPr lang="en-US" sz="3000" i="1" smtClean="0">
                                <a:solidFill>
                                  <a:srgbClr val="000000"/>
                                </a:solidFill>
                                <a:latin typeface="Cambria Math" panose="02040503050406030204" pitchFamily="18" charset="0"/>
                              </a:rPr>
                            </m:ctrlPr>
                          </m:accPr>
                          <m:e>
                            <m:r>
                              <a:rPr lang="en-US" sz="3000" i="1">
                                <a:solidFill>
                                  <a:srgbClr val="000000"/>
                                </a:solidFill>
                                <a:latin typeface="Cambria Math" panose="02040503050406030204" pitchFamily="18" charset="0"/>
                              </a:rPr>
                              <m:t>𝑎</m:t>
                            </m:r>
                          </m:e>
                        </m:acc>
                        <m:r>
                          <a:rPr lang="en-US" sz="3000" i="1">
                            <a:solidFill>
                              <a:srgbClr val="000000"/>
                            </a:solidFill>
                            <a:latin typeface="Cambria Math" panose="02040503050406030204" pitchFamily="18" charset="0"/>
                          </a:rPr>
                          <m:t>=</m:t>
                        </m:r>
                        <m:f>
                          <m:fPr>
                            <m:ctrlPr>
                              <a:rPr lang="en-US" sz="3000" i="1">
                                <a:solidFill>
                                  <a:srgbClr val="000000"/>
                                </a:solidFill>
                                <a:latin typeface="Cambria Math" panose="02040503050406030204" pitchFamily="18" charset="0"/>
                              </a:rPr>
                            </m:ctrlPr>
                          </m:fPr>
                          <m:num>
                            <m:r>
                              <m:rPr>
                                <m:sty m:val="p"/>
                              </m:rPr>
                              <a:rPr lang="en-US" sz="3000" i="1">
                                <a:solidFill>
                                  <a:srgbClr val="000000"/>
                                </a:solidFill>
                                <a:latin typeface="Cambria Math" panose="02040503050406030204" pitchFamily="18" charset="0"/>
                              </a:rPr>
                              <m:t>Δ</m:t>
                            </m:r>
                            <m:acc>
                              <m:accPr>
                                <m:chr m:val="⃗"/>
                                <m:ctrlPr>
                                  <a:rPr lang="en-US" sz="3000" i="1" smtClean="0">
                                    <a:solidFill>
                                      <a:srgbClr val="000000"/>
                                    </a:solidFill>
                                    <a:latin typeface="Cambria Math" panose="02040503050406030204" pitchFamily="18" charset="0"/>
                                  </a:rPr>
                                </m:ctrlPr>
                              </m:accPr>
                              <m:e>
                                <m:r>
                                  <a:rPr lang="en-US" sz="3000" b="0" i="1" smtClean="0">
                                    <a:solidFill>
                                      <a:srgbClr val="000000"/>
                                    </a:solidFill>
                                    <a:latin typeface="Cambria Math" panose="02040503050406030204" pitchFamily="18" charset="0"/>
                                  </a:rPr>
                                  <m:t>𝑣</m:t>
                                </m:r>
                              </m:e>
                            </m:acc>
                          </m:num>
                          <m:den>
                            <m:r>
                              <m:rPr>
                                <m:sty m:val="p"/>
                              </m:rPr>
                              <a:rPr lang="en-US" sz="3000" i="1">
                                <a:solidFill>
                                  <a:srgbClr val="000000"/>
                                </a:solidFill>
                                <a:latin typeface="Cambria Math" panose="02040503050406030204" pitchFamily="18" charset="0"/>
                              </a:rPr>
                              <m:t>Δ</m:t>
                            </m:r>
                            <m:r>
                              <a:rPr lang="en-US" sz="3000" i="1">
                                <a:solidFill>
                                  <a:srgbClr val="000000"/>
                                </a:solidFill>
                                <a:latin typeface="Cambria Math" panose="02040503050406030204" pitchFamily="18" charset="0"/>
                              </a:rPr>
                              <m:t>𝑡</m:t>
                            </m:r>
                          </m:den>
                        </m:f>
                      </m:oMath>
                    </m:oMathPara>
                  </a14:m>
                  <a:endParaRPr lang="en-US" sz="3000">
                    <a:latin typeface="Arial" panose="020B0604020202020204" pitchFamily="34" charset="0"/>
                    <a:cs typeface="Arial" panose="020B0604020202020204" pitchFamily="34" charset="0"/>
                  </a:endParaRPr>
                </a:p>
              </p:txBody>
            </p:sp>
          </mc:Choice>
          <mc:Fallback xmlns="">
            <p:sp>
              <p:nvSpPr>
                <p:cNvPr id="48" name="Object 60">
                  <a:extLst>
                    <a:ext uri="{FF2B5EF4-FFF2-40B4-BE49-F238E27FC236}">
                      <a16:creationId xmlns:a16="http://schemas.microsoft.com/office/drawing/2014/main" id="{DF393AFD-1B29-FA72-42E1-B7BBB1461602}"/>
                    </a:ext>
                  </a:extLst>
                </p:cNvPr>
                <p:cNvSpPr txBox="1">
                  <a:spLocks noRot="1" noChangeAspect="1" noMove="1" noResize="1" noEditPoints="1" noAdjustHandles="1" noChangeArrowheads="1" noChangeShapeType="1" noTextEdit="1"/>
                </p:cNvSpPr>
                <p:nvPr/>
              </p:nvSpPr>
              <p:spPr bwMode="auto">
                <a:xfrm>
                  <a:off x="1449186" y="3419594"/>
                  <a:ext cx="3276601" cy="1192212"/>
                </a:xfrm>
                <a:prstGeom prst="rect">
                  <a:avLst/>
                </a:prstGeom>
                <a:blipFill>
                  <a:blip r:embed="rId8"/>
                  <a:stretch>
                    <a:fillRect/>
                  </a:stretch>
                </a:blipFill>
                <a:ln>
                  <a:noFill/>
                </a:ln>
                <a:effectLst/>
              </p:spPr>
              <p:txBody>
                <a:bodyPr/>
                <a:lstStyle/>
                <a:p>
                  <a:r>
                    <a:rPr lang="en-US">
                      <a:noFill/>
                    </a:rPr>
                    <a:t> </a:t>
                  </a:r>
                </a:p>
              </p:txBody>
            </p:sp>
          </mc:Fallback>
        </mc:AlternateContent>
      </p:grpSp>
      <p:sp>
        <p:nvSpPr>
          <p:cNvPr id="49" name="Text Box 13">
            <a:extLst>
              <a:ext uri="{FF2B5EF4-FFF2-40B4-BE49-F238E27FC236}">
                <a16:creationId xmlns:a16="http://schemas.microsoft.com/office/drawing/2014/main" id="{ACD331CD-52BD-1945-8049-BCC169400DFC}"/>
              </a:ext>
            </a:extLst>
          </p:cNvPr>
          <p:cNvSpPr txBox="1">
            <a:spLocks noChangeArrowheads="1"/>
          </p:cNvSpPr>
          <p:nvPr/>
        </p:nvSpPr>
        <p:spPr bwMode="auto">
          <a:xfrm>
            <a:off x="218683" y="684359"/>
            <a:ext cx="35185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1. Khái niệm gia tốc</a:t>
            </a:r>
          </a:p>
        </p:txBody>
      </p:sp>
    </p:spTree>
    <p:extLst>
      <p:ext uri="{BB962C8B-B14F-4D97-AF65-F5344CB8AC3E}">
        <p14:creationId xmlns:p14="http://schemas.microsoft.com/office/powerpoint/2010/main" val="2588916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0" grpId="0" animBg="1"/>
      <p:bldP spid="42" grpId="0"/>
      <p:bldP spid="4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12400FB8-1F00-282E-CB3C-24969F9EC725}"/>
              </a:ext>
            </a:extLst>
          </p:cNvPr>
          <p:cNvGrpSpPr/>
          <p:nvPr/>
        </p:nvGrpSpPr>
        <p:grpSpPr>
          <a:xfrm>
            <a:off x="-76200" y="74012"/>
            <a:ext cx="8644744" cy="541686"/>
            <a:chOff x="74035" y="2243066"/>
            <a:chExt cx="8591181" cy="756153"/>
          </a:xfrm>
        </p:grpSpPr>
        <p:grpSp>
          <p:nvGrpSpPr>
            <p:cNvPr id="29" name="Group 70">
              <a:extLst>
                <a:ext uri="{FF2B5EF4-FFF2-40B4-BE49-F238E27FC236}">
                  <a16:creationId xmlns:a16="http://schemas.microsoft.com/office/drawing/2014/main" id="{1601D64A-8748-5A11-FCDB-221BF55D671F}"/>
                </a:ext>
              </a:extLst>
            </p:cNvPr>
            <p:cNvGrpSpPr>
              <a:grpSpLocks/>
            </p:cNvGrpSpPr>
            <p:nvPr/>
          </p:nvGrpSpPr>
          <p:grpSpPr bwMode="auto">
            <a:xfrm>
              <a:off x="330533" y="2267004"/>
              <a:ext cx="7240560" cy="708275"/>
              <a:chOff x="587624" y="3377549"/>
              <a:chExt cx="3728551" cy="1364238"/>
            </a:xfrm>
          </p:grpSpPr>
          <p:pic>
            <p:nvPicPr>
              <p:cNvPr id="40" name="Picture 8" descr="empty-green-rectangle">
                <a:extLst>
                  <a:ext uri="{FF2B5EF4-FFF2-40B4-BE49-F238E27FC236}">
                    <a16:creationId xmlns:a16="http://schemas.microsoft.com/office/drawing/2014/main" id="{264824D7-76C4-EDAB-D48C-016D55C550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4" y="3377549"/>
                <a:ext cx="3728551"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9" descr="green-top-faded">
                <a:extLst>
                  <a:ext uri="{FF2B5EF4-FFF2-40B4-BE49-F238E27FC236}">
                    <a16:creationId xmlns:a16="http://schemas.microsoft.com/office/drawing/2014/main" id="{A0246E97-8AB6-05C8-7C52-55D37047C1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 name="TextBox 35">
              <a:extLst>
                <a:ext uri="{FF2B5EF4-FFF2-40B4-BE49-F238E27FC236}">
                  <a16:creationId xmlns:a16="http://schemas.microsoft.com/office/drawing/2014/main" id="{6F5D3AC2-D8F2-0532-83CA-9BCF2924A039}"/>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37" name="Rectangle 1026060">
              <a:extLst>
                <a:ext uri="{FF2B5EF4-FFF2-40B4-BE49-F238E27FC236}">
                  <a16:creationId xmlns:a16="http://schemas.microsoft.com/office/drawing/2014/main" id="{7AAE4DFD-F6B2-62F7-D085-3833DA4C7507}"/>
                </a:ext>
              </a:extLst>
            </p:cNvPr>
            <p:cNvSpPr>
              <a:spLocks noChangeArrowheads="1"/>
            </p:cNvSpPr>
            <p:nvPr/>
          </p:nvSpPr>
          <p:spPr bwMode="auto">
            <a:xfrm>
              <a:off x="1250124" y="2243066"/>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Gia tốc của chuyển động biến đổi</a:t>
              </a:r>
              <a:endParaRPr lang="en-US" sz="2800" dirty="0">
                <a:cs typeface="Arial" panose="020B0604020202020204" pitchFamily="34" charset="0"/>
              </a:endParaRPr>
            </a:p>
          </p:txBody>
        </p:sp>
      </p:grpSp>
      <p:pic>
        <p:nvPicPr>
          <p:cNvPr id="43" name="Picture 5" descr="empty-blue-rectangle">
            <a:extLst>
              <a:ext uri="{FF2B5EF4-FFF2-40B4-BE49-F238E27FC236}">
                <a16:creationId xmlns:a16="http://schemas.microsoft.com/office/drawing/2014/main" id="{5FBFD8EE-4B55-22F5-CF52-77571973E6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857" y="1191234"/>
            <a:ext cx="11746085" cy="2237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Rectangle 1026060">
            <a:extLst>
              <a:ext uri="{FF2B5EF4-FFF2-40B4-BE49-F238E27FC236}">
                <a16:creationId xmlns:a16="http://schemas.microsoft.com/office/drawing/2014/main" id="{B7ECFEA0-A235-1756-681C-00D872E988AD}"/>
              </a:ext>
            </a:extLst>
          </p:cNvPr>
          <p:cNvSpPr>
            <a:spLocks noChangeArrowheads="1"/>
          </p:cNvSpPr>
          <p:nvPr/>
        </p:nvSpPr>
        <p:spPr bwMode="auto">
          <a:xfrm>
            <a:off x="937913" y="1227823"/>
            <a:ext cx="10316174" cy="2034403"/>
          </a:xfrm>
          <a:prstGeom prst="rect">
            <a:avLst/>
          </a:prstGeom>
          <a:noFill/>
          <a:ln w="9525" algn="ctr">
            <a:noFill/>
            <a:miter lim="800000"/>
            <a:headEnd/>
            <a:tailEnd/>
          </a:ln>
        </p:spPr>
        <p:txBody>
          <a:bodyPr wrap="square" lIns="109728" tIns="54864" rIns="109728" bIns="54864">
            <a:spAutoFit/>
          </a:bodyPr>
          <a:lstStyle/>
          <a:p>
            <a:r>
              <a:rPr lang="en-US" sz="2500">
                <a:latin typeface="Arial" panose="020B0604020202020204" pitchFamily="34" charset="0"/>
                <a:cs typeface="Arial" panose="020B0604020202020204" pitchFamily="34" charset="0"/>
              </a:rPr>
              <a:t>Một xe máy đang chuyển động thẳng với vận tốc 10 m/s thì tăng tốc. Sau 5 s đạt vận tốc 12 m/s.</a:t>
            </a:r>
          </a:p>
          <a:p>
            <a:pPr marL="457200" indent="-457200">
              <a:buAutoNum type="alphaLcParenR"/>
            </a:pPr>
            <a:r>
              <a:rPr lang="en-US" sz="2500">
                <a:latin typeface="Arial" panose="020B0604020202020204" pitchFamily="34" charset="0"/>
                <a:cs typeface="Arial" panose="020B0604020202020204" pitchFamily="34" charset="0"/>
              </a:rPr>
              <a:t>Tính gia tốc của xe. </a:t>
            </a:r>
          </a:p>
          <a:p>
            <a:pPr marL="457200" indent="-457200">
              <a:buAutoNum type="alphaLcParenR"/>
            </a:pPr>
            <a:r>
              <a:rPr lang="en-US" sz="2500">
                <a:latin typeface="Arial" panose="020B0604020202020204" pitchFamily="34" charset="0"/>
                <a:cs typeface="Arial" panose="020B0604020202020204" pitchFamily="34" charset="0"/>
              </a:rPr>
              <a:t>Nếu sau khi đạt vận tốc 12 m/s, xe chuyển động chậm dần với gia tốc có độ lớn bằng gia tốc trên thì sau bao lâu xe sẽ dừng lại?</a:t>
            </a:r>
          </a:p>
        </p:txBody>
      </p:sp>
      <p:sp>
        <p:nvSpPr>
          <p:cNvPr id="20" name="Text Box 13">
            <a:extLst>
              <a:ext uri="{FF2B5EF4-FFF2-40B4-BE49-F238E27FC236}">
                <a16:creationId xmlns:a16="http://schemas.microsoft.com/office/drawing/2014/main" id="{80112BDC-6E94-8E9F-7C1B-B0173DFFACBA}"/>
              </a:ext>
            </a:extLst>
          </p:cNvPr>
          <p:cNvSpPr txBox="1">
            <a:spLocks noChangeArrowheads="1"/>
          </p:cNvSpPr>
          <p:nvPr/>
        </p:nvSpPr>
        <p:spPr bwMode="auto">
          <a:xfrm>
            <a:off x="218683" y="684359"/>
            <a:ext cx="35185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2. Bài tập ví dụ</a:t>
            </a:r>
          </a:p>
        </p:txBody>
      </p:sp>
      <p:pic>
        <p:nvPicPr>
          <p:cNvPr id="22" name="Picture 21" descr="A person riding a motorcycle&#10;&#10;Description automatically generated">
            <a:extLst>
              <a:ext uri="{FF2B5EF4-FFF2-40B4-BE49-F238E27FC236}">
                <a16:creationId xmlns:a16="http://schemas.microsoft.com/office/drawing/2014/main" id="{F478DC09-CC42-2C9C-B652-E7B61082B4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0400" y="3428999"/>
            <a:ext cx="4915298" cy="3276865"/>
          </a:xfrm>
          <a:prstGeom prst="rect">
            <a:avLst/>
          </a:prstGeom>
          <a:ln>
            <a:noFill/>
          </a:ln>
          <a:effectLst>
            <a:softEdge rad="112500"/>
          </a:effectLst>
        </p:spPr>
      </p:pic>
    </p:spTree>
    <p:extLst>
      <p:ext uri="{BB962C8B-B14F-4D97-AF65-F5344CB8AC3E}">
        <p14:creationId xmlns:p14="http://schemas.microsoft.com/office/powerpoint/2010/main" val="420686534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3785</TotalTime>
  <Words>980</Words>
  <Application>Microsoft Office PowerPoint</Application>
  <PresentationFormat>Widescreen</PresentationFormat>
  <Paragraphs>126</Paragraphs>
  <Slides>13</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ＭＳ Ｐゴシック</vt:lpstr>
      <vt:lpstr>Arial</vt:lpstr>
      <vt:lpstr>Calibri</vt:lpstr>
      <vt:lpstr>Calibri Light</vt:lpstr>
      <vt:lpstr>Cambria Math</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KIEN</cp:lastModifiedBy>
  <cp:revision>261</cp:revision>
  <dcterms:created xsi:type="dcterms:W3CDTF">2007-10-27T08:09:53Z</dcterms:created>
  <dcterms:modified xsi:type="dcterms:W3CDTF">2024-10-14T03:27:20Z</dcterms:modified>
</cp:coreProperties>
</file>