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6"/>
  </p:notesMasterIdLst>
  <p:sldIdLst>
    <p:sldId id="1283" r:id="rId2"/>
    <p:sldId id="1165" r:id="rId3"/>
    <p:sldId id="1057" r:id="rId4"/>
    <p:sldId id="1232" r:id="rId5"/>
    <p:sldId id="1299" r:id="rId6"/>
    <p:sldId id="1300" r:id="rId7"/>
    <p:sldId id="1248" r:id="rId8"/>
    <p:sldId id="1309" r:id="rId9"/>
    <p:sldId id="1301" r:id="rId10"/>
    <p:sldId id="1303" r:id="rId11"/>
    <p:sldId id="1304" r:id="rId12"/>
    <p:sldId id="1305" r:id="rId13"/>
    <p:sldId id="1306" r:id="rId14"/>
    <p:sldId id="130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9900"/>
    <a:srgbClr val="006600"/>
    <a:srgbClr val="FF6600"/>
    <a:srgbClr val="0000FF"/>
    <a:srgbClr val="FFFFFF"/>
    <a:srgbClr val="3333FF"/>
    <a:srgbClr val="FF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1" autoAdjust="0"/>
    <p:restoredTop sz="91462" autoAdjust="0"/>
  </p:normalViewPr>
  <p:slideViewPr>
    <p:cSldViewPr>
      <p:cViewPr varScale="1">
        <p:scale>
          <a:sx n="38" d="100"/>
          <a:sy n="38" d="100"/>
        </p:scale>
        <p:origin x="109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AED22-7A29-4A9E-B8EC-A32B4889A174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15DA6-C5A1-4164-8FBC-E4B0D1B4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33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15DA6-C5A1-4164-8FBC-E4B0D1B4BE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89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15DA6-C5A1-4164-8FBC-E4B0D1B4BE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3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15DA6-C5A1-4164-8FBC-E4B0D1B4BE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3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7FAA9-0797-459A-9DDC-60AF31E58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875974-2CCF-4A28-9DE5-C32BEC3E4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8F5FF-506E-4093-88E4-B6335DFC8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CB38B-AEBD-499C-AE7B-5F6085F64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8A1FD-F559-44C6-9C31-56C1B1BC0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41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6C5B-19CD-41D1-9132-4B557BDE5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EA42BF-3120-4E76-884E-0CEC68192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64130-D43C-4C8C-A12F-3DE1D2098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59756-8432-4456-88F5-6345E305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78EF2-FDDE-41E0-9ECA-20FA235B4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88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EAB19A-A275-4334-BBD8-852322B71F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66FD98-FFBC-4F1B-BCE7-1F21202BA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0E5B2-D5F2-443F-BA61-0F871C6A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AD875-7D32-4D5F-A51B-F8694B31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0F68A-15C9-4184-9377-52EEABB4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57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58939-70BC-40D1-852F-4B22446DB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4CD1E-A1B4-4A03-B224-33D828934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CF2DA-1CD5-433D-8597-AD8A0A551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AD618-837E-4107-AE34-36BB1D980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747F4-25AF-4FFF-81AB-FAFC091C4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55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E61F-6057-47E9-A50C-B41118FF2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20EAC-53FA-4099-A1B5-9B68AA856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FE59E-42BB-431F-B6DD-E7837926D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78F29-8DAD-4F66-9A9F-07BF23F31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4F01A-1056-4DDB-85AB-180AEEA14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38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EDF39-ABF5-446D-BAAB-4D564D4F7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32148-B6EE-49B6-9897-890CA65F3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BE846-7945-4CBD-996F-CD7AECDC6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D7488A-DC32-4854-92FA-E1C67D4D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EB1F2-1F80-4C49-ACC5-D166A8E4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158AA-AED6-4347-8E80-69F1CA77D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71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6516C-30DF-425E-94E5-3D9DCF47E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F750B-417B-41E3-920A-DA318CAB2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DE2D2E-3395-432D-B6CC-A44212910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728D25-7F46-4AF7-A948-2E1ACE114F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7B626C-C118-465A-A34B-482EF3680A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C7E667-D97F-4B74-A5F8-3D3F775E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10FA65-DB34-4462-8479-733096EAE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B1572C-B771-4677-BC85-6BFCACCE3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77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5350B-39AB-44BC-A510-71F23373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986D1C-A2CD-40AE-A45A-6F3973464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AC07C9-B8D9-45A8-99FC-2AC9ED734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5A4D27-9D6C-4811-8F2D-6712C855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897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2FFB9D-1CF4-446E-8DFD-DC02C2D5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08C77E-9C22-43AA-B179-0C3C69476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FACC6-65C2-4A6A-937D-AF68F54A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9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E74D6-7A89-4C06-9A1B-662FAAC0F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FECAD-3DE0-4C62-8BB1-F01CA5C9B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23EE00-159F-4D36-B948-F6C6C6162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B7696-0AAA-4E5A-89B9-FE591AB80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AE5D0-34CD-413E-BD2E-091DF24A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8E662-FEDD-47BA-BEA8-E108B936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06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983A6-3DB1-45B6-8B85-998A932E0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1F2E7C-EF7E-4C6E-ADE8-B2F30A917F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8E69C-7FAF-4C20-A3B4-D7945CE2E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374EA-1756-4EAA-BFC5-D0F7B61E3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0CC2F-DB2A-4976-9DC1-7C1DBF46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8B8417-9F8B-4609-8B23-ACF9B0866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29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A905A1-B0BA-40AD-A229-2828D5B6D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CDACB-D038-441F-BFB0-50458B8D8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176A6-B0E3-41CC-B3B6-1822956F28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F2AA0-E0A1-4E3F-A3AE-A9D779EB9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959DA-681D-4127-AE60-01C4F3E9C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48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microsoft.com/office/2007/relationships/hdphoto" Target="../media/hdphoto9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race car on a track&#10;&#10;Description automatically generated with medium confidence">
            <a:extLst>
              <a:ext uri="{FF2B5EF4-FFF2-40B4-BE49-F238E27FC236}">
                <a16:creationId xmlns:a16="http://schemas.microsoft.com/office/drawing/2014/main" id="{B9F3AFA1-D789-33BC-4071-F99D002C9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E35B7084-42EE-F9F7-BA6F-8046A2459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6133" y="2743200"/>
            <a:ext cx="12239281" cy="988852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txBody>
          <a:bodyPr wrap="none" lIns="90000" tIns="46800" rIns="90000" bIns="4680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9005F0F4-2E6D-75D7-C8D8-109752B3FE4A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6372" y="2846029"/>
            <a:ext cx="11811001" cy="6980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500" b="1">
                <a:solidFill>
                  <a:srgbClr val="7030A0"/>
                </a:solidFill>
                <a:ea typeface="ＭＳ Ｐゴシック" panose="020B0600070205080204" pitchFamily="50" charset="-128"/>
              </a:rPr>
              <a:t>Đồ thị độ dịch chuyển – thời gian</a:t>
            </a:r>
            <a:endParaRPr lang="en-US" altLang="en-US" sz="3500" b="1">
              <a:solidFill>
                <a:srgbClr val="7030A0"/>
              </a:solidFill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D5AFBF4A-DDB6-D44A-BEF4-D036B55D9C1D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7472" y="2743199"/>
            <a:ext cx="1814060" cy="64698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Bài 7</a:t>
            </a:r>
          </a:p>
        </p:txBody>
      </p:sp>
    </p:spTree>
    <p:extLst>
      <p:ext uri="{BB962C8B-B14F-4D97-AF65-F5344CB8AC3E}">
        <p14:creationId xmlns:p14="http://schemas.microsoft.com/office/powerpoint/2010/main" val="3589258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5094BBC-4AEF-45E2-800C-D9EB80EB9602}"/>
              </a:ext>
            </a:extLst>
          </p:cNvPr>
          <p:cNvGrpSpPr/>
          <p:nvPr/>
        </p:nvGrpSpPr>
        <p:grpSpPr>
          <a:xfrm>
            <a:off x="-29497" y="65599"/>
            <a:ext cx="11459497" cy="541687"/>
            <a:chOff x="74035" y="2231322"/>
            <a:chExt cx="11388493" cy="756154"/>
          </a:xfrm>
        </p:grpSpPr>
        <p:grpSp>
          <p:nvGrpSpPr>
            <p:cNvPr id="5" name="Group 70">
              <a:extLst>
                <a:ext uri="{FF2B5EF4-FFF2-40B4-BE49-F238E27FC236}">
                  <a16:creationId xmlns:a16="http://schemas.microsoft.com/office/drawing/2014/main" id="{22027F8E-E199-4A54-B069-309AC25303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535" y="2267004"/>
              <a:ext cx="11131993" cy="708275"/>
              <a:chOff x="587625" y="3377549"/>
              <a:chExt cx="5732456" cy="1364238"/>
            </a:xfrm>
          </p:grpSpPr>
          <p:pic>
            <p:nvPicPr>
              <p:cNvPr id="8" name="Picture 8" descr="empty-green-rectangle">
                <a:extLst>
                  <a:ext uri="{FF2B5EF4-FFF2-40B4-BE49-F238E27FC236}">
                    <a16:creationId xmlns:a16="http://schemas.microsoft.com/office/drawing/2014/main" id="{1EE22726-B2BB-421D-B925-BEC456C648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625" y="3377549"/>
                <a:ext cx="5732456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green-top-faded">
                <a:extLst>
                  <a:ext uri="{FF2B5EF4-FFF2-40B4-BE49-F238E27FC236}">
                    <a16:creationId xmlns:a16="http://schemas.microsoft.com/office/drawing/2014/main" id="{06869E57-2328-4344-AAC1-8990C425C4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6D9640-ADB6-4E6A-B6DE-3A9270062E7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026060">
              <a:extLst>
                <a:ext uri="{FF2B5EF4-FFF2-40B4-BE49-F238E27FC236}">
                  <a16:creationId xmlns:a16="http://schemas.microsoft.com/office/drawing/2014/main" id="{071903BE-FA19-43F4-A858-1F57B905E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9647502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Đồ thị độ dịch chuyển – thời gian trong chuyển động thẳng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5" descr="empty-blue-rectangle">
            <a:extLst>
              <a:ext uri="{FF2B5EF4-FFF2-40B4-BE49-F238E27FC236}">
                <a16:creationId xmlns:a16="http://schemas.microsoft.com/office/drawing/2014/main" id="{1DC6EFAC-399A-486B-88AB-5D7431CD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5" y="1296147"/>
            <a:ext cx="6967868" cy="485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1B876A0-6C98-452C-BC3D-7E651F90E47C}"/>
              </a:ext>
            </a:extLst>
          </p:cNvPr>
          <p:cNvSpPr txBox="1"/>
          <p:nvPr/>
        </p:nvSpPr>
        <p:spPr>
          <a:xfrm>
            <a:off x="474157" y="1522060"/>
            <a:ext cx="623144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388" marR="0" indent="-52388">
              <a:spcBef>
                <a:spcPts val="0"/>
              </a:spcBef>
              <a:spcAft>
                <a:spcPts val="600"/>
              </a:spcAft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Trên hình là đồ thị độ dịch chuyển - thời gian của một người đang bơi trong một bể bơi dài 50 m. Đồ thị này cho biết những gì về chuyển động của người đó? </a:t>
            </a: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34F6C4AA-5BD5-6E74-64F8-C08F1E0F6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942" y="708821"/>
            <a:ext cx="1120139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i="1">
                <a:solidFill>
                  <a:srgbClr val="0070C0"/>
                </a:solidFill>
                <a:cs typeface="Arial" panose="020B0604020202020204" pitchFamily="34" charset="0"/>
              </a:rPr>
              <a:t>2. Sử dụng đồ thị độ dịch chuyển – thời gian (d - t) trong chuyển động thẳng</a:t>
            </a:r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20F1F979-0DF8-E918-9298-26FF7B2E78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6" t="4418" r="28889" b="10000"/>
          <a:stretch/>
        </p:blipFill>
        <p:spPr>
          <a:xfrm rot="5400000">
            <a:off x="7365031" y="1405959"/>
            <a:ext cx="4401203" cy="4983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CED571-ED1F-F86C-F98B-086773310F7E}"/>
              </a:ext>
            </a:extLst>
          </p:cNvPr>
          <p:cNvSpPr txBox="1"/>
          <p:nvPr/>
        </p:nvSpPr>
        <p:spPr>
          <a:xfrm>
            <a:off x="497194" y="3142643"/>
            <a:ext cx="6231444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4813" marR="0" indent="-404813">
              <a:spcBef>
                <a:spcPts val="0"/>
              </a:spcBef>
            </a:pP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giây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cuối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giây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bơi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mét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m/s.</a:t>
            </a:r>
          </a:p>
          <a:p>
            <a:pPr marL="404813" marR="0" indent="-404813">
              <a:spcBef>
                <a:spcPts val="0"/>
              </a:spcBef>
            </a:pP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dịch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chuyển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bơi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C.</a:t>
            </a:r>
          </a:p>
          <a:p>
            <a:pPr marL="404813" marR="0" indent="-404813">
              <a:spcBef>
                <a:spcPts val="0"/>
              </a:spcBef>
            </a:pP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dịch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chuyển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quá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bơi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500" i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56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:a16="http://schemas.microsoft.com/office/drawing/2014/main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:a16="http://schemas.microsoft.com/office/drawing/2014/main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extLst>
                <a:ext uri="{FF2B5EF4-FFF2-40B4-BE49-F238E27FC236}">
                  <a16:creationId xmlns:a16="http://schemas.microsoft.com/office/drawing/2014/main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7BC6088-E3D7-4AEC-8453-6B51263F81F1}"/>
              </a:ext>
            </a:extLst>
          </p:cNvPr>
          <p:cNvSpPr/>
          <p:nvPr/>
        </p:nvSpPr>
        <p:spPr>
          <a:xfrm>
            <a:off x="790671" y="758278"/>
            <a:ext cx="10972800" cy="895292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763" y="758277"/>
            <a:ext cx="1057302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Hãy xác định vận tốc và tốc độ của người bơi từ giây 45 đến giây 60 bằng đồ thị ở Hình.</a:t>
            </a:r>
            <a:endParaRPr lang="en-US" sz="2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DE850E9-C099-536B-328F-F52F75901BF9}"/>
              </a:ext>
            </a:extLst>
          </p:cNvPr>
          <p:cNvGrpSpPr/>
          <p:nvPr/>
        </p:nvGrpSpPr>
        <p:grpSpPr>
          <a:xfrm>
            <a:off x="523655" y="427780"/>
            <a:ext cx="629089" cy="639020"/>
            <a:chOff x="493574" y="321685"/>
            <a:chExt cx="755550" cy="79069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528D5BC-B358-859B-E466-E89F286A6671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8F02AD5B-862A-99DE-18B0-942F0EA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3895D9E8-6700-71CA-3F17-C49B891CFA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6" t="4418" r="28889" b="10000"/>
          <a:stretch/>
        </p:blipFill>
        <p:spPr>
          <a:xfrm rot="5400000">
            <a:off x="6506937" y="1462136"/>
            <a:ext cx="3473996" cy="3933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A person swimming in a pool&#10;&#10;Description automatically generated with medium confidence">
            <a:extLst>
              <a:ext uri="{FF2B5EF4-FFF2-40B4-BE49-F238E27FC236}">
                <a16:creationId xmlns:a16="http://schemas.microsoft.com/office/drawing/2014/main" id="{64E67C9D-F925-CCDF-3945-39E907B6751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9" t="-2202" r="-453" b="3028"/>
          <a:stretch/>
        </p:blipFill>
        <p:spPr>
          <a:xfrm>
            <a:off x="790670" y="1758743"/>
            <a:ext cx="5381529" cy="3503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9175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5094BBC-4AEF-45E2-800C-D9EB80EB9602}"/>
              </a:ext>
            </a:extLst>
          </p:cNvPr>
          <p:cNvGrpSpPr/>
          <p:nvPr/>
        </p:nvGrpSpPr>
        <p:grpSpPr>
          <a:xfrm>
            <a:off x="-244392" y="62525"/>
            <a:ext cx="12312345" cy="541687"/>
            <a:chOff x="74035" y="2244571"/>
            <a:chExt cx="12236057" cy="756154"/>
          </a:xfrm>
        </p:grpSpPr>
        <p:grpSp>
          <p:nvGrpSpPr>
            <p:cNvPr id="5" name="Group 70">
              <a:extLst>
                <a:ext uri="{FF2B5EF4-FFF2-40B4-BE49-F238E27FC236}">
                  <a16:creationId xmlns:a16="http://schemas.microsoft.com/office/drawing/2014/main" id="{22027F8E-E199-4A54-B069-309AC25303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535" y="2267004"/>
              <a:ext cx="11979557" cy="708275"/>
              <a:chOff x="587625" y="3377549"/>
              <a:chExt cx="6168912" cy="1364238"/>
            </a:xfrm>
          </p:grpSpPr>
          <p:pic>
            <p:nvPicPr>
              <p:cNvPr id="8" name="Picture 8" descr="empty-green-rectangle">
                <a:extLst>
                  <a:ext uri="{FF2B5EF4-FFF2-40B4-BE49-F238E27FC236}">
                    <a16:creationId xmlns:a16="http://schemas.microsoft.com/office/drawing/2014/main" id="{1EE22726-B2BB-421D-B925-BEC456C648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625" y="3377549"/>
                <a:ext cx="6168912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green-top-faded">
                <a:extLst>
                  <a:ext uri="{FF2B5EF4-FFF2-40B4-BE49-F238E27FC236}">
                    <a16:creationId xmlns:a16="http://schemas.microsoft.com/office/drawing/2014/main" id="{06869E57-2328-4344-AAC1-8990C425C4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6D9640-ADB6-4E6A-B6DE-3A9270062E7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026060">
              <a:extLst>
                <a:ext uri="{FF2B5EF4-FFF2-40B4-BE49-F238E27FC236}">
                  <a16:creationId xmlns:a16="http://schemas.microsoft.com/office/drawing/2014/main" id="{071903BE-FA19-43F4-A858-1F57B905E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191" y="2244571"/>
              <a:ext cx="11100888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700" i="1">
                  <a:cs typeface="Arial" panose="020B0604020202020204" pitchFamily="34" charset="0"/>
                </a:rPr>
                <a:t>Vận tốc và đồ thị độ dịch chuyển – thời gian trong chuyển động thẳng</a:t>
              </a:r>
              <a:endParaRPr lang="en-US" sz="2700" dirty="0"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5" descr="empty-blue-rectangle">
            <a:extLst>
              <a:ext uri="{FF2B5EF4-FFF2-40B4-BE49-F238E27FC236}">
                <a16:creationId xmlns:a16="http://schemas.microsoft.com/office/drawing/2014/main" id="{1DC6EFAC-399A-486B-88AB-5D7431CD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99" y="4372416"/>
            <a:ext cx="10058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1B876A0-6C98-452C-BC3D-7E651F90E47C}"/>
              </a:ext>
            </a:extLst>
          </p:cNvPr>
          <p:cNvSpPr txBox="1"/>
          <p:nvPr/>
        </p:nvSpPr>
        <p:spPr>
          <a:xfrm>
            <a:off x="414687" y="814325"/>
            <a:ext cx="1151741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 đồ thị độ dịch chuyển - thời gian có thể dễ dàng tính được giá trị của vận tốc. </a:t>
            </a:r>
          </a:p>
          <a:p>
            <a:pPr marL="0" marR="0">
              <a:spcBef>
                <a:spcPts val="0"/>
              </a:spcBef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 đồ thị vẽ ở hình, hệ số góc (độ dốc) của đường biểu diễn OA là:</a:t>
            </a:r>
            <a:endParaRPr lang="en-US" sz="25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BD7230-B28C-5D21-351E-41218C738246}"/>
              </a:ext>
            </a:extLst>
          </p:cNvPr>
          <p:cNvSpPr txBox="1"/>
          <p:nvPr/>
        </p:nvSpPr>
        <p:spPr>
          <a:xfrm>
            <a:off x="1447800" y="4575069"/>
            <a:ext cx="880255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Độ dốc của đô thị độ dịch chuyển - thời gian trong chuyển động thẳng cho biết vận tốc chuyển động. </a:t>
            </a:r>
            <a:endParaRPr lang="en-US" sz="2500" i="1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7C71A2-D573-8868-D3A1-BBF05F81B5CB}"/>
              </a:ext>
            </a:extLst>
          </p:cNvPr>
          <p:cNvSpPr txBox="1"/>
          <p:nvPr/>
        </p:nvSpPr>
        <p:spPr>
          <a:xfrm>
            <a:off x="1011630" y="3534691"/>
            <a:ext cx="10058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 chính là độ lớn vận tốc của người bơi trong 50 m đầu</a:t>
            </a:r>
            <a:endParaRPr lang="en-US" sz="25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7BECE6A-CF0B-5A6F-932D-E8E0E04251C5}"/>
              </a:ext>
            </a:extLst>
          </p:cNvPr>
          <p:cNvGrpSpPr/>
          <p:nvPr/>
        </p:nvGrpSpPr>
        <p:grpSpPr>
          <a:xfrm>
            <a:off x="2743200" y="1833245"/>
            <a:ext cx="4917464" cy="1314119"/>
            <a:chOff x="8076716" y="3452482"/>
            <a:chExt cx="2310296" cy="1314119"/>
          </a:xfrm>
        </p:grpSpPr>
        <p:pic>
          <p:nvPicPr>
            <p:cNvPr id="20" name="Picture 19" descr="empty-red-rectangle">
              <a:extLst>
                <a:ext uri="{FF2B5EF4-FFF2-40B4-BE49-F238E27FC236}">
                  <a16:creationId xmlns:a16="http://schemas.microsoft.com/office/drawing/2014/main" id="{6050C94F-92D0-D251-6E7A-C99746355D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6716" y="3452482"/>
              <a:ext cx="2310296" cy="1252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bject 18">
                  <a:extLst>
                    <a:ext uri="{FF2B5EF4-FFF2-40B4-BE49-F238E27FC236}">
                      <a16:creationId xmlns:a16="http://schemas.microsoft.com/office/drawing/2014/main" id="{DCB2075A-8AC6-962C-7981-355CD04B1E43}"/>
                    </a:ext>
                  </a:extLst>
                </p:cNvPr>
                <p:cNvSpPr txBox="1"/>
                <p:nvPr/>
              </p:nvSpPr>
              <p:spPr bwMode="auto">
                <a:xfrm>
                  <a:off x="8327315" y="3606138"/>
                  <a:ext cx="1872214" cy="11604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normAutofit fontScale="92500"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</m:t>
                          </m:r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𝑑</m:t>
                          </m:r>
                        </m:num>
                        <m:den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</m:t>
                          </m:r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a14:m>
                  <a:r>
                    <a:rPr lang="en-US" sz="3000"/>
                    <a:t> =</a:t>
                  </a:r>
                  <a:r>
                    <a:rPr lang="en-US" sz="3000">
                      <a:solidFill>
                        <a:srgbClr val="0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50 −20 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25 −10 </m:t>
                          </m:r>
                        </m:den>
                      </m:f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30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endParaRPr lang="en-US" sz="3000"/>
                </a:p>
              </p:txBody>
            </p:sp>
          </mc:Choice>
          <mc:Fallback xmlns="">
            <p:sp>
              <p:nvSpPr>
                <p:cNvPr id="21" name="Object 18">
                  <a:extLst>
                    <a:ext uri="{FF2B5EF4-FFF2-40B4-BE49-F238E27FC236}">
                      <a16:creationId xmlns:a16="http://schemas.microsoft.com/office/drawing/2014/main" id="{DCB2075A-8AC6-962C-7981-355CD04B1E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27315" y="3606138"/>
                  <a:ext cx="1872214" cy="11604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8323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3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6">
            <a:extLst>
              <a:ext uri="{FF2B5EF4-FFF2-40B4-BE49-F238E27FC236}">
                <a16:creationId xmlns:a16="http://schemas.microsoft.com/office/drawing/2014/main" id="{915A7278-3680-4F63-87E9-B2B61DDA569A}"/>
              </a:ext>
            </a:extLst>
          </p:cNvPr>
          <p:cNvGrpSpPr/>
          <p:nvPr/>
        </p:nvGrpSpPr>
        <p:grpSpPr>
          <a:xfrm>
            <a:off x="4876800" y="153812"/>
            <a:ext cx="2269096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ounded Rectangle 57">
              <a:extLst>
                <a:ext uri="{FF2B5EF4-FFF2-40B4-BE49-F238E27FC236}">
                  <a16:creationId xmlns:a16="http://schemas.microsoft.com/office/drawing/2014/main" id="{B5301CE9-501A-4EE2-9D96-48AEC9FE29FF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04006ED8-2EC5-4CA8-9308-7E51B58A717D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Hoạt động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C509900-4AC3-45EA-A45F-EC1B97DE1172}"/>
              </a:ext>
            </a:extLst>
          </p:cNvPr>
          <p:cNvSpPr/>
          <p:nvPr/>
        </p:nvSpPr>
        <p:spPr>
          <a:xfrm>
            <a:off x="641722" y="838924"/>
            <a:ext cx="11275469" cy="3580676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2" name="Text Box 29">
            <a:extLst>
              <a:ext uri="{FF2B5EF4-FFF2-40B4-BE49-F238E27FC236}">
                <a16:creationId xmlns:a16="http://schemas.microsoft.com/office/drawing/2014/main" id="{189C30EA-1D33-48C1-A547-C2D77244D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603" y="794073"/>
            <a:ext cx="10644441" cy="39395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 1. Số liệu về độ dịch chuyển và thời gian của chuyển động thẳng của một xe ô tô đồ chơi chạy bằng pin được ghi trong bảng bên: </a:t>
            </a:r>
          </a:p>
          <a:p>
            <a:pPr marL="0" marR="0">
              <a:spcBef>
                <a:spcPts val="0"/>
              </a:spcBef>
            </a:pPr>
            <a:endParaRPr lang="en-US" sz="250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</a:pPr>
            <a:endParaRPr lang="en-US" sz="250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</a:pPr>
            <a:endParaRPr lang="en-US" sz="250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Dựa vào bảng này để: </a:t>
            </a:r>
          </a:p>
          <a:p>
            <a:pPr marL="342900" marR="0" indent="-342900">
              <a:spcBef>
                <a:spcPts val="0"/>
              </a:spcBef>
              <a:buAutoNum type="alphaLcParenR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 đồ thị độ dịch chuyển - thời gian của chuyến dộng.</a:t>
            </a:r>
          </a:p>
          <a:p>
            <a:pPr marL="342900" marR="0" indent="-342900">
              <a:spcBef>
                <a:spcPts val="0"/>
              </a:spcBef>
              <a:buAutoNum type="alphaLcParenR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 tả chuyển động của xe.</a:t>
            </a:r>
            <a:endParaRPr lang="en-US" sz="25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Tính vận tốc của xe trong 3 s đầu.</a:t>
            </a:r>
          </a:p>
          <a:p>
            <a:pPr marL="0" marR="0">
              <a:spcBef>
                <a:spcPts val="0"/>
              </a:spcBef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5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3D7165-747D-6AE5-0D3A-B29609E43398}"/>
              </a:ext>
            </a:extLst>
          </p:cNvPr>
          <p:cNvSpPr/>
          <p:nvPr/>
        </p:nvSpPr>
        <p:spPr>
          <a:xfrm>
            <a:off x="501379" y="507464"/>
            <a:ext cx="518742" cy="492626"/>
          </a:xfrm>
          <a:prstGeom prst="ellipse">
            <a:avLst/>
          </a:prstGeom>
          <a:solidFill>
            <a:schemeClr val="bg1"/>
          </a:solidFill>
          <a:ln cmpd="thickThin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B35CCD-0C09-F172-E1DF-B1890B877F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27" b="89879" l="9494" r="98101">
                        <a14:foregroundMark x1="42405" y1="8097" x2="42405" y2="8097"/>
                        <a14:foregroundMark x1="54747" y1="5061" x2="54747" y2="5061"/>
                        <a14:foregroundMark x1="53481" y1="2227" x2="53481" y2="2227"/>
                        <a14:foregroundMark x1="92089" y1="39271" x2="92089" y2="39271"/>
                        <a14:foregroundMark x1="98101" y1="36437" x2="98101" y2="36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6970" b="22269"/>
          <a:stretch/>
        </p:blipFill>
        <p:spPr>
          <a:xfrm flipH="1">
            <a:off x="501379" y="541049"/>
            <a:ext cx="480281" cy="442625"/>
          </a:xfrm>
          <a:prstGeom prst="rect">
            <a:avLst/>
          </a:prstGeom>
        </p:spPr>
      </p:pic>
      <p:graphicFrame>
        <p:nvGraphicFramePr>
          <p:cNvPr id="10" name="Table 13">
            <a:extLst>
              <a:ext uri="{FF2B5EF4-FFF2-40B4-BE49-F238E27FC236}">
                <a16:creationId xmlns:a16="http://schemas.microsoft.com/office/drawing/2014/main" id="{38EB5564-9103-54C0-C1AD-3BF8B984D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516173"/>
              </p:ext>
            </p:extLst>
          </p:nvPr>
        </p:nvGraphicFramePr>
        <p:xfrm>
          <a:off x="1696079" y="1602632"/>
          <a:ext cx="9367487" cy="10491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66567">
                  <a:extLst>
                    <a:ext uri="{9D8B030D-6E8A-4147-A177-3AD203B41FA5}">
                      <a16:colId xmlns:a16="http://schemas.microsoft.com/office/drawing/2014/main" val="1913795865"/>
                    </a:ext>
                  </a:extLst>
                </a:gridCol>
                <a:gridCol w="890720">
                  <a:extLst>
                    <a:ext uri="{9D8B030D-6E8A-4147-A177-3AD203B41FA5}">
                      <a16:colId xmlns:a16="http://schemas.microsoft.com/office/drawing/2014/main" val="126462206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9770283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74169259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91151411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17964311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601266568"/>
                    </a:ext>
                  </a:extLst>
                </a:gridCol>
              </a:tblGrid>
              <a:tr h="607168">
                <a:tc>
                  <a:txBody>
                    <a:bodyPr/>
                    <a:lstStyle/>
                    <a:p>
                      <a:pPr algn="ctr"/>
                      <a:r>
                        <a:rPr lang="en-US" sz="23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Độ dịch chuyển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915788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 gian 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734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552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6">
            <a:extLst>
              <a:ext uri="{FF2B5EF4-FFF2-40B4-BE49-F238E27FC236}">
                <a16:creationId xmlns:a16="http://schemas.microsoft.com/office/drawing/2014/main" id="{915A7278-3680-4F63-87E9-B2B61DDA569A}"/>
              </a:ext>
            </a:extLst>
          </p:cNvPr>
          <p:cNvGrpSpPr/>
          <p:nvPr/>
        </p:nvGrpSpPr>
        <p:grpSpPr>
          <a:xfrm>
            <a:off x="4876800" y="153812"/>
            <a:ext cx="2269096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ounded Rectangle 57">
              <a:extLst>
                <a:ext uri="{FF2B5EF4-FFF2-40B4-BE49-F238E27FC236}">
                  <a16:creationId xmlns:a16="http://schemas.microsoft.com/office/drawing/2014/main" id="{B5301CE9-501A-4EE2-9D96-48AEC9FE29FF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04006ED8-2EC5-4CA8-9308-7E51B58A717D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Hoạt động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C509900-4AC3-45EA-A45F-EC1B97DE1172}"/>
              </a:ext>
            </a:extLst>
          </p:cNvPr>
          <p:cNvSpPr/>
          <p:nvPr/>
        </p:nvSpPr>
        <p:spPr>
          <a:xfrm>
            <a:off x="641722" y="838924"/>
            <a:ext cx="11275469" cy="1049740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2" name="Text Box 29">
            <a:extLst>
              <a:ext uri="{FF2B5EF4-FFF2-40B4-BE49-F238E27FC236}">
                <a16:creationId xmlns:a16="http://schemas.microsoft.com/office/drawing/2014/main" id="{189C30EA-1D33-48C1-A547-C2D77244D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740" y="892647"/>
            <a:ext cx="10492675" cy="86177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Đồ thị độ dịch chuyển - thời gian trong chuyển động thẳng của một xe ô tô đồ chơi điều khiển từ xa được vẽ ở hình.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3D7165-747D-6AE5-0D3A-B29609E43398}"/>
              </a:ext>
            </a:extLst>
          </p:cNvPr>
          <p:cNvSpPr/>
          <p:nvPr/>
        </p:nvSpPr>
        <p:spPr>
          <a:xfrm>
            <a:off x="501379" y="507464"/>
            <a:ext cx="518742" cy="492626"/>
          </a:xfrm>
          <a:prstGeom prst="ellipse">
            <a:avLst/>
          </a:prstGeom>
          <a:solidFill>
            <a:schemeClr val="bg1"/>
          </a:solidFill>
          <a:ln cmpd="thickThin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B35CCD-0C09-F172-E1DF-B1890B877F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27" b="89879" l="9494" r="98101">
                        <a14:foregroundMark x1="42405" y1="8097" x2="42405" y2="8097"/>
                        <a14:foregroundMark x1="54747" y1="5061" x2="54747" y2="5061"/>
                        <a14:foregroundMark x1="53481" y1="2227" x2="53481" y2="2227"/>
                        <a14:foregroundMark x1="92089" y1="39271" x2="92089" y2="39271"/>
                        <a14:foregroundMark x1="98101" y1="36437" x2="98101" y2="36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6970" b="22269"/>
          <a:stretch/>
        </p:blipFill>
        <p:spPr>
          <a:xfrm flipH="1">
            <a:off x="501379" y="541049"/>
            <a:ext cx="480281" cy="442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74DC47-872F-F034-D0A1-A8444122F647}"/>
              </a:ext>
            </a:extLst>
          </p:cNvPr>
          <p:cNvSpPr txBox="1"/>
          <p:nvPr/>
        </p:nvSpPr>
        <p:spPr>
          <a:xfrm>
            <a:off x="503775" y="2041788"/>
            <a:ext cx="5636356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1963" marR="0" indent="-461963" algn="just">
              <a:spcBef>
                <a:spcPts val="0"/>
              </a:spcBef>
              <a:buAutoNum type="alphaLcParenR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 tả chuyển động của xe. </a:t>
            </a:r>
          </a:p>
          <a:p>
            <a:pPr marL="461963" marR="0" indent="-461963" algn="just">
              <a:spcBef>
                <a:spcPts val="0"/>
              </a:spcBef>
              <a:buAutoNum type="alphaLcParenR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 định vị trí của xe so với điểm xuất phát của xe ở giây thứ 2, giây thứ 4, giây thứ 8 và giây thứ 10 </a:t>
            </a:r>
          </a:p>
          <a:p>
            <a:pPr marL="461963" marR="0" indent="-461963" algn="just">
              <a:spcBef>
                <a:spcPts val="0"/>
              </a:spcBef>
              <a:buAutoNum type="alphaLcParenR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 định tốc độ và vận tốc của xe trong 2 giây đầu, từ giây 2 đến giây 4 và từ giây 4 đến giây 8.</a:t>
            </a:r>
            <a:endParaRPr lang="en-US" sz="25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61963" marR="0" indent="-461963" algn="just">
              <a:spcBef>
                <a:spcPts val="0"/>
              </a:spcBef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Xác định quãng đường đi được và độ dịch chuyển của xe sau 10 giây chuyển động.Tại sao giá trị của chúng không giống nhau?</a:t>
            </a:r>
            <a:endParaRPr lang="en-US" sz="25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43DAAF5-4C46-EAED-A423-9942E5C26A7E}"/>
              </a:ext>
            </a:extLst>
          </p:cNvPr>
          <p:cNvGrpSpPr/>
          <p:nvPr/>
        </p:nvGrpSpPr>
        <p:grpSpPr>
          <a:xfrm>
            <a:off x="6306430" y="2156171"/>
            <a:ext cx="6167254" cy="3965884"/>
            <a:chOff x="6278077" y="2514600"/>
            <a:chExt cx="6167254" cy="396588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E60DA07-B5D1-84AA-EE8C-8DE14F5DF6AD}"/>
                </a:ext>
              </a:extLst>
            </p:cNvPr>
            <p:cNvGrpSpPr/>
            <p:nvPr/>
          </p:nvGrpSpPr>
          <p:grpSpPr>
            <a:xfrm>
              <a:off x="6278077" y="2514600"/>
              <a:ext cx="6167254" cy="3965884"/>
              <a:chOff x="5217705" y="1408302"/>
              <a:chExt cx="6167254" cy="3965884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EC32124-00A1-D446-5AD6-2438E951C589}"/>
                  </a:ext>
                </a:extLst>
              </p:cNvPr>
              <p:cNvGrpSpPr/>
              <p:nvPr/>
            </p:nvGrpSpPr>
            <p:grpSpPr>
              <a:xfrm>
                <a:off x="5217705" y="1408302"/>
                <a:ext cx="6167254" cy="3965884"/>
                <a:chOff x="3988191" y="1518187"/>
                <a:chExt cx="6167254" cy="3965884"/>
              </a:xfrm>
            </p:grpSpPr>
            <p:pic>
              <p:nvPicPr>
                <p:cNvPr id="26" name="Content Placeholder 4">
                  <a:extLst>
                    <a:ext uri="{FF2B5EF4-FFF2-40B4-BE49-F238E27FC236}">
                      <a16:creationId xmlns:a16="http://schemas.microsoft.com/office/drawing/2014/main" id="{5E25F7CB-7120-7D4A-F8AE-CDD869F245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t="50197" r="66237" b="1862"/>
                <a:stretch/>
              </p:blipFill>
              <p:spPr>
                <a:xfrm>
                  <a:off x="5131688" y="2276976"/>
                  <a:ext cx="3767422" cy="3009112"/>
                </a:xfrm>
                <a:prstGeom prst="rect">
                  <a:avLst/>
                </a:prstGeom>
              </p:spPr>
            </p:pic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4BF32C22-831E-15A2-C8B6-C16E90F27751}"/>
                    </a:ext>
                  </a:extLst>
                </p:cNvPr>
                <p:cNvGrpSpPr/>
                <p:nvPr/>
              </p:nvGrpSpPr>
              <p:grpSpPr>
                <a:xfrm>
                  <a:off x="3988191" y="1518187"/>
                  <a:ext cx="6167254" cy="3925280"/>
                  <a:chOff x="8755624" y="4398159"/>
                  <a:chExt cx="4472403" cy="2088370"/>
                </a:xfrm>
              </p:grpSpPr>
              <p:cxnSp>
                <p:nvCxnSpPr>
                  <p:cNvPr id="41" name="Straight Arrow Connector 40">
                    <a:extLst>
                      <a:ext uri="{FF2B5EF4-FFF2-40B4-BE49-F238E27FC236}">
                        <a16:creationId xmlns:a16="http://schemas.microsoft.com/office/drawing/2014/main" id="{AC4ACD00-B9CC-4A75-4CE4-35ED7080DA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479761" y="6004444"/>
                    <a:ext cx="3309772" cy="1479"/>
                  </a:xfrm>
                  <a:prstGeom prst="straightConnector1">
                    <a:avLst/>
                  </a:prstGeom>
                  <a:ln w="3810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Arrow Connector 41">
                    <a:extLst>
                      <a:ext uri="{FF2B5EF4-FFF2-40B4-BE49-F238E27FC236}">
                        <a16:creationId xmlns:a16="http://schemas.microsoft.com/office/drawing/2014/main" id="{A8B0307F-639A-C959-8515-4C01A01C45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9584871" y="4590870"/>
                    <a:ext cx="16329" cy="1782485"/>
                  </a:xfrm>
                  <a:prstGeom prst="straightConnector1">
                    <a:avLst/>
                  </a:prstGeom>
                  <a:ln w="3810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517C62D2-2A2D-7AF9-B0AB-64C687EEA1B3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8125744" y="5028039"/>
                    <a:ext cx="1605711" cy="34595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2500"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d (m)</a:t>
                    </a:r>
                    <a:endParaRPr lang="en-US" sz="2500" baseline="-25000"/>
                  </a:p>
                </p:txBody>
              </p:sp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9840F093-D888-FAA6-2BF3-369BBD32F16A}"/>
                      </a:ext>
                    </a:extLst>
                  </p:cNvPr>
                  <p:cNvSpPr txBox="1"/>
                  <p:nvPr/>
                </p:nvSpPr>
                <p:spPr>
                  <a:xfrm>
                    <a:off x="12397035" y="6009475"/>
                    <a:ext cx="830992" cy="4770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2500"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t(s)</a:t>
                    </a:r>
                    <a:endParaRPr lang="en-US" sz="2500" baseline="-25000"/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8CEEC79-BDEA-9C4C-74DB-689C1B66CC3C}"/>
                    </a:ext>
                  </a:extLst>
                </p:cNvPr>
                <p:cNvSpPr txBox="1"/>
                <p:nvPr/>
              </p:nvSpPr>
              <p:spPr>
                <a:xfrm>
                  <a:off x="4444026" y="3842394"/>
                  <a:ext cx="942352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9682AFED-75AA-950B-4A29-DF1AB2DD968C}"/>
                    </a:ext>
                  </a:extLst>
                </p:cNvPr>
                <p:cNvSpPr txBox="1"/>
                <p:nvPr/>
              </p:nvSpPr>
              <p:spPr>
                <a:xfrm>
                  <a:off x="4404567" y="3521246"/>
                  <a:ext cx="942352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1619EAE-95EC-4A93-37F4-7958FDD24C77}"/>
                    </a:ext>
                  </a:extLst>
                </p:cNvPr>
                <p:cNvSpPr txBox="1"/>
                <p:nvPr/>
              </p:nvSpPr>
              <p:spPr>
                <a:xfrm>
                  <a:off x="4435270" y="3144552"/>
                  <a:ext cx="942352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2AFA86A-7BDA-B909-FB64-1A3C7EF7702D}"/>
                    </a:ext>
                  </a:extLst>
                </p:cNvPr>
                <p:cNvSpPr txBox="1"/>
                <p:nvPr/>
              </p:nvSpPr>
              <p:spPr>
                <a:xfrm>
                  <a:off x="4395310" y="5007017"/>
                  <a:ext cx="942352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-2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AD62695-CC7F-750B-4B01-70CE069E5EAF}"/>
                    </a:ext>
                  </a:extLst>
                </p:cNvPr>
                <p:cNvSpPr txBox="1"/>
                <p:nvPr/>
              </p:nvSpPr>
              <p:spPr>
                <a:xfrm>
                  <a:off x="5610268" y="4505261"/>
                  <a:ext cx="558128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0885E63-602B-7AEE-3B25-A4F15B8F20AE}"/>
                    </a:ext>
                  </a:extLst>
                </p:cNvPr>
                <p:cNvSpPr txBox="1"/>
                <p:nvPr/>
              </p:nvSpPr>
              <p:spPr>
                <a:xfrm>
                  <a:off x="7861336" y="4524723"/>
                  <a:ext cx="558128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8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9AD8386-14A8-94B5-B6D5-80FE05910250}"/>
                    </a:ext>
                  </a:extLst>
                </p:cNvPr>
                <p:cNvSpPr txBox="1"/>
                <p:nvPr/>
              </p:nvSpPr>
              <p:spPr>
                <a:xfrm>
                  <a:off x="5224895" y="4505261"/>
                  <a:ext cx="558128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972FE66-E2F8-4898-561F-62F9AED6C41A}"/>
                    </a:ext>
                  </a:extLst>
                </p:cNvPr>
                <p:cNvSpPr txBox="1"/>
                <p:nvPr/>
              </p:nvSpPr>
              <p:spPr>
                <a:xfrm>
                  <a:off x="5986648" y="4511588"/>
                  <a:ext cx="558128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9242388-D64B-1E7A-6A8A-E030FAB67FA1}"/>
                    </a:ext>
                  </a:extLst>
                </p:cNvPr>
                <p:cNvSpPr txBox="1"/>
                <p:nvPr/>
              </p:nvSpPr>
              <p:spPr>
                <a:xfrm>
                  <a:off x="6351477" y="4537346"/>
                  <a:ext cx="558128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32E761CE-5C7F-2D15-1BCA-7D86E36F0556}"/>
                    </a:ext>
                  </a:extLst>
                </p:cNvPr>
                <p:cNvSpPr txBox="1"/>
                <p:nvPr/>
              </p:nvSpPr>
              <p:spPr>
                <a:xfrm>
                  <a:off x="6724750" y="4521214"/>
                  <a:ext cx="558128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5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0D66A5D-16D8-564D-7D6C-5DF2931CA902}"/>
                    </a:ext>
                  </a:extLst>
                </p:cNvPr>
                <p:cNvSpPr txBox="1"/>
                <p:nvPr/>
              </p:nvSpPr>
              <p:spPr>
                <a:xfrm>
                  <a:off x="7098155" y="4530670"/>
                  <a:ext cx="558128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6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1955155-2E77-AC68-6FD6-765DDA86FD84}"/>
                    </a:ext>
                  </a:extLst>
                </p:cNvPr>
                <p:cNvSpPr txBox="1"/>
                <p:nvPr/>
              </p:nvSpPr>
              <p:spPr>
                <a:xfrm>
                  <a:off x="7453859" y="4530670"/>
                  <a:ext cx="558128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7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A733920-A1D5-22A3-0F0C-633D1A84645B}"/>
                    </a:ext>
                  </a:extLst>
                </p:cNvPr>
                <p:cNvSpPr txBox="1"/>
                <p:nvPr/>
              </p:nvSpPr>
              <p:spPr>
                <a:xfrm>
                  <a:off x="8213206" y="4526262"/>
                  <a:ext cx="558128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Arial" panose="020B0604020202020204" pitchFamily="34" charset="0"/>
                    </a:rPr>
                    <a:t>9</a:t>
                  </a:r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417471-F6BB-7DF4-E41F-55B819665271}"/>
                  </a:ext>
                </a:extLst>
              </p:cNvPr>
              <p:cNvSpPr txBox="1"/>
              <p:nvPr/>
            </p:nvSpPr>
            <p:spPr>
              <a:xfrm>
                <a:off x="5613950" y="4171130"/>
                <a:ext cx="942352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554F30D-970D-169F-807B-7157DCA9AD48}"/>
                  </a:ext>
                </a:extLst>
              </p:cNvPr>
              <p:cNvSpPr txBox="1"/>
              <p:nvPr/>
            </p:nvSpPr>
            <p:spPr>
              <a:xfrm>
                <a:off x="9824293" y="4368287"/>
                <a:ext cx="55812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AE0A6CC-B3A2-1413-247B-4B0B062F65CF}"/>
                  </a:ext>
                </a:extLst>
              </p:cNvPr>
              <p:cNvSpPr txBox="1"/>
              <p:nvPr/>
            </p:nvSpPr>
            <p:spPr>
              <a:xfrm>
                <a:off x="5592551" y="4567741"/>
                <a:ext cx="942352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BC182B21-BBDC-55DD-07A0-E15950E3E3D7}"/>
                  </a:ext>
                </a:extLst>
              </p:cNvPr>
              <p:cNvGrpSpPr/>
              <p:nvPr/>
            </p:nvGrpSpPr>
            <p:grpSpPr>
              <a:xfrm>
                <a:off x="6383718" y="2901210"/>
                <a:ext cx="3703842" cy="1864011"/>
                <a:chOff x="6383718" y="2901210"/>
                <a:chExt cx="3703842" cy="1864011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6DB204F8-CE1A-1554-16D9-4F36FA9879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83718" y="2917342"/>
                  <a:ext cx="735128" cy="1450945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41A7C53F-BAA8-396C-91B1-CA9FA61D69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55224" y="2901210"/>
                  <a:ext cx="1858637" cy="1857355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AFF8375A-4C00-E54C-677B-0790589790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18846" y="2917342"/>
                  <a:ext cx="748442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87FCC82D-D8FD-B734-9825-D42CAA366D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04698" y="4758565"/>
                  <a:ext cx="382862" cy="6656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EE157E6-81C6-19BD-8B94-E3ECD38F3D4B}"/>
                </a:ext>
              </a:extLst>
            </p:cNvPr>
            <p:cNvSpPr txBox="1"/>
            <p:nvPr/>
          </p:nvSpPr>
          <p:spPr>
            <a:xfrm>
              <a:off x="6740098" y="3730137"/>
              <a:ext cx="942352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4173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6">
            <a:extLst>
              <a:ext uri="{FF2B5EF4-FFF2-40B4-BE49-F238E27FC236}">
                <a16:creationId xmlns:a16="http://schemas.microsoft.com/office/drawing/2014/main" id="{915A7278-3680-4F63-87E9-B2B61DDA569A}"/>
              </a:ext>
            </a:extLst>
          </p:cNvPr>
          <p:cNvGrpSpPr/>
          <p:nvPr/>
        </p:nvGrpSpPr>
        <p:grpSpPr>
          <a:xfrm>
            <a:off x="4876800" y="153812"/>
            <a:ext cx="2269096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ounded Rectangle 57">
              <a:extLst>
                <a:ext uri="{FF2B5EF4-FFF2-40B4-BE49-F238E27FC236}">
                  <a16:creationId xmlns:a16="http://schemas.microsoft.com/office/drawing/2014/main" id="{B5301CE9-501A-4EE2-9D96-48AEC9FE29FF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04006ED8-2EC5-4CA8-9308-7E51B58A717D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C509900-4AC3-45EA-A45F-EC1B97DE1172}"/>
              </a:ext>
            </a:extLst>
          </p:cNvPr>
          <p:cNvSpPr/>
          <p:nvPr/>
        </p:nvSpPr>
        <p:spPr>
          <a:xfrm>
            <a:off x="641722" y="838923"/>
            <a:ext cx="11275469" cy="1306512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2" name="Text Box 29">
            <a:extLst>
              <a:ext uri="{FF2B5EF4-FFF2-40B4-BE49-F238E27FC236}">
                <a16:creationId xmlns:a16="http://schemas.microsoft.com/office/drawing/2014/main" id="{189C30EA-1D33-48C1-A547-C2D77244D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43" y="870454"/>
            <a:ext cx="10676825" cy="14037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7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Hãy nhớ lại kiến thức đã học về đồ thị của chuyển động trong môn KHTN 7 để phát hiện ra tính chất của các chuyển động thẳng có đồ thị mô tả ở những hình sau</a:t>
            </a:r>
            <a:endParaRPr lang="en-US" sz="270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216F74-D0F4-9D91-8CA3-EAD355525E30}"/>
              </a:ext>
            </a:extLst>
          </p:cNvPr>
          <p:cNvGrpSpPr/>
          <p:nvPr/>
        </p:nvGrpSpPr>
        <p:grpSpPr>
          <a:xfrm>
            <a:off x="492857" y="487470"/>
            <a:ext cx="573943" cy="732171"/>
            <a:chOff x="492857" y="487470"/>
            <a:chExt cx="573943" cy="73217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421933C-2E4F-D71C-C37B-BFE023129DD6}"/>
                </a:ext>
              </a:extLst>
            </p:cNvPr>
            <p:cNvGrpSpPr/>
            <p:nvPr/>
          </p:nvGrpSpPr>
          <p:grpSpPr>
            <a:xfrm>
              <a:off x="492857" y="487470"/>
              <a:ext cx="573943" cy="531990"/>
              <a:chOff x="492857" y="307120"/>
              <a:chExt cx="758778" cy="71234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63D7165-747D-6AE5-0D3A-B29609E43398}"/>
                  </a:ext>
                </a:extLst>
              </p:cNvPr>
              <p:cNvSpPr/>
              <p:nvPr/>
            </p:nvSpPr>
            <p:spPr>
              <a:xfrm>
                <a:off x="504123" y="333892"/>
                <a:ext cx="685800" cy="65963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 descr="Logo&#10;&#10;Description automatically generated">
                <a:extLst>
                  <a:ext uri="{FF2B5EF4-FFF2-40B4-BE49-F238E27FC236}">
                    <a16:creationId xmlns:a16="http://schemas.microsoft.com/office/drawing/2014/main" id="{464C6B4A-4DBC-92A0-49AF-A24BAE27A4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889" t="8771" r="26000" b="14679"/>
              <a:stretch/>
            </p:blipFill>
            <p:spPr>
              <a:xfrm>
                <a:off x="492857" y="307120"/>
                <a:ext cx="758778" cy="712340"/>
              </a:xfrm>
              <a:prstGeom prst="rect">
                <a:avLst/>
              </a:prstGeom>
            </p:spPr>
          </p:pic>
        </p:grpSp>
        <p:pic>
          <p:nvPicPr>
            <p:cNvPr id="17" name="Picture 16" descr="A picture containing handwear&#10;&#10;Description automatically generated">
              <a:extLst>
                <a:ext uri="{FF2B5EF4-FFF2-40B4-BE49-F238E27FC236}">
                  <a16:creationId xmlns:a16="http://schemas.microsoft.com/office/drawing/2014/main" id="{7C1437E1-7205-62BE-22E1-981A831C6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18" b="89942" l="7111" r="93889">
                          <a14:foregroundMark x1="42222" y1="5222" x2="42222" y2="5222"/>
                          <a14:foregroundMark x1="42667" y1="1934" x2="42667" y2="1934"/>
                          <a14:foregroundMark x1="7333" y1="34687" x2="7333" y2="34687"/>
                          <a14:foregroundMark x1="93889" y1="38878" x2="93889" y2="38878"/>
                          <a14:foregroundMark x1="42889" y1="1418" x2="42889" y2="14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77"/>
            <a:stretch/>
          </p:blipFill>
          <p:spPr>
            <a:xfrm>
              <a:off x="600775" y="770499"/>
              <a:ext cx="292432" cy="449142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0139FF9-CDA1-BBC8-158B-CADD3A2C489D}"/>
              </a:ext>
            </a:extLst>
          </p:cNvPr>
          <p:cNvGrpSpPr/>
          <p:nvPr/>
        </p:nvGrpSpPr>
        <p:grpSpPr>
          <a:xfrm>
            <a:off x="304800" y="2362200"/>
            <a:ext cx="2895601" cy="2584292"/>
            <a:chOff x="8770185" y="3632632"/>
            <a:chExt cx="3475345" cy="3026409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CA3F653-4F50-4C6B-38BF-EDDC74F82502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5988690"/>
              <a:ext cx="2590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4BABCF3-F000-977E-B217-E2D21EE1BD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01200" y="4068683"/>
              <a:ext cx="0" cy="20262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B2B8900-464C-8656-7CEB-C021C4E8CB3B}"/>
                </a:ext>
              </a:extLst>
            </p:cNvPr>
            <p:cNvCxnSpPr/>
            <p:nvPr/>
          </p:nvCxnSpPr>
          <p:spPr>
            <a:xfrm flipV="1">
              <a:off x="9601200" y="4419600"/>
              <a:ext cx="1981200" cy="156909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EFD294B-02CA-718D-D076-2D19DAA33AC9}"/>
                </a:ext>
              </a:extLst>
            </p:cNvPr>
            <p:cNvSpPr txBox="1"/>
            <p:nvPr/>
          </p:nvSpPr>
          <p:spPr>
            <a:xfrm>
              <a:off x="8770185" y="3632632"/>
              <a:ext cx="1295400" cy="5586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US" sz="2500" baseline="-250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B87C7DC-9BEB-35D6-2472-FF665CB76ACE}"/>
                </a:ext>
              </a:extLst>
            </p:cNvPr>
            <p:cNvSpPr txBox="1"/>
            <p:nvPr/>
          </p:nvSpPr>
          <p:spPr>
            <a:xfrm>
              <a:off x="11239519" y="6100373"/>
              <a:ext cx="1006011" cy="5586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2500" baseline="-250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35DBCE5-6EEA-801F-F955-E638983732F7}"/>
              </a:ext>
            </a:extLst>
          </p:cNvPr>
          <p:cNvGrpSpPr/>
          <p:nvPr/>
        </p:nvGrpSpPr>
        <p:grpSpPr>
          <a:xfrm>
            <a:off x="3034139" y="2334138"/>
            <a:ext cx="2895601" cy="2584292"/>
            <a:chOff x="8770185" y="3632632"/>
            <a:chExt cx="3475345" cy="3026409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8408AEE-D47E-8157-6740-15AAF424E1B1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5988690"/>
              <a:ext cx="2590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912AA69-0392-DC03-BD00-7913FD76C3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01200" y="4068683"/>
              <a:ext cx="0" cy="20262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E8E8BFA-8FA1-82F4-E763-C78DEEF6E90D}"/>
                </a:ext>
              </a:extLst>
            </p:cNvPr>
            <p:cNvCxnSpPr>
              <a:cxnSpLocks/>
            </p:cNvCxnSpPr>
            <p:nvPr/>
          </p:nvCxnSpPr>
          <p:spPr>
            <a:xfrm>
              <a:off x="9636504" y="4736329"/>
              <a:ext cx="193951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04A1101-A5D2-FC9D-9504-9B8E8DDE3D77}"/>
                </a:ext>
              </a:extLst>
            </p:cNvPr>
            <p:cNvSpPr txBox="1"/>
            <p:nvPr/>
          </p:nvSpPr>
          <p:spPr>
            <a:xfrm>
              <a:off x="8770185" y="3632632"/>
              <a:ext cx="1295400" cy="5586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US" sz="2500" baseline="-250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E6FA3DF-2025-629D-092F-E8F4F6B33051}"/>
                </a:ext>
              </a:extLst>
            </p:cNvPr>
            <p:cNvSpPr txBox="1"/>
            <p:nvPr/>
          </p:nvSpPr>
          <p:spPr>
            <a:xfrm>
              <a:off x="11239519" y="6100373"/>
              <a:ext cx="1006011" cy="5586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2500" baseline="-250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72C7282-2E2C-FF07-8068-A548FF8AF612}"/>
              </a:ext>
            </a:extLst>
          </p:cNvPr>
          <p:cNvGrpSpPr/>
          <p:nvPr/>
        </p:nvGrpSpPr>
        <p:grpSpPr>
          <a:xfrm>
            <a:off x="5758161" y="2272333"/>
            <a:ext cx="2895601" cy="2584292"/>
            <a:chOff x="8770185" y="3632632"/>
            <a:chExt cx="3475345" cy="3026409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0009A04-97D3-3778-7EB0-AF0A4F18011F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5988690"/>
              <a:ext cx="2590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6CB4E29-3B12-C5EE-B425-03C37F4095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01200" y="4068683"/>
              <a:ext cx="0" cy="20262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C431649-7A47-9D81-F921-3F7E09E89B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01200" y="4296541"/>
              <a:ext cx="1294597" cy="169214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BBD7150-57CB-D1E0-EDFF-8526857B1057}"/>
                </a:ext>
              </a:extLst>
            </p:cNvPr>
            <p:cNvSpPr txBox="1"/>
            <p:nvPr/>
          </p:nvSpPr>
          <p:spPr>
            <a:xfrm>
              <a:off x="8770185" y="3632632"/>
              <a:ext cx="1295400" cy="5586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US" sz="2500" baseline="-2500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0140663-7BF3-FDC2-AFF0-76409B73CB54}"/>
                </a:ext>
              </a:extLst>
            </p:cNvPr>
            <p:cNvSpPr txBox="1"/>
            <p:nvPr/>
          </p:nvSpPr>
          <p:spPr>
            <a:xfrm>
              <a:off x="11239519" y="6100373"/>
              <a:ext cx="1006011" cy="5586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2500" baseline="-2500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848FCA8-B772-BC44-527C-E58D947ED8C7}"/>
              </a:ext>
            </a:extLst>
          </p:cNvPr>
          <p:cNvGrpSpPr/>
          <p:nvPr/>
        </p:nvGrpSpPr>
        <p:grpSpPr>
          <a:xfrm>
            <a:off x="8452768" y="2272333"/>
            <a:ext cx="3215455" cy="2525443"/>
            <a:chOff x="8770185" y="3632632"/>
            <a:chExt cx="3859239" cy="2957492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46CC9936-F5D9-1FA8-B97A-22CE5F5CACDB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5988690"/>
              <a:ext cx="2590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3FDC8B3-B579-930D-FEFD-F40C4EB8A6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01200" y="4068683"/>
              <a:ext cx="0" cy="20262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24AD22E-BA3E-A59E-B884-801449EB4381}"/>
                </a:ext>
              </a:extLst>
            </p:cNvPr>
            <p:cNvCxnSpPr/>
            <p:nvPr/>
          </p:nvCxnSpPr>
          <p:spPr>
            <a:xfrm flipV="1">
              <a:off x="9601200" y="4419600"/>
              <a:ext cx="1981200" cy="156909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332179C-2DF5-DD19-8BCF-93CEB08B899C}"/>
                </a:ext>
              </a:extLst>
            </p:cNvPr>
            <p:cNvSpPr txBox="1"/>
            <p:nvPr/>
          </p:nvSpPr>
          <p:spPr>
            <a:xfrm>
              <a:off x="8770185" y="3632632"/>
              <a:ext cx="1295400" cy="5586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US" sz="2500" baseline="-250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5DC2240-2D65-C45A-E666-814297AEF96E}"/>
                </a:ext>
              </a:extLst>
            </p:cNvPr>
            <p:cNvSpPr txBox="1"/>
            <p:nvPr/>
          </p:nvSpPr>
          <p:spPr>
            <a:xfrm>
              <a:off x="11623413" y="6031456"/>
              <a:ext cx="1006011" cy="5586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2500" baseline="-25000"/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29DB11F-8EF9-768C-2772-70BBBAD2113B}"/>
              </a:ext>
            </a:extLst>
          </p:cNvPr>
          <p:cNvCxnSpPr>
            <a:cxnSpLocks/>
          </p:cNvCxnSpPr>
          <p:nvPr/>
        </p:nvCxnSpPr>
        <p:spPr>
          <a:xfrm flipV="1">
            <a:off x="6460296" y="3509821"/>
            <a:ext cx="1508661" cy="7743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8995E388-915C-75F7-0277-2B149BB84E2F}"/>
              </a:ext>
            </a:extLst>
          </p:cNvPr>
          <p:cNvSpPr txBox="1"/>
          <p:nvPr/>
        </p:nvSpPr>
        <p:spPr>
          <a:xfrm>
            <a:off x="7361041" y="2298558"/>
            <a:ext cx="83819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sz="2500" baseline="-250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623D6FE-D9B3-67C6-8E90-DBDD2A63583D}"/>
              </a:ext>
            </a:extLst>
          </p:cNvPr>
          <p:cNvSpPr txBox="1"/>
          <p:nvPr/>
        </p:nvSpPr>
        <p:spPr>
          <a:xfrm>
            <a:off x="7727486" y="3034203"/>
            <a:ext cx="83819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sz="2500" baseline="-2500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8436037-46DB-0764-EA8D-5080DF97848F}"/>
              </a:ext>
            </a:extLst>
          </p:cNvPr>
          <p:cNvCxnSpPr>
            <a:cxnSpLocks/>
          </p:cNvCxnSpPr>
          <p:nvPr/>
        </p:nvCxnSpPr>
        <p:spPr>
          <a:xfrm>
            <a:off x="9174571" y="3034203"/>
            <a:ext cx="1335607" cy="83504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4A3587D6-6895-2A46-C27D-A03C21343A1C}"/>
              </a:ext>
            </a:extLst>
          </p:cNvPr>
          <p:cNvSpPr txBox="1"/>
          <p:nvPr/>
        </p:nvSpPr>
        <p:spPr>
          <a:xfrm>
            <a:off x="10140850" y="2506509"/>
            <a:ext cx="83819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sz="2500" baseline="-2500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FCB7D81-D083-47E5-7F74-7492F9CF7D69}"/>
              </a:ext>
            </a:extLst>
          </p:cNvPr>
          <p:cNvSpPr txBox="1"/>
          <p:nvPr/>
        </p:nvSpPr>
        <p:spPr>
          <a:xfrm>
            <a:off x="10412208" y="3630726"/>
            <a:ext cx="83819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sz="2500" baseline="-2500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9AB7944-587D-A9BD-D5C3-F767D3791652}"/>
              </a:ext>
            </a:extLst>
          </p:cNvPr>
          <p:cNvSpPr txBox="1"/>
          <p:nvPr/>
        </p:nvSpPr>
        <p:spPr>
          <a:xfrm>
            <a:off x="1384106" y="4992780"/>
            <a:ext cx="83819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2500" baseline="-2500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2BA357F-924D-8409-37AF-E00E18BD88DF}"/>
              </a:ext>
            </a:extLst>
          </p:cNvPr>
          <p:cNvSpPr txBox="1"/>
          <p:nvPr/>
        </p:nvSpPr>
        <p:spPr>
          <a:xfrm>
            <a:off x="4343400" y="4918430"/>
            <a:ext cx="83819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2500" baseline="-250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425A331-B579-EE46-BB93-EFBF6D9F0E5F}"/>
              </a:ext>
            </a:extLst>
          </p:cNvPr>
          <p:cNvSpPr txBox="1"/>
          <p:nvPr/>
        </p:nvSpPr>
        <p:spPr>
          <a:xfrm>
            <a:off x="6972138" y="4977507"/>
            <a:ext cx="83819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sz="2500" baseline="-2500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B82E6EF-C62C-41C8-C151-CD452C9F1BE1}"/>
              </a:ext>
            </a:extLst>
          </p:cNvPr>
          <p:cNvSpPr txBox="1"/>
          <p:nvPr/>
        </p:nvSpPr>
        <p:spPr>
          <a:xfrm>
            <a:off x="9721754" y="4918430"/>
            <a:ext cx="83819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endParaRPr lang="en-US" sz="2500" baseline="-25000"/>
          </a:p>
        </p:txBody>
      </p:sp>
    </p:spTree>
    <p:extLst>
      <p:ext uri="{BB962C8B-B14F-4D97-AF65-F5344CB8AC3E}">
        <p14:creationId xmlns:p14="http://schemas.microsoft.com/office/powerpoint/2010/main" val="4239249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5094BBC-4AEF-45E2-800C-D9EB80EB9602}"/>
              </a:ext>
            </a:extLst>
          </p:cNvPr>
          <p:cNvGrpSpPr/>
          <p:nvPr/>
        </p:nvGrpSpPr>
        <p:grpSpPr>
          <a:xfrm>
            <a:off x="-29497" y="65599"/>
            <a:ext cx="8603569" cy="541686"/>
            <a:chOff x="74035" y="2231322"/>
            <a:chExt cx="8550261" cy="756153"/>
          </a:xfrm>
        </p:grpSpPr>
        <p:grpSp>
          <p:nvGrpSpPr>
            <p:cNvPr id="5" name="Group 70">
              <a:extLst>
                <a:ext uri="{FF2B5EF4-FFF2-40B4-BE49-F238E27FC236}">
                  <a16:creationId xmlns:a16="http://schemas.microsoft.com/office/drawing/2014/main" id="{22027F8E-E199-4A54-B069-309AC25303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535" y="2267004"/>
              <a:ext cx="5528131" cy="708275"/>
              <a:chOff x="587625" y="3377549"/>
              <a:chExt cx="2846729" cy="1364238"/>
            </a:xfrm>
          </p:grpSpPr>
          <p:pic>
            <p:nvPicPr>
              <p:cNvPr id="8" name="Picture 8" descr="empty-green-rectangle">
                <a:extLst>
                  <a:ext uri="{FF2B5EF4-FFF2-40B4-BE49-F238E27FC236}">
                    <a16:creationId xmlns:a16="http://schemas.microsoft.com/office/drawing/2014/main" id="{1EE22726-B2BB-421D-B925-BEC456C648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625" y="3377549"/>
                <a:ext cx="2846729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green-top-faded">
                <a:extLst>
                  <a:ext uri="{FF2B5EF4-FFF2-40B4-BE49-F238E27FC236}">
                    <a16:creationId xmlns:a16="http://schemas.microsoft.com/office/drawing/2014/main" id="{06869E57-2328-4344-AAC1-8990C425C4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6D9640-ADB6-4E6A-B6DE-3A9270062E7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026060">
              <a:extLst>
                <a:ext uri="{FF2B5EF4-FFF2-40B4-BE49-F238E27FC236}">
                  <a16:creationId xmlns:a16="http://schemas.microsoft.com/office/drawing/2014/main" id="{071903BE-FA19-43F4-A858-1F57B905E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Chuyển động thẳng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5" descr="empty-blue-rectangle">
            <a:extLst>
              <a:ext uri="{FF2B5EF4-FFF2-40B4-BE49-F238E27FC236}">
                <a16:creationId xmlns:a16="http://schemas.microsoft.com/office/drawing/2014/main" id="{1DC6EFAC-399A-486B-88AB-5D7431CD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41" y="875498"/>
            <a:ext cx="11322411" cy="110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1B876A0-6C98-452C-BC3D-7E651F90E47C}"/>
              </a:ext>
            </a:extLst>
          </p:cNvPr>
          <p:cNvSpPr txBox="1"/>
          <p:nvPr/>
        </p:nvSpPr>
        <p:spPr>
          <a:xfrm>
            <a:off x="1112749" y="958236"/>
            <a:ext cx="980570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Chuyển động thẳng là chuyển động thường gặp trong đời sống, có quỹ đạo chuyển động là đường thẳng. 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2CD65398-8554-0311-D21F-9C8AED6BE7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30" t="17553" b="18399"/>
          <a:stretch/>
        </p:blipFill>
        <p:spPr>
          <a:xfrm>
            <a:off x="502462" y="2727385"/>
            <a:ext cx="11537139" cy="1449988"/>
          </a:xfrm>
          <a:prstGeom prst="rect">
            <a:avLst/>
          </a:prstGeom>
        </p:spPr>
      </p:pic>
      <p:pic>
        <p:nvPicPr>
          <p:cNvPr id="72" name="Picture 5" descr="empty-blue-rectangle">
            <a:extLst>
              <a:ext uri="{FF2B5EF4-FFF2-40B4-BE49-F238E27FC236}">
                <a16:creationId xmlns:a16="http://schemas.microsoft.com/office/drawing/2014/main" id="{93FF4B56-3609-4A2A-0ECC-A147063B1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93" y="4657724"/>
            <a:ext cx="11905960" cy="144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7CC8F3DD-1D85-BC15-E8FE-E16A88A845CB}"/>
              </a:ext>
            </a:extLst>
          </p:cNvPr>
          <p:cNvSpPr txBox="1"/>
          <p:nvPr/>
        </p:nvSpPr>
        <p:spPr>
          <a:xfrm>
            <a:off x="735948" y="4736007"/>
            <a:ext cx="1072010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Khi vật chuyển động thẳng theo một chiều không đổi thì: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Độ dịch chuyển và quãng đường đi được có độ lớn như nhau d = s;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Vận tốc và tốc độ có độ lớn như nhau v = 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lang="en-US" sz="2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C5ABE03-7377-FFBA-C434-84A401B9DA83}"/>
              </a:ext>
            </a:extLst>
          </p:cNvPr>
          <p:cNvSpPr txBox="1"/>
          <p:nvPr/>
        </p:nvSpPr>
        <p:spPr>
          <a:xfrm>
            <a:off x="609600" y="2249413"/>
            <a:ext cx="611372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Ví dụ: chuyển động của ô tô trong hình</a:t>
            </a:r>
            <a:endParaRPr lang="en-US" sz="2500" i="1"/>
          </a:p>
        </p:txBody>
      </p:sp>
    </p:spTree>
    <p:extLst>
      <p:ext uri="{BB962C8B-B14F-4D97-AF65-F5344CB8AC3E}">
        <p14:creationId xmlns:p14="http://schemas.microsoft.com/office/powerpoint/2010/main" val="18169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5094BBC-4AEF-45E2-800C-D9EB80EB9602}"/>
              </a:ext>
            </a:extLst>
          </p:cNvPr>
          <p:cNvGrpSpPr/>
          <p:nvPr/>
        </p:nvGrpSpPr>
        <p:grpSpPr>
          <a:xfrm>
            <a:off x="-29497" y="65599"/>
            <a:ext cx="8603569" cy="541686"/>
            <a:chOff x="74035" y="2231322"/>
            <a:chExt cx="8550261" cy="756153"/>
          </a:xfrm>
        </p:grpSpPr>
        <p:grpSp>
          <p:nvGrpSpPr>
            <p:cNvPr id="5" name="Group 70">
              <a:extLst>
                <a:ext uri="{FF2B5EF4-FFF2-40B4-BE49-F238E27FC236}">
                  <a16:creationId xmlns:a16="http://schemas.microsoft.com/office/drawing/2014/main" id="{22027F8E-E199-4A54-B069-309AC25303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535" y="2267004"/>
              <a:ext cx="5528131" cy="708275"/>
              <a:chOff x="587625" y="3377549"/>
              <a:chExt cx="2846729" cy="1364238"/>
            </a:xfrm>
          </p:grpSpPr>
          <p:pic>
            <p:nvPicPr>
              <p:cNvPr id="8" name="Picture 8" descr="empty-green-rectangle">
                <a:extLst>
                  <a:ext uri="{FF2B5EF4-FFF2-40B4-BE49-F238E27FC236}">
                    <a16:creationId xmlns:a16="http://schemas.microsoft.com/office/drawing/2014/main" id="{1EE22726-B2BB-421D-B925-BEC456C648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625" y="3377549"/>
                <a:ext cx="2846729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green-top-faded">
                <a:extLst>
                  <a:ext uri="{FF2B5EF4-FFF2-40B4-BE49-F238E27FC236}">
                    <a16:creationId xmlns:a16="http://schemas.microsoft.com/office/drawing/2014/main" id="{06869E57-2328-4344-AAC1-8990C425C4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6D9640-ADB6-4E6A-B6DE-3A9270062E7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026060">
              <a:extLst>
                <a:ext uri="{FF2B5EF4-FFF2-40B4-BE49-F238E27FC236}">
                  <a16:creationId xmlns:a16="http://schemas.microsoft.com/office/drawing/2014/main" id="{071903BE-FA19-43F4-A858-1F57B905E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Chuyển động thẳng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5" descr="empty-blue-rectangle">
            <a:extLst>
              <a:ext uri="{FF2B5EF4-FFF2-40B4-BE49-F238E27FC236}">
                <a16:creationId xmlns:a16="http://schemas.microsoft.com/office/drawing/2014/main" id="{1DC6EFAC-399A-486B-88AB-5D7431CD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20" y="723098"/>
            <a:ext cx="11905960" cy="270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1B876A0-6C98-452C-BC3D-7E651F90E47C}"/>
              </a:ext>
            </a:extLst>
          </p:cNvPr>
          <p:cNvSpPr txBox="1"/>
          <p:nvPr/>
        </p:nvSpPr>
        <p:spPr>
          <a:xfrm>
            <a:off x="782022" y="764369"/>
            <a:ext cx="1062795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Khi vật đang chuyển động thẳng theo chiều dương, nếu đổi chiều chuyển động thì trong khoảng thời gian chuyển động ngược chiều đó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B8C639F-A78A-B2C6-7BA8-1C9D352DAC89}"/>
              </a:ext>
            </a:extLst>
          </p:cNvPr>
          <p:cNvSpPr txBox="1"/>
          <p:nvPr/>
        </p:nvSpPr>
        <p:spPr>
          <a:xfrm>
            <a:off x="1052221" y="3763012"/>
            <a:ext cx="451037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Dựa vào các công thức</a:t>
            </a:r>
            <a:endParaRPr lang="en-US" sz="25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AC961D-9D68-F927-2A4A-8D35CE192492}"/>
              </a:ext>
            </a:extLst>
          </p:cNvPr>
          <p:cNvGrpSpPr/>
          <p:nvPr/>
        </p:nvGrpSpPr>
        <p:grpSpPr>
          <a:xfrm>
            <a:off x="3078498" y="4410818"/>
            <a:ext cx="2310296" cy="1349266"/>
            <a:chOff x="8076716" y="3452482"/>
            <a:chExt cx="2310296" cy="1349266"/>
          </a:xfrm>
        </p:grpSpPr>
        <p:pic>
          <p:nvPicPr>
            <p:cNvPr id="12" name="Picture 11" descr="empty-red-rectangle">
              <a:extLst>
                <a:ext uri="{FF2B5EF4-FFF2-40B4-BE49-F238E27FC236}">
                  <a16:creationId xmlns:a16="http://schemas.microsoft.com/office/drawing/2014/main" id="{DED10D6A-2695-1FFA-F176-26DBB85D31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6716" y="3452482"/>
              <a:ext cx="2310296" cy="1252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bject 18">
                  <a:extLst>
                    <a:ext uri="{FF2B5EF4-FFF2-40B4-BE49-F238E27FC236}">
                      <a16:creationId xmlns:a16="http://schemas.microsoft.com/office/drawing/2014/main" id="{443E0362-129E-F374-A70F-4D630E98F667}"/>
                    </a:ext>
                  </a:extLst>
                </p:cNvPr>
                <p:cNvSpPr txBox="1"/>
                <p:nvPr/>
              </p:nvSpPr>
              <p:spPr bwMode="auto">
                <a:xfrm>
                  <a:off x="8567293" y="3641285"/>
                  <a:ext cx="1447800" cy="11604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𝑡𝑏</m:t>
                            </m:r>
                          </m:sub>
                        </m:sSub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en-US" sz="3000"/>
                </a:p>
              </p:txBody>
            </p:sp>
          </mc:Choice>
          <mc:Fallback xmlns="">
            <p:sp>
              <p:nvSpPr>
                <p:cNvPr id="24" name="Object 18">
                  <a:extLst>
                    <a:ext uri="{FF2B5EF4-FFF2-40B4-BE49-F238E27FC236}">
                      <a16:creationId xmlns:a16="http://schemas.microsoft.com/office/drawing/2014/main" id="{4E123C34-EE15-4D88-948A-A8A7AD2239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567293" y="3641285"/>
                  <a:ext cx="1447800" cy="11604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4598866-F507-518B-A8EB-7D3C8C369710}"/>
              </a:ext>
            </a:extLst>
          </p:cNvPr>
          <p:cNvGrpSpPr/>
          <p:nvPr/>
        </p:nvGrpSpPr>
        <p:grpSpPr>
          <a:xfrm>
            <a:off x="7175127" y="4465476"/>
            <a:ext cx="2362200" cy="1274703"/>
            <a:chOff x="8076716" y="3452482"/>
            <a:chExt cx="2310296" cy="1252079"/>
          </a:xfrm>
        </p:grpSpPr>
        <p:pic>
          <p:nvPicPr>
            <p:cNvPr id="16" name="Picture 15" descr="empty-red-rectangle">
              <a:extLst>
                <a:ext uri="{FF2B5EF4-FFF2-40B4-BE49-F238E27FC236}">
                  <a16:creationId xmlns:a16="http://schemas.microsoft.com/office/drawing/2014/main" id="{71EC4EBC-9473-A320-30B3-BCF82E47E6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6716" y="3452482"/>
              <a:ext cx="2310296" cy="1252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bject 18">
                  <a:extLst>
                    <a:ext uri="{FF2B5EF4-FFF2-40B4-BE49-F238E27FC236}">
                      <a16:creationId xmlns:a16="http://schemas.microsoft.com/office/drawing/2014/main" id="{6D2E0F55-A9F7-F2E0-04CE-C9C723754D16}"/>
                    </a:ext>
                  </a:extLst>
                </p:cNvPr>
                <p:cNvSpPr txBox="1"/>
                <p:nvPr/>
              </p:nvSpPr>
              <p:spPr bwMode="auto">
                <a:xfrm>
                  <a:off x="8426195" y="3498290"/>
                  <a:ext cx="1733135" cy="11604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sz="3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3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0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</m:acc>
                          </m:num>
                          <m:den>
                            <m:r>
                              <a:rPr lang="en-US" sz="3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den>
                        </m:f>
                      </m:oMath>
                    </m:oMathPara>
                  </a14:m>
                  <a:endParaRPr lang="en-US" sz="3000" b="1"/>
                </a:p>
              </p:txBody>
            </p:sp>
          </mc:Choice>
          <mc:Fallback xmlns="">
            <p:sp>
              <p:nvSpPr>
                <p:cNvPr id="17" name="Object 18">
                  <a:extLst>
                    <a:ext uri="{FF2B5EF4-FFF2-40B4-BE49-F238E27FC236}">
                      <a16:creationId xmlns:a16="http://schemas.microsoft.com/office/drawing/2014/main" id="{6D2E0F55-A9F7-F2E0-04CE-C9C723754D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426195" y="3498290"/>
                  <a:ext cx="1733135" cy="116046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2FC361-3C74-CECC-7864-D5BF652CE6A3}"/>
              </a:ext>
            </a:extLst>
          </p:cNvPr>
          <p:cNvSpPr txBox="1"/>
          <p:nvPr/>
        </p:nvSpPr>
        <p:spPr>
          <a:xfrm>
            <a:off x="2362200" y="5882028"/>
            <a:ext cx="771475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 có thể xác định được quãng đường đi được, độ dịch chuyển, tốc độ và vận tốc của chuyển động.</a:t>
            </a:r>
            <a:endParaRPr lang="en-US" sz="25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749B1E-48E2-E516-C030-5306198A7AF7}"/>
              </a:ext>
            </a:extLst>
          </p:cNvPr>
          <p:cNvSpPr txBox="1"/>
          <p:nvPr/>
        </p:nvSpPr>
        <p:spPr>
          <a:xfrm>
            <a:off x="5930547" y="4811745"/>
            <a:ext cx="710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0B7908-A341-054F-027A-B1A557AD9AEE}"/>
              </a:ext>
            </a:extLst>
          </p:cNvPr>
          <p:cNvSpPr txBox="1"/>
          <p:nvPr/>
        </p:nvSpPr>
        <p:spPr>
          <a:xfrm>
            <a:off x="1052221" y="1644817"/>
            <a:ext cx="763457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Quãng đường đi được vẫn có giá trị dương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5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ộ dịch chuyển có giá trị âm;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DE32A7-3445-25AB-6CEE-82215FE98424}"/>
              </a:ext>
            </a:extLst>
          </p:cNvPr>
          <p:cNvSpPr txBox="1"/>
          <p:nvPr/>
        </p:nvSpPr>
        <p:spPr>
          <a:xfrm>
            <a:off x="1052221" y="2459571"/>
            <a:ext cx="710118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Tốc độ vẫn có giá trị dương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Vận tốc có giá trị âm v = - 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105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:a16="http://schemas.microsoft.com/office/drawing/2014/main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:a16="http://schemas.microsoft.com/office/drawing/2014/main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extLst>
                <a:ext uri="{FF2B5EF4-FFF2-40B4-BE49-F238E27FC236}">
                  <a16:creationId xmlns:a16="http://schemas.microsoft.com/office/drawing/2014/main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7BC6088-E3D7-4AEC-8453-6B51263F81F1}"/>
              </a:ext>
            </a:extLst>
          </p:cNvPr>
          <p:cNvSpPr/>
          <p:nvPr/>
        </p:nvSpPr>
        <p:spPr>
          <a:xfrm>
            <a:off x="790671" y="758277"/>
            <a:ext cx="10972800" cy="1375323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763" y="758277"/>
            <a:ext cx="10573025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Hãy tính quãng đường đi được, độ dịch chuyển, tốc độ, vận tốc của bạn A khi đi từ nhà đến trường và khi đi từ trường đến siêu thị. Coi chuyển động của bạn A là chuyển động đều và biết cứ 100 m bạn A đi hết 25 s.</a:t>
            </a:r>
            <a:endParaRPr lang="en-US" sz="2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DE850E9-C099-536B-328F-F52F75901BF9}"/>
              </a:ext>
            </a:extLst>
          </p:cNvPr>
          <p:cNvGrpSpPr/>
          <p:nvPr/>
        </p:nvGrpSpPr>
        <p:grpSpPr>
          <a:xfrm>
            <a:off x="523655" y="427780"/>
            <a:ext cx="629089" cy="639020"/>
            <a:chOff x="493574" y="321685"/>
            <a:chExt cx="755550" cy="79069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528D5BC-B358-859B-E466-E89F286A6671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8F02AD5B-862A-99DE-18B0-942F0EA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68578F-4728-34DD-4CD3-6AE4A79E5285}"/>
              </a:ext>
            </a:extLst>
          </p:cNvPr>
          <p:cNvGrpSpPr/>
          <p:nvPr/>
        </p:nvGrpSpPr>
        <p:grpSpPr>
          <a:xfrm>
            <a:off x="1396891" y="4276381"/>
            <a:ext cx="10253897" cy="928050"/>
            <a:chOff x="884591" y="5410200"/>
            <a:chExt cx="10253897" cy="92805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64A841D-DCC3-6E4E-EEF7-BC457BF9F832}"/>
                </a:ext>
              </a:extLst>
            </p:cNvPr>
            <p:cNvGrpSpPr/>
            <p:nvPr/>
          </p:nvGrpSpPr>
          <p:grpSpPr>
            <a:xfrm>
              <a:off x="1156288" y="5410200"/>
              <a:ext cx="9982200" cy="351068"/>
              <a:chOff x="609600" y="5600170"/>
              <a:chExt cx="10820400" cy="389698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0D5C06C7-ECD8-6661-3768-A1398BD1B64E}"/>
                  </a:ext>
                </a:extLst>
              </p:cNvPr>
              <p:cNvGrpSpPr/>
              <p:nvPr/>
            </p:nvGrpSpPr>
            <p:grpSpPr>
              <a:xfrm>
                <a:off x="609600" y="5600170"/>
                <a:ext cx="7269376" cy="389698"/>
                <a:chOff x="1112624" y="5697203"/>
                <a:chExt cx="7269376" cy="389698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E806F066-F550-E2BD-F2B5-5BCBB04FF5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12749" y="5889335"/>
                  <a:ext cx="7269251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54DDDF25-44A7-72E9-7A94-6DD378A501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12624" y="5715475"/>
                  <a:ext cx="0" cy="347719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2D583087-B4DF-4AE5-6ED2-D3C03AABBB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59033" y="5697203"/>
                  <a:ext cx="0" cy="347719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53CDE7A6-9B81-4A18-9C47-34D14F97D3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00600" y="5715475"/>
                  <a:ext cx="0" cy="347719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2C412BA8-D523-27F6-3FB2-F8295EC484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53200" y="5739182"/>
                  <a:ext cx="0" cy="347719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049A3B70-864B-EE82-EDFD-C17BCA3343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82000" y="5739182"/>
                  <a:ext cx="0" cy="347719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580B9256-8D14-E3B8-B9FF-FE842E29F7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" y="5774029"/>
                <a:ext cx="10820400" cy="20990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AE9EE4B-AA1B-227C-5DFA-2471AC602A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77400" y="5642149"/>
                <a:ext cx="0" cy="347719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490F551-8A91-E2A1-18F5-852F9F28EFE8}"/>
                </a:ext>
              </a:extLst>
            </p:cNvPr>
            <p:cNvSpPr txBox="1"/>
            <p:nvPr/>
          </p:nvSpPr>
          <p:spPr>
            <a:xfrm>
              <a:off x="884591" y="5861196"/>
              <a:ext cx="54532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F61059E-4876-ED1A-BFB2-A29145138BC6}"/>
                </a:ext>
              </a:extLst>
            </p:cNvPr>
            <p:cNvSpPr txBox="1"/>
            <p:nvPr/>
          </p:nvSpPr>
          <p:spPr>
            <a:xfrm>
              <a:off x="2097790" y="5756373"/>
              <a:ext cx="156806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200m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BBC9C5E-9082-2E0C-EB92-7B54702A73C1}"/>
                </a:ext>
              </a:extLst>
            </p:cNvPr>
            <p:cNvSpPr txBox="1"/>
            <p:nvPr/>
          </p:nvSpPr>
          <p:spPr>
            <a:xfrm>
              <a:off x="3807434" y="5756373"/>
              <a:ext cx="156806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400m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8412B75-E043-A5D9-4510-D666C1BEC377}"/>
                </a:ext>
              </a:extLst>
            </p:cNvPr>
            <p:cNvSpPr txBox="1"/>
            <p:nvPr/>
          </p:nvSpPr>
          <p:spPr>
            <a:xfrm>
              <a:off x="5426334" y="5755220"/>
              <a:ext cx="156806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600m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B37F414-F795-9204-9FE4-E77AEC0E3FDE}"/>
                </a:ext>
              </a:extLst>
            </p:cNvPr>
            <p:cNvSpPr txBox="1"/>
            <p:nvPr/>
          </p:nvSpPr>
          <p:spPr>
            <a:xfrm>
              <a:off x="7147649" y="5763715"/>
              <a:ext cx="156806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800m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0BADC67-E805-C22A-FF7F-1DA32EB17046}"/>
                </a:ext>
              </a:extLst>
            </p:cNvPr>
            <p:cNvSpPr txBox="1"/>
            <p:nvPr/>
          </p:nvSpPr>
          <p:spPr>
            <a:xfrm>
              <a:off x="8908133" y="5723450"/>
              <a:ext cx="156806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1000m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CB325F3-5519-74AA-42F0-D131304BE0F0}"/>
              </a:ext>
            </a:extLst>
          </p:cNvPr>
          <p:cNvGrpSpPr/>
          <p:nvPr/>
        </p:nvGrpSpPr>
        <p:grpSpPr>
          <a:xfrm>
            <a:off x="1086623" y="2778447"/>
            <a:ext cx="10103201" cy="1301105"/>
            <a:chOff x="800709" y="3904935"/>
            <a:chExt cx="10103201" cy="1301105"/>
          </a:xfrm>
        </p:grpSpPr>
        <p:pic>
          <p:nvPicPr>
            <p:cNvPr id="40" name="Picture 39" descr="A picture containing building, house, outdoor, white&#10;&#10;Description automatically generated">
              <a:extLst>
                <a:ext uri="{FF2B5EF4-FFF2-40B4-BE49-F238E27FC236}">
                  <a16:creationId xmlns:a16="http://schemas.microsoft.com/office/drawing/2014/main" id="{3668BB5F-77AF-AAB9-68BB-7ED7C44F27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79" b="89872" l="7500" r="97381">
                          <a14:foregroundMark x1="10952" y1="21886" x2="10952" y2="21886"/>
                          <a14:foregroundMark x1="8929" y1="18743" x2="8929" y2="18743"/>
                          <a14:foregroundMark x1="11429" y1="15483" x2="10476" y2="15600"/>
                          <a14:foregroundMark x1="47143" y1="45402" x2="47143" y2="45402"/>
                          <a14:foregroundMark x1="46905" y1="44237" x2="46905" y2="44237"/>
                          <a14:foregroundMark x1="10476" y1="21886" x2="10476" y2="21886"/>
                          <a14:foregroundMark x1="9881" y1="43190" x2="9881" y2="43190"/>
                          <a14:foregroundMark x1="10714" y1="27939" x2="10714" y2="27939"/>
                          <a14:foregroundMark x1="93095" y1="61583" x2="93095" y2="61583"/>
                          <a14:foregroundMark x1="12024" y1="18743" x2="12024" y2="18743"/>
                          <a14:foregroundMark x1="11190" y1="20256" x2="11190" y2="20256"/>
                          <a14:foregroundMark x1="11905" y1="24796" x2="11905" y2="24796"/>
                          <a14:foregroundMark x1="12857" y1="21769" x2="12857" y2="21769"/>
                          <a14:foregroundMark x1="7500" y1="72293" x2="7500" y2="72293"/>
                          <a14:foregroundMark x1="35000" y1="68335" x2="35000" y2="68335"/>
                          <a14:foregroundMark x1="35476" y1="78463" x2="35476" y2="78463"/>
                          <a14:foregroundMark x1="45357" y1="85099" x2="45357" y2="85099"/>
                          <a14:foregroundMark x1="24881" y1="84284" x2="24881" y2="84284"/>
                          <a14:foregroundMark x1="16786" y1="84866" x2="16786" y2="84866"/>
                          <a14:foregroundMark x1="9881" y1="84168" x2="11310" y2="83353"/>
                          <a14:foregroundMark x1="13214" y1="83353" x2="13214" y2="82887"/>
                          <a14:foregroundMark x1="41667" y1="82887" x2="41667" y2="82887"/>
                          <a14:foregroundMark x1="57381" y1="82421" x2="58810" y2="81839"/>
                          <a14:foregroundMark x1="66429" y1="82771" x2="68810" y2="83469"/>
                          <a14:foregroundMark x1="47143" y1="86729" x2="47143" y2="86729"/>
                          <a14:foregroundMark x1="38929" y1="85099" x2="38929" y2="85099"/>
                          <a14:foregroundMark x1="35119" y1="83120" x2="35119" y2="83120"/>
                          <a14:foregroundMark x1="97381" y1="63795" x2="97381" y2="63795"/>
                          <a14:foregroundMark x1="93571" y1="64494" x2="93571" y2="64494"/>
                          <a14:foregroundMark x1="96905" y1="64261" x2="96905" y2="64261"/>
                          <a14:foregroundMark x1="93571" y1="64843" x2="93571" y2="64843"/>
                          <a14:foregroundMark x1="91786" y1="64028" x2="93929" y2="63329"/>
                          <a14:foregroundMark x1="46667" y1="82654" x2="46667" y2="82654"/>
                          <a14:foregroundMark x1="34762" y1="84866" x2="35238" y2="84866"/>
                          <a14:foregroundMark x1="55476" y1="84400" x2="55476" y2="84400"/>
                          <a14:foregroundMark x1="78810" y1="83818" x2="78810" y2="83818"/>
                          <a14:foregroundMark x1="12381" y1="28056" x2="12381" y2="28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18" t="9084" r="1476" b="12820"/>
            <a:stretch/>
          </p:blipFill>
          <p:spPr>
            <a:xfrm>
              <a:off x="800709" y="3904935"/>
              <a:ext cx="1311583" cy="1048065"/>
            </a:xfrm>
            <a:prstGeom prst="rect">
              <a:avLst/>
            </a:prstGeom>
          </p:spPr>
        </p:pic>
        <p:pic>
          <p:nvPicPr>
            <p:cNvPr id="41" name="Picture 40" descr="A picture containing calendar&#10;&#10;Description automatically generated">
              <a:extLst>
                <a:ext uri="{FF2B5EF4-FFF2-40B4-BE49-F238E27FC236}">
                  <a16:creationId xmlns:a16="http://schemas.microsoft.com/office/drawing/2014/main" id="{5D322C0C-D090-6E3D-7597-1219FE45E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6063" y1="41375" x2="26438" y2="41500"/>
                          <a14:foregroundMark x1="32938" y1="40625" x2="32938" y2="40625"/>
                          <a14:foregroundMark x1="38563" y1="39750" x2="38563" y2="39750"/>
                          <a14:foregroundMark x1="44375" y1="40625" x2="44375" y2="40625"/>
                          <a14:foregroundMark x1="41750" y1="17250" x2="41750" y2="17250"/>
                          <a14:foregroundMark x1="59625" y1="18375" x2="59625" y2="18375"/>
                          <a14:foregroundMark x1="47750" y1="14750" x2="47750" y2="14750"/>
                          <a14:foregroundMark x1="40688" y1="17000" x2="40688" y2="17000"/>
                          <a14:foregroundMark x1="57938" y1="17250" x2="57938" y2="17250"/>
                          <a14:foregroundMark x1="48375" y1="38625" x2="48375" y2="38625"/>
                          <a14:foregroundMark x1="52875" y1="40000" x2="52875" y2="40000"/>
                          <a14:foregroundMark x1="58375" y1="41000" x2="58375" y2="41000"/>
                          <a14:foregroundMark x1="63125" y1="39500" x2="63125" y2="39500"/>
                          <a14:foregroundMark x1="67125" y1="40000" x2="67125" y2="40000"/>
                          <a14:foregroundMark x1="68938" y1="38750" x2="68938" y2="38750"/>
                          <a14:foregroundMark x1="74500" y1="38000" x2="74500" y2="38000"/>
                          <a14:foregroundMark x1="76625" y1="43625" x2="76625" y2="43625"/>
                          <a14:foregroundMark x1="77313" y1="38750" x2="77313" y2="38750"/>
                          <a14:foregroundMark x1="75500" y1="39625" x2="75500" y2="39625"/>
                          <a14:foregroundMark x1="78250" y1="44750" x2="78250" y2="44750"/>
                          <a14:foregroundMark x1="77750" y1="46875" x2="77750" y2="46875"/>
                          <a14:foregroundMark x1="77875" y1="43000" x2="77875" y2="43000"/>
                          <a14:foregroundMark x1="78250" y1="44125" x2="78250" y2="441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8766" y="3942959"/>
              <a:ext cx="2287981" cy="1143991"/>
            </a:xfrm>
            <a:prstGeom prst="rect">
              <a:avLst/>
            </a:prstGeom>
          </p:spPr>
        </p:pic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A63A99D-57B3-93A2-957B-45C8206150C5}"/>
                </a:ext>
              </a:extLst>
            </p:cNvPr>
            <p:cNvCxnSpPr/>
            <p:nvPr/>
          </p:nvCxnSpPr>
          <p:spPr>
            <a:xfrm>
              <a:off x="1288089" y="5181600"/>
              <a:ext cx="9615821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4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4A3466EE-9E99-A786-BE24-B909300ED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8662" y="4062780"/>
              <a:ext cx="1992325" cy="956316"/>
            </a:xfrm>
            <a:prstGeom prst="rect">
              <a:avLst/>
            </a:prstGeom>
          </p:spPr>
        </p:pic>
        <p:pic>
          <p:nvPicPr>
            <p:cNvPr id="45" name="Picture 44" descr="A person riding a bicycle&#10;&#10;Description automatically generated with medium confidence">
              <a:extLst>
                <a:ext uri="{FF2B5EF4-FFF2-40B4-BE49-F238E27FC236}">
                  <a16:creationId xmlns:a16="http://schemas.microsoft.com/office/drawing/2014/main" id="{38A37AA2-9161-DF0F-39BF-C3C827593A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056" b="86296" l="9900" r="89200">
                          <a14:foregroundMark x1="59000" y1="8148" x2="59000" y2="8148"/>
                          <a14:foregroundMark x1="23200" y1="85648" x2="23200" y2="85648"/>
                          <a14:foregroundMark x1="75300" y1="86296" x2="75300" y2="862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0" b="8889"/>
            <a:stretch/>
          </p:blipFill>
          <p:spPr>
            <a:xfrm>
              <a:off x="1288089" y="4588692"/>
              <a:ext cx="622367" cy="6173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6379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5094BBC-4AEF-45E2-800C-D9EB80EB9602}"/>
              </a:ext>
            </a:extLst>
          </p:cNvPr>
          <p:cNvGrpSpPr/>
          <p:nvPr/>
        </p:nvGrpSpPr>
        <p:grpSpPr>
          <a:xfrm>
            <a:off x="-29497" y="65599"/>
            <a:ext cx="11459497" cy="541687"/>
            <a:chOff x="74035" y="2231322"/>
            <a:chExt cx="11388493" cy="756154"/>
          </a:xfrm>
        </p:grpSpPr>
        <p:grpSp>
          <p:nvGrpSpPr>
            <p:cNvPr id="5" name="Group 70">
              <a:extLst>
                <a:ext uri="{FF2B5EF4-FFF2-40B4-BE49-F238E27FC236}">
                  <a16:creationId xmlns:a16="http://schemas.microsoft.com/office/drawing/2014/main" id="{22027F8E-E199-4A54-B069-309AC25303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535" y="2267004"/>
              <a:ext cx="11131993" cy="708275"/>
              <a:chOff x="587625" y="3377549"/>
              <a:chExt cx="5732456" cy="1364238"/>
            </a:xfrm>
          </p:grpSpPr>
          <p:pic>
            <p:nvPicPr>
              <p:cNvPr id="8" name="Picture 8" descr="empty-green-rectangle">
                <a:extLst>
                  <a:ext uri="{FF2B5EF4-FFF2-40B4-BE49-F238E27FC236}">
                    <a16:creationId xmlns:a16="http://schemas.microsoft.com/office/drawing/2014/main" id="{1EE22726-B2BB-421D-B925-BEC456C648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625" y="3377549"/>
                <a:ext cx="5732456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green-top-faded">
                <a:extLst>
                  <a:ext uri="{FF2B5EF4-FFF2-40B4-BE49-F238E27FC236}">
                    <a16:creationId xmlns:a16="http://schemas.microsoft.com/office/drawing/2014/main" id="{06869E57-2328-4344-AAC1-8990C425C4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6D9640-ADB6-4E6A-B6DE-3A9270062E7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026060">
              <a:extLst>
                <a:ext uri="{FF2B5EF4-FFF2-40B4-BE49-F238E27FC236}">
                  <a16:creationId xmlns:a16="http://schemas.microsoft.com/office/drawing/2014/main" id="{071903BE-FA19-43F4-A858-1F57B905E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9647502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Đồ thị độ dịch chuyển – thời gian trong chuyển động thẳng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5" descr="empty-blue-rectangle">
            <a:extLst>
              <a:ext uri="{FF2B5EF4-FFF2-40B4-BE49-F238E27FC236}">
                <a16:creationId xmlns:a16="http://schemas.microsoft.com/office/drawing/2014/main" id="{1DC6EFAC-399A-486B-88AB-5D7431CD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" y="1349071"/>
            <a:ext cx="11905960" cy="145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1B876A0-6C98-452C-BC3D-7E651F90E47C}"/>
              </a:ext>
            </a:extLst>
          </p:cNvPr>
          <p:cNvSpPr txBox="1"/>
          <p:nvPr/>
        </p:nvSpPr>
        <p:spPr>
          <a:xfrm>
            <a:off x="768375" y="1451222"/>
            <a:ext cx="1062795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 chuyển động thẳng đều thì d = vt (với v là một hằng số). </a:t>
            </a: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34F6C4AA-5BD5-6E74-64F8-C08F1E0F6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942" y="708821"/>
            <a:ext cx="1120139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i="1">
                <a:solidFill>
                  <a:srgbClr val="0070C0"/>
                </a:solidFill>
                <a:cs typeface="Arial" panose="020B0604020202020204" pitchFamily="34" charset="0"/>
              </a:rPr>
              <a:t>1. Vẽ đồ thị độ dịch chuyển – thời gian (d - t) trong chuyển động thẳng đều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3B9398E-5CD8-C2F9-6E7C-34C823D1B8C2}"/>
              </a:ext>
            </a:extLst>
          </p:cNvPr>
          <p:cNvGrpSpPr/>
          <p:nvPr/>
        </p:nvGrpSpPr>
        <p:grpSpPr>
          <a:xfrm>
            <a:off x="3886200" y="3048000"/>
            <a:ext cx="3475344" cy="2944794"/>
            <a:chOff x="8470652" y="2851985"/>
            <a:chExt cx="3475344" cy="2944794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B25761D6-4E7A-F684-6F8A-D36A36E534AE}"/>
                </a:ext>
              </a:extLst>
            </p:cNvPr>
            <p:cNvCxnSpPr>
              <a:cxnSpLocks/>
            </p:cNvCxnSpPr>
            <p:nvPr/>
          </p:nvCxnSpPr>
          <p:spPr>
            <a:xfrm>
              <a:off x="9149267" y="5208043"/>
              <a:ext cx="2590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E217300C-5475-6A41-163C-5CFEBC53DC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01667" y="3288036"/>
              <a:ext cx="0" cy="20262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8006936-EFAD-B8B5-7C12-214E11B4C1C5}"/>
                </a:ext>
              </a:extLst>
            </p:cNvPr>
            <p:cNvCxnSpPr/>
            <p:nvPr/>
          </p:nvCxnSpPr>
          <p:spPr>
            <a:xfrm flipV="1">
              <a:off x="9301667" y="3638953"/>
              <a:ext cx="1981200" cy="156909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AD7E5D4-BC3C-83D1-944A-A54C82C5D0B8}"/>
                </a:ext>
              </a:extLst>
            </p:cNvPr>
            <p:cNvSpPr txBox="1"/>
            <p:nvPr/>
          </p:nvSpPr>
          <p:spPr>
            <a:xfrm>
              <a:off x="8470652" y="2851985"/>
              <a:ext cx="1295400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 (m)</a:t>
              </a:r>
              <a:endParaRPr lang="en-US" sz="2500" baseline="-2500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9E3C02B-5897-72A6-EE66-929E397C1DA7}"/>
                </a:ext>
              </a:extLst>
            </p:cNvPr>
            <p:cNvSpPr txBox="1"/>
            <p:nvPr/>
          </p:nvSpPr>
          <p:spPr>
            <a:xfrm>
              <a:off x="11115004" y="5319725"/>
              <a:ext cx="830992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 (s)</a:t>
              </a:r>
              <a:endParaRPr lang="en-US" sz="2500" baseline="-25000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D4AB2C4D-C277-C175-9E0C-8C5649B79750}"/>
              </a:ext>
            </a:extLst>
          </p:cNvPr>
          <p:cNvSpPr txBox="1"/>
          <p:nvPr/>
        </p:nvSpPr>
        <p:spPr>
          <a:xfrm>
            <a:off x="1508148" y="3024917"/>
            <a:ext cx="12278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dụ:</a:t>
            </a:r>
            <a:endParaRPr lang="en-US" sz="2800" i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89649C-CF8A-2DFB-FB55-88AE4C33517B}"/>
              </a:ext>
            </a:extLst>
          </p:cNvPr>
          <p:cNvSpPr txBox="1"/>
          <p:nvPr/>
        </p:nvSpPr>
        <p:spPr>
          <a:xfrm>
            <a:off x="393837" y="1928276"/>
            <a:ext cx="1062795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 là dạng hàm số y = ax nên đồ thị độ dịch chuyển – thời gian của chuyển động thẳng đều là một đoạn thẳng.</a:t>
            </a:r>
            <a:endParaRPr lang="en-US" sz="25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52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4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6">
            <a:extLst>
              <a:ext uri="{FF2B5EF4-FFF2-40B4-BE49-F238E27FC236}">
                <a16:creationId xmlns:a16="http://schemas.microsoft.com/office/drawing/2014/main" id="{915A7278-3680-4F63-87E9-B2B61DDA569A}"/>
              </a:ext>
            </a:extLst>
          </p:cNvPr>
          <p:cNvGrpSpPr/>
          <p:nvPr/>
        </p:nvGrpSpPr>
        <p:grpSpPr>
          <a:xfrm>
            <a:off x="4876800" y="153812"/>
            <a:ext cx="2269096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ounded Rectangle 57">
              <a:extLst>
                <a:ext uri="{FF2B5EF4-FFF2-40B4-BE49-F238E27FC236}">
                  <a16:creationId xmlns:a16="http://schemas.microsoft.com/office/drawing/2014/main" id="{B5301CE9-501A-4EE2-9D96-48AEC9FE29FF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04006ED8-2EC5-4CA8-9308-7E51B58A717D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Hoạt động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C509900-4AC3-45EA-A45F-EC1B97DE1172}"/>
              </a:ext>
            </a:extLst>
          </p:cNvPr>
          <p:cNvSpPr/>
          <p:nvPr/>
        </p:nvSpPr>
        <p:spPr>
          <a:xfrm>
            <a:off x="641722" y="838924"/>
            <a:ext cx="11275469" cy="3170099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2" name="Text Box 29">
            <a:extLst>
              <a:ext uri="{FF2B5EF4-FFF2-40B4-BE49-F238E27FC236}">
                <a16:creationId xmlns:a16="http://schemas.microsoft.com/office/drawing/2014/main" id="{189C30EA-1D33-48C1-A547-C2D77244D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603" y="794073"/>
            <a:ext cx="10644441" cy="31700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 vẽ đồ thị độ dịch chuyển - thời gian trong chuyển động của bạn A nêu ở trên theo trình tự sau đây: </a:t>
            </a:r>
          </a:p>
          <a:p>
            <a:pPr marL="457200" marR="0" indent="-457200">
              <a:spcBef>
                <a:spcPts val="0"/>
              </a:spcBef>
              <a:buAutoNum type="arabicPeriod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Lập bảng ghi số liệu vào vở.</a:t>
            </a:r>
          </a:p>
          <a:p>
            <a:pPr marL="457200" marR="0" indent="-457200">
              <a:spcBef>
                <a:spcPts val="0"/>
              </a:spcBef>
              <a:buAutoNum type="arabicPeriod"/>
            </a:pPr>
            <a:endParaRPr lang="en-US" sz="250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indent="-457200">
              <a:spcBef>
                <a:spcPts val="0"/>
              </a:spcBef>
              <a:buAutoNum type="arabicPeriod"/>
            </a:pPr>
            <a:endParaRPr lang="en-US" sz="250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indent="-457200">
              <a:spcBef>
                <a:spcPts val="0"/>
              </a:spcBef>
              <a:buAutoNum type="arabicPeriod"/>
            </a:pPr>
            <a:endParaRPr lang="en-US" sz="250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Vẽ đồ thị: trên trục tung (trục độ dịch chuyển) 1 cm ứng với 200 m; trên trục hoành (trục thời gian) 1 cm trong với 50 s.</a:t>
            </a:r>
            <a:endParaRPr lang="en-US" sz="25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3D7165-747D-6AE5-0D3A-B29609E43398}"/>
              </a:ext>
            </a:extLst>
          </p:cNvPr>
          <p:cNvSpPr/>
          <p:nvPr/>
        </p:nvSpPr>
        <p:spPr>
          <a:xfrm>
            <a:off x="501379" y="507464"/>
            <a:ext cx="518742" cy="492626"/>
          </a:xfrm>
          <a:prstGeom prst="ellipse">
            <a:avLst/>
          </a:prstGeom>
          <a:solidFill>
            <a:schemeClr val="bg1"/>
          </a:solidFill>
          <a:ln cmpd="thickThin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B35CCD-0C09-F172-E1DF-B1890B877F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27" b="89879" l="9494" r="98101">
                        <a14:foregroundMark x1="42405" y1="8097" x2="42405" y2="8097"/>
                        <a14:foregroundMark x1="54747" y1="5061" x2="54747" y2="5061"/>
                        <a14:foregroundMark x1="53481" y1="2227" x2="53481" y2="2227"/>
                        <a14:foregroundMark x1="92089" y1="39271" x2="92089" y2="39271"/>
                        <a14:foregroundMark x1="98101" y1="36437" x2="98101" y2="36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6970" b="22269"/>
          <a:stretch/>
        </p:blipFill>
        <p:spPr>
          <a:xfrm flipH="1">
            <a:off x="501379" y="541049"/>
            <a:ext cx="480281" cy="442625"/>
          </a:xfrm>
          <a:prstGeom prst="rect">
            <a:avLst/>
          </a:prstGeom>
        </p:spPr>
      </p:pic>
      <p:graphicFrame>
        <p:nvGraphicFramePr>
          <p:cNvPr id="41" name="Table 13">
            <a:extLst>
              <a:ext uri="{FF2B5EF4-FFF2-40B4-BE49-F238E27FC236}">
                <a16:creationId xmlns:a16="http://schemas.microsoft.com/office/drawing/2014/main" id="{D2319FF2-27CC-8F70-363D-407BCC6CA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27363"/>
              </p:ext>
            </p:extLst>
          </p:nvPr>
        </p:nvGraphicFramePr>
        <p:xfrm>
          <a:off x="1785817" y="2062002"/>
          <a:ext cx="9367487" cy="89455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66567">
                  <a:extLst>
                    <a:ext uri="{9D8B030D-6E8A-4147-A177-3AD203B41FA5}">
                      <a16:colId xmlns:a16="http://schemas.microsoft.com/office/drawing/2014/main" val="1913795865"/>
                    </a:ext>
                  </a:extLst>
                </a:gridCol>
                <a:gridCol w="890720">
                  <a:extLst>
                    <a:ext uri="{9D8B030D-6E8A-4147-A177-3AD203B41FA5}">
                      <a16:colId xmlns:a16="http://schemas.microsoft.com/office/drawing/2014/main" val="126462206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9770283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74169259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91151411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17964311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601266568"/>
                    </a:ext>
                  </a:extLst>
                </a:gridCol>
              </a:tblGrid>
              <a:tr h="452598">
                <a:tc>
                  <a:txBody>
                    <a:bodyPr/>
                    <a:lstStyle/>
                    <a:p>
                      <a:pPr algn="ctr"/>
                      <a:r>
                        <a:rPr lang="en-US" sz="23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Độ dịch chuyển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915788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 gian 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734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317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F3AC01-9F1E-4F98-ADB1-3D2ACF8EC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01477"/>
            <a:ext cx="7467600" cy="645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21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5094BBC-4AEF-45E2-800C-D9EB80EB9602}"/>
              </a:ext>
            </a:extLst>
          </p:cNvPr>
          <p:cNvGrpSpPr/>
          <p:nvPr/>
        </p:nvGrpSpPr>
        <p:grpSpPr>
          <a:xfrm>
            <a:off x="-29497" y="65599"/>
            <a:ext cx="11459497" cy="541687"/>
            <a:chOff x="74035" y="2231322"/>
            <a:chExt cx="11388493" cy="756154"/>
          </a:xfrm>
        </p:grpSpPr>
        <p:grpSp>
          <p:nvGrpSpPr>
            <p:cNvPr id="5" name="Group 70">
              <a:extLst>
                <a:ext uri="{FF2B5EF4-FFF2-40B4-BE49-F238E27FC236}">
                  <a16:creationId xmlns:a16="http://schemas.microsoft.com/office/drawing/2014/main" id="{22027F8E-E199-4A54-B069-309AC25303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535" y="2267004"/>
              <a:ext cx="11131993" cy="708275"/>
              <a:chOff x="587625" y="3377549"/>
              <a:chExt cx="5732456" cy="1364238"/>
            </a:xfrm>
          </p:grpSpPr>
          <p:pic>
            <p:nvPicPr>
              <p:cNvPr id="8" name="Picture 8" descr="empty-green-rectangle">
                <a:extLst>
                  <a:ext uri="{FF2B5EF4-FFF2-40B4-BE49-F238E27FC236}">
                    <a16:creationId xmlns:a16="http://schemas.microsoft.com/office/drawing/2014/main" id="{1EE22726-B2BB-421D-B925-BEC456C648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625" y="3377549"/>
                <a:ext cx="5732456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green-top-faded">
                <a:extLst>
                  <a:ext uri="{FF2B5EF4-FFF2-40B4-BE49-F238E27FC236}">
                    <a16:creationId xmlns:a16="http://schemas.microsoft.com/office/drawing/2014/main" id="{06869E57-2328-4344-AAC1-8990C425C4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6D9640-ADB6-4E6A-B6DE-3A9270062E7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026060">
              <a:extLst>
                <a:ext uri="{FF2B5EF4-FFF2-40B4-BE49-F238E27FC236}">
                  <a16:creationId xmlns:a16="http://schemas.microsoft.com/office/drawing/2014/main" id="{071903BE-FA19-43F4-A858-1F57B905E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9647502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Đồ thị độ dịch chuyển – thời gian trong chuyển động thẳng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5" descr="empty-blue-rectangle">
            <a:extLst>
              <a:ext uri="{FF2B5EF4-FFF2-40B4-BE49-F238E27FC236}">
                <a16:creationId xmlns:a16="http://schemas.microsoft.com/office/drawing/2014/main" id="{1DC6EFAC-399A-486B-88AB-5D7431CD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5" y="1296147"/>
            <a:ext cx="6967868" cy="485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1B876A0-6C98-452C-BC3D-7E651F90E47C}"/>
              </a:ext>
            </a:extLst>
          </p:cNvPr>
          <p:cNvSpPr txBox="1"/>
          <p:nvPr/>
        </p:nvSpPr>
        <p:spPr>
          <a:xfrm>
            <a:off x="474157" y="1522060"/>
            <a:ext cx="623144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388" marR="0" indent="-52388">
              <a:spcBef>
                <a:spcPts val="0"/>
              </a:spcBef>
              <a:spcAft>
                <a:spcPts val="600"/>
              </a:spcAft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Trên hình là đồ thị độ dịch chuyển - thời gian của một người đang bơi trong một bể bơi dài 50 m. Đồ thị này cho biết những gì về chuyển động của người đó? </a:t>
            </a: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34F6C4AA-5BD5-6E74-64F8-C08F1E0F6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942" y="708821"/>
            <a:ext cx="1120139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i="1">
                <a:solidFill>
                  <a:srgbClr val="0070C0"/>
                </a:solidFill>
                <a:cs typeface="Arial" panose="020B0604020202020204" pitchFamily="34" charset="0"/>
              </a:rPr>
              <a:t>2. Sử dụng đồ thị độ dịch chuyển – thời gian (d - t) trong chuyển động thẳng</a:t>
            </a:r>
          </a:p>
        </p:txBody>
      </p:sp>
      <p:pic>
        <p:nvPicPr>
          <p:cNvPr id="54" name="Picture 53" descr="Chart&#10;&#10;Description automatically generated">
            <a:extLst>
              <a:ext uri="{FF2B5EF4-FFF2-40B4-BE49-F238E27FC236}">
                <a16:creationId xmlns:a16="http://schemas.microsoft.com/office/drawing/2014/main" id="{9ECDC795-3194-16C2-2BF9-3956D65B50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6" t="4418" r="28889" b="10000"/>
          <a:stretch/>
        </p:blipFill>
        <p:spPr>
          <a:xfrm rot="5400000">
            <a:off x="7365031" y="1405959"/>
            <a:ext cx="4401203" cy="4983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7D2A3B0-527B-574A-0C2C-E3B1ED0C0238}"/>
              </a:ext>
            </a:extLst>
          </p:cNvPr>
          <p:cNvSpPr txBox="1"/>
          <p:nvPr/>
        </p:nvSpPr>
        <p:spPr>
          <a:xfrm>
            <a:off x="500738" y="3153276"/>
            <a:ext cx="6231444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4813" marR="0" indent="-404813">
              <a:spcBef>
                <a:spcPts val="0"/>
              </a:spcBef>
            </a:pP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25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giây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đầu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mỗi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giây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bơi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bao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nhiêu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mét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Tính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vận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tốc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m/s.</a:t>
            </a:r>
          </a:p>
          <a:p>
            <a:pPr marL="404813" marR="0" indent="-404813">
              <a:spcBef>
                <a:spcPts val="0"/>
              </a:spcBef>
            </a:pP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giây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giây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bơi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</a:p>
          <a:p>
            <a:pPr marL="404813" marR="0" indent="-404813">
              <a:spcBef>
                <a:spcPts val="0"/>
              </a:spcBef>
            </a:pP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3.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giây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35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giây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60 </a:t>
            </a:r>
            <a:r>
              <a:rPr lang="en-US" sz="25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bơi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theo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chiều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71395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4234</TotalTime>
  <Words>1152</Words>
  <Application>Microsoft Office PowerPoint</Application>
  <PresentationFormat>Widescreen</PresentationFormat>
  <Paragraphs>151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ＭＳ Ｐゴシック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KIEN</cp:lastModifiedBy>
  <cp:revision>265</cp:revision>
  <dcterms:created xsi:type="dcterms:W3CDTF">2007-10-27T08:09:53Z</dcterms:created>
  <dcterms:modified xsi:type="dcterms:W3CDTF">2024-10-14T03:26:59Z</dcterms:modified>
</cp:coreProperties>
</file>