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60" r:id="rId3"/>
    <p:sldId id="262" r:id="rId4"/>
    <p:sldId id="284" r:id="rId5"/>
    <p:sldId id="263" r:id="rId6"/>
    <p:sldId id="261" r:id="rId7"/>
    <p:sldId id="259" r:id="rId8"/>
    <p:sldId id="285" r:id="rId9"/>
    <p:sldId id="286" r:id="rId10"/>
    <p:sldId id="287" r:id="rId11"/>
    <p:sldId id="288" r:id="rId12"/>
    <p:sldId id="290" r:id="rId13"/>
    <p:sldId id="291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9933"/>
    <a:srgbClr val="FF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4.w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12" Type="http://schemas.openxmlformats.org/officeDocument/2006/relationships/image" Target="../media/image23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Relationship Id="rId6" Type="http://schemas.openxmlformats.org/officeDocument/2006/relationships/image" Target="../media/image17.emf"/><Relationship Id="rId11" Type="http://schemas.openxmlformats.org/officeDocument/2006/relationships/image" Target="../media/image22.wmf"/><Relationship Id="rId5" Type="http://schemas.openxmlformats.org/officeDocument/2006/relationships/image" Target="../media/image16.emf"/><Relationship Id="rId10" Type="http://schemas.openxmlformats.org/officeDocument/2006/relationships/image" Target="../media/image21.wmf"/><Relationship Id="rId4" Type="http://schemas.openxmlformats.org/officeDocument/2006/relationships/image" Target="../media/image15.emf"/><Relationship Id="rId9" Type="http://schemas.openxmlformats.org/officeDocument/2006/relationships/image" Target="../media/image20.emf"/><Relationship Id="rId14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1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6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462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1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3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9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8737603" y="6356353"/>
            <a:ext cx="2844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8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9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7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5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3BC8-693F-477A-8439-8657043E5BE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CA5886-9A95-4466-9AE5-64872BC5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9.e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e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24.wmf"/><Relationship Id="rId10" Type="http://schemas.openxmlformats.org/officeDocument/2006/relationships/image" Target="../media/image15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e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79F5A1C-67DE-A4AD-1247-877E5CE94406}"/>
              </a:ext>
            </a:extLst>
          </p:cNvPr>
          <p:cNvSpPr txBox="1"/>
          <p:nvPr/>
        </p:nvSpPr>
        <p:spPr>
          <a:xfrm>
            <a:off x="957943" y="1785718"/>
            <a:ext cx="101193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SETS 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SET OPERATIONS</a:t>
            </a:r>
            <a:endParaRPr lang="en-US" sz="6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Venn Diagram Illustration For Scrapbook, Flyers, Posters, Web, Greeting Cards, Science, Data Information&#10;">
            <a:extLst>
              <a:ext uri="{FF2B5EF4-FFF2-40B4-BE49-F238E27FC236}">
                <a16:creationId xmlns:a16="http://schemas.microsoft.com/office/drawing/2014/main" id="{10384A23-405B-D50D-E964-1F1A69B761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8"/>
          <a:stretch/>
        </p:blipFill>
        <p:spPr bwMode="auto">
          <a:xfrm>
            <a:off x="1166948" y="-2"/>
            <a:ext cx="3273463" cy="234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55BB1DC-A035-484D-A44C-F9082473D019}"/>
              </a:ext>
            </a:extLst>
          </p:cNvPr>
          <p:cNvSpPr>
            <a:spLocks noChangeArrowheads="1"/>
          </p:cNvSpPr>
          <p:nvPr/>
        </p:nvSpPr>
        <p:spPr bwMode="auto">
          <a:xfrm rot="1627974">
            <a:off x="411953" y="5218310"/>
            <a:ext cx="1509988" cy="1528342"/>
          </a:xfrm>
          <a:prstGeom prst="ellipse">
            <a:avLst/>
          </a:prstGeom>
          <a:solidFill>
            <a:srgbClr val="FFFFCC">
              <a:alpha val="6549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7E02F80-A66B-4564-A8E6-D07AB726F256}"/>
              </a:ext>
            </a:extLst>
          </p:cNvPr>
          <p:cNvSpPr>
            <a:spLocks noChangeArrowheads="1"/>
          </p:cNvSpPr>
          <p:nvPr/>
        </p:nvSpPr>
        <p:spPr bwMode="auto">
          <a:xfrm rot="1724835">
            <a:off x="444763" y="5398476"/>
            <a:ext cx="1026358" cy="976418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7" name="AutoShape 40">
            <a:extLst>
              <a:ext uri="{FF2B5EF4-FFF2-40B4-BE49-F238E27FC236}">
                <a16:creationId xmlns:a16="http://schemas.microsoft.com/office/drawing/2014/main" id="{8737F733-6ECC-4C61-9530-B15A26C492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99902" y="4405156"/>
            <a:ext cx="5635439" cy="14004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92D050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TEACHER: PHÙNG THỊ HƯƠNG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GROUP: MATH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9" y="958806"/>
            <a:ext cx="7639351" cy="2158863"/>
          </a:xfrm>
        </p:spPr>
        <p:txBody>
          <a:bodyPr/>
          <a:lstStyle/>
          <a:p>
            <a:r>
              <a:rPr lang="en-US" sz="2600" dirty="0" smtClean="0"/>
              <a:t>* NOTE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032172" y="1778676"/>
                <a:ext cx="7059576" cy="1780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15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  <a:tabLst>
                    <a:tab pos="270510" algn="l"/>
                  </a:tabLst>
                </a:pPr>
                <a:r>
                  <a:rPr lang="nl-NL" sz="2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=∅</m:t>
                    </m:r>
                  </m:oMath>
                </a14:m>
                <a:endParaRPr lang="en-US" sz="2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  <a:tabLst>
                    <a:tab pos="270510" algn="l"/>
                  </a:tabLst>
                </a:pPr>
                <a:r>
                  <a:rPr lang="nl-NL" sz="26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l-NL" sz="26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Fomular find the number elements of the set</a:t>
                </a:r>
              </a:p>
              <a:p>
                <a:pPr algn="just">
                  <a:lnSpc>
                    <a:spcPct val="115000"/>
                  </a:lnSpc>
                  <a:spcAft>
                    <a:spcPts val="800"/>
                  </a:spcAft>
                  <a:tabLst>
                    <a:tab pos="2705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∪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nl-NL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172" y="1778676"/>
                <a:ext cx="7059576" cy="1780487"/>
              </a:xfrm>
              <a:prstGeom prst="rect">
                <a:avLst/>
              </a:prstGeom>
              <a:blipFill>
                <a:blip r:embed="rId2"/>
                <a:stretch>
                  <a:fillRect l="-1295" t="-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3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178" y="16981"/>
            <a:ext cx="9655386" cy="788125"/>
          </a:xfrm>
        </p:spPr>
        <p:txBody>
          <a:bodyPr>
            <a:noAutofit/>
          </a:bodyPr>
          <a:lstStyle/>
          <a:p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Excercise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 in pair and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answering multiple choice questions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itle 1"/>
          <p:cNvSpPr txBox="1">
            <a:spLocks/>
          </p:cNvSpPr>
          <p:nvPr/>
        </p:nvSpPr>
        <p:spPr>
          <a:xfrm>
            <a:off x="68186" y="683798"/>
            <a:ext cx="10598331" cy="671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1: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sets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. Determine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2464"/>
              </p:ext>
            </p:extLst>
          </p:nvPr>
        </p:nvGraphicFramePr>
        <p:xfrm>
          <a:off x="3489426" y="754611"/>
          <a:ext cx="2363505" cy="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7" name="Equation" r:id="rId3" imgW="1358640" imgH="253800" progId="Equation.DSMT4">
                  <p:embed/>
                </p:oleObj>
              </mc:Choice>
              <mc:Fallback>
                <p:oleObj name="Equation" r:id="rId3" imgW="1358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9426" y="754611"/>
                        <a:ext cx="2363505" cy="441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695386"/>
              </p:ext>
            </p:extLst>
          </p:nvPr>
        </p:nvGraphicFramePr>
        <p:xfrm>
          <a:off x="8260415" y="749364"/>
          <a:ext cx="1081942" cy="35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8" name="Equation" r:id="rId5" imgW="428360" imgH="171271" progId="Equation.DSMT4">
                  <p:embed/>
                </p:oleObj>
              </mc:Choice>
              <mc:Fallback>
                <p:oleObj name="Equation" r:id="rId5" imgW="428360" imgH="1712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60415" y="749364"/>
                        <a:ext cx="1081942" cy="358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" name="Rectangle 180"/>
          <p:cNvSpPr/>
          <p:nvPr/>
        </p:nvSpPr>
        <p:spPr>
          <a:xfrm>
            <a:off x="1182693" y="1209215"/>
            <a:ext cx="1079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{1}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261835" y="1215224"/>
            <a:ext cx="14045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{1; 3}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686416" y="1215224"/>
            <a:ext cx="17475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{1; 3; 5}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484700" y="1215722"/>
            <a:ext cx="14221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{1; 5}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itle 1"/>
          <p:cNvSpPr txBox="1">
            <a:spLocks/>
          </p:cNvSpPr>
          <p:nvPr/>
        </p:nvSpPr>
        <p:spPr>
          <a:xfrm>
            <a:off x="68187" y="1708165"/>
            <a:ext cx="10598331" cy="671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2: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sets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. Determine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itle 1"/>
          <p:cNvSpPr txBox="1">
            <a:spLocks/>
          </p:cNvSpPr>
          <p:nvPr/>
        </p:nvSpPr>
        <p:spPr>
          <a:xfrm>
            <a:off x="68186" y="2664391"/>
            <a:ext cx="10598331" cy="6718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3: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sets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. Determine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8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4281"/>
              </p:ext>
            </p:extLst>
          </p:nvPr>
        </p:nvGraphicFramePr>
        <p:xfrm>
          <a:off x="3608025" y="2717670"/>
          <a:ext cx="3205533" cy="477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9" name="Equation" r:id="rId7" imgW="1788969" imgH="266621" progId="Equation.DSMT4">
                  <p:embed/>
                </p:oleObj>
              </mc:Choice>
              <mc:Fallback>
                <p:oleObj name="Equation" r:id="rId7" imgW="1788969" imgH="26662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08025" y="2717670"/>
                        <a:ext cx="3205533" cy="477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019306"/>
              </p:ext>
            </p:extLst>
          </p:nvPr>
        </p:nvGraphicFramePr>
        <p:xfrm>
          <a:off x="9218255" y="2732532"/>
          <a:ext cx="701380" cy="359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0" name="Equation" r:id="rId9" imgW="371173" imgH="190341" progId="Equation.DSMT4">
                  <p:embed/>
                </p:oleObj>
              </mc:Choice>
              <mc:Fallback>
                <p:oleObj name="Equation" r:id="rId9" imgW="371173" imgH="1903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18255" y="2732532"/>
                        <a:ext cx="701380" cy="359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" name="Rectangle 189"/>
          <p:cNvSpPr/>
          <p:nvPr/>
        </p:nvSpPr>
        <p:spPr>
          <a:xfrm>
            <a:off x="546246" y="2143999"/>
            <a:ext cx="20409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{a, b, c, d}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077370" y="2143999"/>
            <a:ext cx="13756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{a, b}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929957" y="2143999"/>
            <a:ext cx="10422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{c}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6748359" y="2153103"/>
            <a:ext cx="1707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{a, b, c}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34100" y="3178433"/>
            <a:ext cx="20249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{1;2; 3; 5}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2828497" y="3178433"/>
            <a:ext cx="20906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{1; 3; 6; 9}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5760101" y="3174060"/>
            <a:ext cx="14045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{6; 9}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8005620" y="3178434"/>
            <a:ext cx="1079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{1}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8" name="Object 1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73123"/>
              </p:ext>
            </p:extLst>
          </p:nvPr>
        </p:nvGraphicFramePr>
        <p:xfrm>
          <a:off x="3608025" y="1723153"/>
          <a:ext cx="2812995" cy="52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1" name="Equation" r:id="rId11" imgW="1436858" imgH="266621" progId="Equation.DSMT4">
                  <p:embed/>
                </p:oleObj>
              </mc:Choice>
              <mc:Fallback>
                <p:oleObj name="Equation" r:id="rId11" imgW="1436858" imgH="26662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8025" y="1723153"/>
                        <a:ext cx="2812995" cy="522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921525"/>
              </p:ext>
            </p:extLst>
          </p:nvPr>
        </p:nvGraphicFramePr>
        <p:xfrm>
          <a:off x="8825344" y="1757163"/>
          <a:ext cx="894633" cy="357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2" name="Equation" r:id="rId13" imgW="428360" imgH="171271" progId="Equation.DSMT4">
                  <p:embed/>
                </p:oleObj>
              </mc:Choice>
              <mc:Fallback>
                <p:oleObj name="Equation" r:id="rId13" imgW="428360" imgH="1712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825344" y="1757163"/>
                        <a:ext cx="894633" cy="357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5484700" y="1211251"/>
            <a:ext cx="14221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{1; 5}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8360" y="2157574"/>
            <a:ext cx="1707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{a, b, c}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74445" y="3178433"/>
            <a:ext cx="14045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{6; 9}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8186" y="3547477"/>
            <a:ext cx="10216637" cy="11333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</a:t>
            </a: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4: 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sets 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692977"/>
              </p:ext>
            </p:extLst>
          </p:nvPr>
        </p:nvGraphicFramePr>
        <p:xfrm>
          <a:off x="3780939" y="3590085"/>
          <a:ext cx="3529119" cy="520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3" name="Equation" r:id="rId15" imgW="1494044" imgH="266621" progId="Equation.DSMT4">
                  <p:embed/>
                </p:oleObj>
              </mc:Choice>
              <mc:Fallback>
                <p:oleObj name="Equation" r:id="rId15" imgW="1494044" imgH="266621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80939" y="3590085"/>
                        <a:ext cx="3529119" cy="520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181525"/>
              </p:ext>
            </p:extLst>
          </p:nvPr>
        </p:nvGraphicFramePr>
        <p:xfrm>
          <a:off x="9919635" y="3588960"/>
          <a:ext cx="814325" cy="527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4" name="Equation" r:id="rId17" imgW="313987" imgH="228481" progId="Equation.DSMT4">
                  <p:embed/>
                </p:oleObj>
              </mc:Choice>
              <mc:Fallback>
                <p:oleObj name="Equation" r:id="rId17" imgW="313987" imgH="228481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919635" y="3588960"/>
                        <a:ext cx="814325" cy="527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979147" y="4012422"/>
            <a:ext cx="15971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{1; 2}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514" y="4012423"/>
            <a:ext cx="234779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{1; 2; 3; 4}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85395" y="4012421"/>
            <a:ext cx="7454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86307"/>
              </p:ext>
            </p:extLst>
          </p:nvPr>
        </p:nvGraphicFramePr>
        <p:xfrm>
          <a:off x="7784697" y="4066704"/>
          <a:ext cx="503612" cy="434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" name="Equation" r:id="rId19" imgW="495477" imgH="426751" progId="Equation.DSMT4">
                  <p:embed/>
                </p:oleObj>
              </mc:Choice>
              <mc:Fallback>
                <p:oleObj name="Equation" r:id="rId19" imgW="495477" imgH="4267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84697" y="4066704"/>
                        <a:ext cx="503612" cy="434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68186" y="4437234"/>
            <a:ext cx="1021663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 5: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H be the set of students in class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10A1,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be the set of male students, G be the set of female students in class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10A1</a:t>
            </a:r>
            <a:r>
              <a:rPr lang="en-US" sz="2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 following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propositions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false 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688909"/>
              </p:ext>
            </p:extLst>
          </p:nvPr>
        </p:nvGraphicFramePr>
        <p:xfrm>
          <a:off x="491806" y="5784783"/>
          <a:ext cx="241357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" name="Equation" r:id="rId21" imgW="876240" imgH="203040" progId="Equation.DSMT4">
                  <p:embed/>
                </p:oleObj>
              </mc:Choice>
              <mc:Fallback>
                <p:oleObj name="Equation" r:id="rId21" imgW="8762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1806" y="5784783"/>
                        <a:ext cx="2413578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973796"/>
              </p:ext>
            </p:extLst>
          </p:nvPr>
        </p:nvGraphicFramePr>
        <p:xfrm>
          <a:off x="2814318" y="5784783"/>
          <a:ext cx="232194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7" name="Equation" r:id="rId23" imgW="888840" imgH="203040" progId="Equation.DSMT4">
                  <p:embed/>
                </p:oleObj>
              </mc:Choice>
              <mc:Fallback>
                <p:oleObj name="Equation" r:id="rId23" imgW="88884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814318" y="5784783"/>
                        <a:ext cx="232194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490879"/>
              </p:ext>
            </p:extLst>
          </p:nvPr>
        </p:nvGraphicFramePr>
        <p:xfrm>
          <a:off x="5014593" y="5784783"/>
          <a:ext cx="221932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" name="Equation" r:id="rId25" imgW="850680" imgH="203040" progId="Equation.DSMT4">
                  <p:embed/>
                </p:oleObj>
              </mc:Choice>
              <mc:Fallback>
                <p:oleObj name="Equation" r:id="rId25" imgW="85068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014593" y="5784783"/>
                        <a:ext cx="221932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437592"/>
              </p:ext>
            </p:extLst>
          </p:nvPr>
        </p:nvGraphicFramePr>
        <p:xfrm>
          <a:off x="7458777" y="5784783"/>
          <a:ext cx="19240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9" name="Equation" r:id="rId27" imgW="850680" imgH="203040" progId="Equation.DSMT4">
                  <p:embed/>
                </p:oleObj>
              </mc:Choice>
              <mc:Fallback>
                <p:oleObj name="Equation" r:id="rId27" imgW="85068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458777" y="5784783"/>
                        <a:ext cx="192405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503251"/>
              </p:ext>
            </p:extLst>
          </p:nvPr>
        </p:nvGraphicFramePr>
        <p:xfrm>
          <a:off x="7458778" y="5784783"/>
          <a:ext cx="19240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0" name="Equation" r:id="rId29" imgW="2225182" imgH="434387" progId="Equation.DSMT4">
                  <p:embed/>
                </p:oleObj>
              </mc:Choice>
              <mc:Fallback>
                <p:oleObj name="Equation" r:id="rId29" imgW="2225182" imgH="4343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458778" y="5784783"/>
                        <a:ext cx="192405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5288881" y="4026844"/>
            <a:ext cx="14221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{3; 4}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92122" y="4028128"/>
            <a:ext cx="15971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{3; 4}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1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322" y="176367"/>
            <a:ext cx="8382206" cy="52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en-US" sz="26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Excercise</a:t>
            </a:r>
            <a:r>
              <a:rPr lang="en-US" sz="26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individually and answer the questions</a:t>
            </a:r>
            <a:endParaRPr lang="en-US" sz="26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212" y="758834"/>
            <a:ext cx="38988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1: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two sets: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499762"/>
              </p:ext>
            </p:extLst>
          </p:nvPr>
        </p:nvGraphicFramePr>
        <p:xfrm>
          <a:off x="4146548" y="788492"/>
          <a:ext cx="5126196" cy="50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8" name="Equation" r:id="rId3" imgW="2112666" imgH="209411" progId="Equation.DSMT4">
                  <p:embed/>
                </p:oleObj>
              </mc:Choice>
              <mc:Fallback>
                <p:oleObj name="Equation" r:id="rId3" imgW="2112666" imgH="2094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6548" y="788492"/>
                        <a:ext cx="5126196" cy="508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54068" y="1251277"/>
            <a:ext cx="59779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the following propositions true or </a:t>
            </a:r>
            <a:r>
              <a:rPr lang="en-US" sz="2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fale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12" y="3663595"/>
            <a:ext cx="40639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 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three sets: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182695"/>
              </p:ext>
            </p:extLst>
          </p:nvPr>
        </p:nvGraphicFramePr>
        <p:xfrm>
          <a:off x="4329036" y="3710147"/>
          <a:ext cx="5867147" cy="46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9" name="Equation" r:id="rId5" imgW="2645329" imgH="209411" progId="Equation.DSMT4">
                  <p:embed/>
                </p:oleObj>
              </mc:Choice>
              <mc:Fallback>
                <p:oleObj name="Equation" r:id="rId5" imgW="2645329" imgH="2094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9036" y="3710147"/>
                        <a:ext cx="5867147" cy="464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430212" y="4009463"/>
            <a:ext cx="59779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the following propositions true or </a:t>
            </a:r>
            <a:r>
              <a:rPr lang="en-US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fale</a:t>
            </a:r>
            <a:r>
              <a:rPr lang="en-US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017" y="1714062"/>
            <a:ext cx="8708572" cy="189703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150678" y="2079001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303493" y="2477914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174722" y="2813272"/>
            <a:ext cx="387632" cy="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174722" y="3169172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832" y="4602071"/>
            <a:ext cx="8697871" cy="178854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8488528" y="5629135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488528" y="5998467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62354" y="5306376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562354" y="4960800"/>
            <a:ext cx="411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30" y="1141686"/>
            <a:ext cx="10164839" cy="1775685"/>
          </a:xfrm>
        </p:spPr>
        <p:txBody>
          <a:bodyPr>
            <a:noAutofit/>
          </a:bodyPr>
          <a:lstStyle/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10A1 has </a:t>
            </a:r>
            <a:r>
              <a:rPr lang="en-US" altLang="en-US" sz="2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students participating in football and badminton </a:t>
            </a: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competitions. There are 16 students competing in football and 11 </a:t>
            </a:r>
            <a:r>
              <a:rPr lang="en-US" altLang="en-US" sz="2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competing </a:t>
            </a: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badminton. </a:t>
            </a:r>
            <a:r>
              <a:rPr lang="en-US" altLang="en-US" sz="2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football and badminton matches are not held at the same </a:t>
            </a: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How </a:t>
            </a:r>
            <a:r>
              <a:rPr lang="en-US" altLang="en-US" sz="2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 in class </a:t>
            </a:r>
            <a:r>
              <a:rPr lang="en-US" altLang="en-US" sz="26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10A1 </a:t>
            </a:r>
            <a:r>
              <a:rPr lang="en-US" altLang="en-US" sz="2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both football and badminton?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158835" y="354279"/>
            <a:ext cx="4458347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u="sng" dirty="0"/>
              <a:t>Application exercises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CAC25E-BC2F-400B-9D07-F92FB4D63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9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C004FF-1D24-47F1-9146-7EDFF358D9D3}"/>
              </a:ext>
            </a:extLst>
          </p:cNvPr>
          <p:cNvSpPr/>
          <p:nvPr/>
        </p:nvSpPr>
        <p:spPr>
          <a:xfrm>
            <a:off x="2775383" y="1020931"/>
            <a:ext cx="6641234" cy="29802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.VnRevue" panose="020B7200000000000000" pitchFamily="34" charset="0"/>
              </a:rPr>
              <a:t>THANKS FOR YOUR ATTENTION</a:t>
            </a:r>
            <a:endParaRPr lang="en-US" sz="54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.VnRevu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49727" y="0"/>
            <a:ext cx="1134105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IN GROUP</a:t>
            </a:r>
            <a:r>
              <a:rPr lang="en-US" altLang="en-US" sz="2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weather in the week is shown in the following table:</a:t>
            </a:r>
            <a:endParaRPr kumimoji="0" lang="en-US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09186"/>
              </p:ext>
            </p:extLst>
          </p:nvPr>
        </p:nvGraphicFramePr>
        <p:xfrm>
          <a:off x="0" y="637612"/>
          <a:ext cx="12191999" cy="211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62">
                  <a:extLst>
                    <a:ext uri="{9D8B030D-6E8A-4147-A177-3AD203B41FA5}">
                      <a16:colId xmlns:a16="http://schemas.microsoft.com/office/drawing/2014/main" val="425202493"/>
                    </a:ext>
                  </a:extLst>
                </a:gridCol>
                <a:gridCol w="1415208">
                  <a:extLst>
                    <a:ext uri="{9D8B030D-6E8A-4147-A177-3AD203B41FA5}">
                      <a16:colId xmlns:a16="http://schemas.microsoft.com/office/drawing/2014/main" val="4230427539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288032331"/>
                    </a:ext>
                  </a:extLst>
                </a:gridCol>
                <a:gridCol w="1789081">
                  <a:extLst>
                    <a:ext uri="{9D8B030D-6E8A-4147-A177-3AD203B41FA5}">
                      <a16:colId xmlns:a16="http://schemas.microsoft.com/office/drawing/2014/main" val="3733403601"/>
                    </a:ext>
                  </a:extLst>
                </a:gridCol>
                <a:gridCol w="1658207">
                  <a:extLst>
                    <a:ext uri="{9D8B030D-6E8A-4147-A177-3AD203B41FA5}">
                      <a16:colId xmlns:a16="http://schemas.microsoft.com/office/drawing/2014/main" val="893285264"/>
                    </a:ext>
                  </a:extLst>
                </a:gridCol>
                <a:gridCol w="1339517">
                  <a:extLst>
                    <a:ext uri="{9D8B030D-6E8A-4147-A177-3AD203B41FA5}">
                      <a16:colId xmlns:a16="http://schemas.microsoft.com/office/drawing/2014/main" val="311591892"/>
                    </a:ext>
                  </a:extLst>
                </a:gridCol>
                <a:gridCol w="1506959">
                  <a:extLst>
                    <a:ext uri="{9D8B030D-6E8A-4147-A177-3AD203B41FA5}">
                      <a16:colId xmlns:a16="http://schemas.microsoft.com/office/drawing/2014/main" val="2306106180"/>
                    </a:ext>
                  </a:extLst>
                </a:gridCol>
                <a:gridCol w="1357867">
                  <a:extLst>
                    <a:ext uri="{9D8B030D-6E8A-4147-A177-3AD203B41FA5}">
                      <a16:colId xmlns:a16="http://schemas.microsoft.com/office/drawing/2014/main" val="1429084545"/>
                    </a:ext>
                  </a:extLst>
                </a:gridCol>
              </a:tblGrid>
              <a:tr h="615503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5779"/>
                  </a:ext>
                </a:extLst>
              </a:tr>
              <a:tr h="749397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33656"/>
                  </a:ext>
                </a:extLst>
              </a:tr>
              <a:tr h="749397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4913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25894" y="2751909"/>
            <a:ext cx="11940209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15000"/>
              </a:lnSpc>
            </a:pP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Determine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 the sunny day in the morning and set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 the sunny day in the afternoon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(Group 1 – 2 – 3 – 4)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Determine set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 the sunny all day and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Venn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Diagram.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1)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Determine set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 the sunny day in the morning or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afternoon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Venn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Diagram.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(Group 2 )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Determine set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containing the day with only morning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sunshine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Venn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Diagram.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(Group 3 &amp; 4)</a:t>
            </a:r>
            <a:endParaRPr lang="en-US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9436"/>
              </p:ext>
            </p:extLst>
          </p:nvPr>
        </p:nvGraphicFramePr>
        <p:xfrm>
          <a:off x="1" y="969840"/>
          <a:ext cx="12191999" cy="241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62">
                  <a:extLst>
                    <a:ext uri="{9D8B030D-6E8A-4147-A177-3AD203B41FA5}">
                      <a16:colId xmlns:a16="http://schemas.microsoft.com/office/drawing/2014/main" val="425202493"/>
                    </a:ext>
                  </a:extLst>
                </a:gridCol>
                <a:gridCol w="1415208">
                  <a:extLst>
                    <a:ext uri="{9D8B030D-6E8A-4147-A177-3AD203B41FA5}">
                      <a16:colId xmlns:a16="http://schemas.microsoft.com/office/drawing/2014/main" val="4230427539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288032331"/>
                    </a:ext>
                  </a:extLst>
                </a:gridCol>
                <a:gridCol w="1789081">
                  <a:extLst>
                    <a:ext uri="{9D8B030D-6E8A-4147-A177-3AD203B41FA5}">
                      <a16:colId xmlns:a16="http://schemas.microsoft.com/office/drawing/2014/main" val="3733403601"/>
                    </a:ext>
                  </a:extLst>
                </a:gridCol>
                <a:gridCol w="1658207">
                  <a:extLst>
                    <a:ext uri="{9D8B030D-6E8A-4147-A177-3AD203B41FA5}">
                      <a16:colId xmlns:a16="http://schemas.microsoft.com/office/drawing/2014/main" val="893285264"/>
                    </a:ext>
                  </a:extLst>
                </a:gridCol>
                <a:gridCol w="1339517">
                  <a:extLst>
                    <a:ext uri="{9D8B030D-6E8A-4147-A177-3AD203B41FA5}">
                      <a16:colId xmlns:a16="http://schemas.microsoft.com/office/drawing/2014/main" val="311591892"/>
                    </a:ext>
                  </a:extLst>
                </a:gridCol>
                <a:gridCol w="1506959">
                  <a:extLst>
                    <a:ext uri="{9D8B030D-6E8A-4147-A177-3AD203B41FA5}">
                      <a16:colId xmlns:a16="http://schemas.microsoft.com/office/drawing/2014/main" val="2306106180"/>
                    </a:ext>
                  </a:extLst>
                </a:gridCol>
                <a:gridCol w="1357867">
                  <a:extLst>
                    <a:ext uri="{9D8B030D-6E8A-4147-A177-3AD203B41FA5}">
                      <a16:colId xmlns:a16="http://schemas.microsoft.com/office/drawing/2014/main" val="1429084545"/>
                    </a:ext>
                  </a:extLst>
                </a:gridCol>
              </a:tblGrid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5779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33656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491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11161" y="199944"/>
            <a:ext cx="79246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weather in the week is shown in the following table: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6530" y="5164652"/>
            <a:ext cx="9342025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Determine set B containing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sunny all day and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the Venn Diagram.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1AA804-66A8-E1C3-0F75-187BAE93E1D8}"/>
              </a:ext>
            </a:extLst>
          </p:cNvPr>
          <p:cNvSpPr txBox="1"/>
          <p:nvPr/>
        </p:nvSpPr>
        <p:spPr>
          <a:xfrm>
            <a:off x="-447768" y="6089873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B </a:t>
            </a:r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00B05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8A192-CEE5-46D4-E7F9-587FECC285C1}"/>
              </a:ext>
            </a:extLst>
          </p:cNvPr>
          <p:cNvSpPr txBox="1"/>
          <p:nvPr/>
        </p:nvSpPr>
        <p:spPr>
          <a:xfrm>
            <a:off x="2012094" y="4250569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{Monday, Tuesday, Friday,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Sunday}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448DE7-4544-0071-72CB-42BD6947FFCE}"/>
              </a:ext>
            </a:extLst>
          </p:cNvPr>
          <p:cNvSpPr txBox="1"/>
          <p:nvPr/>
        </p:nvSpPr>
        <p:spPr>
          <a:xfrm>
            <a:off x="1776705" y="4728796"/>
            <a:ext cx="5685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Wednesday, Sunday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0" y="3369555"/>
            <a:ext cx="103632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Determine set S containing the sunny day in the morning and set T containing the sunny day in the afternoon.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936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284" y="4961126"/>
            <a:ext cx="9379132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Determine set C containing the sunny day in the morning or afternoon and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the Venn Diagram.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76297-07EF-C4DA-E574-648B6219AD07}"/>
              </a:ext>
            </a:extLst>
          </p:cNvPr>
          <p:cNvSpPr txBox="1"/>
          <p:nvPr/>
        </p:nvSpPr>
        <p:spPr>
          <a:xfrm>
            <a:off x="-351826" y="5973711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C </a:t>
            </a:r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Monday, Tuesday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Sunday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FF0000"/>
              </a:solidFill>
              <a:latin typeface="Liberation Serif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36658"/>
              </p:ext>
            </p:extLst>
          </p:nvPr>
        </p:nvGraphicFramePr>
        <p:xfrm>
          <a:off x="1" y="969840"/>
          <a:ext cx="12191999" cy="219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62">
                  <a:extLst>
                    <a:ext uri="{9D8B030D-6E8A-4147-A177-3AD203B41FA5}">
                      <a16:colId xmlns:a16="http://schemas.microsoft.com/office/drawing/2014/main" val="425202493"/>
                    </a:ext>
                  </a:extLst>
                </a:gridCol>
                <a:gridCol w="1415208">
                  <a:extLst>
                    <a:ext uri="{9D8B030D-6E8A-4147-A177-3AD203B41FA5}">
                      <a16:colId xmlns:a16="http://schemas.microsoft.com/office/drawing/2014/main" val="4230427539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288032331"/>
                    </a:ext>
                  </a:extLst>
                </a:gridCol>
                <a:gridCol w="1789081">
                  <a:extLst>
                    <a:ext uri="{9D8B030D-6E8A-4147-A177-3AD203B41FA5}">
                      <a16:colId xmlns:a16="http://schemas.microsoft.com/office/drawing/2014/main" val="3733403601"/>
                    </a:ext>
                  </a:extLst>
                </a:gridCol>
                <a:gridCol w="1658207">
                  <a:extLst>
                    <a:ext uri="{9D8B030D-6E8A-4147-A177-3AD203B41FA5}">
                      <a16:colId xmlns:a16="http://schemas.microsoft.com/office/drawing/2014/main" val="893285264"/>
                    </a:ext>
                  </a:extLst>
                </a:gridCol>
                <a:gridCol w="1339517">
                  <a:extLst>
                    <a:ext uri="{9D8B030D-6E8A-4147-A177-3AD203B41FA5}">
                      <a16:colId xmlns:a16="http://schemas.microsoft.com/office/drawing/2014/main" val="311591892"/>
                    </a:ext>
                  </a:extLst>
                </a:gridCol>
                <a:gridCol w="1506959">
                  <a:extLst>
                    <a:ext uri="{9D8B030D-6E8A-4147-A177-3AD203B41FA5}">
                      <a16:colId xmlns:a16="http://schemas.microsoft.com/office/drawing/2014/main" val="2306106180"/>
                    </a:ext>
                  </a:extLst>
                </a:gridCol>
                <a:gridCol w="1357867">
                  <a:extLst>
                    <a:ext uri="{9D8B030D-6E8A-4147-A177-3AD203B41FA5}">
                      <a16:colId xmlns:a16="http://schemas.microsoft.com/office/drawing/2014/main" val="1429084545"/>
                    </a:ext>
                  </a:extLst>
                </a:gridCol>
              </a:tblGrid>
              <a:tr h="58899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5779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33656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491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1161" y="199944"/>
            <a:ext cx="79246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weather in the week is shown in the following table: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08A192-CEE5-46D4-E7F9-587FECC285C1}"/>
              </a:ext>
            </a:extLst>
          </p:cNvPr>
          <p:cNvSpPr txBox="1"/>
          <p:nvPr/>
        </p:nvSpPr>
        <p:spPr>
          <a:xfrm>
            <a:off x="2012094" y="4080234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{Monday, Tuesday, Friday,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Sunday}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48DE7-4544-0071-72CB-42BD6947FFCE}"/>
              </a:ext>
            </a:extLst>
          </p:cNvPr>
          <p:cNvSpPr txBox="1"/>
          <p:nvPr/>
        </p:nvSpPr>
        <p:spPr>
          <a:xfrm>
            <a:off x="1776705" y="4558461"/>
            <a:ext cx="5685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Wednesday, Sunday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1670" y="3199220"/>
            <a:ext cx="103632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Determine set S containing the sunny day in the morning and set T containing the sunny day in the afternoon.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266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2227" y="5107637"/>
            <a:ext cx="9518468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lnSpc>
                <a:spcPct val="115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Determine set D containing the day with only morning </a:t>
            </a: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sunshine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 in the elements in the Venn Diagram.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76297-07EF-C4DA-E574-648B6219AD07}"/>
              </a:ext>
            </a:extLst>
          </p:cNvPr>
          <p:cNvSpPr txBox="1"/>
          <p:nvPr/>
        </p:nvSpPr>
        <p:spPr>
          <a:xfrm>
            <a:off x="-923693" y="6120222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D 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Friday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FF0000"/>
              </a:solidFill>
              <a:latin typeface="Liberation Serif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3318"/>
              </p:ext>
            </p:extLst>
          </p:nvPr>
        </p:nvGraphicFramePr>
        <p:xfrm>
          <a:off x="1" y="969840"/>
          <a:ext cx="12191999" cy="241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62">
                  <a:extLst>
                    <a:ext uri="{9D8B030D-6E8A-4147-A177-3AD203B41FA5}">
                      <a16:colId xmlns:a16="http://schemas.microsoft.com/office/drawing/2014/main" val="425202493"/>
                    </a:ext>
                  </a:extLst>
                </a:gridCol>
                <a:gridCol w="1415208">
                  <a:extLst>
                    <a:ext uri="{9D8B030D-6E8A-4147-A177-3AD203B41FA5}">
                      <a16:colId xmlns:a16="http://schemas.microsoft.com/office/drawing/2014/main" val="4230427539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288032331"/>
                    </a:ext>
                  </a:extLst>
                </a:gridCol>
                <a:gridCol w="1789081">
                  <a:extLst>
                    <a:ext uri="{9D8B030D-6E8A-4147-A177-3AD203B41FA5}">
                      <a16:colId xmlns:a16="http://schemas.microsoft.com/office/drawing/2014/main" val="3733403601"/>
                    </a:ext>
                  </a:extLst>
                </a:gridCol>
                <a:gridCol w="1658207">
                  <a:extLst>
                    <a:ext uri="{9D8B030D-6E8A-4147-A177-3AD203B41FA5}">
                      <a16:colId xmlns:a16="http://schemas.microsoft.com/office/drawing/2014/main" val="893285264"/>
                    </a:ext>
                  </a:extLst>
                </a:gridCol>
                <a:gridCol w="1339517">
                  <a:extLst>
                    <a:ext uri="{9D8B030D-6E8A-4147-A177-3AD203B41FA5}">
                      <a16:colId xmlns:a16="http://schemas.microsoft.com/office/drawing/2014/main" val="311591892"/>
                    </a:ext>
                  </a:extLst>
                </a:gridCol>
                <a:gridCol w="1506959">
                  <a:extLst>
                    <a:ext uri="{9D8B030D-6E8A-4147-A177-3AD203B41FA5}">
                      <a16:colId xmlns:a16="http://schemas.microsoft.com/office/drawing/2014/main" val="2306106180"/>
                    </a:ext>
                  </a:extLst>
                </a:gridCol>
                <a:gridCol w="1357867">
                  <a:extLst>
                    <a:ext uri="{9D8B030D-6E8A-4147-A177-3AD203B41FA5}">
                      <a16:colId xmlns:a16="http://schemas.microsoft.com/office/drawing/2014/main" val="1429084545"/>
                    </a:ext>
                  </a:extLst>
                </a:gridCol>
              </a:tblGrid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5779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33656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491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11161" y="199944"/>
            <a:ext cx="79246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weather in the week is shown in the following table: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08A192-CEE5-46D4-E7F9-587FECC285C1}"/>
              </a:ext>
            </a:extLst>
          </p:cNvPr>
          <p:cNvSpPr txBox="1"/>
          <p:nvPr/>
        </p:nvSpPr>
        <p:spPr>
          <a:xfrm>
            <a:off x="2012094" y="4205744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{Monday, Tuesday, Friday,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Sunday}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48DE7-4544-0071-72CB-42BD6947FFCE}"/>
              </a:ext>
            </a:extLst>
          </p:cNvPr>
          <p:cNvSpPr txBox="1"/>
          <p:nvPr/>
        </p:nvSpPr>
        <p:spPr>
          <a:xfrm>
            <a:off x="1776705" y="4683971"/>
            <a:ext cx="5685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Wednesday, Sunday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1670" y="3324730"/>
            <a:ext cx="103632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Determine set S containing the sunny day in the morning and set T containing the sunny day in the afternoon.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93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08A192-CEE5-46D4-E7F9-587FECC285C1}"/>
              </a:ext>
            </a:extLst>
          </p:cNvPr>
          <p:cNvSpPr txBox="1"/>
          <p:nvPr/>
        </p:nvSpPr>
        <p:spPr>
          <a:xfrm>
            <a:off x="427490" y="3050904"/>
            <a:ext cx="1067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{Monday, Tuesday, Friday,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Sunday}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48DE7-4544-0071-72CB-42BD6947FFCE}"/>
              </a:ext>
            </a:extLst>
          </p:cNvPr>
          <p:cNvSpPr txBox="1"/>
          <p:nvPr/>
        </p:nvSpPr>
        <p:spPr>
          <a:xfrm>
            <a:off x="240249" y="3543705"/>
            <a:ext cx="5685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Wednesday, Sunday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36699"/>
              </p:ext>
            </p:extLst>
          </p:nvPr>
        </p:nvGraphicFramePr>
        <p:xfrm>
          <a:off x="0" y="549061"/>
          <a:ext cx="12191999" cy="241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62">
                  <a:extLst>
                    <a:ext uri="{9D8B030D-6E8A-4147-A177-3AD203B41FA5}">
                      <a16:colId xmlns:a16="http://schemas.microsoft.com/office/drawing/2014/main" val="425202493"/>
                    </a:ext>
                  </a:extLst>
                </a:gridCol>
                <a:gridCol w="1415208">
                  <a:extLst>
                    <a:ext uri="{9D8B030D-6E8A-4147-A177-3AD203B41FA5}">
                      <a16:colId xmlns:a16="http://schemas.microsoft.com/office/drawing/2014/main" val="4230427539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288032331"/>
                    </a:ext>
                  </a:extLst>
                </a:gridCol>
                <a:gridCol w="1789081">
                  <a:extLst>
                    <a:ext uri="{9D8B030D-6E8A-4147-A177-3AD203B41FA5}">
                      <a16:colId xmlns:a16="http://schemas.microsoft.com/office/drawing/2014/main" val="3733403601"/>
                    </a:ext>
                  </a:extLst>
                </a:gridCol>
                <a:gridCol w="1658207">
                  <a:extLst>
                    <a:ext uri="{9D8B030D-6E8A-4147-A177-3AD203B41FA5}">
                      <a16:colId xmlns:a16="http://schemas.microsoft.com/office/drawing/2014/main" val="893285264"/>
                    </a:ext>
                  </a:extLst>
                </a:gridCol>
                <a:gridCol w="1339517">
                  <a:extLst>
                    <a:ext uri="{9D8B030D-6E8A-4147-A177-3AD203B41FA5}">
                      <a16:colId xmlns:a16="http://schemas.microsoft.com/office/drawing/2014/main" val="311591892"/>
                    </a:ext>
                  </a:extLst>
                </a:gridCol>
                <a:gridCol w="1506959">
                  <a:extLst>
                    <a:ext uri="{9D8B030D-6E8A-4147-A177-3AD203B41FA5}">
                      <a16:colId xmlns:a16="http://schemas.microsoft.com/office/drawing/2014/main" val="2306106180"/>
                    </a:ext>
                  </a:extLst>
                </a:gridCol>
                <a:gridCol w="1357867">
                  <a:extLst>
                    <a:ext uri="{9D8B030D-6E8A-4147-A177-3AD203B41FA5}">
                      <a16:colId xmlns:a16="http://schemas.microsoft.com/office/drawing/2014/main" val="1429084545"/>
                    </a:ext>
                  </a:extLst>
                </a:gridCol>
              </a:tblGrid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25779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Morning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33656"/>
                  </a:ext>
                </a:extLst>
              </a:tr>
              <a:tr h="80353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Afternoon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4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1AA804-66A8-E1C3-0F75-187BAE93E1D8}"/>
              </a:ext>
            </a:extLst>
          </p:cNvPr>
          <p:cNvSpPr txBox="1"/>
          <p:nvPr/>
        </p:nvSpPr>
        <p:spPr>
          <a:xfrm>
            <a:off x="151521" y="4036506"/>
            <a:ext cx="422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B </a:t>
            </a:r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00B05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TextBox 13">
            <a:hlinkClick r:id="rId2" action="ppaction://hlinksldjump"/>
            <a:extLst>
              <a:ext uri="{FF2B5EF4-FFF2-40B4-BE49-F238E27FC236}">
                <a16:creationId xmlns:a16="http://schemas.microsoft.com/office/drawing/2014/main" id="{A8976297-07EF-C4DA-E574-648B6219AD07}"/>
              </a:ext>
            </a:extLst>
          </p:cNvPr>
          <p:cNvSpPr txBox="1"/>
          <p:nvPr/>
        </p:nvSpPr>
        <p:spPr>
          <a:xfrm>
            <a:off x="427490" y="4590794"/>
            <a:ext cx="7808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C </a:t>
            </a:r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Monday, Tuesday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Sunday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FF000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5" name="TextBox 14">
            <a:hlinkClick r:id="rId3" action="ppaction://hlinksldjump"/>
            <a:extLst>
              <a:ext uri="{FF2B5EF4-FFF2-40B4-BE49-F238E27FC236}">
                <a16:creationId xmlns:a16="http://schemas.microsoft.com/office/drawing/2014/main" id="{A8976297-07EF-C4DA-E574-648B6219AD07}"/>
              </a:ext>
            </a:extLst>
          </p:cNvPr>
          <p:cNvSpPr txBox="1"/>
          <p:nvPr/>
        </p:nvSpPr>
        <p:spPr>
          <a:xfrm>
            <a:off x="427490" y="5145082"/>
            <a:ext cx="3572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Liberation Serif" panose="02020603050405020304" pitchFamily="18" charset="0"/>
              </a:rPr>
              <a:t>D = 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{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Friday</a:t>
            </a:r>
            <a:r>
              <a:rPr lang="en-US" sz="2800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}</a:t>
            </a:r>
            <a:endParaRPr lang="en-US" sz="2800" dirty="0">
              <a:solidFill>
                <a:srgbClr val="FF000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042036" y="2799059"/>
            <a:ext cx="4238691" cy="3410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about the elements of sets B, C and D compared to the two sets S and T?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157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02783D3-CD59-7178-F5A4-2FE14F888036}"/>
              </a:ext>
            </a:extLst>
          </p:cNvPr>
          <p:cNvSpPr txBox="1"/>
          <p:nvPr/>
        </p:nvSpPr>
        <p:spPr>
          <a:xfrm>
            <a:off x="435538" y="272241"/>
            <a:ext cx="732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scadia Mono ExtraLight" panose="020B0609020000020004" pitchFamily="49" charset="0"/>
                <a:cs typeface="Times New Roman" panose="02020603050405020304" pitchFamily="18" charset="0"/>
              </a:rPr>
              <a:t>a. The intersection of two sets</a:t>
            </a:r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ea typeface="Cascadia Mono ExtraLight" panose="020B0609020000020004" pitchFamily="49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hlinkClick r:id="rId2" action="ppaction://hlinksldjump"/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54941" y="2808224"/>
            <a:ext cx="6104965" cy="33101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1944" y="986430"/>
                <a:ext cx="9026115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600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set containing elements that belong to both set S and T is called the </a:t>
                </a:r>
                <a:r>
                  <a:rPr lang="nl-NL" sz="26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intersection</a:t>
                </a:r>
                <a:r>
                  <a:rPr lang="nl-NL" sz="26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two sets S and T, denoted by </a:t>
                </a:r>
                <a14:m>
                  <m:oMath xmlns:m="http://schemas.openxmlformats.org/officeDocument/2006/math"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44" y="986430"/>
                <a:ext cx="9026115" cy="892552"/>
              </a:xfrm>
              <a:prstGeom prst="rect">
                <a:avLst/>
              </a:prstGeom>
              <a:blipFill>
                <a:blip r:embed="rId4"/>
                <a:stretch>
                  <a:fillRect l="-1216" t="-6164" b="-1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872930" y="2082602"/>
            <a:ext cx="4289188" cy="522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90170" algn="just">
              <a:lnSpc>
                <a:spcPct val="115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= {x| x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and x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T}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2783D3-CD59-7178-F5A4-2FE14F888036}"/>
              </a:ext>
            </a:extLst>
          </p:cNvPr>
          <p:cNvSpPr txBox="1"/>
          <p:nvPr/>
        </p:nvSpPr>
        <p:spPr>
          <a:xfrm>
            <a:off x="435538" y="272241"/>
            <a:ext cx="732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scadia Mono ExtraLight" panose="020B0609020000020004" pitchFamily="49" charset="0"/>
                <a:cs typeface="Times New Roman" panose="02020603050405020304" pitchFamily="18" charset="0"/>
              </a:rPr>
              <a:t>b. The union of two sets</a:t>
            </a:r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ea typeface="Cascadia Mono ExtraLight" panose="020B0609020000020004" pitchFamily="49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11096" y="945191"/>
                <a:ext cx="8253928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90170">
                  <a:lnSpc>
                    <a:spcPct val="115000"/>
                  </a:lnSpc>
                  <a:spcAft>
                    <a:spcPts val="800"/>
                  </a:spcAft>
                  <a:tabLst>
                    <a:tab pos="270510" algn="l"/>
                  </a:tabLst>
                </a:pPr>
                <a:r>
                  <a:rPr lang="nl-NL" sz="26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set containing elements that belong to either S or to T is called the </a:t>
                </a:r>
                <a:r>
                  <a:rPr lang="nl-NL" sz="26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union</a:t>
                </a:r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S and T, </a:t>
                </a:r>
                <a:r>
                  <a:rPr lang="nl-NL" sz="26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denoted by </a:t>
                </a:r>
                <a14:m>
                  <m:oMath xmlns:m="http://schemas.openxmlformats.org/officeDocument/2006/math"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nl-NL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96" y="945191"/>
                <a:ext cx="8253928" cy="1012585"/>
              </a:xfrm>
              <a:prstGeom prst="rect">
                <a:avLst/>
              </a:prstGeom>
              <a:blipFill>
                <a:blip r:embed="rId2"/>
                <a:stretch>
                  <a:fillRect l="-1329" t="-3012" r="-2290" b="-11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85661" y="2495662"/>
                <a:ext cx="497767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={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661" y="2495662"/>
                <a:ext cx="497767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hlinkClick r:id="rId4" action="ppaction://hlinksldjump"/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600662" y="3114672"/>
            <a:ext cx="5749962" cy="31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2783D3-CD59-7178-F5A4-2FE14F888036}"/>
              </a:ext>
            </a:extLst>
          </p:cNvPr>
          <p:cNvSpPr txBox="1"/>
          <p:nvPr/>
        </p:nvSpPr>
        <p:spPr>
          <a:xfrm>
            <a:off x="0" y="193517"/>
            <a:ext cx="732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scadia Mono ExtraLight" panose="020B0609020000020004" pitchFamily="49" charset="0"/>
                <a:cs typeface="Times New Roman" panose="02020603050405020304" pitchFamily="18" charset="0"/>
              </a:rPr>
              <a:t>c. The difference of two sets</a:t>
            </a:r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ea typeface="Cascadia Mono ExtraLight" panose="020B0609020000020004" pitchFamily="49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850" y="815093"/>
            <a:ext cx="8386355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15000"/>
              </a:lnSpc>
              <a:spcAft>
                <a:spcPts val="800"/>
              </a:spcAft>
              <a:tabLst>
                <a:tab pos="270510" algn="l"/>
              </a:tabLst>
            </a:pPr>
            <a:r>
              <a:rPr lang="nl-N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set containing elements in set S but not in set T is called the set </a:t>
            </a:r>
            <a:r>
              <a:rPr lang="nl-N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nl-N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S and T</a:t>
            </a:r>
            <a:r>
              <a:rPr lang="nl-N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denoted by </a:t>
            </a:r>
            <a:r>
              <a:rPr lang="nl-N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S\T.</a:t>
            </a:r>
            <a:endParaRPr lang="en-US" sz="2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52449" y="1926034"/>
                <a:ext cx="408592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\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={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∉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449" y="1926034"/>
                <a:ext cx="408592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034935" y="2418477"/>
            <a:ext cx="4654733" cy="20227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4479603"/>
                <a:ext cx="10781214" cy="552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90170" algn="just">
                  <a:lnSpc>
                    <a:spcPct val="115000"/>
                  </a:lnSpc>
                  <a:spcAft>
                    <a:spcPts val="800"/>
                  </a:spcAft>
                  <a:tabLst>
                    <a:tab pos="270510" algn="l"/>
                  </a:tabLst>
                </a:pPr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S\T is called the </a:t>
                </a:r>
                <a:r>
                  <a:rPr lang="nl-NL" sz="26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complement</a:t>
                </a:r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set T in set S,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2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  <m:r>
                      <a:rPr lang="nl-NL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nl-NL" sz="2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79603"/>
                <a:ext cx="10781214" cy="552459"/>
              </a:xfrm>
              <a:prstGeom prst="rect">
                <a:avLst/>
              </a:prstGeom>
              <a:blipFill>
                <a:blip r:embed="rId4"/>
                <a:stretch>
                  <a:fillRect l="-170" t="-5556" b="-2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3474175" y="5138057"/>
            <a:ext cx="3283675" cy="140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1224</TotalTime>
  <Words>1063</Words>
  <Application>Microsoft Office PowerPoint</Application>
  <PresentationFormat>Widescreen</PresentationFormat>
  <Paragraphs>210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.VnRevue</vt:lpstr>
      <vt:lpstr>Arial</vt:lpstr>
      <vt:lpstr>Calibri</vt:lpstr>
      <vt:lpstr>Cambria Math</vt:lpstr>
      <vt:lpstr>Cascadia Mono ExtraLight</vt:lpstr>
      <vt:lpstr>Liberation Serif</vt:lpstr>
      <vt:lpstr>Symbol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Excercise 1: Work in pair and answering multiple choice questions </vt:lpstr>
      <vt:lpstr>PowerPoint Presentation</vt:lpstr>
      <vt:lpstr>Application exercises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Lương Đoàn Nhân</dc:creator>
  <cp:lastModifiedBy>ASUS</cp:lastModifiedBy>
  <cp:revision>195</cp:revision>
  <dcterms:created xsi:type="dcterms:W3CDTF">2023-05-12T13:45:32Z</dcterms:created>
  <dcterms:modified xsi:type="dcterms:W3CDTF">2024-09-25T14:53:22Z</dcterms:modified>
</cp:coreProperties>
</file>