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58" r:id="rId4"/>
    <p:sldId id="257" r:id="rId5"/>
    <p:sldId id="261" r:id="rId6"/>
    <p:sldId id="265" r:id="rId7"/>
    <p:sldId id="264" r:id="rId8"/>
    <p:sldId id="276" r:id="rId9"/>
    <p:sldId id="262" r:id="rId10"/>
    <p:sldId id="270" r:id="rId11"/>
    <p:sldId id="269" r:id="rId12"/>
    <p:sldId id="271" r:id="rId13"/>
    <p:sldId id="272" r:id="rId14"/>
    <p:sldId id="260" r:id="rId15"/>
    <p:sldId id="293" r:id="rId16"/>
    <p:sldId id="294" r:id="rId17"/>
    <p:sldId id="267" r:id="rId18"/>
    <p:sldId id="278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8DD"/>
    <a:srgbClr val="BDE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" y="302747"/>
            <a:ext cx="1423425" cy="719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5">
                <a:solidFill>
                  <a:schemeClr val="lt2"/>
                </a:solidFill>
              </a:defRPr>
            </a:lvl1pPr>
            <a:lvl2pPr lvl="1" algn="ctr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5">
                <a:solidFill>
                  <a:schemeClr val="lt2"/>
                </a:solidFill>
              </a:defRPr>
            </a:lvl2pPr>
            <a:lvl3pPr lvl="2" algn="ctr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5">
                <a:solidFill>
                  <a:schemeClr val="lt2"/>
                </a:solidFill>
              </a:defRPr>
            </a:lvl3pPr>
            <a:lvl4pPr lvl="3" algn="ctr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5">
                <a:solidFill>
                  <a:schemeClr val="lt2"/>
                </a:solidFill>
              </a:defRPr>
            </a:lvl4pPr>
            <a:lvl5pPr lvl="4" algn="ctr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5">
                <a:solidFill>
                  <a:schemeClr val="lt2"/>
                </a:solidFill>
              </a:defRPr>
            </a:lvl5pPr>
            <a:lvl6pPr lvl="5" algn="ctr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5">
                <a:solidFill>
                  <a:schemeClr val="lt2"/>
                </a:solidFill>
              </a:defRPr>
            </a:lvl6pPr>
            <a:lvl7pPr lvl="6" algn="ctr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5">
                <a:solidFill>
                  <a:schemeClr val="lt2"/>
                </a:solidFill>
              </a:defRPr>
            </a:lvl7pPr>
            <a:lvl8pPr lvl="7" algn="ctr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5">
                <a:solidFill>
                  <a:schemeClr val="lt2"/>
                </a:solidFill>
              </a:defRPr>
            </a:lvl8pPr>
            <a:lvl9pPr lvl="8" algn="ctr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5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ct val="0"/>
              </a:spcBef>
              <a:spcAft>
                <a:spcPts val="0"/>
              </a:spcAft>
              <a:buSzPts val="3600"/>
              <a:buNone/>
              <a:defRPr sz="6665">
                <a:solidFill>
                  <a:schemeClr val="lt2"/>
                </a:solidFill>
              </a:defRPr>
            </a:lvl1pPr>
            <a:lvl2pPr lvl="1" algn="ctr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200" lvl="1" indent="-406400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06400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06400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06400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06400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06400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06400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06400" rtl="0">
              <a:lnSpc>
                <a:spcPct val="115000"/>
              </a:lnSpc>
              <a:spcBef>
                <a:spcPct val="4270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3335" b="0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3335" b="0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1865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1865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ct val="0"/>
              </a:spcBef>
              <a:spcAft>
                <a:spcPts val="0"/>
              </a:spcAft>
              <a:buSzPts val="3000"/>
              <a:buNone/>
              <a:defRPr sz="3865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ct val="0"/>
              </a:spcBef>
              <a:spcAft>
                <a:spcPts val="0"/>
              </a:spcAft>
              <a:buSzPts val="3000"/>
              <a:buNone/>
              <a:defRPr sz="3865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ct val="0"/>
              </a:spcBef>
              <a:spcAft>
                <a:spcPts val="0"/>
              </a:spcAft>
              <a:buSzPts val="3000"/>
              <a:buNone/>
              <a:defRPr sz="3865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ct val="0"/>
              </a:spcBef>
              <a:spcAft>
                <a:spcPts val="0"/>
              </a:spcAft>
              <a:buSzPts val="3000"/>
              <a:buNone/>
              <a:defRPr sz="3865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ct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5">
                <a:solidFill>
                  <a:schemeClr val="accen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3335" b="0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3335" b="0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1865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1865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ct val="267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ct val="427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ct val="427000"/>
              </a:spcBef>
              <a:spcAft>
                <a:spcPts val="32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600"/>
              <a:buNone/>
              <a:defRPr sz="186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600"/>
              <a:buNone/>
              <a:defRPr sz="186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ct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600"/>
              <a:buNone/>
              <a:defRPr sz="186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>
                <a:solidFill>
                  <a:schemeClr val="lt2"/>
                </a:solidFill>
              </a:defRPr>
            </a:lvl1pPr>
            <a:lvl2pPr lvl="1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spcBef>
                <a:spcPct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9" name="Title 1"/>
          <p:cNvSpPr txBox="1"/>
          <p:nvPr userDrawn="1"/>
        </p:nvSpPr>
        <p:spPr>
          <a:xfrm>
            <a:off x="-2549530" y="213850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/>
          <p:cNvSpPr txBox="1"/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757391" y="7139941"/>
            <a:ext cx="1824009" cy="2002485"/>
          </a:xfrm>
          <a:prstGeom prst="rect">
            <a:avLst/>
          </a:prstGeom>
        </p:spPr>
      </p:pic>
      <p:sp>
        <p:nvSpPr>
          <p:cNvPr id="82" name="TextBox 3"/>
          <p:cNvSpPr txBox="1"/>
          <p:nvPr userDrawn="1"/>
        </p:nvSpPr>
        <p:spPr>
          <a:xfrm>
            <a:off x="3189261" y="8447108"/>
            <a:ext cx="6228184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/>
          <p:cNvSpPr txBox="1"/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/>
          <p:cNvSpPr txBox="1"/>
          <p:nvPr userDrawn="1"/>
        </p:nvSpPr>
        <p:spPr>
          <a:xfrm>
            <a:off x="1" y="5671609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/>
              </a:rPr>
              <a:t>Slidesgo</a:t>
            </a: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/>
              </a:rPr>
              <a:t>Flaticon</a:t>
            </a: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-GB" sz="13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/>
              </a:rPr>
              <a:t>Freepik</a:t>
            </a:r>
            <a:endParaRPr kumimoji="0" sz="133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ts val="0"/>
              </a:spcAft>
              <a:buSzPts val="3500"/>
              <a:buNone/>
              <a:defRPr sz="8665">
                <a:solidFill>
                  <a:schemeClr val="lt2"/>
                </a:solidFill>
              </a:defRPr>
            </a:lvl1pPr>
            <a:lvl2pPr lvl="1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ct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32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8" name="Title 1"/>
          <p:cNvSpPr txBox="1"/>
          <p:nvPr userDrawn="1"/>
        </p:nvSpPr>
        <p:spPr>
          <a:xfrm>
            <a:off x="-2549530" y="213850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/>
          <p:cNvSpPr txBox="1"/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757391" y="7139941"/>
            <a:ext cx="1824009" cy="2002485"/>
          </a:xfrm>
          <a:prstGeom prst="rect">
            <a:avLst/>
          </a:prstGeom>
        </p:spPr>
      </p:pic>
      <p:sp>
        <p:nvSpPr>
          <p:cNvPr id="81" name="TextBox 3"/>
          <p:cNvSpPr txBox="1"/>
          <p:nvPr userDrawn="1"/>
        </p:nvSpPr>
        <p:spPr>
          <a:xfrm>
            <a:off x="3189261" y="8447108"/>
            <a:ext cx="6228184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/>
          <p:cNvSpPr txBox="1"/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/>
          <p:cNvSpPr txBox="1"/>
          <p:nvPr userDrawn="1"/>
        </p:nvSpPr>
        <p:spPr>
          <a:xfrm>
            <a:off x="1" y="5671609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1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0950" tIns="60950" rIns="60950" bIns="6095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60950" tIns="60950" rIns="60950" bIns="60950" anchor="ctr" anchorCtr="0">
                    <a:noAutofit/>
                  </a:bodyPr>
                  <a:lstStyle/>
                  <a:p>
                    <a:pPr marL="0" marR="0" lvl="0" indent="0" algn="l" defTabSz="1828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1865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9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9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/>
          <p:cNvSpPr txBox="1"/>
          <p:nvPr userDrawn="1"/>
        </p:nvSpPr>
        <p:spPr>
          <a:xfrm>
            <a:off x="-2549530" y="213850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/>
          <p:cNvSpPr txBox="1"/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757391" y="7139941"/>
            <a:ext cx="1824009" cy="2002485"/>
          </a:xfrm>
          <a:prstGeom prst="rect">
            <a:avLst/>
          </a:prstGeom>
        </p:spPr>
      </p:pic>
      <p:sp>
        <p:nvSpPr>
          <p:cNvPr id="10" name="TextBox 3"/>
          <p:cNvSpPr txBox="1"/>
          <p:nvPr userDrawn="1"/>
        </p:nvSpPr>
        <p:spPr>
          <a:xfrm>
            <a:off x="3189261" y="8447108"/>
            <a:ext cx="6228184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/>
              </a:rPr>
              <a:t>MĂNG NON- TÀI LIỆU TIỂU HỌC | Facebook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/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/>
          <p:cNvSpPr txBox="1"/>
          <p:nvPr userDrawn="1"/>
        </p:nvSpPr>
        <p:spPr>
          <a:xfrm>
            <a:off x="1" y="5671609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9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9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03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F586887-ACC7-478C-B2C3-CF2D8BFAD57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2026/2/4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5568C8F7-2663-468A-93CF-161801EAED5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03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ình nề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Grp="1" noChangeAspect="1"/>
          </p:cNvPicPr>
          <p:nvPr>
            <p:ph sz="half" idx="1"/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" y="93345"/>
            <a:ext cx="12082780" cy="7076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06499" y="535800"/>
            <a:ext cx="8779001" cy="2511770"/>
          </a:xfrm>
          <a:prstGeom prst="rect">
            <a:avLst/>
          </a:prstGeom>
        </p:spPr>
      </p:pic>
      <p:pic>
        <p:nvPicPr>
          <p:cNvPr id="10" name="图片 9"/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>
            <a:fillRect/>
          </a:stretch>
        </p:blipFill>
        <p:spPr>
          <a:xfrm>
            <a:off x="3902075" y="4267200"/>
            <a:ext cx="51816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đ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35580" y="10795"/>
            <a:ext cx="5134610" cy="68472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ảnh gia đình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66035" y="171450"/>
            <a:ext cx="6639560" cy="66865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h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35070" y="0"/>
            <a:ext cx="3961130" cy="2940050"/>
          </a:xfrm>
          <a:prstGeom prst="rect">
            <a:avLst/>
          </a:prstGeom>
        </p:spPr>
      </p:pic>
      <p:pic>
        <p:nvPicPr>
          <p:cNvPr id="6" name="Content Placeholder 5" descr="kh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620" y="2940685"/>
            <a:ext cx="9712960" cy="37439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kh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72385" y="208915"/>
            <a:ext cx="7294880" cy="54146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kh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165" y="823595"/>
            <a:ext cx="12226290" cy="47129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kh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2830"/>
            <a:ext cx="11837035" cy="40474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r="807"/>
          <a:stretch>
            <a:fillRect/>
          </a:stretch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0391" y="1624507"/>
            <a:ext cx="5413717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>
            <a:fillRect/>
          </a:stretch>
        </p:blipFill>
        <p:spPr bwMode="auto">
          <a:xfrm>
            <a:off x="6805845" y="2920456"/>
            <a:ext cx="5504147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" y="2892424"/>
            <a:ext cx="7154863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/>
          <p:cNvGrpSpPr/>
          <p:nvPr/>
        </p:nvGrpSpPr>
        <p:grpSpPr>
          <a:xfrm>
            <a:off x="4059852" y="2558841"/>
            <a:ext cx="309880" cy="1582051"/>
            <a:chOff x="3771007" y="1083236"/>
            <a:chExt cx="297415" cy="1582050"/>
          </a:xfrm>
        </p:grpSpPr>
        <p:sp>
          <p:nvSpPr>
            <p:cNvPr id="5" name="矩形 10"/>
            <p:cNvSpPr/>
            <p:nvPr/>
          </p:nvSpPr>
          <p:spPr>
            <a:xfrm>
              <a:off x="3771007" y="1083236"/>
              <a:ext cx="297415" cy="15684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>
                <a:defRPr/>
              </a:pPr>
              <a:endParaRPr lang="zh-CN" altLang="en-US" sz="960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Guanine" panose="02040603050506020204" pitchFamily="18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6" name="矩形 11"/>
            <p:cNvSpPr/>
            <p:nvPr/>
          </p:nvSpPr>
          <p:spPr>
            <a:xfrm>
              <a:off x="3771007" y="1096837"/>
              <a:ext cx="297415" cy="15684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>
                <a:defRPr/>
              </a:pPr>
              <a:endParaRPr lang="zh-CN" altLang="en-US" sz="960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>
            <a:fillRect/>
          </a:stretch>
        </p:blipFill>
        <p:spPr>
          <a:xfrm>
            <a:off x="9316765" y="0"/>
            <a:ext cx="3191471" cy="2491736"/>
          </a:xfrm>
          <a:prstGeom prst="rect">
            <a:avLst/>
          </a:prstGeom>
        </p:spPr>
      </p:pic>
      <p:sp>
        <p:nvSpPr>
          <p:cNvPr id="3" name="任意多边形: 形状 40"/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6875" y="2057457"/>
            <a:ext cx="935002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Thể hiện sự quan tâm,lòng biết ơn đối với ông bà, bố mẹ</a:t>
            </a:r>
            <a:endParaRPr lang="en-US" sz="3200" dirty="0">
              <a:solidFill>
                <a:prstClr val="black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82447" y="3118814"/>
            <a:ext cx="935002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...................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90332" y="3036163"/>
            <a:ext cx="919996" cy="91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33049" y="4343268"/>
            <a:ext cx="935002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………………..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40935" y="4260617"/>
            <a:ext cx="919996" cy="9199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553" y="188373"/>
            <a:ext cx="6005080" cy="13595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79035" y="5213117"/>
            <a:ext cx="919996" cy="9199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>
            <a:fillRect/>
          </a:stretch>
        </p:blipFill>
        <p:spPr>
          <a:xfrm>
            <a:off x="-900476" y="674511"/>
            <a:ext cx="6990610" cy="602871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>
              <a:fillRect/>
            </a:stretch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>
              <a:fillRect/>
            </a:stretch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>
              <a:fillRect/>
            </a:stretch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1"/>
            <a:ext cx="4162520" cy="21613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35887"/>
            <a:ext cx="4174253" cy="2167401"/>
          </a:xfrm>
          <a:prstGeom prst="rect">
            <a:avLst/>
          </a:prstGeom>
        </p:spPr>
      </p:pic>
      <p:pic>
        <p:nvPicPr>
          <p:cNvPr id="10" name="Picture 9" descr="khoid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40" y="1306603"/>
            <a:ext cx="7315200" cy="34865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 -Học hát BA NGỌN NẾN LUNG LINH ( có lời 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635" y="31750"/>
            <a:ext cx="11089005" cy="6238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àu đẹ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294380"/>
            <a:ext cx="5181600" cy="14128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8DD"/>
          </a:solidFill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7" name="TextBox 3"/>
          <p:cNvSpPr txBox="1"/>
          <p:nvPr/>
        </p:nvSpPr>
        <p:spPr>
          <a:xfrm>
            <a:off x="2321560" y="180975"/>
            <a:ext cx="85451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20 tháng 8 năm 2024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68750" y="826135"/>
            <a:ext cx="4255135" cy="145097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246380" y="2464435"/>
            <a:ext cx="11699240" cy="2584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Con người và sức khỏe</a:t>
            </a:r>
            <a:endParaRPr lang="en-US" sz="5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Sự hình thành cơ thể người ( 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286141" y="1268777"/>
            <a:ext cx="9619718" cy="4135829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86141" y="1268777"/>
            <a:ext cx="9523092" cy="438339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06791" y="1361440"/>
            <a:ext cx="253013" cy="253013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753703" y="1361440"/>
            <a:ext cx="253013" cy="253013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</p:sp>
        </p:grpSp>
      </p:grpSp>
      <p:grpSp>
        <p:nvGrpSpPr>
          <p:cNvPr id="22" name="Group 22"/>
          <p:cNvGrpSpPr/>
          <p:nvPr/>
        </p:nvGrpSpPr>
        <p:grpSpPr>
          <a:xfrm>
            <a:off x="2100614" y="1361440"/>
            <a:ext cx="253013" cy="253013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</p:sp>
        </p:grpSp>
      </p:grpSp>
      <p:sp>
        <p:nvSpPr>
          <p:cNvPr id="28" name="TextBox 28"/>
          <p:cNvSpPr txBox="1"/>
          <p:nvPr/>
        </p:nvSpPr>
        <p:spPr>
          <a:xfrm>
            <a:off x="1923607" y="3632149"/>
            <a:ext cx="8344787" cy="1148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3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ea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/>
          <p:cNvSpPr/>
          <p:nvPr/>
        </p:nvSpPr>
        <p:spPr>
          <a:xfrm>
            <a:off x="3911600" y="4079163"/>
            <a:ext cx="4462379" cy="2778837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0" y="1953260"/>
            <a:ext cx="11426479" cy="187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kh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85" y="474345"/>
            <a:ext cx="11803380" cy="31203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3665" y="1891030"/>
            <a:ext cx="1207897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nl-NL" sz="3600" b="1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Đối với gia đình:</a:t>
            </a:r>
            <a:r>
              <a:rPr lang="en-US" altLang="nl-NL" sz="3600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Sinh sản ở người tạo ra thế hệ mới, tiếp nối các thế hệ trong mỗi gia đình, dòng họ.</a:t>
            </a:r>
          </a:p>
          <a:p>
            <a:endParaRPr lang="en-US" altLang="nl-NL" sz="3600" dirty="0">
              <a:solidFill>
                <a:srgbClr val="3F3F3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altLang="nl-NL" sz="3600" b="1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Đối với xã hội: </a:t>
            </a:r>
            <a:r>
              <a:rPr lang="en-US" altLang="nl-NL" sz="3600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 sản tạo ra lực lượng lao động tiếp nối, góp phần xây dựng và phát triển xã hội.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kh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6395"/>
            <a:ext cx="7074535" cy="55791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251066" y="545466"/>
            <a:ext cx="4898390" cy="5400675"/>
            <a:chOff x="5729971" y="112686"/>
            <a:chExt cx="5422757" cy="6181872"/>
          </a:xfrm>
          <a:solidFill>
            <a:srgbClr val="FFCE54">
              <a:lumMod val="40000"/>
              <a:lumOff val="60000"/>
            </a:srgbClr>
          </a:solidFill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49" b="96618" l="8607" r="88525">
                          <a14:foregroundMark x1="14754" y1="15459" x2="33607" y2="24638"/>
                          <a14:foregroundMark x1="33607" y1="24638" x2="18852" y2="18357"/>
                          <a14:foregroundMark x1="11066" y1="27536" x2="9836" y2="31401"/>
                          <a14:foregroundMark x1="17623" y1="27536" x2="28279" y2="28986"/>
                          <a14:foregroundMark x1="47131" y1="10145" x2="44262" y2="22705"/>
                          <a14:foregroundMark x1="56557" y1="13043" x2="63934" y2="5797"/>
                          <a14:foregroundMark x1="88934" y1="11111" x2="88525" y2="21739"/>
                          <a14:foregroundMark x1="22541" y1="2415" x2="27049" y2="2415"/>
                          <a14:foregroundMark x1="21311" y1="92271" x2="32377" y2="91304"/>
                          <a14:foregroundMark x1="57787" y1="96618" x2="67623" y2="82609"/>
                          <a14:foregroundMark x1="80328" y1="59420" x2="80328" y2="65217"/>
                          <a14:foregroundMark x1="84016" y1="28502" x2="81557" y2="289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98211" y="844695"/>
              <a:ext cx="1391920" cy="623570"/>
            </a:xfrm>
            <a:prstGeom prst="rect">
              <a:avLst/>
            </a:prstGeom>
            <a:grpFill/>
            <a:ln>
              <a:solidFill>
                <a:srgbClr val="1D4E89">
                  <a:lumMod val="75000"/>
                </a:srgbClr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729971" y="112686"/>
              <a:ext cx="5422757" cy="6181872"/>
            </a:xfrm>
            <a:prstGeom prst="rect">
              <a:avLst/>
            </a:prstGeom>
            <a:grpFill/>
            <a:ln>
              <a:solidFill>
                <a:srgbClr val="1D4E89">
                  <a:lumMod val="75000"/>
                </a:srgbClr>
              </a:solidFill>
            </a:ln>
          </p:spPr>
          <p:txBody>
            <a:bodyPr wrap="square">
              <a:noAutofit/>
            </a:bodyPr>
            <a:lstStyle/>
            <a:p>
              <a:r>
                <a:rPr lang="en-US" sz="2800" b="1" dirty="0">
                  <a:solidFill>
                    <a:srgbClr val="1D4E89">
                      <a:lumMod val="75000"/>
                    </a:srgb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 sát các thế hệ trong gia đình An ( hình 1 ) và cho biết:</a:t>
              </a:r>
              <a:endPara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Gia đình An có mấy thế hệ?</a:t>
              </a:r>
            </a:p>
            <a:p>
              <a:endPara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Sự thay đổi về số lượng thành viên trong gia đình An so với 10 năm trước.</a:t>
              </a:r>
            </a:p>
            <a:p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Sự thay đổi đó do dâu?</a:t>
              </a:r>
            </a:p>
            <a:p>
              <a:endParaRPr lang="en-US" sz="2800" b="1" dirty="0">
                <a:solidFill>
                  <a:srgbClr val="1D4E89">
                    <a:lumMod val="75000"/>
                  </a:srgb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en-US" altLang="nl-NL" sz="2800" b="1" dirty="0">
                <a:solidFill>
                  <a:srgbClr val="1D4E89">
                    <a:lumMod val="75000"/>
                  </a:srgb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kh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260" y="0"/>
            <a:ext cx="8613775" cy="67932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h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4725" y="269240"/>
            <a:ext cx="4384040" cy="66306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/>
        <a:ea typeface="字魂107号-萌趣欢乐体"/>
        <a:cs typeface=""/>
      </a:majorFont>
      <a:minorFont>
        <a:latin typeface="字魂107号-萌趣欢乐体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172</Words>
  <Application>Microsoft Office PowerPoint</Application>
  <PresentationFormat>Widescreen</PresentationFormat>
  <Paragraphs>16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#9Slide05 ViceroyJF</vt:lpstr>
      <vt:lpstr>#9Slide07 HoneyCream</vt:lpstr>
      <vt:lpstr>#9Slide07 IcielAltus Serif</vt:lpstr>
      <vt:lpstr>ABeeZee</vt:lpstr>
      <vt:lpstr>Arial</vt:lpstr>
      <vt:lpstr>Calibri</vt:lpstr>
      <vt:lpstr>Calibri Light</vt:lpstr>
      <vt:lpstr>Muli</vt:lpstr>
      <vt:lpstr>Roboto Condensed Light</vt:lpstr>
      <vt:lpstr>SVN-Newton</vt:lpstr>
      <vt:lpstr>Times New Roman</vt:lpstr>
      <vt:lpstr>UTM Guanine</vt:lpstr>
      <vt:lpstr>字魂105号-简雅黑</vt:lpstr>
      <vt:lpstr>字魂107号-萌趣欢乐体</vt:lpstr>
      <vt:lpstr>字魂27号-布丁体</vt:lpstr>
      <vt:lpstr>思源黑体 CN Bold</vt:lpstr>
      <vt:lpstr>Office Theme</vt:lpstr>
      <vt:lpstr>1_Office 主题​​</vt:lpstr>
      <vt:lpstr>Calendar &amp; Weather Subject for Pre-K: Parts of the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Admin</cp:lastModifiedBy>
  <cp:revision>33</cp:revision>
  <dcterms:created xsi:type="dcterms:W3CDTF">2024-08-19T15:30:00Z</dcterms:created>
  <dcterms:modified xsi:type="dcterms:W3CDTF">2026-02-04T02:04:51Z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AF6CD24B61224E38BE489C504CC1C7D2_11</vt:lpwstr>
  </property>
  <property fmtid="{D5CDD505-2E9C-101B-9397-08002B2CF9AE}" pid="3" name="KSOProductBuildVer">
    <vt:lpwstr>1033-12.2.0.22549</vt:lpwstr>
  </property>
</Properties>
</file>