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6" d="100"/>
          <a:sy n="86" d="100"/>
        </p:scale>
        <p:origin x="51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6C7231-3603-41CE-9E7D-02106BA508EF}" type="datetimeFigureOut">
              <a:rPr lang="en-US" smtClean="0"/>
              <a:t>8/24/2022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DD8218-4A4E-4365-9015-920F9C6070BF}" type="slidenum">
              <a:rPr lang="en-US" smtClean="0"/>
              <a:t>‹#›</a:t>
            </a:fld>
            <a:endParaRPr lang="en-US"/>
          </a:p>
        </p:txBody>
      </p:sp>
    </p:spTree>
    <p:extLst>
      <p:ext uri="{BB962C8B-B14F-4D97-AF65-F5344CB8AC3E}">
        <p14:creationId xmlns:p14="http://schemas.microsoft.com/office/powerpoint/2010/main" val="2202232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3806962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800" b="1" kern="1200" dirty="0">
                <a:solidFill>
                  <a:schemeClr val="tx1"/>
                </a:solidFill>
                <a:effectLst/>
                <a:latin typeface="Times New Roman" panose="02020603050405020304" pitchFamily="18" charset="0"/>
                <a:ea typeface="+mn-ea"/>
                <a:cs typeface="Times New Roman" panose="02020603050405020304" pitchFamily="18" charset="0"/>
              </a:rPr>
              <a:t>(Nhiệm vụ các nhóm đã được giao trước một tuần sau tiết học buổi sáng)</a:t>
            </a:r>
            <a:endParaRPr lang="en-US" sz="2800" kern="1200" dirty="0">
              <a:solidFill>
                <a:schemeClr val="tx1"/>
              </a:solidFill>
              <a:effectLst/>
              <a:latin typeface="Times New Roman" panose="02020603050405020304" pitchFamily="18" charset="0"/>
              <a:ea typeface="+mn-ea"/>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72A148-B6FD-4690-BFD2-8ACA5A2DBA9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6192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800" b="1" kern="1200" dirty="0">
                <a:solidFill>
                  <a:schemeClr val="tx1"/>
                </a:solidFill>
                <a:effectLst/>
                <a:latin typeface="Times New Roman" panose="02020603050405020304" pitchFamily="18" charset="0"/>
                <a:ea typeface="+mn-ea"/>
                <a:cs typeface="Times New Roman" panose="02020603050405020304" pitchFamily="18" charset="0"/>
              </a:rPr>
              <a:t>(Nhiệm vụ các nhóm đã được giao trước một tuần sau tiết học buổi sáng)</a:t>
            </a:r>
            <a:endParaRPr lang="en-US" sz="2800" kern="1200" dirty="0">
              <a:solidFill>
                <a:schemeClr val="tx1"/>
              </a:solidFill>
              <a:effectLst/>
              <a:latin typeface="Times New Roman" panose="02020603050405020304" pitchFamily="18" charset="0"/>
              <a:ea typeface="+mn-ea"/>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72A148-B6FD-4690-BFD2-8ACA5A2DBA9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8371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2417177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2BD717C-140A-4CAB-8EB3-B58737B4A83B}"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1359766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BD717C-140A-4CAB-8EB3-B58737B4A83B}"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180538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BD717C-140A-4CAB-8EB3-B58737B4A83B}"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2454603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BD717C-140A-4CAB-8EB3-B58737B4A83B}"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1580449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2BD717C-140A-4CAB-8EB3-B58737B4A83B}"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233915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2BD717C-140A-4CAB-8EB3-B58737B4A83B}"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1640029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BD717C-140A-4CAB-8EB3-B58737B4A83B}" type="datetimeFigureOut">
              <a:rPr lang="en-US" smtClean="0"/>
              <a:t>8/24/2022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4110999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2BD717C-140A-4CAB-8EB3-B58737B4A83B}" type="datetimeFigureOut">
              <a:rPr lang="en-US" smtClean="0"/>
              <a:t>8/24/2022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3313853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BD717C-140A-4CAB-8EB3-B58737B4A83B}" type="datetimeFigureOut">
              <a:rPr lang="en-US" smtClean="0"/>
              <a:t>8/24/2022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95170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BD717C-140A-4CAB-8EB3-B58737B4A83B}"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879365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BD717C-140A-4CAB-8EB3-B58737B4A83B}"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FEA5-7BE5-44B4-9BCF-8EFA915E46D9}" type="slidenum">
              <a:rPr lang="en-US" smtClean="0"/>
              <a:t>‹#›</a:t>
            </a:fld>
            <a:endParaRPr lang="en-US"/>
          </a:p>
        </p:txBody>
      </p:sp>
    </p:spTree>
    <p:extLst>
      <p:ext uri="{BB962C8B-B14F-4D97-AF65-F5344CB8AC3E}">
        <p14:creationId xmlns:p14="http://schemas.microsoft.com/office/powerpoint/2010/main" val="208805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D717C-140A-4CAB-8EB3-B58737B4A83B}" type="datetimeFigureOut">
              <a:rPr lang="en-US" smtClean="0"/>
              <a:t>8/24/2022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EFEA5-7BE5-44B4-9BCF-8EFA915E46D9}" type="slidenum">
              <a:rPr lang="en-US" smtClean="0"/>
              <a:t>‹#›</a:t>
            </a:fld>
            <a:endParaRPr lang="en-US"/>
          </a:p>
        </p:txBody>
      </p:sp>
    </p:spTree>
    <p:extLst>
      <p:ext uri="{BB962C8B-B14F-4D97-AF65-F5344CB8AC3E}">
        <p14:creationId xmlns:p14="http://schemas.microsoft.com/office/powerpoint/2010/main" val="3459744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tmp"/><Relationship Id="rId5" Type="http://schemas.openxmlformats.org/officeDocument/2006/relationships/image" Target="../media/image3.tmp"/><Relationship Id="rId4" Type="http://schemas.openxmlformats.org/officeDocument/2006/relationships/image" Target="../media/image2.tm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WordArt 40"/>
          <p:cNvSpPr>
            <a:spLocks noChangeArrowheads="1" noChangeShapeType="1" noTextEdit="1"/>
          </p:cNvSpPr>
          <p:nvPr/>
        </p:nvSpPr>
        <p:spPr bwMode="auto">
          <a:xfrm>
            <a:off x="166429" y="1010410"/>
            <a:ext cx="11496341" cy="2821055"/>
          </a:xfrm>
          <a:prstGeom prst="rect">
            <a:avLst/>
          </a:prstGeom>
        </p:spPr>
        <p:txBody>
          <a:bodyPr wrap="none" fromWordArt="1">
            <a:prstTxWarp prst="textPlain">
              <a:avLst>
                <a:gd name="adj" fmla="val 50000"/>
              </a:avLst>
            </a:prstTxWarp>
            <a:scene3d>
              <a:camera prst="isometricOffAxis1Righ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rPr>
              <a:t>ÔN TẬP: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rPr>
              <a:t>THƠ ĐƯỜNG LUẬT</a:t>
            </a:r>
          </a:p>
        </p:txBody>
      </p:sp>
      <p:pic>
        <p:nvPicPr>
          <p:cNvPr id="14339" name="Picture 4"/>
          <p:cNvPicPr>
            <a:picLocks noChangeAspect="1"/>
          </p:cNvPicPr>
          <p:nvPr/>
        </p:nvPicPr>
        <p:blipFill>
          <a:blip r:embed="rId3"/>
          <a:srcRect r="52890" b="57091"/>
          <a:stretch>
            <a:fillRect/>
          </a:stretch>
        </p:blipFill>
        <p:spPr bwMode="auto">
          <a:xfrm>
            <a:off x="289259" y="238539"/>
            <a:ext cx="2652713" cy="1811338"/>
          </a:xfrm>
          <a:prstGeom prst="rect">
            <a:avLst/>
          </a:prstGeom>
          <a:noFill/>
          <a:ln w="9525">
            <a:noFill/>
            <a:miter lim="800000"/>
            <a:headEnd/>
            <a:tailEnd/>
          </a:ln>
        </p:spPr>
      </p:pic>
      <p:sp>
        <p:nvSpPr>
          <p:cNvPr id="4" name="Rectangle: Diagonal Corners Rounded 8">
            <a:extLst>
              <a:ext uri="{FF2B5EF4-FFF2-40B4-BE49-F238E27FC236}">
                <a16:creationId xmlns:a16="http://schemas.microsoft.com/office/drawing/2014/main" id="{2FCFFE83-87C1-4FB4-B09F-AF357444F5F5}"/>
              </a:ext>
            </a:extLst>
          </p:cNvPr>
          <p:cNvSpPr/>
          <p:nvPr/>
        </p:nvSpPr>
        <p:spPr>
          <a:xfrm>
            <a:off x="289259" y="4735686"/>
            <a:ext cx="3637520" cy="2095670"/>
          </a:xfrm>
          <a:prstGeom prst="round2Diag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5" name="Rectangle: Diagonal Corners Rounded 9">
            <a:extLst>
              <a:ext uri="{FF2B5EF4-FFF2-40B4-BE49-F238E27FC236}">
                <a16:creationId xmlns:a16="http://schemas.microsoft.com/office/drawing/2014/main" id="{C3060336-1C4E-412A-BAC2-4AC01B6CFAA6}"/>
              </a:ext>
            </a:extLst>
          </p:cNvPr>
          <p:cNvSpPr/>
          <p:nvPr/>
        </p:nvSpPr>
        <p:spPr>
          <a:xfrm>
            <a:off x="4118567" y="4217158"/>
            <a:ext cx="3975652" cy="2204163"/>
          </a:xfrm>
          <a:prstGeom prst="round2DiagRect">
            <a:avLst/>
          </a:prstGeom>
        </p:spPr>
        <p:style>
          <a:lnRef idx="0">
            <a:schemeClr val="accent4"/>
          </a:lnRef>
          <a:fillRef idx="3">
            <a:schemeClr val="accent4"/>
          </a:fillRef>
          <a:effectRef idx="3">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Rectangle: Diagonal Corners Rounded 12">
            <a:extLst>
              <a:ext uri="{FF2B5EF4-FFF2-40B4-BE49-F238E27FC236}">
                <a16:creationId xmlns:a16="http://schemas.microsoft.com/office/drawing/2014/main" id="{28E305EF-EA62-485A-8ACF-895F4AED9E9C}"/>
              </a:ext>
            </a:extLst>
          </p:cNvPr>
          <p:cNvSpPr/>
          <p:nvPr/>
        </p:nvSpPr>
        <p:spPr>
          <a:xfrm>
            <a:off x="8286008" y="3633605"/>
            <a:ext cx="3637520" cy="2204163"/>
          </a:xfrm>
          <a:prstGeom prst="round2DiagRect">
            <a:avLst/>
          </a:prstGeom>
        </p:spPr>
        <p:style>
          <a:lnRef idx="1">
            <a:schemeClr val="accent6"/>
          </a:lnRef>
          <a:fillRef idx="3">
            <a:schemeClr val="accent6"/>
          </a:fillRef>
          <a:effectRef idx="2">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pic>
        <p:nvPicPr>
          <p:cNvPr id="7" name="Picture 6"/>
          <p:cNvPicPr/>
          <p:nvPr/>
        </p:nvPicPr>
        <p:blipFill>
          <a:blip r:embed="rId4">
            <a:extLst>
              <a:ext uri="{28A0092B-C50C-407E-A947-70E740481C1C}">
                <a14:useLocalDpi xmlns:a14="http://schemas.microsoft.com/office/drawing/2010/main" val="0"/>
              </a:ext>
            </a:extLst>
          </a:blip>
          <a:stretch>
            <a:fillRect/>
          </a:stretch>
        </p:blipFill>
        <p:spPr>
          <a:xfrm>
            <a:off x="764275" y="4756351"/>
            <a:ext cx="2784143" cy="2075005"/>
          </a:xfrm>
          <a:prstGeom prst="rect">
            <a:avLst/>
          </a:prstGeom>
        </p:spPr>
      </p:pic>
      <p:pic>
        <p:nvPicPr>
          <p:cNvPr id="8" name="Picture 7"/>
          <p:cNvPicPr/>
          <p:nvPr/>
        </p:nvPicPr>
        <p:blipFill>
          <a:blip r:embed="rId5">
            <a:extLst>
              <a:ext uri="{28A0092B-C50C-407E-A947-70E740481C1C}">
                <a14:useLocalDpi xmlns:a14="http://schemas.microsoft.com/office/drawing/2010/main" val="0"/>
              </a:ext>
            </a:extLst>
          </a:blip>
          <a:stretch>
            <a:fillRect/>
          </a:stretch>
        </p:blipFill>
        <p:spPr>
          <a:xfrm>
            <a:off x="4700673" y="4217158"/>
            <a:ext cx="2811439" cy="2204163"/>
          </a:xfrm>
          <a:prstGeom prst="rect">
            <a:avLst/>
          </a:prstGeom>
        </p:spPr>
      </p:pic>
      <p:pic>
        <p:nvPicPr>
          <p:cNvPr id="9" name="Picture 8"/>
          <p:cNvPicPr/>
          <p:nvPr/>
        </p:nvPicPr>
        <p:blipFill>
          <a:blip r:embed="rId6">
            <a:extLst>
              <a:ext uri="{28A0092B-C50C-407E-A947-70E740481C1C}">
                <a14:useLocalDpi xmlns:a14="http://schemas.microsoft.com/office/drawing/2010/main" val="0"/>
              </a:ext>
            </a:extLst>
          </a:blip>
          <a:stretch>
            <a:fillRect/>
          </a:stretch>
        </p:blipFill>
        <p:spPr>
          <a:xfrm>
            <a:off x="8868115" y="3633606"/>
            <a:ext cx="2677891" cy="2197210"/>
          </a:xfrm>
          <a:prstGeom prst="rect">
            <a:avLst/>
          </a:prstGeom>
        </p:spPr>
      </p:pic>
    </p:spTree>
    <p:extLst>
      <p:ext uri="{BB962C8B-B14F-4D97-AF65-F5344CB8AC3E}">
        <p14:creationId xmlns:p14="http://schemas.microsoft.com/office/powerpoint/2010/main" val="36012758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2500"/>
                                        <p:tgtEl>
                                          <p:spTgt spid="18"/>
                                        </p:tgtEl>
                                        <p:attrNameLst>
                                          <p:attrName>ppt_w</p:attrName>
                                        </p:attrNameLst>
                                      </p:cBhvr>
                                      <p:tavLst>
                                        <p:tav tm="0">
                                          <p:val>
                                            <p:strVal val="ppt_w"/>
                                          </p:val>
                                        </p:tav>
                                        <p:tav tm="100000">
                                          <p:val>
                                            <p:fltVal val="0"/>
                                          </p:val>
                                        </p:tav>
                                      </p:tavLst>
                                    </p:anim>
                                    <p:anim calcmode="lin" valueType="num">
                                      <p:cBhvr>
                                        <p:cTn id="7" dur="2500"/>
                                        <p:tgtEl>
                                          <p:spTgt spid="18"/>
                                        </p:tgtEl>
                                        <p:attrNameLst>
                                          <p:attrName>ppt_h</p:attrName>
                                        </p:attrNameLst>
                                      </p:cBhvr>
                                      <p:tavLst>
                                        <p:tav tm="0">
                                          <p:val>
                                            <p:strVal val="ppt_h"/>
                                          </p:val>
                                        </p:tav>
                                        <p:tav tm="100000">
                                          <p:val>
                                            <p:fltVal val="0"/>
                                          </p:val>
                                        </p:tav>
                                      </p:tavLst>
                                    </p:anim>
                                    <p:anim calcmode="lin" valueType="num">
                                      <p:cBhvr>
                                        <p:cTn id="8" dur="2500"/>
                                        <p:tgtEl>
                                          <p:spTgt spid="18"/>
                                        </p:tgtEl>
                                        <p:attrNameLst>
                                          <p:attrName>style.rotation</p:attrName>
                                        </p:attrNameLst>
                                      </p:cBhvr>
                                      <p:tavLst>
                                        <p:tav tm="0">
                                          <p:val>
                                            <p:fltVal val="0"/>
                                          </p:val>
                                        </p:tav>
                                        <p:tav tm="100000">
                                          <p:val>
                                            <p:fltVal val="90"/>
                                          </p:val>
                                        </p:tav>
                                      </p:tavLst>
                                    </p:anim>
                                    <p:animEffect transition="out" filter="fade">
                                      <p:cBhvr>
                                        <p:cTn id="9" dur="2500"/>
                                        <p:tgtEl>
                                          <p:spTgt spid="18"/>
                                        </p:tgtEl>
                                      </p:cBhvr>
                                    </p:animEffect>
                                    <p:set>
                                      <p:cBhvr>
                                        <p:cTn id="10" dur="1" fill="hold">
                                          <p:stCondLst>
                                            <p:cond delay="2499"/>
                                          </p:stCondLst>
                                        </p:cTn>
                                        <p:tgtEl>
                                          <p:spTgt spid="18"/>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2500"/>
                                        <p:tgtEl>
                                          <p:spTgt spid="14339"/>
                                        </p:tgtEl>
                                        <p:attrNameLst>
                                          <p:attrName>ppt_w</p:attrName>
                                        </p:attrNameLst>
                                      </p:cBhvr>
                                      <p:tavLst>
                                        <p:tav tm="0">
                                          <p:val>
                                            <p:strVal val="ppt_w"/>
                                          </p:val>
                                        </p:tav>
                                        <p:tav tm="100000">
                                          <p:val>
                                            <p:fltVal val="0"/>
                                          </p:val>
                                        </p:tav>
                                      </p:tavLst>
                                    </p:anim>
                                    <p:anim calcmode="lin" valueType="num">
                                      <p:cBhvr>
                                        <p:cTn id="13" dur="2500"/>
                                        <p:tgtEl>
                                          <p:spTgt spid="14339"/>
                                        </p:tgtEl>
                                        <p:attrNameLst>
                                          <p:attrName>ppt_h</p:attrName>
                                        </p:attrNameLst>
                                      </p:cBhvr>
                                      <p:tavLst>
                                        <p:tav tm="0">
                                          <p:val>
                                            <p:strVal val="ppt_h"/>
                                          </p:val>
                                        </p:tav>
                                        <p:tav tm="100000">
                                          <p:val>
                                            <p:fltVal val="0"/>
                                          </p:val>
                                        </p:tav>
                                      </p:tavLst>
                                    </p:anim>
                                    <p:anim calcmode="lin" valueType="num">
                                      <p:cBhvr>
                                        <p:cTn id="14" dur="2500"/>
                                        <p:tgtEl>
                                          <p:spTgt spid="14339"/>
                                        </p:tgtEl>
                                        <p:attrNameLst>
                                          <p:attrName>style.rotation</p:attrName>
                                        </p:attrNameLst>
                                      </p:cBhvr>
                                      <p:tavLst>
                                        <p:tav tm="0">
                                          <p:val>
                                            <p:fltVal val="0"/>
                                          </p:val>
                                        </p:tav>
                                        <p:tav tm="100000">
                                          <p:val>
                                            <p:fltVal val="90"/>
                                          </p:val>
                                        </p:tav>
                                      </p:tavLst>
                                    </p:anim>
                                    <p:animEffect transition="out" filter="fade">
                                      <p:cBhvr>
                                        <p:cTn id="15" dur="2500"/>
                                        <p:tgtEl>
                                          <p:spTgt spid="14339"/>
                                        </p:tgtEl>
                                      </p:cBhvr>
                                    </p:animEffect>
                                    <p:set>
                                      <p:cBhvr>
                                        <p:cTn id="16" dur="1" fill="hold">
                                          <p:stCondLst>
                                            <p:cond delay="2499"/>
                                          </p:stCondLst>
                                        </p:cTn>
                                        <p:tgtEl>
                                          <p:spTgt spid="14339"/>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2500"/>
                                        <p:tgtEl>
                                          <p:spTgt spid="4"/>
                                        </p:tgtEl>
                                        <p:attrNameLst>
                                          <p:attrName>ppt_w</p:attrName>
                                        </p:attrNameLst>
                                      </p:cBhvr>
                                      <p:tavLst>
                                        <p:tav tm="0">
                                          <p:val>
                                            <p:strVal val="ppt_w"/>
                                          </p:val>
                                        </p:tav>
                                        <p:tav tm="100000">
                                          <p:val>
                                            <p:fltVal val="0"/>
                                          </p:val>
                                        </p:tav>
                                      </p:tavLst>
                                    </p:anim>
                                    <p:anim calcmode="lin" valueType="num">
                                      <p:cBhvr>
                                        <p:cTn id="19" dur="2500"/>
                                        <p:tgtEl>
                                          <p:spTgt spid="4"/>
                                        </p:tgtEl>
                                        <p:attrNameLst>
                                          <p:attrName>ppt_h</p:attrName>
                                        </p:attrNameLst>
                                      </p:cBhvr>
                                      <p:tavLst>
                                        <p:tav tm="0">
                                          <p:val>
                                            <p:strVal val="ppt_h"/>
                                          </p:val>
                                        </p:tav>
                                        <p:tav tm="100000">
                                          <p:val>
                                            <p:fltVal val="0"/>
                                          </p:val>
                                        </p:tav>
                                      </p:tavLst>
                                    </p:anim>
                                    <p:anim calcmode="lin" valueType="num">
                                      <p:cBhvr>
                                        <p:cTn id="20" dur="2500"/>
                                        <p:tgtEl>
                                          <p:spTgt spid="4"/>
                                        </p:tgtEl>
                                        <p:attrNameLst>
                                          <p:attrName>style.rotation</p:attrName>
                                        </p:attrNameLst>
                                      </p:cBhvr>
                                      <p:tavLst>
                                        <p:tav tm="0">
                                          <p:val>
                                            <p:fltVal val="0"/>
                                          </p:val>
                                        </p:tav>
                                        <p:tav tm="100000">
                                          <p:val>
                                            <p:fltVal val="90"/>
                                          </p:val>
                                        </p:tav>
                                      </p:tavLst>
                                    </p:anim>
                                    <p:animEffect transition="out" filter="fade">
                                      <p:cBhvr>
                                        <p:cTn id="21" dur="2500"/>
                                        <p:tgtEl>
                                          <p:spTgt spid="4"/>
                                        </p:tgtEl>
                                      </p:cBhvr>
                                    </p:animEffect>
                                    <p:set>
                                      <p:cBhvr>
                                        <p:cTn id="22" dur="1" fill="hold">
                                          <p:stCondLst>
                                            <p:cond delay="2499"/>
                                          </p:stCondLst>
                                        </p:cTn>
                                        <p:tgtEl>
                                          <p:spTgt spid="4"/>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2500"/>
                                        <p:tgtEl>
                                          <p:spTgt spid="5"/>
                                        </p:tgtEl>
                                        <p:attrNameLst>
                                          <p:attrName>ppt_w</p:attrName>
                                        </p:attrNameLst>
                                      </p:cBhvr>
                                      <p:tavLst>
                                        <p:tav tm="0">
                                          <p:val>
                                            <p:strVal val="ppt_w"/>
                                          </p:val>
                                        </p:tav>
                                        <p:tav tm="100000">
                                          <p:val>
                                            <p:fltVal val="0"/>
                                          </p:val>
                                        </p:tav>
                                      </p:tavLst>
                                    </p:anim>
                                    <p:anim calcmode="lin" valueType="num">
                                      <p:cBhvr>
                                        <p:cTn id="25" dur="2500"/>
                                        <p:tgtEl>
                                          <p:spTgt spid="5"/>
                                        </p:tgtEl>
                                        <p:attrNameLst>
                                          <p:attrName>ppt_h</p:attrName>
                                        </p:attrNameLst>
                                      </p:cBhvr>
                                      <p:tavLst>
                                        <p:tav tm="0">
                                          <p:val>
                                            <p:strVal val="ppt_h"/>
                                          </p:val>
                                        </p:tav>
                                        <p:tav tm="100000">
                                          <p:val>
                                            <p:fltVal val="0"/>
                                          </p:val>
                                        </p:tav>
                                      </p:tavLst>
                                    </p:anim>
                                    <p:anim calcmode="lin" valueType="num">
                                      <p:cBhvr>
                                        <p:cTn id="26" dur="2500"/>
                                        <p:tgtEl>
                                          <p:spTgt spid="5"/>
                                        </p:tgtEl>
                                        <p:attrNameLst>
                                          <p:attrName>style.rotation</p:attrName>
                                        </p:attrNameLst>
                                      </p:cBhvr>
                                      <p:tavLst>
                                        <p:tav tm="0">
                                          <p:val>
                                            <p:fltVal val="0"/>
                                          </p:val>
                                        </p:tav>
                                        <p:tav tm="100000">
                                          <p:val>
                                            <p:fltVal val="90"/>
                                          </p:val>
                                        </p:tav>
                                      </p:tavLst>
                                    </p:anim>
                                    <p:animEffect transition="out" filter="fade">
                                      <p:cBhvr>
                                        <p:cTn id="27" dur="2500"/>
                                        <p:tgtEl>
                                          <p:spTgt spid="5"/>
                                        </p:tgtEl>
                                      </p:cBhvr>
                                    </p:animEffect>
                                    <p:set>
                                      <p:cBhvr>
                                        <p:cTn id="28" dur="1" fill="hold">
                                          <p:stCondLst>
                                            <p:cond delay="2499"/>
                                          </p:stCondLst>
                                        </p:cTn>
                                        <p:tgtEl>
                                          <p:spTgt spid="5"/>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2500"/>
                                        <p:tgtEl>
                                          <p:spTgt spid="6"/>
                                        </p:tgtEl>
                                        <p:attrNameLst>
                                          <p:attrName>ppt_w</p:attrName>
                                        </p:attrNameLst>
                                      </p:cBhvr>
                                      <p:tavLst>
                                        <p:tav tm="0">
                                          <p:val>
                                            <p:strVal val="ppt_w"/>
                                          </p:val>
                                        </p:tav>
                                        <p:tav tm="100000">
                                          <p:val>
                                            <p:fltVal val="0"/>
                                          </p:val>
                                        </p:tav>
                                      </p:tavLst>
                                    </p:anim>
                                    <p:anim calcmode="lin" valueType="num">
                                      <p:cBhvr>
                                        <p:cTn id="31" dur="2500"/>
                                        <p:tgtEl>
                                          <p:spTgt spid="6"/>
                                        </p:tgtEl>
                                        <p:attrNameLst>
                                          <p:attrName>ppt_h</p:attrName>
                                        </p:attrNameLst>
                                      </p:cBhvr>
                                      <p:tavLst>
                                        <p:tav tm="0">
                                          <p:val>
                                            <p:strVal val="ppt_h"/>
                                          </p:val>
                                        </p:tav>
                                        <p:tav tm="100000">
                                          <p:val>
                                            <p:fltVal val="0"/>
                                          </p:val>
                                        </p:tav>
                                      </p:tavLst>
                                    </p:anim>
                                    <p:anim calcmode="lin" valueType="num">
                                      <p:cBhvr>
                                        <p:cTn id="32" dur="2500"/>
                                        <p:tgtEl>
                                          <p:spTgt spid="6"/>
                                        </p:tgtEl>
                                        <p:attrNameLst>
                                          <p:attrName>style.rotation</p:attrName>
                                        </p:attrNameLst>
                                      </p:cBhvr>
                                      <p:tavLst>
                                        <p:tav tm="0">
                                          <p:val>
                                            <p:fltVal val="0"/>
                                          </p:val>
                                        </p:tav>
                                        <p:tav tm="100000">
                                          <p:val>
                                            <p:fltVal val="90"/>
                                          </p:val>
                                        </p:tav>
                                      </p:tavLst>
                                    </p:anim>
                                    <p:animEffect transition="out" filter="fade">
                                      <p:cBhvr>
                                        <p:cTn id="33" dur="2500"/>
                                        <p:tgtEl>
                                          <p:spTgt spid="6"/>
                                        </p:tgtEl>
                                      </p:cBhvr>
                                    </p:animEffect>
                                    <p:set>
                                      <p:cBhvr>
                                        <p:cTn id="34" dur="1" fill="hold">
                                          <p:stCondLst>
                                            <p:cond delay="2499"/>
                                          </p:stCondLst>
                                        </p:cTn>
                                        <p:tgtEl>
                                          <p:spTgt spid="6"/>
                                        </p:tgtEl>
                                        <p:attrNameLst>
                                          <p:attrName>style.visibility</p:attrName>
                                        </p:attrNameLst>
                                      </p:cBhvr>
                                      <p:to>
                                        <p:strVal val="hidden"/>
                                      </p:to>
                                    </p:set>
                                  </p:childTnLst>
                                </p:cTn>
                              </p:par>
                              <p:par>
                                <p:cTn id="35" presetID="31" presetClass="exit" presetSubtype="0" fill="hold" nodeType="withEffect">
                                  <p:stCondLst>
                                    <p:cond delay="0"/>
                                  </p:stCondLst>
                                  <p:childTnLst>
                                    <p:anim calcmode="lin" valueType="num">
                                      <p:cBhvr>
                                        <p:cTn id="36" dur="2500"/>
                                        <p:tgtEl>
                                          <p:spTgt spid="7"/>
                                        </p:tgtEl>
                                        <p:attrNameLst>
                                          <p:attrName>ppt_w</p:attrName>
                                        </p:attrNameLst>
                                      </p:cBhvr>
                                      <p:tavLst>
                                        <p:tav tm="0">
                                          <p:val>
                                            <p:strVal val="ppt_w"/>
                                          </p:val>
                                        </p:tav>
                                        <p:tav tm="100000">
                                          <p:val>
                                            <p:fltVal val="0"/>
                                          </p:val>
                                        </p:tav>
                                      </p:tavLst>
                                    </p:anim>
                                    <p:anim calcmode="lin" valueType="num">
                                      <p:cBhvr>
                                        <p:cTn id="37" dur="2500"/>
                                        <p:tgtEl>
                                          <p:spTgt spid="7"/>
                                        </p:tgtEl>
                                        <p:attrNameLst>
                                          <p:attrName>ppt_h</p:attrName>
                                        </p:attrNameLst>
                                      </p:cBhvr>
                                      <p:tavLst>
                                        <p:tav tm="0">
                                          <p:val>
                                            <p:strVal val="ppt_h"/>
                                          </p:val>
                                        </p:tav>
                                        <p:tav tm="100000">
                                          <p:val>
                                            <p:fltVal val="0"/>
                                          </p:val>
                                        </p:tav>
                                      </p:tavLst>
                                    </p:anim>
                                    <p:anim calcmode="lin" valueType="num">
                                      <p:cBhvr>
                                        <p:cTn id="38" dur="2500"/>
                                        <p:tgtEl>
                                          <p:spTgt spid="7"/>
                                        </p:tgtEl>
                                        <p:attrNameLst>
                                          <p:attrName>style.rotation</p:attrName>
                                        </p:attrNameLst>
                                      </p:cBhvr>
                                      <p:tavLst>
                                        <p:tav tm="0">
                                          <p:val>
                                            <p:fltVal val="0"/>
                                          </p:val>
                                        </p:tav>
                                        <p:tav tm="100000">
                                          <p:val>
                                            <p:fltVal val="90"/>
                                          </p:val>
                                        </p:tav>
                                      </p:tavLst>
                                    </p:anim>
                                    <p:animEffect transition="out" filter="fade">
                                      <p:cBhvr>
                                        <p:cTn id="39" dur="2500"/>
                                        <p:tgtEl>
                                          <p:spTgt spid="7"/>
                                        </p:tgtEl>
                                      </p:cBhvr>
                                    </p:animEffect>
                                    <p:set>
                                      <p:cBhvr>
                                        <p:cTn id="40" dur="1" fill="hold">
                                          <p:stCondLst>
                                            <p:cond delay="2499"/>
                                          </p:stCondLst>
                                        </p:cTn>
                                        <p:tgtEl>
                                          <p:spTgt spid="7"/>
                                        </p:tgtEl>
                                        <p:attrNameLst>
                                          <p:attrName>style.visibility</p:attrName>
                                        </p:attrNameLst>
                                      </p:cBhvr>
                                      <p:to>
                                        <p:strVal val="hidden"/>
                                      </p:to>
                                    </p:set>
                                  </p:childTnLst>
                                </p:cTn>
                              </p:par>
                              <p:par>
                                <p:cTn id="41" presetID="31" presetClass="exit" presetSubtype="0" fill="hold" nodeType="withEffect">
                                  <p:stCondLst>
                                    <p:cond delay="0"/>
                                  </p:stCondLst>
                                  <p:childTnLst>
                                    <p:anim calcmode="lin" valueType="num">
                                      <p:cBhvr>
                                        <p:cTn id="42" dur="2500"/>
                                        <p:tgtEl>
                                          <p:spTgt spid="8"/>
                                        </p:tgtEl>
                                        <p:attrNameLst>
                                          <p:attrName>ppt_w</p:attrName>
                                        </p:attrNameLst>
                                      </p:cBhvr>
                                      <p:tavLst>
                                        <p:tav tm="0">
                                          <p:val>
                                            <p:strVal val="ppt_w"/>
                                          </p:val>
                                        </p:tav>
                                        <p:tav tm="100000">
                                          <p:val>
                                            <p:fltVal val="0"/>
                                          </p:val>
                                        </p:tav>
                                      </p:tavLst>
                                    </p:anim>
                                    <p:anim calcmode="lin" valueType="num">
                                      <p:cBhvr>
                                        <p:cTn id="43" dur="2500"/>
                                        <p:tgtEl>
                                          <p:spTgt spid="8"/>
                                        </p:tgtEl>
                                        <p:attrNameLst>
                                          <p:attrName>ppt_h</p:attrName>
                                        </p:attrNameLst>
                                      </p:cBhvr>
                                      <p:tavLst>
                                        <p:tav tm="0">
                                          <p:val>
                                            <p:strVal val="ppt_h"/>
                                          </p:val>
                                        </p:tav>
                                        <p:tav tm="100000">
                                          <p:val>
                                            <p:fltVal val="0"/>
                                          </p:val>
                                        </p:tav>
                                      </p:tavLst>
                                    </p:anim>
                                    <p:anim calcmode="lin" valueType="num">
                                      <p:cBhvr>
                                        <p:cTn id="44" dur="2500"/>
                                        <p:tgtEl>
                                          <p:spTgt spid="8"/>
                                        </p:tgtEl>
                                        <p:attrNameLst>
                                          <p:attrName>style.rotation</p:attrName>
                                        </p:attrNameLst>
                                      </p:cBhvr>
                                      <p:tavLst>
                                        <p:tav tm="0">
                                          <p:val>
                                            <p:fltVal val="0"/>
                                          </p:val>
                                        </p:tav>
                                        <p:tav tm="100000">
                                          <p:val>
                                            <p:fltVal val="90"/>
                                          </p:val>
                                        </p:tav>
                                      </p:tavLst>
                                    </p:anim>
                                    <p:animEffect transition="out" filter="fade">
                                      <p:cBhvr>
                                        <p:cTn id="45" dur="2500"/>
                                        <p:tgtEl>
                                          <p:spTgt spid="8"/>
                                        </p:tgtEl>
                                      </p:cBhvr>
                                    </p:animEffect>
                                    <p:set>
                                      <p:cBhvr>
                                        <p:cTn id="46" dur="1" fill="hold">
                                          <p:stCondLst>
                                            <p:cond delay="2499"/>
                                          </p:stCondLst>
                                        </p:cTn>
                                        <p:tgtEl>
                                          <p:spTgt spid="8"/>
                                        </p:tgtEl>
                                        <p:attrNameLst>
                                          <p:attrName>style.visibility</p:attrName>
                                        </p:attrNameLst>
                                      </p:cBhvr>
                                      <p:to>
                                        <p:strVal val="hidden"/>
                                      </p:to>
                                    </p:set>
                                  </p:childTnLst>
                                </p:cTn>
                              </p:par>
                              <p:par>
                                <p:cTn id="47" presetID="31" presetClass="exit" presetSubtype="0" fill="hold" nodeType="withEffect">
                                  <p:stCondLst>
                                    <p:cond delay="0"/>
                                  </p:stCondLst>
                                  <p:childTnLst>
                                    <p:anim calcmode="lin" valueType="num">
                                      <p:cBhvr>
                                        <p:cTn id="48" dur="2500"/>
                                        <p:tgtEl>
                                          <p:spTgt spid="9"/>
                                        </p:tgtEl>
                                        <p:attrNameLst>
                                          <p:attrName>ppt_w</p:attrName>
                                        </p:attrNameLst>
                                      </p:cBhvr>
                                      <p:tavLst>
                                        <p:tav tm="0">
                                          <p:val>
                                            <p:strVal val="ppt_w"/>
                                          </p:val>
                                        </p:tav>
                                        <p:tav tm="100000">
                                          <p:val>
                                            <p:fltVal val="0"/>
                                          </p:val>
                                        </p:tav>
                                      </p:tavLst>
                                    </p:anim>
                                    <p:anim calcmode="lin" valueType="num">
                                      <p:cBhvr>
                                        <p:cTn id="49" dur="2500"/>
                                        <p:tgtEl>
                                          <p:spTgt spid="9"/>
                                        </p:tgtEl>
                                        <p:attrNameLst>
                                          <p:attrName>ppt_h</p:attrName>
                                        </p:attrNameLst>
                                      </p:cBhvr>
                                      <p:tavLst>
                                        <p:tav tm="0">
                                          <p:val>
                                            <p:strVal val="ppt_h"/>
                                          </p:val>
                                        </p:tav>
                                        <p:tav tm="100000">
                                          <p:val>
                                            <p:fltVal val="0"/>
                                          </p:val>
                                        </p:tav>
                                      </p:tavLst>
                                    </p:anim>
                                    <p:anim calcmode="lin" valueType="num">
                                      <p:cBhvr>
                                        <p:cTn id="50" dur="2500"/>
                                        <p:tgtEl>
                                          <p:spTgt spid="9"/>
                                        </p:tgtEl>
                                        <p:attrNameLst>
                                          <p:attrName>style.rotation</p:attrName>
                                        </p:attrNameLst>
                                      </p:cBhvr>
                                      <p:tavLst>
                                        <p:tav tm="0">
                                          <p:val>
                                            <p:fltVal val="0"/>
                                          </p:val>
                                        </p:tav>
                                        <p:tav tm="100000">
                                          <p:val>
                                            <p:fltVal val="90"/>
                                          </p:val>
                                        </p:tav>
                                      </p:tavLst>
                                    </p:anim>
                                    <p:animEffect transition="out" filter="fade">
                                      <p:cBhvr>
                                        <p:cTn id="51" dur="2500"/>
                                        <p:tgtEl>
                                          <p:spTgt spid="9"/>
                                        </p:tgtEl>
                                      </p:cBhvr>
                                    </p:animEffect>
                                    <p:set>
                                      <p:cBhvr>
                                        <p:cTn id="52" dur="1" fill="hold">
                                          <p:stCondLst>
                                            <p:cond delay="2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4" grpId="0" animBg="1"/>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481567" y="155286"/>
            <a:ext cx="4527162" cy="81042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481564" y="1113231"/>
            <a:ext cx="11378337" cy="1083374"/>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tập</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01</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Chia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lớp</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03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nhóm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mỗi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nhóm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481564" y="264648"/>
            <a:ext cx="4116833" cy="547650"/>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 BẢN ĐỌC HIỂU</a:t>
            </a:r>
            <a:endPar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nvGraphicFramePr>
        <p:xfrm>
          <a:off x="481564" y="2497538"/>
          <a:ext cx="11378339" cy="3925824"/>
        </p:xfrm>
        <a:graphic>
          <a:graphicData uri="http://schemas.openxmlformats.org/drawingml/2006/table">
            <a:tbl>
              <a:tblPr firstRow="1" firstCol="1" bandRow="1"/>
              <a:tblGrid>
                <a:gridCol w="3861746">
                  <a:extLst>
                    <a:ext uri="{9D8B030D-6E8A-4147-A177-3AD203B41FA5}">
                      <a16:colId xmlns:a16="http://schemas.microsoft.com/office/drawing/2014/main" val="3362826197"/>
                    </a:ext>
                  </a:extLst>
                </a:gridCol>
                <a:gridCol w="2739714">
                  <a:extLst>
                    <a:ext uri="{9D8B030D-6E8A-4147-A177-3AD203B41FA5}">
                      <a16:colId xmlns:a16="http://schemas.microsoft.com/office/drawing/2014/main" val="90759900"/>
                    </a:ext>
                  </a:extLst>
                </a:gridCol>
                <a:gridCol w="2485069">
                  <a:extLst>
                    <a:ext uri="{9D8B030D-6E8A-4147-A177-3AD203B41FA5}">
                      <a16:colId xmlns:a16="http://schemas.microsoft.com/office/drawing/2014/main" val="3431239273"/>
                    </a:ext>
                  </a:extLst>
                </a:gridCol>
                <a:gridCol w="2291810">
                  <a:extLst>
                    <a:ext uri="{9D8B030D-6E8A-4147-A177-3AD203B41FA5}">
                      <a16:colId xmlns:a16="http://schemas.microsoft.com/office/drawing/2014/main" val="1722150237"/>
                    </a:ext>
                  </a:extLst>
                </a:gridCol>
              </a:tblGrid>
              <a:tr h="945108">
                <a:tc>
                  <a:txBody>
                    <a:bodyPr/>
                    <a:lstStyle/>
                    <a:p>
                      <a:pPr algn="ctr">
                        <a:lnSpc>
                          <a:spcPct val="115000"/>
                        </a:lnSpc>
                        <a:spcBef>
                          <a:spcPts val="600"/>
                        </a:spcBef>
                        <a:spcAft>
                          <a:spcPts val="600"/>
                        </a:spcAft>
                      </a:pP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Tên</a:t>
                      </a: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văn</a:t>
                      </a: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Chủ</a:t>
                      </a: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thể</a:t>
                      </a: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trữ</a:t>
                      </a: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a:cs typeface="Times New Roman" panose="02020603050405020304" pitchFamily="18" charset="0"/>
                        </a:rPr>
                        <a:t>tình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a:solidFill>
                            <a:srgbClr val="0D0D0D"/>
                          </a:solidFill>
                          <a:effectLst/>
                          <a:latin typeface="Times New Roman" panose="02020603050405020304" pitchFamily="18" charset="0"/>
                          <a:ea typeface="MS Mincho"/>
                          <a:cs typeface="Times New Roman" panose="02020603050405020304" pitchFamily="18" charset="0"/>
                        </a:rPr>
                        <a:t>Đặc sắc nội dung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600"/>
                        </a:spcBef>
                        <a:spcAft>
                          <a:spcPts val="600"/>
                        </a:spcAft>
                      </a:pPr>
                      <a:r>
                        <a:rPr lang="en-US" sz="2800" b="1">
                          <a:solidFill>
                            <a:srgbClr val="0D0D0D"/>
                          </a:solidFill>
                          <a:effectLst/>
                          <a:latin typeface="Times New Roman" panose="02020603050405020304" pitchFamily="18" charset="0"/>
                          <a:ea typeface="MS Mincho"/>
                          <a:cs typeface="Times New Roman" panose="02020603050405020304" pitchFamily="18" charset="0"/>
                        </a:rPr>
                        <a:t>Đặc sắc nghệ thuật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1418246"/>
                  </a:ext>
                </a:extLst>
              </a:tr>
              <a:tr h="945108">
                <a:tc>
                  <a:txBody>
                    <a:bodyPr/>
                    <a:lstStyle/>
                    <a:p>
                      <a:pPr>
                        <a:lnSpc>
                          <a:spcPct val="115000"/>
                        </a:lnSpc>
                        <a:spcBef>
                          <a:spcPts val="600"/>
                        </a:spcBef>
                        <a:spcAft>
                          <a:spcPts val="600"/>
                        </a:spcAft>
                      </a:pPr>
                      <a:r>
                        <a:rPr lang="en-US" sz="2800" i="1">
                          <a:solidFill>
                            <a:srgbClr val="0070C0"/>
                          </a:solidFill>
                          <a:effectLst/>
                          <a:latin typeface="Times New Roman" panose="02020603050405020304" pitchFamily="18" charset="0"/>
                          <a:ea typeface="MS Mincho"/>
                          <a:cs typeface="Times New Roman" panose="02020603050405020304" pitchFamily="18" charset="0"/>
                        </a:rPr>
                        <a:t>Cảm xúc mùa thu (Thu hứng – </a:t>
                      </a:r>
                      <a:r>
                        <a:rPr lang="en-US" sz="2800">
                          <a:solidFill>
                            <a:srgbClr val="0070C0"/>
                          </a:solidFill>
                          <a:effectLst/>
                          <a:latin typeface="Times New Roman" panose="02020603050405020304" pitchFamily="18" charset="0"/>
                          <a:ea typeface="MS Mincho"/>
                          <a:cs typeface="Times New Roman" panose="02020603050405020304" pitchFamily="18" charset="0"/>
                        </a:rPr>
                        <a:t>Đỗ Phủ</a:t>
                      </a:r>
                      <a:r>
                        <a:rPr lang="en-US" sz="2800" i="1">
                          <a:solidFill>
                            <a:srgbClr val="0070C0"/>
                          </a:solidFill>
                          <a:effectLst/>
                          <a:latin typeface="Times New Roman" panose="02020603050405020304" pitchFamily="18" charset="0"/>
                          <a:ea typeface="MS Mincho"/>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688063"/>
                  </a:ext>
                </a:extLst>
              </a:tr>
              <a:tr h="945108">
                <a:tc>
                  <a:txBody>
                    <a:bodyPr/>
                    <a:lstStyle/>
                    <a:p>
                      <a:pPr>
                        <a:lnSpc>
                          <a:spcPct val="115000"/>
                        </a:lnSpc>
                        <a:spcBef>
                          <a:spcPts val="600"/>
                        </a:spcBef>
                        <a:spcAft>
                          <a:spcPts val="600"/>
                        </a:spcAft>
                      </a:pPr>
                      <a:r>
                        <a:rPr lang="en-US" sz="2800" i="1">
                          <a:solidFill>
                            <a:srgbClr val="0070C0"/>
                          </a:solidFill>
                          <a:effectLst/>
                          <a:latin typeface="Times New Roman" panose="02020603050405020304" pitchFamily="18" charset="0"/>
                          <a:ea typeface="MS Mincho"/>
                          <a:cs typeface="Times New Roman" panose="02020603050405020304" pitchFamily="18" charset="0"/>
                        </a:rPr>
                        <a:t>Tự tình (</a:t>
                      </a:r>
                      <a:r>
                        <a:rPr lang="en-US" sz="2800">
                          <a:solidFill>
                            <a:srgbClr val="0070C0"/>
                          </a:solidFill>
                          <a:effectLst/>
                          <a:latin typeface="Times New Roman" panose="02020603050405020304" pitchFamily="18" charset="0"/>
                          <a:ea typeface="MS Mincho"/>
                          <a:cs typeface="Times New Roman" panose="02020603050405020304" pitchFamily="18" charset="0"/>
                        </a:rPr>
                        <a:t>bài 2 – Hồ Xuân Hương</a:t>
                      </a:r>
                      <a:r>
                        <a:rPr lang="en-US" sz="2800" i="1">
                          <a:solidFill>
                            <a:srgbClr val="0070C0"/>
                          </a:solidFill>
                          <a:effectLst/>
                          <a:latin typeface="Times New Roman" panose="02020603050405020304" pitchFamily="18" charset="0"/>
                          <a:ea typeface="MS Mincho"/>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9769116"/>
                  </a:ext>
                </a:extLst>
              </a:tr>
              <a:tr h="945108">
                <a:tc>
                  <a:txBody>
                    <a:bodyPr/>
                    <a:lstStyle/>
                    <a:p>
                      <a:pPr>
                        <a:lnSpc>
                          <a:spcPct val="115000"/>
                        </a:lnSpc>
                        <a:spcBef>
                          <a:spcPts val="600"/>
                        </a:spcBef>
                        <a:spcAft>
                          <a:spcPts val="600"/>
                        </a:spcAft>
                      </a:pPr>
                      <a:r>
                        <a:rPr lang="en-US" sz="2800" i="1">
                          <a:solidFill>
                            <a:srgbClr val="0070C0"/>
                          </a:solidFill>
                          <a:effectLst/>
                          <a:latin typeface="Times New Roman" panose="02020603050405020304" pitchFamily="18" charset="0"/>
                          <a:ea typeface="MS Mincho"/>
                          <a:cs typeface="Times New Roman" panose="02020603050405020304" pitchFamily="18" charset="0"/>
                        </a:rPr>
                        <a:t>Câu cá mùa thu (Thu điếu – </a:t>
                      </a:r>
                      <a:r>
                        <a:rPr lang="en-US" sz="2800">
                          <a:solidFill>
                            <a:srgbClr val="0070C0"/>
                          </a:solidFill>
                          <a:effectLst/>
                          <a:latin typeface="Times New Roman" panose="02020603050405020304" pitchFamily="18" charset="0"/>
                          <a:ea typeface="MS Mincho"/>
                          <a:cs typeface="Times New Roman" panose="02020603050405020304" pitchFamily="18" charset="0"/>
                        </a:rPr>
                        <a:t>Nguyễn Khuyến</a:t>
                      </a:r>
                      <a:r>
                        <a:rPr lang="en-US" sz="2800" i="1">
                          <a:solidFill>
                            <a:srgbClr val="0070C0"/>
                          </a:solidFill>
                          <a:effectLst/>
                          <a:latin typeface="Times New Roman" panose="02020603050405020304" pitchFamily="18" charset="0"/>
                          <a:ea typeface="MS Mincho"/>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US" sz="2800" b="1" dirty="0">
                          <a:solidFill>
                            <a:srgbClr val="0D0D0D"/>
                          </a:solidFill>
                          <a:effectLst/>
                          <a:latin typeface="Times New Roman" panose="02020603050405020304" pitchFamily="18" charset="0"/>
                          <a:ea typeface="MS Mincho"/>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1006403"/>
                  </a:ext>
                </a:extLst>
              </a:tr>
            </a:tbl>
          </a:graphicData>
        </a:graphic>
      </p:graphicFrame>
    </p:spTree>
    <p:extLst>
      <p:ext uri="{BB962C8B-B14F-4D97-AF65-F5344CB8AC3E}">
        <p14:creationId xmlns:p14="http://schemas.microsoft.com/office/powerpoint/2010/main" val="141977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WordArt 40"/>
          <p:cNvSpPr>
            <a:spLocks noChangeArrowheads="1" noChangeShapeType="1" noTextEdit="1"/>
          </p:cNvSpPr>
          <p:nvPr/>
        </p:nvSpPr>
        <p:spPr bwMode="auto">
          <a:xfrm>
            <a:off x="289259" y="2279652"/>
            <a:ext cx="11496341" cy="2821055"/>
          </a:xfrm>
          <a:prstGeom prst="rect">
            <a:avLst/>
          </a:prstGeom>
        </p:spPr>
        <p:txBody>
          <a:bodyPr wrap="none" fromWordArt="1">
            <a:prstTxWarp prst="textPlain">
              <a:avLst>
                <a:gd name="adj" fmla="val 50000"/>
              </a:avLst>
            </a:prstTxWarp>
            <a:scene3d>
              <a:camera prst="isometricOffAxis1Righ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rPr>
              <a:t>ÔN TẬP: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rPr>
              <a:t>CẢM XÚC MÙA THU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(Thu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hứng</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bài</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1 –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Đỗ</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Phủ</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endParaRPr>
          </a:p>
        </p:txBody>
      </p:sp>
      <p:pic>
        <p:nvPicPr>
          <p:cNvPr id="14339" name="Picture 4"/>
          <p:cNvPicPr>
            <a:picLocks noChangeAspect="1"/>
          </p:cNvPicPr>
          <p:nvPr/>
        </p:nvPicPr>
        <p:blipFill>
          <a:blip r:embed="rId3"/>
          <a:srcRect r="52890" b="57091"/>
          <a:stretch>
            <a:fillRect/>
          </a:stretch>
        </p:blipFill>
        <p:spPr bwMode="auto">
          <a:xfrm>
            <a:off x="289259" y="238539"/>
            <a:ext cx="2652713" cy="1811338"/>
          </a:xfrm>
          <a:prstGeom prst="rect">
            <a:avLst/>
          </a:prstGeom>
          <a:noFill/>
          <a:ln w="9525">
            <a:noFill/>
            <a:miter lim="800000"/>
            <a:headEnd/>
            <a:tailEnd/>
          </a:ln>
        </p:spPr>
      </p:pic>
    </p:spTree>
    <p:extLst>
      <p:ext uri="{BB962C8B-B14F-4D97-AF65-F5344CB8AC3E}">
        <p14:creationId xmlns:p14="http://schemas.microsoft.com/office/powerpoint/2010/main" val="32198441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2500"/>
                                        <p:tgtEl>
                                          <p:spTgt spid="18"/>
                                        </p:tgtEl>
                                        <p:attrNameLst>
                                          <p:attrName>ppt_w</p:attrName>
                                        </p:attrNameLst>
                                      </p:cBhvr>
                                      <p:tavLst>
                                        <p:tav tm="0">
                                          <p:val>
                                            <p:strVal val="ppt_w"/>
                                          </p:val>
                                        </p:tav>
                                        <p:tav tm="100000">
                                          <p:val>
                                            <p:fltVal val="0"/>
                                          </p:val>
                                        </p:tav>
                                      </p:tavLst>
                                    </p:anim>
                                    <p:anim calcmode="lin" valueType="num">
                                      <p:cBhvr>
                                        <p:cTn id="7" dur="2500"/>
                                        <p:tgtEl>
                                          <p:spTgt spid="18"/>
                                        </p:tgtEl>
                                        <p:attrNameLst>
                                          <p:attrName>ppt_h</p:attrName>
                                        </p:attrNameLst>
                                      </p:cBhvr>
                                      <p:tavLst>
                                        <p:tav tm="0">
                                          <p:val>
                                            <p:strVal val="ppt_h"/>
                                          </p:val>
                                        </p:tav>
                                        <p:tav tm="100000">
                                          <p:val>
                                            <p:fltVal val="0"/>
                                          </p:val>
                                        </p:tav>
                                      </p:tavLst>
                                    </p:anim>
                                    <p:anim calcmode="lin" valueType="num">
                                      <p:cBhvr>
                                        <p:cTn id="8" dur="2500"/>
                                        <p:tgtEl>
                                          <p:spTgt spid="18"/>
                                        </p:tgtEl>
                                        <p:attrNameLst>
                                          <p:attrName>style.rotation</p:attrName>
                                        </p:attrNameLst>
                                      </p:cBhvr>
                                      <p:tavLst>
                                        <p:tav tm="0">
                                          <p:val>
                                            <p:fltVal val="0"/>
                                          </p:val>
                                        </p:tav>
                                        <p:tav tm="100000">
                                          <p:val>
                                            <p:fltVal val="90"/>
                                          </p:val>
                                        </p:tav>
                                      </p:tavLst>
                                    </p:anim>
                                    <p:animEffect transition="out" filter="fade">
                                      <p:cBhvr>
                                        <p:cTn id="9" dur="2500"/>
                                        <p:tgtEl>
                                          <p:spTgt spid="18"/>
                                        </p:tgtEl>
                                      </p:cBhvr>
                                    </p:animEffect>
                                    <p:set>
                                      <p:cBhvr>
                                        <p:cTn id="10" dur="1" fill="hold">
                                          <p:stCondLst>
                                            <p:cond delay="2499"/>
                                          </p:stCondLst>
                                        </p:cTn>
                                        <p:tgtEl>
                                          <p:spTgt spid="18"/>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2500"/>
                                        <p:tgtEl>
                                          <p:spTgt spid="14339"/>
                                        </p:tgtEl>
                                        <p:attrNameLst>
                                          <p:attrName>ppt_w</p:attrName>
                                        </p:attrNameLst>
                                      </p:cBhvr>
                                      <p:tavLst>
                                        <p:tav tm="0">
                                          <p:val>
                                            <p:strVal val="ppt_w"/>
                                          </p:val>
                                        </p:tav>
                                        <p:tav tm="100000">
                                          <p:val>
                                            <p:fltVal val="0"/>
                                          </p:val>
                                        </p:tav>
                                      </p:tavLst>
                                    </p:anim>
                                    <p:anim calcmode="lin" valueType="num">
                                      <p:cBhvr>
                                        <p:cTn id="13" dur="2500"/>
                                        <p:tgtEl>
                                          <p:spTgt spid="14339"/>
                                        </p:tgtEl>
                                        <p:attrNameLst>
                                          <p:attrName>ppt_h</p:attrName>
                                        </p:attrNameLst>
                                      </p:cBhvr>
                                      <p:tavLst>
                                        <p:tav tm="0">
                                          <p:val>
                                            <p:strVal val="ppt_h"/>
                                          </p:val>
                                        </p:tav>
                                        <p:tav tm="100000">
                                          <p:val>
                                            <p:fltVal val="0"/>
                                          </p:val>
                                        </p:tav>
                                      </p:tavLst>
                                    </p:anim>
                                    <p:anim calcmode="lin" valueType="num">
                                      <p:cBhvr>
                                        <p:cTn id="14" dur="2500"/>
                                        <p:tgtEl>
                                          <p:spTgt spid="14339"/>
                                        </p:tgtEl>
                                        <p:attrNameLst>
                                          <p:attrName>style.rotation</p:attrName>
                                        </p:attrNameLst>
                                      </p:cBhvr>
                                      <p:tavLst>
                                        <p:tav tm="0">
                                          <p:val>
                                            <p:fltVal val="0"/>
                                          </p:val>
                                        </p:tav>
                                        <p:tav tm="100000">
                                          <p:val>
                                            <p:fltVal val="90"/>
                                          </p:val>
                                        </p:tav>
                                      </p:tavLst>
                                    </p:anim>
                                    <p:animEffect transition="out" filter="fade">
                                      <p:cBhvr>
                                        <p:cTn id="15" dur="2500"/>
                                        <p:tgtEl>
                                          <p:spTgt spid="14339"/>
                                        </p:tgtEl>
                                      </p:cBhvr>
                                    </p:animEffect>
                                    <p:set>
                                      <p:cBhvr>
                                        <p:cTn id="16" dur="1" fill="hold">
                                          <p:stCondLst>
                                            <p:cond delay="2499"/>
                                          </p:stCondLst>
                                        </p:cTn>
                                        <p:tgtEl>
                                          <p:spTgt spid="143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376760"/>
            <a:ext cx="5174748" cy="62883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93539" y="1332796"/>
            <a:ext cx="11507309" cy="530001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613702" y="397113"/>
            <a:ext cx="4043030" cy="548099"/>
          </a:xfrm>
          <a:prstGeom prst="rect">
            <a:avLst/>
          </a:prstGeom>
        </p:spPr>
        <p:txBody>
          <a:bodyPr wrap="none">
            <a:spAutoFit/>
          </a:bodyPr>
          <a:lstStyle/>
          <a:p>
            <a:pPr marL="0" marR="0" lvl="0" indent="0" algn="l" defTabSz="914400" rtl="0" eaLnBrk="1" fontAlgn="auto" latinLnBrk="0" hangingPunct="1">
              <a:lnSpc>
                <a:spcPct val="115000"/>
              </a:lnSpc>
              <a:spcBef>
                <a:spcPts val="600"/>
              </a:spcBef>
              <a:spcAft>
                <a:spcPts val="600"/>
              </a:spcAft>
              <a:buClrTx/>
              <a:buSzTx/>
              <a:buFontTx/>
              <a:buNone/>
              <a:tabLst>
                <a:tab pos="400050" algn="l"/>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 KIẾN THỨC CƠ BẢN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956319" y="1527377"/>
            <a:ext cx="2991460" cy="548099"/>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p:nvPr/>
        </p:nvSpPr>
        <p:spPr>
          <a:xfrm>
            <a:off x="613702" y="2189012"/>
            <a:ext cx="11177964" cy="4290662"/>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(712- 770),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huyện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bẩm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nghèo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bệnh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nghiệp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1500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259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93539" y="491320"/>
            <a:ext cx="11258134" cy="607325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50459" y="810151"/>
            <a:ext cx="11101214" cy="5435591"/>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nghẹn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mệnh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746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386536"/>
            <a:ext cx="8501079" cy="837286"/>
          </a:xfrm>
          <a:prstGeom prst="roundRect">
            <a:avLst>
              <a:gd name="adj" fmla="val 16667"/>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218364" y="1569493"/>
            <a:ext cx="11737075" cy="507696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30617" y="526822"/>
            <a:ext cx="7470315" cy="548099"/>
          </a:xfrm>
          <a:prstGeom prst="rect">
            <a:avLst/>
          </a:prstGeom>
        </p:spPr>
        <p:txBody>
          <a:bodyPr wrap="none">
            <a:spAutoFit/>
          </a:bodyPr>
          <a:lstStyle/>
          <a:p>
            <a:pPr marL="0" marR="0" lvl="0" indent="0" algn="l" defTabSz="914400" rtl="0" eaLnBrk="1" fontAlgn="auto" latinLnBrk="0" hangingPunct="1">
              <a:lnSpc>
                <a:spcPct val="115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(Thu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1" i="0" u="none" strike="noStrike" kern="1200" cap="none" spc="0" normalizeH="0" baseline="0" noProof="0" dirty="0">
                <a:ln>
                  <a:noFill/>
                </a:ln>
                <a:solidFill>
                  <a:srgbClr val="5B9BD5"/>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srgbClr val="5B9BD5"/>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57312" y="1569912"/>
            <a:ext cx="11258133" cy="4940070"/>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Thục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Xuất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xứ</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chùm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(8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lĩnh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chùm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938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191069" y="1378424"/>
            <a:ext cx="11764370" cy="394420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04967" y="2266943"/>
            <a:ext cx="11586949" cy="1692771"/>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MS Mincho"/>
                <a:cs typeface="Times New Roman" panose="02020603050405020304" pitchFamily="18" charset="0"/>
              </a:rPr>
              <a:t>d.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MS Mincho"/>
                <a:cs typeface="Times New Roman" panose="02020603050405020304" pitchFamily="18" charset="0"/>
              </a:rPr>
              <a:t>Bố</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MS Mincho"/>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MS Mincho"/>
                <a:cs typeface="Times New Roman" panose="02020603050405020304" pitchFamily="18" charset="0"/>
              </a:rPr>
              <a:t>cục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333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245660" y="313899"/>
            <a:ext cx="11527240" cy="6414447"/>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27713" y="566467"/>
            <a:ext cx="11245187" cy="5909310"/>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MS Mincho"/>
                <a:cs typeface="Times New Roman" panose="02020603050405020304" pitchFamily="18" charset="0"/>
              </a:rPr>
              <a:t>e. </a:t>
            </a:r>
            <a:r>
              <a:rPr kumimoji="0" lang="pt-BR"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 sắc về nội dung và nghệ thuật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pt-BR"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 trị nội dung: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rừng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ngậm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ngùi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xót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pt-BR"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 trị nghệ thuật: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uất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05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40" y="594990"/>
            <a:ext cx="4607952" cy="628832"/>
          </a:xfrm>
          <a:prstGeom prst="roundRect">
            <a:avLst>
              <a:gd name="adj" fmla="val 16667"/>
            </a:avLst>
          </a:prstGeom>
          <a:solidFill>
            <a:schemeClr val="accent4">
              <a:lumMod val="60000"/>
              <a:lumOff val="4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393539" y="2243337"/>
            <a:ext cx="11549079" cy="408818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766617" y="630735"/>
            <a:ext cx="2488182" cy="587853"/>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 LUYỆN ĐỀ</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393539" y="1439653"/>
            <a:ext cx="4357218" cy="587853"/>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DẠNG 1: TRẮC NGHIỆM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1033554" y="2694687"/>
            <a:ext cx="9707233" cy="3185487"/>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760</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764</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766</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769</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Rectangle 8"/>
          <p:cNvSpPr/>
          <p:nvPr/>
        </p:nvSpPr>
        <p:spPr>
          <a:xfrm>
            <a:off x="1060850" y="4667204"/>
            <a:ext cx="423514"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8850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par>
                                <p:cTn id="21" presetID="16" presetClass="entr" presetSubtype="21" fill="hold"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barn(inVertical)">
                                      <p:cBhvr>
                                        <p:cTn id="23" dur="500"/>
                                        <p:tgtEl>
                                          <p:spTgt spid="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Effect transition="in" filter="barn(inVertical)">
                                      <p:cBhvr>
                                        <p:cTn id="28" dur="500"/>
                                        <p:tgtEl>
                                          <p:spTgt spid="5">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barn(inVertical)">
                                      <p:cBhvr>
                                        <p:cTn id="33" dur="500"/>
                                        <p:tgtEl>
                                          <p:spTgt spid="5">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5">
                                            <p:txEl>
                                              <p:pRg st="3" end="3"/>
                                            </p:txEl>
                                          </p:spTgt>
                                        </p:tgtEl>
                                        <p:attrNameLst>
                                          <p:attrName>style.visibility</p:attrName>
                                        </p:attrNameLst>
                                      </p:cBhvr>
                                      <p:to>
                                        <p:strVal val="visible"/>
                                      </p:to>
                                    </p:set>
                                    <p:animEffect transition="in" filter="barn(inVertical)">
                                      <p:cBhvr>
                                        <p:cTn id="38" dur="500"/>
                                        <p:tgtEl>
                                          <p:spTgt spid="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animEffect transition="in" filter="barn(inVertical)">
                                      <p:cBhvr>
                                        <p:cTn id="43" dur="500"/>
                                        <p:tgtEl>
                                          <p:spTgt spid="5">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1000"/>
                                        <p:tgtEl>
                                          <p:spTgt spid="9"/>
                                        </p:tgtEl>
                                      </p:cBhvr>
                                    </p:animEffect>
                                    <p:anim calcmode="lin" valueType="num">
                                      <p:cBhvr>
                                        <p:cTn id="49" dur="1000" fill="hold"/>
                                        <p:tgtEl>
                                          <p:spTgt spid="9"/>
                                        </p:tgtEl>
                                        <p:attrNameLst>
                                          <p:attrName>ppt_x</p:attrName>
                                        </p:attrNameLst>
                                      </p:cBhvr>
                                      <p:tavLst>
                                        <p:tav tm="0">
                                          <p:val>
                                            <p:strVal val="#ppt_x"/>
                                          </p:val>
                                        </p:tav>
                                        <p:tav tm="100000">
                                          <p:val>
                                            <p:strVal val="#ppt_x"/>
                                          </p:val>
                                        </p:tav>
                                      </p:tavLst>
                                    </p:anim>
                                    <p:anim calcmode="lin" valueType="num">
                                      <p:cBhvr>
                                        <p:cTn id="5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3" grpId="0"/>
      <p:bldP spid="7"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60217" y="623455"/>
            <a:ext cx="11554692" cy="576349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627870" y="1658540"/>
            <a:ext cx="11166764" cy="3693319"/>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nghèo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bệnh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nghẹn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tangle 6"/>
          <p:cNvSpPr/>
          <p:nvPr/>
        </p:nvSpPr>
        <p:spPr>
          <a:xfrm>
            <a:off x="655166" y="3610830"/>
            <a:ext cx="423514"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C</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141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500" fill="hold"/>
                                        <p:tgtEl>
                                          <p:spTgt spid="7"/>
                                        </p:tgtEl>
                                        <p:attrNameLst>
                                          <p:attrName>ppt_x</p:attrName>
                                        </p:attrNameLst>
                                      </p:cBhvr>
                                      <p:tavLst>
                                        <p:tav tm="0">
                                          <p:val>
                                            <p:strVal val="#ppt_x"/>
                                          </p:val>
                                        </p:tav>
                                        <p:tav tm="100000">
                                          <p:val>
                                            <p:strVal val="#ppt_x"/>
                                          </p:val>
                                        </p:tav>
                                      </p:tavLst>
                                    </p:anim>
                                    <p:anim calcmode="lin" valueType="num">
                                      <p:cBhvr additive="base">
                                        <p:cTn id="36" dur="1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60218" y="1107607"/>
            <a:ext cx="11651673" cy="466973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12618" y="1563263"/>
            <a:ext cx="11499273" cy="3154069"/>
          </a:xfrm>
          <a:prstGeom prst="rect">
            <a:avLst/>
          </a:prstGeom>
        </p:spPr>
        <p:txBody>
          <a:bodyPr wrap="square">
            <a:spAutoFit/>
          </a:bodyPr>
          <a:lstStyle/>
          <a:p>
            <a:pPr marL="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êm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tĩnh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lặng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539914" y="4153168"/>
            <a:ext cx="444352"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D</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346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500" fill="hold"/>
                                        <p:tgtEl>
                                          <p:spTgt spid="7"/>
                                        </p:tgtEl>
                                        <p:attrNameLst>
                                          <p:attrName>ppt_x</p:attrName>
                                        </p:attrNameLst>
                                      </p:cBhvr>
                                      <p:tavLst>
                                        <p:tav tm="0">
                                          <p:val>
                                            <p:strVal val="#ppt_x"/>
                                          </p:val>
                                        </p:tav>
                                        <p:tav tm="100000">
                                          <p:val>
                                            <p:strVal val="#ppt_x"/>
                                          </p:val>
                                        </p:tav>
                                      </p:tavLst>
                                    </p:anim>
                                    <p:anim calcmode="lin" valueType="num">
                                      <p:cBhvr additive="base">
                                        <p:cTn id="36" dur="1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15860" y="497723"/>
            <a:ext cx="5111149" cy="628832"/>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284226" y="1655064"/>
            <a:ext cx="11751564" cy="4736592"/>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9" name="TextBox 8">
            <a:extLst>
              <a:ext uri="{FF2B5EF4-FFF2-40B4-BE49-F238E27FC236}">
                <a16:creationId xmlns:a16="http://schemas.microsoft.com/office/drawing/2014/main" id="{67D90BB0-ECDC-429D-B816-A49FE9209953}"/>
              </a:ext>
            </a:extLst>
          </p:cNvPr>
          <p:cNvSpPr txBox="1"/>
          <p:nvPr/>
        </p:nvSpPr>
        <p:spPr>
          <a:xfrm>
            <a:off x="139446" y="570121"/>
            <a:ext cx="5636514" cy="556434"/>
          </a:xfrm>
          <a:prstGeom prst="rect">
            <a:avLst/>
          </a:prstGeom>
          <a:noFill/>
        </p:spPr>
        <p:txBody>
          <a:bodyPr wrap="square">
            <a:spAutoFit/>
          </a:bodyPr>
          <a:lstStyle/>
          <a:p>
            <a:pPr marL="0" marR="91440" lvl="0" indent="0" algn="ctr" defTabSz="914400" rtl="0" eaLnBrk="1" fontAlgn="auto" latinLnBrk="0" hangingPunct="1">
              <a:lnSpc>
                <a:spcPct val="115000"/>
              </a:lnSpc>
              <a:spcBef>
                <a:spcPts val="600"/>
              </a:spcBef>
              <a:spcAft>
                <a:spcPts val="600"/>
              </a:spcAft>
              <a:buClrTx/>
              <a:buSzTx/>
              <a:buFontTx/>
              <a:buNone/>
              <a:tabLst/>
              <a:defRPr/>
            </a:pPr>
            <a:r>
              <a:rPr kumimoji="0" lang="da-DK"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HOẠT ĐỘNG 1: KHỞI ĐỘNG</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AE6909D-0D0D-4826-8E7A-E97C8FD5CC30}"/>
              </a:ext>
            </a:extLst>
          </p:cNvPr>
          <p:cNvSpPr txBox="1"/>
          <p:nvPr/>
        </p:nvSpPr>
        <p:spPr>
          <a:xfrm>
            <a:off x="413004" y="2120412"/>
            <a:ext cx="11494008" cy="4176528"/>
          </a:xfrm>
          <a:prstGeom prst="rect">
            <a:avLst/>
          </a:prstGeom>
          <a:noFill/>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vi-VN"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B</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ước</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1</a:t>
            </a:r>
            <a:r>
              <a:rPr kumimoji="0" lang="vi-VN"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Chuyển giao nhiệm vụ (GV)</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da-DK"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Báo cáo sản phẩm dạy học dự án mà GV đã giao sau khi học xong bài 1 buổi sáng:</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Nhóm</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1, 2: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Nhóm</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Hoạ</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sĩ</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(PP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Triển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minh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 qua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Khuyến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nhóm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spTree>
    <p:extLst>
      <p:ext uri="{BB962C8B-B14F-4D97-AF65-F5344CB8AC3E}">
        <p14:creationId xmlns:p14="http://schemas.microsoft.com/office/powerpoint/2010/main" val="45513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498764" y="1108365"/>
            <a:ext cx="11291455" cy="468283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74043" y="1609279"/>
            <a:ext cx="11016176" cy="3154069"/>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khắp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814987" y="4199184"/>
            <a:ext cx="444352"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D</a:t>
            </a:r>
          </a:p>
        </p:txBody>
      </p:sp>
    </p:spTree>
    <p:extLst>
      <p:ext uri="{BB962C8B-B14F-4D97-AF65-F5344CB8AC3E}">
        <p14:creationId xmlns:p14="http://schemas.microsoft.com/office/powerpoint/2010/main" val="30196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500"/>
                                        <p:tgtEl>
                                          <p:spTgt spid="7"/>
                                        </p:tgtEl>
                                      </p:cBhvr>
                                    </p:animEffect>
                                    <p:anim calcmode="lin" valueType="num">
                                      <p:cBhvr>
                                        <p:cTn id="36" dur="1500" fill="hold"/>
                                        <p:tgtEl>
                                          <p:spTgt spid="7"/>
                                        </p:tgtEl>
                                        <p:attrNameLst>
                                          <p:attrName>ppt_x</p:attrName>
                                        </p:attrNameLst>
                                      </p:cBhvr>
                                      <p:tavLst>
                                        <p:tav tm="0">
                                          <p:val>
                                            <p:strVal val="#ppt_x"/>
                                          </p:val>
                                        </p:tav>
                                        <p:tav tm="100000">
                                          <p:val>
                                            <p:strVal val="#ppt_x"/>
                                          </p:val>
                                        </p:tav>
                                      </p:tavLst>
                                    </p:anim>
                                    <p:anim calcmode="lin" valueType="num">
                                      <p:cBhvr>
                                        <p:cTn id="37"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1260764"/>
            <a:ext cx="11368970" cy="465512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637309" y="2132833"/>
            <a:ext cx="11028218" cy="3649589"/>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đúng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664605" y="3943979"/>
            <a:ext cx="423514"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2868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1500"/>
                                        <p:tgtEl>
                                          <p:spTgt spid="3"/>
                                        </p:tgtEl>
                                      </p:cBhvr>
                                    </p:animEffect>
                                    <p:anim calcmode="lin" valueType="num">
                                      <p:cBhvr>
                                        <p:cTn id="36" dur="1500" fill="hold"/>
                                        <p:tgtEl>
                                          <p:spTgt spid="3"/>
                                        </p:tgtEl>
                                        <p:attrNameLst>
                                          <p:attrName>ppt_x</p:attrName>
                                        </p:attrNameLst>
                                      </p:cBhvr>
                                      <p:tavLst>
                                        <p:tav tm="0">
                                          <p:val>
                                            <p:strVal val="#ppt_x"/>
                                          </p:val>
                                        </p:tav>
                                        <p:tav tm="100000">
                                          <p:val>
                                            <p:strVal val="#ppt_x"/>
                                          </p:val>
                                        </p:tav>
                                      </p:tavLst>
                                    </p:anim>
                                    <p:anim calcmode="lin" valueType="num">
                                      <p:cBhvr>
                                        <p:cTn id="37"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619830" y="1163781"/>
            <a:ext cx="11144540" cy="450272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817417" y="1807630"/>
            <a:ext cx="10238509" cy="3649589"/>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844712" y="2973812"/>
            <a:ext cx="444352"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84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500"/>
                                        <p:tgtEl>
                                          <p:spTgt spid="7"/>
                                        </p:tgtEl>
                                      </p:cBhvr>
                                    </p:animEffect>
                                    <p:anim calcmode="lin" valueType="num">
                                      <p:cBhvr>
                                        <p:cTn id="36" dur="1500" fill="hold"/>
                                        <p:tgtEl>
                                          <p:spTgt spid="7"/>
                                        </p:tgtEl>
                                        <p:attrNameLst>
                                          <p:attrName>ppt_x</p:attrName>
                                        </p:attrNameLst>
                                      </p:cBhvr>
                                      <p:tavLst>
                                        <p:tav tm="0">
                                          <p:val>
                                            <p:strVal val="#ppt_x"/>
                                          </p:val>
                                        </p:tav>
                                        <p:tav tm="100000">
                                          <p:val>
                                            <p:strVal val="#ppt_x"/>
                                          </p:val>
                                        </p:tav>
                                      </p:tavLst>
                                    </p:anim>
                                    <p:anim calcmode="lin" valueType="num">
                                      <p:cBhvr>
                                        <p:cTn id="37"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205" y="719778"/>
            <a:ext cx="11480140" cy="493039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93205" y="1339171"/>
            <a:ext cx="11480140" cy="3649589"/>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bởi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nghèo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420501" y="4410948"/>
            <a:ext cx="444352"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D</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252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1500"/>
                                        <p:tgtEl>
                                          <p:spTgt spid="3"/>
                                        </p:tgtEl>
                                      </p:cBhvr>
                                    </p:animEffect>
                                    <p:anim calcmode="lin" valueType="num">
                                      <p:cBhvr>
                                        <p:cTn id="36" dur="1500" fill="hold"/>
                                        <p:tgtEl>
                                          <p:spTgt spid="3"/>
                                        </p:tgtEl>
                                        <p:attrNameLst>
                                          <p:attrName>ppt_x</p:attrName>
                                        </p:attrNameLst>
                                      </p:cBhvr>
                                      <p:tavLst>
                                        <p:tav tm="0">
                                          <p:val>
                                            <p:strVal val="#ppt_x"/>
                                          </p:val>
                                        </p:tav>
                                        <p:tav tm="100000">
                                          <p:val>
                                            <p:strVal val="#ppt_x"/>
                                          </p:val>
                                        </p:tav>
                                      </p:tavLst>
                                    </p:anim>
                                    <p:anim calcmode="lin" valueType="num">
                                      <p:cBhvr>
                                        <p:cTn id="37"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74073" y="1122218"/>
            <a:ext cx="11291454" cy="417311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91624" y="1405045"/>
            <a:ext cx="10875818" cy="3185487"/>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8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trưng</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So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sánh</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618918" y="2706821"/>
            <a:ext cx="423514"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2536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1500" fill="hold"/>
                                        <p:tgtEl>
                                          <p:spTgt spid="3"/>
                                        </p:tgtEl>
                                        <p:attrNameLst>
                                          <p:attrName>ppt_x</p:attrName>
                                        </p:attrNameLst>
                                      </p:cBhvr>
                                      <p:tavLst>
                                        <p:tav tm="0">
                                          <p:val>
                                            <p:strVal val="#ppt_x"/>
                                          </p:val>
                                        </p:tav>
                                        <p:tav tm="100000">
                                          <p:val>
                                            <p:strVal val="#ppt_x"/>
                                          </p:val>
                                        </p:tav>
                                      </p:tavLst>
                                    </p:anim>
                                    <p:anim calcmode="lin" valueType="num">
                                      <p:cBhvr additive="base">
                                        <p:cTn id="36" dur="1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79891" y="903853"/>
            <a:ext cx="11271988" cy="441960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43133" y="1511391"/>
            <a:ext cx="10972800" cy="3185487"/>
          </a:xfrm>
          <a:prstGeom prst="rect">
            <a:avLst/>
          </a:prstGeom>
        </p:spPr>
        <p:txBody>
          <a:bodyPr wrap="square">
            <a:spAutoFit/>
          </a:bodyPr>
          <a:lstStyle/>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9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mệnh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tuyệt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tiên</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thần</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0480" marR="3048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thánh</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p:cNvSpPr/>
          <p:nvPr/>
        </p:nvSpPr>
        <p:spPr>
          <a:xfrm>
            <a:off x="570429" y="4101296"/>
            <a:ext cx="444352"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S Mincho"/>
                <a:cs typeface="Times New Roman" panose="02020603050405020304" pitchFamily="18" charset="0"/>
              </a:rPr>
              <a:t>D</a:t>
            </a:r>
            <a:endPar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9710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1500" fill="hold"/>
                                        <p:tgtEl>
                                          <p:spTgt spid="5"/>
                                        </p:tgtEl>
                                        <p:attrNameLst>
                                          <p:attrName>ppt_x</p:attrName>
                                        </p:attrNameLst>
                                      </p:cBhvr>
                                      <p:tavLst>
                                        <p:tav tm="0">
                                          <p:val>
                                            <p:strVal val="#ppt_x"/>
                                          </p:val>
                                        </p:tav>
                                        <p:tav tm="100000">
                                          <p:val>
                                            <p:strVal val="#ppt_x"/>
                                          </p:val>
                                        </p:tav>
                                      </p:tavLst>
                                    </p:anim>
                                    <p:anim calcmode="lin" valueType="num">
                                      <p:cBhvr additive="base">
                                        <p:cTn id="36" dur="1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64965" y="234650"/>
            <a:ext cx="6850224" cy="694038"/>
          </a:xfrm>
          <a:prstGeom prst="roundRect">
            <a:avLst>
              <a:gd name="adj" fmla="val 16667"/>
            </a:avLst>
          </a:prstGeom>
          <a:solidFill>
            <a:schemeClr val="accent4">
              <a:lumMod val="60000"/>
              <a:lumOff val="4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109182" y="1100138"/>
            <a:ext cx="11921300" cy="5757862"/>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4716" y="302925"/>
            <a:ext cx="5839997" cy="548099"/>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DẠNG 2: THỰC HÀNH ĐỌC HIỂU</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636382" y="1130669"/>
            <a:ext cx="8411277" cy="548099"/>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01:</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228600" y="1709299"/>
            <a:ext cx="11665517" cy="4985980"/>
          </a:xfrm>
          <a:prstGeom prst="rect">
            <a:avLst/>
          </a:prstGeom>
        </p:spPr>
        <p:txBody>
          <a:bodyPr wrap="square">
            <a:spAutoFit/>
          </a:bodyPr>
          <a:lstStyle/>
          <a:p>
            <a:pPr marL="0" marR="0" lvl="0" indent="457200" algn="just"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( 712-770)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Tử</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Mĩ</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huyện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thống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nghèo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bệnh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Quốc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doanh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giới.Thơ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1500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nội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sắc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sinh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mức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lịch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niềm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nạn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trầm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uất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nghẹn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đặc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biệt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ở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luật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Với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cách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thuật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việt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người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gọi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80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p:bldP spid="3"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0" y="295422"/>
            <a:ext cx="12191999" cy="636041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22031" y="623416"/>
            <a:ext cx="11535507" cy="5601533"/>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tin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nghèo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bệnh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đúng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Quốc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doanh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giới.Thơ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1500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nội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sắc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( 7 - 10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4532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arn(inVertical)">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arn(inVertical)">
                                      <p:cBhvr>
                                        <p:cTn id="3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597855" y="622699"/>
            <a:ext cx="3784145" cy="628832"/>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619830" y="1886072"/>
            <a:ext cx="10325261" cy="967964"/>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619830" y="3439913"/>
            <a:ext cx="10325261" cy="272536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4597855" y="643188"/>
            <a:ext cx="3546845" cy="587853"/>
          </a:xfrm>
          <a:prstGeom prst="rect">
            <a:avLst/>
          </a:prstGeom>
        </p:spPr>
        <p:txBody>
          <a:bodyPr wrap="square">
            <a:spAutoFit/>
          </a:bodyPr>
          <a:lstStyle/>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841502" y="3734104"/>
            <a:ext cx="9881916" cy="1846916"/>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kiện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tab pos="457200" algn="l"/>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Hê-ra-clét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lồ</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Ăng-tê</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tab pos="457200" algn="l"/>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Hê-ra-clét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Prô-mê-tê</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7" name="Rectangle 6"/>
          <p:cNvSpPr/>
          <p:nvPr/>
        </p:nvSpPr>
        <p:spPr>
          <a:xfrm>
            <a:off x="945765" y="2062340"/>
            <a:ext cx="6377002" cy="548099"/>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445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nodeType="with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barn(inVertical)">
                                      <p:cBhvr>
                                        <p:cTn id="26" dur="500"/>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barn(inVertical)">
                                      <p:cBhvr>
                                        <p:cTn id="31" dur="5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barn(inVertical)">
                                      <p:cBhvr>
                                        <p:cTn id="3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2"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90945" y="682388"/>
            <a:ext cx="11720946" cy="569111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29284" y="1251330"/>
            <a:ext cx="11582607" cy="4154984"/>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nghiệp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đúng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doanh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góp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nghiệp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triển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036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 y="337625"/>
            <a:ext cx="12192000" cy="6189784"/>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TextBox 7">
            <a:extLst>
              <a:ext uri="{FF2B5EF4-FFF2-40B4-BE49-F238E27FC236}">
                <a16:creationId xmlns:a16="http://schemas.microsoft.com/office/drawing/2014/main" id="{B344AC39-CA4B-4434-956C-8FAF43FDEC94}"/>
              </a:ext>
            </a:extLst>
          </p:cNvPr>
          <p:cNvSpPr txBox="1"/>
          <p:nvPr/>
        </p:nvSpPr>
        <p:spPr>
          <a:xfrm>
            <a:off x="112542" y="495165"/>
            <a:ext cx="11737074" cy="5816977"/>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Nhóm</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3, 4: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Nhóm</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Phóng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Calibri" panose="020F0502020204030204" pitchFamily="34" charset="0"/>
                <a:cs typeface="Times New Roman" panose="02020603050405020304" pitchFamily="18" charset="0"/>
              </a:rPr>
              <a:t>viên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2860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Nhóm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video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2860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Nhóm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video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Nôm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 </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2860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Video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cấp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tin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nghiệp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video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03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269875" algn="just" defTabSz="914400" rtl="0" eaLnBrk="1" fontAlgn="auto" latinLnBrk="0" hangingPunct="1">
              <a:lnSpc>
                <a:spcPct val="115000"/>
              </a:lnSpc>
              <a:spcBef>
                <a:spcPts val="600"/>
              </a:spcBef>
              <a:spcAft>
                <a:spcPts val="600"/>
              </a:spcAft>
              <a:buClrTx/>
              <a:buSzTx/>
              <a:buFontTx/>
              <a:buNone/>
              <a:tabLst/>
              <a:defRPr/>
            </a:pPr>
            <a:r>
              <a:rPr kumimoji="0" lang="pt-BR"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(Nhiệm vụ các nhóm đã được giao trước một tuần sau tiết học buổi sáng)</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8382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619830" y="1122217"/>
            <a:ext cx="11166478" cy="486294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11696" y="1878045"/>
            <a:ext cx="10982745" cy="2123658"/>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bởi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thuật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việt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603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601357" y="996771"/>
            <a:ext cx="11188861" cy="516850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50950" y="1337650"/>
            <a:ext cx="10889674" cy="4486741"/>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HS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HS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ơ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bộ</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934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93539" y="368490"/>
            <a:ext cx="11258134" cy="610055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502721" y="686298"/>
            <a:ext cx="11258134" cy="5696944"/>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02: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hỏi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81026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rừng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móc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non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rợn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thẳm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cửa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tuôn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mối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lùng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giục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kẻ</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thước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(4)</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NGUYỄN CÔNG TRỨ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II, NXB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1987)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006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45660" y="464024"/>
            <a:ext cx="11805313" cy="595042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61861" y="700024"/>
            <a:ext cx="11630139" cy="5478423"/>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sang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úa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588645" algn="l"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Tùng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khai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nhật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588645" algn="l"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0894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0894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tấm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vườn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huyện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60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8" y="750627"/>
            <a:ext cx="11646061" cy="565017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93539" y="1062318"/>
            <a:ext cx="11507516" cy="4985980"/>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lặn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rét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sửa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Bởi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chùm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8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766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828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91069" y="736979"/>
            <a:ext cx="11765403" cy="515120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65828" y="1096926"/>
            <a:ext cx="11590643" cy="49398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1170305"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rợn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thẳm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cửa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Nhận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xét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thay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sao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thay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021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90945" y="900752"/>
            <a:ext cx="11679382" cy="477671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54926" y="1365507"/>
            <a:ext cx="11515401" cy="3847207"/>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giúp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90043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tuôn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mối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( 7 - 10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chăng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riêng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9721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696691" y="190642"/>
            <a:ext cx="3871460" cy="628832"/>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249382" y="1514900"/>
            <a:ext cx="11776363" cy="460880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498135" y="217970"/>
            <a:ext cx="2268570" cy="587853"/>
          </a:xfrm>
          <a:prstGeom prst="rect">
            <a:avLst/>
          </a:prstGeom>
        </p:spPr>
        <p:txBody>
          <a:bodyPr wrap="none">
            <a:spAutoFit/>
          </a:bodyPr>
          <a:lstStyle/>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13981" y="2196355"/>
            <a:ext cx="11418627" cy="3527119"/>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móc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rừng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cửa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2246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barn(inVertical)">
                                      <p:cBhvr>
                                        <p:cTn id="18" dur="500"/>
                                        <p:tgtEl>
                                          <p:spTgt spid="6">
                                            <p:txEl>
                                              <p:pRg st="0" end="0"/>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barn(inVertical)">
                                      <p:cBhvr>
                                        <p:cTn id="21" dur="500"/>
                                        <p:tgtEl>
                                          <p:spTgt spid="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barn(inVertical)">
                                      <p:cBhvr>
                                        <p:cTn id="26" dur="500"/>
                                        <p:tgtEl>
                                          <p:spTgt spid="6">
                                            <p:txEl>
                                              <p:pRg st="2" end="2"/>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barn(inVertical)">
                                      <p:cBhvr>
                                        <p:cTn id="2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18655" y="789709"/>
            <a:ext cx="11623963" cy="572192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82221" y="1180637"/>
            <a:ext cx="11460397" cy="4940070"/>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hợp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dưới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cửa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sà</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rừng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726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955964"/>
            <a:ext cx="11465952" cy="501534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393539" y="2044658"/>
            <a:ext cx="11465952" cy="2837956"/>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riêng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muộn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73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647788" y="485204"/>
            <a:ext cx="6949370" cy="76275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7" name="Rectangle 6"/>
          <p:cNvSpPr/>
          <p:nvPr/>
        </p:nvSpPr>
        <p:spPr>
          <a:xfrm>
            <a:off x="2982029" y="604972"/>
            <a:ext cx="5630067"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Nội dung ôn tập bài 2 </a:t>
            </a:r>
            <a:r>
              <a:rPr kumimoji="0" lang="vi-VN" sz="2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Thơ</a:t>
            </a:r>
            <a:r>
              <a:rPr kumimoji="0" lang="da-DK" sz="2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đường luật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9" name="Table 8"/>
          <p:cNvGraphicFramePr>
            <a:graphicFrameLocks noGrp="1"/>
          </p:cNvGraphicFramePr>
          <p:nvPr/>
        </p:nvGraphicFramePr>
        <p:xfrm>
          <a:off x="368714" y="1537856"/>
          <a:ext cx="11476922" cy="5179936"/>
        </p:xfrm>
        <a:graphic>
          <a:graphicData uri="http://schemas.openxmlformats.org/drawingml/2006/table">
            <a:tbl>
              <a:tblPr firstRow="1" firstCol="1" bandRow="1"/>
              <a:tblGrid>
                <a:gridCol w="1707799">
                  <a:extLst>
                    <a:ext uri="{9D8B030D-6E8A-4147-A177-3AD203B41FA5}">
                      <a16:colId xmlns:a16="http://schemas.microsoft.com/office/drawing/2014/main" val="4007595039"/>
                    </a:ext>
                  </a:extLst>
                </a:gridCol>
                <a:gridCol w="9769123">
                  <a:extLst>
                    <a:ext uri="{9D8B030D-6E8A-4147-A177-3AD203B41FA5}">
                      <a16:colId xmlns:a16="http://schemas.microsoft.com/office/drawing/2014/main" val="2246174788"/>
                    </a:ext>
                  </a:extLst>
                </a:gridCol>
              </a:tblGrid>
              <a:tr h="429157">
                <a:tc>
                  <a:txBody>
                    <a:bodyPr/>
                    <a:lstStyle/>
                    <a:p>
                      <a:pPr algn="ctr">
                        <a:lnSpc>
                          <a:spcPct val="115000"/>
                        </a:lnSpc>
                        <a:spcBef>
                          <a:spcPts val="600"/>
                        </a:spcBef>
                        <a:spcAft>
                          <a:spcPts val="600"/>
                        </a:spcAft>
                      </a:pPr>
                      <a:r>
                        <a:rPr lang="da-DK" sz="2400" b="1" dirty="0">
                          <a:effectLst/>
                          <a:latin typeface="Times New Roman" panose="02020603050405020304" pitchFamily="18" charset="0"/>
                          <a:ea typeface="Times New Roman" panose="02020603050405020304" pitchFamily="18" charset="0"/>
                          <a:cs typeface="Times New Roman" panose="02020603050405020304" pitchFamily="18" charset="0"/>
                        </a:rPr>
                        <a:t>KĨ NĂNG</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15000"/>
                        </a:lnSpc>
                        <a:spcBef>
                          <a:spcPts val="600"/>
                        </a:spcBef>
                        <a:spcAft>
                          <a:spcPts val="600"/>
                        </a:spcAft>
                      </a:pPr>
                      <a:r>
                        <a:rPr lang="da-DK" sz="2400" b="1" dirty="0">
                          <a:effectLst/>
                          <a:latin typeface="Times New Roman" panose="02020603050405020304" pitchFamily="18" charset="0"/>
                          <a:ea typeface="Times New Roman" panose="02020603050405020304" pitchFamily="18" charset="0"/>
                          <a:cs typeface="Times New Roman" panose="02020603050405020304" pitchFamily="18" charset="0"/>
                        </a:rPr>
                        <a:t>NỘI DUNG CỤ THỂ</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2141718223"/>
                  </a:ext>
                </a:extLst>
              </a:tr>
              <a:tr h="1656285">
                <a:tc rowSpan="3">
                  <a:txBody>
                    <a:bodyPr/>
                    <a:lstStyle/>
                    <a:p>
                      <a:pPr algn="just">
                        <a:lnSpc>
                          <a:spcPct val="115000"/>
                        </a:lnSpc>
                        <a:spcBef>
                          <a:spcPts val="600"/>
                        </a:spcBef>
                        <a:spcAft>
                          <a:spcPts val="600"/>
                        </a:spcAft>
                      </a:pPr>
                      <a:r>
                        <a:rPr lang="da-DK"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da-DK" sz="2800" b="1" baseline="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a-DK"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hiểu văn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600"/>
                        </a:spcBef>
                        <a:spcAft>
                          <a:spcPts val="600"/>
                        </a:spcAft>
                      </a:pPr>
                      <a:r>
                        <a:rPr lang="da-DK" sz="2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Đọc hiểu văn bản: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da-DK" sz="2800" b="1" i="1"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a:t>
                      </a:r>
                      <a:r>
                        <a:rPr lang="da-DK" sz="2800"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Văn bản 1</a:t>
                      </a:r>
                      <a:r>
                        <a:rPr lang="da-DK" sz="2800" i="1"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xúc</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(Thu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hứng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Đỗ</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Phủ</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i="1"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D0D0D"/>
                          </a:solidFill>
                          <a:latin typeface="Times New Roman" panose="02020603050405020304" pitchFamily="18" charset="0"/>
                          <a:ea typeface="Arial" panose="020B0604020202020204" pitchFamily="34" charset="0"/>
                          <a:cs typeface="Times New Roman" panose="02020603050405020304" pitchFamily="18" charset="0"/>
                        </a:rPr>
                        <a:t>Văn</a:t>
                      </a:r>
                      <a:r>
                        <a:rPr lang="en-US" sz="2800"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D0D0D"/>
                          </a:solidFill>
                          <a:latin typeface="Times New Roman" panose="02020603050405020304" pitchFamily="18" charset="0"/>
                          <a:ea typeface="Arial" panose="020B0604020202020204" pitchFamily="34" charset="0"/>
                          <a:cs typeface="Times New Roman" panose="02020603050405020304" pitchFamily="18" charset="0"/>
                        </a:rPr>
                        <a:t>bản</a:t>
                      </a:r>
                      <a:r>
                        <a:rPr lang="en-US" sz="2800"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2</a:t>
                      </a:r>
                      <a:r>
                        <a:rPr lang="en-US" sz="2800" i="1"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a:t>
                      </a:r>
                      <a:r>
                        <a:rPr lang="en-US" sz="2800"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2 -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Hồ</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8557182"/>
                  </a:ext>
                </a:extLst>
              </a:tr>
              <a:tr h="1131582">
                <a:tc vMerge="1">
                  <a:txBody>
                    <a:bodyPr/>
                    <a:lstStyle/>
                    <a:p>
                      <a:endParaRPr lang="en-US"/>
                    </a:p>
                  </a:txBody>
                  <a:tcPr/>
                </a:tc>
                <a:tc>
                  <a:txBody>
                    <a:bodyPr/>
                    <a:lstStyle/>
                    <a:p>
                      <a:pPr algn="just">
                        <a:lnSpc>
                          <a:spcPct val="115000"/>
                        </a:lnSpc>
                        <a:spcBef>
                          <a:spcPts val="600"/>
                        </a:spcBef>
                        <a:spcAft>
                          <a:spcPts val="600"/>
                        </a:spcAft>
                      </a:pPr>
                      <a:r>
                        <a:rPr lang="da-DK" sz="2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Thực hành đọc hiểu: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ca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(Thu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điếu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Khuyến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4522175"/>
                  </a:ext>
                </a:extLst>
              </a:tr>
              <a:tr h="429157">
                <a:tc vMerge="1">
                  <a:txBody>
                    <a:bodyPr/>
                    <a:lstStyle/>
                    <a:p>
                      <a:endParaRPr lang="en-US"/>
                    </a:p>
                  </a:txBody>
                  <a:tcPr/>
                </a:tc>
                <a:tc>
                  <a:txBody>
                    <a:bodyPr/>
                    <a:lstStyle/>
                    <a:p>
                      <a:pPr marL="0" marR="548640" indent="0" algn="just" defTabSz="914400" rtl="0" eaLnBrk="1" fontAlgn="auto" latinLnBrk="0" hangingPunct="1">
                        <a:lnSpc>
                          <a:spcPct val="115000"/>
                        </a:lnSpc>
                        <a:spcBef>
                          <a:spcPts val="600"/>
                        </a:spcBef>
                        <a:spcAft>
                          <a:spcPts val="600"/>
                        </a:spcAft>
                        <a:buClrTx/>
                        <a:buSzTx/>
                        <a:buFontTx/>
                        <a:buNone/>
                        <a:tabLst/>
                        <a:defRPr/>
                      </a:pP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Thực</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hành</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Tiếng</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Việt</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lỗi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800" dirty="0">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5794072"/>
                  </a:ext>
                </a:extLst>
              </a:tr>
              <a:tr h="429157">
                <a:tc>
                  <a:txBody>
                    <a:bodyPr/>
                    <a:lstStyle/>
                    <a:p>
                      <a:pPr algn="just">
                        <a:lnSpc>
                          <a:spcPct val="115000"/>
                        </a:lnSpc>
                        <a:spcBef>
                          <a:spcPts val="600"/>
                        </a:spcBef>
                        <a:spcAft>
                          <a:spcPts val="600"/>
                        </a:spcAft>
                      </a:pPr>
                      <a:r>
                        <a:rPr lang="da-DK"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Viết</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báo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quả</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nghiên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cứu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9196299"/>
                  </a:ext>
                </a:extLst>
              </a:tr>
              <a:tr h="429157">
                <a:tc>
                  <a:txBody>
                    <a:bodyPr/>
                    <a:lstStyle/>
                    <a:p>
                      <a:pPr algn="just">
                        <a:lnSpc>
                          <a:spcPct val="115000"/>
                        </a:lnSpc>
                        <a:spcBef>
                          <a:spcPts val="600"/>
                        </a:spcBef>
                        <a:spcAft>
                          <a:spcPts val="600"/>
                        </a:spcAft>
                      </a:pPr>
                      <a:r>
                        <a:rPr lang="da-DK"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Nghe</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15000"/>
                        </a:lnSpc>
                        <a:spcBef>
                          <a:spcPts val="600"/>
                        </a:spcBef>
                        <a:spcAft>
                          <a:spcPts val="600"/>
                        </a:spcAft>
                        <a:buClrTx/>
                        <a:buSzTx/>
                        <a:buFontTx/>
                        <a:buNone/>
                        <a:tabLst/>
                        <a:defRPr/>
                      </a:pP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Nói</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D0D0D"/>
                          </a:solidFill>
                          <a:latin typeface="Times New Roman" panose="02020603050405020304" pitchFamily="18" charset="0"/>
                          <a:ea typeface="Calibri" panose="020F0502020204030204" pitchFamily="34" charset="0"/>
                          <a:cs typeface="Times New Roman" panose="02020603050405020304" pitchFamily="18" charset="0"/>
                        </a:rPr>
                        <a:t>nghe</a:t>
                      </a:r>
                      <a:r>
                        <a:rPr lang="en-US" sz="2800" b="1"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bày</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báo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quả</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nghiên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cứu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1931978"/>
                  </a:ext>
                </a:extLst>
              </a:tr>
            </a:tbl>
          </a:graphicData>
        </a:graphic>
      </p:graphicFrame>
    </p:spTree>
    <p:extLst>
      <p:ext uri="{BB962C8B-B14F-4D97-AF65-F5344CB8AC3E}">
        <p14:creationId xmlns:p14="http://schemas.microsoft.com/office/powerpoint/2010/main" val="2247580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24687" y="692726"/>
            <a:ext cx="11928763" cy="547254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24686" y="1306037"/>
            <a:ext cx="11928763" cy="4478405"/>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dằng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xót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chặt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mối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vườn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=&gt; Hai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nặng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567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52823" y="1055077"/>
            <a:ext cx="11928763" cy="489555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290732" y="2078428"/>
            <a:ext cx="11790854" cy="3179588"/>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HS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3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0" y="463768"/>
            <a:ext cx="12192000" cy="610584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6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6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40680" y="533261"/>
            <a:ext cx="11928763" cy="5730864"/>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6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7200" algn="just" defTabSz="914400" rtl="0" eaLnBrk="1" fontAlgn="auto" latinLnBrk="0" hangingPunct="1">
              <a:lnSpc>
                <a:spcPct val="115000"/>
              </a:lnSpc>
              <a:spcBef>
                <a:spcPts val="600"/>
              </a:spcBef>
              <a:spcAft>
                <a:spcPts val="600"/>
              </a:spcAft>
              <a:buClrTx/>
              <a:buSzTx/>
              <a:buFontTx/>
              <a:buNone/>
              <a:tabLst/>
              <a:defRPr/>
            </a:pP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(Thu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rõ</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da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diết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bút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nghẹn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rất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phân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hay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tiện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ước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nguyện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chặt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riêng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buổi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li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tới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trình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mẫu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mực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243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93965" y="1255593"/>
            <a:ext cx="11734800" cy="524074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35102" y="194055"/>
            <a:ext cx="8640659" cy="720436"/>
          </a:xfrm>
          <a:prstGeom prst="roundRect">
            <a:avLst>
              <a:gd name="adj" fmla="val 16667"/>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610488" y="299433"/>
            <a:ext cx="9734516" cy="587853"/>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 ĐỌC HIỂU THƠ ĐƯỜNG LUẬT NGOÀI SGK</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372008" y="1718975"/>
            <a:ext cx="11556757" cy="4672048"/>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03:</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tiễn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Hạo</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Quảng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Lăng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Quảng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Lăng</a:t>
            </a:r>
            <a:r>
              <a:rPr kumimoji="0" lang="en-US" sz="2800" b="0" i="1"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Phiên</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540385"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tam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bích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2434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89186" y="309126"/>
            <a:ext cx="11767287" cy="623021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42441" y="309126"/>
            <a:ext cx="11649559" cy="6724918"/>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0215"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phía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0215"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0215"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xuôi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bầu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LÍ BẠCH</a:t>
            </a:r>
            <a:r>
              <a:rPr kumimoji="0" lang="en-US" sz="2800" b="0" i="0"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(4)</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(NGÔ TẤT TỐ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II, NXB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1987)</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2705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90945" y="286603"/>
            <a:ext cx="11637819" cy="612784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6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6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32263" y="511619"/>
            <a:ext cx="11396501" cy="5732403"/>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6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a:t>
            </a:r>
            <a:r>
              <a:rPr kumimoji="0" lang="en-US" sz="26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6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mj-lt"/>
              <a:buAutoNum type="arabicParenBoth"/>
              <a:tabLst/>
              <a:defRPr/>
            </a:pP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thắng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nằm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mỏm</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huyện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Vũ</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phố</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Vũ</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Bắc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mj-lt"/>
              <a:buAutoNum type="arabicParenBoth"/>
              <a:tabLst/>
              <a:defRPr/>
            </a:pP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Hạo</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(689 – 740):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12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rất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mj-lt"/>
              <a:buAutoNum type="arabicParenBoth"/>
              <a:tabLst/>
              <a:defRPr/>
            </a:pP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Quảng</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Lăng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quận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thủ</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phồn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bậc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phố</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Châu</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mj-lt"/>
              <a:buAutoNum type="arabicParenBoth"/>
              <a:tabLst/>
              <a:defRPr/>
            </a:pP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6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(701-762):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lãng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vĩ</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tiên</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thống</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6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đẹp</a:t>
            </a:r>
            <a:r>
              <a:rPr kumimoji="0" lang="en-US" sz="26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5011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 y="317340"/>
            <a:ext cx="12192000" cy="631373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113730" y="568415"/>
            <a:ext cx="12428562" cy="5816977"/>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tam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tích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( 7 - 10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238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barn(inVertical)">
                                      <p:cBhvr>
                                        <p:cTn id="3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5098473" y="193964"/>
            <a:ext cx="3103418" cy="720436"/>
          </a:xfrm>
          <a:prstGeom prst="roundRect">
            <a:avLst>
              <a:gd name="adj" fmla="val 16667"/>
            </a:avLst>
          </a:pr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04800" y="1399309"/>
            <a:ext cx="11582400" cy="498697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001821" y="260255"/>
            <a:ext cx="984565" cy="548099"/>
          </a:xfrm>
          <a:prstGeom prst="rect">
            <a:avLst/>
          </a:prstGeom>
        </p:spPr>
        <p:txBody>
          <a:bodyPr wrap="none">
            <a:spAutoFit/>
          </a:bodyPr>
          <a:lstStyle/>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1" i="1"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554182" y="1820899"/>
            <a:ext cx="11231418" cy="4290662"/>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cảm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tuyệt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lục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phía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03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barn(inVertical)">
                                      <p:cBhvr>
                                        <p:cTn id="18" dur="500"/>
                                        <p:tgtEl>
                                          <p:spTgt spid="5">
                                            <p:txEl>
                                              <p:pRg st="0" end="0"/>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barn(inVertical)">
                                      <p:cBhvr>
                                        <p:cTn id="21" dur="500"/>
                                        <p:tgtEl>
                                          <p:spTgt spid="5">
                                            <p:txEl>
                                              <p:pRg st="1" end="1"/>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barn(inVertical)">
                                      <p:cBhvr>
                                        <p:cTn id="24" dur="500"/>
                                        <p:tgtEl>
                                          <p:spTgt spid="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barn(inVertical)">
                                      <p:cBhvr>
                                        <p:cTn id="29" dur="500"/>
                                        <p:tgtEl>
                                          <p:spTgt spid="5">
                                            <p:txEl>
                                              <p:pRg st="3" end="3"/>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barn(inVertical)">
                                      <p:cBhvr>
                                        <p:cTn id="32" dur="500"/>
                                        <p:tgtEl>
                                          <p:spTgt spid="5">
                                            <p:txEl>
                                              <p:pRg st="4" end="4"/>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barn(inVertical)">
                                      <p:cBhvr>
                                        <p:cTn id="3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01783" y="498764"/>
            <a:ext cx="11402290" cy="598516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1783" y="1138641"/>
            <a:ext cx="11402290" cy="5016758"/>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720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Bởi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đắm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chìm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quyến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luyến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yên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hoa</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tam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nguyệt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mù</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khói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như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mĩ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mờ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Giang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độ</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cuối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xuân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0899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52400" y="1190171"/>
            <a:ext cx="11845636" cy="471714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52400" y="1881797"/>
            <a:ext cx="11845636" cy="3333477"/>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dõi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luyến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302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646218" y="318654"/>
            <a:ext cx="6567055" cy="998609"/>
          </a:xfrm>
          <a:prstGeom prst="roundRect">
            <a:avLst>
              <a:gd name="adj" fmla="val 16667"/>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60219" y="1533483"/>
            <a:ext cx="9015794" cy="729831"/>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126610" y="2473088"/>
            <a:ext cx="11957538" cy="903158"/>
          </a:xfrm>
          <a:prstGeom prst="roundRect">
            <a:avLst>
              <a:gd name="adj" fmla="val 16667"/>
            </a:avLst>
          </a:prstGeom>
          <a:solidFill>
            <a:srgbClr val="FFFF00"/>
          </a:solidFill>
          <a:ln>
            <a:headEnd/>
            <a:tailEn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281371" y="494508"/>
            <a:ext cx="5109989" cy="587853"/>
          </a:xfrm>
          <a:prstGeom prst="rect">
            <a:avLst/>
          </a:prstGeom>
        </p:spPr>
        <p:txBody>
          <a:bodyPr wrap="none">
            <a:sp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 TẬP ĐỌC HIỂU VĂN BẢN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104019" y="2680562"/>
            <a:ext cx="12002720" cy="587853"/>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Nôm</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Rectangle 8"/>
          <p:cNvSpPr/>
          <p:nvPr/>
        </p:nvSpPr>
        <p:spPr>
          <a:xfrm>
            <a:off x="679586" y="1627779"/>
            <a:ext cx="8085675" cy="587853"/>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 THỨC CHUNG VỀ THƠ ĐƯỜNG LUẬT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11" name="Table 10"/>
          <p:cNvGraphicFramePr>
            <a:graphicFrameLocks noGrp="1"/>
          </p:cNvGraphicFramePr>
          <p:nvPr/>
        </p:nvGraphicFramePr>
        <p:xfrm>
          <a:off x="126610" y="3797917"/>
          <a:ext cx="11957538" cy="2830554"/>
        </p:xfrm>
        <a:graphic>
          <a:graphicData uri="http://schemas.openxmlformats.org/drawingml/2006/table">
            <a:tbl>
              <a:tblPr firstRow="1" firstCol="1" bandRow="1">
                <a:tableStyleId>{5940675A-B579-460E-94D1-54222C63F5DA}</a:tableStyleId>
              </a:tblPr>
              <a:tblGrid>
                <a:gridCol w="1744020">
                  <a:extLst>
                    <a:ext uri="{9D8B030D-6E8A-4147-A177-3AD203B41FA5}">
                      <a16:colId xmlns:a16="http://schemas.microsoft.com/office/drawing/2014/main" val="1434419297"/>
                    </a:ext>
                  </a:extLst>
                </a:gridCol>
                <a:gridCol w="2799844">
                  <a:extLst>
                    <a:ext uri="{9D8B030D-6E8A-4147-A177-3AD203B41FA5}">
                      <a16:colId xmlns:a16="http://schemas.microsoft.com/office/drawing/2014/main" val="3924026362"/>
                    </a:ext>
                  </a:extLst>
                </a:gridCol>
                <a:gridCol w="7413674">
                  <a:extLst>
                    <a:ext uri="{9D8B030D-6E8A-4147-A177-3AD203B41FA5}">
                      <a16:colId xmlns:a16="http://schemas.microsoft.com/office/drawing/2014/main" val="256540895"/>
                    </a:ext>
                  </a:extLst>
                </a:gridCol>
              </a:tblGrid>
              <a:tr h="998625">
                <a:tc rowSpan="2">
                  <a:txBody>
                    <a:bodyPr/>
                    <a:lstStyle/>
                    <a:p>
                      <a:pPr algn="ct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Thơ Đường luật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1. Xuất xứ</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en-US" sz="2800" dirty="0" err="1">
                          <a:effectLst/>
                          <a:latin typeface="Times New Roman" panose="02020603050405020304" pitchFamily="18" charset="0"/>
                          <a:cs typeface="Times New Roman" panose="02020603050405020304" pitchFamily="18" charset="0"/>
                        </a:rPr>
                        <a:t>Xuất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thời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Đường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Trung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Quốc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 nay </a:t>
                      </a:r>
                      <a:r>
                        <a:rPr lang="en-US" sz="2800" dirty="0" err="1">
                          <a:effectLst/>
                          <a:latin typeface="Times New Roman" panose="02020603050405020304" pitchFamily="18" charset="0"/>
                          <a:cs typeface="Times New Roman" panose="02020603050405020304" pitchFamily="18" charset="0"/>
                        </a:rPr>
                        <a:t>ph</a:t>
                      </a:r>
                      <a:r>
                        <a:rPr lang="pt-BR" sz="2800" dirty="0">
                          <a:effectLst/>
                          <a:latin typeface="Times New Roman" panose="02020603050405020304" pitchFamily="18" charset="0"/>
                          <a:cs typeface="Times New Roman" panose="02020603050405020304" pitchFamily="18" charset="0"/>
                        </a:rPr>
                        <a:t>ổ biến ở các nước khu vực văn hoá Đông Á.</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2777795576"/>
                  </a:ext>
                </a:extLst>
              </a:tr>
              <a:tr h="1831929">
                <a:tc vMerge="1">
                  <a:txBody>
                    <a:bodyPr/>
                    <a:lstStyle/>
                    <a:p>
                      <a:endParaRPr lang="en-US"/>
                    </a:p>
                  </a:txBody>
                  <a:tcPr/>
                </a:tc>
                <a:tc>
                  <a:txBody>
                    <a:bodyPr/>
                    <a:lstStyle/>
                    <a:p>
                      <a:pP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2. Hình ảnh thơ</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  Mang tính ước lệ, tượng trưng cao.</a:t>
                      </a:r>
                      <a:endParaRPr lang="en-US" sz="2800" dirty="0">
                        <a:effectLst/>
                        <a:latin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 Chứa đựng tâm sự, cảm xúc của tác giả về thiên nhiên, thời cuộc, thân phận con người.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771369469"/>
                  </a:ext>
                </a:extLst>
              </a:tr>
            </a:tbl>
          </a:graphicData>
        </a:graphic>
      </p:graphicFrame>
    </p:spTree>
    <p:extLst>
      <p:ext uri="{BB962C8B-B14F-4D97-AF65-F5344CB8AC3E}">
        <p14:creationId xmlns:p14="http://schemas.microsoft.com/office/powerpoint/2010/main" val="29165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arn(inVertical)">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2" grpId="0"/>
      <p:bldP spid="3" grpId="0"/>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0" y="406400"/>
            <a:ext cx="12192000" cy="603596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72574" y="667654"/>
            <a:ext cx="12235544" cy="5909310"/>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HS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8100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giúp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bồ</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đắp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8100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8100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giúp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0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Khẳng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thiêng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liêng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mỗi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rút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xây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dựng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b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149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93539" y="464457"/>
            <a:ext cx="11551718" cy="603794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640282" y="936448"/>
            <a:ext cx="11551718" cy="5093959"/>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04:</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 OÁN CỦA NGƯỜI PHÒNG KHUÊ</a:t>
            </a:r>
            <a:r>
              <a:rPr kumimoji="0" lang="en-US" sz="2800" b="1" i="0"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Linh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Phiên</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81026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81026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thướng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thúy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81026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81026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12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943429"/>
            <a:ext cx="11410534" cy="494937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25767" y="1682240"/>
            <a:ext cx="11410534" cy="3795141"/>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lẫy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Chợt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3000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endPar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6533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8" y="566057"/>
            <a:ext cx="11421091" cy="583474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95086" y="1089838"/>
            <a:ext cx="11444513" cy="5093959"/>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chuốt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chợt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NGUYỄN KHẮC PHI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TRẦN TRỌNG SAN,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Đẩu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1966)</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484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61257" y="449943"/>
            <a:ext cx="11695215" cy="586377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413656" y="799935"/>
            <a:ext cx="11390415" cy="5293757"/>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Tx/>
              <a:buSzTx/>
              <a:buFont typeface="+mj-lt"/>
              <a:buAutoNum type="arabicParenBoth"/>
              <a:tabLst/>
              <a:defRPr/>
            </a:pP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vua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Khuê</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cõi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778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90945" y="304799"/>
            <a:ext cx="11679382" cy="627610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81225" y="498008"/>
            <a:ext cx="11554691" cy="5970865"/>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1.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ngắn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 5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816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arn(inVertic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arn(inVertical)">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barn(inVertical)">
                                      <p:cBhvr>
                                        <p:cTn id="35" dur="500"/>
                                        <p:tgtEl>
                                          <p:spTgt spid="2">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2">
                                            <p:txEl>
                                              <p:pRg st="6" end="6"/>
                                            </p:txEl>
                                          </p:spTgt>
                                        </p:tgtEl>
                                        <p:attrNameLst>
                                          <p:attrName>style.visibility</p:attrName>
                                        </p:attrNameLst>
                                      </p:cBhvr>
                                      <p:to>
                                        <p:strVal val="visible"/>
                                      </p:to>
                                    </p:set>
                                    <p:animEffect transition="in" filter="barn(inVertical)">
                                      <p:cBhvr>
                                        <p:cTn id="4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696691" y="190642"/>
            <a:ext cx="3871460" cy="778518"/>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130630" y="1260764"/>
            <a:ext cx="11895116" cy="515455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498136" y="323290"/>
            <a:ext cx="2268570" cy="523220"/>
          </a:xfrm>
          <a:prstGeom prst="rect">
            <a:avLst/>
          </a:prstGeom>
        </p:spPr>
        <p:txBody>
          <a:bodyPr wrap="none">
            <a:spAutoFit/>
          </a:bodyPr>
          <a:lstStyle/>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249383" y="1651073"/>
            <a:ext cx="11776363" cy="4154984"/>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vui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ban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lẫy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ngắm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nếp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đẹp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67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barn(inVertical)">
                                      <p:cBhvr>
                                        <p:cTn id="18" dur="5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Effect transition="in" filter="barn(inVertical)">
                                      <p:cBhvr>
                                        <p:cTn id="23" dur="5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Effect transition="in" filter="barn(inVertical)">
                                      <p:cBhvr>
                                        <p:cTn id="28" dur="500"/>
                                        <p:tgtEl>
                                          <p:spTgt spid="6">
                                            <p:txEl>
                                              <p:pRg st="2" end="2"/>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Effect transition="in" filter="barn(inVertical)">
                                      <p:cBhvr>
                                        <p:cTn id="31" dur="500"/>
                                        <p:tgtEl>
                                          <p:spTgt spid="6">
                                            <p:txEl>
                                              <p:pRg st="3" end="3"/>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barn(inVertical)">
                                      <p:cBhvr>
                                        <p:cTn id="3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0" y="319315"/>
            <a:ext cx="12191999" cy="6192322"/>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6400" y="546670"/>
            <a:ext cx="11536218" cy="5964966"/>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tri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–-&gt;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bừng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nuối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liễu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li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bừng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thoát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khỏi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giấc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hữu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giấc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càng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8570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24687" y="692726"/>
            <a:ext cx="11928763" cy="547254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263237" y="1035908"/>
            <a:ext cx="11928763" cy="4786182"/>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HS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tab pos="1386840" algn="l"/>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chảy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phi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55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24686" y="997526"/>
            <a:ext cx="11928763" cy="475013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24686" y="1876668"/>
            <a:ext cx="11928763" cy="2991845"/>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VHTĐVN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phi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phụ</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Chuyện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gái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03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6610" y="703385"/>
          <a:ext cx="11957538" cy="5994870"/>
        </p:xfrm>
        <a:graphic>
          <a:graphicData uri="http://schemas.openxmlformats.org/drawingml/2006/table">
            <a:tbl>
              <a:tblPr firstRow="1" firstCol="1" bandRow="1">
                <a:tableStyleId>{5940675A-B579-460E-94D1-54222C63F5DA}</a:tableStyleId>
              </a:tblPr>
              <a:tblGrid>
                <a:gridCol w="1744020">
                  <a:extLst>
                    <a:ext uri="{9D8B030D-6E8A-4147-A177-3AD203B41FA5}">
                      <a16:colId xmlns:a16="http://schemas.microsoft.com/office/drawing/2014/main" val="1434419297"/>
                    </a:ext>
                  </a:extLst>
                </a:gridCol>
                <a:gridCol w="2799844">
                  <a:extLst>
                    <a:ext uri="{9D8B030D-6E8A-4147-A177-3AD203B41FA5}">
                      <a16:colId xmlns:a16="http://schemas.microsoft.com/office/drawing/2014/main" val="3924026362"/>
                    </a:ext>
                  </a:extLst>
                </a:gridCol>
                <a:gridCol w="7413674">
                  <a:extLst>
                    <a:ext uri="{9D8B030D-6E8A-4147-A177-3AD203B41FA5}">
                      <a16:colId xmlns:a16="http://schemas.microsoft.com/office/drawing/2014/main" val="256540895"/>
                    </a:ext>
                  </a:extLst>
                </a:gridCol>
              </a:tblGrid>
              <a:tr h="2090382">
                <a:tc rowSpan="2">
                  <a:txBody>
                    <a:bodyPr/>
                    <a:lstStyle/>
                    <a:p>
                      <a:pPr algn="ctr">
                        <a:lnSpc>
                          <a:spcPct val="115000"/>
                        </a:lnSpc>
                        <a:spcBef>
                          <a:spcPts val="600"/>
                        </a:spcBef>
                        <a:spcAft>
                          <a:spcPts val="600"/>
                        </a:spcAft>
                      </a:pPr>
                      <a:r>
                        <a:rPr lang="pt-BR" sz="2800" dirty="0">
                          <a:effectLst/>
                          <a:latin typeface="Times New Roman" panose="02020603050405020304" pitchFamily="18" charset="0"/>
                          <a:cs typeface="Times New Roman" panose="02020603050405020304" pitchFamily="18" charset="0"/>
                        </a:rPr>
                        <a:t>Thơ Đường luật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070C0"/>
                          </a:solidFill>
                          <a:effectLst/>
                          <a:latin typeface="Times New Roman" panose="02020603050405020304" pitchFamily="18" charset="0"/>
                          <a:ea typeface="Times New Roman" panose="02020603050405020304" pitchFamily="18" charset="0"/>
                        </a:rPr>
                        <a:t>3. Cách gieo vần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Thương gieo 1 vần (vần bằng):</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Thơ tứ tuyệt: gieo ở cuối các câu 1, 2, 4</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r>
                        <a:rPr lang="pt-BR" sz="2800" dirty="0">
                          <a:solidFill>
                            <a:srgbClr val="0D0D0D"/>
                          </a:solidFill>
                          <a:latin typeface="Times New Roman" panose="02020603050405020304" pitchFamily="18" charset="0"/>
                          <a:ea typeface="Times New Roman" panose="02020603050405020304" pitchFamily="18" charset="0"/>
                        </a:rPr>
                        <a:t>- Thơ bát cú: gieo ở cuối các câu 1, 2, 4, 6, 8</a:t>
                      </a:r>
                      <a:endParaRPr lang="en-US" sz="2800" dirty="0"/>
                    </a:p>
                  </a:txBody>
                  <a:tcPr marL="68580" marR="68580" marT="0" marB="0">
                    <a:solidFill>
                      <a:schemeClr val="accent6">
                        <a:lumMod val="20000"/>
                        <a:lumOff val="80000"/>
                      </a:schemeClr>
                    </a:solidFill>
                  </a:tcPr>
                </a:tc>
                <a:extLst>
                  <a:ext uri="{0D108BD9-81ED-4DB2-BD59-A6C34878D82A}">
                    <a16:rowId xmlns:a16="http://schemas.microsoft.com/office/drawing/2014/main" val="2777795576"/>
                  </a:ext>
                </a:extLst>
              </a:tr>
              <a:tr h="3834704">
                <a:tc vMerge="1">
                  <a:txBody>
                    <a:bodyPr/>
                    <a:lstStyle/>
                    <a:p>
                      <a:endParaRPr lang="en-US"/>
                    </a:p>
                  </a:txBody>
                  <a:tcPr/>
                </a:tc>
                <a:tc>
                  <a:txBody>
                    <a:bodyPr/>
                    <a:lstStyle/>
                    <a:p>
                      <a:pPr>
                        <a:lnSpc>
                          <a:spcPct val="115000"/>
                        </a:lnSpc>
                        <a:spcBef>
                          <a:spcPts val="600"/>
                        </a:spcBef>
                        <a:spcAft>
                          <a:spcPts val="600"/>
                        </a:spcAft>
                      </a:pPr>
                      <a:r>
                        <a:rPr lang="pt-BR" sz="2800" dirty="0">
                          <a:solidFill>
                            <a:srgbClr val="0070C0"/>
                          </a:solidFill>
                          <a:effectLst/>
                          <a:latin typeface="Times New Roman" panose="02020603050405020304" pitchFamily="18" charset="0"/>
                          <a:ea typeface="Times New Roman" panose="02020603050405020304" pitchFamily="18" charset="0"/>
                        </a:rPr>
                        <a:t>4. Nghệ thuật đối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Nghệ thuật đối khá đa dạng:</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Đối giữa các câu: thường đối ở hai câu thực và hai câu luận (thơ bát cú).</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Đối giữa 2 vế trong 1 câu (tiểu đối)</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Đối về từ, ngữ, các vế của câu trên với câu dưới hoặc giữa 2 cặp câu luận và thực.</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r>
                        <a:rPr lang="pt-BR" sz="2800" dirty="0">
                          <a:solidFill>
                            <a:srgbClr val="0D0D0D"/>
                          </a:solidFill>
                          <a:latin typeface="Times New Roman" panose="02020603050405020304" pitchFamily="18" charset="0"/>
                          <a:ea typeface="Times New Roman" panose="02020603050405020304" pitchFamily="18" charset="0"/>
                        </a:rPr>
                        <a:t>- Đối ý: đối tương đồng và đối tương phản.</a:t>
                      </a:r>
                      <a:endParaRPr lang="en-US" sz="2800" dirty="0"/>
                    </a:p>
                  </a:txBody>
                  <a:tcPr marL="68580" marR="68580" marT="0" marB="0">
                    <a:solidFill>
                      <a:schemeClr val="accent6">
                        <a:lumMod val="20000"/>
                        <a:lumOff val="80000"/>
                      </a:schemeClr>
                    </a:solidFill>
                  </a:tcPr>
                </a:tc>
                <a:extLst>
                  <a:ext uri="{0D108BD9-81ED-4DB2-BD59-A6C34878D82A}">
                    <a16:rowId xmlns:a16="http://schemas.microsoft.com/office/drawing/2014/main" val="771369469"/>
                  </a:ext>
                </a:extLst>
              </a:tr>
            </a:tbl>
          </a:graphicData>
        </a:graphic>
      </p:graphicFrame>
    </p:spTree>
    <p:extLst>
      <p:ext uri="{BB962C8B-B14F-4D97-AF65-F5344CB8AC3E}">
        <p14:creationId xmlns:p14="http://schemas.microsoft.com/office/powerpoint/2010/main" val="225034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594989"/>
            <a:ext cx="6469079" cy="748901"/>
          </a:xfrm>
          <a:prstGeom prst="roundRect">
            <a:avLst>
              <a:gd name="adj" fmla="val 16667"/>
            </a:avLst>
          </a:prstGeom>
          <a:solidFill>
            <a:srgbClr val="00B0F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393539" y="2493818"/>
            <a:ext cx="11396679" cy="2266868"/>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90322" y="691389"/>
            <a:ext cx="5556265" cy="548099"/>
          </a:xfrm>
          <a:prstGeom prst="rect">
            <a:avLst/>
          </a:prstGeom>
        </p:spPr>
        <p:txBody>
          <a:bodyPr wrap="non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DẠNG 3: NGHỊ LUẬN VĂN HỌC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393538" y="3281461"/>
            <a:ext cx="11396679" cy="548099"/>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kern="1200" cap="none" spc="0" normalizeH="0" baseline="0" noProof="0" dirty="0">
                <a:ln>
                  <a:noFill/>
                </a:ln>
                <a:solidFill>
                  <a:srgbClr val="0D0D0D"/>
                </a:solidFill>
                <a:effectLst/>
                <a:highlight>
                  <a:srgbClr val="FFFF00"/>
                </a:highligh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Phân</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tích</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(Thu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601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p:bldP spid="6"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261257" y="1654629"/>
            <a:ext cx="11596914" cy="482929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Rounded Rectangle 10">
            <a:extLst>
              <a:ext uri="{FF2B5EF4-FFF2-40B4-BE49-F238E27FC236}">
                <a16:creationId xmlns:a16="http://schemas.microsoft.com/office/drawing/2014/main" id="{B09915F6-5DBD-4E09-AF7E-6562ADB39A8E}"/>
              </a:ext>
            </a:extLst>
          </p:cNvPr>
          <p:cNvSpPr>
            <a:spLocks noChangeArrowheads="1"/>
          </p:cNvSpPr>
          <p:nvPr/>
        </p:nvSpPr>
        <p:spPr bwMode="auto">
          <a:xfrm>
            <a:off x="4611046" y="363648"/>
            <a:ext cx="2826327" cy="628832"/>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9" name="Rectangle 8"/>
          <p:cNvSpPr/>
          <p:nvPr/>
        </p:nvSpPr>
        <p:spPr>
          <a:xfrm>
            <a:off x="4961196" y="384137"/>
            <a:ext cx="1970411" cy="548099"/>
          </a:xfrm>
          <a:prstGeom prst="rect">
            <a:avLst/>
          </a:prstGeom>
        </p:spPr>
        <p:txBody>
          <a:bodyPr wrap="none">
            <a:spAutoFit/>
          </a:bodyPr>
          <a:lstStyle/>
          <a:p>
            <a:pPr marL="0" marR="0" lvl="0" indent="0" algn="ctr"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dàn</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37029" y="1907018"/>
            <a:ext cx="11086932" cy="4324517"/>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chòm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8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628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animBg="1"/>
      <p:bldP spid="9" grpId="0"/>
      <p:bldP spid="3"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30629" y="246743"/>
            <a:ext cx="11974122" cy="5960093"/>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57199" y="507867"/>
            <a:ext cx="10543310" cy="2108269"/>
          </a:xfrm>
          <a:prstGeom prst="rect">
            <a:avLst/>
          </a:prstGeom>
        </p:spPr>
        <p:txBody>
          <a:bodyPr wrap="square">
            <a:spAutoFit/>
          </a:bodyPr>
          <a:lstStyle/>
          <a:p>
            <a:pPr marL="0" marR="0" lvl="0" indent="0" algn="l" defTabSz="914400" rtl="0" eaLnBrk="1" fontAlgn="auto" latinLnBrk="0" hangingPunct="1">
              <a:lnSpc>
                <a:spcPct val="150000"/>
              </a:lnSpc>
              <a:spcBef>
                <a:spcPts val="600"/>
              </a:spcBef>
              <a:spcAft>
                <a:spcPts val="60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2.1.Bốn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Hai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30629" y="2799803"/>
            <a:ext cx="11799951" cy="2723823"/>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ngọc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quen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lộ</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móc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xóa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dầy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rừng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thoát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nguyên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038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90286" y="478971"/>
            <a:ext cx="11527641" cy="574765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96735" y="879564"/>
            <a:ext cx="10914742" cy="4973926"/>
          </a:xfrm>
          <a:prstGeom prst="rect">
            <a:avLst/>
          </a:prstGeom>
        </p:spPr>
        <p:txBody>
          <a:bodyPr wrap="square">
            <a:spAutoFit/>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biệt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kẽm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mịt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lẽo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lẽo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9304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03200" y="982639"/>
            <a:ext cx="11713029" cy="461987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41193" y="2274838"/>
            <a:ext cx="11575035" cy="267765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miền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nới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rộng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thăm</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thẳm</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vọt</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miền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sầm</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giáp</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rộng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bầu</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đều</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rộng</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alt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27536" y="1624817"/>
            <a:ext cx="4408579" cy="523220"/>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Hai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78258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641445"/>
            <a:ext cx="11493661" cy="537721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19849" y="968197"/>
            <a:ext cx="11041039" cy="4672048"/>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mênh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ngợp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chăng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hội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đảo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lo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84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407962" y="548640"/>
            <a:ext cx="11451103" cy="6006905"/>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698695" y="904706"/>
            <a:ext cx="8515643" cy="9541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2.2    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luận</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6</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529883" y="2013558"/>
            <a:ext cx="11329182" cy="4176528"/>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hóa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gắm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348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8" y="1150639"/>
            <a:ext cx="11549079" cy="461711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28356" y="1912548"/>
            <a:ext cx="11314261" cy="3373231"/>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cữu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Tấm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hướng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thắt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An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993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38546" y="787792"/>
            <a:ext cx="11887200" cy="520504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375139" y="1093257"/>
            <a:ext cx="11650607" cy="4632294"/>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ngoái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đổi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con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Hai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9030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64121" y="492372"/>
            <a:ext cx="11680876" cy="575368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626399" y="560840"/>
            <a:ext cx="4172937" cy="523220"/>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7 </a:t>
            </a:r>
            <a:r>
              <a:rPr kumimoji="0" lang="en-US" altLang="en-US" sz="2800" b="1" i="1" u="sng" strike="noStrike" kern="1200" cap="none" spc="0" normalizeH="0" baseline="0" noProof="0" dirty="0" err="1">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1" i="1" u="sng" strike="noStrike" kern="1200" cap="none" spc="0" normalizeH="0" baseline="0" noProof="0" dirty="0">
                <a:ln>
                  <a:noFill/>
                </a:ln>
                <a:solidFill>
                  <a:srgbClr val="00808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8</a:t>
            </a:r>
            <a:r>
              <a:rPr kumimoji="0" lang="en-US" alt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7" name="Rectangle 6"/>
          <p:cNvSpPr/>
          <p:nvPr/>
        </p:nvSpPr>
        <p:spPr>
          <a:xfrm>
            <a:off x="262597" y="1090163"/>
            <a:ext cx="11582400" cy="4893647"/>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Mọi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nhộn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nhịp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may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rét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Giặt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tới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gấp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giục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vải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thổn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ngổn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chờ</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89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6610" y="703385"/>
          <a:ext cx="11957538" cy="5925086"/>
        </p:xfrm>
        <a:graphic>
          <a:graphicData uri="http://schemas.openxmlformats.org/drawingml/2006/table">
            <a:tbl>
              <a:tblPr firstRow="1" firstCol="1" bandRow="1">
                <a:tableStyleId>{5940675A-B579-460E-94D1-54222C63F5DA}</a:tableStyleId>
              </a:tblPr>
              <a:tblGrid>
                <a:gridCol w="1744020">
                  <a:extLst>
                    <a:ext uri="{9D8B030D-6E8A-4147-A177-3AD203B41FA5}">
                      <a16:colId xmlns:a16="http://schemas.microsoft.com/office/drawing/2014/main" val="1434419297"/>
                    </a:ext>
                  </a:extLst>
                </a:gridCol>
                <a:gridCol w="2799844">
                  <a:extLst>
                    <a:ext uri="{9D8B030D-6E8A-4147-A177-3AD203B41FA5}">
                      <a16:colId xmlns:a16="http://schemas.microsoft.com/office/drawing/2014/main" val="3924026362"/>
                    </a:ext>
                  </a:extLst>
                </a:gridCol>
                <a:gridCol w="7413674">
                  <a:extLst>
                    <a:ext uri="{9D8B030D-6E8A-4147-A177-3AD203B41FA5}">
                      <a16:colId xmlns:a16="http://schemas.microsoft.com/office/drawing/2014/main" val="256540895"/>
                    </a:ext>
                  </a:extLst>
                </a:gridCol>
              </a:tblGrid>
              <a:tr h="2090382">
                <a:tc rowSpan="2">
                  <a:txBody>
                    <a:bodyPr/>
                    <a:lstStyle/>
                    <a:p>
                      <a:pPr algn="ctr">
                        <a:lnSpc>
                          <a:spcPct val="115000"/>
                        </a:lnSpc>
                        <a:spcBef>
                          <a:spcPts val="600"/>
                        </a:spcBef>
                        <a:spcAft>
                          <a:spcPts val="600"/>
                        </a:spcAft>
                      </a:pPr>
                      <a:r>
                        <a:rPr lang="pt-BR" sz="2800" b="1" dirty="0">
                          <a:solidFill>
                            <a:srgbClr val="0D0D0D"/>
                          </a:solidFill>
                          <a:effectLst/>
                          <a:latin typeface="Times New Roman" panose="02020603050405020304" pitchFamily="18" charset="0"/>
                          <a:ea typeface="Times New Roman" panose="02020603050405020304" pitchFamily="18" charset="0"/>
                        </a:rPr>
                        <a:t>Thơ Nôm Đường luật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070C0"/>
                          </a:solidFill>
                          <a:effectLst/>
                          <a:latin typeface="Times New Roman" panose="02020603050405020304" pitchFamily="18" charset="0"/>
                          <a:ea typeface="Times New Roman" panose="02020603050405020304" pitchFamily="18" charset="0"/>
                        </a:rPr>
                        <a:t>1. Yếu tố tiếp thu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rPr>
                        <a:t>Mang tính quy phạm của thể thơ Đường luật về niêm, luật, vần, đối,...</a:t>
                      </a:r>
                      <a:endParaRPr lang="en-US" sz="2800" dirty="0"/>
                    </a:p>
                  </a:txBody>
                  <a:tcPr marL="68580" marR="68580" marT="0" marB="0">
                    <a:solidFill>
                      <a:schemeClr val="accent6">
                        <a:lumMod val="20000"/>
                        <a:lumOff val="80000"/>
                      </a:schemeClr>
                    </a:solidFill>
                  </a:tcPr>
                </a:tc>
                <a:extLst>
                  <a:ext uri="{0D108BD9-81ED-4DB2-BD59-A6C34878D82A}">
                    <a16:rowId xmlns:a16="http://schemas.microsoft.com/office/drawing/2014/main" val="2777795576"/>
                  </a:ext>
                </a:extLst>
              </a:tr>
              <a:tr h="3834704">
                <a:tc vMerge="1">
                  <a:txBody>
                    <a:bodyPr/>
                    <a:lstStyle/>
                    <a:p>
                      <a:endParaRPr lang="en-US"/>
                    </a:p>
                  </a:txBody>
                  <a:tcPr/>
                </a:tc>
                <a:tc>
                  <a:txBody>
                    <a:bodyPr/>
                    <a:lstStyle/>
                    <a:p>
                      <a:pPr>
                        <a:lnSpc>
                          <a:spcPct val="115000"/>
                        </a:lnSpc>
                        <a:spcBef>
                          <a:spcPts val="600"/>
                        </a:spcBef>
                        <a:spcAft>
                          <a:spcPts val="600"/>
                        </a:spcAft>
                      </a:pPr>
                      <a:r>
                        <a:rPr lang="pt-BR" sz="2800" dirty="0">
                          <a:solidFill>
                            <a:srgbClr val="0070C0"/>
                          </a:solidFill>
                          <a:effectLst/>
                          <a:latin typeface="Times New Roman" panose="02020603050405020304" pitchFamily="18" charset="0"/>
                          <a:ea typeface="Times New Roman" panose="02020603050405020304" pitchFamily="18" charset="0"/>
                        </a:rPr>
                        <a:t>2. Yếu tố sáng tạo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rPr>
                        <a:t>Có những thay đổi về nhịp điệu câu thơ, tận dụng các phép đối; từ ngữ và hình ảnh mang bản sắc dân tộc.</a:t>
                      </a:r>
                      <a:endParaRPr lang="en-US" sz="2800" dirty="0"/>
                    </a:p>
                  </a:txBody>
                  <a:tcPr marL="68580" marR="68580" marT="0" marB="0">
                    <a:solidFill>
                      <a:schemeClr val="accent6">
                        <a:lumMod val="20000"/>
                        <a:lumOff val="80000"/>
                      </a:schemeClr>
                    </a:solidFill>
                  </a:tcPr>
                </a:tc>
                <a:extLst>
                  <a:ext uri="{0D108BD9-81ED-4DB2-BD59-A6C34878D82A}">
                    <a16:rowId xmlns:a16="http://schemas.microsoft.com/office/drawing/2014/main" val="771369469"/>
                  </a:ext>
                </a:extLst>
              </a:tr>
            </a:tbl>
          </a:graphicData>
        </a:graphic>
      </p:graphicFrame>
    </p:spTree>
    <p:extLst>
      <p:ext uri="{BB962C8B-B14F-4D97-AF65-F5344CB8AC3E}">
        <p14:creationId xmlns:p14="http://schemas.microsoft.com/office/powerpoint/2010/main" val="350851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252861" y="1014791"/>
            <a:ext cx="11817217" cy="500618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376770" y="1583241"/>
            <a:ext cx="11637037" cy="3877985"/>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2.3.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trầm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buồn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thấm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đẫm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luyện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Bút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tầng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2.4.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hệ</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1"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phổ</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tĩnh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Hoàng</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Hạc</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lâu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372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393539" y="1108364"/>
            <a:ext cx="11562934" cy="480752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15923" y="1272924"/>
            <a:ext cx="11118166" cy="4478405"/>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Khẳng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tỏ</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Ví</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a:t>
            </a:r>
            <a:r>
              <a:rPr kumimoji="0" lang="en-US"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bức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giàu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chất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niềm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kín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lo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hương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nỗi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lõng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thật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ngòi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tế</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Đỗ</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"Thu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mãi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vị</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trọng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nền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Quốc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543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234462" y="334896"/>
          <a:ext cx="11957538" cy="6163938"/>
        </p:xfrm>
        <a:graphic>
          <a:graphicData uri="http://schemas.openxmlformats.org/drawingml/2006/table">
            <a:tbl>
              <a:tblPr firstRow="1" firstCol="1" bandRow="1">
                <a:tableStyleId>{5940675A-B579-460E-94D1-54222C63F5DA}</a:tableStyleId>
              </a:tblPr>
              <a:tblGrid>
                <a:gridCol w="1744020">
                  <a:extLst>
                    <a:ext uri="{9D8B030D-6E8A-4147-A177-3AD203B41FA5}">
                      <a16:colId xmlns:a16="http://schemas.microsoft.com/office/drawing/2014/main" val="1434419297"/>
                    </a:ext>
                  </a:extLst>
                </a:gridCol>
                <a:gridCol w="2799844">
                  <a:extLst>
                    <a:ext uri="{9D8B030D-6E8A-4147-A177-3AD203B41FA5}">
                      <a16:colId xmlns:a16="http://schemas.microsoft.com/office/drawing/2014/main" val="3924026362"/>
                    </a:ext>
                  </a:extLst>
                </a:gridCol>
                <a:gridCol w="7413674">
                  <a:extLst>
                    <a:ext uri="{9D8B030D-6E8A-4147-A177-3AD203B41FA5}">
                      <a16:colId xmlns:a16="http://schemas.microsoft.com/office/drawing/2014/main" val="256540895"/>
                    </a:ext>
                  </a:extLst>
                </a:gridCol>
              </a:tblGrid>
              <a:tr h="2381397">
                <a:tc rowSpan="2">
                  <a:txBody>
                    <a:bodyPr/>
                    <a:lstStyle/>
                    <a:p>
                      <a:pPr algn="ctr">
                        <a:lnSpc>
                          <a:spcPct val="115000"/>
                        </a:lnSpc>
                        <a:spcBef>
                          <a:spcPts val="600"/>
                        </a:spcBef>
                        <a:spcAft>
                          <a:spcPts val="600"/>
                        </a:spcAft>
                      </a:pPr>
                      <a:r>
                        <a:rPr lang="pt-BR"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Chủ thế trữ tình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1. Khái niệm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Là chủ thể phát ngôn, thường là tác giả hoặc người đại diện cho quan niệm thẩm mĩ và tư tưởng thời đại về một vấn đề nào đó trong cuộc sống.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Đây là con người cảm xúc, suy tưởng trong tác phẩm nhưng không đồng nhất với tác giả.</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2777795576"/>
                  </a:ext>
                </a:extLst>
              </a:tr>
              <a:tr h="3557898">
                <a:tc vMerge="1">
                  <a:txBody>
                    <a:bodyPr/>
                    <a:lstStyle/>
                    <a:p>
                      <a:endParaRPr lang="en-US"/>
                    </a:p>
                  </a:txBody>
                  <a:tcPr/>
                </a:tc>
                <a:tc>
                  <a:txBody>
                    <a:bodyPr/>
                    <a:lstStyle/>
                    <a:p>
                      <a:pPr>
                        <a:lnSpc>
                          <a:spcPct val="115000"/>
                        </a:lnSpc>
                        <a:spcBef>
                          <a:spcPts val="600"/>
                        </a:spcBef>
                        <a:spcAft>
                          <a:spcPts val="600"/>
                        </a:spcAft>
                      </a:pPr>
                      <a:r>
                        <a:rPr lang="pt-BR"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2. Phân loại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Hai dạng: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Xuất hiện trực tiếp qua các đại từ nhân xưng </a:t>
                      </a:r>
                      <a:r>
                        <a:rPr lang="pt-BR"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(tôi, anh, em, chúng ta, chúng tôi,...)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pt-BR" sz="28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Chủ ngữ ẩn, không có ngôi (nhân danh cái chung, đại diện cho một bộ phận xã hội)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771369469"/>
                  </a:ext>
                </a:extLst>
              </a:tr>
            </a:tbl>
          </a:graphicData>
        </a:graphic>
      </p:graphicFrame>
    </p:spTree>
    <p:extLst>
      <p:ext uri="{BB962C8B-B14F-4D97-AF65-F5344CB8AC3E}">
        <p14:creationId xmlns:p14="http://schemas.microsoft.com/office/powerpoint/2010/main" val="144990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id="{FBE9B10B-A69A-47D2-AE30-7FF5932E597E}"/>
              </a:ext>
            </a:extLst>
          </p:cNvPr>
          <p:cNvSpPr>
            <a:spLocks noChangeArrowheads="1"/>
          </p:cNvSpPr>
          <p:nvPr/>
        </p:nvSpPr>
        <p:spPr bwMode="auto">
          <a:xfrm>
            <a:off x="140677" y="503152"/>
            <a:ext cx="12192000" cy="5711483"/>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211015" y="871930"/>
            <a:ext cx="12051323" cy="4973926"/>
          </a:xfrm>
          <a:prstGeom prst="rect">
            <a:avLst/>
          </a:prstGeom>
        </p:spPr>
        <p:txBody>
          <a:bodyPr wrap="square">
            <a:spAutoFit/>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de-DE" sz="28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 Cách đọc hiểu một văn bản thơ trữ tình trung đại làm theo thể Đường luật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chú</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đặc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điểm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loại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văn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không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gian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sự</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hệ</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giữa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trong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Nếu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bằng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Hán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trước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khi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kĩ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nghĩa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rõ</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Chú</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ý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đối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sánh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giữa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phiên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âm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phần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dịch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600"/>
              </a:spcBef>
              <a:spcAft>
                <a:spcPts val="600"/>
              </a:spcAft>
              <a:buClrTx/>
              <a:buSzTx/>
              <a:buFont typeface="Times New Roman" panose="02020603050405020304" pitchFamily="18" charset="0"/>
              <a:buChar char="-"/>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Hiểu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bài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thơ</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về</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điều</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bằng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nào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cách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ấy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có</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gì</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độc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đáo</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đáng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nhớ</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nghệ</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thuật</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đối</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hình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ảnh</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từ</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ngữ</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biện</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pháp</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tu</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1"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từ</a:t>
            </a:r>
            <a:r>
              <a:rPr kumimoji="0" lang="en-US" sz="2800" b="0" i="1"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Chỉ</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ra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được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xúc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chủ</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thể</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trữ</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những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tác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động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chúng</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đến</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suy</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nghĩ</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và</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cảm</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đọc</a:t>
            </a:r>
            <a:r>
              <a:rPr kumimoji="0" lang="en-US" sz="28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56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7055</Words>
  <Application>Microsoft Office PowerPoint</Application>
  <PresentationFormat>Widescreen</PresentationFormat>
  <Paragraphs>412</Paragraphs>
  <Slides>71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71</vt:i4>
      </vt:variant>
    </vt:vector>
  </HeadingPairs>
  <TitlesOfParts>
    <vt:vector size="7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TBC</cp:lastModifiedBy>
  <cp:revision>1</cp:revision>
  <dcterms:created xsi:type="dcterms:W3CDTF">2022-07-16T03:19:26Z</dcterms:created>
  <dcterms:modified xsi:type="dcterms:W3CDTF">2022-08-24T14:11:25Z</dcterms:modified>
</cp:coreProperties>
</file>