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0" r:id="rId2"/>
    <p:sldId id="266" r:id="rId3"/>
    <p:sldId id="261" r:id="rId4"/>
    <p:sldId id="257" r:id="rId5"/>
    <p:sldId id="258" r:id="rId6"/>
    <p:sldId id="259" r:id="rId7"/>
    <p:sldId id="260" r:id="rId8"/>
    <p:sldId id="268" r:id="rId9"/>
    <p:sldId id="263" r:id="rId10"/>
    <p:sldId id="262" r:id="rId11"/>
    <p:sldId id="264" r:id="rId12"/>
    <p:sldId id="265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1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536CB-6F3F-4C01-95F1-C559E02AAB8A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86FF6-D07B-4FAC-B39C-09B0B67C7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0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058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B790-791D-4C10-8664-AA150B7457C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3AFB-AF69-49BF-9D1B-5A0AC12C8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79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B790-791D-4C10-8664-AA150B7457C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3AFB-AF69-49BF-9D1B-5A0AC12C8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B790-791D-4C10-8664-AA150B7457C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3AFB-AF69-49BF-9D1B-5A0AC12C8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4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B790-791D-4C10-8664-AA150B7457C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3AFB-AF69-49BF-9D1B-5A0AC12C8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1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B790-791D-4C10-8664-AA150B7457C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3AFB-AF69-49BF-9D1B-5A0AC12C8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1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B790-791D-4C10-8664-AA150B7457C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3AFB-AF69-49BF-9D1B-5A0AC12C8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B790-791D-4C10-8664-AA150B7457C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3AFB-AF69-49BF-9D1B-5A0AC12C8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25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B790-791D-4C10-8664-AA150B7457C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3AFB-AF69-49BF-9D1B-5A0AC12C8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B790-791D-4C10-8664-AA150B7457C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3AFB-AF69-49BF-9D1B-5A0AC12C8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0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B790-791D-4C10-8664-AA150B7457C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3AFB-AF69-49BF-9D1B-5A0AC12C8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32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B790-791D-4C10-8664-AA150B7457C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3AFB-AF69-49BF-9D1B-5A0AC12C8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69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9B790-791D-4C10-8664-AA150B7457C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C3AFB-AF69-49BF-9D1B-5A0AC12C8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8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6.emf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7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0.png"/><Relationship Id="rId10" Type="http://schemas.openxmlformats.org/officeDocument/2006/relationships/image" Target="../media/image6.emf"/><Relationship Id="rId4" Type="http://schemas.openxmlformats.org/officeDocument/2006/relationships/image" Target="../media/image40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439" y="-306809"/>
            <a:ext cx="10661715" cy="5677322"/>
          </a:xfrm>
        </p:spPr>
      </p:pic>
      <p:pic>
        <p:nvPicPr>
          <p:cNvPr id="614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28" y="5362053"/>
            <a:ext cx="2305051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78" y="5352006"/>
            <a:ext cx="23066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556" y="5362053"/>
            <a:ext cx="2306638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89885" y="57941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18931" y="4484612"/>
            <a:ext cx="3765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.VnBlack" panose="020B7200000000000000" pitchFamily="34" charset="0"/>
              </a:rPr>
              <a:t>Teacher: Tran </a:t>
            </a:r>
            <a:r>
              <a:rPr lang="en-US" sz="2000" b="1" dirty="0" err="1" smtClean="0">
                <a:latin typeface=".VnBlack" panose="020B7200000000000000" pitchFamily="34" charset="0"/>
              </a:rPr>
              <a:t>Thi</a:t>
            </a:r>
            <a:r>
              <a:rPr lang="en-US" sz="2000" b="1" dirty="0" smtClean="0">
                <a:latin typeface=".VnBlack" panose="020B7200000000000000" pitchFamily="34" charset="0"/>
              </a:rPr>
              <a:t> Thu </a:t>
            </a:r>
            <a:r>
              <a:rPr lang="en-US" sz="2000" b="1" dirty="0" err="1" smtClean="0">
                <a:latin typeface=".VnBlack" panose="020B7200000000000000" pitchFamily="34" charset="0"/>
              </a:rPr>
              <a:t>Hoa</a:t>
            </a:r>
            <a:endParaRPr lang="en-US" sz="2000" b="1" dirty="0" smtClean="0">
              <a:latin typeface=".VnBlack" panose="020B7200000000000000" pitchFamily="34" charset="0"/>
            </a:endParaRPr>
          </a:p>
          <a:p>
            <a:r>
              <a:rPr lang="en-US" sz="2000" b="1" dirty="0" smtClean="0">
                <a:latin typeface=".VnBlack" panose="020B7200000000000000" pitchFamily="34" charset="0"/>
              </a:rPr>
              <a:t>Class     : 10a2</a:t>
            </a:r>
            <a:endParaRPr lang="en-US" sz="2000" b="1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CIRCLE IN THE COORDINATE PLANE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8"/>
          <p:cNvSpPr>
            <a:spLocks noChangeArrowheads="1"/>
          </p:cNvSpPr>
          <p:nvPr/>
        </p:nvSpPr>
        <p:spPr bwMode="auto">
          <a:xfrm>
            <a:off x="0" y="759918"/>
            <a:ext cx="35938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CIRCLE EQUATIONS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9262" y="1144357"/>
            <a:ext cx="108867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>
                <a:latin typeface="Comic Sans MS" panose="030F0702030302020204" pitchFamily="66" charset="0"/>
              </a:rPr>
              <a:t>In the Oxy plane, </a:t>
            </a:r>
            <a:r>
              <a:rPr lang="en-US" altLang="en-US" sz="2800" dirty="0" smtClean="0">
                <a:latin typeface="Comic Sans MS" panose="030F0702030302020204" pitchFamily="66" charset="0"/>
              </a:rPr>
              <a:t>the equation for the </a:t>
            </a:r>
            <a:r>
              <a:rPr lang="en-US" altLang="en-US" sz="2800" dirty="0">
                <a:latin typeface="Comic Sans MS" panose="030F0702030302020204" pitchFamily="66" charset="0"/>
              </a:rPr>
              <a:t>circle  (C) with center I(</a:t>
            </a:r>
            <a:r>
              <a:rPr lang="en-US" altLang="en-US" sz="2800" dirty="0" err="1">
                <a:latin typeface="Comic Sans MS" panose="030F0702030302020204" pitchFamily="66" charset="0"/>
              </a:rPr>
              <a:t>a;b</a:t>
            </a:r>
            <a:r>
              <a:rPr lang="en-US" altLang="en-US" sz="2800" dirty="0">
                <a:latin typeface="Comic Sans MS" panose="030F0702030302020204" pitchFamily="66" charset="0"/>
              </a:rPr>
              <a:t>)  and radius </a:t>
            </a:r>
            <a:r>
              <a:rPr lang="en-US" altLang="en-US" sz="2800" dirty="0" smtClean="0">
                <a:latin typeface="Comic Sans MS" panose="030F0702030302020204" pitchFamily="66" charset="0"/>
              </a:rPr>
              <a:t>R is</a:t>
            </a:r>
            <a:endParaRPr lang="en-US" altLang="en-US" sz="28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8"/>
              <p:cNvSpPr>
                <a:spLocks noChangeArrowheads="1"/>
              </p:cNvSpPr>
              <p:nvPr/>
            </p:nvSpPr>
            <p:spPr bwMode="auto">
              <a:xfrm>
                <a:off x="4560062" y="1933420"/>
                <a:ext cx="5697514" cy="595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d>
                      </m:e>
                      <m:sup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sz="32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0062" y="1933420"/>
                <a:ext cx="5697514" cy="5959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loud 7"/>
          <p:cNvSpPr/>
          <p:nvPr/>
        </p:nvSpPr>
        <p:spPr bwMode="auto">
          <a:xfrm>
            <a:off x="649435" y="2700075"/>
            <a:ext cx="5316799" cy="1855787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30000"/>
              </a:spcBef>
              <a:defRPr/>
            </a:pPr>
            <a:r>
              <a:rPr lang="en-US" sz="2400" b="1" dirty="0">
                <a:solidFill>
                  <a:srgbClr val="050505"/>
                </a:solidFill>
                <a:latin typeface="Comic Sans MS" panose="030F0702030302020204" pitchFamily="66" charset="0"/>
                <a:cs typeface="Arial" charset="0"/>
              </a:rPr>
              <a:t>What factors are needed </a:t>
            </a:r>
          </a:p>
          <a:p>
            <a:pPr>
              <a:spcBef>
                <a:spcPct val="30000"/>
              </a:spcBef>
              <a:defRPr/>
            </a:pPr>
            <a:r>
              <a:rPr lang="en-US" sz="2400" b="1" dirty="0">
                <a:solidFill>
                  <a:srgbClr val="050505"/>
                </a:solidFill>
                <a:latin typeface="Comic Sans MS" panose="030F0702030302020204" pitchFamily="66" charset="0"/>
                <a:cs typeface="Arial" charset="0"/>
              </a:rPr>
              <a:t>to write the equation of </a:t>
            </a:r>
          </a:p>
          <a:p>
            <a:pPr>
              <a:spcBef>
                <a:spcPct val="30000"/>
              </a:spcBef>
              <a:defRPr/>
            </a:pPr>
            <a:r>
              <a:rPr lang="en-US" sz="2400" b="1" dirty="0">
                <a:solidFill>
                  <a:srgbClr val="050505"/>
                </a:solidFill>
                <a:latin typeface="Comic Sans MS" panose="030F0702030302020204" pitchFamily="66" charset="0"/>
                <a:cs typeface="Arial" charset="0"/>
              </a:rPr>
              <a:t>a circle?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038661" y="2902490"/>
            <a:ext cx="5866646" cy="1754326"/>
            <a:chOff x="6038661" y="2902490"/>
            <a:chExt cx="5254201" cy="1754326"/>
          </a:xfrm>
        </p:grpSpPr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7206558" y="2902490"/>
              <a:ext cx="4086304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en-US" sz="2400" dirty="0" smtClean="0">
                  <a:solidFill>
                    <a:srgbClr val="333333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the 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CENTER </a:t>
              </a:r>
              <a:r>
                <a:rPr lang="en-US" altLang="en-US" sz="2400" dirty="0">
                  <a:latin typeface="Comic Sans MS" panose="030F0702030302020204" pitchFamily="66" charset="0"/>
                </a:rPr>
                <a:t>I(</a:t>
              </a:r>
              <a:r>
                <a:rPr lang="en-US" altLang="en-US" sz="2400" dirty="0" err="1">
                  <a:latin typeface="Comic Sans MS" panose="030F0702030302020204" pitchFamily="66" charset="0"/>
                </a:rPr>
                <a:t>a;b</a:t>
              </a:r>
              <a:r>
                <a:rPr lang="en-US" altLang="en-US" sz="2400" dirty="0">
                  <a:latin typeface="Comic Sans MS" panose="030F0702030302020204" pitchFamily="66" charset="0"/>
                </a:rPr>
                <a:t>) </a:t>
              </a:r>
              <a:endParaRPr lang="en-US" alt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en-US" sz="2400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a</a:t>
              </a:r>
              <a:r>
                <a:rPr lang="en-US" altLang="en-US" sz="2400" b="1" dirty="0" smtClean="0">
                  <a:latin typeface="Comic Sans MS" panose="030F0702030302020204" pitchFamily="66" charset="0"/>
                  <a:cs typeface="Arial" panose="020B0604020202020204" pitchFamily="34" charset="0"/>
                </a:rPr>
                <a:t>nd</a:t>
              </a:r>
              <a:r>
                <a:rPr lang="en-US" altLang="en-US" sz="2400" b="1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RADIUS </a:t>
              </a:r>
              <a:r>
                <a:rPr lang="en-US" alt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R</a:t>
              </a:r>
              <a:r>
                <a:rPr lang="en-US" altLang="en-US" sz="2400" dirty="0">
                  <a:latin typeface="Comic Sans MS" panose="030F0702030302020204" pitchFamily="66" charset="0"/>
                </a:rPr>
                <a:t> </a:t>
              </a:r>
              <a:r>
                <a:rPr lang="en-US" altLang="en-US" sz="2400" dirty="0" smtClean="0">
                  <a:solidFill>
                    <a:srgbClr val="333333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of </a:t>
              </a:r>
              <a:r>
                <a:rPr lang="en-US" altLang="en-US" sz="2400" dirty="0">
                  <a:solidFill>
                    <a:srgbClr val="333333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the circle.</a:t>
              </a:r>
              <a:endParaRPr lang="en-US" altLang="en-US" sz="4800" dirty="0">
                <a:latin typeface="Comic Sans MS" panose="030F0702030302020204" pitchFamily="66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6038661" y="3241141"/>
              <a:ext cx="1167897" cy="43456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065822" y="3675707"/>
              <a:ext cx="1140736" cy="19917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870961" y="4167612"/>
            <a:ext cx="6034345" cy="2115574"/>
            <a:chOff x="5870962" y="4167612"/>
            <a:chExt cx="5691498" cy="2115574"/>
          </a:xfrm>
        </p:grpSpPr>
        <p:sp>
          <p:nvSpPr>
            <p:cNvPr id="15" name="Down Arrow 14"/>
            <p:cNvSpPr/>
            <p:nvPr/>
          </p:nvSpPr>
          <p:spPr>
            <a:xfrm>
              <a:off x="8080904" y="4167612"/>
              <a:ext cx="176187" cy="9784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70962" y="5329079"/>
              <a:ext cx="569149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Find 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b, R </a:t>
              </a:r>
              <a:r>
                <a:rPr lang="en-US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 then substitute into (1) 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228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/>
          <p:cNvSpPr>
            <a:spLocks noChangeArrowheads="1"/>
          </p:cNvSpPr>
          <p:nvPr/>
        </p:nvSpPr>
        <p:spPr bwMode="auto">
          <a:xfrm>
            <a:off x="161365" y="635821"/>
            <a:ext cx="6763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2: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equation of the circle (C), know: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68" y="1146595"/>
            <a:ext cx="5192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(C) has center I(1; 3) and radius R = 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1484" y="2370277"/>
                <a:ext cx="537198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 (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has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center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(3; −2)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radius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4" y="2370277"/>
                <a:ext cx="5371983" cy="461665"/>
              </a:xfrm>
              <a:prstGeom prst="rect">
                <a:avLst/>
              </a:prstGeom>
              <a:blipFill>
                <a:blip r:embed="rId2"/>
                <a:stretch>
                  <a:fillRect l="-907" t="-10526" r="-680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CIRCLE IN THE COORDINATE PLANE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126" y="1758436"/>
            <a:ext cx="6824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(C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has center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I(2; -2) and passes through M(6; 1)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6126" y="2987314"/>
            <a:ext cx="6721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(C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has center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I(-2; 0) and passes through M(3; 1) 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1484" y="3599155"/>
            <a:ext cx="1459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Solution: 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6126" y="4213063"/>
            <a:ext cx="3876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We have a = 1, b = 3, R = 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992490" y="4205441"/>
                <a:ext cx="729360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equation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circle (C)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r>
                  <a:rPr 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9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490" y="4205441"/>
                <a:ext cx="7293600" cy="461665"/>
              </a:xfrm>
              <a:prstGeom prst="rect">
                <a:avLst/>
              </a:prstGeom>
              <a:blipFill>
                <a:blip r:embed="rId4"/>
                <a:stretch>
                  <a:fillRect l="-1338" t="-11842" r="-334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51484" y="4964021"/>
            <a:ext cx="3919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We have a = 2 , b = -2 , R =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07696" y="495505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207704" y="4875163"/>
                <a:ext cx="3856569" cy="539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en-US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(−</m:t>
                                  </m:r>
                                  <m:r>
                                    <a:rPr lang="en-US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704" y="4875163"/>
                <a:ext cx="3856569" cy="5395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7959161" y="4974329"/>
            <a:ext cx="588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45690" y="5636367"/>
                <a:ext cx="737535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equation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circle (C)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(−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2)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90" y="5636367"/>
                <a:ext cx="7375352" cy="461665"/>
              </a:xfrm>
              <a:prstGeom prst="rect">
                <a:avLst/>
              </a:prstGeom>
              <a:blipFill>
                <a:blip r:embed="rId6"/>
                <a:stretch>
                  <a:fillRect l="-1322"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551105" y="5611472"/>
                <a:ext cx="38978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⇔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 </a:t>
                </a:r>
                <a:endParaRPr lang="en-US" sz="2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1105" y="5611472"/>
                <a:ext cx="3897862" cy="461665"/>
              </a:xfrm>
              <a:prstGeom prst="rect">
                <a:avLst/>
              </a:prstGeom>
              <a:blipFill>
                <a:blip r:embed="rId7"/>
                <a:stretch>
                  <a:fillRect t="-12000" r="-1408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/>
          <p:cNvSpPr/>
          <p:nvPr/>
        </p:nvSpPr>
        <p:spPr>
          <a:xfrm>
            <a:off x="6925268" y="436782"/>
            <a:ext cx="5133947" cy="17153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525741" y="515481"/>
                <a:ext cx="3933000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d>
                      </m:e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(1)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741" y="515481"/>
                <a:ext cx="3933000" cy="470000"/>
              </a:xfrm>
              <a:prstGeom prst="rect">
                <a:avLst/>
              </a:prstGeom>
              <a:blipFill rotWithShape="0">
                <a:blip r:embed="rId9"/>
                <a:stretch>
                  <a:fillRect t="-7792" r="-1240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7074352" y="1146595"/>
            <a:ext cx="50512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find 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R </a:t>
            </a:r>
            <a:r>
              <a:rPr lang="en-US" sz="2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substitute into (1) </a:t>
            </a:r>
            <a:endParaRPr lang="en-US" sz="2200" dirty="0">
              <a:solidFill>
                <a:srgbClr val="0070C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8196" y="2176995"/>
            <a:ext cx="2576943" cy="20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7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6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CIRCLE IN THE COORDINATE PLANE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68420"/>
            <a:ext cx="19255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2889" y="1167618"/>
                <a:ext cx="10954413" cy="1516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Exercise 1 (group 1 and 4):</a:t>
                </a:r>
              </a:p>
              <a:p>
                <a:pPr marL="457200" indent="-457200">
                  <a:buAutoNum type="alphaLcParenR"/>
                </a:pP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Find center I and radius R of the circle (C):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d>
                      </m:e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r>
                  <a:rPr lang="en-US" altLang="en-US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altLang="en-US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Write equation of the circle (C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with diameter AB, given that A(3; 1) and B(1; 1) </a:t>
                </a:r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89" y="1167618"/>
                <a:ext cx="10954413" cy="1516441"/>
              </a:xfrm>
              <a:prstGeom prst="rect">
                <a:avLst/>
              </a:prstGeom>
              <a:blipFill>
                <a:blip r:embed="rId2"/>
                <a:stretch>
                  <a:fillRect l="-835" t="-3226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9015" y="3109629"/>
                <a:ext cx="10954413" cy="1574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Exercise 2 (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group </a:t>
                </a:r>
                <a:r>
                  <a:rPr lang="en-US" sz="2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sz="24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3):</a:t>
                </a:r>
              </a:p>
              <a:p>
                <a:pPr marL="457200" indent="-457200">
                  <a:buAutoNum type="alphaLcParenR"/>
                </a:pP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Find center I and radius R of the circle (C):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𝟑𝟔</m:t>
                    </m:r>
                  </m:oMath>
                </a14:m>
                <a:r>
                  <a:rPr lang="en-US" altLang="en-US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altLang="en-US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Write equation of the circle (C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with diameter AB, given that A(1; 2) and B(5; 2) 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15" y="3109629"/>
                <a:ext cx="10954413" cy="1574021"/>
              </a:xfrm>
              <a:prstGeom prst="rect">
                <a:avLst/>
              </a:prstGeom>
              <a:blipFill>
                <a:blip r:embed="rId3"/>
                <a:stretch>
                  <a:fillRect l="-835" t="-3101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407" y="4517443"/>
            <a:ext cx="2983850" cy="23405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82743" y="5250065"/>
            <a:ext cx="191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9751" y="5271835"/>
            <a:ext cx="191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09612" y="5228290"/>
            <a:ext cx="191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329751" y="461665"/>
                <a:ext cx="3620414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d>
                        </m:e>
                        <m:sup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4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e>
                        <m:sup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9751" y="461665"/>
                <a:ext cx="3620414" cy="470000"/>
              </a:xfrm>
              <a:prstGeom prst="rect">
                <a:avLst/>
              </a:prstGeom>
              <a:blipFill>
                <a:blip r:embed="rId5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8480560" y="895570"/>
            <a:ext cx="2241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= (3; 0), R = 5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4332" y="3467593"/>
            <a:ext cx="2241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= (0; 2), R = 6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146" y="5078327"/>
            <a:ext cx="5010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is the midpoint of line segment AB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84146" y="5650175"/>
                <a:ext cx="1530612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4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</m:oMath>
                  </m:oMathPara>
                </a14:m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146" y="5650175"/>
                <a:ext cx="1530612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294" y="5786617"/>
            <a:ext cx="1496706" cy="107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7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1114"/>
            <a:ext cx="9144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5272088"/>
            <a:ext cx="889635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21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1083179" y="129256"/>
            <a:ext cx="2649197" cy="25425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37" y="3674129"/>
            <a:ext cx="2615148" cy="2596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8" y="3029217"/>
            <a:ext cx="3615761" cy="3428955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5435125" y="19335"/>
            <a:ext cx="6235828" cy="2762428"/>
          </a:xfrm>
          <a:prstGeom prst="wedgeEllipseCallout">
            <a:avLst>
              <a:gd name="adj1" fmla="val -67373"/>
              <a:gd name="adj2" fmla="val 449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Find the similarities in the following figures?</a:t>
            </a:r>
            <a:endParaRPr lang="en-US" sz="2800" b="1" dirty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741" y="1087068"/>
            <a:ext cx="45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F.1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5854" y="6450107"/>
            <a:ext cx="45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F.2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7411" y="6379578"/>
            <a:ext cx="45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F.3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441" y="3235178"/>
            <a:ext cx="4158102" cy="30529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58968" y="6372246"/>
            <a:ext cx="45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F.4</a:t>
            </a:r>
          </a:p>
        </p:txBody>
      </p:sp>
      <p:sp>
        <p:nvSpPr>
          <p:cNvPr id="12" name="Cloud 11"/>
          <p:cNvSpPr/>
          <p:nvPr/>
        </p:nvSpPr>
        <p:spPr bwMode="auto">
          <a:xfrm>
            <a:off x="3962741" y="143356"/>
            <a:ext cx="8001000" cy="3962400"/>
          </a:xfrm>
          <a:prstGeom prst="cloud">
            <a:avLst/>
          </a:prstGeom>
          <a:solidFill>
            <a:schemeClr val="accent2">
              <a:lumMod val="90000"/>
              <a:lumOff val="1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.VnBlack" panose="020B7200000000000000" pitchFamily="34" charset="0"/>
              </a:rPr>
              <a:t>In </a:t>
            </a:r>
            <a:r>
              <a:rPr lang="en-US" sz="3200" b="1" dirty="0">
                <a:solidFill>
                  <a:schemeClr val="bg1"/>
                </a:solidFill>
                <a:latin typeface=".VnBlack" panose="020B7200000000000000" pitchFamily="34" charset="0"/>
              </a:rPr>
              <a:t>the coordinate </a:t>
            </a:r>
            <a:r>
              <a:rPr lang="en-US" sz="3200" b="1" dirty="0" smtClean="0">
                <a:solidFill>
                  <a:schemeClr val="bg1"/>
                </a:solidFill>
                <a:latin typeface=".VnBlack" panose="020B7200000000000000" pitchFamily="34" charset="0"/>
              </a:rPr>
              <a:t>plane, 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is the equation of a circle? </a:t>
            </a:r>
          </a:p>
          <a:p>
            <a:pPr algn="ctr" eaLnBrk="1" hangingPunct="1">
              <a:defRPr/>
            </a:pP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5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4217" y="1750423"/>
            <a:ext cx="9013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 21, PERIOD 30</a:t>
            </a: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CIRCLE IN THE COORDINATE PLANE 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6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7430" y="2949053"/>
            <a:ext cx="64173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WARMING UP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74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WARMING UP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509449"/>
            <a:ext cx="1206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1: Fill in the banks True (T) or False (F) in the following exercise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314" y="1293221"/>
            <a:ext cx="1392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In the Oxy plane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629" y="3761954"/>
            <a:ext cx="12061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Given circle (C) with center I and radius R (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denoted by (I; R)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The point M belongs to (C) if only if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= R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95854" y="2620618"/>
            <a:ext cx="50945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395854" y="1904498"/>
            <a:ext cx="50945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95854" y="4339574"/>
            <a:ext cx="50945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17861" y="1833559"/>
                <a:ext cx="10236928" cy="539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Given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We have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61" y="1833559"/>
                <a:ext cx="10236928" cy="539571"/>
              </a:xfrm>
              <a:prstGeom prst="rect">
                <a:avLst/>
              </a:prstGeom>
              <a:blipFill>
                <a:blip r:embed="rId4"/>
                <a:stretch>
                  <a:fillRect l="-893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17861" y="2689140"/>
                <a:ext cx="1014548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Given 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We have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61" y="2689140"/>
                <a:ext cx="10145486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901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93474" y="3161340"/>
                <a:ext cx="4534575" cy="541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74" y="3161340"/>
                <a:ext cx="4534575" cy="5415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2381" y="4421430"/>
            <a:ext cx="2707878" cy="22644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48" y="5703509"/>
            <a:ext cx="2172551" cy="111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Đồng hồ đếm ngược 2 phút có âm thanh - 2 minute countdown timer with s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30" y="5157873"/>
            <a:ext cx="2811589" cy="158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="" xmlns:a16="http://schemas.microsoft.com/office/drawing/2014/main" id="{65D3F79B-E72B-0FE9-FB48-CF5F35768AD4}"/>
              </a:ext>
            </a:extLst>
          </p:cNvPr>
          <p:cNvSpPr/>
          <p:nvPr/>
        </p:nvSpPr>
        <p:spPr>
          <a:xfrm>
            <a:off x="6833982" y="2477350"/>
            <a:ext cx="642942" cy="5972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Rectangle 33">
            <a:extLst>
              <a:ext uri="{FF2B5EF4-FFF2-40B4-BE49-F238E27FC236}">
                <a16:creationId xmlns="" xmlns:a16="http://schemas.microsoft.com/office/drawing/2014/main" id="{9DB8A2AA-1842-3AEC-1C47-556AD7806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53" y="2439119"/>
            <a:ext cx="38042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(2; 3).</a:t>
            </a:r>
            <a:r>
              <a:rPr lang="en-US" altLang="en-US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4">
            <a:extLst>
              <a:ext uri="{FF2B5EF4-FFF2-40B4-BE49-F238E27FC236}">
                <a16:creationId xmlns="" xmlns:a16="http://schemas.microsoft.com/office/drawing/2014/main" id="{82622C7E-3DC3-5E2A-6181-780D10F72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618" y="4107916"/>
            <a:ext cx="2945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/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Q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(4; 3).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Rectangle 35">
            <a:extLst>
              <a:ext uri="{FF2B5EF4-FFF2-40B4-BE49-F238E27FC236}">
                <a16:creationId xmlns="" xmlns:a16="http://schemas.microsoft.com/office/drawing/2014/main" id="{D0CA3712-8CB2-EE20-943C-AAB2BA403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53" y="4107917"/>
            <a:ext cx="3017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(-2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3).</a:t>
            </a:r>
            <a:r>
              <a:rPr lang="en-US" altLang="en-US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35">
            <a:extLst>
              <a:ext uri="{FF2B5EF4-FFF2-40B4-BE49-F238E27FC236}">
                <a16:creationId xmlns="" xmlns:a16="http://schemas.microsoft.com/office/drawing/2014/main" id="{EA5A6245-0E0F-C889-4AF7-D7C5F49B4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618" y="2440639"/>
            <a:ext cx="28488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(3; 4).</a:t>
            </a:r>
            <a:r>
              <a:rPr lang="en-US" altLang="en-US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8"/>
          <p:cNvSpPr>
            <a:spLocks noChangeArrowheads="1"/>
          </p:cNvSpPr>
          <p:nvPr/>
        </p:nvSpPr>
        <p:spPr bwMode="auto">
          <a:xfrm>
            <a:off x="0" y="841639"/>
            <a:ext cx="105641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Oxy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plane, given circle (C) with center I(-1; 1) and radius R = 5. </a:t>
            </a:r>
          </a:p>
          <a:p>
            <a:pPr>
              <a:lnSpc>
                <a:spcPct val="150000"/>
              </a:lnSpc>
            </a:pP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Which of  the following points belongs to (C) 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WARMING UP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37980" y="3191681"/>
                <a:ext cx="5205849" cy="539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IM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e>
                    </m:rad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</a:rPr>
                  <a:t> ≠ 5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80" y="3191681"/>
                <a:ext cx="5205849" cy="539571"/>
              </a:xfrm>
              <a:prstGeom prst="rect">
                <a:avLst/>
              </a:prstGeom>
              <a:blipFill>
                <a:blip r:embed="rId5"/>
                <a:stretch>
                  <a:fillRect l="-1756" r="-820" b="-2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951618" y="3169795"/>
                <a:ext cx="5048562" cy="541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𝐈𝐍</m:t>
                      </m:r>
                      <m:r>
                        <a:rPr lang="en-US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618" y="3169795"/>
                <a:ext cx="5048562" cy="5415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482" y="5431761"/>
            <a:ext cx="2700518" cy="138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Đồng hồ đếm ngược 2 phút có âm thanh - 2 minute countdown timer with s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58" y="5157873"/>
            <a:ext cx="2811589" cy="158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3" grpId="0" animBg="1"/>
      <p:bldP spid="15" grpId="0"/>
      <p:bldP spid="17" grpId="0"/>
      <p:bldP spid="19" grpId="0"/>
      <p:bldP spid="21" grpId="0"/>
      <p:bldP spid="5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8"/>
          <p:cNvSpPr>
            <a:spLocks noChangeArrowheads="1"/>
          </p:cNvSpPr>
          <p:nvPr/>
        </p:nvSpPr>
        <p:spPr bwMode="auto">
          <a:xfrm>
            <a:off x="0" y="921802"/>
            <a:ext cx="100399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Oxy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plane, given circle (C) with center I(a; b) and radius R .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Find the condition for point M(x; y) belong to (C).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WARMING UP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65D3F79B-E72B-0FE9-FB48-CF5F35768AD4}"/>
              </a:ext>
            </a:extLst>
          </p:cNvPr>
          <p:cNvSpPr/>
          <p:nvPr/>
        </p:nvSpPr>
        <p:spPr>
          <a:xfrm>
            <a:off x="433182" y="2002631"/>
            <a:ext cx="642942" cy="5972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3">
                <a:extLst>
                  <a:ext uri="{FF2B5EF4-FFF2-40B4-BE49-F238E27FC236}">
                    <a16:creationId xmlns="" xmlns:a16="http://schemas.microsoft.com/office/drawing/2014/main" id="{9DB8A2AA-1842-3AEC-1C47-556AD7806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816" y="1964148"/>
                <a:ext cx="520033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en-US" altLang="en-US" sz="30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33">
                <a:extLst>
                  <a:ext uri="{FF2B5EF4-FFF2-40B4-BE49-F238E27FC236}">
                    <a16:creationId xmlns:a16="http://schemas.microsoft.com/office/drawing/2014/main" id="{9DB8A2AA-1842-3AEC-1C47-556AD78066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816" y="1964148"/>
                <a:ext cx="5200334" cy="584775"/>
              </a:xfrm>
              <a:prstGeom prst="rect">
                <a:avLst/>
              </a:prstGeom>
              <a:blipFill>
                <a:blip r:embed="rId4"/>
                <a:stretch>
                  <a:fillRect l="-2696" t="-9375" b="-302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34">
                <a:extLst>
                  <a:ext uri="{FF2B5EF4-FFF2-40B4-BE49-F238E27FC236}">
                    <a16:creationId xmlns="" xmlns:a16="http://schemas.microsoft.com/office/drawing/2014/main" id="{82622C7E-3DC3-5E2A-6181-780D10F72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816" y="4730717"/>
                <a:ext cx="5378595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lvl="0"/>
                <a:r>
                  <a:rPr lang="en-US" altLang="en-US" sz="30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2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34">
                <a:extLst>
                  <a:ext uri="{FF2B5EF4-FFF2-40B4-BE49-F238E27FC236}">
                    <a16:creationId xmlns:a16="http://schemas.microsoft.com/office/drawing/2014/main" id="{82622C7E-3DC3-5E2A-6181-780D10F721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816" y="4730717"/>
                <a:ext cx="5378595" cy="584775"/>
              </a:xfrm>
              <a:prstGeom prst="rect">
                <a:avLst/>
              </a:prstGeom>
              <a:blipFill>
                <a:blip r:embed="rId5"/>
                <a:stretch>
                  <a:fillRect l="-2605" t="-14583" b="-322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35">
                <a:extLst>
                  <a:ext uri="{FF2B5EF4-FFF2-40B4-BE49-F238E27FC236}">
                    <a16:creationId xmlns="" xmlns:a16="http://schemas.microsoft.com/office/drawing/2014/main" id="{D0CA3712-8CB2-EE20-943C-AAB2BA403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816" y="3785188"/>
                <a:ext cx="5795048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en-US" altLang="en-US" sz="30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en-US" altLang="en-US" sz="30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endParaRPr lang="en-US" alt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35">
                <a:extLst>
                  <a:ext uri="{FF2B5EF4-FFF2-40B4-BE49-F238E27FC236}">
                    <a16:creationId xmlns:a16="http://schemas.microsoft.com/office/drawing/2014/main" id="{D0CA3712-8CB2-EE20-943C-AAB2BA4031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816" y="3785188"/>
                <a:ext cx="5795048" cy="584775"/>
              </a:xfrm>
              <a:prstGeom prst="rect">
                <a:avLst/>
              </a:prstGeom>
              <a:blipFill>
                <a:blip r:embed="rId6"/>
                <a:stretch>
                  <a:fillRect l="-2419" t="-14583" b="-322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35">
                <a:extLst>
                  <a:ext uri="{FF2B5EF4-FFF2-40B4-BE49-F238E27FC236}">
                    <a16:creationId xmlns="" xmlns:a16="http://schemas.microsoft.com/office/drawing/2014/main" id="{EA5A6245-0E0F-C889-4AF7-D7C5F49B4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816" y="2849681"/>
                <a:ext cx="5179495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en-US" altLang="en-US" sz="30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35">
                <a:extLst>
                  <a:ext uri="{FF2B5EF4-FFF2-40B4-BE49-F238E27FC236}">
                    <a16:creationId xmlns:a16="http://schemas.microsoft.com/office/drawing/2014/main" id="{EA5A6245-0E0F-C889-4AF7-D7C5F49B43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816" y="2849681"/>
                <a:ext cx="5179495" cy="584775"/>
              </a:xfrm>
              <a:prstGeom prst="rect">
                <a:avLst/>
              </a:prstGeom>
              <a:blipFill>
                <a:blip r:embed="rId7"/>
                <a:stretch>
                  <a:fillRect l="-2706" t="-9375" b="-3020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WARMING UP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187440" y="3518936"/>
                <a:ext cx="5287217" cy="13507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2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𝐌</m:t>
                            </m:r>
                            <m:r>
                              <a:rPr lang="en-US" sz="24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∈(</m:t>
                            </m:r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  <m:r>
                              <a:rPr lang="en-US" sz="24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)⇔</m:t>
                            </m:r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𝑰𝑴</m:t>
                            </m:r>
                            <m:r>
                              <a:rPr lang="en-US" sz="24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mr>
                        <m:mr>
                          <m:e>
                            <m:r>
                              <m:rPr>
                                <m:nor/>
                              </m:r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                 </m:t>
                            </m:r>
                            <m:r>
                              <a:rPr lang="en-US" sz="24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⇔</m:t>
                            </m:r>
                            <m:rad>
                              <m:radPr>
                                <m:degHide m:val="on"/>
                                <m:ctrlP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sz="2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4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  <m:r>
                                          <a:rPr lang="en-US" sz="2400" b="1" i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4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1" i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2400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2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4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sz="2400" b="1" i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2400" b="1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𝒃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1" i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rad>
                            <m:r>
                              <a:rPr lang="en-US" sz="24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mr>
                        <m:mr>
                          <m:e>
                            <m:r>
                              <m:rPr>
                                <m:nor/>
                              </m:r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                 </m:t>
                            </m:r>
                            <m:r>
                              <a:rPr lang="en-US" sz="24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⇔</m:t>
                            </m:r>
                            <m:sSup>
                              <m:sSupPr>
                                <m:ctrlP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2400" b="1" i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24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  <m:r>
                                      <a:rPr lang="en-US" sz="2400" b="1" i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2400" b="1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p>
                                <m:r>
                                  <a:rPr lang="en-US" sz="2400" b="1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mr>
                      </m:m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7440" y="3518936"/>
                <a:ext cx="5287217" cy="13507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38"/>
              <p:cNvSpPr>
                <a:spLocks noChangeArrowheads="1"/>
              </p:cNvSpPr>
              <p:nvPr/>
            </p:nvSpPr>
            <p:spPr bwMode="auto">
              <a:xfrm>
                <a:off x="206189" y="5657120"/>
                <a:ext cx="963424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equation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b="1" i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called the equation of the circle </a:t>
                </a:r>
                <a:endParaRPr lang="en-US" sz="24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189" y="5657120"/>
                <a:ext cx="9634240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1013" t="-10526" r="-759" b="-289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9896" y="1304511"/>
            <a:ext cx="2707878" cy="2264466"/>
          </a:xfrm>
          <a:prstGeom prst="rect">
            <a:avLst/>
          </a:prstGeom>
        </p:spPr>
      </p:pic>
      <p:pic>
        <p:nvPicPr>
          <p:cNvPr id="2" name="Đồng hồ đếm ngược 3 phút - 3 minutes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39928" y="5467530"/>
            <a:ext cx="2116074" cy="130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2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6" grpId="0" animBg="1"/>
      <p:bldP spid="7" grpId="0"/>
      <p:bldP spid="8" grpId="0"/>
      <p:bldP spid="9" grpId="0"/>
      <p:bldP spid="10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CIRCLE IN THE COORDINATE PLANE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8"/>
          <p:cNvSpPr>
            <a:spLocks noChangeArrowheads="1"/>
          </p:cNvSpPr>
          <p:nvPr/>
        </p:nvSpPr>
        <p:spPr bwMode="auto">
          <a:xfrm>
            <a:off x="0" y="759918"/>
            <a:ext cx="35938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CIRCLE EQUATIONS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178558" y="3890984"/>
            <a:ext cx="7629077" cy="2235764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given the equation of a circle, can you find coordinate of 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center I </a:t>
            </a:r>
            <a:r>
              <a:rPr lang="en-US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</a:t>
            </a:r>
            <a:r>
              <a:rPr lang="en-US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? 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9262" y="1144357"/>
            <a:ext cx="108867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>
                <a:latin typeface="Comic Sans MS" panose="030F0702030302020204" pitchFamily="66" charset="0"/>
              </a:rPr>
              <a:t>In the Oxy plane, </a:t>
            </a:r>
            <a:r>
              <a:rPr lang="en-US" altLang="en-US" sz="2800" dirty="0" smtClean="0">
                <a:latin typeface="Comic Sans MS" panose="030F0702030302020204" pitchFamily="66" charset="0"/>
              </a:rPr>
              <a:t>the equation for the </a:t>
            </a:r>
            <a:r>
              <a:rPr lang="en-US" altLang="en-US" sz="2800" dirty="0">
                <a:latin typeface="Comic Sans MS" panose="030F0702030302020204" pitchFamily="66" charset="0"/>
              </a:rPr>
              <a:t>circle  (C) with center I(</a:t>
            </a:r>
            <a:r>
              <a:rPr lang="en-US" altLang="en-US" sz="2800" dirty="0" err="1">
                <a:latin typeface="Comic Sans MS" panose="030F0702030302020204" pitchFamily="66" charset="0"/>
              </a:rPr>
              <a:t>a;b</a:t>
            </a:r>
            <a:r>
              <a:rPr lang="en-US" altLang="en-US" sz="2800" dirty="0">
                <a:latin typeface="Comic Sans MS" panose="030F0702030302020204" pitchFamily="66" charset="0"/>
              </a:rPr>
              <a:t>)  and radius </a:t>
            </a:r>
            <a:r>
              <a:rPr lang="en-US" altLang="en-US" sz="2800" dirty="0" smtClean="0">
                <a:latin typeface="Comic Sans MS" panose="030F0702030302020204" pitchFamily="66" charset="0"/>
              </a:rPr>
              <a:t>R is</a:t>
            </a:r>
            <a:endParaRPr lang="en-US" altLang="en-US" sz="2800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8"/>
              <p:cNvSpPr>
                <a:spLocks noChangeArrowheads="1"/>
              </p:cNvSpPr>
              <p:nvPr/>
            </p:nvSpPr>
            <p:spPr bwMode="auto">
              <a:xfrm>
                <a:off x="4560062" y="1933420"/>
                <a:ext cx="5122323" cy="595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d>
                      </m:e>
                      <m:sup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en-US" sz="32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0062" y="1933420"/>
                <a:ext cx="5122323" cy="5959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623134" y="2430203"/>
            <a:ext cx="1929925" cy="1007074"/>
            <a:chOff x="5623134" y="2430203"/>
            <a:chExt cx="1929925" cy="1007074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5623134" y="2430203"/>
              <a:ext cx="472866" cy="48358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6096000" y="2430204"/>
              <a:ext cx="1457059" cy="48358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623134" y="2975612"/>
              <a:ext cx="10647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2400" b="1" dirty="0">
                  <a:latin typeface="Comic Sans MS" panose="030F0702030302020204" pitchFamily="66" charset="0"/>
                </a:rPr>
                <a:t>I(</a:t>
              </a:r>
              <a:r>
                <a:rPr lang="en-US" altLang="en-US" sz="2400" b="1" dirty="0" err="1">
                  <a:latin typeface="Comic Sans MS" panose="030F0702030302020204" pitchFamily="66" charset="0"/>
                </a:rPr>
                <a:t>a;b</a:t>
              </a:r>
              <a:r>
                <a:rPr lang="en-US" altLang="en-US" sz="2400" b="1" dirty="0">
                  <a:latin typeface="Comic Sans MS" panose="030F0702030302020204" pitchFamily="66" charset="0"/>
                </a:rPr>
                <a:t>)</a:t>
              </a:r>
              <a:endParaRPr lang="en-US" sz="24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83046" y="2469685"/>
            <a:ext cx="1449178" cy="932702"/>
            <a:chOff x="8083046" y="2469685"/>
            <a:chExt cx="1449178" cy="9327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8083046" y="2843580"/>
                  <a:ext cx="1449178" cy="5588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p>
                                <m: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3046" y="2843580"/>
                  <a:ext cx="1449178" cy="55880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/>
            <p:nvPr/>
          </p:nvCxnSpPr>
          <p:spPr>
            <a:xfrm flipH="1">
              <a:off x="8426153" y="2469685"/>
              <a:ext cx="345720" cy="53817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573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/>
          <p:cNvSpPr>
            <a:spLocks noChangeArrowheads="1"/>
          </p:cNvSpPr>
          <p:nvPr/>
        </p:nvSpPr>
        <p:spPr bwMode="auto">
          <a:xfrm>
            <a:off x="161365" y="635821"/>
            <a:ext cx="84337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1: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the center I and radius R of the following circles: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48854" y="1509664"/>
                <a:ext cx="43422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: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54" y="1509664"/>
                <a:ext cx="4342214" cy="461665"/>
              </a:xfrm>
              <a:prstGeom prst="rect">
                <a:avLst/>
              </a:prstGeom>
              <a:blipFill>
                <a:blip r:embed="rId2"/>
                <a:stretch>
                  <a:fillRect t="-10667" r="-1122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283490" y="1509664"/>
                <a:ext cx="432701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: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+4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490" y="1509664"/>
                <a:ext cx="4327018" cy="461665"/>
              </a:xfrm>
              <a:prstGeom prst="rect">
                <a:avLst/>
              </a:prstGeom>
              <a:blipFill>
                <a:blip r:embed="rId3"/>
                <a:stretch>
                  <a:fillRect l="-423" t="-10667" r="-112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8238" y="2236816"/>
                <a:ext cx="44828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: 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e>
                        <m: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9 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38" y="2236816"/>
                <a:ext cx="4482830" cy="461665"/>
              </a:xfrm>
              <a:prstGeom prst="rect">
                <a:avLst/>
              </a:prstGeom>
              <a:blipFill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235566" y="2208582"/>
                <a:ext cx="46527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: 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+6</m:t>
                              </m:r>
                            </m:e>
                          </m:d>
                        </m:e>
                        <m: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16 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566" y="2208582"/>
                <a:ext cx="4652749" cy="461665"/>
              </a:xfrm>
              <a:prstGeom prst="rect">
                <a:avLst/>
              </a:prstGeom>
              <a:blipFill>
                <a:blip r:embed="rId5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CIRCLE IN THE COORDINATE PLANE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854" y="2950297"/>
            <a:ext cx="1459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Solution: 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348854" y="3621624"/>
            <a:ext cx="1721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a)We have: 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885516" y="3236628"/>
                <a:ext cx="1353960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=4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516" y="3236628"/>
                <a:ext cx="1353960" cy="12714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233085" y="3502115"/>
                <a:ext cx="2358274" cy="9161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1;2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</m:rad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085" y="3502115"/>
                <a:ext cx="2358274" cy="91614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348854" y="4889871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812830" y="4852983"/>
                <a:ext cx="388850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: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+4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30" y="4852983"/>
                <a:ext cx="3888500" cy="461665"/>
              </a:xfrm>
              <a:prstGeom prst="rect">
                <a:avLst/>
              </a:prstGeom>
              <a:blipFill>
                <a:blip r:embed="rId10"/>
                <a:stretch>
                  <a:fillRect t="-10526" r="-156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795459" y="4830082"/>
                <a:ext cx="42120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⇔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−(−4)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459" y="4830082"/>
                <a:ext cx="4212050" cy="461665"/>
              </a:xfrm>
              <a:prstGeom prst="rect">
                <a:avLst/>
              </a:prstGeom>
              <a:blipFill>
                <a:blip r:embed="rId11"/>
                <a:stretch>
                  <a:fillRect t="-10526" r="-115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863453" y="5350304"/>
                <a:ext cx="1409424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453" y="5350304"/>
                <a:ext cx="1409424" cy="127143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3219511" y="5563691"/>
                <a:ext cx="1895712" cy="9161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3;−4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400" i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ra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511" y="5563691"/>
                <a:ext cx="1895712" cy="91614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348853" y="5749368"/>
            <a:ext cx="1482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have:  </a:t>
            </a:r>
            <a:endParaRPr lang="en-US" sz="2400" dirty="0"/>
          </a:p>
        </p:txBody>
      </p:sp>
      <p:sp>
        <p:nvSpPr>
          <p:cNvPr id="26" name="Rounded Rectangle 25"/>
          <p:cNvSpPr/>
          <p:nvPr/>
        </p:nvSpPr>
        <p:spPr>
          <a:xfrm>
            <a:off x="7175967" y="2817814"/>
            <a:ext cx="4004540" cy="13686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564662" y="2825660"/>
                <a:ext cx="3660489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662" y="2825660"/>
                <a:ext cx="3660489" cy="470000"/>
              </a:xfrm>
              <a:prstGeom prst="rect">
                <a:avLst/>
              </a:prstGeom>
              <a:blipFill rotWithShape="0">
                <a:blip r:embed="rId14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132479" y="3648438"/>
                <a:ext cx="37558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 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479" y="3648438"/>
                <a:ext cx="3755836" cy="461665"/>
              </a:xfrm>
              <a:prstGeom prst="rect">
                <a:avLst/>
              </a:prstGeom>
              <a:blipFill rotWithShape="0">
                <a:blip r:embed="rId15"/>
                <a:stretch>
                  <a:fillRect t="-10526" r="-162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/>
          <p:cNvCxnSpPr/>
          <p:nvPr/>
        </p:nvCxnSpPr>
        <p:spPr>
          <a:xfrm flipV="1">
            <a:off x="8418290" y="3236628"/>
            <a:ext cx="28709" cy="4812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9851450" y="3236628"/>
            <a:ext cx="44580" cy="48122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10707880" y="3175949"/>
            <a:ext cx="107728" cy="4724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32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21" grpId="0"/>
      <p:bldP spid="22" grpId="0"/>
      <p:bldP spid="23" grpId="0"/>
      <p:bldP spid="25" grpId="0"/>
      <p:bldP spid="27" grpId="0"/>
      <p:bldP spid="28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653</Words>
  <Application>Microsoft Office PowerPoint</Application>
  <PresentationFormat>Widescreen</PresentationFormat>
  <Paragraphs>112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MS PGothic</vt:lpstr>
      <vt:lpstr>.VnBlack</vt:lpstr>
      <vt:lpstr>Arial</vt:lpstr>
      <vt:lpstr>Calibri</vt:lpstr>
      <vt:lpstr>Calibri Light</vt:lpstr>
      <vt:lpstr>Cambria Math</vt:lpstr>
      <vt:lpstr>Comic Sans MS</vt:lpstr>
      <vt:lpstr>Lucida Bright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70</cp:revision>
  <dcterms:created xsi:type="dcterms:W3CDTF">2024-03-02T00:34:23Z</dcterms:created>
  <dcterms:modified xsi:type="dcterms:W3CDTF">2025-03-03T07:43:58Z</dcterms:modified>
</cp:coreProperties>
</file>