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8"/>
  </p:notesMasterIdLst>
  <p:handoutMasterIdLst>
    <p:handoutMasterId r:id="rId19"/>
  </p:handoutMasterIdLst>
  <p:sldIdLst>
    <p:sldId id="350" r:id="rId5"/>
    <p:sldId id="361" r:id="rId6"/>
    <p:sldId id="365" r:id="rId7"/>
    <p:sldId id="364" r:id="rId8"/>
    <p:sldId id="363" r:id="rId9"/>
    <p:sldId id="366" r:id="rId10"/>
    <p:sldId id="367" r:id="rId11"/>
    <p:sldId id="368" r:id="rId12"/>
    <p:sldId id="369" r:id="rId13"/>
    <p:sldId id="371" r:id="rId14"/>
    <p:sldId id="372" r:id="rId15"/>
    <p:sldId id="373" r:id="rId16"/>
    <p:sldId id="3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5226" autoAdjust="0"/>
  </p:normalViewPr>
  <p:slideViewPr>
    <p:cSldViewPr snapToGrid="0">
      <p:cViewPr varScale="1">
        <p:scale>
          <a:sx n="82" d="100"/>
          <a:sy n="82" d="100"/>
        </p:scale>
        <p:origin x="720" y="67"/>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19/08/2023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August 19, 2023</a:t>
            </a:fld>
            <a:endParaRPr lang="en-US"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August 19, 2023</a:t>
            </a:fld>
            <a:endParaRPr lang="en-US"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August 19, 2023</a:t>
            </a:fld>
            <a:endParaRPr lang="en-US"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a:t>Annual Review</a:t>
            </a:r>
            <a:endParaRPr lang="en-US" b="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a:lstStyle/>
          <a:p>
            <a:fld id="{6FCA8E82-58CD-E045-8B98-B7A85B79B752}" type="datetime4">
              <a:rPr lang="en-US" smtClean="0"/>
              <a:pPr/>
              <a:t>August 19, 2023</a:t>
            </a:fld>
            <a:endParaRPr lang="en-US"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August 19, 2023</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August 19, 2023</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August 19, 2023</a:t>
            </a:fld>
            <a:endParaRPr lang="en-US"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August 19, 2023</a:t>
            </a:fld>
            <a:endParaRPr lang="en-US"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August 19, 2023</a:t>
            </a:fld>
            <a:endParaRPr lang="en-US"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August 19, 2023</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ircular illustration of data storage&#10;&#10;Description automatically generated">
            <a:extLst>
              <a:ext uri="{FF2B5EF4-FFF2-40B4-BE49-F238E27FC236}">
                <a16:creationId xmlns:a16="http://schemas.microsoft.com/office/drawing/2014/main" id="{55E9631B-BA4E-4377-BF77-148418D33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59101" cy="6858000"/>
          </a:xfrm>
          <a:prstGeom prst="rect">
            <a:avLst/>
          </a:prstGeom>
        </p:spPr>
      </p:pic>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3429000"/>
            <a:ext cx="2114337" cy="757009"/>
          </a:xfrm>
        </p:spPr>
        <p:txBody>
          <a:bodyPr/>
          <a:lstStyle/>
          <a:p>
            <a:r>
              <a:rPr lang="en-US" sz="4400"/>
              <a:t>Bài 11</a:t>
            </a:r>
            <a:endParaRPr lang="en-US" sz="4400" dirty="0"/>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a:lstStyle/>
          <a:p>
            <a:r>
              <a:rPr lang="en-US" sz="5400" b="1">
                <a:solidFill>
                  <a:srgbClr val="00B050"/>
                </a:solidFill>
                <a:latin typeface="+mj-lt"/>
              </a:rPr>
              <a:t>C</a:t>
            </a:r>
            <a:r>
              <a:rPr lang="vi-VN" sz="5400" b="1">
                <a:solidFill>
                  <a:srgbClr val="00B050"/>
                </a:solidFill>
                <a:latin typeface="+mj-lt"/>
              </a:rPr>
              <a:t>Ơ</a:t>
            </a:r>
            <a:r>
              <a:rPr lang="en-US" sz="5400" b="1">
                <a:solidFill>
                  <a:srgbClr val="00B050"/>
                </a:solidFill>
                <a:latin typeface="+mj-lt"/>
              </a:rPr>
              <a:t> SỞ DỮ LIỆU</a:t>
            </a:r>
            <a:endParaRPr lang="en-US" sz="5400" b="1" dirty="0">
              <a:solidFill>
                <a:srgbClr val="00B050"/>
              </a:solidFill>
            </a:endParaRPr>
          </a:p>
        </p:txBody>
      </p:sp>
    </p:spTree>
    <p:extLst>
      <p:ext uri="{BB962C8B-B14F-4D97-AF65-F5344CB8AC3E}">
        <p14:creationId xmlns:p14="http://schemas.microsoft.com/office/powerpoint/2010/main" val="2960950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6910CA-DC3A-4352-878B-6665511CA107}"/>
              </a:ext>
            </a:extLst>
          </p:cNvPr>
          <p:cNvSpPr>
            <a:spLocks noGrp="1"/>
          </p:cNvSpPr>
          <p:nvPr>
            <p:ph type="body" sz="quarter" idx="13"/>
          </p:nvPr>
        </p:nvSpPr>
        <p:spPr>
          <a:xfrm>
            <a:off x="952500" y="2818296"/>
            <a:ext cx="2241076" cy="369332"/>
          </a:xfrm>
        </p:spPr>
        <p:txBody>
          <a:bodyPr/>
          <a:lstStyle/>
          <a:p>
            <a:r>
              <a:rPr lang="en-US" sz="2400">
                <a:solidFill>
                  <a:schemeClr val="bg1">
                    <a:lumMod val="75000"/>
                    <a:lumOff val="25000"/>
                  </a:schemeClr>
                </a:solidFill>
              </a:rPr>
              <a:t>Dữ liệu không trùng lặp</a:t>
            </a:r>
            <a:endParaRPr lang="vi-VN" sz="2400">
              <a:solidFill>
                <a:schemeClr val="bg1">
                  <a:lumMod val="75000"/>
                  <a:lumOff val="25000"/>
                </a:schemeClr>
              </a:solidFill>
            </a:endParaRPr>
          </a:p>
        </p:txBody>
      </p:sp>
      <p:sp>
        <p:nvSpPr>
          <p:cNvPr id="4" name="Text Placeholder 3">
            <a:extLst>
              <a:ext uri="{FF2B5EF4-FFF2-40B4-BE49-F238E27FC236}">
                <a16:creationId xmlns:a16="http://schemas.microsoft.com/office/drawing/2014/main" id="{C723B590-AB56-406C-A777-46787206A939}"/>
              </a:ext>
            </a:extLst>
          </p:cNvPr>
          <p:cNvSpPr>
            <a:spLocks noGrp="1"/>
          </p:cNvSpPr>
          <p:nvPr>
            <p:ph type="body" sz="quarter" idx="14"/>
          </p:nvPr>
        </p:nvSpPr>
        <p:spPr>
          <a:xfrm>
            <a:off x="952500" y="2209801"/>
            <a:ext cx="2710928" cy="111715"/>
          </a:xfrm>
        </p:spPr>
        <p:txBody>
          <a:bodyPr/>
          <a:lstStyle/>
          <a:p>
            <a:r>
              <a:rPr lang="en-US" sz="2200">
                <a:solidFill>
                  <a:srgbClr val="00B050"/>
                </a:solidFill>
              </a:rPr>
              <a:t>Tính không d</a:t>
            </a:r>
            <a:r>
              <a:rPr lang="vi-VN" sz="2200">
                <a:solidFill>
                  <a:srgbClr val="00B050"/>
                </a:solidFill>
              </a:rPr>
              <a:t>ư</a:t>
            </a:r>
            <a:r>
              <a:rPr lang="en-US" sz="2200">
                <a:solidFill>
                  <a:srgbClr val="00B050"/>
                </a:solidFill>
              </a:rPr>
              <a:t> thừa</a:t>
            </a:r>
            <a:endParaRPr lang="vi-VN" sz="2200">
              <a:solidFill>
                <a:srgbClr val="00B050"/>
              </a:solidFill>
            </a:endParaRPr>
          </a:p>
        </p:txBody>
      </p:sp>
      <p:sp>
        <p:nvSpPr>
          <p:cNvPr id="5" name="Text Placeholder 4">
            <a:extLst>
              <a:ext uri="{FF2B5EF4-FFF2-40B4-BE49-F238E27FC236}">
                <a16:creationId xmlns:a16="http://schemas.microsoft.com/office/drawing/2014/main" id="{B905335E-06DB-4231-9B45-1C52D6DB517C}"/>
              </a:ext>
            </a:extLst>
          </p:cNvPr>
          <p:cNvSpPr>
            <a:spLocks noGrp="1"/>
          </p:cNvSpPr>
          <p:nvPr>
            <p:ph type="body" sz="quarter" idx="15"/>
          </p:nvPr>
        </p:nvSpPr>
        <p:spPr>
          <a:xfrm>
            <a:off x="3663042" y="2818296"/>
            <a:ext cx="4075239" cy="369332"/>
          </a:xfrm>
        </p:spPr>
        <p:txBody>
          <a:bodyPr/>
          <a:lstStyle/>
          <a:p>
            <a:r>
              <a:rPr lang="en-US" sz="2400">
                <a:solidFill>
                  <a:schemeClr val="bg1">
                    <a:lumMod val="75000"/>
                    <a:lumOff val="25000"/>
                  </a:schemeClr>
                </a:solidFill>
              </a:rPr>
              <a:t>Độc lập dữ liệu với phần mềm</a:t>
            </a:r>
            <a:endParaRPr lang="vi-VN" sz="2400">
              <a:solidFill>
                <a:schemeClr val="bg1">
                  <a:lumMod val="75000"/>
                  <a:lumOff val="25000"/>
                </a:schemeClr>
              </a:solidFill>
            </a:endParaRPr>
          </a:p>
        </p:txBody>
      </p:sp>
      <p:sp>
        <p:nvSpPr>
          <p:cNvPr id="6" name="Text Placeholder 5">
            <a:extLst>
              <a:ext uri="{FF2B5EF4-FFF2-40B4-BE49-F238E27FC236}">
                <a16:creationId xmlns:a16="http://schemas.microsoft.com/office/drawing/2014/main" id="{22CB2DC4-6431-4D4F-9BF2-83BA20D898B0}"/>
              </a:ext>
            </a:extLst>
          </p:cNvPr>
          <p:cNvSpPr>
            <a:spLocks noGrp="1"/>
          </p:cNvSpPr>
          <p:nvPr>
            <p:ph type="body" sz="quarter" idx="16"/>
          </p:nvPr>
        </p:nvSpPr>
        <p:spPr>
          <a:xfrm>
            <a:off x="3663042" y="2209801"/>
            <a:ext cx="2704012" cy="111715"/>
          </a:xfrm>
        </p:spPr>
        <p:txBody>
          <a:bodyPr/>
          <a:lstStyle/>
          <a:p>
            <a:r>
              <a:rPr lang="en-US" sz="2200">
                <a:solidFill>
                  <a:srgbClr val="00B050"/>
                </a:solidFill>
              </a:rPr>
              <a:t>Tính độc lập dữ liệu</a:t>
            </a:r>
            <a:endParaRPr lang="vi-VN" sz="2200">
              <a:solidFill>
                <a:srgbClr val="00B050"/>
              </a:solidFill>
            </a:endParaRPr>
          </a:p>
        </p:txBody>
      </p:sp>
      <p:sp>
        <p:nvSpPr>
          <p:cNvPr id="7" name="Text Placeholder 6">
            <a:extLst>
              <a:ext uri="{FF2B5EF4-FFF2-40B4-BE49-F238E27FC236}">
                <a16:creationId xmlns:a16="http://schemas.microsoft.com/office/drawing/2014/main" id="{6C77EDE2-13AC-4034-BDC7-81D09FCB8C96}"/>
              </a:ext>
            </a:extLst>
          </p:cNvPr>
          <p:cNvSpPr>
            <a:spLocks noGrp="1"/>
          </p:cNvSpPr>
          <p:nvPr>
            <p:ph type="body" sz="quarter" idx="19"/>
          </p:nvPr>
        </p:nvSpPr>
        <p:spPr>
          <a:xfrm>
            <a:off x="952500" y="5131299"/>
            <a:ext cx="2553202" cy="369332"/>
          </a:xfrm>
        </p:spPr>
        <p:txBody>
          <a:bodyPr/>
          <a:lstStyle/>
          <a:p>
            <a:r>
              <a:rPr lang="en-US" sz="2400">
                <a:solidFill>
                  <a:schemeClr val="bg1">
                    <a:lumMod val="75000"/>
                    <a:lumOff val="25000"/>
                  </a:schemeClr>
                </a:solidFill>
              </a:rPr>
              <a:t>Dữ liệu phải thỏa mãn những ràng buộc cụ thể</a:t>
            </a:r>
            <a:endParaRPr lang="vi-VN" sz="2400">
              <a:solidFill>
                <a:schemeClr val="bg1">
                  <a:lumMod val="75000"/>
                  <a:lumOff val="25000"/>
                </a:schemeClr>
              </a:solidFill>
            </a:endParaRPr>
          </a:p>
        </p:txBody>
      </p:sp>
      <p:sp>
        <p:nvSpPr>
          <p:cNvPr id="8" name="Text Placeholder 7">
            <a:extLst>
              <a:ext uri="{FF2B5EF4-FFF2-40B4-BE49-F238E27FC236}">
                <a16:creationId xmlns:a16="http://schemas.microsoft.com/office/drawing/2014/main" id="{C86197E7-4546-45AB-9C0F-5E998AB4A378}"/>
              </a:ext>
            </a:extLst>
          </p:cNvPr>
          <p:cNvSpPr>
            <a:spLocks noGrp="1"/>
          </p:cNvSpPr>
          <p:nvPr>
            <p:ph type="body" sz="quarter" idx="20"/>
          </p:nvPr>
        </p:nvSpPr>
        <p:spPr>
          <a:xfrm>
            <a:off x="952500" y="4522804"/>
            <a:ext cx="2710928" cy="111715"/>
          </a:xfrm>
        </p:spPr>
        <p:txBody>
          <a:bodyPr/>
          <a:lstStyle/>
          <a:p>
            <a:r>
              <a:rPr lang="en-US" sz="2200">
                <a:solidFill>
                  <a:srgbClr val="00B050"/>
                </a:solidFill>
              </a:rPr>
              <a:t>Tính toàn vẹn</a:t>
            </a:r>
            <a:endParaRPr lang="vi-VN" sz="2200">
              <a:solidFill>
                <a:srgbClr val="00B050"/>
              </a:solidFill>
            </a:endParaRPr>
          </a:p>
        </p:txBody>
      </p:sp>
      <p:sp>
        <p:nvSpPr>
          <p:cNvPr id="9" name="Text Placeholder 8">
            <a:extLst>
              <a:ext uri="{FF2B5EF4-FFF2-40B4-BE49-F238E27FC236}">
                <a16:creationId xmlns:a16="http://schemas.microsoft.com/office/drawing/2014/main" id="{CCB709B9-042E-449E-9170-6ACFDE538EDD}"/>
              </a:ext>
            </a:extLst>
          </p:cNvPr>
          <p:cNvSpPr>
            <a:spLocks noGrp="1"/>
          </p:cNvSpPr>
          <p:nvPr>
            <p:ph type="body" sz="quarter" idx="21"/>
          </p:nvPr>
        </p:nvSpPr>
        <p:spPr>
          <a:xfrm>
            <a:off x="3663042" y="5131299"/>
            <a:ext cx="2546689" cy="369332"/>
          </a:xfrm>
        </p:spPr>
        <p:txBody>
          <a:bodyPr/>
          <a:lstStyle/>
          <a:p>
            <a:r>
              <a:rPr lang="en-US" sz="2400">
                <a:solidFill>
                  <a:schemeClr val="bg1">
                    <a:lumMod val="75000"/>
                    <a:lumOff val="25000"/>
                  </a:schemeClr>
                </a:solidFill>
              </a:rPr>
              <a:t>Đảm bảo đúng đắn sau các thao tác cập nhật dữ liệu</a:t>
            </a:r>
            <a:endParaRPr lang="vi-VN" sz="2400">
              <a:solidFill>
                <a:schemeClr val="bg1">
                  <a:lumMod val="75000"/>
                  <a:lumOff val="25000"/>
                </a:schemeClr>
              </a:solidFill>
            </a:endParaRPr>
          </a:p>
        </p:txBody>
      </p:sp>
      <p:sp>
        <p:nvSpPr>
          <p:cNvPr id="10" name="Text Placeholder 9">
            <a:extLst>
              <a:ext uri="{FF2B5EF4-FFF2-40B4-BE49-F238E27FC236}">
                <a16:creationId xmlns:a16="http://schemas.microsoft.com/office/drawing/2014/main" id="{C0AA6721-893A-452B-916E-70CAA18A50E7}"/>
              </a:ext>
            </a:extLst>
          </p:cNvPr>
          <p:cNvSpPr>
            <a:spLocks noGrp="1"/>
          </p:cNvSpPr>
          <p:nvPr>
            <p:ph type="body" sz="quarter" idx="22"/>
          </p:nvPr>
        </p:nvSpPr>
        <p:spPr>
          <a:xfrm>
            <a:off x="3663042" y="4522804"/>
            <a:ext cx="2704012" cy="111715"/>
          </a:xfrm>
        </p:spPr>
        <p:txBody>
          <a:bodyPr/>
          <a:lstStyle/>
          <a:p>
            <a:r>
              <a:rPr lang="en-US" sz="2200">
                <a:solidFill>
                  <a:srgbClr val="00B050"/>
                </a:solidFill>
              </a:rPr>
              <a:t>Tính nhất quán</a:t>
            </a:r>
            <a:endParaRPr lang="vi-VN" sz="2200">
              <a:solidFill>
                <a:srgbClr val="00B050"/>
              </a:solidFill>
            </a:endParaRPr>
          </a:p>
        </p:txBody>
      </p:sp>
      <p:sp>
        <p:nvSpPr>
          <p:cNvPr id="11" name="Text Placeholder 10">
            <a:extLst>
              <a:ext uri="{FF2B5EF4-FFF2-40B4-BE49-F238E27FC236}">
                <a16:creationId xmlns:a16="http://schemas.microsoft.com/office/drawing/2014/main" id="{652A3314-63FE-41E4-AA50-71337B83D856}"/>
              </a:ext>
            </a:extLst>
          </p:cNvPr>
          <p:cNvSpPr>
            <a:spLocks noGrp="1"/>
          </p:cNvSpPr>
          <p:nvPr>
            <p:ph type="body" sz="quarter" idx="23"/>
          </p:nvPr>
        </p:nvSpPr>
        <p:spPr>
          <a:xfrm>
            <a:off x="6367054" y="5131299"/>
            <a:ext cx="5629328" cy="369332"/>
          </a:xfrm>
        </p:spPr>
        <p:txBody>
          <a:bodyPr/>
          <a:lstStyle/>
          <a:p>
            <a:r>
              <a:rPr lang="en-US" sz="2400">
                <a:solidFill>
                  <a:schemeClr val="bg1">
                    <a:lumMod val="75000"/>
                    <a:lumOff val="25000"/>
                  </a:schemeClr>
                </a:solidFill>
              </a:rPr>
              <a:t>Dữ liệu phải đ</a:t>
            </a:r>
            <a:r>
              <a:rPr lang="vi-VN" sz="2400">
                <a:solidFill>
                  <a:schemeClr val="bg1">
                    <a:lumMod val="75000"/>
                    <a:lumOff val="25000"/>
                  </a:schemeClr>
                </a:solidFill>
              </a:rPr>
              <a:t>ư</a:t>
            </a:r>
            <a:r>
              <a:rPr lang="en-US" sz="2400">
                <a:solidFill>
                  <a:schemeClr val="bg1">
                    <a:lumMod val="75000"/>
                    <a:lumOff val="25000"/>
                  </a:schemeClr>
                </a:solidFill>
              </a:rPr>
              <a:t>ợc bảo vệ an toàn, ngăn chặn đ</a:t>
            </a:r>
            <a:r>
              <a:rPr lang="vi-VN" sz="2400">
                <a:solidFill>
                  <a:schemeClr val="bg1">
                    <a:lumMod val="75000"/>
                    <a:lumOff val="25000"/>
                  </a:schemeClr>
                </a:solidFill>
              </a:rPr>
              <a:t>ư</a:t>
            </a:r>
            <a:r>
              <a:rPr lang="en-US" sz="2400">
                <a:solidFill>
                  <a:schemeClr val="bg1">
                    <a:lumMod val="75000"/>
                    <a:lumOff val="25000"/>
                  </a:schemeClr>
                </a:solidFill>
              </a:rPr>
              <a:t>ợc các truy xuất trái phép, chống đ</a:t>
            </a:r>
            <a:r>
              <a:rPr lang="vi-VN" sz="2400">
                <a:solidFill>
                  <a:schemeClr val="bg1">
                    <a:lumMod val="75000"/>
                    <a:lumOff val="25000"/>
                  </a:schemeClr>
                </a:solidFill>
              </a:rPr>
              <a:t>ư</a:t>
            </a:r>
            <a:r>
              <a:rPr lang="en-US" sz="2400">
                <a:solidFill>
                  <a:schemeClr val="bg1">
                    <a:lumMod val="75000"/>
                    <a:lumOff val="25000"/>
                  </a:schemeClr>
                </a:solidFill>
              </a:rPr>
              <a:t>ợc việc sao chép dữ liệu không hợp lệ</a:t>
            </a:r>
            <a:endParaRPr lang="vi-VN" sz="2400">
              <a:solidFill>
                <a:schemeClr val="bg1">
                  <a:lumMod val="75000"/>
                  <a:lumOff val="25000"/>
                </a:schemeClr>
              </a:solidFill>
            </a:endParaRPr>
          </a:p>
        </p:txBody>
      </p:sp>
      <p:sp>
        <p:nvSpPr>
          <p:cNvPr id="12" name="Text Placeholder 11">
            <a:extLst>
              <a:ext uri="{FF2B5EF4-FFF2-40B4-BE49-F238E27FC236}">
                <a16:creationId xmlns:a16="http://schemas.microsoft.com/office/drawing/2014/main" id="{B0D72EC0-4070-4280-8FBB-4D6B04724D4C}"/>
              </a:ext>
            </a:extLst>
          </p:cNvPr>
          <p:cNvSpPr>
            <a:spLocks noGrp="1"/>
          </p:cNvSpPr>
          <p:nvPr>
            <p:ph type="body" sz="quarter" idx="24"/>
          </p:nvPr>
        </p:nvSpPr>
        <p:spPr>
          <a:xfrm>
            <a:off x="6367053" y="4522804"/>
            <a:ext cx="3281913" cy="111715"/>
          </a:xfrm>
        </p:spPr>
        <p:txBody>
          <a:bodyPr/>
          <a:lstStyle/>
          <a:p>
            <a:r>
              <a:rPr lang="en-US" sz="2200">
                <a:solidFill>
                  <a:srgbClr val="00B050"/>
                </a:solidFill>
              </a:rPr>
              <a:t>Tính bảo mật và an toàn</a:t>
            </a:r>
            <a:endParaRPr lang="vi-VN" sz="2200">
              <a:solidFill>
                <a:srgbClr val="00B050"/>
              </a:solidFill>
            </a:endParaRPr>
          </a:p>
        </p:txBody>
      </p:sp>
      <p:sp>
        <p:nvSpPr>
          <p:cNvPr id="15" name="Slide Number Placeholder 14">
            <a:extLst>
              <a:ext uri="{FF2B5EF4-FFF2-40B4-BE49-F238E27FC236}">
                <a16:creationId xmlns:a16="http://schemas.microsoft.com/office/drawing/2014/main" id="{1C6A9D3F-4543-404E-93B1-82426FF83791}"/>
              </a:ext>
            </a:extLst>
          </p:cNvPr>
          <p:cNvSpPr>
            <a:spLocks noGrp="1"/>
          </p:cNvSpPr>
          <p:nvPr>
            <p:ph type="sldNum" sz="quarter" idx="27"/>
          </p:nvPr>
        </p:nvSpPr>
        <p:spPr/>
        <p:txBody>
          <a:bodyPr/>
          <a:lstStyle/>
          <a:p>
            <a:fld id="{294A09A9-5501-47C1-A89A-A340965A2BE2}" type="slidenum">
              <a:rPr lang="en-US" smtClean="0"/>
              <a:pPr/>
              <a:t>10</a:t>
            </a:fld>
            <a:endParaRPr lang="en-US" dirty="0">
              <a:latin typeface="+mn-lt"/>
            </a:endParaRPr>
          </a:p>
        </p:txBody>
      </p:sp>
      <p:sp>
        <p:nvSpPr>
          <p:cNvPr id="16" name="Title 2">
            <a:extLst>
              <a:ext uri="{FF2B5EF4-FFF2-40B4-BE49-F238E27FC236}">
                <a16:creationId xmlns:a16="http://schemas.microsoft.com/office/drawing/2014/main" id="{879B08FB-8A51-4414-9BC4-F4B987F81FFF}"/>
              </a:ext>
            </a:extLst>
          </p:cNvPr>
          <p:cNvSpPr>
            <a:spLocks noGrp="1"/>
          </p:cNvSpPr>
          <p:nvPr>
            <p:ph type="title"/>
          </p:nvPr>
        </p:nvSpPr>
        <p:spPr>
          <a:xfrm>
            <a:off x="964023" y="508000"/>
            <a:ext cx="2541679" cy="981927"/>
          </a:xfrm>
        </p:spPr>
        <p:txBody>
          <a:bodyPr anchor="b">
            <a:normAutofit fontScale="90000"/>
          </a:bodyPr>
          <a:lstStyle/>
          <a:p>
            <a:r>
              <a:rPr lang="en-US" sz="2800"/>
              <a:t>b. Một số thuộc tính c</a:t>
            </a:r>
            <a:r>
              <a:rPr lang="vi-VN" sz="2800"/>
              <a:t>ơ</a:t>
            </a:r>
            <a:r>
              <a:rPr lang="en-US" sz="2800"/>
              <a:t> bản của CSDL</a:t>
            </a:r>
            <a:endParaRPr lang="vi-VN" sz="2800"/>
          </a:p>
        </p:txBody>
      </p:sp>
      <p:sp>
        <p:nvSpPr>
          <p:cNvPr id="17" name="Text Placeholder 3">
            <a:extLst>
              <a:ext uri="{FF2B5EF4-FFF2-40B4-BE49-F238E27FC236}">
                <a16:creationId xmlns:a16="http://schemas.microsoft.com/office/drawing/2014/main" id="{EAA723C4-B0F2-4B76-97CD-E88A341342AC}"/>
              </a:ext>
            </a:extLst>
          </p:cNvPr>
          <p:cNvSpPr txBox="1">
            <a:spLocks/>
          </p:cNvSpPr>
          <p:nvPr/>
        </p:nvSpPr>
        <p:spPr>
          <a:xfrm>
            <a:off x="3663042" y="491435"/>
            <a:ext cx="2710928" cy="369332"/>
          </a:xfrm>
          <a:prstGeom prst="rect">
            <a:avLst/>
          </a:prstGeom>
        </p:spPr>
        <p:txBody>
          <a:bodyPr vert="horz"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800" b="0" i="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solidFill>
                  <a:srgbClr val="00B050"/>
                </a:solidFill>
              </a:rPr>
              <a:t>Tính cấu trúc</a:t>
            </a:r>
            <a:endParaRPr lang="vi-VN" sz="2200">
              <a:solidFill>
                <a:srgbClr val="00B050"/>
              </a:solidFill>
            </a:endParaRPr>
          </a:p>
        </p:txBody>
      </p:sp>
      <p:sp>
        <p:nvSpPr>
          <p:cNvPr id="18" name="Text Placeholder 2">
            <a:extLst>
              <a:ext uri="{FF2B5EF4-FFF2-40B4-BE49-F238E27FC236}">
                <a16:creationId xmlns:a16="http://schemas.microsoft.com/office/drawing/2014/main" id="{35CD16AB-9DB4-4839-A4C9-A00DAAFA4E2E}"/>
              </a:ext>
            </a:extLst>
          </p:cNvPr>
          <p:cNvSpPr txBox="1">
            <a:spLocks/>
          </p:cNvSpPr>
          <p:nvPr/>
        </p:nvSpPr>
        <p:spPr>
          <a:xfrm>
            <a:off x="3663042" y="988215"/>
            <a:ext cx="3281913" cy="36933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chemeClr val="bg1">
                    <a:lumMod val="75000"/>
                    <a:lumOff val="25000"/>
                  </a:schemeClr>
                </a:solidFill>
              </a:rPr>
              <a:t>Dữ liệu l</a:t>
            </a:r>
            <a:r>
              <a:rPr lang="vi-VN" sz="2400">
                <a:solidFill>
                  <a:schemeClr val="bg1">
                    <a:lumMod val="75000"/>
                    <a:lumOff val="25000"/>
                  </a:schemeClr>
                </a:solidFill>
              </a:rPr>
              <a:t>ư</a:t>
            </a:r>
            <a:r>
              <a:rPr lang="en-US" sz="2400">
                <a:solidFill>
                  <a:schemeClr val="bg1">
                    <a:lumMod val="75000"/>
                    <a:lumOff val="25000"/>
                  </a:schemeClr>
                </a:solidFill>
              </a:rPr>
              <a:t>u trữ theo cấu trúc xác định (dạng bảng)</a:t>
            </a:r>
            <a:endParaRPr lang="vi-VN" sz="2400">
              <a:solidFill>
                <a:schemeClr val="bg1">
                  <a:lumMod val="75000"/>
                  <a:lumOff val="25000"/>
                </a:schemeClr>
              </a:solidFill>
            </a:endParaRPr>
          </a:p>
        </p:txBody>
      </p:sp>
    </p:spTree>
    <p:extLst>
      <p:ext uri="{BB962C8B-B14F-4D97-AF65-F5344CB8AC3E}">
        <p14:creationId xmlns:p14="http://schemas.microsoft.com/office/powerpoint/2010/main" val="2135065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E9825B-97A1-445A-8CDA-68FDD0638B9B}"/>
              </a:ext>
            </a:extLst>
          </p:cNvPr>
          <p:cNvSpPr>
            <a:spLocks noGrp="1"/>
          </p:cNvSpPr>
          <p:nvPr>
            <p:ph type="title"/>
          </p:nvPr>
        </p:nvSpPr>
        <p:spPr/>
        <p:txBody>
          <a:bodyPr/>
          <a:lstStyle/>
          <a:p>
            <a:r>
              <a:rPr lang="en-US"/>
              <a:t>Ví dụ</a:t>
            </a:r>
            <a:endParaRPr lang="vi-VN"/>
          </a:p>
        </p:txBody>
      </p:sp>
      <p:sp>
        <p:nvSpPr>
          <p:cNvPr id="4" name="Text Placeholder 3">
            <a:extLst>
              <a:ext uri="{FF2B5EF4-FFF2-40B4-BE49-F238E27FC236}">
                <a16:creationId xmlns:a16="http://schemas.microsoft.com/office/drawing/2014/main" id="{9B0131CA-B217-41D2-9231-18E4301E2DAF}"/>
              </a:ext>
            </a:extLst>
          </p:cNvPr>
          <p:cNvSpPr>
            <a:spLocks noGrp="1"/>
          </p:cNvSpPr>
          <p:nvPr>
            <p:ph type="body" sz="quarter" idx="11"/>
          </p:nvPr>
        </p:nvSpPr>
        <p:spPr>
          <a:xfrm>
            <a:off x="3782831" y="4059849"/>
            <a:ext cx="3737665" cy="1255959"/>
          </a:xfrm>
          <a:ln>
            <a:solidFill>
              <a:srgbClr val="00B050"/>
            </a:solidFill>
          </a:ln>
          <a:effectLst>
            <a:glow rad="228600">
              <a:schemeClr val="accent4">
                <a:satMod val="175000"/>
                <a:alpha val="40000"/>
              </a:schemeClr>
            </a:glow>
          </a:effectLst>
        </p:spPr>
        <p:txBody>
          <a:bodyPr/>
          <a:lstStyle/>
          <a:p>
            <a:r>
              <a:rPr lang="en-US" sz="2000"/>
              <a:t>Các mô đun phần mềm ứng dụng không cần phải cập nhật khi thay đổi cách thức tổ chức hoặc l</a:t>
            </a:r>
            <a:r>
              <a:rPr lang="vi-VN" sz="2000"/>
              <a:t>ư</a:t>
            </a:r>
            <a:r>
              <a:rPr lang="en-US" sz="2000"/>
              <a:t>u trữ dữ liệu.</a:t>
            </a:r>
          </a:p>
        </p:txBody>
      </p:sp>
      <p:sp>
        <p:nvSpPr>
          <p:cNvPr id="7" name="Slide Number Placeholder 6">
            <a:extLst>
              <a:ext uri="{FF2B5EF4-FFF2-40B4-BE49-F238E27FC236}">
                <a16:creationId xmlns:a16="http://schemas.microsoft.com/office/drawing/2014/main" id="{C96B0D20-8ECA-4875-A9A2-B8CD4F58FCFE}"/>
              </a:ext>
            </a:extLst>
          </p:cNvPr>
          <p:cNvSpPr>
            <a:spLocks noGrp="1"/>
          </p:cNvSpPr>
          <p:nvPr>
            <p:ph type="sldNum" sz="quarter" idx="16"/>
          </p:nvPr>
        </p:nvSpPr>
        <p:spPr/>
        <p:txBody>
          <a:bodyPr/>
          <a:lstStyle/>
          <a:p>
            <a:fld id="{294A09A9-5501-47C1-A89A-A340965A2BE2}" type="slidenum">
              <a:rPr lang="en-US" smtClean="0"/>
              <a:pPr/>
              <a:t>11</a:t>
            </a:fld>
            <a:endParaRPr lang="en-US" dirty="0">
              <a:latin typeface="+mn-lt"/>
            </a:endParaRPr>
          </a:p>
        </p:txBody>
      </p:sp>
      <p:sp>
        <p:nvSpPr>
          <p:cNvPr id="8" name="Rectangle 7">
            <a:extLst>
              <a:ext uri="{FF2B5EF4-FFF2-40B4-BE49-F238E27FC236}">
                <a16:creationId xmlns:a16="http://schemas.microsoft.com/office/drawing/2014/main" id="{741AE04F-41CE-4E51-ADC4-5A34224FC035}"/>
              </a:ext>
            </a:extLst>
          </p:cNvPr>
          <p:cNvSpPr/>
          <p:nvPr/>
        </p:nvSpPr>
        <p:spPr>
          <a:xfrm>
            <a:off x="3787380" y="151466"/>
            <a:ext cx="3737666" cy="1631216"/>
          </a:xfrm>
          <a:prstGeom prst="rect">
            <a:avLst/>
          </a:prstGeom>
          <a:ln>
            <a:solidFill>
              <a:srgbClr val="00B050"/>
            </a:solidFill>
          </a:ln>
          <a:effectLst>
            <a:glow rad="228600">
              <a:srgbClr val="00B050">
                <a:alpha val="40000"/>
              </a:srgbClr>
            </a:glow>
          </a:effectLst>
        </p:spPr>
        <p:txBody>
          <a:bodyPr wrap="square">
            <a:spAutoFit/>
          </a:bodyPr>
          <a:lstStyle/>
          <a:p>
            <a:pPr lvl="0">
              <a:spcBef>
                <a:spcPts val="1000"/>
              </a:spcBef>
            </a:pPr>
            <a:r>
              <a:rPr lang="en-US" sz="2000">
                <a:solidFill>
                  <a:srgbClr val="000000"/>
                </a:solidFill>
              </a:rPr>
              <a:t>Đảm bảo không xảy ra hiện t</a:t>
            </a:r>
            <a:r>
              <a:rPr lang="vi-VN" sz="2000">
                <a:solidFill>
                  <a:srgbClr val="000000"/>
                </a:solidFill>
              </a:rPr>
              <a:t>ư</a:t>
            </a:r>
            <a:r>
              <a:rPr lang="en-US" sz="2000">
                <a:solidFill>
                  <a:srgbClr val="000000"/>
                </a:solidFill>
              </a:rPr>
              <a:t>ợng số tiền đã bị trừ bớt trong tài khoản chuyển đi nh</a:t>
            </a:r>
            <a:r>
              <a:rPr lang="vi-VN" sz="2000">
                <a:solidFill>
                  <a:srgbClr val="000000"/>
                </a:solidFill>
              </a:rPr>
              <a:t>ư</a:t>
            </a:r>
            <a:r>
              <a:rPr lang="en-US" sz="2000">
                <a:solidFill>
                  <a:srgbClr val="000000"/>
                </a:solidFill>
              </a:rPr>
              <a:t>ng lại ch</a:t>
            </a:r>
            <a:r>
              <a:rPr lang="vi-VN" sz="2000">
                <a:solidFill>
                  <a:srgbClr val="000000"/>
                </a:solidFill>
              </a:rPr>
              <a:t>ư</a:t>
            </a:r>
            <a:r>
              <a:rPr lang="en-US" sz="2000">
                <a:solidFill>
                  <a:srgbClr val="000000"/>
                </a:solidFill>
              </a:rPr>
              <a:t>a xuất hiện trong tài khoản nhận về.</a:t>
            </a:r>
          </a:p>
        </p:txBody>
      </p:sp>
      <p:sp>
        <p:nvSpPr>
          <p:cNvPr id="9" name="Rectangle 8">
            <a:extLst>
              <a:ext uri="{FF2B5EF4-FFF2-40B4-BE49-F238E27FC236}">
                <a16:creationId xmlns:a16="http://schemas.microsoft.com/office/drawing/2014/main" id="{34219699-22A6-4D85-A1E1-28D46542612E}"/>
              </a:ext>
            </a:extLst>
          </p:cNvPr>
          <p:cNvSpPr/>
          <p:nvPr/>
        </p:nvSpPr>
        <p:spPr>
          <a:xfrm>
            <a:off x="3782831" y="5690871"/>
            <a:ext cx="3737665" cy="1015663"/>
          </a:xfrm>
          <a:prstGeom prst="rect">
            <a:avLst/>
          </a:prstGeom>
          <a:ln>
            <a:solidFill>
              <a:srgbClr val="00B050"/>
            </a:solidFill>
          </a:ln>
          <a:effectLst>
            <a:glow rad="228600">
              <a:schemeClr val="accent3">
                <a:satMod val="175000"/>
                <a:alpha val="40000"/>
              </a:schemeClr>
            </a:glow>
          </a:effectLst>
        </p:spPr>
        <p:txBody>
          <a:bodyPr wrap="square">
            <a:spAutoFit/>
          </a:bodyPr>
          <a:lstStyle/>
          <a:p>
            <a:pPr lvl="0">
              <a:spcBef>
                <a:spcPts val="1000"/>
              </a:spcBef>
            </a:pPr>
            <a:r>
              <a:rPr lang="en-US" sz="2000">
                <a:solidFill>
                  <a:srgbClr val="000000"/>
                </a:solidFill>
              </a:rPr>
              <a:t>Điểm đánh giá học tập phải là số nguyên (hay số thập phân) không âm và nhỏ h</a:t>
            </a:r>
            <a:r>
              <a:rPr lang="vi-VN" sz="2000">
                <a:solidFill>
                  <a:srgbClr val="000000"/>
                </a:solidFill>
              </a:rPr>
              <a:t>ơ</a:t>
            </a:r>
            <a:r>
              <a:rPr lang="en-US" sz="2000">
                <a:solidFill>
                  <a:srgbClr val="000000"/>
                </a:solidFill>
              </a:rPr>
              <a:t>n hoặc bằng 10.</a:t>
            </a:r>
          </a:p>
        </p:txBody>
      </p:sp>
      <p:sp>
        <p:nvSpPr>
          <p:cNvPr id="10" name="Rectangle 9">
            <a:extLst>
              <a:ext uri="{FF2B5EF4-FFF2-40B4-BE49-F238E27FC236}">
                <a16:creationId xmlns:a16="http://schemas.microsoft.com/office/drawing/2014/main" id="{B92E8A8F-09E2-40BA-B359-C68505AA3E00}"/>
              </a:ext>
            </a:extLst>
          </p:cNvPr>
          <p:cNvSpPr/>
          <p:nvPr/>
        </p:nvSpPr>
        <p:spPr>
          <a:xfrm>
            <a:off x="3787380" y="2752758"/>
            <a:ext cx="3737666" cy="1015663"/>
          </a:xfrm>
          <a:prstGeom prst="rect">
            <a:avLst/>
          </a:prstGeom>
          <a:ln>
            <a:solidFill>
              <a:srgbClr val="00B050"/>
            </a:solidFill>
          </a:ln>
          <a:effectLst>
            <a:glow rad="228600">
              <a:schemeClr val="accent5">
                <a:satMod val="175000"/>
                <a:alpha val="40000"/>
              </a:schemeClr>
            </a:glow>
          </a:effectLst>
        </p:spPr>
        <p:txBody>
          <a:bodyPr wrap="square">
            <a:spAutoFit/>
          </a:bodyPr>
          <a:lstStyle/>
          <a:p>
            <a:pPr lvl="0">
              <a:spcBef>
                <a:spcPts val="1000"/>
              </a:spcBef>
            </a:pPr>
            <a:r>
              <a:rPr lang="en-US" sz="2000">
                <a:solidFill>
                  <a:srgbClr val="000000"/>
                </a:solidFill>
              </a:rPr>
              <a:t>Tài khoản ngân hàng ng</a:t>
            </a:r>
            <a:r>
              <a:rPr lang="vi-VN" sz="2000">
                <a:solidFill>
                  <a:srgbClr val="000000"/>
                </a:solidFill>
              </a:rPr>
              <a:t>ư</a:t>
            </a:r>
            <a:r>
              <a:rPr lang="en-US" sz="2000">
                <a:solidFill>
                  <a:srgbClr val="000000"/>
                </a:solidFill>
              </a:rPr>
              <a:t>ời không có thẩm quyền không đ</a:t>
            </a:r>
            <a:r>
              <a:rPr lang="vi-VN" sz="2000">
                <a:solidFill>
                  <a:srgbClr val="000000"/>
                </a:solidFill>
              </a:rPr>
              <a:t>ư</a:t>
            </a:r>
            <a:r>
              <a:rPr lang="en-US" sz="2000">
                <a:solidFill>
                  <a:srgbClr val="000000"/>
                </a:solidFill>
              </a:rPr>
              <a:t>ợc truy xuất để lấy thông tin.</a:t>
            </a:r>
          </a:p>
        </p:txBody>
      </p:sp>
      <p:sp>
        <p:nvSpPr>
          <p:cNvPr id="11" name="Rectangle 10">
            <a:extLst>
              <a:ext uri="{FF2B5EF4-FFF2-40B4-BE49-F238E27FC236}">
                <a16:creationId xmlns:a16="http://schemas.microsoft.com/office/drawing/2014/main" id="{35B094B2-7128-4483-A195-B800078FCA36}"/>
              </a:ext>
            </a:extLst>
          </p:cNvPr>
          <p:cNvSpPr/>
          <p:nvPr/>
        </p:nvSpPr>
        <p:spPr>
          <a:xfrm>
            <a:off x="3782831" y="2074110"/>
            <a:ext cx="3737667" cy="400110"/>
          </a:xfrm>
          <a:prstGeom prst="rect">
            <a:avLst/>
          </a:prstGeom>
          <a:ln>
            <a:solidFill>
              <a:srgbClr val="00B050"/>
            </a:solidFill>
          </a:ln>
          <a:effectLst>
            <a:glow rad="228600">
              <a:schemeClr val="accent6">
                <a:satMod val="175000"/>
                <a:alpha val="40000"/>
              </a:schemeClr>
            </a:glow>
          </a:effectLst>
        </p:spPr>
        <p:txBody>
          <a:bodyPr wrap="square">
            <a:spAutoFit/>
          </a:bodyPr>
          <a:lstStyle/>
          <a:p>
            <a:pPr lvl="0">
              <a:spcBef>
                <a:spcPts val="1000"/>
              </a:spcBef>
            </a:pPr>
            <a:r>
              <a:rPr lang="en-US" sz="2000">
                <a:solidFill>
                  <a:srgbClr val="000000"/>
                </a:solidFill>
              </a:rPr>
              <a:t>Dữ liệu hai bảng không trùng lặp.</a:t>
            </a:r>
          </a:p>
        </p:txBody>
      </p:sp>
      <p:sp>
        <p:nvSpPr>
          <p:cNvPr id="12" name="Text Placeholder 3">
            <a:extLst>
              <a:ext uri="{FF2B5EF4-FFF2-40B4-BE49-F238E27FC236}">
                <a16:creationId xmlns:a16="http://schemas.microsoft.com/office/drawing/2014/main" id="{D4E125C7-4EC3-401D-8E54-79A105A66B69}"/>
              </a:ext>
            </a:extLst>
          </p:cNvPr>
          <p:cNvSpPr txBox="1">
            <a:spLocks/>
          </p:cNvSpPr>
          <p:nvPr/>
        </p:nvSpPr>
        <p:spPr>
          <a:xfrm>
            <a:off x="8998902" y="958624"/>
            <a:ext cx="2468860" cy="429787"/>
          </a:xfrm>
          <a:prstGeom prst="rect">
            <a:avLst/>
          </a:prstGeom>
          <a:noFill/>
          <a:ln>
            <a:solidFill>
              <a:srgbClr val="00B050"/>
            </a:solidFill>
          </a:ln>
          <a:effectLst>
            <a:glow rad="101600">
              <a:srgbClr val="FF0000">
                <a:alpha val="60000"/>
              </a:srgbClr>
            </a:glow>
          </a:effectLst>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a:t>Tính không d</a:t>
            </a:r>
            <a:r>
              <a:rPr lang="vi-VN" sz="2200"/>
              <a:t>ư</a:t>
            </a:r>
            <a:r>
              <a:rPr lang="en-US" sz="2200"/>
              <a:t> thừa</a:t>
            </a:r>
            <a:endParaRPr lang="vi-VN" sz="2200"/>
          </a:p>
        </p:txBody>
      </p:sp>
      <p:sp>
        <p:nvSpPr>
          <p:cNvPr id="13" name="Text Placeholder 5">
            <a:extLst>
              <a:ext uri="{FF2B5EF4-FFF2-40B4-BE49-F238E27FC236}">
                <a16:creationId xmlns:a16="http://schemas.microsoft.com/office/drawing/2014/main" id="{6126C551-8CA3-409B-BD58-898D3567CEFB}"/>
              </a:ext>
            </a:extLst>
          </p:cNvPr>
          <p:cNvSpPr txBox="1">
            <a:spLocks/>
          </p:cNvSpPr>
          <p:nvPr/>
        </p:nvSpPr>
        <p:spPr>
          <a:xfrm>
            <a:off x="9005818" y="2063324"/>
            <a:ext cx="2462562" cy="429787"/>
          </a:xfrm>
          <a:prstGeom prst="rect">
            <a:avLst/>
          </a:prstGeom>
          <a:noFill/>
          <a:ln>
            <a:solidFill>
              <a:srgbClr val="00B050"/>
            </a:solidFill>
          </a:ln>
          <a:effectLst>
            <a:glow rad="101600">
              <a:srgbClr val="FF0000">
                <a:alpha val="60000"/>
              </a:srgbClr>
            </a:glow>
          </a:effectLst>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a:t>Tính độc lập dữ liệu</a:t>
            </a:r>
            <a:endParaRPr lang="vi-VN" sz="2200"/>
          </a:p>
        </p:txBody>
      </p:sp>
      <p:sp>
        <p:nvSpPr>
          <p:cNvPr id="14" name="Text Placeholder 7">
            <a:extLst>
              <a:ext uri="{FF2B5EF4-FFF2-40B4-BE49-F238E27FC236}">
                <a16:creationId xmlns:a16="http://schemas.microsoft.com/office/drawing/2014/main" id="{6D19572D-DA27-438F-A534-7C13038B54CE}"/>
              </a:ext>
            </a:extLst>
          </p:cNvPr>
          <p:cNvSpPr txBox="1">
            <a:spLocks/>
          </p:cNvSpPr>
          <p:nvPr/>
        </p:nvSpPr>
        <p:spPr>
          <a:xfrm>
            <a:off x="8998902" y="3174906"/>
            <a:ext cx="2468860" cy="452497"/>
          </a:xfrm>
          <a:prstGeom prst="rect">
            <a:avLst/>
          </a:prstGeom>
          <a:noFill/>
          <a:ln>
            <a:solidFill>
              <a:srgbClr val="00B050"/>
            </a:solidFill>
          </a:ln>
          <a:effectLst>
            <a:glow rad="101600">
              <a:srgbClr val="FF0000">
                <a:alpha val="60000"/>
              </a:srgbClr>
            </a:glo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Tính toàn ven</a:t>
            </a:r>
            <a:endParaRPr lang="vi-VN" sz="2200"/>
          </a:p>
        </p:txBody>
      </p:sp>
      <p:sp>
        <p:nvSpPr>
          <p:cNvPr id="15" name="Text Placeholder 9">
            <a:extLst>
              <a:ext uri="{FF2B5EF4-FFF2-40B4-BE49-F238E27FC236}">
                <a16:creationId xmlns:a16="http://schemas.microsoft.com/office/drawing/2014/main" id="{A0CC0D87-52FF-4C07-A7FC-14522AE78F64}"/>
              </a:ext>
            </a:extLst>
          </p:cNvPr>
          <p:cNvSpPr txBox="1">
            <a:spLocks/>
          </p:cNvSpPr>
          <p:nvPr/>
        </p:nvSpPr>
        <p:spPr>
          <a:xfrm>
            <a:off x="9005818" y="4330330"/>
            <a:ext cx="2462562" cy="429787"/>
          </a:xfrm>
          <a:prstGeom prst="rect">
            <a:avLst/>
          </a:prstGeom>
          <a:noFill/>
          <a:ln>
            <a:solidFill>
              <a:srgbClr val="00B050"/>
            </a:solidFill>
          </a:ln>
          <a:effectLst>
            <a:glow rad="101600">
              <a:srgbClr val="FF0000">
                <a:alpha val="60000"/>
              </a:srgbClr>
            </a:glo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Tính nhất quán</a:t>
            </a:r>
            <a:endParaRPr lang="vi-VN" sz="2200"/>
          </a:p>
        </p:txBody>
      </p:sp>
      <p:sp>
        <p:nvSpPr>
          <p:cNvPr id="16" name="Text Placeholder 11">
            <a:extLst>
              <a:ext uri="{FF2B5EF4-FFF2-40B4-BE49-F238E27FC236}">
                <a16:creationId xmlns:a16="http://schemas.microsoft.com/office/drawing/2014/main" id="{3F7709DA-5773-4663-95D8-FD2D9988E474}"/>
              </a:ext>
            </a:extLst>
          </p:cNvPr>
          <p:cNvSpPr txBox="1">
            <a:spLocks/>
          </p:cNvSpPr>
          <p:nvPr/>
        </p:nvSpPr>
        <p:spPr>
          <a:xfrm>
            <a:off x="8998902" y="5464622"/>
            <a:ext cx="2462562" cy="867598"/>
          </a:xfrm>
          <a:prstGeom prst="rect">
            <a:avLst/>
          </a:prstGeom>
          <a:noFill/>
          <a:ln>
            <a:solidFill>
              <a:srgbClr val="00B050"/>
            </a:solidFill>
          </a:ln>
          <a:effectLst>
            <a:glow rad="101600">
              <a:srgbClr val="FF0000">
                <a:alpha val="60000"/>
              </a:srgbClr>
            </a:glo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t>Tính bảo mật và an toàn</a:t>
            </a:r>
            <a:endParaRPr lang="vi-VN" sz="2200"/>
          </a:p>
        </p:txBody>
      </p:sp>
      <p:cxnSp>
        <p:nvCxnSpPr>
          <p:cNvPr id="18" name="Straight Arrow Connector 17">
            <a:extLst>
              <a:ext uri="{FF2B5EF4-FFF2-40B4-BE49-F238E27FC236}">
                <a16:creationId xmlns:a16="http://schemas.microsoft.com/office/drawing/2014/main" id="{390E1199-6E86-41CC-BC2B-FCF13F8BF2FE}"/>
              </a:ext>
            </a:extLst>
          </p:cNvPr>
          <p:cNvCxnSpPr>
            <a:cxnSpLocks/>
            <a:stCxn id="10" idx="3"/>
            <a:endCxn id="16" idx="1"/>
          </p:cNvCxnSpPr>
          <p:nvPr/>
        </p:nvCxnSpPr>
        <p:spPr>
          <a:xfrm>
            <a:off x="7525046" y="3260590"/>
            <a:ext cx="1473856" cy="26378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C2E67A2-9995-486F-B74A-53086B3B446B}"/>
              </a:ext>
            </a:extLst>
          </p:cNvPr>
          <p:cNvCxnSpPr>
            <a:cxnSpLocks/>
            <a:stCxn id="4" idx="3"/>
            <a:endCxn id="13" idx="1"/>
          </p:cNvCxnSpPr>
          <p:nvPr/>
        </p:nvCxnSpPr>
        <p:spPr>
          <a:xfrm flipV="1">
            <a:off x="7520496" y="2278218"/>
            <a:ext cx="1485322" cy="2409611"/>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97EA7F9-E4EB-465A-9AAA-AA49601A3E03}"/>
              </a:ext>
            </a:extLst>
          </p:cNvPr>
          <p:cNvCxnSpPr>
            <a:cxnSpLocks/>
            <a:stCxn id="8" idx="3"/>
            <a:endCxn id="15" idx="1"/>
          </p:cNvCxnSpPr>
          <p:nvPr/>
        </p:nvCxnSpPr>
        <p:spPr>
          <a:xfrm>
            <a:off x="7525046" y="967074"/>
            <a:ext cx="1480772" cy="357815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4856469-E56D-4CAE-8CE0-3582B89B7A63}"/>
              </a:ext>
            </a:extLst>
          </p:cNvPr>
          <p:cNvCxnSpPr>
            <a:cxnSpLocks/>
            <a:stCxn id="11" idx="3"/>
            <a:endCxn id="12" idx="1"/>
          </p:cNvCxnSpPr>
          <p:nvPr/>
        </p:nvCxnSpPr>
        <p:spPr>
          <a:xfrm flipV="1">
            <a:off x="7520498" y="1173518"/>
            <a:ext cx="1478404" cy="110064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D2A42E5-23E9-40D3-B276-8FCBC1CC04E0}"/>
              </a:ext>
            </a:extLst>
          </p:cNvPr>
          <p:cNvCxnSpPr>
            <a:cxnSpLocks/>
            <a:stCxn id="9" idx="3"/>
            <a:endCxn id="14" idx="1"/>
          </p:cNvCxnSpPr>
          <p:nvPr/>
        </p:nvCxnSpPr>
        <p:spPr>
          <a:xfrm flipV="1">
            <a:off x="7520496" y="3401155"/>
            <a:ext cx="1478406" cy="279754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336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C01A84-9749-4574-ACF1-1CD46DDAA8F6}"/>
              </a:ext>
            </a:extLst>
          </p:cNvPr>
          <p:cNvPicPr>
            <a:picLocks noChangeAspect="1"/>
          </p:cNvPicPr>
          <p:nvPr/>
        </p:nvPicPr>
        <p:blipFill>
          <a:blip r:embed="rId2"/>
          <a:stretch>
            <a:fillRect/>
          </a:stretch>
        </p:blipFill>
        <p:spPr>
          <a:xfrm>
            <a:off x="0" y="1064418"/>
            <a:ext cx="11942047" cy="2493963"/>
          </a:xfrm>
          <a:prstGeom prst="rect">
            <a:avLst/>
          </a:prstGeom>
        </p:spPr>
      </p:pic>
      <p:sp>
        <p:nvSpPr>
          <p:cNvPr id="20" name="TextBox 19">
            <a:extLst>
              <a:ext uri="{FF2B5EF4-FFF2-40B4-BE49-F238E27FC236}">
                <a16:creationId xmlns:a16="http://schemas.microsoft.com/office/drawing/2014/main" id="{E6F180F7-6A93-43A5-BC3A-16B6BD71C09E}"/>
              </a:ext>
            </a:extLst>
          </p:cNvPr>
          <p:cNvSpPr txBox="1"/>
          <p:nvPr/>
        </p:nvSpPr>
        <p:spPr>
          <a:xfrm>
            <a:off x="1856164" y="4940490"/>
            <a:ext cx="9826320" cy="1384995"/>
          </a:xfrm>
          <a:prstGeom prst="rect">
            <a:avLst/>
          </a:prstGeom>
          <a:noFill/>
        </p:spPr>
        <p:txBody>
          <a:bodyPr wrap="square" rtlCol="0">
            <a:spAutoFit/>
          </a:bodyPr>
          <a:lstStyle/>
          <a:p>
            <a:pPr marL="514350" indent="-514350">
              <a:buAutoNum type="arabicPeriod"/>
            </a:pPr>
            <a:r>
              <a:rPr lang="en-US" sz="2800">
                <a:solidFill>
                  <a:srgbClr val="00B050"/>
                </a:solidFill>
              </a:rPr>
              <a:t>Không. Vì điểm trung bình môn học là kết quả tính toán theo công thức đã định từ các dữ liệu đã có.</a:t>
            </a:r>
          </a:p>
          <a:p>
            <a:pPr marL="514350" indent="-514350">
              <a:buAutoNum type="arabicPeriod"/>
            </a:pPr>
            <a:r>
              <a:rPr lang="en-US" sz="2800">
                <a:solidFill>
                  <a:srgbClr val="00B050"/>
                </a:solidFill>
              </a:rPr>
              <a:t>Dữ liệu hàng hóa và phần mềm quản lí bán hàng.</a:t>
            </a:r>
            <a:endParaRPr lang="vi-VN" sz="2800">
              <a:solidFill>
                <a:srgbClr val="00B050"/>
              </a:solidFill>
            </a:endParaRPr>
          </a:p>
        </p:txBody>
      </p:sp>
      <p:pic>
        <p:nvPicPr>
          <p:cNvPr id="31" name="Graphic 30" descr="Rocket">
            <a:extLst>
              <a:ext uri="{FF2B5EF4-FFF2-40B4-BE49-F238E27FC236}">
                <a16:creationId xmlns:a16="http://schemas.microsoft.com/office/drawing/2014/main" id="{B31B41EB-1AEB-46DF-AAAC-0B9186ADCA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642" y="4163084"/>
            <a:ext cx="1246077" cy="1246077"/>
          </a:xfrm>
          <a:prstGeom prst="rect">
            <a:avLst/>
          </a:prstGeom>
        </p:spPr>
      </p:pic>
    </p:spTree>
    <p:extLst>
      <p:ext uri="{BB962C8B-B14F-4D97-AF65-F5344CB8AC3E}">
        <p14:creationId xmlns:p14="http://schemas.microsoft.com/office/powerpoint/2010/main" val="156376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nextCondLst>
                <p:cond evt="onClick" delay="0">
                  <p:tgtEl>
                    <p:spTgt spid="31"/>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7327B8-3D26-481F-9963-7F45C62BD3BB}"/>
              </a:ext>
            </a:extLst>
          </p:cNvPr>
          <p:cNvPicPr>
            <a:picLocks noChangeAspect="1"/>
          </p:cNvPicPr>
          <p:nvPr/>
        </p:nvPicPr>
        <p:blipFill>
          <a:blip r:embed="rId2"/>
          <a:stretch>
            <a:fillRect/>
          </a:stretch>
        </p:blipFill>
        <p:spPr>
          <a:xfrm>
            <a:off x="0" y="1009936"/>
            <a:ext cx="12011849" cy="1883391"/>
          </a:xfrm>
          <a:prstGeom prst="rect">
            <a:avLst/>
          </a:prstGeom>
        </p:spPr>
      </p:pic>
      <p:sp>
        <p:nvSpPr>
          <p:cNvPr id="7" name="Rectangle 6">
            <a:extLst>
              <a:ext uri="{FF2B5EF4-FFF2-40B4-BE49-F238E27FC236}">
                <a16:creationId xmlns:a16="http://schemas.microsoft.com/office/drawing/2014/main" id="{294E73B0-8BD4-4101-BB84-D7B90AE17574}"/>
              </a:ext>
            </a:extLst>
          </p:cNvPr>
          <p:cNvSpPr/>
          <p:nvPr/>
        </p:nvSpPr>
        <p:spPr>
          <a:xfrm>
            <a:off x="1938016" y="4813485"/>
            <a:ext cx="9242647" cy="954107"/>
          </a:xfrm>
          <a:prstGeom prst="rect">
            <a:avLst/>
          </a:prstGeom>
        </p:spPr>
        <p:txBody>
          <a:bodyPr wrap="square">
            <a:spAutoFit/>
          </a:bodyPr>
          <a:lstStyle/>
          <a:p>
            <a:r>
              <a:rPr lang="vi-VN" sz="2800">
                <a:solidFill>
                  <a:srgbClr val="00B050"/>
                </a:solidFill>
              </a:rPr>
              <a:t>Mã sách, Tên sách, Tên tác giả, Nhà xuất bản</a:t>
            </a:r>
            <a:r>
              <a:rPr lang="en-US" sz="2800">
                <a:solidFill>
                  <a:srgbClr val="00B050"/>
                </a:solidFill>
              </a:rPr>
              <a:t>, Năm xuất bản, Ng</a:t>
            </a:r>
            <a:r>
              <a:rPr lang="vi-VN" sz="2800">
                <a:solidFill>
                  <a:srgbClr val="00B050"/>
                </a:solidFill>
              </a:rPr>
              <a:t>ư</a:t>
            </a:r>
            <a:r>
              <a:rPr lang="en-US" sz="2800">
                <a:solidFill>
                  <a:srgbClr val="00B050"/>
                </a:solidFill>
              </a:rPr>
              <a:t>ời m</a:t>
            </a:r>
            <a:r>
              <a:rPr lang="vi-VN" sz="2800">
                <a:solidFill>
                  <a:srgbClr val="00B050"/>
                </a:solidFill>
              </a:rPr>
              <a:t>ư</a:t>
            </a:r>
            <a:r>
              <a:rPr lang="en-US" sz="2800">
                <a:solidFill>
                  <a:srgbClr val="00B050"/>
                </a:solidFill>
              </a:rPr>
              <a:t>ợn sách</a:t>
            </a:r>
            <a:r>
              <a:rPr lang="vi-VN" sz="2800">
                <a:solidFill>
                  <a:srgbClr val="00B050"/>
                </a:solidFill>
              </a:rPr>
              <a:t>, Ngày mượn</a:t>
            </a:r>
            <a:r>
              <a:rPr lang="en-US" sz="2800">
                <a:solidFill>
                  <a:srgbClr val="00B050"/>
                </a:solidFill>
              </a:rPr>
              <a:t>, </a:t>
            </a:r>
            <a:r>
              <a:rPr lang="vi-VN" sz="2800">
                <a:solidFill>
                  <a:srgbClr val="00B050"/>
                </a:solidFill>
              </a:rPr>
              <a:t>Ngày </a:t>
            </a:r>
            <a:r>
              <a:rPr lang="en-US" sz="2800">
                <a:solidFill>
                  <a:srgbClr val="00B050"/>
                </a:solidFill>
              </a:rPr>
              <a:t>hẹn </a:t>
            </a:r>
            <a:r>
              <a:rPr lang="vi-VN" sz="2800">
                <a:solidFill>
                  <a:srgbClr val="00B050"/>
                </a:solidFill>
              </a:rPr>
              <a:t>trả</a:t>
            </a:r>
            <a:r>
              <a:rPr lang="en-US" sz="2800">
                <a:solidFill>
                  <a:srgbClr val="00B050"/>
                </a:solidFill>
              </a:rPr>
              <a:t>, Ngày trả</a:t>
            </a:r>
            <a:endParaRPr lang="vi-VN" sz="2800">
              <a:solidFill>
                <a:srgbClr val="00B050"/>
              </a:solidFill>
            </a:endParaRPr>
          </a:p>
        </p:txBody>
      </p:sp>
      <p:pic>
        <p:nvPicPr>
          <p:cNvPr id="28" name="Graphic 27" descr="Rocket">
            <a:extLst>
              <a:ext uri="{FF2B5EF4-FFF2-40B4-BE49-F238E27FC236}">
                <a16:creationId xmlns:a16="http://schemas.microsoft.com/office/drawing/2014/main" id="{DD448B4C-CBCE-43F1-8413-EE0D1AE57E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642" y="4163084"/>
            <a:ext cx="1246077" cy="1246077"/>
          </a:xfrm>
          <a:prstGeom prst="rect">
            <a:avLst/>
          </a:prstGeom>
        </p:spPr>
      </p:pic>
    </p:spTree>
    <p:extLst>
      <p:ext uri="{BB962C8B-B14F-4D97-AF65-F5344CB8AC3E}">
        <p14:creationId xmlns:p14="http://schemas.microsoft.com/office/powerpoint/2010/main" val="4212557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nextCondLst>
                <p:cond evt="onClick" delay="0">
                  <p:tgtEl>
                    <p:spTgt spid="28"/>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p:txBody>
          <a:bodyPr/>
          <a:lstStyle/>
          <a:p>
            <a:r>
              <a:rPr lang="vi-VN" sz="2800">
                <a:solidFill>
                  <a:srgbClr val="00B050"/>
                </a:solidFill>
              </a:rPr>
              <a:t>Theo em, việc lưu trữ dữ liệu phục vụ các bài toán quản lí có phải chỉ là việc chuyển các ghi chép trên giấy thành văn bản trên máy tính không?</a:t>
            </a:r>
            <a:endParaRPr lang="en-US" sz="2800" dirty="0">
              <a:solidFill>
                <a:srgbClr val="00B050"/>
              </a:solidFill>
            </a:endParaRP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2</a:t>
            </a:fld>
            <a:endParaRPr lang="en-US" dirty="0"/>
          </a:p>
        </p:txBody>
      </p:sp>
      <p:pic>
        <p:nvPicPr>
          <p:cNvPr id="12" name="Picture 11" descr="A group of people standing on a computer&#10;&#10;Description automatically generated">
            <a:extLst>
              <a:ext uri="{FF2B5EF4-FFF2-40B4-BE49-F238E27FC236}">
                <a16:creationId xmlns:a16="http://schemas.microsoft.com/office/drawing/2014/main" id="{D02B8F0F-153C-45E4-990A-2E0E4146C82B}"/>
              </a:ext>
            </a:extLst>
          </p:cNvPr>
          <p:cNvPicPr>
            <a:picLocks noChangeAspect="1"/>
          </p:cNvPicPr>
          <p:nvPr/>
        </p:nvPicPr>
        <p:blipFill rotWithShape="1">
          <a:blip r:embed="rId2">
            <a:extLst>
              <a:ext uri="{28A0092B-C50C-407E-A947-70E740481C1C}">
                <a14:useLocalDpi xmlns:a14="http://schemas.microsoft.com/office/drawing/2010/main" val="0"/>
              </a:ext>
            </a:extLst>
          </a:blip>
          <a:srcRect l="14322"/>
          <a:stretch/>
        </p:blipFill>
        <p:spPr>
          <a:xfrm>
            <a:off x="5409461" y="1184494"/>
            <a:ext cx="6782539" cy="4452938"/>
          </a:xfrm>
          <a:prstGeom prst="rect">
            <a:avLst/>
          </a:prstGeom>
        </p:spPr>
      </p:pic>
      <p:sp>
        <p:nvSpPr>
          <p:cNvPr id="13" name="Rectangle 12">
            <a:extLst>
              <a:ext uri="{FF2B5EF4-FFF2-40B4-BE49-F238E27FC236}">
                <a16:creationId xmlns:a16="http://schemas.microsoft.com/office/drawing/2014/main" id="{2F49CB63-434C-4A13-97B2-EF61708E6A9C}"/>
              </a:ext>
            </a:extLst>
          </p:cNvPr>
          <p:cNvSpPr/>
          <p:nvPr/>
        </p:nvSpPr>
        <p:spPr>
          <a:xfrm>
            <a:off x="4663790" y="5845746"/>
            <a:ext cx="6782539" cy="830997"/>
          </a:xfrm>
          <a:prstGeom prst="rect">
            <a:avLst/>
          </a:prstGeom>
        </p:spPr>
        <p:txBody>
          <a:bodyPr wrap="square">
            <a:spAutoFit/>
          </a:bodyPr>
          <a:lstStyle/>
          <a:p>
            <a:pPr algn="ctr"/>
            <a:r>
              <a:rPr lang="vi-VN" sz="2400">
                <a:solidFill>
                  <a:schemeClr val="bg1">
                    <a:lumMod val="75000"/>
                    <a:lumOff val="25000"/>
                  </a:schemeClr>
                </a:solidFill>
              </a:rPr>
              <a:t>Cơ sở dữ liệu thương mại điện tử để quản lý thông tin sản phẩm, đơn hàng, thanh toán và vận chuyển</a:t>
            </a:r>
          </a:p>
        </p:txBody>
      </p:sp>
      <p:grpSp>
        <p:nvGrpSpPr>
          <p:cNvPr id="18" name="Conversation5" descr="{&quot;Key&quot;:&quot;POWER_USER_SHAPE_ICON&quot;,&quot;Value&quot;:&quot;POWER_USER_SHAPE_ICON_STYLE_1&quot;}">
            <a:extLst>
              <a:ext uri="{FF2B5EF4-FFF2-40B4-BE49-F238E27FC236}">
                <a16:creationId xmlns:a16="http://schemas.microsoft.com/office/drawing/2014/main" id="{5B6DD608-613D-4144-8A12-5193BE336BBD}"/>
              </a:ext>
            </a:extLst>
          </p:cNvPr>
          <p:cNvGrpSpPr>
            <a:grpSpLocks noChangeAspect="1"/>
          </p:cNvGrpSpPr>
          <p:nvPr/>
        </p:nvGrpSpPr>
        <p:grpSpPr>
          <a:xfrm>
            <a:off x="1363530" y="553511"/>
            <a:ext cx="1331707" cy="1261965"/>
            <a:chOff x="6262688" y="1644651"/>
            <a:chExt cx="636588" cy="603250"/>
          </a:xfrm>
          <a:solidFill>
            <a:srgbClr val="00B050"/>
          </a:solidFill>
        </p:grpSpPr>
        <p:sp>
          <p:nvSpPr>
            <p:cNvPr id="19" name="Freeform 102">
              <a:extLst>
                <a:ext uri="{FF2B5EF4-FFF2-40B4-BE49-F238E27FC236}">
                  <a16:creationId xmlns:a16="http://schemas.microsoft.com/office/drawing/2014/main" id="{6779A807-47A2-496D-A13E-BE8FA2A28EA6}"/>
                </a:ext>
              </a:extLst>
            </p:cNvPr>
            <p:cNvSpPr>
              <a:spLocks noEditPoints="1"/>
            </p:cNvSpPr>
            <p:nvPr/>
          </p:nvSpPr>
          <p:spPr bwMode="auto">
            <a:xfrm>
              <a:off x="6308725" y="1801813"/>
              <a:ext cx="106363" cy="115888"/>
            </a:xfrm>
            <a:custGeom>
              <a:avLst/>
              <a:gdLst>
                <a:gd name="T0" fmla="*/ 88 w 176"/>
                <a:gd name="T1" fmla="*/ 33 h 193"/>
                <a:gd name="T2" fmla="*/ 143 w 176"/>
                <a:gd name="T3" fmla="*/ 96 h 193"/>
                <a:gd name="T4" fmla="*/ 88 w 176"/>
                <a:gd name="T5" fmla="*/ 159 h 193"/>
                <a:gd name="T6" fmla="*/ 33 w 176"/>
                <a:gd name="T7" fmla="*/ 96 h 193"/>
                <a:gd name="T8" fmla="*/ 88 w 176"/>
                <a:gd name="T9" fmla="*/ 33 h 193"/>
                <a:gd name="T10" fmla="*/ 88 w 176"/>
                <a:gd name="T11" fmla="*/ 193 h 193"/>
                <a:gd name="T12" fmla="*/ 176 w 176"/>
                <a:gd name="T13" fmla="*/ 96 h 193"/>
                <a:gd name="T14" fmla="*/ 88 w 176"/>
                <a:gd name="T15" fmla="*/ 0 h 193"/>
                <a:gd name="T16" fmla="*/ 0 w 176"/>
                <a:gd name="T17" fmla="*/ 96 h 193"/>
                <a:gd name="T18" fmla="*/ 88 w 176"/>
                <a:gd name="T1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93">
                  <a:moveTo>
                    <a:pt x="88" y="33"/>
                  </a:moveTo>
                  <a:cubicBezTo>
                    <a:pt x="118" y="33"/>
                    <a:pt x="143" y="61"/>
                    <a:pt x="143" y="96"/>
                  </a:cubicBezTo>
                  <a:cubicBezTo>
                    <a:pt x="143" y="131"/>
                    <a:pt x="118" y="159"/>
                    <a:pt x="88" y="159"/>
                  </a:cubicBezTo>
                  <a:cubicBezTo>
                    <a:pt x="58" y="159"/>
                    <a:pt x="33" y="131"/>
                    <a:pt x="33" y="96"/>
                  </a:cubicBezTo>
                  <a:cubicBezTo>
                    <a:pt x="33" y="61"/>
                    <a:pt x="58" y="33"/>
                    <a:pt x="88" y="33"/>
                  </a:cubicBezTo>
                  <a:close/>
                  <a:moveTo>
                    <a:pt x="88" y="193"/>
                  </a:moveTo>
                  <a:cubicBezTo>
                    <a:pt x="137" y="193"/>
                    <a:pt x="176" y="149"/>
                    <a:pt x="176" y="96"/>
                  </a:cubicBezTo>
                  <a:cubicBezTo>
                    <a:pt x="176" y="43"/>
                    <a:pt x="137" y="0"/>
                    <a:pt x="88" y="0"/>
                  </a:cubicBezTo>
                  <a:cubicBezTo>
                    <a:pt x="40" y="0"/>
                    <a:pt x="0" y="43"/>
                    <a:pt x="0" y="96"/>
                  </a:cubicBezTo>
                  <a:cubicBezTo>
                    <a:pt x="0" y="149"/>
                    <a:pt x="40" y="193"/>
                    <a:pt x="88" y="193"/>
                  </a:cubicBezTo>
                  <a:close/>
                </a:path>
              </a:pathLst>
            </a:custGeom>
            <a:grpFill/>
            <a:ln w="9525">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3">
              <a:extLst>
                <a:ext uri="{FF2B5EF4-FFF2-40B4-BE49-F238E27FC236}">
                  <a16:creationId xmlns:a16="http://schemas.microsoft.com/office/drawing/2014/main" id="{1F9D462C-6B02-4760-A550-197ED17655F1}"/>
                </a:ext>
              </a:extLst>
            </p:cNvPr>
            <p:cNvSpPr>
              <a:spLocks noEditPoints="1"/>
            </p:cNvSpPr>
            <p:nvPr/>
          </p:nvSpPr>
          <p:spPr bwMode="auto">
            <a:xfrm>
              <a:off x="6746875" y="1801813"/>
              <a:ext cx="106363" cy="115888"/>
            </a:xfrm>
            <a:custGeom>
              <a:avLst/>
              <a:gdLst>
                <a:gd name="T0" fmla="*/ 88 w 176"/>
                <a:gd name="T1" fmla="*/ 33 h 193"/>
                <a:gd name="T2" fmla="*/ 143 w 176"/>
                <a:gd name="T3" fmla="*/ 96 h 193"/>
                <a:gd name="T4" fmla="*/ 88 w 176"/>
                <a:gd name="T5" fmla="*/ 159 h 193"/>
                <a:gd name="T6" fmla="*/ 34 w 176"/>
                <a:gd name="T7" fmla="*/ 96 h 193"/>
                <a:gd name="T8" fmla="*/ 88 w 176"/>
                <a:gd name="T9" fmla="*/ 33 h 193"/>
                <a:gd name="T10" fmla="*/ 0 w 176"/>
                <a:gd name="T11" fmla="*/ 96 h 193"/>
                <a:gd name="T12" fmla="*/ 88 w 176"/>
                <a:gd name="T13" fmla="*/ 193 h 193"/>
                <a:gd name="T14" fmla="*/ 176 w 176"/>
                <a:gd name="T15" fmla="*/ 96 h 193"/>
                <a:gd name="T16" fmla="*/ 88 w 176"/>
                <a:gd name="T17" fmla="*/ 0 h 193"/>
                <a:gd name="T18" fmla="*/ 0 w 176"/>
                <a:gd name="T19" fmla="*/ 9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93">
                  <a:moveTo>
                    <a:pt x="88" y="33"/>
                  </a:moveTo>
                  <a:cubicBezTo>
                    <a:pt x="118" y="33"/>
                    <a:pt x="143" y="61"/>
                    <a:pt x="143" y="96"/>
                  </a:cubicBezTo>
                  <a:cubicBezTo>
                    <a:pt x="143" y="131"/>
                    <a:pt x="118" y="159"/>
                    <a:pt x="88" y="159"/>
                  </a:cubicBezTo>
                  <a:cubicBezTo>
                    <a:pt x="58" y="159"/>
                    <a:pt x="34" y="131"/>
                    <a:pt x="34" y="96"/>
                  </a:cubicBezTo>
                  <a:cubicBezTo>
                    <a:pt x="34" y="61"/>
                    <a:pt x="58" y="33"/>
                    <a:pt x="88" y="33"/>
                  </a:cubicBezTo>
                  <a:close/>
                  <a:moveTo>
                    <a:pt x="0" y="96"/>
                  </a:moveTo>
                  <a:cubicBezTo>
                    <a:pt x="0" y="149"/>
                    <a:pt x="40" y="193"/>
                    <a:pt x="88" y="193"/>
                  </a:cubicBezTo>
                  <a:cubicBezTo>
                    <a:pt x="137" y="193"/>
                    <a:pt x="176" y="149"/>
                    <a:pt x="176" y="96"/>
                  </a:cubicBezTo>
                  <a:cubicBezTo>
                    <a:pt x="176" y="43"/>
                    <a:pt x="137" y="0"/>
                    <a:pt x="88" y="0"/>
                  </a:cubicBezTo>
                  <a:cubicBezTo>
                    <a:pt x="40" y="0"/>
                    <a:pt x="0" y="43"/>
                    <a:pt x="0" y="96"/>
                  </a:cubicBezTo>
                  <a:close/>
                </a:path>
              </a:pathLst>
            </a:custGeom>
            <a:grpFill/>
            <a:ln w="9525">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04">
              <a:extLst>
                <a:ext uri="{FF2B5EF4-FFF2-40B4-BE49-F238E27FC236}">
                  <a16:creationId xmlns:a16="http://schemas.microsoft.com/office/drawing/2014/main" id="{A445DF84-2554-4E80-B232-CC6C705096BE}"/>
                </a:ext>
              </a:extLst>
            </p:cNvPr>
            <p:cNvSpPr>
              <a:spLocks noEditPoints="1"/>
            </p:cNvSpPr>
            <p:nvPr/>
          </p:nvSpPr>
          <p:spPr bwMode="auto">
            <a:xfrm>
              <a:off x="6262688" y="1925638"/>
              <a:ext cx="636588" cy="322263"/>
            </a:xfrm>
            <a:custGeom>
              <a:avLst/>
              <a:gdLst>
                <a:gd name="T0" fmla="*/ 852 w 1067"/>
                <a:gd name="T1" fmla="*/ 384 h 540"/>
                <a:gd name="T2" fmla="*/ 1005 w 1067"/>
                <a:gd name="T3" fmla="*/ 126 h 540"/>
                <a:gd name="T4" fmla="*/ 1017 w 1067"/>
                <a:gd name="T5" fmla="*/ 33 h 540"/>
                <a:gd name="T6" fmla="*/ 784 w 1067"/>
                <a:gd name="T7" fmla="*/ 337 h 540"/>
                <a:gd name="T8" fmla="*/ 723 w 1067"/>
                <a:gd name="T9" fmla="*/ 295 h 540"/>
                <a:gd name="T10" fmla="*/ 877 w 1067"/>
                <a:gd name="T11" fmla="*/ 245 h 540"/>
                <a:gd name="T12" fmla="*/ 892 w 1067"/>
                <a:gd name="T13" fmla="*/ 108 h 540"/>
                <a:gd name="T14" fmla="*/ 822 w 1067"/>
                <a:gd name="T15" fmla="*/ 154 h 540"/>
                <a:gd name="T16" fmla="*/ 685 w 1067"/>
                <a:gd name="T17" fmla="*/ 128 h 540"/>
                <a:gd name="T18" fmla="*/ 877 w 1067"/>
                <a:gd name="T19" fmla="*/ 33 h 540"/>
                <a:gd name="T20" fmla="*/ 971 w 1067"/>
                <a:gd name="T21" fmla="*/ 125 h 540"/>
                <a:gd name="T22" fmla="*/ 554 w 1067"/>
                <a:gd name="T23" fmla="*/ 507 h 540"/>
                <a:gd name="T24" fmla="*/ 554 w 1067"/>
                <a:gd name="T25" fmla="*/ 507 h 540"/>
                <a:gd name="T26" fmla="*/ 299 w 1067"/>
                <a:gd name="T27" fmla="*/ 349 h 540"/>
                <a:gd name="T28" fmla="*/ 96 w 1067"/>
                <a:gd name="T29" fmla="*/ 125 h 540"/>
                <a:gd name="T30" fmla="*/ 191 w 1067"/>
                <a:gd name="T31" fmla="*/ 33 h 540"/>
                <a:gd name="T32" fmla="*/ 382 w 1067"/>
                <a:gd name="T33" fmla="*/ 128 h 540"/>
                <a:gd name="T34" fmla="*/ 245 w 1067"/>
                <a:gd name="T35" fmla="*/ 154 h 540"/>
                <a:gd name="T36" fmla="*/ 175 w 1067"/>
                <a:gd name="T37" fmla="*/ 108 h 540"/>
                <a:gd name="T38" fmla="*/ 190 w 1067"/>
                <a:gd name="T39" fmla="*/ 245 h 540"/>
                <a:gd name="T40" fmla="*/ 203 w 1067"/>
                <a:gd name="T41" fmla="*/ 395 h 540"/>
                <a:gd name="T42" fmla="*/ 45 w 1067"/>
                <a:gd name="T43" fmla="*/ 33 h 540"/>
                <a:gd name="T44" fmla="*/ 62 w 1067"/>
                <a:gd name="T45" fmla="*/ 75 h 540"/>
                <a:gd name="T46" fmla="*/ 203 w 1067"/>
                <a:gd name="T47" fmla="*/ 372 h 540"/>
                <a:gd name="T48" fmla="*/ 844 w 1067"/>
                <a:gd name="T49" fmla="*/ 188 h 540"/>
                <a:gd name="T50" fmla="*/ 359 w 1067"/>
                <a:gd name="T51" fmla="*/ 188 h 540"/>
                <a:gd name="T52" fmla="*/ 1017 w 1067"/>
                <a:gd name="T53" fmla="*/ 0 h 540"/>
                <a:gd name="T54" fmla="*/ 845 w 1067"/>
                <a:gd name="T55" fmla="*/ 13 h 540"/>
                <a:gd name="T56" fmla="*/ 652 w 1067"/>
                <a:gd name="T57" fmla="*/ 128 h 540"/>
                <a:gd name="T58" fmla="*/ 415 w 1067"/>
                <a:gd name="T59" fmla="*/ 111 h 540"/>
                <a:gd name="T60" fmla="*/ 191 w 1067"/>
                <a:gd name="T61" fmla="*/ 0 h 540"/>
                <a:gd name="T62" fmla="*/ 45 w 1067"/>
                <a:gd name="T63" fmla="*/ 0 h 540"/>
                <a:gd name="T64" fmla="*/ 128 w 1067"/>
                <a:gd name="T65" fmla="*/ 428 h 540"/>
                <a:gd name="T66" fmla="*/ 84 w 1067"/>
                <a:gd name="T67" fmla="*/ 522 h 540"/>
                <a:gd name="T68" fmla="*/ 144 w 1067"/>
                <a:gd name="T69" fmla="*/ 540 h 540"/>
                <a:gd name="T70" fmla="*/ 219 w 1067"/>
                <a:gd name="T71" fmla="*/ 516 h 540"/>
                <a:gd name="T72" fmla="*/ 203 w 1067"/>
                <a:gd name="T73" fmla="*/ 428 h 540"/>
                <a:gd name="T74" fmla="*/ 322 w 1067"/>
                <a:gd name="T75" fmla="*/ 528 h 540"/>
                <a:gd name="T76" fmla="*/ 431 w 1067"/>
                <a:gd name="T77" fmla="*/ 520 h 540"/>
                <a:gd name="T78" fmla="*/ 480 w 1067"/>
                <a:gd name="T79" fmla="*/ 523 h 540"/>
                <a:gd name="T80" fmla="*/ 588 w 1067"/>
                <a:gd name="T81" fmla="*/ 261 h 540"/>
                <a:gd name="T82" fmla="*/ 640 w 1067"/>
                <a:gd name="T83" fmla="*/ 534 h 540"/>
                <a:gd name="T84" fmla="*/ 796 w 1067"/>
                <a:gd name="T85" fmla="*/ 371 h 540"/>
                <a:gd name="T86" fmla="*/ 906 w 1067"/>
                <a:gd name="T87" fmla="*/ 428 h 540"/>
                <a:gd name="T88" fmla="*/ 871 w 1067"/>
                <a:gd name="T89" fmla="*/ 520 h 540"/>
                <a:gd name="T90" fmla="*/ 940 w 1067"/>
                <a:gd name="T91" fmla="*/ 523 h 540"/>
                <a:gd name="T92" fmla="*/ 997 w 1067"/>
                <a:gd name="T93" fmla="*/ 515 h 540"/>
                <a:gd name="T94" fmla="*/ 1022 w 1067"/>
                <a:gd name="T95" fmla="*/ 42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7" h="540">
                  <a:moveTo>
                    <a:pt x="1034" y="384"/>
                  </a:moveTo>
                  <a:cubicBezTo>
                    <a:pt x="1034" y="390"/>
                    <a:pt x="1028" y="395"/>
                    <a:pt x="1022" y="395"/>
                  </a:cubicBezTo>
                  <a:lnTo>
                    <a:pt x="864" y="395"/>
                  </a:lnTo>
                  <a:cubicBezTo>
                    <a:pt x="858" y="395"/>
                    <a:pt x="852" y="390"/>
                    <a:pt x="852" y="384"/>
                  </a:cubicBezTo>
                  <a:cubicBezTo>
                    <a:pt x="852" y="377"/>
                    <a:pt x="858" y="372"/>
                    <a:pt x="864" y="372"/>
                  </a:cubicBezTo>
                  <a:lnTo>
                    <a:pt x="987" y="372"/>
                  </a:lnTo>
                  <a:cubicBezTo>
                    <a:pt x="996" y="372"/>
                    <a:pt x="1003" y="365"/>
                    <a:pt x="1003" y="355"/>
                  </a:cubicBezTo>
                  <a:lnTo>
                    <a:pt x="1005" y="126"/>
                  </a:lnTo>
                  <a:lnTo>
                    <a:pt x="1005" y="75"/>
                  </a:lnTo>
                  <a:cubicBezTo>
                    <a:pt x="1005" y="74"/>
                    <a:pt x="1005" y="74"/>
                    <a:pt x="1005" y="73"/>
                  </a:cubicBezTo>
                  <a:lnTo>
                    <a:pt x="1005" y="45"/>
                  </a:lnTo>
                  <a:cubicBezTo>
                    <a:pt x="1005" y="38"/>
                    <a:pt x="1010" y="33"/>
                    <a:pt x="1017" y="33"/>
                  </a:cubicBezTo>
                  <a:lnTo>
                    <a:pt x="1022" y="33"/>
                  </a:lnTo>
                  <a:cubicBezTo>
                    <a:pt x="1028" y="33"/>
                    <a:pt x="1034" y="38"/>
                    <a:pt x="1034" y="45"/>
                  </a:cubicBezTo>
                  <a:lnTo>
                    <a:pt x="1034" y="384"/>
                  </a:lnTo>
                  <a:close/>
                  <a:moveTo>
                    <a:pt x="784" y="337"/>
                  </a:moveTo>
                  <a:cubicBezTo>
                    <a:pt x="777" y="337"/>
                    <a:pt x="771" y="342"/>
                    <a:pt x="768" y="349"/>
                  </a:cubicBezTo>
                  <a:lnTo>
                    <a:pt x="717" y="507"/>
                  </a:lnTo>
                  <a:lnTo>
                    <a:pt x="674" y="507"/>
                  </a:lnTo>
                  <a:lnTo>
                    <a:pt x="723" y="295"/>
                  </a:lnTo>
                  <a:cubicBezTo>
                    <a:pt x="728" y="275"/>
                    <a:pt x="745" y="261"/>
                    <a:pt x="766" y="261"/>
                  </a:cubicBezTo>
                  <a:lnTo>
                    <a:pt x="848" y="261"/>
                  </a:lnTo>
                  <a:lnTo>
                    <a:pt x="861" y="261"/>
                  </a:lnTo>
                  <a:cubicBezTo>
                    <a:pt x="870" y="261"/>
                    <a:pt x="877" y="254"/>
                    <a:pt x="877" y="245"/>
                  </a:cubicBezTo>
                  <a:lnTo>
                    <a:pt x="877" y="171"/>
                  </a:lnTo>
                  <a:lnTo>
                    <a:pt x="877" y="146"/>
                  </a:lnTo>
                  <a:lnTo>
                    <a:pt x="892" y="131"/>
                  </a:lnTo>
                  <a:cubicBezTo>
                    <a:pt x="899" y="125"/>
                    <a:pt x="899" y="114"/>
                    <a:pt x="892" y="108"/>
                  </a:cubicBezTo>
                  <a:cubicBezTo>
                    <a:pt x="886" y="101"/>
                    <a:pt x="875" y="101"/>
                    <a:pt x="869" y="108"/>
                  </a:cubicBezTo>
                  <a:lnTo>
                    <a:pt x="849" y="128"/>
                  </a:lnTo>
                  <a:cubicBezTo>
                    <a:pt x="849" y="128"/>
                    <a:pt x="849" y="128"/>
                    <a:pt x="849" y="128"/>
                  </a:cubicBezTo>
                  <a:lnTo>
                    <a:pt x="822" y="154"/>
                  </a:lnTo>
                  <a:lnTo>
                    <a:pt x="709" y="154"/>
                  </a:lnTo>
                  <a:cubicBezTo>
                    <a:pt x="702" y="154"/>
                    <a:pt x="696" y="152"/>
                    <a:pt x="692" y="147"/>
                  </a:cubicBezTo>
                  <a:cubicBezTo>
                    <a:pt x="687" y="142"/>
                    <a:pt x="685" y="136"/>
                    <a:pt x="685" y="129"/>
                  </a:cubicBezTo>
                  <a:lnTo>
                    <a:pt x="685" y="128"/>
                  </a:lnTo>
                  <a:lnTo>
                    <a:pt x="770" y="128"/>
                  </a:lnTo>
                  <a:cubicBezTo>
                    <a:pt x="775" y="128"/>
                    <a:pt x="779" y="126"/>
                    <a:pt x="782" y="123"/>
                  </a:cubicBezTo>
                  <a:lnTo>
                    <a:pt x="868" y="37"/>
                  </a:lnTo>
                  <a:cubicBezTo>
                    <a:pt x="871" y="34"/>
                    <a:pt x="873" y="33"/>
                    <a:pt x="877" y="33"/>
                  </a:cubicBezTo>
                  <a:lnTo>
                    <a:pt x="931" y="33"/>
                  </a:lnTo>
                  <a:cubicBezTo>
                    <a:pt x="942" y="33"/>
                    <a:pt x="952" y="37"/>
                    <a:pt x="960" y="45"/>
                  </a:cubicBezTo>
                  <a:cubicBezTo>
                    <a:pt x="967" y="53"/>
                    <a:pt x="971" y="62"/>
                    <a:pt x="972" y="73"/>
                  </a:cubicBezTo>
                  <a:lnTo>
                    <a:pt x="971" y="125"/>
                  </a:lnTo>
                  <a:lnTo>
                    <a:pt x="970" y="288"/>
                  </a:lnTo>
                  <a:cubicBezTo>
                    <a:pt x="970" y="315"/>
                    <a:pt x="948" y="337"/>
                    <a:pt x="921" y="337"/>
                  </a:cubicBezTo>
                  <a:lnTo>
                    <a:pt x="784" y="337"/>
                  </a:lnTo>
                  <a:close/>
                  <a:moveTo>
                    <a:pt x="554" y="507"/>
                  </a:moveTo>
                  <a:lnTo>
                    <a:pt x="513" y="507"/>
                  </a:lnTo>
                  <a:lnTo>
                    <a:pt x="513" y="261"/>
                  </a:lnTo>
                  <a:lnTo>
                    <a:pt x="554" y="261"/>
                  </a:lnTo>
                  <a:lnTo>
                    <a:pt x="554" y="507"/>
                  </a:lnTo>
                  <a:close/>
                  <a:moveTo>
                    <a:pt x="344" y="295"/>
                  </a:moveTo>
                  <a:lnTo>
                    <a:pt x="394" y="507"/>
                  </a:lnTo>
                  <a:lnTo>
                    <a:pt x="350" y="507"/>
                  </a:lnTo>
                  <a:lnTo>
                    <a:pt x="299" y="349"/>
                  </a:lnTo>
                  <a:cubicBezTo>
                    <a:pt x="297" y="342"/>
                    <a:pt x="290" y="337"/>
                    <a:pt x="283" y="337"/>
                  </a:cubicBezTo>
                  <a:lnTo>
                    <a:pt x="147" y="337"/>
                  </a:lnTo>
                  <a:cubicBezTo>
                    <a:pt x="119" y="337"/>
                    <a:pt x="97" y="315"/>
                    <a:pt x="97" y="288"/>
                  </a:cubicBezTo>
                  <a:lnTo>
                    <a:pt x="96" y="125"/>
                  </a:lnTo>
                  <a:lnTo>
                    <a:pt x="96" y="73"/>
                  </a:lnTo>
                  <a:cubicBezTo>
                    <a:pt x="96" y="62"/>
                    <a:pt x="100" y="53"/>
                    <a:pt x="107" y="45"/>
                  </a:cubicBezTo>
                  <a:cubicBezTo>
                    <a:pt x="115" y="37"/>
                    <a:pt x="125" y="33"/>
                    <a:pt x="136" y="33"/>
                  </a:cubicBezTo>
                  <a:lnTo>
                    <a:pt x="191" y="33"/>
                  </a:lnTo>
                  <a:cubicBezTo>
                    <a:pt x="194" y="33"/>
                    <a:pt x="197" y="34"/>
                    <a:pt x="199" y="37"/>
                  </a:cubicBezTo>
                  <a:lnTo>
                    <a:pt x="285" y="123"/>
                  </a:lnTo>
                  <a:cubicBezTo>
                    <a:pt x="289" y="126"/>
                    <a:pt x="293" y="128"/>
                    <a:pt x="297" y="128"/>
                  </a:cubicBezTo>
                  <a:lnTo>
                    <a:pt x="382" y="128"/>
                  </a:lnTo>
                  <a:lnTo>
                    <a:pt x="382" y="129"/>
                  </a:lnTo>
                  <a:cubicBezTo>
                    <a:pt x="383" y="136"/>
                    <a:pt x="380" y="142"/>
                    <a:pt x="376" y="147"/>
                  </a:cubicBezTo>
                  <a:cubicBezTo>
                    <a:pt x="371" y="152"/>
                    <a:pt x="365" y="154"/>
                    <a:pt x="359" y="154"/>
                  </a:cubicBezTo>
                  <a:lnTo>
                    <a:pt x="245" y="154"/>
                  </a:lnTo>
                  <a:lnTo>
                    <a:pt x="219" y="128"/>
                  </a:lnTo>
                  <a:lnTo>
                    <a:pt x="219" y="128"/>
                  </a:lnTo>
                  <a:lnTo>
                    <a:pt x="199" y="108"/>
                  </a:lnTo>
                  <a:cubicBezTo>
                    <a:pt x="192" y="101"/>
                    <a:pt x="182" y="101"/>
                    <a:pt x="175" y="108"/>
                  </a:cubicBezTo>
                  <a:cubicBezTo>
                    <a:pt x="169" y="114"/>
                    <a:pt x="169" y="125"/>
                    <a:pt x="175" y="131"/>
                  </a:cubicBezTo>
                  <a:lnTo>
                    <a:pt x="190" y="146"/>
                  </a:lnTo>
                  <a:lnTo>
                    <a:pt x="190" y="171"/>
                  </a:lnTo>
                  <a:lnTo>
                    <a:pt x="190" y="245"/>
                  </a:lnTo>
                  <a:cubicBezTo>
                    <a:pt x="190" y="254"/>
                    <a:pt x="198" y="261"/>
                    <a:pt x="207" y="261"/>
                  </a:cubicBezTo>
                  <a:lnTo>
                    <a:pt x="302" y="261"/>
                  </a:lnTo>
                  <a:cubicBezTo>
                    <a:pt x="322" y="261"/>
                    <a:pt x="339" y="275"/>
                    <a:pt x="344" y="295"/>
                  </a:cubicBezTo>
                  <a:close/>
                  <a:moveTo>
                    <a:pt x="203" y="395"/>
                  </a:moveTo>
                  <a:lnTo>
                    <a:pt x="45" y="395"/>
                  </a:lnTo>
                  <a:cubicBezTo>
                    <a:pt x="39" y="395"/>
                    <a:pt x="34" y="390"/>
                    <a:pt x="34" y="384"/>
                  </a:cubicBezTo>
                  <a:lnTo>
                    <a:pt x="34" y="45"/>
                  </a:lnTo>
                  <a:cubicBezTo>
                    <a:pt x="34" y="38"/>
                    <a:pt x="39" y="33"/>
                    <a:pt x="45" y="33"/>
                  </a:cubicBezTo>
                  <a:lnTo>
                    <a:pt x="51" y="33"/>
                  </a:lnTo>
                  <a:cubicBezTo>
                    <a:pt x="57" y="33"/>
                    <a:pt x="62" y="38"/>
                    <a:pt x="62" y="45"/>
                  </a:cubicBezTo>
                  <a:lnTo>
                    <a:pt x="62" y="73"/>
                  </a:lnTo>
                  <a:cubicBezTo>
                    <a:pt x="62" y="74"/>
                    <a:pt x="62" y="74"/>
                    <a:pt x="62" y="75"/>
                  </a:cubicBezTo>
                  <a:lnTo>
                    <a:pt x="63" y="126"/>
                  </a:lnTo>
                  <a:lnTo>
                    <a:pt x="64" y="355"/>
                  </a:lnTo>
                  <a:cubicBezTo>
                    <a:pt x="64" y="365"/>
                    <a:pt x="71" y="372"/>
                    <a:pt x="81" y="372"/>
                  </a:cubicBezTo>
                  <a:lnTo>
                    <a:pt x="203" y="372"/>
                  </a:lnTo>
                  <a:cubicBezTo>
                    <a:pt x="210" y="372"/>
                    <a:pt x="215" y="377"/>
                    <a:pt x="215" y="384"/>
                  </a:cubicBezTo>
                  <a:cubicBezTo>
                    <a:pt x="215" y="390"/>
                    <a:pt x="210" y="395"/>
                    <a:pt x="203" y="395"/>
                  </a:cubicBezTo>
                  <a:close/>
                  <a:moveTo>
                    <a:pt x="825" y="188"/>
                  </a:moveTo>
                  <a:lnTo>
                    <a:pt x="844" y="188"/>
                  </a:lnTo>
                  <a:lnTo>
                    <a:pt x="844" y="228"/>
                  </a:lnTo>
                  <a:lnTo>
                    <a:pt x="223" y="228"/>
                  </a:lnTo>
                  <a:lnTo>
                    <a:pt x="223" y="188"/>
                  </a:lnTo>
                  <a:lnTo>
                    <a:pt x="359" y="188"/>
                  </a:lnTo>
                  <a:lnTo>
                    <a:pt x="709" y="188"/>
                  </a:lnTo>
                  <a:lnTo>
                    <a:pt x="825" y="188"/>
                  </a:lnTo>
                  <a:close/>
                  <a:moveTo>
                    <a:pt x="1022" y="0"/>
                  </a:moveTo>
                  <a:lnTo>
                    <a:pt x="1017" y="0"/>
                  </a:lnTo>
                  <a:cubicBezTo>
                    <a:pt x="1002" y="0"/>
                    <a:pt x="988" y="7"/>
                    <a:pt x="980" y="19"/>
                  </a:cubicBezTo>
                  <a:cubicBezTo>
                    <a:pt x="967" y="7"/>
                    <a:pt x="949" y="0"/>
                    <a:pt x="931" y="0"/>
                  </a:cubicBezTo>
                  <a:lnTo>
                    <a:pt x="877" y="0"/>
                  </a:lnTo>
                  <a:cubicBezTo>
                    <a:pt x="865" y="0"/>
                    <a:pt x="853" y="5"/>
                    <a:pt x="845" y="13"/>
                  </a:cubicBezTo>
                  <a:lnTo>
                    <a:pt x="763" y="95"/>
                  </a:lnTo>
                  <a:lnTo>
                    <a:pt x="669" y="95"/>
                  </a:lnTo>
                  <a:cubicBezTo>
                    <a:pt x="660" y="95"/>
                    <a:pt x="653" y="102"/>
                    <a:pt x="652" y="111"/>
                  </a:cubicBezTo>
                  <a:lnTo>
                    <a:pt x="652" y="128"/>
                  </a:lnTo>
                  <a:cubicBezTo>
                    <a:pt x="651" y="137"/>
                    <a:pt x="653" y="146"/>
                    <a:pt x="657" y="154"/>
                  </a:cubicBezTo>
                  <a:lnTo>
                    <a:pt x="410" y="154"/>
                  </a:lnTo>
                  <a:cubicBezTo>
                    <a:pt x="414" y="146"/>
                    <a:pt x="416" y="137"/>
                    <a:pt x="416" y="128"/>
                  </a:cubicBezTo>
                  <a:lnTo>
                    <a:pt x="415" y="111"/>
                  </a:lnTo>
                  <a:cubicBezTo>
                    <a:pt x="415" y="102"/>
                    <a:pt x="407" y="95"/>
                    <a:pt x="398" y="95"/>
                  </a:cubicBezTo>
                  <a:lnTo>
                    <a:pt x="304" y="95"/>
                  </a:lnTo>
                  <a:lnTo>
                    <a:pt x="223" y="13"/>
                  </a:lnTo>
                  <a:cubicBezTo>
                    <a:pt x="214" y="5"/>
                    <a:pt x="203" y="0"/>
                    <a:pt x="191" y="0"/>
                  </a:cubicBezTo>
                  <a:lnTo>
                    <a:pt x="136" y="0"/>
                  </a:lnTo>
                  <a:cubicBezTo>
                    <a:pt x="118" y="0"/>
                    <a:pt x="101" y="7"/>
                    <a:pt x="87" y="19"/>
                  </a:cubicBezTo>
                  <a:cubicBezTo>
                    <a:pt x="79" y="7"/>
                    <a:pt x="66" y="0"/>
                    <a:pt x="51" y="0"/>
                  </a:cubicBezTo>
                  <a:lnTo>
                    <a:pt x="45" y="0"/>
                  </a:lnTo>
                  <a:cubicBezTo>
                    <a:pt x="20" y="0"/>
                    <a:pt x="0" y="20"/>
                    <a:pt x="0" y="45"/>
                  </a:cubicBezTo>
                  <a:lnTo>
                    <a:pt x="0" y="384"/>
                  </a:lnTo>
                  <a:cubicBezTo>
                    <a:pt x="0" y="408"/>
                    <a:pt x="20" y="428"/>
                    <a:pt x="45" y="428"/>
                  </a:cubicBezTo>
                  <a:lnTo>
                    <a:pt x="128" y="428"/>
                  </a:lnTo>
                  <a:lnTo>
                    <a:pt x="128" y="456"/>
                  </a:lnTo>
                  <a:lnTo>
                    <a:pt x="75" y="492"/>
                  </a:lnTo>
                  <a:cubicBezTo>
                    <a:pt x="67" y="497"/>
                    <a:pt x="65" y="507"/>
                    <a:pt x="71" y="515"/>
                  </a:cubicBezTo>
                  <a:cubicBezTo>
                    <a:pt x="74" y="519"/>
                    <a:pt x="79" y="522"/>
                    <a:pt x="84" y="522"/>
                  </a:cubicBezTo>
                  <a:cubicBezTo>
                    <a:pt x="88" y="522"/>
                    <a:pt x="91" y="521"/>
                    <a:pt x="94" y="519"/>
                  </a:cubicBezTo>
                  <a:lnTo>
                    <a:pt x="128" y="496"/>
                  </a:lnTo>
                  <a:lnTo>
                    <a:pt x="128" y="523"/>
                  </a:lnTo>
                  <a:cubicBezTo>
                    <a:pt x="128" y="533"/>
                    <a:pt x="135" y="540"/>
                    <a:pt x="144" y="540"/>
                  </a:cubicBezTo>
                  <a:cubicBezTo>
                    <a:pt x="154" y="540"/>
                    <a:pt x="161" y="533"/>
                    <a:pt x="161" y="523"/>
                  </a:cubicBezTo>
                  <a:lnTo>
                    <a:pt x="161" y="496"/>
                  </a:lnTo>
                  <a:lnTo>
                    <a:pt x="196" y="520"/>
                  </a:lnTo>
                  <a:cubicBezTo>
                    <a:pt x="204" y="526"/>
                    <a:pt x="214" y="524"/>
                    <a:pt x="219" y="516"/>
                  </a:cubicBezTo>
                  <a:cubicBezTo>
                    <a:pt x="225" y="509"/>
                    <a:pt x="223" y="498"/>
                    <a:pt x="215" y="493"/>
                  </a:cubicBezTo>
                  <a:lnTo>
                    <a:pt x="161" y="456"/>
                  </a:lnTo>
                  <a:lnTo>
                    <a:pt x="161" y="428"/>
                  </a:lnTo>
                  <a:lnTo>
                    <a:pt x="203" y="428"/>
                  </a:lnTo>
                  <a:cubicBezTo>
                    <a:pt x="228" y="428"/>
                    <a:pt x="248" y="408"/>
                    <a:pt x="248" y="384"/>
                  </a:cubicBezTo>
                  <a:cubicBezTo>
                    <a:pt x="248" y="379"/>
                    <a:pt x="247" y="375"/>
                    <a:pt x="246" y="371"/>
                  </a:cubicBezTo>
                  <a:lnTo>
                    <a:pt x="271" y="371"/>
                  </a:lnTo>
                  <a:lnTo>
                    <a:pt x="322" y="528"/>
                  </a:lnTo>
                  <a:cubicBezTo>
                    <a:pt x="325" y="535"/>
                    <a:pt x="331" y="540"/>
                    <a:pt x="338" y="540"/>
                  </a:cubicBezTo>
                  <a:lnTo>
                    <a:pt x="415" y="540"/>
                  </a:lnTo>
                  <a:cubicBezTo>
                    <a:pt x="420" y="540"/>
                    <a:pt x="425" y="538"/>
                    <a:pt x="428" y="534"/>
                  </a:cubicBezTo>
                  <a:cubicBezTo>
                    <a:pt x="431" y="530"/>
                    <a:pt x="432" y="524"/>
                    <a:pt x="431" y="520"/>
                  </a:cubicBezTo>
                  <a:lnTo>
                    <a:pt x="376" y="287"/>
                  </a:lnTo>
                  <a:cubicBezTo>
                    <a:pt x="374" y="278"/>
                    <a:pt x="370" y="269"/>
                    <a:pt x="365" y="261"/>
                  </a:cubicBezTo>
                  <a:lnTo>
                    <a:pt x="480" y="261"/>
                  </a:lnTo>
                  <a:lnTo>
                    <a:pt x="480" y="523"/>
                  </a:lnTo>
                  <a:cubicBezTo>
                    <a:pt x="480" y="533"/>
                    <a:pt x="487" y="540"/>
                    <a:pt x="496" y="540"/>
                  </a:cubicBezTo>
                  <a:lnTo>
                    <a:pt x="571" y="540"/>
                  </a:lnTo>
                  <a:cubicBezTo>
                    <a:pt x="580" y="540"/>
                    <a:pt x="588" y="533"/>
                    <a:pt x="588" y="523"/>
                  </a:cubicBezTo>
                  <a:lnTo>
                    <a:pt x="588" y="261"/>
                  </a:lnTo>
                  <a:lnTo>
                    <a:pt x="702" y="261"/>
                  </a:lnTo>
                  <a:cubicBezTo>
                    <a:pt x="697" y="269"/>
                    <a:pt x="693" y="278"/>
                    <a:pt x="691" y="287"/>
                  </a:cubicBezTo>
                  <a:lnTo>
                    <a:pt x="636" y="520"/>
                  </a:lnTo>
                  <a:cubicBezTo>
                    <a:pt x="635" y="524"/>
                    <a:pt x="636" y="530"/>
                    <a:pt x="640" y="534"/>
                  </a:cubicBezTo>
                  <a:cubicBezTo>
                    <a:pt x="643" y="538"/>
                    <a:pt x="648" y="540"/>
                    <a:pt x="653" y="540"/>
                  </a:cubicBezTo>
                  <a:lnTo>
                    <a:pt x="729" y="540"/>
                  </a:lnTo>
                  <a:cubicBezTo>
                    <a:pt x="736" y="540"/>
                    <a:pt x="743" y="535"/>
                    <a:pt x="745" y="528"/>
                  </a:cubicBezTo>
                  <a:lnTo>
                    <a:pt x="796" y="371"/>
                  </a:lnTo>
                  <a:lnTo>
                    <a:pt x="821" y="371"/>
                  </a:lnTo>
                  <a:cubicBezTo>
                    <a:pt x="820" y="375"/>
                    <a:pt x="819" y="379"/>
                    <a:pt x="819" y="384"/>
                  </a:cubicBezTo>
                  <a:cubicBezTo>
                    <a:pt x="819" y="408"/>
                    <a:pt x="839" y="428"/>
                    <a:pt x="864" y="428"/>
                  </a:cubicBezTo>
                  <a:lnTo>
                    <a:pt x="906" y="428"/>
                  </a:lnTo>
                  <a:lnTo>
                    <a:pt x="906" y="456"/>
                  </a:lnTo>
                  <a:lnTo>
                    <a:pt x="852" y="493"/>
                  </a:lnTo>
                  <a:cubicBezTo>
                    <a:pt x="845" y="498"/>
                    <a:pt x="843" y="509"/>
                    <a:pt x="848" y="516"/>
                  </a:cubicBezTo>
                  <a:cubicBezTo>
                    <a:pt x="853" y="524"/>
                    <a:pt x="863" y="526"/>
                    <a:pt x="871" y="520"/>
                  </a:cubicBezTo>
                  <a:lnTo>
                    <a:pt x="906" y="496"/>
                  </a:lnTo>
                  <a:lnTo>
                    <a:pt x="906" y="523"/>
                  </a:lnTo>
                  <a:cubicBezTo>
                    <a:pt x="906" y="533"/>
                    <a:pt x="914" y="540"/>
                    <a:pt x="923" y="540"/>
                  </a:cubicBezTo>
                  <a:cubicBezTo>
                    <a:pt x="932" y="540"/>
                    <a:pt x="940" y="533"/>
                    <a:pt x="940" y="523"/>
                  </a:cubicBezTo>
                  <a:lnTo>
                    <a:pt x="940" y="496"/>
                  </a:lnTo>
                  <a:lnTo>
                    <a:pt x="974" y="519"/>
                  </a:lnTo>
                  <a:cubicBezTo>
                    <a:pt x="976" y="521"/>
                    <a:pt x="980" y="522"/>
                    <a:pt x="983" y="522"/>
                  </a:cubicBezTo>
                  <a:cubicBezTo>
                    <a:pt x="988" y="522"/>
                    <a:pt x="994" y="519"/>
                    <a:pt x="997" y="515"/>
                  </a:cubicBezTo>
                  <a:cubicBezTo>
                    <a:pt x="1002" y="507"/>
                    <a:pt x="1000" y="497"/>
                    <a:pt x="992" y="492"/>
                  </a:cubicBezTo>
                  <a:lnTo>
                    <a:pt x="940" y="456"/>
                  </a:lnTo>
                  <a:lnTo>
                    <a:pt x="940" y="428"/>
                  </a:lnTo>
                  <a:lnTo>
                    <a:pt x="1022" y="428"/>
                  </a:lnTo>
                  <a:cubicBezTo>
                    <a:pt x="1047" y="428"/>
                    <a:pt x="1067" y="408"/>
                    <a:pt x="1067" y="384"/>
                  </a:cubicBezTo>
                  <a:lnTo>
                    <a:pt x="1067" y="45"/>
                  </a:lnTo>
                  <a:cubicBezTo>
                    <a:pt x="1067" y="20"/>
                    <a:pt x="1047" y="0"/>
                    <a:pt x="1022" y="0"/>
                  </a:cubicBezTo>
                </a:path>
              </a:pathLst>
            </a:custGeom>
            <a:grpFill/>
            <a:ln w="9525">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05">
              <a:extLst>
                <a:ext uri="{FF2B5EF4-FFF2-40B4-BE49-F238E27FC236}">
                  <a16:creationId xmlns:a16="http://schemas.microsoft.com/office/drawing/2014/main" id="{3D749C66-F704-41E5-8B45-47672D319927}"/>
                </a:ext>
              </a:extLst>
            </p:cNvPr>
            <p:cNvSpPr>
              <a:spLocks noEditPoints="1"/>
            </p:cNvSpPr>
            <p:nvPr/>
          </p:nvSpPr>
          <p:spPr bwMode="auto">
            <a:xfrm>
              <a:off x="6388100" y="1644651"/>
              <a:ext cx="385763" cy="155575"/>
            </a:xfrm>
            <a:custGeom>
              <a:avLst/>
              <a:gdLst>
                <a:gd name="T0" fmla="*/ 196 w 647"/>
                <a:gd name="T1" fmla="*/ 34 h 261"/>
                <a:gd name="T2" fmla="*/ 358 w 647"/>
                <a:gd name="T3" fmla="*/ 121 h 261"/>
                <a:gd name="T4" fmla="*/ 196 w 647"/>
                <a:gd name="T5" fmla="*/ 208 h 261"/>
                <a:gd name="T6" fmla="*/ 144 w 647"/>
                <a:gd name="T7" fmla="*/ 203 h 261"/>
                <a:gd name="T8" fmla="*/ 105 w 647"/>
                <a:gd name="T9" fmla="*/ 219 h 261"/>
                <a:gd name="T10" fmla="*/ 96 w 647"/>
                <a:gd name="T11" fmla="*/ 225 h 261"/>
                <a:gd name="T12" fmla="*/ 93 w 647"/>
                <a:gd name="T13" fmla="*/ 213 h 261"/>
                <a:gd name="T14" fmla="*/ 76 w 647"/>
                <a:gd name="T15" fmla="*/ 179 h 261"/>
                <a:gd name="T16" fmla="*/ 33 w 647"/>
                <a:gd name="T17" fmla="*/ 121 h 261"/>
                <a:gd name="T18" fmla="*/ 196 w 647"/>
                <a:gd name="T19" fmla="*/ 34 h 261"/>
                <a:gd name="T20" fmla="*/ 452 w 647"/>
                <a:gd name="T21" fmla="*/ 34 h 261"/>
                <a:gd name="T22" fmla="*/ 614 w 647"/>
                <a:gd name="T23" fmla="*/ 121 h 261"/>
                <a:gd name="T24" fmla="*/ 571 w 647"/>
                <a:gd name="T25" fmla="*/ 179 h 261"/>
                <a:gd name="T26" fmla="*/ 554 w 647"/>
                <a:gd name="T27" fmla="*/ 213 h 261"/>
                <a:gd name="T28" fmla="*/ 551 w 647"/>
                <a:gd name="T29" fmla="*/ 225 h 261"/>
                <a:gd name="T30" fmla="*/ 542 w 647"/>
                <a:gd name="T31" fmla="*/ 219 h 261"/>
                <a:gd name="T32" fmla="*/ 503 w 647"/>
                <a:gd name="T33" fmla="*/ 203 h 261"/>
                <a:gd name="T34" fmla="*/ 452 w 647"/>
                <a:gd name="T35" fmla="*/ 208 h 261"/>
                <a:gd name="T36" fmla="*/ 356 w 647"/>
                <a:gd name="T37" fmla="*/ 190 h 261"/>
                <a:gd name="T38" fmla="*/ 391 w 647"/>
                <a:gd name="T39" fmla="*/ 121 h 261"/>
                <a:gd name="T40" fmla="*/ 356 w 647"/>
                <a:gd name="T41" fmla="*/ 51 h 261"/>
                <a:gd name="T42" fmla="*/ 452 w 647"/>
                <a:gd name="T43" fmla="*/ 34 h 261"/>
                <a:gd name="T44" fmla="*/ 57 w 647"/>
                <a:gd name="T45" fmla="*/ 206 h 261"/>
                <a:gd name="T46" fmla="*/ 61 w 647"/>
                <a:gd name="T47" fmla="*/ 221 h 261"/>
                <a:gd name="T48" fmla="*/ 84 w 647"/>
                <a:gd name="T49" fmla="*/ 260 h 261"/>
                <a:gd name="T50" fmla="*/ 92 w 647"/>
                <a:gd name="T51" fmla="*/ 261 h 261"/>
                <a:gd name="T52" fmla="*/ 125 w 647"/>
                <a:gd name="T53" fmla="*/ 246 h 261"/>
                <a:gd name="T54" fmla="*/ 139 w 647"/>
                <a:gd name="T55" fmla="*/ 236 h 261"/>
                <a:gd name="T56" fmla="*/ 196 w 647"/>
                <a:gd name="T57" fmla="*/ 241 h 261"/>
                <a:gd name="T58" fmla="*/ 324 w 647"/>
                <a:gd name="T59" fmla="*/ 212 h 261"/>
                <a:gd name="T60" fmla="*/ 452 w 647"/>
                <a:gd name="T61" fmla="*/ 241 h 261"/>
                <a:gd name="T62" fmla="*/ 508 w 647"/>
                <a:gd name="T63" fmla="*/ 236 h 261"/>
                <a:gd name="T64" fmla="*/ 523 w 647"/>
                <a:gd name="T65" fmla="*/ 246 h 261"/>
                <a:gd name="T66" fmla="*/ 555 w 647"/>
                <a:gd name="T67" fmla="*/ 261 h 261"/>
                <a:gd name="T68" fmla="*/ 564 w 647"/>
                <a:gd name="T69" fmla="*/ 260 h 261"/>
                <a:gd name="T70" fmla="*/ 586 w 647"/>
                <a:gd name="T71" fmla="*/ 221 h 261"/>
                <a:gd name="T72" fmla="*/ 590 w 647"/>
                <a:gd name="T73" fmla="*/ 206 h 261"/>
                <a:gd name="T74" fmla="*/ 647 w 647"/>
                <a:gd name="T75" fmla="*/ 121 h 261"/>
                <a:gd name="T76" fmla="*/ 452 w 647"/>
                <a:gd name="T77" fmla="*/ 0 h 261"/>
                <a:gd name="T78" fmla="*/ 324 w 647"/>
                <a:gd name="T79" fmla="*/ 29 h 261"/>
                <a:gd name="T80" fmla="*/ 196 w 647"/>
                <a:gd name="T81" fmla="*/ 0 h 261"/>
                <a:gd name="T82" fmla="*/ 0 w 647"/>
                <a:gd name="T83" fmla="*/ 121 h 261"/>
                <a:gd name="T84" fmla="*/ 57 w 647"/>
                <a:gd name="T85" fmla="*/ 20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7" h="261">
                  <a:moveTo>
                    <a:pt x="196" y="34"/>
                  </a:moveTo>
                  <a:cubicBezTo>
                    <a:pt x="284" y="34"/>
                    <a:pt x="358" y="74"/>
                    <a:pt x="358" y="121"/>
                  </a:cubicBezTo>
                  <a:cubicBezTo>
                    <a:pt x="358" y="168"/>
                    <a:pt x="284" y="208"/>
                    <a:pt x="196" y="208"/>
                  </a:cubicBezTo>
                  <a:cubicBezTo>
                    <a:pt x="178" y="208"/>
                    <a:pt x="161" y="206"/>
                    <a:pt x="144" y="203"/>
                  </a:cubicBezTo>
                  <a:cubicBezTo>
                    <a:pt x="130" y="201"/>
                    <a:pt x="117" y="210"/>
                    <a:pt x="105" y="219"/>
                  </a:cubicBezTo>
                  <a:cubicBezTo>
                    <a:pt x="102" y="221"/>
                    <a:pt x="99" y="223"/>
                    <a:pt x="96" y="225"/>
                  </a:cubicBezTo>
                  <a:cubicBezTo>
                    <a:pt x="95" y="221"/>
                    <a:pt x="94" y="217"/>
                    <a:pt x="93" y="213"/>
                  </a:cubicBezTo>
                  <a:cubicBezTo>
                    <a:pt x="90" y="199"/>
                    <a:pt x="87" y="185"/>
                    <a:pt x="76" y="179"/>
                  </a:cubicBezTo>
                  <a:cubicBezTo>
                    <a:pt x="48" y="163"/>
                    <a:pt x="33" y="142"/>
                    <a:pt x="33" y="121"/>
                  </a:cubicBezTo>
                  <a:cubicBezTo>
                    <a:pt x="33" y="74"/>
                    <a:pt x="108" y="34"/>
                    <a:pt x="196" y="34"/>
                  </a:cubicBezTo>
                  <a:close/>
                  <a:moveTo>
                    <a:pt x="452" y="34"/>
                  </a:moveTo>
                  <a:cubicBezTo>
                    <a:pt x="540" y="34"/>
                    <a:pt x="614" y="74"/>
                    <a:pt x="614" y="121"/>
                  </a:cubicBezTo>
                  <a:cubicBezTo>
                    <a:pt x="614" y="142"/>
                    <a:pt x="599" y="163"/>
                    <a:pt x="571" y="179"/>
                  </a:cubicBezTo>
                  <a:cubicBezTo>
                    <a:pt x="560" y="185"/>
                    <a:pt x="557" y="199"/>
                    <a:pt x="554" y="213"/>
                  </a:cubicBezTo>
                  <a:cubicBezTo>
                    <a:pt x="553" y="217"/>
                    <a:pt x="552" y="221"/>
                    <a:pt x="551" y="225"/>
                  </a:cubicBezTo>
                  <a:cubicBezTo>
                    <a:pt x="548" y="223"/>
                    <a:pt x="545" y="221"/>
                    <a:pt x="542" y="219"/>
                  </a:cubicBezTo>
                  <a:cubicBezTo>
                    <a:pt x="530" y="210"/>
                    <a:pt x="517" y="201"/>
                    <a:pt x="503" y="203"/>
                  </a:cubicBezTo>
                  <a:cubicBezTo>
                    <a:pt x="487" y="206"/>
                    <a:pt x="469" y="208"/>
                    <a:pt x="452" y="208"/>
                  </a:cubicBezTo>
                  <a:cubicBezTo>
                    <a:pt x="417" y="208"/>
                    <a:pt x="384" y="202"/>
                    <a:pt x="356" y="190"/>
                  </a:cubicBezTo>
                  <a:cubicBezTo>
                    <a:pt x="378" y="171"/>
                    <a:pt x="391" y="147"/>
                    <a:pt x="391" y="121"/>
                  </a:cubicBezTo>
                  <a:cubicBezTo>
                    <a:pt x="391" y="95"/>
                    <a:pt x="378" y="71"/>
                    <a:pt x="356" y="51"/>
                  </a:cubicBezTo>
                  <a:cubicBezTo>
                    <a:pt x="384" y="40"/>
                    <a:pt x="417" y="34"/>
                    <a:pt x="452" y="34"/>
                  </a:cubicBezTo>
                  <a:close/>
                  <a:moveTo>
                    <a:pt x="57" y="206"/>
                  </a:moveTo>
                  <a:cubicBezTo>
                    <a:pt x="58" y="209"/>
                    <a:pt x="60" y="216"/>
                    <a:pt x="61" y="221"/>
                  </a:cubicBezTo>
                  <a:cubicBezTo>
                    <a:pt x="64" y="236"/>
                    <a:pt x="68" y="254"/>
                    <a:pt x="84" y="260"/>
                  </a:cubicBezTo>
                  <a:cubicBezTo>
                    <a:pt x="86" y="261"/>
                    <a:pt x="89" y="261"/>
                    <a:pt x="92" y="261"/>
                  </a:cubicBezTo>
                  <a:cubicBezTo>
                    <a:pt x="103" y="261"/>
                    <a:pt x="114" y="253"/>
                    <a:pt x="125" y="246"/>
                  </a:cubicBezTo>
                  <a:cubicBezTo>
                    <a:pt x="129" y="243"/>
                    <a:pt x="136" y="237"/>
                    <a:pt x="139" y="236"/>
                  </a:cubicBezTo>
                  <a:cubicBezTo>
                    <a:pt x="157" y="239"/>
                    <a:pt x="176" y="241"/>
                    <a:pt x="196" y="241"/>
                  </a:cubicBezTo>
                  <a:cubicBezTo>
                    <a:pt x="245" y="241"/>
                    <a:pt x="290" y="230"/>
                    <a:pt x="324" y="212"/>
                  </a:cubicBezTo>
                  <a:cubicBezTo>
                    <a:pt x="359" y="231"/>
                    <a:pt x="404" y="241"/>
                    <a:pt x="452" y="241"/>
                  </a:cubicBezTo>
                  <a:cubicBezTo>
                    <a:pt x="471" y="241"/>
                    <a:pt x="490" y="239"/>
                    <a:pt x="508" y="236"/>
                  </a:cubicBezTo>
                  <a:cubicBezTo>
                    <a:pt x="511" y="237"/>
                    <a:pt x="518" y="243"/>
                    <a:pt x="523" y="246"/>
                  </a:cubicBezTo>
                  <a:cubicBezTo>
                    <a:pt x="533" y="253"/>
                    <a:pt x="544" y="261"/>
                    <a:pt x="555" y="261"/>
                  </a:cubicBezTo>
                  <a:cubicBezTo>
                    <a:pt x="558" y="261"/>
                    <a:pt x="561" y="261"/>
                    <a:pt x="564" y="260"/>
                  </a:cubicBezTo>
                  <a:cubicBezTo>
                    <a:pt x="579" y="254"/>
                    <a:pt x="583" y="237"/>
                    <a:pt x="586" y="221"/>
                  </a:cubicBezTo>
                  <a:cubicBezTo>
                    <a:pt x="587" y="216"/>
                    <a:pt x="589" y="209"/>
                    <a:pt x="590" y="206"/>
                  </a:cubicBezTo>
                  <a:cubicBezTo>
                    <a:pt x="627" y="184"/>
                    <a:pt x="647" y="154"/>
                    <a:pt x="647" y="121"/>
                  </a:cubicBezTo>
                  <a:cubicBezTo>
                    <a:pt x="647" y="53"/>
                    <a:pt x="561" y="0"/>
                    <a:pt x="452" y="0"/>
                  </a:cubicBezTo>
                  <a:cubicBezTo>
                    <a:pt x="404" y="0"/>
                    <a:pt x="359" y="11"/>
                    <a:pt x="324" y="29"/>
                  </a:cubicBezTo>
                  <a:cubicBezTo>
                    <a:pt x="290" y="11"/>
                    <a:pt x="245" y="0"/>
                    <a:pt x="196" y="0"/>
                  </a:cubicBezTo>
                  <a:cubicBezTo>
                    <a:pt x="86" y="0"/>
                    <a:pt x="0" y="53"/>
                    <a:pt x="0" y="121"/>
                  </a:cubicBezTo>
                  <a:cubicBezTo>
                    <a:pt x="0" y="154"/>
                    <a:pt x="20" y="184"/>
                    <a:pt x="57" y="206"/>
                  </a:cubicBezTo>
                </a:path>
              </a:pathLst>
            </a:custGeom>
            <a:grpFill/>
            <a:ln w="9525">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1246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with medical devices&#10;&#10;Description automatically generated">
            <a:extLst>
              <a:ext uri="{FF2B5EF4-FFF2-40B4-BE49-F238E27FC236}">
                <a16:creationId xmlns:a16="http://schemas.microsoft.com/office/drawing/2014/main" id="{D227B6D1-D49F-4616-949B-1937DBD14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796" y="892628"/>
            <a:ext cx="6763657" cy="5072743"/>
          </a:xfrm>
          <a:prstGeom prst="ellipse">
            <a:avLst/>
          </a:prstGeom>
          <a:ln>
            <a:noFill/>
          </a:ln>
          <a:effectLst>
            <a:softEdge rad="112500"/>
          </a:effectLst>
        </p:spPr>
      </p:pic>
      <p:sp>
        <p:nvSpPr>
          <p:cNvPr id="18" name="Rectangle 17">
            <a:extLst>
              <a:ext uri="{FF2B5EF4-FFF2-40B4-BE49-F238E27FC236}">
                <a16:creationId xmlns:a16="http://schemas.microsoft.com/office/drawing/2014/main" id="{3032E33E-6F73-4153-A982-AAF8A59B23EF}"/>
              </a:ext>
            </a:extLst>
          </p:cNvPr>
          <p:cNvSpPr/>
          <p:nvPr/>
        </p:nvSpPr>
        <p:spPr>
          <a:xfrm>
            <a:off x="793530" y="2245249"/>
            <a:ext cx="4201550" cy="3046988"/>
          </a:xfrm>
          <a:prstGeom prst="rect">
            <a:avLst/>
          </a:prstGeom>
        </p:spPr>
        <p:txBody>
          <a:bodyPr wrap="square">
            <a:spAutoFit/>
          </a:bodyPr>
          <a:lstStyle/>
          <a:p>
            <a:r>
              <a:rPr lang="vi-VN" sz="2400">
                <a:solidFill>
                  <a:schemeClr val="bg1">
                    <a:lumMod val="75000"/>
                    <a:lumOff val="25000"/>
                  </a:schemeClr>
                </a:solidFill>
              </a:rPr>
              <a:t>Cơ sở dữ liệu y tế được sử dụng để lưu trữ thông tin bệnh nhân, kết quả xét nghiệm, lịch sử bệnh tật và thông tin về thuốc. Điều này giúp cung cấp chăm sóc sức khỏe tốt hơn, quản lý bệnh án và nghiên cứu y học.</a:t>
            </a:r>
          </a:p>
        </p:txBody>
      </p:sp>
      <p:sp>
        <p:nvSpPr>
          <p:cNvPr id="19" name="Rectangle 18">
            <a:extLst>
              <a:ext uri="{FF2B5EF4-FFF2-40B4-BE49-F238E27FC236}">
                <a16:creationId xmlns:a16="http://schemas.microsoft.com/office/drawing/2014/main" id="{3AEA31FA-8576-4ABD-9C9B-DD0A835120C9}"/>
              </a:ext>
            </a:extLst>
          </p:cNvPr>
          <p:cNvSpPr/>
          <p:nvPr/>
        </p:nvSpPr>
        <p:spPr>
          <a:xfrm>
            <a:off x="793531" y="732235"/>
            <a:ext cx="3415862" cy="954107"/>
          </a:xfrm>
          <a:prstGeom prst="rect">
            <a:avLst/>
          </a:prstGeom>
        </p:spPr>
        <p:txBody>
          <a:bodyPr wrap="square">
            <a:spAutoFit/>
          </a:bodyPr>
          <a:lstStyle/>
          <a:p>
            <a:r>
              <a:rPr lang="vi-VN" sz="2800" b="1">
                <a:solidFill>
                  <a:srgbClr val="00B050"/>
                </a:solidFill>
              </a:rPr>
              <a:t>Y TẾ VÀ CHĂM SÓC SỨC KHỎE</a:t>
            </a:r>
          </a:p>
        </p:txBody>
      </p:sp>
      <p:sp>
        <p:nvSpPr>
          <p:cNvPr id="20" name="Rectangle 19">
            <a:extLst>
              <a:ext uri="{FF2B5EF4-FFF2-40B4-BE49-F238E27FC236}">
                <a16:creationId xmlns:a16="http://schemas.microsoft.com/office/drawing/2014/main" id="{C8A2925C-08FE-494F-9BEF-DBE440F6490A}"/>
              </a:ext>
            </a:extLst>
          </p:cNvPr>
          <p:cNvSpPr/>
          <p:nvPr/>
        </p:nvSpPr>
        <p:spPr>
          <a:xfrm>
            <a:off x="793530" y="5851144"/>
            <a:ext cx="11098923" cy="954107"/>
          </a:xfrm>
          <a:prstGeom prst="rect">
            <a:avLst/>
          </a:prstGeom>
        </p:spPr>
        <p:txBody>
          <a:bodyPr wrap="square">
            <a:spAutoFit/>
          </a:bodyPr>
          <a:lstStyle/>
          <a:p>
            <a:r>
              <a:rPr lang="en-US" sz="2800">
                <a:solidFill>
                  <a:srgbClr val="00B050"/>
                </a:solidFill>
                <a:sym typeface="Wingdings" panose="05000000000000000000" pitchFamily="2" charset="2"/>
              </a:rPr>
              <a:t> V</a:t>
            </a:r>
            <a:r>
              <a:rPr lang="vi-VN" sz="2800">
                <a:solidFill>
                  <a:srgbClr val="00B050"/>
                </a:solidFill>
              </a:rPr>
              <a:t>iệc lưu trữ dữ liệu phục vụ các bài toán quản lí </a:t>
            </a:r>
            <a:r>
              <a:rPr lang="en-US" sz="2800">
                <a:solidFill>
                  <a:srgbClr val="00B050"/>
                </a:solidFill>
              </a:rPr>
              <a:t>không đ</a:t>
            </a:r>
            <a:r>
              <a:rPr lang="vi-VN" sz="2800">
                <a:solidFill>
                  <a:srgbClr val="00B050"/>
                </a:solidFill>
              </a:rPr>
              <a:t>ơ</a:t>
            </a:r>
            <a:r>
              <a:rPr lang="en-US" sz="2800">
                <a:solidFill>
                  <a:srgbClr val="00B050"/>
                </a:solidFill>
              </a:rPr>
              <a:t>n thuần </a:t>
            </a:r>
            <a:r>
              <a:rPr lang="vi-VN" sz="2800">
                <a:solidFill>
                  <a:srgbClr val="00B050"/>
                </a:solidFill>
              </a:rPr>
              <a:t>là việc chuyển các ghi chép trên giấy thành văn bản trên máy tính</a:t>
            </a:r>
            <a:r>
              <a:rPr lang="en-US" sz="2800">
                <a:solidFill>
                  <a:srgbClr val="00B050"/>
                </a:solidFill>
              </a:rPr>
              <a:t>.</a:t>
            </a:r>
            <a:endParaRPr lang="vi-VN"/>
          </a:p>
        </p:txBody>
      </p:sp>
    </p:spTree>
    <p:extLst>
      <p:ext uri="{BB962C8B-B14F-4D97-AF65-F5344CB8AC3E}">
        <p14:creationId xmlns:p14="http://schemas.microsoft.com/office/powerpoint/2010/main" val="298816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952349" y="1077005"/>
            <a:ext cx="9677701" cy="610863"/>
          </a:xfrm>
        </p:spPr>
        <p:txBody>
          <a:bodyPr>
            <a:noAutofit/>
          </a:bodyPr>
          <a:lstStyle/>
          <a:p>
            <a:r>
              <a:rPr lang="en-US" sz="3200"/>
              <a:t>1. YÊU CẦU TỔ CHỨC L</a:t>
            </a:r>
            <a:r>
              <a:rPr lang="vi-VN" sz="3200"/>
              <a:t>Ư</a:t>
            </a:r>
            <a:r>
              <a:rPr lang="en-US" sz="3200"/>
              <a:t>U TRỮ DỮ LIỆU MỘT CÁCH KHOA HỌC</a:t>
            </a:r>
            <a:endParaRPr lang="en-US" sz="3200" dirty="0"/>
          </a:p>
        </p:txBody>
      </p:sp>
      <p:sp>
        <p:nvSpPr>
          <p:cNvPr id="49" name="Text Placeholder 48">
            <a:extLst>
              <a:ext uri="{FF2B5EF4-FFF2-40B4-BE49-F238E27FC236}">
                <a16:creationId xmlns:a16="http://schemas.microsoft.com/office/drawing/2014/main" id="{ED796758-F31D-4250-A439-D6DE9523C88B}"/>
              </a:ext>
            </a:extLst>
          </p:cNvPr>
          <p:cNvSpPr>
            <a:spLocks noGrp="1"/>
          </p:cNvSpPr>
          <p:nvPr>
            <p:ph type="body" sz="quarter" idx="16"/>
          </p:nvPr>
        </p:nvSpPr>
        <p:spPr>
          <a:xfrm>
            <a:off x="2746332" y="3141509"/>
            <a:ext cx="8474118" cy="1947204"/>
          </a:xfrm>
        </p:spPr>
        <p:txBody>
          <a:bodyPr/>
          <a:lstStyle/>
          <a:p>
            <a:pPr marL="0" indent="7938"/>
            <a:r>
              <a:rPr lang="vi-VN" sz="2800">
                <a:solidFill>
                  <a:schemeClr val="bg1">
                    <a:lumMod val="75000"/>
                    <a:lumOff val="25000"/>
                  </a:schemeClr>
                </a:solidFill>
              </a:rPr>
              <a:t>Giáo viên dạy mỗi môn học bắt buộc phải có một </a:t>
            </a:r>
            <a:r>
              <a:rPr lang="en-US" sz="2800">
                <a:solidFill>
                  <a:schemeClr val="bg1">
                    <a:lumMod val="75000"/>
                    <a:lumOff val="25000"/>
                  </a:schemeClr>
                </a:solidFill>
              </a:rPr>
              <a:t>sổ</a:t>
            </a:r>
            <a:r>
              <a:rPr lang="vi-VN" sz="2800">
                <a:solidFill>
                  <a:schemeClr val="bg1">
                    <a:lumMod val="75000"/>
                    <a:lumOff val="25000"/>
                  </a:schemeClr>
                </a:solidFill>
              </a:rPr>
              <a:t> điểm - bảng điểm môn học. Một bản sao của bảng điểm môn học được gửi cho giáo viên chủ nhiệm lớp. </a:t>
            </a:r>
            <a:r>
              <a:rPr lang="vi-VN" sz="2800">
                <a:solidFill>
                  <a:srgbClr val="00B050"/>
                </a:solidFill>
              </a:rPr>
              <a:t>Hãy cùng thảo luận xem có cần lưu trữ bảng điểm của lớp học không?</a:t>
            </a:r>
            <a:endParaRPr lang="en-US" sz="2800" dirty="0">
              <a:solidFill>
                <a:srgbClr val="00B050"/>
              </a:solidFill>
            </a:endParaRP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4</a:t>
            </a:fld>
            <a:endParaRPr lang="en-US" dirty="0"/>
          </a:p>
        </p:txBody>
      </p:sp>
      <p:pic>
        <p:nvPicPr>
          <p:cNvPr id="22" name="Picture 21">
            <a:extLst>
              <a:ext uri="{FF2B5EF4-FFF2-40B4-BE49-F238E27FC236}">
                <a16:creationId xmlns:a16="http://schemas.microsoft.com/office/drawing/2014/main" id="{61CA72C8-3559-418F-9D7F-2F1E86A3E251}"/>
              </a:ext>
            </a:extLst>
          </p:cNvPr>
          <p:cNvPicPr>
            <a:picLocks noChangeAspect="1"/>
          </p:cNvPicPr>
          <p:nvPr/>
        </p:nvPicPr>
        <p:blipFill>
          <a:blip r:embed="rId2"/>
          <a:stretch>
            <a:fillRect/>
          </a:stretch>
        </p:blipFill>
        <p:spPr>
          <a:xfrm>
            <a:off x="971550" y="3255302"/>
            <a:ext cx="1341236" cy="1274174"/>
          </a:xfrm>
          <a:prstGeom prst="rect">
            <a:avLst/>
          </a:prstGeom>
        </p:spPr>
      </p:pic>
    </p:spTree>
    <p:extLst>
      <p:ext uri="{BB962C8B-B14F-4D97-AF65-F5344CB8AC3E}">
        <p14:creationId xmlns:p14="http://schemas.microsoft.com/office/powerpoint/2010/main" val="643842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ABDF8F-0AD5-5C43-9EF3-8679B9897E01}"/>
              </a:ext>
            </a:extLst>
          </p:cNvPr>
          <p:cNvSpPr>
            <a:spLocks noGrp="1"/>
          </p:cNvSpPr>
          <p:nvPr>
            <p:ph type="body" idx="1"/>
          </p:nvPr>
        </p:nvSpPr>
        <p:spPr/>
        <p:txBody>
          <a:bodyPr>
            <a:normAutofit/>
          </a:bodyPr>
          <a:lstStyle/>
          <a:p>
            <a:r>
              <a:rPr lang="en-US" sz="2400">
                <a:solidFill>
                  <a:srgbClr val="00B050"/>
                </a:solidFill>
              </a:rPr>
              <a:t>Trùng lặp dữ liệu</a:t>
            </a:r>
            <a:endParaRPr lang="en-US" sz="2400" dirty="0">
              <a:solidFill>
                <a:srgbClr val="00B050"/>
              </a:solidFill>
            </a:endParaRPr>
          </a:p>
        </p:txBody>
      </p:sp>
      <p:sp>
        <p:nvSpPr>
          <p:cNvPr id="5" name="Text Placeholder 4">
            <a:extLst>
              <a:ext uri="{FF2B5EF4-FFF2-40B4-BE49-F238E27FC236}">
                <a16:creationId xmlns:a16="http://schemas.microsoft.com/office/drawing/2014/main" id="{B55E5840-ED0D-0349-88F3-4E90A0094985}"/>
              </a:ext>
            </a:extLst>
          </p:cNvPr>
          <p:cNvSpPr>
            <a:spLocks noGrp="1"/>
          </p:cNvSpPr>
          <p:nvPr>
            <p:ph type="body" idx="10"/>
          </p:nvPr>
        </p:nvSpPr>
        <p:spPr>
          <a:xfrm>
            <a:off x="4569372" y="2300156"/>
            <a:ext cx="3496455" cy="404216"/>
          </a:xfrm>
        </p:spPr>
        <p:txBody>
          <a:bodyPr>
            <a:noAutofit/>
          </a:bodyPr>
          <a:lstStyle/>
          <a:p>
            <a:r>
              <a:rPr lang="en-US" sz="2400">
                <a:solidFill>
                  <a:srgbClr val="00B050"/>
                </a:solidFill>
              </a:rPr>
              <a:t>Dữ liệu không nhất quán</a:t>
            </a:r>
            <a:endParaRPr lang="en-US" sz="2400" dirty="0">
              <a:solidFill>
                <a:srgbClr val="00B050"/>
              </a:solidFill>
            </a:endParaRPr>
          </a:p>
        </p:txBody>
      </p:sp>
      <p:sp>
        <p:nvSpPr>
          <p:cNvPr id="7" name="Text Placeholder 6">
            <a:extLst>
              <a:ext uri="{FF2B5EF4-FFF2-40B4-BE49-F238E27FC236}">
                <a16:creationId xmlns:a16="http://schemas.microsoft.com/office/drawing/2014/main" id="{8820E658-15B8-6C4B-A736-3D894774670E}"/>
              </a:ext>
            </a:extLst>
          </p:cNvPr>
          <p:cNvSpPr>
            <a:spLocks noGrp="1"/>
          </p:cNvSpPr>
          <p:nvPr>
            <p:ph type="body" idx="12"/>
          </p:nvPr>
        </p:nvSpPr>
        <p:spPr/>
        <p:txBody>
          <a:bodyPr>
            <a:normAutofit/>
          </a:bodyPr>
          <a:lstStyle/>
          <a:p>
            <a:r>
              <a:rPr lang="en-US" sz="2400">
                <a:solidFill>
                  <a:srgbClr val="00B050"/>
                </a:solidFill>
              </a:rPr>
              <a:t>Khó quản lí</a:t>
            </a:r>
            <a:endParaRPr lang="en-US" sz="2400" dirty="0">
              <a:solidFill>
                <a:srgbClr val="00B050"/>
              </a:solidFill>
            </a:endParaRPr>
          </a:p>
        </p:txBody>
      </p:sp>
      <p:sp>
        <p:nvSpPr>
          <p:cNvPr id="11" name="Slide Number Placeholder 10">
            <a:extLst>
              <a:ext uri="{FF2B5EF4-FFF2-40B4-BE49-F238E27FC236}">
                <a16:creationId xmlns:a16="http://schemas.microsoft.com/office/drawing/2014/main" id="{8B50C3FA-D20D-3049-9C7F-6F37D4E022C5}"/>
              </a:ext>
            </a:extLst>
          </p:cNvPr>
          <p:cNvSpPr>
            <a:spLocks noGrp="1"/>
          </p:cNvSpPr>
          <p:nvPr>
            <p:ph type="sldNum" sz="quarter" idx="16"/>
          </p:nvPr>
        </p:nvSpPr>
        <p:spPr>
          <a:xfrm>
            <a:off x="971550" y="6332220"/>
            <a:ext cx="523240" cy="247651"/>
          </a:xfrm>
        </p:spPr>
        <p:txBody>
          <a:bodyPr/>
          <a:lstStyle/>
          <a:p>
            <a:pPr algn="l"/>
            <a:fld id="{294A09A9-5501-47C1-A89A-A340965A2BE2}" type="slidenum">
              <a:rPr lang="en-US" smtClean="0"/>
              <a:pPr algn="l"/>
              <a:t>5</a:t>
            </a:fld>
            <a:endParaRPr lang="en-US" dirty="0"/>
          </a:p>
        </p:txBody>
      </p:sp>
      <p:sp>
        <p:nvSpPr>
          <p:cNvPr id="12" name="Title 1">
            <a:extLst>
              <a:ext uri="{FF2B5EF4-FFF2-40B4-BE49-F238E27FC236}">
                <a16:creationId xmlns:a16="http://schemas.microsoft.com/office/drawing/2014/main" id="{7CC0989B-45BD-48B4-B16A-39968C631531}"/>
              </a:ext>
            </a:extLst>
          </p:cNvPr>
          <p:cNvSpPr txBox="1">
            <a:spLocks/>
          </p:cNvSpPr>
          <p:nvPr/>
        </p:nvSpPr>
        <p:spPr>
          <a:xfrm>
            <a:off x="971550" y="877378"/>
            <a:ext cx="6889560"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a:t>Các tình huống có thể xảy ra</a:t>
            </a:r>
            <a:endParaRPr lang="en-US" sz="3600" dirty="0"/>
          </a:p>
        </p:txBody>
      </p:sp>
      <p:pic>
        <p:nvPicPr>
          <p:cNvPr id="21" name="Picture 20">
            <a:extLst>
              <a:ext uri="{FF2B5EF4-FFF2-40B4-BE49-F238E27FC236}">
                <a16:creationId xmlns:a16="http://schemas.microsoft.com/office/drawing/2014/main" id="{7D87694F-D8D2-485A-B22D-9E4958DB4377}"/>
              </a:ext>
            </a:extLst>
          </p:cNvPr>
          <p:cNvPicPr>
            <a:picLocks noChangeAspect="1"/>
          </p:cNvPicPr>
          <p:nvPr/>
        </p:nvPicPr>
        <p:blipFill>
          <a:blip r:embed="rId2"/>
          <a:stretch>
            <a:fillRect/>
          </a:stretch>
        </p:blipFill>
        <p:spPr>
          <a:xfrm>
            <a:off x="2530274" y="3067002"/>
            <a:ext cx="7574650" cy="3790998"/>
          </a:xfrm>
          <a:prstGeom prst="rect">
            <a:avLst/>
          </a:prstGeom>
        </p:spPr>
      </p:pic>
    </p:spTree>
    <p:extLst>
      <p:ext uri="{BB962C8B-B14F-4D97-AF65-F5344CB8AC3E}">
        <p14:creationId xmlns:p14="http://schemas.microsoft.com/office/powerpoint/2010/main" val="495483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E989ED-8FEC-416F-8039-1DEDF8500FD3}"/>
              </a:ext>
            </a:extLst>
          </p:cNvPr>
          <p:cNvSpPr>
            <a:spLocks noGrp="1"/>
          </p:cNvSpPr>
          <p:nvPr>
            <p:ph type="title"/>
          </p:nvPr>
        </p:nvSpPr>
        <p:spPr>
          <a:xfrm>
            <a:off x="964023" y="508000"/>
            <a:ext cx="4941477" cy="981927"/>
          </a:xfrm>
        </p:spPr>
        <p:txBody>
          <a:bodyPr anchor="b">
            <a:normAutofit/>
          </a:bodyPr>
          <a:lstStyle/>
          <a:p>
            <a:r>
              <a:rPr lang="en-US" sz="2800"/>
              <a:t>a. Hạn chế d</a:t>
            </a:r>
            <a:r>
              <a:rPr lang="vi-VN" sz="2800"/>
              <a:t>ư</a:t>
            </a:r>
            <a:r>
              <a:rPr lang="en-US" sz="2800"/>
              <a:t> thừa trong l</a:t>
            </a:r>
            <a:r>
              <a:rPr lang="vi-VN" sz="2800"/>
              <a:t>ư</a:t>
            </a:r>
            <a:r>
              <a:rPr lang="en-US" sz="2800"/>
              <a:t>u trữ dữ liệu</a:t>
            </a:r>
            <a:endParaRPr lang="vi-VN" sz="2800"/>
          </a:p>
        </p:txBody>
      </p:sp>
      <p:sp>
        <p:nvSpPr>
          <p:cNvPr id="4" name="Text Placeholder 3">
            <a:extLst>
              <a:ext uri="{FF2B5EF4-FFF2-40B4-BE49-F238E27FC236}">
                <a16:creationId xmlns:a16="http://schemas.microsoft.com/office/drawing/2014/main" id="{B8DE845C-E93C-42B7-8765-106828A8BB94}"/>
              </a:ext>
            </a:extLst>
          </p:cNvPr>
          <p:cNvSpPr>
            <a:spLocks noGrp="1"/>
          </p:cNvSpPr>
          <p:nvPr>
            <p:ph type="body" sz="quarter" idx="11"/>
          </p:nvPr>
        </p:nvSpPr>
        <p:spPr>
          <a:xfrm>
            <a:off x="964023" y="2266819"/>
            <a:ext cx="5668789" cy="4591181"/>
          </a:xfrm>
        </p:spPr>
        <p:txBody>
          <a:bodyPr>
            <a:normAutofit/>
          </a:bodyPr>
          <a:lstStyle/>
          <a:p>
            <a:pPr marL="342900" indent="-342900">
              <a:buFont typeface="Arial" panose="020B0604020202020204" pitchFamily="34" charset="0"/>
              <a:buChar char="•"/>
            </a:pPr>
            <a:r>
              <a:rPr lang="en-US" sz="2800">
                <a:solidFill>
                  <a:schemeClr val="bg1">
                    <a:lumMod val="75000"/>
                    <a:lumOff val="25000"/>
                  </a:schemeClr>
                </a:solidFill>
              </a:rPr>
              <a:t>V</a:t>
            </a:r>
            <a:r>
              <a:rPr lang="vi-VN" sz="2800">
                <a:solidFill>
                  <a:schemeClr val="bg1">
                    <a:lumMod val="75000"/>
                    <a:lumOff val="25000"/>
                  </a:schemeClr>
                </a:solidFill>
              </a:rPr>
              <a:t>iệc lưu trữ dữ liệu phục vụ các bài toán quản lí </a:t>
            </a:r>
            <a:r>
              <a:rPr lang="en-US" sz="2800">
                <a:solidFill>
                  <a:srgbClr val="00B050"/>
                </a:solidFill>
              </a:rPr>
              <a:t>không đ</a:t>
            </a:r>
            <a:r>
              <a:rPr lang="vi-VN" sz="2800">
                <a:solidFill>
                  <a:srgbClr val="00B050"/>
                </a:solidFill>
              </a:rPr>
              <a:t>ơ</a:t>
            </a:r>
            <a:r>
              <a:rPr lang="en-US" sz="2800">
                <a:solidFill>
                  <a:srgbClr val="00B050"/>
                </a:solidFill>
              </a:rPr>
              <a:t>n thuần </a:t>
            </a:r>
            <a:r>
              <a:rPr lang="vi-VN" sz="2800">
                <a:solidFill>
                  <a:srgbClr val="00B050"/>
                </a:solidFill>
              </a:rPr>
              <a:t>là việc chuyển các ghi chép trên giấy thành văn bản trên máy tính</a:t>
            </a:r>
            <a:r>
              <a:rPr lang="en-US" sz="2800">
                <a:solidFill>
                  <a:schemeClr val="bg1">
                    <a:lumMod val="50000"/>
                    <a:lumOff val="50000"/>
                  </a:schemeClr>
                </a:solidFill>
              </a:rPr>
              <a:t>.</a:t>
            </a:r>
          </a:p>
          <a:p>
            <a:pPr marL="342900" indent="-342900">
              <a:buFont typeface="Arial" panose="020B0604020202020204" pitchFamily="34" charset="0"/>
              <a:buChar char="•"/>
            </a:pPr>
            <a:r>
              <a:rPr lang="en-US" sz="2800">
                <a:solidFill>
                  <a:schemeClr val="bg1">
                    <a:lumMod val="75000"/>
                    <a:lumOff val="25000"/>
                  </a:schemeClr>
                </a:solidFill>
              </a:rPr>
              <a:t>Cần phải tổ chức việc l</a:t>
            </a:r>
            <a:r>
              <a:rPr lang="vi-VN" sz="2800">
                <a:solidFill>
                  <a:schemeClr val="bg1">
                    <a:lumMod val="75000"/>
                    <a:lumOff val="25000"/>
                  </a:schemeClr>
                </a:solidFill>
              </a:rPr>
              <a:t>ư</a:t>
            </a:r>
            <a:r>
              <a:rPr lang="en-US" sz="2800">
                <a:solidFill>
                  <a:schemeClr val="bg1">
                    <a:lumMod val="75000"/>
                    <a:lumOff val="25000"/>
                  </a:schemeClr>
                </a:solidFill>
              </a:rPr>
              <a:t>u trữ sao cho có thể hạn chế trùng lặp làm </a:t>
            </a:r>
            <a:r>
              <a:rPr lang="en-US" sz="2800">
                <a:solidFill>
                  <a:srgbClr val="00B050"/>
                </a:solidFill>
              </a:rPr>
              <a:t>d</a:t>
            </a:r>
            <a:r>
              <a:rPr lang="vi-VN" sz="2800">
                <a:solidFill>
                  <a:srgbClr val="00B050"/>
                </a:solidFill>
              </a:rPr>
              <a:t>ư</a:t>
            </a:r>
            <a:r>
              <a:rPr lang="en-US" sz="2800">
                <a:solidFill>
                  <a:srgbClr val="00B050"/>
                </a:solidFill>
              </a:rPr>
              <a:t> thừa dữ liệu</a:t>
            </a:r>
            <a:r>
              <a:rPr lang="en-US" sz="2800">
                <a:solidFill>
                  <a:schemeClr val="bg1">
                    <a:lumMod val="50000"/>
                    <a:lumOff val="50000"/>
                  </a:schemeClr>
                </a:solidFill>
              </a:rPr>
              <a:t>, </a:t>
            </a:r>
            <a:r>
              <a:rPr lang="en-US" sz="2800">
                <a:solidFill>
                  <a:schemeClr val="bg1">
                    <a:lumMod val="75000"/>
                    <a:lumOff val="25000"/>
                  </a:schemeClr>
                </a:solidFill>
              </a:rPr>
              <a:t>khắc phục những lỗi</a:t>
            </a:r>
            <a:r>
              <a:rPr lang="en-US" sz="2800">
                <a:solidFill>
                  <a:schemeClr val="bg1">
                    <a:lumMod val="50000"/>
                    <a:lumOff val="50000"/>
                  </a:schemeClr>
                </a:solidFill>
              </a:rPr>
              <a:t> </a:t>
            </a:r>
            <a:r>
              <a:rPr lang="en-US" sz="2800">
                <a:solidFill>
                  <a:srgbClr val="00B050"/>
                </a:solidFill>
              </a:rPr>
              <a:t>không nhất quán về dữ liệu</a:t>
            </a:r>
            <a:r>
              <a:rPr lang="en-US" sz="2800">
                <a:solidFill>
                  <a:schemeClr val="bg1">
                    <a:lumMod val="50000"/>
                    <a:lumOff val="50000"/>
                  </a:schemeClr>
                </a:solidFill>
              </a:rPr>
              <a:t>.</a:t>
            </a:r>
            <a:endParaRPr lang="vi-VN" sz="2800">
              <a:solidFill>
                <a:schemeClr val="bg1">
                  <a:lumMod val="50000"/>
                  <a:lumOff val="50000"/>
                </a:schemeClr>
              </a:solidFill>
            </a:endParaRPr>
          </a:p>
        </p:txBody>
      </p:sp>
      <p:sp>
        <p:nvSpPr>
          <p:cNvPr id="7" name="Slide Number Placeholder 6">
            <a:extLst>
              <a:ext uri="{FF2B5EF4-FFF2-40B4-BE49-F238E27FC236}">
                <a16:creationId xmlns:a16="http://schemas.microsoft.com/office/drawing/2014/main" id="{CA14EFFA-C78A-4D05-9FF8-9F457D86F3EE}"/>
              </a:ext>
            </a:extLst>
          </p:cNvPr>
          <p:cNvSpPr>
            <a:spLocks noGrp="1"/>
          </p:cNvSpPr>
          <p:nvPr>
            <p:ph type="sldNum" sz="quarter" idx="16"/>
          </p:nvPr>
        </p:nvSpPr>
        <p:spPr>
          <a:xfrm>
            <a:off x="971550" y="6332220"/>
            <a:ext cx="523240" cy="247651"/>
          </a:xfrm>
        </p:spPr>
        <p:txBody>
          <a:bodyPr anchor="t">
            <a:normAutofit/>
          </a:bodyPr>
          <a:lstStyle/>
          <a:p>
            <a:pPr>
              <a:spcAft>
                <a:spcPts val="600"/>
              </a:spcAft>
            </a:pPr>
            <a:fld id="{294A09A9-5501-47C1-A89A-A340965A2BE2}" type="slidenum">
              <a:rPr lang="en-US" smtClean="0"/>
              <a:pPr>
                <a:spcAft>
                  <a:spcPts val="600"/>
                </a:spcAft>
              </a:pPr>
              <a:t>6</a:t>
            </a:fld>
            <a:endParaRPr lang="en-US"/>
          </a:p>
        </p:txBody>
      </p:sp>
      <p:pic>
        <p:nvPicPr>
          <p:cNvPr id="11" name="Picture 10" descr="A blue and white rectangular object with text&#10;&#10;Description automatically generated">
            <a:extLst>
              <a:ext uri="{FF2B5EF4-FFF2-40B4-BE49-F238E27FC236}">
                <a16:creationId xmlns:a16="http://schemas.microsoft.com/office/drawing/2014/main" id="{14160A83-C7C2-4D41-912D-E88EB03F93E5}"/>
              </a:ext>
            </a:extLst>
          </p:cNvPr>
          <p:cNvPicPr>
            <a:picLocks noChangeAspect="1"/>
          </p:cNvPicPr>
          <p:nvPr/>
        </p:nvPicPr>
        <p:blipFill rotWithShape="1">
          <a:blip r:embed="rId2">
            <a:extLst>
              <a:ext uri="{28A0092B-C50C-407E-A947-70E740481C1C}">
                <a14:useLocalDpi xmlns:a14="http://schemas.microsoft.com/office/drawing/2010/main" val="0"/>
              </a:ext>
            </a:extLst>
          </a:blip>
          <a:srcRect l="43095"/>
          <a:stretch/>
        </p:blipFill>
        <p:spPr>
          <a:xfrm>
            <a:off x="6836911" y="1741039"/>
            <a:ext cx="4992231" cy="4591181"/>
          </a:xfrm>
          <a:prstGeom prst="rect">
            <a:avLst/>
          </a:prstGeom>
        </p:spPr>
      </p:pic>
    </p:spTree>
    <p:extLst>
      <p:ext uri="{BB962C8B-B14F-4D97-AF65-F5344CB8AC3E}">
        <p14:creationId xmlns:p14="http://schemas.microsoft.com/office/powerpoint/2010/main" val="3510754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67157841-CFFD-42F7-A778-67FA2D8A8080}"/>
              </a:ext>
            </a:extLst>
          </p:cNvPr>
          <p:cNvSpPr>
            <a:spLocks noGrp="1"/>
          </p:cNvSpPr>
          <p:nvPr>
            <p:ph type="sldNum" sz="quarter" idx="23"/>
          </p:nvPr>
        </p:nvSpPr>
        <p:spPr/>
        <p:txBody>
          <a:bodyPr/>
          <a:lstStyle/>
          <a:p>
            <a:fld id="{294A09A9-5501-47C1-A89A-A340965A2BE2}" type="slidenum">
              <a:rPr lang="en-US" smtClean="0"/>
              <a:pPr/>
              <a:t>7</a:t>
            </a:fld>
            <a:endParaRPr lang="en-US" dirty="0">
              <a:latin typeface="+mn-lt"/>
            </a:endParaRPr>
          </a:p>
        </p:txBody>
      </p:sp>
      <p:sp>
        <p:nvSpPr>
          <p:cNvPr id="16" name="Title 2">
            <a:extLst>
              <a:ext uri="{FF2B5EF4-FFF2-40B4-BE49-F238E27FC236}">
                <a16:creationId xmlns:a16="http://schemas.microsoft.com/office/drawing/2014/main" id="{59C515A8-5B23-4DBA-88C6-BBDAC239ED4F}"/>
              </a:ext>
            </a:extLst>
          </p:cNvPr>
          <p:cNvSpPr>
            <a:spLocks noGrp="1"/>
          </p:cNvSpPr>
          <p:nvPr>
            <p:ph type="title"/>
          </p:nvPr>
        </p:nvSpPr>
        <p:spPr>
          <a:xfrm>
            <a:off x="964023" y="508000"/>
            <a:ext cx="4941477" cy="981927"/>
          </a:xfrm>
        </p:spPr>
        <p:txBody>
          <a:bodyPr anchor="b">
            <a:normAutofit/>
          </a:bodyPr>
          <a:lstStyle/>
          <a:p>
            <a:r>
              <a:rPr lang="en-US" sz="2800"/>
              <a:t>b. Sự phụ thuộc phần mềm và dữ liệu</a:t>
            </a:r>
            <a:endParaRPr lang="vi-VN" sz="2800"/>
          </a:p>
        </p:txBody>
      </p:sp>
      <p:sp>
        <p:nvSpPr>
          <p:cNvPr id="17" name="Text Placeholder 3">
            <a:extLst>
              <a:ext uri="{FF2B5EF4-FFF2-40B4-BE49-F238E27FC236}">
                <a16:creationId xmlns:a16="http://schemas.microsoft.com/office/drawing/2014/main" id="{9EAE7063-0446-4FD5-8B37-6A0AD8EB6E14}"/>
              </a:ext>
            </a:extLst>
          </p:cNvPr>
          <p:cNvSpPr txBox="1">
            <a:spLocks/>
          </p:cNvSpPr>
          <p:nvPr/>
        </p:nvSpPr>
        <p:spPr>
          <a:xfrm>
            <a:off x="964023" y="2404564"/>
            <a:ext cx="4711321" cy="45911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00B050"/>
                </a:solidFill>
              </a:rPr>
              <a:t>Dữ liệu cần đ</a:t>
            </a:r>
            <a:r>
              <a:rPr lang="vi-VN">
                <a:solidFill>
                  <a:srgbClr val="00B050"/>
                </a:solidFill>
              </a:rPr>
              <a:t>ư</a:t>
            </a:r>
            <a:r>
              <a:rPr lang="en-US">
                <a:solidFill>
                  <a:srgbClr val="00B050"/>
                </a:solidFill>
              </a:rPr>
              <a:t>ợc tổ chức l</a:t>
            </a:r>
            <a:r>
              <a:rPr lang="vi-VN">
                <a:solidFill>
                  <a:srgbClr val="00B050"/>
                </a:solidFill>
              </a:rPr>
              <a:t>ư</a:t>
            </a:r>
            <a:r>
              <a:rPr lang="en-US">
                <a:solidFill>
                  <a:srgbClr val="00B050"/>
                </a:solidFill>
              </a:rPr>
              <a:t>u trữ một cách độc lập với việc xây dựng phát triển phần mềm</a:t>
            </a:r>
            <a:r>
              <a:rPr lang="en-US">
                <a:solidFill>
                  <a:schemeClr val="bg1">
                    <a:lumMod val="50000"/>
                    <a:lumOff val="50000"/>
                  </a:schemeClr>
                </a:solidFill>
              </a:rPr>
              <a:t>, </a:t>
            </a:r>
            <a:r>
              <a:rPr lang="en-US">
                <a:solidFill>
                  <a:schemeClr val="bg1">
                    <a:lumMod val="75000"/>
                    <a:lumOff val="25000"/>
                  </a:schemeClr>
                </a:solidFill>
              </a:rPr>
              <a:t>đảm bảo dễ dàng chia sẻ, dễ dàng bảo trì phát triển, đồng thời đảm bảo hạn chế tối đa việc dữ liệu lặp lại gây d</a:t>
            </a:r>
            <a:r>
              <a:rPr lang="vi-VN">
                <a:solidFill>
                  <a:schemeClr val="bg1">
                    <a:lumMod val="75000"/>
                    <a:lumOff val="25000"/>
                  </a:schemeClr>
                </a:solidFill>
              </a:rPr>
              <a:t>ư</a:t>
            </a:r>
            <a:r>
              <a:rPr lang="en-US">
                <a:solidFill>
                  <a:schemeClr val="bg1">
                    <a:lumMod val="75000"/>
                    <a:lumOff val="25000"/>
                  </a:schemeClr>
                </a:solidFill>
              </a:rPr>
              <a:t> thừa dữ liệu và hỗ trợ đảm bảo tính nhất quán dữ liệu.</a:t>
            </a:r>
          </a:p>
        </p:txBody>
      </p:sp>
      <p:pic>
        <p:nvPicPr>
          <p:cNvPr id="19" name="Picture 18" descr="A computer screen with a blue background&#10;&#10;Description automatically generated">
            <a:extLst>
              <a:ext uri="{FF2B5EF4-FFF2-40B4-BE49-F238E27FC236}">
                <a16:creationId xmlns:a16="http://schemas.microsoft.com/office/drawing/2014/main" id="{9BAB22F9-D265-4D67-9848-EC66046CC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2251" y="2513746"/>
            <a:ext cx="7209430" cy="36047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173848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952349" y="1077005"/>
            <a:ext cx="9677701" cy="610863"/>
          </a:xfrm>
        </p:spPr>
        <p:txBody>
          <a:bodyPr>
            <a:noAutofit/>
          </a:bodyPr>
          <a:lstStyle/>
          <a:p>
            <a:r>
              <a:rPr lang="en-US" sz="3200"/>
              <a:t>2. C</a:t>
            </a:r>
            <a:r>
              <a:rPr lang="vi-VN" sz="3200"/>
              <a:t>Ơ</a:t>
            </a:r>
            <a:r>
              <a:rPr lang="en-US" sz="3200"/>
              <a:t> SỞ DỮ LIỆU VÀ MỘT SỐ THUỘC TÍNH C</a:t>
            </a:r>
            <a:r>
              <a:rPr lang="vi-VN" sz="3200"/>
              <a:t>Ơ</a:t>
            </a:r>
            <a:r>
              <a:rPr lang="en-US" sz="3200"/>
              <a:t> BẢN</a:t>
            </a:r>
            <a:endParaRPr lang="en-US" sz="3200" dirty="0"/>
          </a:p>
        </p:txBody>
      </p:sp>
      <p:sp>
        <p:nvSpPr>
          <p:cNvPr id="49" name="Text Placeholder 48">
            <a:extLst>
              <a:ext uri="{FF2B5EF4-FFF2-40B4-BE49-F238E27FC236}">
                <a16:creationId xmlns:a16="http://schemas.microsoft.com/office/drawing/2014/main" id="{ED796758-F31D-4250-A439-D6DE9523C88B}"/>
              </a:ext>
            </a:extLst>
          </p:cNvPr>
          <p:cNvSpPr>
            <a:spLocks noGrp="1"/>
          </p:cNvSpPr>
          <p:nvPr>
            <p:ph type="body" sz="quarter" idx="16"/>
          </p:nvPr>
        </p:nvSpPr>
        <p:spPr>
          <a:xfrm>
            <a:off x="2796824" y="2448028"/>
            <a:ext cx="8298805" cy="1274174"/>
          </a:xfrm>
        </p:spPr>
        <p:txBody>
          <a:bodyPr/>
          <a:lstStyle/>
          <a:p>
            <a:pPr marL="0" indent="7938"/>
            <a:r>
              <a:rPr lang="en-US" sz="2800">
                <a:solidFill>
                  <a:srgbClr val="00B050"/>
                </a:solidFill>
              </a:rPr>
              <a:t>Theo em nên l</a:t>
            </a:r>
            <a:r>
              <a:rPr lang="vi-VN" sz="2800">
                <a:solidFill>
                  <a:srgbClr val="00B050"/>
                </a:solidFill>
              </a:rPr>
              <a:t>ư</a:t>
            </a:r>
            <a:r>
              <a:rPr lang="en-US" sz="2800">
                <a:solidFill>
                  <a:srgbClr val="00B050"/>
                </a:solidFill>
              </a:rPr>
              <a:t>u trữ dữ liệu ở dạng nào là thuận lợi nhất?</a:t>
            </a:r>
            <a:endParaRPr lang="en-US" sz="2800" dirty="0">
              <a:solidFill>
                <a:srgbClr val="00B050"/>
              </a:solidFill>
            </a:endParaRP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8</a:t>
            </a:fld>
            <a:endParaRPr lang="en-US" dirty="0"/>
          </a:p>
        </p:txBody>
      </p:sp>
      <p:pic>
        <p:nvPicPr>
          <p:cNvPr id="22" name="Picture 21">
            <a:extLst>
              <a:ext uri="{FF2B5EF4-FFF2-40B4-BE49-F238E27FC236}">
                <a16:creationId xmlns:a16="http://schemas.microsoft.com/office/drawing/2014/main" id="{61CA72C8-3559-418F-9D7F-2F1E86A3E251}"/>
              </a:ext>
            </a:extLst>
          </p:cNvPr>
          <p:cNvPicPr>
            <a:picLocks noChangeAspect="1"/>
          </p:cNvPicPr>
          <p:nvPr/>
        </p:nvPicPr>
        <p:blipFill>
          <a:blip r:embed="rId2"/>
          <a:stretch>
            <a:fillRect/>
          </a:stretch>
        </p:blipFill>
        <p:spPr>
          <a:xfrm>
            <a:off x="918590" y="2260746"/>
            <a:ext cx="1341236" cy="1274174"/>
          </a:xfrm>
          <a:prstGeom prst="rect">
            <a:avLst/>
          </a:prstGeom>
        </p:spPr>
      </p:pic>
      <p:pic>
        <p:nvPicPr>
          <p:cNvPr id="3" name="Picture 2">
            <a:extLst>
              <a:ext uri="{FF2B5EF4-FFF2-40B4-BE49-F238E27FC236}">
                <a16:creationId xmlns:a16="http://schemas.microsoft.com/office/drawing/2014/main" id="{C80BBE1E-33D1-4091-9186-EF90EF4EBA9C}"/>
              </a:ext>
            </a:extLst>
          </p:cNvPr>
          <p:cNvPicPr>
            <a:picLocks noChangeAspect="1"/>
          </p:cNvPicPr>
          <p:nvPr/>
        </p:nvPicPr>
        <p:blipFill>
          <a:blip r:embed="rId3"/>
          <a:stretch>
            <a:fillRect/>
          </a:stretch>
        </p:blipFill>
        <p:spPr>
          <a:xfrm>
            <a:off x="1738312" y="5191582"/>
            <a:ext cx="8715375" cy="1390650"/>
          </a:xfrm>
          <a:prstGeom prst="rect">
            <a:avLst/>
          </a:prstGeom>
        </p:spPr>
      </p:pic>
      <p:pic>
        <p:nvPicPr>
          <p:cNvPr id="4" name="Picture 3">
            <a:extLst>
              <a:ext uri="{FF2B5EF4-FFF2-40B4-BE49-F238E27FC236}">
                <a16:creationId xmlns:a16="http://schemas.microsoft.com/office/drawing/2014/main" id="{0070A8FC-ED0E-4CB0-83E1-257D3F272859}"/>
              </a:ext>
            </a:extLst>
          </p:cNvPr>
          <p:cNvPicPr>
            <a:picLocks noChangeAspect="1"/>
          </p:cNvPicPr>
          <p:nvPr/>
        </p:nvPicPr>
        <p:blipFill>
          <a:blip r:embed="rId4"/>
          <a:stretch>
            <a:fillRect/>
          </a:stretch>
        </p:blipFill>
        <p:spPr>
          <a:xfrm>
            <a:off x="3367086" y="3781097"/>
            <a:ext cx="4848225" cy="1457325"/>
          </a:xfrm>
          <a:prstGeom prst="rect">
            <a:avLst/>
          </a:prstGeom>
        </p:spPr>
      </p:pic>
    </p:spTree>
    <p:extLst>
      <p:ext uri="{BB962C8B-B14F-4D97-AF65-F5344CB8AC3E}">
        <p14:creationId xmlns:p14="http://schemas.microsoft.com/office/powerpoint/2010/main" val="295973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3F91FE-6C8D-4F3F-8532-2779F36C51EB}"/>
              </a:ext>
            </a:extLst>
          </p:cNvPr>
          <p:cNvSpPr>
            <a:spLocks noGrp="1"/>
          </p:cNvSpPr>
          <p:nvPr>
            <p:ph type="body" sz="quarter" idx="11"/>
          </p:nvPr>
        </p:nvSpPr>
        <p:spPr>
          <a:xfrm>
            <a:off x="952499" y="2388358"/>
            <a:ext cx="4572001" cy="2438258"/>
          </a:xfrm>
        </p:spPr>
        <p:txBody>
          <a:bodyPr/>
          <a:lstStyle/>
          <a:p>
            <a:r>
              <a:rPr lang="en-US" sz="2800">
                <a:solidFill>
                  <a:schemeClr val="bg1">
                    <a:lumMod val="75000"/>
                    <a:lumOff val="25000"/>
                  </a:schemeClr>
                </a:solidFill>
              </a:rPr>
              <a:t>CSDL là một tập hợp các dữ liệu có liên quan với nhau, đ</a:t>
            </a:r>
            <a:r>
              <a:rPr lang="vi-VN" sz="2800">
                <a:solidFill>
                  <a:schemeClr val="bg1">
                    <a:lumMod val="75000"/>
                    <a:lumOff val="25000"/>
                  </a:schemeClr>
                </a:solidFill>
              </a:rPr>
              <a:t>ư</a:t>
            </a:r>
            <a:r>
              <a:rPr lang="en-US" sz="2800">
                <a:solidFill>
                  <a:schemeClr val="bg1">
                    <a:lumMod val="75000"/>
                    <a:lumOff val="25000"/>
                  </a:schemeClr>
                </a:solidFill>
              </a:rPr>
              <a:t>ợc l</a:t>
            </a:r>
            <a:r>
              <a:rPr lang="vi-VN" sz="2800">
                <a:solidFill>
                  <a:schemeClr val="bg1">
                    <a:lumMod val="75000"/>
                    <a:lumOff val="25000"/>
                  </a:schemeClr>
                </a:solidFill>
              </a:rPr>
              <a:t>ư</a:t>
            </a:r>
            <a:r>
              <a:rPr lang="en-US" sz="2800">
                <a:solidFill>
                  <a:schemeClr val="bg1">
                    <a:lumMod val="75000"/>
                    <a:lumOff val="25000"/>
                  </a:schemeClr>
                </a:solidFill>
              </a:rPr>
              <a:t>u trữ một cách có tổ chức trên hệ thống máy tính.</a:t>
            </a:r>
            <a:endParaRPr lang="vi-VN" sz="2800">
              <a:solidFill>
                <a:schemeClr val="bg1">
                  <a:lumMod val="75000"/>
                  <a:lumOff val="25000"/>
                </a:schemeClr>
              </a:solidFill>
            </a:endParaRPr>
          </a:p>
        </p:txBody>
      </p:sp>
      <p:sp>
        <p:nvSpPr>
          <p:cNvPr id="7" name="Slide Number Placeholder 6">
            <a:extLst>
              <a:ext uri="{FF2B5EF4-FFF2-40B4-BE49-F238E27FC236}">
                <a16:creationId xmlns:a16="http://schemas.microsoft.com/office/drawing/2014/main" id="{27793912-0E59-4166-B1C0-126CB8EDDD17}"/>
              </a:ext>
            </a:extLst>
          </p:cNvPr>
          <p:cNvSpPr>
            <a:spLocks noGrp="1"/>
          </p:cNvSpPr>
          <p:nvPr>
            <p:ph type="sldNum" sz="quarter" idx="16"/>
          </p:nvPr>
        </p:nvSpPr>
        <p:spPr/>
        <p:txBody>
          <a:bodyPr/>
          <a:lstStyle/>
          <a:p>
            <a:fld id="{294A09A9-5501-47C1-A89A-A340965A2BE2}" type="slidenum">
              <a:rPr lang="en-US" smtClean="0"/>
              <a:pPr/>
              <a:t>9</a:t>
            </a:fld>
            <a:endParaRPr lang="en-US" dirty="0">
              <a:latin typeface="+mn-lt"/>
            </a:endParaRPr>
          </a:p>
        </p:txBody>
      </p:sp>
      <p:sp>
        <p:nvSpPr>
          <p:cNvPr id="8" name="Title 2">
            <a:extLst>
              <a:ext uri="{FF2B5EF4-FFF2-40B4-BE49-F238E27FC236}">
                <a16:creationId xmlns:a16="http://schemas.microsoft.com/office/drawing/2014/main" id="{570C0321-15E1-4E2C-A750-702A24BDFDD7}"/>
              </a:ext>
            </a:extLst>
          </p:cNvPr>
          <p:cNvSpPr>
            <a:spLocks noGrp="1"/>
          </p:cNvSpPr>
          <p:nvPr>
            <p:ph type="title"/>
          </p:nvPr>
        </p:nvSpPr>
        <p:spPr>
          <a:xfrm>
            <a:off x="964023" y="508000"/>
            <a:ext cx="4941477" cy="981927"/>
          </a:xfrm>
        </p:spPr>
        <p:txBody>
          <a:bodyPr anchor="b">
            <a:normAutofit/>
          </a:bodyPr>
          <a:lstStyle/>
          <a:p>
            <a:r>
              <a:rPr lang="en-US" sz="2800"/>
              <a:t>a. Khái niệm CSDL</a:t>
            </a:r>
            <a:endParaRPr lang="vi-VN" sz="2800"/>
          </a:p>
        </p:txBody>
      </p:sp>
      <p:pic>
        <p:nvPicPr>
          <p:cNvPr id="10" name="Picture 9" descr="A close-up of words&#10;&#10;Description automatically generated">
            <a:extLst>
              <a:ext uri="{FF2B5EF4-FFF2-40B4-BE49-F238E27FC236}">
                <a16:creationId xmlns:a16="http://schemas.microsoft.com/office/drawing/2014/main" id="{511D9BB7-B281-4049-B401-C26FEB415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0" y="552355"/>
            <a:ext cx="6628571" cy="4971429"/>
          </a:xfrm>
          <a:prstGeom prst="rect">
            <a:avLst/>
          </a:prstGeom>
        </p:spPr>
      </p:pic>
    </p:spTree>
    <p:extLst>
      <p:ext uri="{BB962C8B-B14F-4D97-AF65-F5344CB8AC3E}">
        <p14:creationId xmlns:p14="http://schemas.microsoft.com/office/powerpoint/2010/main" val="1781479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6A8DC41-7521-4E8A-BB40-82DDDF6580CB}"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922031A1-A3F6-46C8-8D74-AA96D58FD7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otalTime>483</TotalTime>
  <Words>819</Words>
  <PresentationFormat>Widescreen</PresentationFormat>
  <Paragraphs>58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Book</vt:lpstr>
      <vt:lpstr>Franklin Gothic Demi</vt:lpstr>
      <vt:lpstr>Wingdings</vt:lpstr>
      <vt:lpstr>Custom</vt:lpstr>
      <vt:lpstr>Bài 11</vt:lpstr>
      <vt:lpstr>PowerPoint Presentation</vt:lpstr>
      <vt:lpstr>PowerPoint Presentation</vt:lpstr>
      <vt:lpstr>1. YÊU CẦU TỔ CHỨC LƯU TRỮ DỮ LIỆU MỘT CÁCH KHOA HỌC</vt:lpstr>
      <vt:lpstr>PowerPoint Presentation</vt:lpstr>
      <vt:lpstr>a. Hạn chế dư thừa trong lưu trữ dữ liệu</vt:lpstr>
      <vt:lpstr>b. Sự phụ thuộc phần mềm và dữ liệu</vt:lpstr>
      <vt:lpstr>2. CƠ SỞ DỮ LIỆU VÀ MỘT SỐ THUỘC TÍNH CƠ BẢN</vt:lpstr>
      <vt:lpstr>a. Khái niệm CSDL</vt:lpstr>
      <vt:lpstr>b. Một số thuộc tính cơ bản của CSDL</vt:lpstr>
      <vt:lpstr>Ví dụ</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2023-07-13T02:37:47Z</dcterms:created>
  <dcterms:modified xsi:type="dcterms:W3CDTF">2023-08-19T04:15:52Z</dcterms:modified>
</cp:coreProperties>
</file>