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81" r:id="rId2"/>
    <p:sldId id="287" r:id="rId3"/>
    <p:sldId id="288" r:id="rId4"/>
    <p:sldId id="280" r:id="rId5"/>
    <p:sldId id="282" r:id="rId6"/>
    <p:sldId id="258" r:id="rId7"/>
    <p:sldId id="289" r:id="rId8"/>
    <p:sldId id="290" r:id="rId9"/>
    <p:sldId id="294" r:id="rId10"/>
    <p:sldId id="291" r:id="rId11"/>
    <p:sldId id="292" r:id="rId12"/>
    <p:sldId id="293" r:id="rId13"/>
    <p:sldId id="295" r:id="rId14"/>
    <p:sldId id="296" r:id="rId15"/>
    <p:sldId id="298" r:id="rId16"/>
    <p:sldId id="297" r:id="rId17"/>
    <p:sldId id="299" r:id="rId18"/>
    <p:sldId id="300" r:id="rId19"/>
    <p:sldId id="283" r:id="rId20"/>
    <p:sldId id="301" r:id="rId21"/>
    <p:sldId id="302" r:id="rId22"/>
    <p:sldId id="303" r:id="rId23"/>
    <p:sldId id="304" r:id="rId24"/>
    <p:sldId id="305" r:id="rId25"/>
    <p:sldId id="306" r:id="rId26"/>
    <p:sldId id="284" r:id="rId27"/>
    <p:sldId id="307" r:id="rId28"/>
    <p:sldId id="308" r:id="rId29"/>
    <p:sldId id="309" r:id="rId30"/>
    <p:sldId id="310" r:id="rId31"/>
    <p:sldId id="311" r:id="rId32"/>
    <p:sldId id="312" r:id="rId33"/>
    <p:sldId id="313" r:id="rId34"/>
    <p:sldId id="314" r:id="rId35"/>
    <p:sldId id="315" r:id="rId36"/>
    <p:sldId id="316" r:id="rId37"/>
    <p:sldId id="318" r:id="rId38"/>
    <p:sldId id="319" r:id="rId39"/>
    <p:sldId id="320" r:id="rId40"/>
    <p:sldId id="321" r:id="rId41"/>
    <p:sldId id="323" r:id="rId42"/>
    <p:sldId id="317" r:id="rId43"/>
    <p:sldId id="324" r:id="rId44"/>
    <p:sldId id="286" r:id="rId45"/>
    <p:sldId id="285" r:id="rId4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B6FBAE-A9A4-42B2-A8EC-4B0195BE878E}">
          <p14:sldIdLst>
            <p14:sldId id="281"/>
            <p14:sldId id="287"/>
            <p14:sldId id="288"/>
            <p14:sldId id="280"/>
            <p14:sldId id="282"/>
            <p14:sldId id="258"/>
            <p14:sldId id="289"/>
            <p14:sldId id="290"/>
            <p14:sldId id="294"/>
            <p14:sldId id="291"/>
            <p14:sldId id="292"/>
            <p14:sldId id="293"/>
            <p14:sldId id="295"/>
            <p14:sldId id="296"/>
            <p14:sldId id="298"/>
            <p14:sldId id="297"/>
            <p14:sldId id="299"/>
            <p14:sldId id="300"/>
            <p14:sldId id="283"/>
            <p14:sldId id="301"/>
            <p14:sldId id="302"/>
            <p14:sldId id="303"/>
            <p14:sldId id="304"/>
            <p14:sldId id="305"/>
            <p14:sldId id="306"/>
            <p14:sldId id="284"/>
            <p14:sldId id="307"/>
            <p14:sldId id="308"/>
            <p14:sldId id="309"/>
            <p14:sldId id="310"/>
            <p14:sldId id="311"/>
            <p14:sldId id="312"/>
            <p14:sldId id="313"/>
            <p14:sldId id="314"/>
            <p14:sldId id="315"/>
            <p14:sldId id="316"/>
            <p14:sldId id="318"/>
            <p14:sldId id="319"/>
            <p14:sldId id="320"/>
            <p14:sldId id="321"/>
            <p14:sldId id="323"/>
            <p14:sldId id="317"/>
            <p14:sldId id="324"/>
            <p14:sldId id="286"/>
            <p14:sldId id="2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2E1"/>
    <a:srgbClr val="5A8884"/>
    <a:srgbClr val="5D5467"/>
    <a:srgbClr val="764652"/>
    <a:srgbClr val="FFFA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8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F167B-D552-4DA4-8B5B-C6BB30E7E9DC}"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B2EBF-777E-4160-879E-8809F00D1573}" type="slidenum">
              <a:rPr lang="en-US" smtClean="0"/>
              <a:t>‹#›</a:t>
            </a:fld>
            <a:endParaRPr lang="en-US"/>
          </a:p>
        </p:txBody>
      </p:sp>
    </p:spTree>
    <p:extLst>
      <p:ext uri="{BB962C8B-B14F-4D97-AF65-F5344CB8AC3E}">
        <p14:creationId xmlns:p14="http://schemas.microsoft.com/office/powerpoint/2010/main" val="3356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2</a:t>
            </a:fld>
            <a:endParaRPr lang="en-US"/>
          </a:p>
        </p:txBody>
      </p:sp>
    </p:spTree>
    <p:extLst>
      <p:ext uri="{BB962C8B-B14F-4D97-AF65-F5344CB8AC3E}">
        <p14:creationId xmlns:p14="http://schemas.microsoft.com/office/powerpoint/2010/main" val="1152091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14</a:t>
            </a:fld>
            <a:endParaRPr lang="en-US"/>
          </a:p>
        </p:txBody>
      </p:sp>
    </p:spTree>
    <p:extLst>
      <p:ext uri="{BB962C8B-B14F-4D97-AF65-F5344CB8AC3E}">
        <p14:creationId xmlns:p14="http://schemas.microsoft.com/office/powerpoint/2010/main" val="252170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15</a:t>
            </a:fld>
            <a:endParaRPr lang="en-US"/>
          </a:p>
        </p:txBody>
      </p:sp>
    </p:spTree>
    <p:extLst>
      <p:ext uri="{BB962C8B-B14F-4D97-AF65-F5344CB8AC3E}">
        <p14:creationId xmlns:p14="http://schemas.microsoft.com/office/powerpoint/2010/main" val="4291189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16</a:t>
            </a:fld>
            <a:endParaRPr lang="en-US"/>
          </a:p>
        </p:txBody>
      </p:sp>
    </p:spTree>
    <p:extLst>
      <p:ext uri="{BB962C8B-B14F-4D97-AF65-F5344CB8AC3E}">
        <p14:creationId xmlns:p14="http://schemas.microsoft.com/office/powerpoint/2010/main" val="2668220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17</a:t>
            </a:fld>
            <a:endParaRPr lang="en-US"/>
          </a:p>
        </p:txBody>
      </p:sp>
    </p:spTree>
    <p:extLst>
      <p:ext uri="{BB962C8B-B14F-4D97-AF65-F5344CB8AC3E}">
        <p14:creationId xmlns:p14="http://schemas.microsoft.com/office/powerpoint/2010/main" val="3372028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18</a:t>
            </a:fld>
            <a:endParaRPr lang="en-US"/>
          </a:p>
        </p:txBody>
      </p:sp>
    </p:spTree>
    <p:extLst>
      <p:ext uri="{BB962C8B-B14F-4D97-AF65-F5344CB8AC3E}">
        <p14:creationId xmlns:p14="http://schemas.microsoft.com/office/powerpoint/2010/main" val="77338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20</a:t>
            </a:fld>
            <a:endParaRPr lang="en-US"/>
          </a:p>
        </p:txBody>
      </p:sp>
    </p:spTree>
    <p:extLst>
      <p:ext uri="{BB962C8B-B14F-4D97-AF65-F5344CB8AC3E}">
        <p14:creationId xmlns:p14="http://schemas.microsoft.com/office/powerpoint/2010/main" val="4224508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21</a:t>
            </a:fld>
            <a:endParaRPr lang="en-US"/>
          </a:p>
        </p:txBody>
      </p:sp>
    </p:spTree>
    <p:extLst>
      <p:ext uri="{BB962C8B-B14F-4D97-AF65-F5344CB8AC3E}">
        <p14:creationId xmlns:p14="http://schemas.microsoft.com/office/powerpoint/2010/main" val="4042280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22</a:t>
            </a:fld>
            <a:endParaRPr lang="en-US"/>
          </a:p>
        </p:txBody>
      </p:sp>
    </p:spTree>
    <p:extLst>
      <p:ext uri="{BB962C8B-B14F-4D97-AF65-F5344CB8AC3E}">
        <p14:creationId xmlns:p14="http://schemas.microsoft.com/office/powerpoint/2010/main" val="2299847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23</a:t>
            </a:fld>
            <a:endParaRPr lang="en-US"/>
          </a:p>
        </p:txBody>
      </p:sp>
    </p:spTree>
    <p:extLst>
      <p:ext uri="{BB962C8B-B14F-4D97-AF65-F5344CB8AC3E}">
        <p14:creationId xmlns:p14="http://schemas.microsoft.com/office/powerpoint/2010/main" val="3131175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24</a:t>
            </a:fld>
            <a:endParaRPr lang="en-US"/>
          </a:p>
        </p:txBody>
      </p:sp>
    </p:spTree>
    <p:extLst>
      <p:ext uri="{BB962C8B-B14F-4D97-AF65-F5344CB8AC3E}">
        <p14:creationId xmlns:p14="http://schemas.microsoft.com/office/powerpoint/2010/main" val="190197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a:t>
            </a:fld>
            <a:endParaRPr lang="en-US"/>
          </a:p>
        </p:txBody>
      </p:sp>
    </p:spTree>
    <p:extLst>
      <p:ext uri="{BB962C8B-B14F-4D97-AF65-F5344CB8AC3E}">
        <p14:creationId xmlns:p14="http://schemas.microsoft.com/office/powerpoint/2010/main" val="1470329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25</a:t>
            </a:fld>
            <a:endParaRPr lang="en-US"/>
          </a:p>
        </p:txBody>
      </p:sp>
    </p:spTree>
    <p:extLst>
      <p:ext uri="{BB962C8B-B14F-4D97-AF65-F5344CB8AC3E}">
        <p14:creationId xmlns:p14="http://schemas.microsoft.com/office/powerpoint/2010/main" val="1814565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27</a:t>
            </a:fld>
            <a:endParaRPr lang="en-US"/>
          </a:p>
        </p:txBody>
      </p:sp>
    </p:spTree>
    <p:extLst>
      <p:ext uri="{BB962C8B-B14F-4D97-AF65-F5344CB8AC3E}">
        <p14:creationId xmlns:p14="http://schemas.microsoft.com/office/powerpoint/2010/main" val="1386949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28</a:t>
            </a:fld>
            <a:endParaRPr lang="en-US"/>
          </a:p>
        </p:txBody>
      </p:sp>
    </p:spTree>
    <p:extLst>
      <p:ext uri="{BB962C8B-B14F-4D97-AF65-F5344CB8AC3E}">
        <p14:creationId xmlns:p14="http://schemas.microsoft.com/office/powerpoint/2010/main" val="2454807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29</a:t>
            </a:fld>
            <a:endParaRPr lang="en-US"/>
          </a:p>
        </p:txBody>
      </p:sp>
    </p:spTree>
    <p:extLst>
      <p:ext uri="{BB962C8B-B14F-4D97-AF65-F5344CB8AC3E}">
        <p14:creationId xmlns:p14="http://schemas.microsoft.com/office/powerpoint/2010/main" val="2481084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30</a:t>
            </a:fld>
            <a:endParaRPr lang="en-US"/>
          </a:p>
        </p:txBody>
      </p:sp>
    </p:spTree>
    <p:extLst>
      <p:ext uri="{BB962C8B-B14F-4D97-AF65-F5344CB8AC3E}">
        <p14:creationId xmlns:p14="http://schemas.microsoft.com/office/powerpoint/2010/main" val="3654107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31</a:t>
            </a:fld>
            <a:endParaRPr lang="en-US"/>
          </a:p>
        </p:txBody>
      </p:sp>
    </p:spTree>
    <p:extLst>
      <p:ext uri="{BB962C8B-B14F-4D97-AF65-F5344CB8AC3E}">
        <p14:creationId xmlns:p14="http://schemas.microsoft.com/office/powerpoint/2010/main" val="2480263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32</a:t>
            </a:fld>
            <a:endParaRPr lang="en-US"/>
          </a:p>
        </p:txBody>
      </p:sp>
    </p:spTree>
    <p:extLst>
      <p:ext uri="{BB962C8B-B14F-4D97-AF65-F5344CB8AC3E}">
        <p14:creationId xmlns:p14="http://schemas.microsoft.com/office/powerpoint/2010/main" val="63550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33</a:t>
            </a:fld>
            <a:endParaRPr lang="en-US"/>
          </a:p>
        </p:txBody>
      </p:sp>
    </p:spTree>
    <p:extLst>
      <p:ext uri="{BB962C8B-B14F-4D97-AF65-F5344CB8AC3E}">
        <p14:creationId xmlns:p14="http://schemas.microsoft.com/office/powerpoint/2010/main" val="10179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34</a:t>
            </a:fld>
            <a:endParaRPr lang="en-US"/>
          </a:p>
        </p:txBody>
      </p:sp>
    </p:spTree>
    <p:extLst>
      <p:ext uri="{BB962C8B-B14F-4D97-AF65-F5344CB8AC3E}">
        <p14:creationId xmlns:p14="http://schemas.microsoft.com/office/powerpoint/2010/main" val="2543478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35</a:t>
            </a:fld>
            <a:endParaRPr lang="en-US"/>
          </a:p>
        </p:txBody>
      </p:sp>
    </p:spTree>
    <p:extLst>
      <p:ext uri="{BB962C8B-B14F-4D97-AF65-F5344CB8AC3E}">
        <p14:creationId xmlns:p14="http://schemas.microsoft.com/office/powerpoint/2010/main" val="171631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7</a:t>
            </a:fld>
            <a:endParaRPr lang="en-US"/>
          </a:p>
        </p:txBody>
      </p:sp>
    </p:spTree>
    <p:extLst>
      <p:ext uri="{BB962C8B-B14F-4D97-AF65-F5344CB8AC3E}">
        <p14:creationId xmlns:p14="http://schemas.microsoft.com/office/powerpoint/2010/main" val="1127352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36</a:t>
            </a:fld>
            <a:endParaRPr lang="en-US"/>
          </a:p>
        </p:txBody>
      </p:sp>
    </p:spTree>
    <p:extLst>
      <p:ext uri="{BB962C8B-B14F-4D97-AF65-F5344CB8AC3E}">
        <p14:creationId xmlns:p14="http://schemas.microsoft.com/office/powerpoint/2010/main" val="693893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37</a:t>
            </a:fld>
            <a:endParaRPr lang="en-US"/>
          </a:p>
        </p:txBody>
      </p:sp>
    </p:spTree>
    <p:extLst>
      <p:ext uri="{BB962C8B-B14F-4D97-AF65-F5344CB8AC3E}">
        <p14:creationId xmlns:p14="http://schemas.microsoft.com/office/powerpoint/2010/main" val="2648753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38</a:t>
            </a:fld>
            <a:endParaRPr lang="en-US"/>
          </a:p>
        </p:txBody>
      </p:sp>
    </p:spTree>
    <p:extLst>
      <p:ext uri="{BB962C8B-B14F-4D97-AF65-F5344CB8AC3E}">
        <p14:creationId xmlns:p14="http://schemas.microsoft.com/office/powerpoint/2010/main" val="1694336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39</a:t>
            </a:fld>
            <a:endParaRPr lang="en-US"/>
          </a:p>
        </p:txBody>
      </p:sp>
    </p:spTree>
    <p:extLst>
      <p:ext uri="{BB962C8B-B14F-4D97-AF65-F5344CB8AC3E}">
        <p14:creationId xmlns:p14="http://schemas.microsoft.com/office/powerpoint/2010/main" val="1924195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40</a:t>
            </a:fld>
            <a:endParaRPr lang="en-US"/>
          </a:p>
        </p:txBody>
      </p:sp>
    </p:spTree>
    <p:extLst>
      <p:ext uri="{BB962C8B-B14F-4D97-AF65-F5344CB8AC3E}">
        <p14:creationId xmlns:p14="http://schemas.microsoft.com/office/powerpoint/2010/main" val="642970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41</a:t>
            </a:fld>
            <a:endParaRPr lang="en-US"/>
          </a:p>
        </p:txBody>
      </p:sp>
    </p:spTree>
    <p:extLst>
      <p:ext uri="{BB962C8B-B14F-4D97-AF65-F5344CB8AC3E}">
        <p14:creationId xmlns:p14="http://schemas.microsoft.com/office/powerpoint/2010/main" val="1605552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42</a:t>
            </a:fld>
            <a:endParaRPr lang="en-US"/>
          </a:p>
        </p:txBody>
      </p:sp>
    </p:spTree>
    <p:extLst>
      <p:ext uri="{BB962C8B-B14F-4D97-AF65-F5344CB8AC3E}">
        <p14:creationId xmlns:p14="http://schemas.microsoft.com/office/powerpoint/2010/main" val="2221906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43</a:t>
            </a:fld>
            <a:endParaRPr lang="en-US"/>
          </a:p>
        </p:txBody>
      </p:sp>
    </p:spTree>
    <p:extLst>
      <p:ext uri="{BB962C8B-B14F-4D97-AF65-F5344CB8AC3E}">
        <p14:creationId xmlns:p14="http://schemas.microsoft.com/office/powerpoint/2010/main" val="956151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8</a:t>
            </a:fld>
            <a:endParaRPr lang="en-US"/>
          </a:p>
        </p:txBody>
      </p:sp>
    </p:spTree>
    <p:extLst>
      <p:ext uri="{BB962C8B-B14F-4D97-AF65-F5344CB8AC3E}">
        <p14:creationId xmlns:p14="http://schemas.microsoft.com/office/powerpoint/2010/main" val="40839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9</a:t>
            </a:fld>
            <a:endParaRPr lang="en-US"/>
          </a:p>
        </p:txBody>
      </p:sp>
    </p:spTree>
    <p:extLst>
      <p:ext uri="{BB962C8B-B14F-4D97-AF65-F5344CB8AC3E}">
        <p14:creationId xmlns:p14="http://schemas.microsoft.com/office/powerpoint/2010/main" val="31852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10</a:t>
            </a:fld>
            <a:endParaRPr lang="en-US"/>
          </a:p>
        </p:txBody>
      </p:sp>
    </p:spTree>
    <p:extLst>
      <p:ext uri="{BB962C8B-B14F-4D97-AF65-F5344CB8AC3E}">
        <p14:creationId xmlns:p14="http://schemas.microsoft.com/office/powerpoint/2010/main" val="614477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11</a:t>
            </a:fld>
            <a:endParaRPr lang="en-US"/>
          </a:p>
        </p:txBody>
      </p:sp>
    </p:spTree>
    <p:extLst>
      <p:ext uri="{BB962C8B-B14F-4D97-AF65-F5344CB8AC3E}">
        <p14:creationId xmlns:p14="http://schemas.microsoft.com/office/powerpoint/2010/main" val="127999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12</a:t>
            </a:fld>
            <a:endParaRPr lang="en-US"/>
          </a:p>
        </p:txBody>
      </p:sp>
    </p:spTree>
    <p:extLst>
      <p:ext uri="{BB962C8B-B14F-4D97-AF65-F5344CB8AC3E}">
        <p14:creationId xmlns:p14="http://schemas.microsoft.com/office/powerpoint/2010/main" val="760191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B2EBF-777E-4160-879E-8809F00D1573}" type="slidenum">
              <a:rPr lang="en-US" smtClean="0"/>
              <a:t>13</a:t>
            </a:fld>
            <a:endParaRPr lang="en-US"/>
          </a:p>
        </p:txBody>
      </p:sp>
    </p:spTree>
    <p:extLst>
      <p:ext uri="{BB962C8B-B14F-4D97-AF65-F5344CB8AC3E}">
        <p14:creationId xmlns:p14="http://schemas.microsoft.com/office/powerpoint/2010/main" val="3152899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png"/><Relationship Id="rId7"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56.jpeg"/><Relationship Id="rId4" Type="http://schemas.openxmlformats.org/officeDocument/2006/relationships/image" Target="../media/image17.png"/><Relationship Id="rId9" Type="http://schemas.openxmlformats.org/officeDocument/2006/relationships/image" Target="../media/image55.jpe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61.jpeg"/><Relationship Id="rId4" Type="http://schemas.openxmlformats.org/officeDocument/2006/relationships/image" Target="../media/image17.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4.png"/><Relationship Id="rId5" Type="http://schemas.openxmlformats.org/officeDocument/2006/relationships/image" Target="../media/image18.svg"/><Relationship Id="rId10" Type="http://schemas.openxmlformats.org/officeDocument/2006/relationships/image" Target="../media/image51.svg"/><Relationship Id="rId4" Type="http://schemas.openxmlformats.org/officeDocument/2006/relationships/image" Target="../media/image17.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6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3.png"/><Relationship Id="rId18" Type="http://schemas.openxmlformats.org/officeDocument/2006/relationships/image" Target="../media/image63.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2.svg"/><Relationship Id="rId17" Type="http://schemas.openxmlformats.org/officeDocument/2006/relationships/image" Target="../media/image69.png"/><Relationship Id="rId2" Type="http://schemas.openxmlformats.org/officeDocument/2006/relationships/image" Target="../media/image29.jpeg"/><Relationship Id="rId16" Type="http://schemas.openxmlformats.org/officeDocument/2006/relationships/image" Target="../media/image46.svg"/><Relationship Id="rId20"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1.png"/><Relationship Id="rId5" Type="http://schemas.openxmlformats.org/officeDocument/2006/relationships/image" Target="../media/image34.png"/><Relationship Id="rId15" Type="http://schemas.openxmlformats.org/officeDocument/2006/relationships/image" Target="../media/image45.png"/><Relationship Id="rId10" Type="http://schemas.openxmlformats.org/officeDocument/2006/relationships/image" Target="../media/image39.svg"/><Relationship Id="rId19" Type="http://schemas.openxmlformats.org/officeDocument/2006/relationships/image" Target="../media/image70.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75.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20.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20.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7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0.svg"/><Relationship Id="rId10" Type="http://schemas.openxmlformats.org/officeDocument/2006/relationships/image" Target="../media/image71.svg"/><Relationship Id="rId4" Type="http://schemas.openxmlformats.org/officeDocument/2006/relationships/image" Target="../media/image19.pn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3.png"/><Relationship Id="rId18" Type="http://schemas.openxmlformats.org/officeDocument/2006/relationships/image" Target="../media/image79.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2.svg"/><Relationship Id="rId17" Type="http://schemas.openxmlformats.org/officeDocument/2006/relationships/image" Target="../media/image64.png"/><Relationship Id="rId2" Type="http://schemas.openxmlformats.org/officeDocument/2006/relationships/image" Target="../media/image29.jpeg"/><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1.png"/><Relationship Id="rId5" Type="http://schemas.openxmlformats.org/officeDocument/2006/relationships/image" Target="../media/image34.png"/><Relationship Id="rId15" Type="http://schemas.openxmlformats.org/officeDocument/2006/relationships/image" Target="../media/image45.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4.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7.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94.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4.svg"/><Relationship Id="rId5" Type="http://schemas.openxmlformats.org/officeDocument/2006/relationships/image" Target="../media/image92.svg"/><Relationship Id="rId10" Type="http://schemas.openxmlformats.org/officeDocument/2006/relationships/image" Target="../media/image3.png"/><Relationship Id="rId4" Type="http://schemas.openxmlformats.org/officeDocument/2006/relationships/image" Target="../media/image91.png"/><Relationship Id="rId9" Type="http://schemas.openxmlformats.org/officeDocument/2006/relationships/image" Target="../media/image6.sv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94.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4.svg"/><Relationship Id="rId5" Type="http://schemas.openxmlformats.org/officeDocument/2006/relationships/image" Target="../media/image92.svg"/><Relationship Id="rId10" Type="http://schemas.openxmlformats.org/officeDocument/2006/relationships/image" Target="../media/image3.png"/><Relationship Id="rId4" Type="http://schemas.openxmlformats.org/officeDocument/2006/relationships/image" Target="../media/image91.png"/><Relationship Id="rId9" Type="http://schemas.openxmlformats.org/officeDocument/2006/relationships/image" Target="../media/image6.sv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jpe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94.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4.svg"/><Relationship Id="rId5" Type="http://schemas.openxmlformats.org/officeDocument/2006/relationships/image" Target="../media/image92.svg"/><Relationship Id="rId10" Type="http://schemas.openxmlformats.org/officeDocument/2006/relationships/image" Target="../media/image3.png"/><Relationship Id="rId4" Type="http://schemas.openxmlformats.org/officeDocument/2006/relationships/image" Target="../media/image91.png"/><Relationship Id="rId9" Type="http://schemas.openxmlformats.org/officeDocument/2006/relationships/image" Target="../media/image6.sv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4.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1.sv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01.svg"/><Relationship Id="rId3" Type="http://schemas.openxmlformats.org/officeDocument/2006/relationships/image" Target="../media/image95.jpeg"/><Relationship Id="rId7" Type="http://schemas.openxmlformats.org/officeDocument/2006/relationships/image" Target="../media/image97.svg"/><Relationship Id="rId12" Type="http://schemas.openxmlformats.org/officeDocument/2006/relationships/image" Target="../media/image10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99.svg"/><Relationship Id="rId5" Type="http://schemas.openxmlformats.org/officeDocument/2006/relationships/image" Target="../media/image26.svg"/><Relationship Id="rId15" Type="http://schemas.openxmlformats.org/officeDocument/2006/relationships/image" Target="../media/image28.svg"/><Relationship Id="rId10" Type="http://schemas.openxmlformats.org/officeDocument/2006/relationships/image" Target="../media/image98.png"/><Relationship Id="rId4" Type="http://schemas.openxmlformats.org/officeDocument/2006/relationships/image" Target="../media/image25.png"/><Relationship Id="rId9" Type="http://schemas.openxmlformats.org/officeDocument/2006/relationships/image" Target="../media/image42.sv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image" Target="../media/image29.jpe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20.svg"/><Relationship Id="rId4" Type="http://schemas.openxmlformats.org/officeDocument/2006/relationships/image" Target="../media/image47.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52.png"/><Relationship Id="rId4" Type="http://schemas.openxmlformats.org/officeDocument/2006/relationships/image" Target="../media/image17.png"/><Relationship Id="rId9"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B204CF97-318D-4C95-456D-468595F44726}"/>
              </a:ext>
            </a:extLst>
          </p:cNvPr>
          <p:cNvSpPr/>
          <p:nvPr/>
        </p:nvSpPr>
        <p:spPr>
          <a:xfrm>
            <a:off x="0" y="-2247900"/>
            <a:ext cx="18288000" cy="3581400"/>
          </a:xfrm>
          <a:custGeom>
            <a:avLst/>
            <a:gdLst/>
            <a:ahLst/>
            <a:cxnLst/>
            <a:rect l="l" t="t" r="r" b="b"/>
            <a:pathLst>
              <a:path w="12398644" h="8229600">
                <a:moveTo>
                  <a:pt x="0" y="0"/>
                </a:moveTo>
                <a:lnTo>
                  <a:pt x="12398644" y="0"/>
                </a:lnTo>
                <a:lnTo>
                  <a:pt x="12398644" y="8229600"/>
                </a:lnTo>
                <a:lnTo>
                  <a:pt x="0" y="8229600"/>
                </a:lnTo>
                <a:lnTo>
                  <a:pt x="0" y="0"/>
                </a:lnTo>
                <a:close/>
              </a:path>
            </a:pathLst>
          </a:custGeom>
          <a:blipFill>
            <a:blip r:embed="rId3"/>
            <a:stretch>
              <a:fillRect b="-238936"/>
            </a:stretch>
          </a:blipFill>
        </p:spPr>
        <p:txBody>
          <a:bodyPr/>
          <a:lstStyle/>
          <a:p>
            <a:endParaRPr lang="en-US"/>
          </a:p>
        </p:txBody>
      </p:sp>
      <p:sp>
        <p:nvSpPr>
          <p:cNvPr id="3" name="Freeform 5">
            <a:extLst>
              <a:ext uri="{FF2B5EF4-FFF2-40B4-BE49-F238E27FC236}">
                <a16:creationId xmlns:a16="http://schemas.microsoft.com/office/drawing/2014/main" id="{4E5BB5EA-8299-5DC0-E62E-B7A17DF9EE5F}"/>
              </a:ext>
            </a:extLst>
          </p:cNvPr>
          <p:cNvSpPr/>
          <p:nvPr/>
        </p:nvSpPr>
        <p:spPr>
          <a:xfrm>
            <a:off x="0" y="6724650"/>
            <a:ext cx="18288000" cy="3581400"/>
          </a:xfrm>
          <a:custGeom>
            <a:avLst/>
            <a:gdLst/>
            <a:ahLst/>
            <a:cxnLst/>
            <a:rect l="l" t="t" r="r" b="b"/>
            <a:pathLst>
              <a:path w="12398644" h="8229600">
                <a:moveTo>
                  <a:pt x="0" y="0"/>
                </a:moveTo>
                <a:lnTo>
                  <a:pt x="12398644" y="0"/>
                </a:lnTo>
                <a:lnTo>
                  <a:pt x="12398644" y="8229600"/>
                </a:lnTo>
                <a:lnTo>
                  <a:pt x="0" y="8229600"/>
                </a:lnTo>
                <a:lnTo>
                  <a:pt x="0" y="0"/>
                </a:lnTo>
                <a:close/>
              </a:path>
            </a:pathLst>
          </a:custGeom>
          <a:blipFill>
            <a:blip r:embed="rId3"/>
            <a:stretch>
              <a:fillRect t="-91489" b="-147447"/>
            </a:stretch>
          </a:blipFill>
        </p:spPr>
        <p:txBody>
          <a:bodyPr/>
          <a:lstStyle/>
          <a:p>
            <a:endParaRPr lang="en-US"/>
          </a:p>
        </p:txBody>
      </p:sp>
      <p:sp>
        <p:nvSpPr>
          <p:cNvPr id="5" name="Freeform 12">
            <a:extLst>
              <a:ext uri="{FF2B5EF4-FFF2-40B4-BE49-F238E27FC236}">
                <a16:creationId xmlns:a16="http://schemas.microsoft.com/office/drawing/2014/main" id="{68D53906-7C2A-EE1F-EE13-4FEF3B82260B}"/>
              </a:ext>
            </a:extLst>
          </p:cNvPr>
          <p:cNvSpPr/>
          <p:nvPr/>
        </p:nvSpPr>
        <p:spPr>
          <a:xfrm>
            <a:off x="15925800" y="6057900"/>
            <a:ext cx="1931103" cy="18327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6" name="Freeform 18">
            <a:extLst>
              <a:ext uri="{FF2B5EF4-FFF2-40B4-BE49-F238E27FC236}">
                <a16:creationId xmlns:a16="http://schemas.microsoft.com/office/drawing/2014/main" id="{9B4A0794-6C2E-207D-F28B-68BB0ECAB00B}"/>
              </a:ext>
            </a:extLst>
          </p:cNvPr>
          <p:cNvSpPr/>
          <p:nvPr/>
        </p:nvSpPr>
        <p:spPr>
          <a:xfrm rot="6831218">
            <a:off x="459077" y="372080"/>
            <a:ext cx="1922839" cy="1922839"/>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outerShdw blurRad="63500" sx="102000" sy="102000" algn="ctr" rotWithShape="0">
              <a:prstClr val="black">
                <a:alpha val="40000"/>
              </a:prstClr>
            </a:outerShdw>
          </a:effectLst>
        </p:spPr>
      </p:sp>
      <p:sp>
        <p:nvSpPr>
          <p:cNvPr id="7" name="TextBox 6">
            <a:extLst>
              <a:ext uri="{FF2B5EF4-FFF2-40B4-BE49-F238E27FC236}">
                <a16:creationId xmlns:a16="http://schemas.microsoft.com/office/drawing/2014/main" id="{9F3C1945-039C-78DB-372C-5FDFED15F58E}"/>
              </a:ext>
            </a:extLst>
          </p:cNvPr>
          <p:cNvSpPr txBox="1"/>
          <p:nvPr/>
        </p:nvSpPr>
        <p:spPr>
          <a:xfrm>
            <a:off x="876300" y="2283790"/>
            <a:ext cx="16535400" cy="3774110"/>
          </a:xfrm>
          <a:prstGeom prst="rect">
            <a:avLst/>
          </a:prstGeom>
          <a:noFill/>
        </p:spPr>
        <p:txBody>
          <a:bodyPr wrap="square" rtlCol="0">
            <a:spAutoFit/>
          </a:bodyPr>
          <a:lstStyle/>
          <a:p>
            <a:pPr algn="ctr">
              <a:lnSpc>
                <a:spcPct val="150000"/>
              </a:lnSpc>
            </a:pPr>
            <a:r>
              <a:rPr lang="en-US" sz="8500" b="1">
                <a:solidFill>
                  <a:srgbClr val="764652"/>
                </a:solidFill>
                <a:latin typeface="Arial" panose="020B0604020202020204" pitchFamily="34" charset="0"/>
                <a:cs typeface="Arial" panose="020B0604020202020204" pitchFamily="34" charset="0"/>
              </a:rPr>
              <a:t>CHÀO MỪNG CÁC EM ĐẾN VỚI BÀI HỌC NGÀY HÔM NAY!</a:t>
            </a:r>
          </a:p>
        </p:txBody>
      </p:sp>
    </p:spTree>
    <p:extLst>
      <p:ext uri="{BB962C8B-B14F-4D97-AF65-F5344CB8AC3E}">
        <p14:creationId xmlns:p14="http://schemas.microsoft.com/office/powerpoint/2010/main" val="54069177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8" presetClass="emph" presetSubtype="0" fill="hold" nodeType="withEffect">
                                  <p:stCondLst>
                                    <p:cond delay="0"/>
                                  </p:stCondLst>
                                  <p:childTnLst>
                                    <p:animRot by="21600000">
                                      <p:cBhvr>
                                        <p:cTn id="19" dur="1000" fill="hold"/>
                                        <p:tgtEl>
                                          <p:spTgt spid="6"/>
                                        </p:tgtEl>
                                        <p:attrNameLst>
                                          <p:attrName>r</p:attrName>
                                        </p:attrNameLst>
                                      </p:cBhvr>
                                    </p:animRot>
                                  </p:childTnLst>
                                </p:cTn>
                              </p:par>
                              <p:par>
                                <p:cTn id="20" presetID="8" presetClass="emph" presetSubtype="0" fill="hold" grpId="1" nodeType="withEffect">
                                  <p:stCondLst>
                                    <p:cond delay="0"/>
                                  </p:stCondLst>
                                  <p:childTnLst>
                                    <p:animRot by="21600000">
                                      <p:cBhvr>
                                        <p:cTn id="21" dur="1000" fill="hold"/>
                                        <p:tgtEl>
                                          <p:spTgt spid="5"/>
                                        </p:tgtEl>
                                        <p:attrNameLst>
                                          <p:attrName>r</p:attrName>
                                        </p:attrNameLst>
                                      </p:cBhvr>
                                    </p:animRo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5" grpId="1"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 name="Freeform 7">
            <a:extLst>
              <a:ext uri="{FF2B5EF4-FFF2-40B4-BE49-F238E27FC236}">
                <a16:creationId xmlns:a16="http://schemas.microsoft.com/office/drawing/2014/main" id="{3E67AAA2-AFB9-8063-0010-2D61C86DE98B}"/>
              </a:ext>
            </a:extLst>
          </p:cNvPr>
          <p:cNvSpPr/>
          <p:nvPr/>
        </p:nvSpPr>
        <p:spPr>
          <a:xfrm rot="-9816898">
            <a:off x="16383430" y="141808"/>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6">
            <a:extLst>
              <a:ext uri="{FF2B5EF4-FFF2-40B4-BE49-F238E27FC236}">
                <a16:creationId xmlns:a16="http://schemas.microsoft.com/office/drawing/2014/main" id="{9D139295-E7B0-6B53-718D-6347A32BDDE7}"/>
              </a:ext>
            </a:extLst>
          </p:cNvPr>
          <p:cNvGrpSpPr/>
          <p:nvPr/>
        </p:nvGrpSpPr>
        <p:grpSpPr>
          <a:xfrm>
            <a:off x="282220" y="368683"/>
            <a:ext cx="10160001" cy="6438900"/>
            <a:chOff x="152399" y="190500"/>
            <a:chExt cx="10160001" cy="6438900"/>
          </a:xfrm>
        </p:grpSpPr>
        <p:pic>
          <p:nvPicPr>
            <p:cNvPr id="1026" name="Picture 2" descr="Kon Tum: Đầu tư dự án trang trại chăn nuôi heo quy mô 110 tỷ đồng | CHĂN  NUÔI VIỆT NAM">
              <a:extLst>
                <a:ext uri="{FF2B5EF4-FFF2-40B4-BE49-F238E27FC236}">
                  <a16:creationId xmlns:a16="http://schemas.microsoft.com/office/drawing/2014/main" id="{FEA796BD-2AD6-B36D-2194-970DEA9C61C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3333"/>
            <a:stretch/>
          </p:blipFill>
          <p:spPr bwMode="auto">
            <a:xfrm>
              <a:off x="152399" y="190500"/>
              <a:ext cx="10160001"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E0C21E-1F22-A381-4C61-02EBA6F392B7}"/>
                </a:ext>
              </a:extLst>
            </p:cNvPr>
            <p:cNvSpPr txBox="1"/>
            <p:nvPr/>
          </p:nvSpPr>
          <p:spPr>
            <a:xfrm>
              <a:off x="728662" y="5237672"/>
              <a:ext cx="4038600"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Hệ thống chuồng nuôi hiện đại </a:t>
              </a:r>
            </a:p>
          </p:txBody>
        </p:sp>
      </p:grpSp>
      <p:grpSp>
        <p:nvGrpSpPr>
          <p:cNvPr id="6" name="Group 5">
            <a:extLst>
              <a:ext uri="{FF2B5EF4-FFF2-40B4-BE49-F238E27FC236}">
                <a16:creationId xmlns:a16="http://schemas.microsoft.com/office/drawing/2014/main" id="{9EEA3D5C-4642-E63A-B85B-0CA1B558361B}"/>
              </a:ext>
            </a:extLst>
          </p:cNvPr>
          <p:cNvGrpSpPr/>
          <p:nvPr/>
        </p:nvGrpSpPr>
        <p:grpSpPr>
          <a:xfrm>
            <a:off x="5616221" y="2121283"/>
            <a:ext cx="6956778" cy="5614130"/>
            <a:chOff x="5486400" y="1943100"/>
            <a:chExt cx="6956778" cy="5614130"/>
          </a:xfrm>
        </p:grpSpPr>
        <p:pic>
          <p:nvPicPr>
            <p:cNvPr id="2050" name="Picture 2" descr="Thiết kế hệ thống làm mát chuồng heo hiện đại, chi phí thấp">
              <a:extLst>
                <a:ext uri="{FF2B5EF4-FFF2-40B4-BE49-F238E27FC236}">
                  <a16:creationId xmlns:a16="http://schemas.microsoft.com/office/drawing/2014/main" id="{D838D795-03F5-8CD9-D779-611A6CA430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1943100"/>
              <a:ext cx="6956778" cy="4695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FDC4CE-D477-2642-229C-7F4A341F2B6B}"/>
                </a:ext>
              </a:extLst>
            </p:cNvPr>
            <p:cNvSpPr txBox="1"/>
            <p:nvPr/>
          </p:nvSpPr>
          <p:spPr>
            <a:xfrm>
              <a:off x="5486400" y="6858000"/>
              <a:ext cx="5080002"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Hệ thống quạt gió, làm mát</a:t>
              </a:r>
            </a:p>
          </p:txBody>
        </p:sp>
      </p:grpSp>
      <p:grpSp>
        <p:nvGrpSpPr>
          <p:cNvPr id="5" name="Group 4">
            <a:extLst>
              <a:ext uri="{FF2B5EF4-FFF2-40B4-BE49-F238E27FC236}">
                <a16:creationId xmlns:a16="http://schemas.microsoft.com/office/drawing/2014/main" id="{1ABD9534-A85A-BCA1-E81D-443A77B51F1E}"/>
              </a:ext>
            </a:extLst>
          </p:cNvPr>
          <p:cNvGrpSpPr/>
          <p:nvPr/>
        </p:nvGrpSpPr>
        <p:grpSpPr>
          <a:xfrm>
            <a:off x="11206536" y="4635883"/>
            <a:ext cx="6700464" cy="5232017"/>
            <a:chOff x="11076715" y="4457700"/>
            <a:chExt cx="6700464" cy="5232017"/>
          </a:xfrm>
        </p:grpSpPr>
        <p:pic>
          <p:nvPicPr>
            <p:cNvPr id="2052" name="Picture 4" descr="Samsung đứng đầu thế giới về thị phần điện thoại thông minh">
              <a:extLst>
                <a:ext uri="{FF2B5EF4-FFF2-40B4-BE49-F238E27FC236}">
                  <a16:creationId xmlns:a16="http://schemas.microsoft.com/office/drawing/2014/main" id="{4786D5C5-FEE9-1074-2BC4-7F86F0E891B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909"/>
            <a:stretch/>
          </p:blipFill>
          <p:spPr bwMode="auto">
            <a:xfrm>
              <a:off x="11076715" y="4457700"/>
              <a:ext cx="6700464" cy="4532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24A590-1BC9-AF6D-63E9-A0A444265AA0}"/>
                </a:ext>
              </a:extLst>
            </p:cNvPr>
            <p:cNvSpPr txBox="1"/>
            <p:nvPr/>
          </p:nvSpPr>
          <p:spPr>
            <a:xfrm>
              <a:off x="11213848" y="8990487"/>
              <a:ext cx="6426198"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Điều khiển bằng thiết bị cá nhân</a:t>
              </a:r>
            </a:p>
          </p:txBody>
        </p:sp>
      </p:grpSp>
    </p:spTree>
    <p:extLst>
      <p:ext uri="{BB962C8B-B14F-4D97-AF65-F5344CB8AC3E}">
        <p14:creationId xmlns:p14="http://schemas.microsoft.com/office/powerpoint/2010/main" val="194077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F86D095-0F8C-974D-1E6A-D13CB7B4FE2A}"/>
              </a:ext>
            </a:extLst>
          </p:cNvPr>
          <p:cNvGrpSpPr/>
          <p:nvPr/>
        </p:nvGrpSpPr>
        <p:grpSpPr>
          <a:xfrm>
            <a:off x="4586285" y="1028700"/>
            <a:ext cx="12649200" cy="4882176"/>
            <a:chOff x="4814885" y="1175724"/>
            <a:chExt cx="12649200" cy="4882176"/>
          </a:xfrm>
        </p:grpSpPr>
        <p:sp>
          <p:nvSpPr>
            <p:cNvPr id="9" name="Rectangle: Diagonal Corners Rounded 8">
              <a:extLst>
                <a:ext uri="{FF2B5EF4-FFF2-40B4-BE49-F238E27FC236}">
                  <a16:creationId xmlns:a16="http://schemas.microsoft.com/office/drawing/2014/main" id="{4352CC64-2882-B8C4-3DA7-3E6777B16934}"/>
                </a:ext>
              </a:extLst>
            </p:cNvPr>
            <p:cNvSpPr/>
            <p:nvPr/>
          </p:nvSpPr>
          <p:spPr>
            <a:xfrm>
              <a:off x="4814885" y="1175724"/>
              <a:ext cx="12649200" cy="4882176"/>
            </a:xfrm>
            <a:prstGeom prst="round2Diag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DF2FBD-74FA-6F8D-FA37-3BF878D01DC2}"/>
                </a:ext>
              </a:extLst>
            </p:cNvPr>
            <p:cNvSpPr txBox="1"/>
            <p:nvPr/>
          </p:nvSpPr>
          <p:spPr>
            <a:xfrm>
              <a:off x="5038722" y="1431919"/>
              <a:ext cx="12201525" cy="4369786"/>
            </a:xfrm>
            <a:prstGeom prst="rect">
              <a:avLst/>
            </a:prstGeom>
            <a:noFill/>
          </p:spPr>
          <p:txBody>
            <a:bodyPr wrap="square">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Thuận lợi: </a:t>
              </a:r>
            </a:p>
            <a:p>
              <a:pPr marL="571500"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Thuận tiện trong quản lí vật nuôi và kiểm soát chất lượng sản phẩm.</a:t>
              </a:r>
            </a:p>
            <a:p>
              <a:pPr marL="571500"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Dễ dàng truy xuất nguồn gốc.</a:t>
              </a:r>
            </a:p>
            <a:p>
              <a:pPr marL="571500"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Tiết kiệm nhân công</a:t>
              </a:r>
            </a:p>
          </p:txBody>
        </p:sp>
      </p:grpSp>
      <p:grpSp>
        <p:nvGrpSpPr>
          <p:cNvPr id="15" name="Group 14">
            <a:extLst>
              <a:ext uri="{FF2B5EF4-FFF2-40B4-BE49-F238E27FC236}">
                <a16:creationId xmlns:a16="http://schemas.microsoft.com/office/drawing/2014/main" id="{BA6A541A-F0CA-63AA-FF2C-49A629C8DCF7}"/>
              </a:ext>
            </a:extLst>
          </p:cNvPr>
          <p:cNvGrpSpPr/>
          <p:nvPr/>
        </p:nvGrpSpPr>
        <p:grpSpPr>
          <a:xfrm>
            <a:off x="4586284" y="6604464"/>
            <a:ext cx="12649200" cy="2653836"/>
            <a:chOff x="4814885" y="1175724"/>
            <a:chExt cx="12649200" cy="2653836"/>
          </a:xfrm>
        </p:grpSpPr>
        <p:sp>
          <p:nvSpPr>
            <p:cNvPr id="16" name="Rectangle: Diagonal Corners Rounded 15">
              <a:extLst>
                <a:ext uri="{FF2B5EF4-FFF2-40B4-BE49-F238E27FC236}">
                  <a16:creationId xmlns:a16="http://schemas.microsoft.com/office/drawing/2014/main" id="{2B0E27B1-C07B-5839-33CC-DDA3512343CD}"/>
                </a:ext>
              </a:extLst>
            </p:cNvPr>
            <p:cNvSpPr/>
            <p:nvPr/>
          </p:nvSpPr>
          <p:spPr>
            <a:xfrm>
              <a:off x="4814885" y="1175724"/>
              <a:ext cx="12649200" cy="2653836"/>
            </a:xfrm>
            <a:prstGeom prst="round2Diag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97174B0-BF4C-3A49-59F7-19C5FC512AE6}"/>
                </a:ext>
              </a:extLst>
            </p:cNvPr>
            <p:cNvSpPr txBox="1"/>
            <p:nvPr/>
          </p:nvSpPr>
          <p:spPr>
            <a:xfrm>
              <a:off x="5038722" y="1631701"/>
              <a:ext cx="12201525" cy="1738296"/>
            </a:xfrm>
            <a:prstGeom prst="rect">
              <a:avLst/>
            </a:prstGeom>
            <a:noFill/>
          </p:spPr>
          <p:txBody>
            <a:bodyPr wrap="square">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Khó khăn: </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Chi phí đầu tư cao.</a:t>
              </a:r>
              <a:endParaRPr lang="vi-VN" sz="3800">
                <a:latin typeface="Arial" panose="020B0604020202020204" pitchFamily="34" charset="0"/>
                <a:cs typeface="Arial" panose="020B0604020202020204" pitchFamily="34" charset="0"/>
              </a:endParaRPr>
            </a:p>
          </p:txBody>
        </p:sp>
      </p:grpSp>
      <p:sp>
        <p:nvSpPr>
          <p:cNvPr id="31" name="Freeform 7">
            <a:extLst>
              <a:ext uri="{FF2B5EF4-FFF2-40B4-BE49-F238E27FC236}">
                <a16:creationId xmlns:a16="http://schemas.microsoft.com/office/drawing/2014/main" id="{3E67AAA2-AFB9-8063-0010-2D61C86DE98B}"/>
              </a:ext>
            </a:extLst>
          </p:cNvPr>
          <p:cNvSpPr/>
          <p:nvPr/>
        </p:nvSpPr>
        <p:spPr>
          <a:xfrm rot="-9816898">
            <a:off x="16383430" y="141808"/>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11">
            <a:extLst>
              <a:ext uri="{FF2B5EF4-FFF2-40B4-BE49-F238E27FC236}">
                <a16:creationId xmlns:a16="http://schemas.microsoft.com/office/drawing/2014/main" id="{ED4C195C-12E0-C45C-33C0-F99581F202DA}"/>
              </a:ext>
            </a:extLst>
          </p:cNvPr>
          <p:cNvSpPr/>
          <p:nvPr/>
        </p:nvSpPr>
        <p:spPr>
          <a:xfrm>
            <a:off x="1447800" y="689039"/>
            <a:ext cx="2819400" cy="9597961"/>
          </a:xfrm>
          <a:custGeom>
            <a:avLst/>
            <a:gdLst/>
            <a:ahLst/>
            <a:cxnLst/>
            <a:rect l="l" t="t" r="r" b="b"/>
            <a:pathLst>
              <a:path w="1208722" h="4114800">
                <a:moveTo>
                  <a:pt x="0" y="0"/>
                </a:moveTo>
                <a:lnTo>
                  <a:pt x="1208722" y="0"/>
                </a:lnTo>
                <a:lnTo>
                  <a:pt x="120872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effectLst>
            <a:outerShdw blurRad="50800" dist="38100" dir="8100000" algn="tr" rotWithShape="0">
              <a:prstClr val="black">
                <a:alpha val="40000"/>
              </a:prstClr>
            </a:outerShdw>
          </a:effectLst>
        </p:spPr>
      </p:sp>
    </p:spTree>
    <p:extLst>
      <p:ext uri="{BB962C8B-B14F-4D97-AF65-F5344CB8AC3E}">
        <p14:creationId xmlns:p14="http://schemas.microsoft.com/office/powerpoint/2010/main" val="117319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 name="Freeform 7">
            <a:extLst>
              <a:ext uri="{FF2B5EF4-FFF2-40B4-BE49-F238E27FC236}">
                <a16:creationId xmlns:a16="http://schemas.microsoft.com/office/drawing/2014/main" id="{3E67AAA2-AFB9-8063-0010-2D61C86DE98B}"/>
              </a:ext>
            </a:extLst>
          </p:cNvPr>
          <p:cNvSpPr/>
          <p:nvPr/>
        </p:nvSpPr>
        <p:spPr>
          <a:xfrm rot="-9816898">
            <a:off x="16383430" y="141808"/>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 name="Group 1">
            <a:extLst>
              <a:ext uri="{FF2B5EF4-FFF2-40B4-BE49-F238E27FC236}">
                <a16:creationId xmlns:a16="http://schemas.microsoft.com/office/drawing/2014/main" id="{0E0C6B4D-E23C-5E63-B5A0-8EB436908317}"/>
              </a:ext>
            </a:extLst>
          </p:cNvPr>
          <p:cNvGrpSpPr/>
          <p:nvPr/>
        </p:nvGrpSpPr>
        <p:grpSpPr>
          <a:xfrm>
            <a:off x="-457200" y="495300"/>
            <a:ext cx="12573000" cy="1219200"/>
            <a:chOff x="-228600" y="876300"/>
            <a:chExt cx="12573000" cy="1219200"/>
          </a:xfrm>
        </p:grpSpPr>
        <p:sp>
          <p:nvSpPr>
            <p:cNvPr id="3" name="Arrow: Pentagon 2">
              <a:extLst>
                <a:ext uri="{FF2B5EF4-FFF2-40B4-BE49-F238E27FC236}">
                  <a16:creationId xmlns:a16="http://schemas.microsoft.com/office/drawing/2014/main" id="{A1612D9B-C1F0-1D29-7364-F5C5BC08895E}"/>
                </a:ext>
              </a:extLst>
            </p:cNvPr>
            <p:cNvSpPr/>
            <p:nvPr/>
          </p:nvSpPr>
          <p:spPr>
            <a:xfrm>
              <a:off x="-228600" y="876300"/>
              <a:ext cx="12573000" cy="1219200"/>
            </a:xfrm>
            <a:prstGeom prst="homePlate">
              <a:avLst/>
            </a:prstGeom>
            <a:solidFill>
              <a:srgbClr val="FFFAE7"/>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830303-9567-4CA0-A0B6-60CAAA601362}"/>
                </a:ext>
              </a:extLst>
            </p:cNvPr>
            <p:cNvSpPr txBox="1"/>
            <p:nvPr/>
          </p:nvSpPr>
          <p:spPr>
            <a:xfrm>
              <a:off x="838200" y="1093485"/>
              <a:ext cx="11353800" cy="784830"/>
            </a:xfrm>
            <a:prstGeom prst="rect">
              <a:avLst/>
            </a:prstGeom>
            <a:noFill/>
          </p:spPr>
          <p:txBody>
            <a:bodyPr wrap="square" rtlCol="0">
              <a:spAutoFit/>
            </a:bodyPr>
            <a:lstStyle/>
            <a:p>
              <a:r>
                <a:rPr lang="en-US" sz="4500" b="1">
                  <a:solidFill>
                    <a:srgbClr val="764652"/>
                  </a:solidFill>
                  <a:latin typeface="Arial" panose="020B0604020202020204" pitchFamily="34" charset="0"/>
                  <a:cs typeface="Arial" panose="020B0604020202020204" pitchFamily="34" charset="0"/>
                </a:rPr>
                <a:t>1.2. Hệ thống cung cấp thức ăn tự động </a:t>
              </a:r>
            </a:p>
          </p:txBody>
        </p:sp>
      </p:grpSp>
      <p:grpSp>
        <p:nvGrpSpPr>
          <p:cNvPr id="10" name="Group 9">
            <a:extLst>
              <a:ext uri="{FF2B5EF4-FFF2-40B4-BE49-F238E27FC236}">
                <a16:creationId xmlns:a16="http://schemas.microsoft.com/office/drawing/2014/main" id="{F05FE9E9-CE5E-84AC-3069-1664475E6402}"/>
              </a:ext>
            </a:extLst>
          </p:cNvPr>
          <p:cNvGrpSpPr/>
          <p:nvPr/>
        </p:nvGrpSpPr>
        <p:grpSpPr>
          <a:xfrm>
            <a:off x="990600" y="2552700"/>
            <a:ext cx="7543800" cy="6603780"/>
            <a:chOff x="1595437" y="2552700"/>
            <a:chExt cx="7543800" cy="6603780"/>
          </a:xfrm>
        </p:grpSpPr>
        <p:sp>
          <p:nvSpPr>
            <p:cNvPr id="5" name="Freeform 7">
              <a:extLst>
                <a:ext uri="{FF2B5EF4-FFF2-40B4-BE49-F238E27FC236}">
                  <a16:creationId xmlns:a16="http://schemas.microsoft.com/office/drawing/2014/main" id="{091539B0-E80F-6901-684B-8E357E2A8C3B}"/>
                </a:ext>
              </a:extLst>
            </p:cNvPr>
            <p:cNvSpPr/>
            <p:nvPr/>
          </p:nvSpPr>
          <p:spPr>
            <a:xfrm>
              <a:off x="3881437" y="2552700"/>
              <a:ext cx="2971800" cy="2176844"/>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6">
              <a:extLst>
                <a:ext uri="{FF2B5EF4-FFF2-40B4-BE49-F238E27FC236}">
                  <a16:creationId xmlns:a16="http://schemas.microsoft.com/office/drawing/2014/main" id="{BB1835D0-8818-A7BF-63D9-B225A34F2908}"/>
                </a:ext>
              </a:extLst>
            </p:cNvPr>
            <p:cNvSpPr txBox="1"/>
            <p:nvPr/>
          </p:nvSpPr>
          <p:spPr>
            <a:xfrm>
              <a:off x="1595437" y="4786694"/>
              <a:ext cx="7543800" cy="4369786"/>
            </a:xfrm>
            <a:prstGeom prst="rect">
              <a:avLst/>
            </a:prstGeom>
            <a:solidFill>
              <a:srgbClr val="FBF2E1"/>
            </a:solidFill>
          </p:spPr>
          <p:txBody>
            <a:bodyPr wrap="square">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Đọc thông tin và thực hiện yêu cầu: </a:t>
              </a:r>
              <a:r>
                <a:rPr lang="en-US" sz="3800">
                  <a:latin typeface="Arial" panose="020B0604020202020204" pitchFamily="34" charset="0"/>
                  <a:cs typeface="Arial" panose="020B0604020202020204" pitchFamily="34" charset="0"/>
                </a:rPr>
                <a:t>Hãy cho biết vai trò và nguyên lí hoạt động của hệ thống cung cấp thức ăn trong mô hình nuôi lợn công nghệ cao. </a:t>
              </a:r>
            </a:p>
          </p:txBody>
        </p:sp>
      </p:grpSp>
      <p:grpSp>
        <p:nvGrpSpPr>
          <p:cNvPr id="14" name="Group 13">
            <a:extLst>
              <a:ext uri="{FF2B5EF4-FFF2-40B4-BE49-F238E27FC236}">
                <a16:creationId xmlns:a16="http://schemas.microsoft.com/office/drawing/2014/main" id="{FD3BE6AA-F91C-6D8F-BDED-FD53BC55335F}"/>
              </a:ext>
            </a:extLst>
          </p:cNvPr>
          <p:cNvGrpSpPr/>
          <p:nvPr/>
        </p:nvGrpSpPr>
        <p:grpSpPr>
          <a:xfrm>
            <a:off x="8915400" y="3086100"/>
            <a:ext cx="8940053" cy="5851487"/>
            <a:chOff x="9028862" y="3086100"/>
            <a:chExt cx="8940053" cy="5851487"/>
          </a:xfrm>
        </p:grpSpPr>
        <p:pic>
          <p:nvPicPr>
            <p:cNvPr id="3074" name="Picture 2" descr="Tổng hợp 5 hệ thống cho ăn tự động cho heo phổ biến nhất 2024">
              <a:extLst>
                <a:ext uri="{FF2B5EF4-FFF2-40B4-BE49-F238E27FC236}">
                  <a16:creationId xmlns:a16="http://schemas.microsoft.com/office/drawing/2014/main" id="{84D2DFC7-4B3C-0F3D-B6B0-4230AE2886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8862" y="3086100"/>
              <a:ext cx="8940053" cy="50660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5C932A7-92F5-7989-B61D-01A1D2415DEA}"/>
                </a:ext>
              </a:extLst>
            </p:cNvPr>
            <p:cNvSpPr txBox="1"/>
            <p:nvPr/>
          </p:nvSpPr>
          <p:spPr>
            <a:xfrm>
              <a:off x="9753602" y="8383589"/>
              <a:ext cx="739139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Silo chứa thức ăn chăn nuôi </a:t>
              </a:r>
            </a:p>
          </p:txBody>
        </p:sp>
      </p:grpSp>
    </p:spTree>
    <p:extLst>
      <p:ext uri="{BB962C8B-B14F-4D97-AF65-F5344CB8AC3E}">
        <p14:creationId xmlns:p14="http://schemas.microsoft.com/office/powerpoint/2010/main" val="297721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8BE6846-876F-7A3D-4831-DAFAB52B3258}"/>
              </a:ext>
            </a:extLst>
          </p:cNvPr>
          <p:cNvGrpSpPr/>
          <p:nvPr/>
        </p:nvGrpSpPr>
        <p:grpSpPr>
          <a:xfrm>
            <a:off x="9065417" y="4074805"/>
            <a:ext cx="8767765" cy="5903156"/>
            <a:chOff x="9065417" y="4074805"/>
            <a:chExt cx="8767765" cy="5903156"/>
          </a:xfrm>
        </p:grpSpPr>
        <p:sp>
          <p:nvSpPr>
            <p:cNvPr id="15" name="Rectangle 14">
              <a:extLst>
                <a:ext uri="{FF2B5EF4-FFF2-40B4-BE49-F238E27FC236}">
                  <a16:creationId xmlns:a16="http://schemas.microsoft.com/office/drawing/2014/main" id="{1CD0117A-4FCD-AC6F-AA3A-F0EE19D11570}"/>
                </a:ext>
              </a:extLst>
            </p:cNvPr>
            <p:cNvSpPr/>
            <p:nvPr/>
          </p:nvSpPr>
          <p:spPr>
            <a:xfrm>
              <a:off x="9065417" y="4074805"/>
              <a:ext cx="8767765" cy="5903156"/>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628D1EB-77CC-539C-9CD6-94432DE0DBD2}"/>
                </a:ext>
              </a:extLst>
            </p:cNvPr>
            <p:cNvSpPr txBox="1"/>
            <p:nvPr/>
          </p:nvSpPr>
          <p:spPr>
            <a:xfrm>
              <a:off x="9296400" y="4202437"/>
              <a:ext cx="8305800" cy="5647893"/>
            </a:xfrm>
            <a:prstGeom prst="rect">
              <a:avLst/>
            </a:prstGeom>
            <a:noFill/>
          </p:spPr>
          <p:txBody>
            <a:bodyPr wrap="square">
              <a:spAutoFit/>
            </a:bodyPr>
            <a:lstStyle/>
            <a:p>
              <a:pPr algn="just">
                <a:lnSpc>
                  <a:spcPct val="150000"/>
                </a:lnSpc>
              </a:pPr>
              <a:r>
                <a:rPr lang="vi-VN" sz="3500"/>
                <a:t>(i) Silo chứa thức ăn; </a:t>
              </a:r>
            </a:p>
            <a:p>
              <a:pPr algn="just">
                <a:lnSpc>
                  <a:spcPct val="150000"/>
                </a:lnSpc>
              </a:pPr>
              <a:r>
                <a:rPr lang="vi-VN" sz="3500"/>
                <a:t>(ii) Mô tơ đường truyền xích đĩa, vít tải;</a:t>
              </a:r>
            </a:p>
            <a:p>
              <a:pPr algn="just">
                <a:lnSpc>
                  <a:spcPct val="150000"/>
                </a:lnSpc>
              </a:pPr>
              <a:r>
                <a:rPr lang="vi-VN" sz="3500"/>
                <a:t>(iii) Đường dẫn truyền thức ăn; </a:t>
              </a:r>
            </a:p>
            <a:p>
              <a:pPr algn="just">
                <a:lnSpc>
                  <a:spcPct val="150000"/>
                </a:lnSpc>
              </a:pPr>
              <a:r>
                <a:rPr lang="vi-VN" sz="3500"/>
                <a:t>(iv) Phễu nhận thức ăn và hộp định lượng thức ăn; </a:t>
              </a:r>
            </a:p>
            <a:p>
              <a:pPr algn="just">
                <a:lnSpc>
                  <a:spcPct val="150000"/>
                </a:lnSpc>
              </a:pPr>
              <a:r>
                <a:rPr lang="vi-VN" sz="3500"/>
                <a:t>(v) Cảm biến định lượng thức ăn; </a:t>
              </a:r>
            </a:p>
            <a:p>
              <a:pPr algn="just">
                <a:lnSpc>
                  <a:spcPct val="150000"/>
                </a:lnSpc>
              </a:pPr>
              <a:r>
                <a:rPr lang="vi-VN" sz="3500"/>
                <a:t>(vi) Máng ăn. </a:t>
              </a:r>
            </a:p>
          </p:txBody>
        </p:sp>
      </p:grpSp>
      <p:sp>
        <p:nvSpPr>
          <p:cNvPr id="31" name="Freeform 7">
            <a:extLst>
              <a:ext uri="{FF2B5EF4-FFF2-40B4-BE49-F238E27FC236}">
                <a16:creationId xmlns:a16="http://schemas.microsoft.com/office/drawing/2014/main" id="{3E67AAA2-AFB9-8063-0010-2D61C86DE98B}"/>
              </a:ext>
            </a:extLst>
          </p:cNvPr>
          <p:cNvSpPr/>
          <p:nvPr/>
        </p:nvSpPr>
        <p:spPr>
          <a:xfrm rot="-9816898">
            <a:off x="16383430" y="141808"/>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8" name="Picture 7">
            <a:extLst>
              <a:ext uri="{FF2B5EF4-FFF2-40B4-BE49-F238E27FC236}">
                <a16:creationId xmlns:a16="http://schemas.microsoft.com/office/drawing/2014/main" id="{A409F938-FCD4-E527-D786-7326D746FD4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 y="-1943100"/>
            <a:ext cx="11353800" cy="11353800"/>
          </a:xfrm>
          <a:prstGeom prst="rect">
            <a:avLst/>
          </a:prstGeom>
        </p:spPr>
      </p:pic>
      <p:sp>
        <p:nvSpPr>
          <p:cNvPr id="9" name="TextBox 8">
            <a:extLst>
              <a:ext uri="{FF2B5EF4-FFF2-40B4-BE49-F238E27FC236}">
                <a16:creationId xmlns:a16="http://schemas.microsoft.com/office/drawing/2014/main" id="{383F9683-1C33-A7FD-2742-3035972AE446}"/>
              </a:ext>
            </a:extLst>
          </p:cNvPr>
          <p:cNvSpPr txBox="1"/>
          <p:nvPr/>
        </p:nvSpPr>
        <p:spPr>
          <a:xfrm>
            <a:off x="723900" y="431907"/>
            <a:ext cx="15049500"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Hệ thống cung cấp thức ăn tự động thường gồm: </a:t>
            </a:r>
          </a:p>
        </p:txBody>
      </p:sp>
    </p:spTree>
    <p:extLst>
      <p:ext uri="{BB962C8B-B14F-4D97-AF65-F5344CB8AC3E}">
        <p14:creationId xmlns:p14="http://schemas.microsoft.com/office/powerpoint/2010/main" val="124230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FF4AE760-1471-293E-8C60-299EDFBC2F05}"/>
              </a:ext>
            </a:extLst>
          </p:cNvPr>
          <p:cNvGrpSpPr/>
          <p:nvPr/>
        </p:nvGrpSpPr>
        <p:grpSpPr>
          <a:xfrm>
            <a:off x="7372462" y="6023491"/>
            <a:ext cx="9766475" cy="1356570"/>
            <a:chOff x="7478537" y="2009646"/>
            <a:chExt cx="9766475" cy="1356570"/>
          </a:xfrm>
        </p:grpSpPr>
        <p:cxnSp>
          <p:nvCxnSpPr>
            <p:cNvPr id="46" name="Straight Connector 45">
              <a:extLst>
                <a:ext uri="{FF2B5EF4-FFF2-40B4-BE49-F238E27FC236}">
                  <a16:creationId xmlns:a16="http://schemas.microsoft.com/office/drawing/2014/main" id="{BCB5C0C2-7EAD-D91A-0A6F-6D672AE0DE2D}"/>
                </a:ext>
              </a:extLst>
            </p:cNvPr>
            <p:cNvCxnSpPr>
              <a:cxnSpLocks/>
            </p:cNvCxnSpPr>
            <p:nvPr/>
          </p:nvCxnSpPr>
          <p:spPr>
            <a:xfrm>
              <a:off x="7478537" y="2705100"/>
              <a:ext cx="1958930" cy="0"/>
            </a:xfrm>
            <a:prstGeom prst="line">
              <a:avLst/>
            </a:prstGeom>
            <a:ln w="38100">
              <a:solidFill>
                <a:srgbClr val="764652"/>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263D4C34-C887-DF3D-F3A0-9F1523F4EBCE}"/>
                </a:ext>
              </a:extLst>
            </p:cNvPr>
            <p:cNvSpPr/>
            <p:nvPr/>
          </p:nvSpPr>
          <p:spPr>
            <a:xfrm>
              <a:off x="9144000" y="2009646"/>
              <a:ext cx="8077200" cy="1356570"/>
            </a:xfrm>
            <a:prstGeom prst="roundRect">
              <a:avLst/>
            </a:prstGeom>
            <a:solidFill>
              <a:srgbClr val="FBF2E1"/>
            </a:solidFill>
            <a:ln>
              <a:solidFill>
                <a:srgbClr val="764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20062C3-0DA3-5693-FA6D-85C0E6A294A5}"/>
                </a:ext>
              </a:extLst>
            </p:cNvPr>
            <p:cNvSpPr txBox="1"/>
            <p:nvPr/>
          </p:nvSpPr>
          <p:spPr>
            <a:xfrm>
              <a:off x="9320212" y="2349377"/>
              <a:ext cx="7924800"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Kiểm soát được chất lượng thức ăn </a:t>
              </a:r>
            </a:p>
          </p:txBody>
        </p:sp>
      </p:grpSp>
      <p:grpSp>
        <p:nvGrpSpPr>
          <p:cNvPr id="49" name="Group 48">
            <a:extLst>
              <a:ext uri="{FF2B5EF4-FFF2-40B4-BE49-F238E27FC236}">
                <a16:creationId xmlns:a16="http://schemas.microsoft.com/office/drawing/2014/main" id="{D183DA1A-64C7-1BED-D9FB-16A4ECF94B01}"/>
              </a:ext>
            </a:extLst>
          </p:cNvPr>
          <p:cNvGrpSpPr/>
          <p:nvPr/>
        </p:nvGrpSpPr>
        <p:grpSpPr>
          <a:xfrm>
            <a:off x="7324329" y="8186640"/>
            <a:ext cx="9742663" cy="1356570"/>
            <a:chOff x="7478537" y="2009646"/>
            <a:chExt cx="9742663" cy="1356570"/>
          </a:xfrm>
        </p:grpSpPr>
        <p:cxnSp>
          <p:nvCxnSpPr>
            <p:cNvPr id="50" name="Straight Connector 49">
              <a:extLst>
                <a:ext uri="{FF2B5EF4-FFF2-40B4-BE49-F238E27FC236}">
                  <a16:creationId xmlns:a16="http://schemas.microsoft.com/office/drawing/2014/main" id="{B05B2EC0-F1EA-0131-5D46-8C866C388E3B}"/>
                </a:ext>
              </a:extLst>
            </p:cNvPr>
            <p:cNvCxnSpPr>
              <a:cxnSpLocks/>
            </p:cNvCxnSpPr>
            <p:nvPr/>
          </p:nvCxnSpPr>
          <p:spPr>
            <a:xfrm>
              <a:off x="7478537" y="2705100"/>
              <a:ext cx="1958930" cy="0"/>
            </a:xfrm>
            <a:prstGeom prst="line">
              <a:avLst/>
            </a:prstGeom>
            <a:ln w="38100">
              <a:solidFill>
                <a:srgbClr val="764652"/>
              </a:solidFill>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70D19BC-9EDD-E371-E5A1-E5C5BA85F5A8}"/>
                </a:ext>
              </a:extLst>
            </p:cNvPr>
            <p:cNvSpPr/>
            <p:nvPr/>
          </p:nvSpPr>
          <p:spPr>
            <a:xfrm>
              <a:off x="9144000" y="2009646"/>
              <a:ext cx="8077200" cy="1356570"/>
            </a:xfrm>
            <a:prstGeom prst="roundRect">
              <a:avLst/>
            </a:prstGeom>
            <a:solidFill>
              <a:srgbClr val="FBF2E1"/>
            </a:solidFill>
            <a:ln>
              <a:solidFill>
                <a:srgbClr val="764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FBC33DF-DDE0-6238-6A38-D84480DC0E13}"/>
                </a:ext>
              </a:extLst>
            </p:cNvPr>
            <p:cNvSpPr txBox="1"/>
            <p:nvPr/>
          </p:nvSpPr>
          <p:spPr>
            <a:xfrm>
              <a:off x="9591675" y="2349377"/>
              <a:ext cx="7629525"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Tiết kiệm nhân công. </a:t>
              </a:r>
            </a:p>
          </p:txBody>
        </p:sp>
      </p:grpSp>
      <p:grpSp>
        <p:nvGrpSpPr>
          <p:cNvPr id="41" name="Group 40">
            <a:extLst>
              <a:ext uri="{FF2B5EF4-FFF2-40B4-BE49-F238E27FC236}">
                <a16:creationId xmlns:a16="http://schemas.microsoft.com/office/drawing/2014/main" id="{544ADDE0-C5F5-864E-6DE0-925A14199C54}"/>
              </a:ext>
            </a:extLst>
          </p:cNvPr>
          <p:cNvGrpSpPr/>
          <p:nvPr/>
        </p:nvGrpSpPr>
        <p:grpSpPr>
          <a:xfrm>
            <a:off x="7324329" y="3168202"/>
            <a:ext cx="9742663" cy="2095725"/>
            <a:chOff x="7478537" y="2009645"/>
            <a:chExt cx="9742663" cy="2095725"/>
          </a:xfrm>
        </p:grpSpPr>
        <p:cxnSp>
          <p:nvCxnSpPr>
            <p:cNvPr id="42" name="Straight Connector 41">
              <a:extLst>
                <a:ext uri="{FF2B5EF4-FFF2-40B4-BE49-F238E27FC236}">
                  <a16:creationId xmlns:a16="http://schemas.microsoft.com/office/drawing/2014/main" id="{A1E05154-8351-1ED9-41BA-E06ADF8D9057}"/>
                </a:ext>
              </a:extLst>
            </p:cNvPr>
            <p:cNvCxnSpPr>
              <a:cxnSpLocks/>
            </p:cNvCxnSpPr>
            <p:nvPr/>
          </p:nvCxnSpPr>
          <p:spPr>
            <a:xfrm>
              <a:off x="7478537" y="3057507"/>
              <a:ext cx="1958930" cy="0"/>
            </a:xfrm>
            <a:prstGeom prst="line">
              <a:avLst/>
            </a:prstGeom>
            <a:ln w="38100">
              <a:solidFill>
                <a:srgbClr val="764652"/>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E4CDEABB-A602-FDEF-79E1-CC7B183DFEA4}"/>
                </a:ext>
              </a:extLst>
            </p:cNvPr>
            <p:cNvSpPr/>
            <p:nvPr/>
          </p:nvSpPr>
          <p:spPr>
            <a:xfrm>
              <a:off x="9144000" y="2009645"/>
              <a:ext cx="8077200" cy="2095725"/>
            </a:xfrm>
            <a:prstGeom prst="roundRect">
              <a:avLst/>
            </a:prstGeom>
            <a:solidFill>
              <a:srgbClr val="FBF2E1"/>
            </a:solidFill>
            <a:ln>
              <a:solidFill>
                <a:srgbClr val="764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8E07639-4CCD-D367-E29E-51E58A3297BD}"/>
                </a:ext>
              </a:extLst>
            </p:cNvPr>
            <p:cNvSpPr txBox="1"/>
            <p:nvPr/>
          </p:nvSpPr>
          <p:spPr>
            <a:xfrm>
              <a:off x="9591675" y="2179510"/>
              <a:ext cx="7629525" cy="1755994"/>
            </a:xfrm>
            <a:prstGeom prst="rect">
              <a:avLst/>
            </a:prstGeom>
            <a:noFill/>
          </p:spPr>
          <p:txBody>
            <a:bodyPr wrap="square">
              <a:spAutoFit/>
            </a:bodyPr>
            <a:lstStyle/>
            <a:p>
              <a:pPr>
                <a:lnSpc>
                  <a:spcPct val="150000"/>
                </a:lnSpc>
              </a:pPr>
              <a:r>
                <a:rPr lang="en-US" sz="3800">
                  <a:latin typeface="Arial" panose="020B0604020202020204" pitchFamily="34" charset="0"/>
                  <a:cs typeface="Arial" panose="020B0604020202020204" pitchFamily="34" charset="0"/>
                </a:rPr>
                <a:t>Cung cấp đủ lượng thức ăn theo từng thời kì phát triển của vật nuôi </a:t>
              </a:r>
            </a:p>
          </p:txBody>
        </p:sp>
      </p:grpSp>
      <p:sp>
        <p:nvSpPr>
          <p:cNvPr id="30" name="Oval 29">
            <a:extLst>
              <a:ext uri="{FF2B5EF4-FFF2-40B4-BE49-F238E27FC236}">
                <a16:creationId xmlns:a16="http://schemas.microsoft.com/office/drawing/2014/main" id="{DEA04E91-FB4C-FBCC-C3D2-FFD30FC638D0}"/>
              </a:ext>
            </a:extLst>
          </p:cNvPr>
          <p:cNvSpPr/>
          <p:nvPr/>
        </p:nvSpPr>
        <p:spPr>
          <a:xfrm>
            <a:off x="304800" y="7769680"/>
            <a:ext cx="7924800" cy="201901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7">
            <a:extLst>
              <a:ext uri="{FF2B5EF4-FFF2-40B4-BE49-F238E27FC236}">
                <a16:creationId xmlns:a16="http://schemas.microsoft.com/office/drawing/2014/main" id="{3E67AAA2-AFB9-8063-0010-2D61C86DE98B}"/>
              </a:ext>
            </a:extLst>
          </p:cNvPr>
          <p:cNvSpPr/>
          <p:nvPr/>
        </p:nvSpPr>
        <p:spPr>
          <a:xfrm rot="-9816898">
            <a:off x="16383430" y="141808"/>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4">
            <a:extLst>
              <a:ext uri="{FF2B5EF4-FFF2-40B4-BE49-F238E27FC236}">
                <a16:creationId xmlns:a16="http://schemas.microsoft.com/office/drawing/2014/main" id="{00A91B1F-72C1-2A9A-8DE2-8009DEA9F0B4}"/>
              </a:ext>
            </a:extLst>
          </p:cNvPr>
          <p:cNvSpPr/>
          <p:nvPr/>
        </p:nvSpPr>
        <p:spPr>
          <a:xfrm>
            <a:off x="152400" y="2907970"/>
            <a:ext cx="6553200" cy="5534724"/>
          </a:xfrm>
          <a:custGeom>
            <a:avLst/>
            <a:gdLst/>
            <a:ahLst/>
            <a:cxnLst/>
            <a:rect l="l" t="t" r="r" b="b"/>
            <a:pathLst>
              <a:path w="9743976" h="8229600">
                <a:moveTo>
                  <a:pt x="0" y="0"/>
                </a:moveTo>
                <a:lnTo>
                  <a:pt x="9743977" y="0"/>
                </a:lnTo>
                <a:lnTo>
                  <a:pt x="9743977" y="8229600"/>
                </a:lnTo>
                <a:lnTo>
                  <a:pt x="0" y="8229600"/>
                </a:lnTo>
                <a:lnTo>
                  <a:pt x="0" y="0"/>
                </a:lnTo>
                <a:close/>
              </a:path>
            </a:pathLst>
          </a:custGeom>
          <a:blipFill>
            <a:blip r:embed="rId8"/>
            <a:stretch>
              <a:fillRect/>
            </a:stretch>
          </a:blipFill>
        </p:spPr>
      </p:sp>
      <p:sp>
        <p:nvSpPr>
          <p:cNvPr id="29" name="Freeform 6">
            <a:extLst>
              <a:ext uri="{FF2B5EF4-FFF2-40B4-BE49-F238E27FC236}">
                <a16:creationId xmlns:a16="http://schemas.microsoft.com/office/drawing/2014/main" id="{5C9BE3D2-F61C-C420-4B9C-F8A8BD9F6AB2}"/>
              </a:ext>
            </a:extLst>
          </p:cNvPr>
          <p:cNvSpPr/>
          <p:nvPr/>
        </p:nvSpPr>
        <p:spPr>
          <a:xfrm>
            <a:off x="4191000" y="5193970"/>
            <a:ext cx="4289470" cy="3490556"/>
          </a:xfrm>
          <a:custGeom>
            <a:avLst/>
            <a:gdLst/>
            <a:ahLst/>
            <a:cxnLst/>
            <a:rect l="l" t="t" r="r" b="b"/>
            <a:pathLst>
              <a:path w="5056590" h="4114800">
                <a:moveTo>
                  <a:pt x="0" y="0"/>
                </a:moveTo>
                <a:lnTo>
                  <a:pt x="5056590" y="0"/>
                </a:lnTo>
                <a:lnTo>
                  <a:pt x="505659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Freeform 5">
            <a:extLst>
              <a:ext uri="{FF2B5EF4-FFF2-40B4-BE49-F238E27FC236}">
                <a16:creationId xmlns:a16="http://schemas.microsoft.com/office/drawing/2014/main" id="{4B861AF9-16F5-61F1-C2F4-F56B4403EF30}"/>
              </a:ext>
            </a:extLst>
          </p:cNvPr>
          <p:cNvSpPr/>
          <p:nvPr/>
        </p:nvSpPr>
        <p:spPr>
          <a:xfrm>
            <a:off x="2667000" y="6667500"/>
            <a:ext cx="2343262" cy="3020316"/>
          </a:xfrm>
          <a:custGeom>
            <a:avLst/>
            <a:gdLst/>
            <a:ahLst/>
            <a:cxnLst/>
            <a:rect l="l" t="t" r="r" b="b"/>
            <a:pathLst>
              <a:path w="6384798" h="8229600">
                <a:moveTo>
                  <a:pt x="0" y="0"/>
                </a:moveTo>
                <a:lnTo>
                  <a:pt x="6384798" y="0"/>
                </a:lnTo>
                <a:lnTo>
                  <a:pt x="6384798" y="8229600"/>
                </a:lnTo>
                <a:lnTo>
                  <a:pt x="0" y="8229600"/>
                </a:lnTo>
                <a:lnTo>
                  <a:pt x="0" y="0"/>
                </a:lnTo>
                <a:close/>
              </a:path>
            </a:pathLst>
          </a:custGeom>
          <a:blipFill>
            <a:blip r:embed="rId11"/>
            <a:stretch>
              <a:fillRect/>
            </a:stretch>
          </a:blipFill>
        </p:spPr>
      </p:sp>
      <p:sp>
        <p:nvSpPr>
          <p:cNvPr id="33" name="Plaque 32">
            <a:extLst>
              <a:ext uri="{FF2B5EF4-FFF2-40B4-BE49-F238E27FC236}">
                <a16:creationId xmlns:a16="http://schemas.microsoft.com/office/drawing/2014/main" id="{B1F3B828-84FC-2636-B96A-79785CBC3E89}"/>
              </a:ext>
            </a:extLst>
          </p:cNvPr>
          <p:cNvSpPr/>
          <p:nvPr/>
        </p:nvSpPr>
        <p:spPr>
          <a:xfrm>
            <a:off x="1790700" y="1086682"/>
            <a:ext cx="4953000" cy="1356576"/>
          </a:xfrm>
          <a:prstGeom prst="plaque">
            <a:avLst/>
          </a:prstGeom>
          <a:solidFill>
            <a:srgbClr val="5A8884"/>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Vai trò </a:t>
            </a:r>
          </a:p>
        </p:txBody>
      </p:sp>
      <p:grpSp>
        <p:nvGrpSpPr>
          <p:cNvPr id="40" name="Group 39">
            <a:extLst>
              <a:ext uri="{FF2B5EF4-FFF2-40B4-BE49-F238E27FC236}">
                <a16:creationId xmlns:a16="http://schemas.microsoft.com/office/drawing/2014/main" id="{D800D939-8F3E-5428-13E8-026AC6DA308C}"/>
              </a:ext>
            </a:extLst>
          </p:cNvPr>
          <p:cNvGrpSpPr/>
          <p:nvPr/>
        </p:nvGrpSpPr>
        <p:grpSpPr>
          <a:xfrm>
            <a:off x="7324329" y="1116178"/>
            <a:ext cx="9742663" cy="1356570"/>
            <a:chOff x="7478537" y="2009646"/>
            <a:chExt cx="9742663" cy="1356570"/>
          </a:xfrm>
        </p:grpSpPr>
        <p:cxnSp>
          <p:nvCxnSpPr>
            <p:cNvPr id="35" name="Straight Connector 34">
              <a:extLst>
                <a:ext uri="{FF2B5EF4-FFF2-40B4-BE49-F238E27FC236}">
                  <a16:creationId xmlns:a16="http://schemas.microsoft.com/office/drawing/2014/main" id="{3D2BEA82-D7A0-046A-F7AD-A69C2503422A}"/>
                </a:ext>
              </a:extLst>
            </p:cNvPr>
            <p:cNvCxnSpPr>
              <a:cxnSpLocks/>
            </p:cNvCxnSpPr>
            <p:nvPr/>
          </p:nvCxnSpPr>
          <p:spPr>
            <a:xfrm>
              <a:off x="7478537" y="2705100"/>
              <a:ext cx="1958930" cy="0"/>
            </a:xfrm>
            <a:prstGeom prst="line">
              <a:avLst/>
            </a:prstGeom>
            <a:ln w="38100">
              <a:solidFill>
                <a:srgbClr val="764652"/>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E7713EC3-B296-4C59-2AF5-1C12431D133D}"/>
                </a:ext>
              </a:extLst>
            </p:cNvPr>
            <p:cNvSpPr/>
            <p:nvPr/>
          </p:nvSpPr>
          <p:spPr>
            <a:xfrm>
              <a:off x="9144000" y="2009646"/>
              <a:ext cx="8077200" cy="1356570"/>
            </a:xfrm>
            <a:prstGeom prst="roundRect">
              <a:avLst/>
            </a:prstGeom>
            <a:solidFill>
              <a:srgbClr val="FBF2E1"/>
            </a:solidFill>
            <a:ln>
              <a:solidFill>
                <a:srgbClr val="7646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5441CB4-7462-12D4-FAFE-40ED39DB7A4C}"/>
                </a:ext>
              </a:extLst>
            </p:cNvPr>
            <p:cNvSpPr txBox="1"/>
            <p:nvPr/>
          </p:nvSpPr>
          <p:spPr>
            <a:xfrm>
              <a:off x="9591675" y="2349377"/>
              <a:ext cx="7629525" cy="677108"/>
            </a:xfrm>
            <a:prstGeom prst="rect">
              <a:avLst/>
            </a:prstGeom>
            <a:noFill/>
          </p:spPr>
          <p:txBody>
            <a:bodyPr wrap="square">
              <a:spAutoFit/>
            </a:bodyPr>
            <a:lstStyle/>
            <a:p>
              <a:r>
                <a:rPr lang="vi-VN" sz="3800"/>
                <a:t>Tránh lãng phí thức ăn do rơi vãi </a:t>
              </a:r>
              <a:endParaRPr lang="en-US" sz="3800"/>
            </a:p>
          </p:txBody>
        </p:sp>
      </p:grpSp>
    </p:spTree>
    <p:extLst>
      <p:ext uri="{BB962C8B-B14F-4D97-AF65-F5344CB8AC3E}">
        <p14:creationId xmlns:p14="http://schemas.microsoft.com/office/powerpoint/2010/main" val="103642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par>
                                <p:cTn id="14" presetID="22" presetClass="entr" presetSubtype="8"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 name="Freeform 7">
            <a:extLst>
              <a:ext uri="{FF2B5EF4-FFF2-40B4-BE49-F238E27FC236}">
                <a16:creationId xmlns:a16="http://schemas.microsoft.com/office/drawing/2014/main" id="{3E67AAA2-AFB9-8063-0010-2D61C86DE98B}"/>
              </a:ext>
            </a:extLst>
          </p:cNvPr>
          <p:cNvSpPr/>
          <p:nvPr/>
        </p:nvSpPr>
        <p:spPr>
          <a:xfrm rot="-9816898">
            <a:off x="16383430" y="141808"/>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Plaque 1">
            <a:extLst>
              <a:ext uri="{FF2B5EF4-FFF2-40B4-BE49-F238E27FC236}">
                <a16:creationId xmlns:a16="http://schemas.microsoft.com/office/drawing/2014/main" id="{95C2A9BF-22D1-3ED6-32BB-763D2B75B2CD}"/>
              </a:ext>
            </a:extLst>
          </p:cNvPr>
          <p:cNvSpPr/>
          <p:nvPr/>
        </p:nvSpPr>
        <p:spPr>
          <a:xfrm>
            <a:off x="3848100" y="952500"/>
            <a:ext cx="10591800" cy="1219200"/>
          </a:xfrm>
          <a:prstGeom prst="plaque">
            <a:avLst/>
          </a:prstGeom>
          <a:solidFill>
            <a:srgbClr val="764652"/>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Nguyên lí hoạt động </a:t>
            </a:r>
          </a:p>
        </p:txBody>
      </p:sp>
      <p:grpSp>
        <p:nvGrpSpPr>
          <p:cNvPr id="6" name="Group 5">
            <a:extLst>
              <a:ext uri="{FF2B5EF4-FFF2-40B4-BE49-F238E27FC236}">
                <a16:creationId xmlns:a16="http://schemas.microsoft.com/office/drawing/2014/main" id="{FAE180D3-A689-85CE-0087-952BC1540A26}"/>
              </a:ext>
            </a:extLst>
          </p:cNvPr>
          <p:cNvGrpSpPr/>
          <p:nvPr/>
        </p:nvGrpSpPr>
        <p:grpSpPr>
          <a:xfrm>
            <a:off x="457200" y="3760301"/>
            <a:ext cx="5410201" cy="5715000"/>
            <a:chOff x="1066799" y="3771900"/>
            <a:chExt cx="5410201" cy="5715000"/>
          </a:xfrm>
        </p:grpSpPr>
        <p:sp>
          <p:nvSpPr>
            <p:cNvPr id="3" name="Rectangle 2">
              <a:extLst>
                <a:ext uri="{FF2B5EF4-FFF2-40B4-BE49-F238E27FC236}">
                  <a16:creationId xmlns:a16="http://schemas.microsoft.com/office/drawing/2014/main" id="{7AD129FE-9895-9708-3410-CE99CA9C90CF}"/>
                </a:ext>
              </a:extLst>
            </p:cNvPr>
            <p:cNvSpPr/>
            <p:nvPr/>
          </p:nvSpPr>
          <p:spPr>
            <a:xfrm>
              <a:off x="1066799" y="3771900"/>
              <a:ext cx="5410201" cy="5715000"/>
            </a:xfrm>
            <a:prstGeom prst="rect">
              <a:avLst/>
            </a:prstGeom>
            <a:solidFill>
              <a:srgbClr val="FFFAE7"/>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D8ED0D-842A-E633-DFE5-1CB591479BA8}"/>
                </a:ext>
              </a:extLst>
            </p:cNvPr>
            <p:cNvSpPr txBox="1"/>
            <p:nvPr/>
          </p:nvSpPr>
          <p:spPr>
            <a:xfrm>
              <a:off x="1213133" y="4419794"/>
              <a:ext cx="5117531" cy="175221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Thức ăn được bảo quản trong kho silo.</a:t>
              </a:r>
              <a:endParaRPr lang="en-US" sz="3800"/>
            </a:p>
          </p:txBody>
        </p:sp>
      </p:grpSp>
      <p:grpSp>
        <p:nvGrpSpPr>
          <p:cNvPr id="7" name="Group 6">
            <a:extLst>
              <a:ext uri="{FF2B5EF4-FFF2-40B4-BE49-F238E27FC236}">
                <a16:creationId xmlns:a16="http://schemas.microsoft.com/office/drawing/2014/main" id="{C979884A-87D9-BFB3-7D60-2038793BCFEE}"/>
              </a:ext>
            </a:extLst>
          </p:cNvPr>
          <p:cNvGrpSpPr/>
          <p:nvPr/>
        </p:nvGrpSpPr>
        <p:grpSpPr>
          <a:xfrm>
            <a:off x="6436296" y="3778841"/>
            <a:ext cx="5410201" cy="5715000"/>
            <a:chOff x="1066799" y="3771900"/>
            <a:chExt cx="5410201" cy="5715000"/>
          </a:xfrm>
        </p:grpSpPr>
        <p:sp>
          <p:nvSpPr>
            <p:cNvPr id="10" name="Rectangle 9">
              <a:extLst>
                <a:ext uri="{FF2B5EF4-FFF2-40B4-BE49-F238E27FC236}">
                  <a16:creationId xmlns:a16="http://schemas.microsoft.com/office/drawing/2014/main" id="{264D110B-CDAE-4FD3-C8F1-4462B96E6F7A}"/>
                </a:ext>
              </a:extLst>
            </p:cNvPr>
            <p:cNvSpPr/>
            <p:nvPr/>
          </p:nvSpPr>
          <p:spPr>
            <a:xfrm>
              <a:off x="1066799" y="3771900"/>
              <a:ext cx="5410201" cy="5715000"/>
            </a:xfrm>
            <a:prstGeom prst="rect">
              <a:avLst/>
            </a:prstGeom>
            <a:solidFill>
              <a:srgbClr val="FFFAE7"/>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30D0464-D899-845B-6887-21C067571B93}"/>
                </a:ext>
              </a:extLst>
            </p:cNvPr>
            <p:cNvSpPr txBox="1"/>
            <p:nvPr/>
          </p:nvSpPr>
          <p:spPr>
            <a:xfrm>
              <a:off x="1213133" y="4043497"/>
              <a:ext cx="5117531" cy="52608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Thức ăn từ silo theo hệ thống đường truyền vít tải, xích tải đến hộp định lượng thức ăn ở cuối đường truyền.</a:t>
              </a:r>
              <a:endParaRPr lang="en-US" sz="3800"/>
            </a:p>
          </p:txBody>
        </p:sp>
      </p:grpSp>
      <p:grpSp>
        <p:nvGrpSpPr>
          <p:cNvPr id="13" name="Group 12">
            <a:extLst>
              <a:ext uri="{FF2B5EF4-FFF2-40B4-BE49-F238E27FC236}">
                <a16:creationId xmlns:a16="http://schemas.microsoft.com/office/drawing/2014/main" id="{54B886B1-757E-A4CF-CD37-D0FE21FE2926}"/>
              </a:ext>
            </a:extLst>
          </p:cNvPr>
          <p:cNvGrpSpPr/>
          <p:nvPr/>
        </p:nvGrpSpPr>
        <p:grpSpPr>
          <a:xfrm>
            <a:off x="12420599" y="3760301"/>
            <a:ext cx="5410201" cy="5715000"/>
            <a:chOff x="1066799" y="3771900"/>
            <a:chExt cx="5410201" cy="5715000"/>
          </a:xfrm>
        </p:grpSpPr>
        <p:sp>
          <p:nvSpPr>
            <p:cNvPr id="14" name="Rectangle 13">
              <a:extLst>
                <a:ext uri="{FF2B5EF4-FFF2-40B4-BE49-F238E27FC236}">
                  <a16:creationId xmlns:a16="http://schemas.microsoft.com/office/drawing/2014/main" id="{3E57E8AC-F053-4092-F2BA-7B8A201A300F}"/>
                </a:ext>
              </a:extLst>
            </p:cNvPr>
            <p:cNvSpPr/>
            <p:nvPr/>
          </p:nvSpPr>
          <p:spPr>
            <a:xfrm>
              <a:off x="1066799" y="3771900"/>
              <a:ext cx="5410201" cy="5715000"/>
            </a:xfrm>
            <a:prstGeom prst="rect">
              <a:avLst/>
            </a:prstGeom>
            <a:solidFill>
              <a:srgbClr val="FFFAE7"/>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683BD6D-B992-B52C-B418-BC03D46441D0}"/>
                </a:ext>
              </a:extLst>
            </p:cNvPr>
            <p:cNvSpPr txBox="1"/>
            <p:nvPr/>
          </p:nvSpPr>
          <p:spPr>
            <a:xfrm>
              <a:off x="1213133" y="4419794"/>
              <a:ext cx="5117531" cy="262937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Thức ăn được cấp từ hộp định lượng xuống máng ăn.</a:t>
              </a:r>
              <a:endParaRPr lang="en-US" sz="3800"/>
            </a:p>
          </p:txBody>
        </p:sp>
      </p:grpSp>
      <p:cxnSp>
        <p:nvCxnSpPr>
          <p:cNvPr id="19" name="Straight Connector 18">
            <a:extLst>
              <a:ext uri="{FF2B5EF4-FFF2-40B4-BE49-F238E27FC236}">
                <a16:creationId xmlns:a16="http://schemas.microsoft.com/office/drawing/2014/main" id="{589A1B8E-C267-B6A6-EB77-C37420B49D6B}"/>
              </a:ext>
            </a:extLst>
          </p:cNvPr>
          <p:cNvCxnSpPr>
            <a:stCxn id="2" idx="2"/>
            <a:endCxn id="3" idx="0"/>
          </p:cNvCxnSpPr>
          <p:nvPr/>
        </p:nvCxnSpPr>
        <p:spPr>
          <a:xfrm rot="5400000">
            <a:off x="5358851" y="-24849"/>
            <a:ext cx="1588601" cy="5981699"/>
          </a:xfrm>
          <a:prstGeom prst="bentConnector3">
            <a:avLst>
              <a:gd name="adj1" fmla="val 50000"/>
            </a:avLst>
          </a:prstGeom>
          <a:ln w="38100">
            <a:solidFill>
              <a:srgbClr val="76465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9676BD-7A86-C134-54AC-F9C6A3B40597}"/>
              </a:ext>
            </a:extLst>
          </p:cNvPr>
          <p:cNvCxnSpPr>
            <a:cxnSpLocks/>
            <a:stCxn id="2" idx="2"/>
            <a:endCxn id="10" idx="0"/>
          </p:cNvCxnSpPr>
          <p:nvPr/>
        </p:nvCxnSpPr>
        <p:spPr>
          <a:xfrm flipH="1">
            <a:off x="9141397" y="2171700"/>
            <a:ext cx="2603" cy="1607141"/>
          </a:xfrm>
          <a:prstGeom prst="line">
            <a:avLst/>
          </a:prstGeom>
          <a:ln w="38100">
            <a:solidFill>
              <a:srgbClr val="76465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DEBFB5-4E05-00D7-C653-BBF9EBCA1FA2}"/>
              </a:ext>
            </a:extLst>
          </p:cNvPr>
          <p:cNvCxnSpPr>
            <a:cxnSpLocks/>
            <a:stCxn id="2" idx="2"/>
            <a:endCxn id="14" idx="0"/>
          </p:cNvCxnSpPr>
          <p:nvPr/>
        </p:nvCxnSpPr>
        <p:spPr>
          <a:xfrm rot="16200000" flipH="1">
            <a:off x="11340550" y="-24850"/>
            <a:ext cx="1588601" cy="5981700"/>
          </a:xfrm>
          <a:prstGeom prst="bentConnector3">
            <a:avLst>
              <a:gd name="adj1" fmla="val 50000"/>
            </a:avLst>
          </a:prstGeom>
          <a:ln w="38100">
            <a:solidFill>
              <a:srgbClr val="7646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75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22" presetClass="entr" presetSubtype="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6" name="Group 15">
            <a:extLst>
              <a:ext uri="{FF2B5EF4-FFF2-40B4-BE49-F238E27FC236}">
                <a16:creationId xmlns:a16="http://schemas.microsoft.com/office/drawing/2014/main" id="{3EF3E8F9-9741-E9D7-749F-ADAC22489DD7}"/>
              </a:ext>
            </a:extLst>
          </p:cNvPr>
          <p:cNvGrpSpPr/>
          <p:nvPr/>
        </p:nvGrpSpPr>
        <p:grpSpPr>
          <a:xfrm>
            <a:off x="752738" y="419100"/>
            <a:ext cx="16782523" cy="2052937"/>
            <a:chOff x="609600" y="418642"/>
            <a:chExt cx="16782523" cy="2052937"/>
          </a:xfrm>
        </p:grpSpPr>
        <p:sp>
          <p:nvSpPr>
            <p:cNvPr id="15" name="Rectangle 14">
              <a:extLst>
                <a:ext uri="{FF2B5EF4-FFF2-40B4-BE49-F238E27FC236}">
                  <a16:creationId xmlns:a16="http://schemas.microsoft.com/office/drawing/2014/main" id="{2736B68E-1E1D-A7A1-9AFE-554688ED67F2}"/>
                </a:ext>
              </a:extLst>
            </p:cNvPr>
            <p:cNvSpPr/>
            <p:nvPr/>
          </p:nvSpPr>
          <p:spPr>
            <a:xfrm>
              <a:off x="609600" y="418642"/>
              <a:ext cx="16782523" cy="205293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0">
              <a:extLst>
                <a:ext uri="{FF2B5EF4-FFF2-40B4-BE49-F238E27FC236}">
                  <a16:creationId xmlns:a16="http://schemas.microsoft.com/office/drawing/2014/main" id="{E2B2F2BC-CCA0-325B-323C-E5C3E4336FAF}"/>
                </a:ext>
              </a:extLst>
            </p:cNvPr>
            <p:cNvSpPr/>
            <p:nvPr/>
          </p:nvSpPr>
          <p:spPr>
            <a:xfrm>
              <a:off x="667277" y="800100"/>
              <a:ext cx="1290023" cy="129002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1">
              <a:extLst>
                <a:ext uri="{FF2B5EF4-FFF2-40B4-BE49-F238E27FC236}">
                  <a16:creationId xmlns:a16="http://schemas.microsoft.com/office/drawing/2014/main" id="{39CCB58D-0DF8-4964-6A96-13D0B52510DF}"/>
                </a:ext>
              </a:extLst>
            </p:cNvPr>
            <p:cNvSpPr txBox="1"/>
            <p:nvPr/>
          </p:nvSpPr>
          <p:spPr>
            <a:xfrm>
              <a:off x="2209800" y="575963"/>
              <a:ext cx="15087600" cy="1738296"/>
            </a:xfrm>
            <a:prstGeom prst="rect">
              <a:avLst/>
            </a:prstGeom>
            <a:no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Câu hỏi luyện tập SGK-108: </a:t>
              </a:r>
              <a:r>
                <a:rPr lang="en-US" sz="3800">
                  <a:latin typeface="Arial" panose="020B0604020202020204" pitchFamily="34" charset="0"/>
                  <a:cs typeface="Arial" panose="020B0604020202020204" pitchFamily="34" charset="0"/>
                </a:rPr>
                <a:t>Hãy mô tả quy trình quản lí chuồng nuôi trong mô hình chăn nuôi lợn công nghệ cao ở hình 19.2</a:t>
              </a:r>
            </a:p>
          </p:txBody>
        </p:sp>
      </p:grpSp>
      <p:pic>
        <p:nvPicPr>
          <p:cNvPr id="18" name="Picture 17">
            <a:extLst>
              <a:ext uri="{FF2B5EF4-FFF2-40B4-BE49-F238E27FC236}">
                <a16:creationId xmlns:a16="http://schemas.microsoft.com/office/drawing/2014/main" id="{9B575B92-9097-E4E1-0602-C15C18A58107}"/>
              </a:ext>
            </a:extLst>
          </p:cNvPr>
          <p:cNvPicPr>
            <a:picLocks noChangeAspect="1"/>
          </p:cNvPicPr>
          <p:nvPr/>
        </p:nvPicPr>
        <p:blipFill rotWithShape="1">
          <a:blip r:embed="rId8">
            <a:clrChange>
              <a:clrFrom>
                <a:srgbClr val="FFFFFF"/>
              </a:clrFrom>
              <a:clrTo>
                <a:srgbClr val="FFFFFF">
                  <a:alpha val="0"/>
                </a:srgbClr>
              </a:clrTo>
            </a:clrChange>
          </a:blip>
          <a:srcRect t="7979"/>
          <a:stretch/>
        </p:blipFill>
        <p:spPr>
          <a:xfrm>
            <a:off x="1257299" y="2696175"/>
            <a:ext cx="15773400" cy="7440801"/>
          </a:xfrm>
          <a:prstGeom prst="rect">
            <a:avLst/>
          </a:prstGeom>
        </p:spPr>
      </p:pic>
    </p:spTree>
    <p:extLst>
      <p:ext uri="{BB962C8B-B14F-4D97-AF65-F5344CB8AC3E}">
        <p14:creationId xmlns:p14="http://schemas.microsoft.com/office/powerpoint/2010/main" val="311422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Freeform 9">
            <a:extLst>
              <a:ext uri="{FF2B5EF4-FFF2-40B4-BE49-F238E27FC236}">
                <a16:creationId xmlns:a16="http://schemas.microsoft.com/office/drawing/2014/main" id="{A7131611-2EEE-31AE-1541-260B37302ABB}"/>
              </a:ext>
            </a:extLst>
          </p:cNvPr>
          <p:cNvSpPr/>
          <p:nvPr/>
        </p:nvSpPr>
        <p:spPr>
          <a:xfrm>
            <a:off x="11277600" y="2781300"/>
            <a:ext cx="6153341" cy="73914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6">
            <a:extLst>
              <a:ext uri="{FF2B5EF4-FFF2-40B4-BE49-F238E27FC236}">
                <a16:creationId xmlns:a16="http://schemas.microsoft.com/office/drawing/2014/main" id="{0728E923-5F29-61A2-1C65-DD2A89CFA3FD}"/>
              </a:ext>
            </a:extLst>
          </p:cNvPr>
          <p:cNvGrpSpPr/>
          <p:nvPr/>
        </p:nvGrpSpPr>
        <p:grpSpPr>
          <a:xfrm>
            <a:off x="990600" y="2171700"/>
            <a:ext cx="13258800" cy="7072296"/>
            <a:chOff x="990600" y="2095500"/>
            <a:chExt cx="13258800" cy="7072296"/>
          </a:xfrm>
        </p:grpSpPr>
        <p:sp>
          <p:nvSpPr>
            <p:cNvPr id="4" name="TextBox 3">
              <a:extLst>
                <a:ext uri="{FF2B5EF4-FFF2-40B4-BE49-F238E27FC236}">
                  <a16:creationId xmlns:a16="http://schemas.microsoft.com/office/drawing/2014/main" id="{4C58307A-FE00-D752-95CB-A79846F9A3D2}"/>
                </a:ext>
              </a:extLst>
            </p:cNvPr>
            <p:cNvSpPr txBox="1"/>
            <p:nvPr/>
          </p:nvSpPr>
          <p:spPr>
            <a:xfrm>
              <a:off x="990600" y="2095500"/>
              <a:ext cx="13258800" cy="5246949"/>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t>Quản lí tiểu khí hậu chuồng nuôi (nhiệt độ, độ ẩm, thông gió, các khí độc hại); </a:t>
              </a:r>
            </a:p>
            <a:p>
              <a:pPr marL="571500" indent="-571500" algn="just">
                <a:lnSpc>
                  <a:spcPct val="150000"/>
                </a:lnSpc>
                <a:buFont typeface="Wingdings" panose="05000000000000000000" pitchFamily="2" charset="2"/>
                <a:buChar char="§"/>
              </a:pPr>
              <a:r>
                <a:rPr lang="vi-VN" sz="3800"/>
                <a:t>Quản lí vật nuôi (sức khỏe, năng suất, sinh sản, dịch bệnh,...); </a:t>
              </a:r>
            </a:p>
            <a:p>
              <a:pPr marL="571500" indent="-571500" algn="just">
                <a:lnSpc>
                  <a:spcPct val="150000"/>
                </a:lnSpc>
                <a:buFont typeface="Wingdings" panose="05000000000000000000" pitchFamily="2" charset="2"/>
                <a:buChar char="§"/>
              </a:pPr>
              <a:r>
                <a:rPr lang="vi-VN" sz="3800"/>
                <a:t>Quản lí hoạt động của các trang thiết bị trong chuồng nuôi (hệ thống cung cấp thức ăn nước uống tự động); </a:t>
              </a:r>
            </a:p>
          </p:txBody>
        </p:sp>
        <p:sp>
          <p:nvSpPr>
            <p:cNvPr id="6" name="TextBox 5">
              <a:extLst>
                <a:ext uri="{FF2B5EF4-FFF2-40B4-BE49-F238E27FC236}">
                  <a16:creationId xmlns:a16="http://schemas.microsoft.com/office/drawing/2014/main" id="{185CC87A-D0FC-F8D0-63F5-17C6518134AC}"/>
                </a:ext>
              </a:extLst>
            </p:cNvPr>
            <p:cNvSpPr txBox="1"/>
            <p:nvPr/>
          </p:nvSpPr>
          <p:spPr>
            <a:xfrm>
              <a:off x="990600" y="7429500"/>
              <a:ext cx="9906000" cy="1738296"/>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Quản lí các thông tin nhập, xuất gia súc, vận chuyển, khách hàng,... </a:t>
              </a:r>
            </a:p>
          </p:txBody>
        </p:sp>
      </p:grpSp>
      <p:sp>
        <p:nvSpPr>
          <p:cNvPr id="8" name="Arrow: Pentagon 7">
            <a:extLst>
              <a:ext uri="{FF2B5EF4-FFF2-40B4-BE49-F238E27FC236}">
                <a16:creationId xmlns:a16="http://schemas.microsoft.com/office/drawing/2014/main" id="{5359DA79-C9ED-8053-6BF0-9FF12F1159E7}"/>
              </a:ext>
            </a:extLst>
          </p:cNvPr>
          <p:cNvSpPr/>
          <p:nvPr/>
        </p:nvSpPr>
        <p:spPr>
          <a:xfrm>
            <a:off x="-304800" y="646304"/>
            <a:ext cx="9906000" cy="1143000"/>
          </a:xfrm>
          <a:prstGeom prst="homePlate">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Các yêu cầu quản lí chuồng nuôi</a:t>
            </a:r>
          </a:p>
        </p:txBody>
      </p:sp>
    </p:spTree>
    <p:extLst>
      <p:ext uri="{BB962C8B-B14F-4D97-AF65-F5344CB8AC3E}">
        <p14:creationId xmlns:p14="http://schemas.microsoft.com/office/powerpoint/2010/main" val="32533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Arrow: Pentagon 2">
            <a:extLst>
              <a:ext uri="{FF2B5EF4-FFF2-40B4-BE49-F238E27FC236}">
                <a16:creationId xmlns:a16="http://schemas.microsoft.com/office/drawing/2014/main" id="{2233CF12-CF0B-1023-DC52-8760F268BCAC}"/>
              </a:ext>
            </a:extLst>
          </p:cNvPr>
          <p:cNvSpPr/>
          <p:nvPr/>
        </p:nvSpPr>
        <p:spPr>
          <a:xfrm>
            <a:off x="-228600" y="419100"/>
            <a:ext cx="9601200" cy="1143000"/>
          </a:xfrm>
          <a:prstGeom prst="homePlate">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Quy trình quản lí chuồng nuôi</a:t>
            </a:r>
          </a:p>
        </p:txBody>
      </p:sp>
      <p:cxnSp>
        <p:nvCxnSpPr>
          <p:cNvPr id="9" name="Straight Connector 8">
            <a:extLst>
              <a:ext uri="{FF2B5EF4-FFF2-40B4-BE49-F238E27FC236}">
                <a16:creationId xmlns:a16="http://schemas.microsoft.com/office/drawing/2014/main" id="{6C499484-9BB7-DBDA-2E62-541E1D1DD20B}"/>
              </a:ext>
            </a:extLst>
          </p:cNvPr>
          <p:cNvCxnSpPr>
            <a:cxnSpLocks/>
          </p:cNvCxnSpPr>
          <p:nvPr/>
        </p:nvCxnSpPr>
        <p:spPr>
          <a:xfrm>
            <a:off x="-152400" y="2933700"/>
            <a:ext cx="17830800" cy="0"/>
          </a:xfrm>
          <a:prstGeom prst="line">
            <a:avLst/>
          </a:prstGeom>
          <a:ln w="38100">
            <a:solidFill>
              <a:srgbClr val="76465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Diamond 9">
            <a:extLst>
              <a:ext uri="{FF2B5EF4-FFF2-40B4-BE49-F238E27FC236}">
                <a16:creationId xmlns:a16="http://schemas.microsoft.com/office/drawing/2014/main" id="{71E44618-9676-4CFB-F48F-9948BB7F2345}"/>
              </a:ext>
            </a:extLst>
          </p:cNvPr>
          <p:cNvSpPr/>
          <p:nvPr/>
        </p:nvSpPr>
        <p:spPr>
          <a:xfrm>
            <a:off x="2133600" y="1866900"/>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i</a:t>
            </a:r>
          </a:p>
        </p:txBody>
      </p:sp>
      <p:grpSp>
        <p:nvGrpSpPr>
          <p:cNvPr id="13" name="Group 12">
            <a:extLst>
              <a:ext uri="{FF2B5EF4-FFF2-40B4-BE49-F238E27FC236}">
                <a16:creationId xmlns:a16="http://schemas.microsoft.com/office/drawing/2014/main" id="{B77FFF57-3D3C-AADB-2D6C-81E2D9F6C9E3}"/>
              </a:ext>
            </a:extLst>
          </p:cNvPr>
          <p:cNvGrpSpPr/>
          <p:nvPr/>
        </p:nvGrpSpPr>
        <p:grpSpPr>
          <a:xfrm>
            <a:off x="685800" y="3086101"/>
            <a:ext cx="3733800" cy="3657596"/>
            <a:chOff x="609600" y="3619501"/>
            <a:chExt cx="3733800" cy="3657596"/>
          </a:xfrm>
        </p:grpSpPr>
        <p:sp>
          <p:nvSpPr>
            <p:cNvPr id="12" name="Rectangle 11">
              <a:extLst>
                <a:ext uri="{FF2B5EF4-FFF2-40B4-BE49-F238E27FC236}">
                  <a16:creationId xmlns:a16="http://schemas.microsoft.com/office/drawing/2014/main" id="{68FEFF32-363E-6145-D694-832B68B7336C}"/>
                </a:ext>
              </a:extLst>
            </p:cNvPr>
            <p:cNvSpPr/>
            <p:nvPr/>
          </p:nvSpPr>
          <p:spPr>
            <a:xfrm>
              <a:off x="609600" y="3619501"/>
              <a:ext cx="3733800" cy="36575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205689-A347-A201-4864-2E1E509AF1BB}"/>
                </a:ext>
              </a:extLst>
            </p:cNvPr>
            <p:cNvSpPr txBox="1"/>
            <p:nvPr/>
          </p:nvSpPr>
          <p:spPr>
            <a:xfrm>
              <a:off x="685800" y="3779025"/>
              <a:ext cx="35814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Thông tin về vật nuôi được cập nhật, quản lí trên phần mềm </a:t>
              </a:r>
            </a:p>
          </p:txBody>
        </p:sp>
      </p:grpSp>
      <p:sp>
        <p:nvSpPr>
          <p:cNvPr id="14" name="Diamond 13">
            <a:extLst>
              <a:ext uri="{FF2B5EF4-FFF2-40B4-BE49-F238E27FC236}">
                <a16:creationId xmlns:a16="http://schemas.microsoft.com/office/drawing/2014/main" id="{B71FEB68-0DC2-593E-90AE-CA4E80624641}"/>
              </a:ext>
            </a:extLst>
          </p:cNvPr>
          <p:cNvSpPr/>
          <p:nvPr/>
        </p:nvSpPr>
        <p:spPr>
          <a:xfrm>
            <a:off x="6362700" y="1866900"/>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ii</a:t>
            </a:r>
          </a:p>
        </p:txBody>
      </p:sp>
      <p:grpSp>
        <p:nvGrpSpPr>
          <p:cNvPr id="15" name="Group 14">
            <a:extLst>
              <a:ext uri="{FF2B5EF4-FFF2-40B4-BE49-F238E27FC236}">
                <a16:creationId xmlns:a16="http://schemas.microsoft.com/office/drawing/2014/main" id="{D7002FB3-4954-471A-F25E-9BBDF75E4573}"/>
              </a:ext>
            </a:extLst>
          </p:cNvPr>
          <p:cNvGrpSpPr/>
          <p:nvPr/>
        </p:nvGrpSpPr>
        <p:grpSpPr>
          <a:xfrm>
            <a:off x="4914900" y="3086101"/>
            <a:ext cx="3733800" cy="3657596"/>
            <a:chOff x="609600" y="3619501"/>
            <a:chExt cx="3733800" cy="3657596"/>
          </a:xfrm>
        </p:grpSpPr>
        <p:sp>
          <p:nvSpPr>
            <p:cNvPr id="16" name="Rectangle 15">
              <a:extLst>
                <a:ext uri="{FF2B5EF4-FFF2-40B4-BE49-F238E27FC236}">
                  <a16:creationId xmlns:a16="http://schemas.microsoft.com/office/drawing/2014/main" id="{CA0FFF5B-4C7F-6E49-F0D5-7F552BF111E6}"/>
                </a:ext>
              </a:extLst>
            </p:cNvPr>
            <p:cNvSpPr/>
            <p:nvPr/>
          </p:nvSpPr>
          <p:spPr>
            <a:xfrm>
              <a:off x="609600" y="3619501"/>
              <a:ext cx="3733800" cy="36575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61CF2D-89D4-0557-79BA-307F32322B1A}"/>
                </a:ext>
              </a:extLst>
            </p:cNvPr>
            <p:cNvSpPr txBox="1"/>
            <p:nvPr/>
          </p:nvSpPr>
          <p:spPr>
            <a:xfrm>
              <a:off x="609600" y="3779025"/>
              <a:ext cx="37338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Hệ thống cảm biến, camera thu thập thông tin về chuồng, vật nuôi</a:t>
              </a:r>
            </a:p>
          </p:txBody>
        </p:sp>
      </p:grpSp>
      <p:grpSp>
        <p:nvGrpSpPr>
          <p:cNvPr id="19" name="Group 18">
            <a:extLst>
              <a:ext uri="{FF2B5EF4-FFF2-40B4-BE49-F238E27FC236}">
                <a16:creationId xmlns:a16="http://schemas.microsoft.com/office/drawing/2014/main" id="{1FF390E5-F4F8-C09C-6376-5807DA7176EB}"/>
              </a:ext>
            </a:extLst>
          </p:cNvPr>
          <p:cNvGrpSpPr/>
          <p:nvPr/>
        </p:nvGrpSpPr>
        <p:grpSpPr>
          <a:xfrm>
            <a:off x="9220200" y="3086101"/>
            <a:ext cx="3733800" cy="3657596"/>
            <a:chOff x="609600" y="3619501"/>
            <a:chExt cx="3733800" cy="3657596"/>
          </a:xfrm>
        </p:grpSpPr>
        <p:sp>
          <p:nvSpPr>
            <p:cNvPr id="20" name="Rectangle 19">
              <a:extLst>
                <a:ext uri="{FF2B5EF4-FFF2-40B4-BE49-F238E27FC236}">
                  <a16:creationId xmlns:a16="http://schemas.microsoft.com/office/drawing/2014/main" id="{8E6ED660-C59E-23C2-9824-D915A47545A9}"/>
                </a:ext>
              </a:extLst>
            </p:cNvPr>
            <p:cNvSpPr/>
            <p:nvPr/>
          </p:nvSpPr>
          <p:spPr>
            <a:xfrm>
              <a:off x="609600" y="3619501"/>
              <a:ext cx="3733800" cy="36575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F46677A-0DC8-07A9-8C1F-F4DCFEC4DB50}"/>
                </a:ext>
              </a:extLst>
            </p:cNvPr>
            <p:cNvSpPr txBox="1"/>
            <p:nvPr/>
          </p:nvSpPr>
          <p:spPr>
            <a:xfrm>
              <a:off x="685800" y="3779025"/>
              <a:ext cx="35814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Thông tin được chuyển về phần mềm quản lí, đánh giá,…</a:t>
              </a:r>
            </a:p>
          </p:txBody>
        </p:sp>
      </p:grpSp>
      <p:grpSp>
        <p:nvGrpSpPr>
          <p:cNvPr id="24" name="Group 23">
            <a:extLst>
              <a:ext uri="{FF2B5EF4-FFF2-40B4-BE49-F238E27FC236}">
                <a16:creationId xmlns:a16="http://schemas.microsoft.com/office/drawing/2014/main" id="{7341FE6C-A8C7-BFAF-452D-C3AFC00FFBC1}"/>
              </a:ext>
            </a:extLst>
          </p:cNvPr>
          <p:cNvGrpSpPr/>
          <p:nvPr/>
        </p:nvGrpSpPr>
        <p:grpSpPr>
          <a:xfrm>
            <a:off x="10668000" y="1866900"/>
            <a:ext cx="914400" cy="914400"/>
            <a:chOff x="11201400" y="2400300"/>
            <a:chExt cx="914400" cy="914400"/>
          </a:xfrm>
        </p:grpSpPr>
        <p:sp>
          <p:nvSpPr>
            <p:cNvPr id="18" name="Diamond 17">
              <a:extLst>
                <a:ext uri="{FF2B5EF4-FFF2-40B4-BE49-F238E27FC236}">
                  <a16:creationId xmlns:a16="http://schemas.microsoft.com/office/drawing/2014/main" id="{DA21A8EE-1F8B-E326-6774-A9694BFB2F07}"/>
                </a:ext>
              </a:extLst>
            </p:cNvPr>
            <p:cNvSpPr/>
            <p:nvPr/>
          </p:nvSpPr>
          <p:spPr>
            <a:xfrm>
              <a:off x="11201400" y="2400300"/>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b="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5B7BC62-9372-8222-F61B-B0321C183EC1}"/>
                </a:ext>
              </a:extLst>
            </p:cNvPr>
            <p:cNvSpPr txBox="1"/>
            <p:nvPr/>
          </p:nvSpPr>
          <p:spPr>
            <a:xfrm>
              <a:off x="11201400" y="2518946"/>
              <a:ext cx="913209"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iii</a:t>
              </a:r>
            </a:p>
          </p:txBody>
        </p:sp>
      </p:grpSp>
      <p:grpSp>
        <p:nvGrpSpPr>
          <p:cNvPr id="26" name="Group 25">
            <a:extLst>
              <a:ext uri="{FF2B5EF4-FFF2-40B4-BE49-F238E27FC236}">
                <a16:creationId xmlns:a16="http://schemas.microsoft.com/office/drawing/2014/main" id="{D8F9AE39-4312-9E8B-ED79-4EE08AEBAE5C}"/>
              </a:ext>
            </a:extLst>
          </p:cNvPr>
          <p:cNvGrpSpPr/>
          <p:nvPr/>
        </p:nvGrpSpPr>
        <p:grpSpPr>
          <a:xfrm>
            <a:off x="13525500" y="3086101"/>
            <a:ext cx="3733800" cy="3657596"/>
            <a:chOff x="609600" y="3619501"/>
            <a:chExt cx="3733800" cy="3657596"/>
          </a:xfrm>
        </p:grpSpPr>
        <p:sp>
          <p:nvSpPr>
            <p:cNvPr id="27" name="Rectangle 26">
              <a:extLst>
                <a:ext uri="{FF2B5EF4-FFF2-40B4-BE49-F238E27FC236}">
                  <a16:creationId xmlns:a16="http://schemas.microsoft.com/office/drawing/2014/main" id="{EA606682-D1EB-F65B-C616-E92E409B9EE8}"/>
                </a:ext>
              </a:extLst>
            </p:cNvPr>
            <p:cNvSpPr/>
            <p:nvPr/>
          </p:nvSpPr>
          <p:spPr>
            <a:xfrm>
              <a:off x="609600" y="3619501"/>
              <a:ext cx="3733800" cy="36575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A3609E-CF66-D7D3-F888-7B8A93279805}"/>
                </a:ext>
              </a:extLst>
            </p:cNvPr>
            <p:cNvSpPr txBox="1"/>
            <p:nvPr/>
          </p:nvSpPr>
          <p:spPr>
            <a:xfrm>
              <a:off x="685800" y="3779025"/>
              <a:ext cx="3581400" cy="248266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Đưa ra cảnh báo cho người chăn nuôi. </a:t>
              </a:r>
            </a:p>
          </p:txBody>
        </p:sp>
      </p:grpSp>
      <p:grpSp>
        <p:nvGrpSpPr>
          <p:cNvPr id="29" name="Group 28">
            <a:extLst>
              <a:ext uri="{FF2B5EF4-FFF2-40B4-BE49-F238E27FC236}">
                <a16:creationId xmlns:a16="http://schemas.microsoft.com/office/drawing/2014/main" id="{DDDEF4A6-35FB-054F-CB7D-8B52F005B9DE}"/>
              </a:ext>
            </a:extLst>
          </p:cNvPr>
          <p:cNvGrpSpPr/>
          <p:nvPr/>
        </p:nvGrpSpPr>
        <p:grpSpPr>
          <a:xfrm>
            <a:off x="14973300" y="1866900"/>
            <a:ext cx="914400" cy="914400"/>
            <a:chOff x="11201400" y="2400300"/>
            <a:chExt cx="914400" cy="914400"/>
          </a:xfrm>
        </p:grpSpPr>
        <p:sp>
          <p:nvSpPr>
            <p:cNvPr id="30" name="Diamond 29">
              <a:extLst>
                <a:ext uri="{FF2B5EF4-FFF2-40B4-BE49-F238E27FC236}">
                  <a16:creationId xmlns:a16="http://schemas.microsoft.com/office/drawing/2014/main" id="{01C0F4E7-C2E6-24D8-0426-4D4762106423}"/>
                </a:ext>
              </a:extLst>
            </p:cNvPr>
            <p:cNvSpPr/>
            <p:nvPr/>
          </p:nvSpPr>
          <p:spPr>
            <a:xfrm>
              <a:off x="11201400" y="2400300"/>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b="1">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94C8D64-11C2-D90E-41AA-4F231D8C27DF}"/>
                </a:ext>
              </a:extLst>
            </p:cNvPr>
            <p:cNvSpPr txBox="1"/>
            <p:nvPr/>
          </p:nvSpPr>
          <p:spPr>
            <a:xfrm>
              <a:off x="11201400" y="2518946"/>
              <a:ext cx="913209"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iv</a:t>
              </a:r>
            </a:p>
          </p:txBody>
        </p:sp>
      </p:grpSp>
      <p:sp>
        <p:nvSpPr>
          <p:cNvPr id="34" name="TextBox 33">
            <a:extLst>
              <a:ext uri="{FF2B5EF4-FFF2-40B4-BE49-F238E27FC236}">
                <a16:creationId xmlns:a16="http://schemas.microsoft.com/office/drawing/2014/main" id="{7EBD7261-5C91-627B-9C89-D1A854812DCA}"/>
              </a:ext>
            </a:extLst>
          </p:cNvPr>
          <p:cNvSpPr txBox="1"/>
          <p:nvPr/>
        </p:nvSpPr>
        <p:spPr>
          <a:xfrm>
            <a:off x="685800" y="7124700"/>
            <a:ext cx="2783904"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a:solidFill>
                  <a:srgbClr val="C00000"/>
                </a:solidFill>
                <a:latin typeface="Arial" panose="020B0604020202020204" pitchFamily="34" charset="0"/>
                <a:cs typeface="Arial" panose="020B0604020202020204" pitchFamily="34" charset="0"/>
              </a:rPr>
              <a:t>Ví dụ: </a:t>
            </a:r>
          </a:p>
        </p:txBody>
      </p:sp>
      <p:grpSp>
        <p:nvGrpSpPr>
          <p:cNvPr id="40" name="Group 39">
            <a:extLst>
              <a:ext uri="{FF2B5EF4-FFF2-40B4-BE49-F238E27FC236}">
                <a16:creationId xmlns:a16="http://schemas.microsoft.com/office/drawing/2014/main" id="{BDD46E3E-905C-6B20-1BC5-2254EFD84A7E}"/>
              </a:ext>
            </a:extLst>
          </p:cNvPr>
          <p:cNvGrpSpPr/>
          <p:nvPr/>
        </p:nvGrpSpPr>
        <p:grpSpPr>
          <a:xfrm>
            <a:off x="1179147" y="8115300"/>
            <a:ext cx="16070628" cy="1654305"/>
            <a:chOff x="1179147" y="8213587"/>
            <a:chExt cx="16070628" cy="1654305"/>
          </a:xfrm>
        </p:grpSpPr>
        <p:sp>
          <p:nvSpPr>
            <p:cNvPr id="35" name="Rectangle: Rounded Corners 34">
              <a:extLst>
                <a:ext uri="{FF2B5EF4-FFF2-40B4-BE49-F238E27FC236}">
                  <a16:creationId xmlns:a16="http://schemas.microsoft.com/office/drawing/2014/main" id="{2AEBCE4E-6BD1-8E19-90B5-7074D1D8AB9E}"/>
                </a:ext>
              </a:extLst>
            </p:cNvPr>
            <p:cNvSpPr/>
            <p:nvPr/>
          </p:nvSpPr>
          <p:spPr>
            <a:xfrm>
              <a:off x="1179147" y="8213589"/>
              <a:ext cx="4475448" cy="1654303"/>
            </a:xfrm>
            <a:prstGeom prst="roundRect">
              <a:avLst/>
            </a:prstGeom>
            <a:solidFill>
              <a:srgbClr val="5A88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bg1"/>
                  </a:solidFill>
                  <a:latin typeface="Arial" panose="020B0604020202020204" pitchFamily="34" charset="0"/>
                  <a:cs typeface="Arial" panose="020B0604020202020204" pitchFamily="34" charset="0"/>
                </a:rPr>
                <a:t>Nhiệt độ chuồng tăng cao </a:t>
              </a:r>
            </a:p>
          </p:txBody>
        </p:sp>
        <p:sp>
          <p:nvSpPr>
            <p:cNvPr id="36" name="Rectangle: Rounded Corners 35">
              <a:extLst>
                <a:ext uri="{FF2B5EF4-FFF2-40B4-BE49-F238E27FC236}">
                  <a16:creationId xmlns:a16="http://schemas.microsoft.com/office/drawing/2014/main" id="{9626658E-01B0-850C-F493-1A0F02467AB4}"/>
                </a:ext>
              </a:extLst>
            </p:cNvPr>
            <p:cNvSpPr/>
            <p:nvPr/>
          </p:nvSpPr>
          <p:spPr>
            <a:xfrm>
              <a:off x="7011051" y="8213588"/>
              <a:ext cx="4475448" cy="1654303"/>
            </a:xfrm>
            <a:prstGeom prst="roundRect">
              <a:avLst/>
            </a:prstGeom>
            <a:solidFill>
              <a:srgbClr val="5A88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bg1"/>
                  </a:solidFill>
                  <a:latin typeface="Arial" panose="020B0604020202020204" pitchFamily="34" charset="0"/>
                  <a:cs typeface="Arial" panose="020B0604020202020204" pitchFamily="34" charset="0"/>
                </a:rPr>
                <a:t>Nháy đèn đỏ </a:t>
              </a:r>
            </a:p>
            <a:p>
              <a:pPr algn="ctr">
                <a:lnSpc>
                  <a:spcPct val="150000"/>
                </a:lnSpc>
              </a:pPr>
              <a:r>
                <a:rPr lang="en-US" sz="3600">
                  <a:solidFill>
                    <a:schemeClr val="bg1"/>
                  </a:solidFill>
                  <a:latin typeface="Arial" panose="020B0604020202020204" pitchFamily="34" charset="0"/>
                  <a:cs typeface="Arial" panose="020B0604020202020204" pitchFamily="34" charset="0"/>
                </a:rPr>
                <a:t>cảnh báo</a:t>
              </a:r>
            </a:p>
          </p:txBody>
        </p:sp>
        <p:sp>
          <p:nvSpPr>
            <p:cNvPr id="37" name="Rectangle: Rounded Corners 36">
              <a:extLst>
                <a:ext uri="{FF2B5EF4-FFF2-40B4-BE49-F238E27FC236}">
                  <a16:creationId xmlns:a16="http://schemas.microsoft.com/office/drawing/2014/main" id="{4555B57E-56FA-E294-AEA0-D41077E14E0B}"/>
                </a:ext>
              </a:extLst>
            </p:cNvPr>
            <p:cNvSpPr/>
            <p:nvPr/>
          </p:nvSpPr>
          <p:spPr>
            <a:xfrm>
              <a:off x="12774327" y="8213587"/>
              <a:ext cx="4475448" cy="1654303"/>
            </a:xfrm>
            <a:prstGeom prst="roundRect">
              <a:avLst/>
            </a:prstGeom>
            <a:solidFill>
              <a:srgbClr val="5A88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bg1"/>
                  </a:solidFill>
                  <a:latin typeface="Arial" panose="020B0604020202020204" pitchFamily="34" charset="0"/>
                  <a:cs typeface="Arial" panose="020B0604020202020204" pitchFamily="34" charset="0"/>
                </a:rPr>
                <a:t>Khởi động chế độ làm mát chuồng</a:t>
              </a:r>
            </a:p>
          </p:txBody>
        </p:sp>
        <p:sp>
          <p:nvSpPr>
            <p:cNvPr id="38" name="Arrow: Right 37">
              <a:extLst>
                <a:ext uri="{FF2B5EF4-FFF2-40B4-BE49-F238E27FC236}">
                  <a16:creationId xmlns:a16="http://schemas.microsoft.com/office/drawing/2014/main" id="{49F15BDB-C603-096A-DC90-052379330BA8}"/>
                </a:ext>
              </a:extLst>
            </p:cNvPr>
            <p:cNvSpPr/>
            <p:nvPr/>
          </p:nvSpPr>
          <p:spPr>
            <a:xfrm>
              <a:off x="5982026" y="8877300"/>
              <a:ext cx="609600" cy="45720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B8707D84-C959-FC29-3102-789F41EDCF61}"/>
                </a:ext>
              </a:extLst>
            </p:cNvPr>
            <p:cNvSpPr/>
            <p:nvPr/>
          </p:nvSpPr>
          <p:spPr>
            <a:xfrm>
              <a:off x="11825613" y="8877300"/>
              <a:ext cx="609600" cy="45720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322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4" grpId="0" animBg="1"/>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44747" y="3573900"/>
            <a:ext cx="11328647" cy="5488169"/>
          </a:xfrm>
          <a:prstGeom prst="rect">
            <a:avLst/>
          </a:prstGeom>
        </p:spPr>
        <p:txBody>
          <a:bodyPr wrap="square" lIns="0" tIns="0" rIns="0" bIns="0" rtlCol="0" anchor="t">
            <a:spAutoFit/>
          </a:bodyPr>
          <a:lstStyle/>
          <a:p>
            <a:pPr algn="r">
              <a:lnSpc>
                <a:spcPts val="14946"/>
              </a:lnSpc>
            </a:pPr>
            <a:r>
              <a:rPr lang="en-US" sz="8000" b="1" spc="465">
                <a:solidFill>
                  <a:srgbClr val="764652"/>
                </a:solidFill>
                <a:latin typeface="Arial" panose="020B0604020202020204" pitchFamily="34" charset="0"/>
                <a:cs typeface="Arial" panose="020B0604020202020204" pitchFamily="34" charset="0"/>
              </a:rPr>
              <a:t>MÔ HÌNH </a:t>
            </a:r>
          </a:p>
          <a:p>
            <a:pPr algn="r">
              <a:lnSpc>
                <a:spcPts val="14946"/>
              </a:lnSpc>
            </a:pPr>
            <a:r>
              <a:rPr lang="en-US" sz="8000" b="1" spc="465">
                <a:solidFill>
                  <a:srgbClr val="764652"/>
                </a:solidFill>
                <a:latin typeface="Arial" panose="020B0604020202020204" pitchFamily="34" charset="0"/>
                <a:cs typeface="Arial" panose="020B0604020202020204" pitchFamily="34" charset="0"/>
              </a:rPr>
              <a:t>CHĂN NUÔI BÒ SỮA CÔNG NGHỆ CAO </a:t>
            </a:r>
          </a:p>
        </p:txBody>
      </p:sp>
      <p:sp>
        <p:nvSpPr>
          <p:cNvPr id="4" name="TextBox 4"/>
          <p:cNvSpPr txBox="1"/>
          <p:nvPr/>
        </p:nvSpPr>
        <p:spPr>
          <a:xfrm>
            <a:off x="8154881" y="1104900"/>
            <a:ext cx="3081445" cy="2573012"/>
          </a:xfrm>
          <a:prstGeom prst="rect">
            <a:avLst/>
          </a:prstGeom>
          <a:solidFill>
            <a:schemeClr val="accent5">
              <a:lumMod val="20000"/>
              <a:lumOff val="80000"/>
            </a:schemeClr>
          </a:solidFill>
        </p:spPr>
        <p:txBody>
          <a:bodyPr wrap="square" lIns="0" tIns="0" rIns="0" bIns="0" rtlCol="0" anchor="t">
            <a:spAutoFit/>
          </a:bodyPr>
          <a:lstStyle/>
          <a:p>
            <a:pPr algn="ctr">
              <a:lnSpc>
                <a:spcPts val="22200"/>
              </a:lnSpc>
            </a:pPr>
            <a:r>
              <a:rPr lang="en-US" sz="15000" b="1" spc="732">
                <a:solidFill>
                  <a:srgbClr val="5A8884"/>
                </a:solidFill>
                <a:latin typeface="Arial" panose="020B0604020202020204" pitchFamily="34" charset="0"/>
                <a:cs typeface="Arial" panose="020B0604020202020204" pitchFamily="34" charset="0"/>
              </a:rPr>
              <a:t>02</a:t>
            </a:r>
          </a:p>
        </p:txBody>
      </p:sp>
      <p:sp>
        <p:nvSpPr>
          <p:cNvPr id="6" name="Freeform 6"/>
          <p:cNvSpPr/>
          <p:nvPr/>
        </p:nvSpPr>
        <p:spPr>
          <a:xfrm>
            <a:off x="1828800" y="1430361"/>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4262732">
            <a:off x="6951678" y="936047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4" name="Group 15">
            <a:extLst>
              <a:ext uri="{FF2B5EF4-FFF2-40B4-BE49-F238E27FC236}">
                <a16:creationId xmlns:a16="http://schemas.microsoft.com/office/drawing/2014/main" id="{0F0F2119-FD2C-AABF-CC12-9FF3258C75D1}"/>
              </a:ext>
            </a:extLst>
          </p:cNvPr>
          <p:cNvGrpSpPr/>
          <p:nvPr/>
        </p:nvGrpSpPr>
        <p:grpSpPr>
          <a:xfrm>
            <a:off x="12502913" y="1348918"/>
            <a:ext cx="2977777" cy="3246008"/>
            <a:chOff x="0" y="0"/>
            <a:chExt cx="3970369" cy="4328011"/>
          </a:xfrm>
        </p:grpSpPr>
        <p:sp>
          <p:nvSpPr>
            <p:cNvPr id="15" name="Freeform 16">
              <a:extLst>
                <a:ext uri="{FF2B5EF4-FFF2-40B4-BE49-F238E27FC236}">
                  <a16:creationId xmlns:a16="http://schemas.microsoft.com/office/drawing/2014/main" id="{A4140DB5-D717-5FCD-B5DA-D557229C2799}"/>
                </a:ext>
              </a:extLst>
            </p:cNvPr>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7">
              <a:extLst>
                <a:ext uri="{FF2B5EF4-FFF2-40B4-BE49-F238E27FC236}">
                  <a16:creationId xmlns:a16="http://schemas.microsoft.com/office/drawing/2014/main" id="{DC1D18AA-BCF4-103C-F4E0-0701F5DC0576}"/>
                </a:ext>
              </a:extLst>
            </p:cNvPr>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8">
              <a:extLst>
                <a:ext uri="{FF2B5EF4-FFF2-40B4-BE49-F238E27FC236}">
                  <a16:creationId xmlns:a16="http://schemas.microsoft.com/office/drawing/2014/main" id="{677CE179-034C-A216-0305-E039AF85E53E}"/>
                </a:ext>
              </a:extLst>
            </p:cNvPr>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18" name="Freeform 12">
            <a:extLst>
              <a:ext uri="{FF2B5EF4-FFF2-40B4-BE49-F238E27FC236}">
                <a16:creationId xmlns:a16="http://schemas.microsoft.com/office/drawing/2014/main" id="{44D72759-80AA-F734-DC76-020B58D08C69}"/>
              </a:ext>
            </a:extLst>
          </p:cNvPr>
          <p:cNvSpPr/>
          <p:nvPr/>
        </p:nvSpPr>
        <p:spPr>
          <a:xfrm>
            <a:off x="11692919" y="4115538"/>
            <a:ext cx="7962497" cy="7106529"/>
          </a:xfrm>
          <a:custGeom>
            <a:avLst/>
            <a:gdLst/>
            <a:ahLst/>
            <a:cxnLst/>
            <a:rect l="l" t="t" r="r" b="b"/>
            <a:pathLst>
              <a:path w="9220840" h="8229600">
                <a:moveTo>
                  <a:pt x="0" y="0"/>
                </a:moveTo>
                <a:lnTo>
                  <a:pt x="9220840" y="0"/>
                </a:lnTo>
                <a:lnTo>
                  <a:pt x="9220840" y="8229600"/>
                </a:lnTo>
                <a:lnTo>
                  <a:pt x="0" y="8229600"/>
                </a:lnTo>
                <a:lnTo>
                  <a:pt x="0" y="0"/>
                </a:lnTo>
                <a:close/>
              </a:path>
            </a:pathLst>
          </a:custGeom>
          <a:blipFill>
            <a:blip r:embed="rId17"/>
            <a:stretch>
              <a:fillRect/>
            </a:stretch>
          </a:blipFill>
        </p:spPr>
      </p:sp>
      <p:sp>
        <p:nvSpPr>
          <p:cNvPr id="5" name="Freeform 4">
            <a:extLst>
              <a:ext uri="{FF2B5EF4-FFF2-40B4-BE49-F238E27FC236}">
                <a16:creationId xmlns:a16="http://schemas.microsoft.com/office/drawing/2014/main" id="{E4F45C90-BC68-80B9-F709-F4A87B29504A}"/>
              </a:ext>
            </a:extLst>
          </p:cNvPr>
          <p:cNvSpPr/>
          <p:nvPr/>
        </p:nvSpPr>
        <p:spPr>
          <a:xfrm>
            <a:off x="11537151" y="4553976"/>
            <a:ext cx="7055649" cy="5959084"/>
          </a:xfrm>
          <a:custGeom>
            <a:avLst/>
            <a:gdLst/>
            <a:ahLst/>
            <a:cxnLst/>
            <a:rect l="l" t="t" r="r" b="b"/>
            <a:pathLst>
              <a:path w="9743976" h="8229600">
                <a:moveTo>
                  <a:pt x="0" y="0"/>
                </a:moveTo>
                <a:lnTo>
                  <a:pt x="9743977" y="0"/>
                </a:lnTo>
                <a:lnTo>
                  <a:pt x="9743977" y="8229600"/>
                </a:lnTo>
                <a:lnTo>
                  <a:pt x="0" y="8229600"/>
                </a:lnTo>
                <a:lnTo>
                  <a:pt x="0" y="0"/>
                </a:lnTo>
                <a:close/>
              </a:path>
            </a:pathLst>
          </a:custGeom>
          <a:blipFill>
            <a:blip r:embed="rId18"/>
            <a:stretch>
              <a:fillRect/>
            </a:stretch>
          </a:blipFill>
        </p:spPr>
      </p:sp>
      <p:sp>
        <p:nvSpPr>
          <p:cNvPr id="13" name="Freeform 10">
            <a:extLst>
              <a:ext uri="{FF2B5EF4-FFF2-40B4-BE49-F238E27FC236}">
                <a16:creationId xmlns:a16="http://schemas.microsoft.com/office/drawing/2014/main" id="{04F3F700-72CA-A4C7-C8C9-2049D52C6FCD}"/>
              </a:ext>
            </a:extLst>
          </p:cNvPr>
          <p:cNvSpPr/>
          <p:nvPr/>
        </p:nvSpPr>
        <p:spPr>
          <a:xfrm rot="17834672">
            <a:off x="11438336" y="8193240"/>
            <a:ext cx="1901455" cy="2595038"/>
          </a:xfrm>
          <a:custGeom>
            <a:avLst/>
            <a:gdLst/>
            <a:ahLst/>
            <a:cxnLst/>
            <a:rect l="l" t="t" r="r" b="b"/>
            <a:pathLst>
              <a:path w="3015026" h="4114800">
                <a:moveTo>
                  <a:pt x="0" y="0"/>
                </a:moveTo>
                <a:lnTo>
                  <a:pt x="3015026" y="0"/>
                </a:lnTo>
                <a:lnTo>
                  <a:pt x="301502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0">
            <a:extLst>
              <a:ext uri="{FF2B5EF4-FFF2-40B4-BE49-F238E27FC236}">
                <a16:creationId xmlns:a16="http://schemas.microsoft.com/office/drawing/2014/main" id="{37236A02-2C3F-EEF9-69E0-21072E43A8E4}"/>
              </a:ext>
            </a:extLst>
          </p:cNvPr>
          <p:cNvSpPr/>
          <p:nvPr/>
        </p:nvSpPr>
        <p:spPr>
          <a:xfrm rot="987325">
            <a:off x="13291154" y="8747874"/>
            <a:ext cx="1581444" cy="2158298"/>
          </a:xfrm>
          <a:custGeom>
            <a:avLst/>
            <a:gdLst/>
            <a:ahLst/>
            <a:cxnLst/>
            <a:rect l="l" t="t" r="r" b="b"/>
            <a:pathLst>
              <a:path w="3015026" h="4114800">
                <a:moveTo>
                  <a:pt x="0" y="0"/>
                </a:moveTo>
                <a:lnTo>
                  <a:pt x="3015026" y="0"/>
                </a:lnTo>
                <a:lnTo>
                  <a:pt x="301502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Freeform 10">
            <a:extLst>
              <a:ext uri="{FF2B5EF4-FFF2-40B4-BE49-F238E27FC236}">
                <a16:creationId xmlns:a16="http://schemas.microsoft.com/office/drawing/2014/main" id="{CFCA5475-3B02-8E5D-24C7-987D717AF67F}"/>
              </a:ext>
            </a:extLst>
          </p:cNvPr>
          <p:cNvSpPr/>
          <p:nvPr/>
        </p:nvSpPr>
        <p:spPr>
          <a:xfrm rot="17031721">
            <a:off x="10581664" y="9152758"/>
            <a:ext cx="1393534" cy="1901846"/>
          </a:xfrm>
          <a:custGeom>
            <a:avLst/>
            <a:gdLst/>
            <a:ahLst/>
            <a:cxnLst/>
            <a:rect l="l" t="t" r="r" b="b"/>
            <a:pathLst>
              <a:path w="3015026" h="4114800">
                <a:moveTo>
                  <a:pt x="0" y="0"/>
                </a:moveTo>
                <a:lnTo>
                  <a:pt x="3015026" y="0"/>
                </a:lnTo>
                <a:lnTo>
                  <a:pt x="301502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extLst>
      <p:ext uri="{BB962C8B-B14F-4D97-AF65-F5344CB8AC3E}">
        <p14:creationId xmlns:p14="http://schemas.microsoft.com/office/powerpoint/2010/main" val="29772766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BDFD9D-365D-6AA2-FDA1-7D3B5E5FE12B}"/>
              </a:ext>
            </a:extLst>
          </p:cNvPr>
          <p:cNvSpPr txBox="1"/>
          <p:nvPr/>
        </p:nvSpPr>
        <p:spPr>
          <a:xfrm>
            <a:off x="2057400" y="713126"/>
            <a:ext cx="7391400" cy="1169551"/>
          </a:xfrm>
          <a:prstGeom prst="rect">
            <a:avLst/>
          </a:prstGeom>
          <a:noFill/>
        </p:spPr>
        <p:txBody>
          <a:bodyPr wrap="square" rtlCol="0">
            <a:spAutoFit/>
          </a:bodyPr>
          <a:lstStyle/>
          <a:p>
            <a:pPr algn="ctr"/>
            <a:r>
              <a:rPr lang="en-US" sz="7000" b="1">
                <a:solidFill>
                  <a:srgbClr val="764652"/>
                </a:solidFill>
                <a:latin typeface="Arial" panose="020B0604020202020204" pitchFamily="34" charset="0"/>
                <a:cs typeface="Arial" panose="020B0604020202020204" pitchFamily="34" charset="0"/>
              </a:rPr>
              <a:t>KHỞI ĐỘNG </a:t>
            </a:r>
          </a:p>
        </p:txBody>
      </p:sp>
      <p:sp>
        <p:nvSpPr>
          <p:cNvPr id="8" name="Freeform 6">
            <a:extLst>
              <a:ext uri="{FF2B5EF4-FFF2-40B4-BE49-F238E27FC236}">
                <a16:creationId xmlns:a16="http://schemas.microsoft.com/office/drawing/2014/main" id="{4E0DDD7F-9A39-8EB0-2AA2-A4C47BAE5CF8}"/>
              </a:ext>
            </a:extLst>
          </p:cNvPr>
          <p:cNvSpPr/>
          <p:nvPr/>
        </p:nvSpPr>
        <p:spPr>
          <a:xfrm flipH="1">
            <a:off x="11049000" y="713126"/>
            <a:ext cx="6297306" cy="8860748"/>
          </a:xfrm>
          <a:prstGeom prst="round2DiagRect">
            <a:avLst/>
          </a:prstGeom>
          <a:blipFill>
            <a:blip r:embed="rId4"/>
            <a:stretch>
              <a:fillRect r="-102198"/>
            </a:stretch>
          </a:blipFill>
        </p:spPr>
        <p:txBody>
          <a:bodyPr/>
          <a:lstStyle/>
          <a:p>
            <a:endParaRPr lang="en-US"/>
          </a:p>
        </p:txBody>
      </p:sp>
      <p:grpSp>
        <p:nvGrpSpPr>
          <p:cNvPr id="15" name="Group 14">
            <a:extLst>
              <a:ext uri="{FF2B5EF4-FFF2-40B4-BE49-F238E27FC236}">
                <a16:creationId xmlns:a16="http://schemas.microsoft.com/office/drawing/2014/main" id="{4687296A-0933-0FF5-37FC-FCFBB6BFDD6E}"/>
              </a:ext>
            </a:extLst>
          </p:cNvPr>
          <p:cNvGrpSpPr/>
          <p:nvPr/>
        </p:nvGrpSpPr>
        <p:grpSpPr>
          <a:xfrm>
            <a:off x="990600" y="2342818"/>
            <a:ext cx="9448800" cy="6395275"/>
            <a:chOff x="990600" y="2342818"/>
            <a:chExt cx="9448800" cy="6395275"/>
          </a:xfrm>
        </p:grpSpPr>
        <p:sp>
          <p:nvSpPr>
            <p:cNvPr id="14" name="Rectangle: Rounded Corners 13">
              <a:extLst>
                <a:ext uri="{FF2B5EF4-FFF2-40B4-BE49-F238E27FC236}">
                  <a16:creationId xmlns:a16="http://schemas.microsoft.com/office/drawing/2014/main" id="{A320CAD9-92AA-B1F6-EEA6-926F40808D97}"/>
                </a:ext>
              </a:extLst>
            </p:cNvPr>
            <p:cNvSpPr/>
            <p:nvPr/>
          </p:nvSpPr>
          <p:spPr>
            <a:xfrm>
              <a:off x="990600" y="3327893"/>
              <a:ext cx="9448800" cy="5410200"/>
            </a:xfrm>
            <a:prstGeom prst="roundRect">
              <a:avLst>
                <a:gd name="adj" fmla="val 8417"/>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7AED761-EE76-E12F-BC1F-3B6E4A4F3030}"/>
                </a:ext>
              </a:extLst>
            </p:cNvPr>
            <p:cNvSpPr txBox="1"/>
            <p:nvPr/>
          </p:nvSpPr>
          <p:spPr>
            <a:xfrm>
              <a:off x="1333500" y="3848100"/>
              <a:ext cx="8839200" cy="436978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Chăn nuôi công nghệ cao được ứng dụg cho đối tượng vật nuôi nào? </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Theo em, các trang trại chăn nuôi có nên áp dụng mô hình chăn nuôi công nghệ cao không? </a:t>
              </a:r>
            </a:p>
          </p:txBody>
        </p:sp>
        <p:sp>
          <p:nvSpPr>
            <p:cNvPr id="12" name="Freeform 2">
              <a:extLst>
                <a:ext uri="{FF2B5EF4-FFF2-40B4-BE49-F238E27FC236}">
                  <a16:creationId xmlns:a16="http://schemas.microsoft.com/office/drawing/2014/main" id="{66102877-CC9F-593B-D64B-4F7FDBF43E7E}"/>
                </a:ext>
              </a:extLst>
            </p:cNvPr>
            <p:cNvSpPr/>
            <p:nvPr/>
          </p:nvSpPr>
          <p:spPr>
            <a:xfrm>
              <a:off x="4876800" y="2342818"/>
              <a:ext cx="1742574" cy="14899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extLst>
      <p:ext uri="{BB962C8B-B14F-4D97-AF65-F5344CB8AC3E}">
        <p14:creationId xmlns:p14="http://schemas.microsoft.com/office/powerpoint/2010/main" val="400309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Freeform 9">
            <a:extLst>
              <a:ext uri="{FF2B5EF4-FFF2-40B4-BE49-F238E27FC236}">
                <a16:creationId xmlns:a16="http://schemas.microsoft.com/office/drawing/2014/main" id="{7FD17866-B50E-E2AB-D24F-2A3B5308D0CF}"/>
              </a:ext>
            </a:extLst>
          </p:cNvPr>
          <p:cNvSpPr/>
          <p:nvPr/>
        </p:nvSpPr>
        <p:spPr>
          <a:xfrm rot="6383713">
            <a:off x="16458833" y="428357"/>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 name="Group 1">
            <a:extLst>
              <a:ext uri="{FF2B5EF4-FFF2-40B4-BE49-F238E27FC236}">
                <a16:creationId xmlns:a16="http://schemas.microsoft.com/office/drawing/2014/main" id="{84800175-AFE7-DBB8-939F-13E9A044F2EC}"/>
              </a:ext>
            </a:extLst>
          </p:cNvPr>
          <p:cNvGrpSpPr/>
          <p:nvPr/>
        </p:nvGrpSpPr>
        <p:grpSpPr>
          <a:xfrm>
            <a:off x="-457200" y="495300"/>
            <a:ext cx="8763000" cy="1219200"/>
            <a:chOff x="-228600" y="876300"/>
            <a:chExt cx="8763000" cy="1219200"/>
          </a:xfrm>
        </p:grpSpPr>
        <p:sp>
          <p:nvSpPr>
            <p:cNvPr id="4" name="Arrow: Pentagon 3">
              <a:extLst>
                <a:ext uri="{FF2B5EF4-FFF2-40B4-BE49-F238E27FC236}">
                  <a16:creationId xmlns:a16="http://schemas.microsoft.com/office/drawing/2014/main" id="{225CB01C-F457-AE45-5CF5-B4B1AD325430}"/>
                </a:ext>
              </a:extLst>
            </p:cNvPr>
            <p:cNvSpPr/>
            <p:nvPr/>
          </p:nvSpPr>
          <p:spPr>
            <a:xfrm>
              <a:off x="-228600" y="876300"/>
              <a:ext cx="8763000" cy="1219200"/>
            </a:xfrm>
            <a:prstGeom prst="homePlate">
              <a:avLst/>
            </a:prstGeom>
            <a:solidFill>
              <a:srgbClr val="FFFAE7"/>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A5774A-3346-AFDA-39F2-DDAF552C3C4C}"/>
                </a:ext>
              </a:extLst>
            </p:cNvPr>
            <p:cNvSpPr txBox="1"/>
            <p:nvPr/>
          </p:nvSpPr>
          <p:spPr>
            <a:xfrm>
              <a:off x="838200" y="1093485"/>
              <a:ext cx="7162800" cy="784830"/>
            </a:xfrm>
            <a:prstGeom prst="rect">
              <a:avLst/>
            </a:prstGeom>
            <a:noFill/>
          </p:spPr>
          <p:txBody>
            <a:bodyPr wrap="square" rtlCol="0">
              <a:spAutoFit/>
            </a:bodyPr>
            <a:lstStyle/>
            <a:p>
              <a:r>
                <a:rPr lang="en-US" sz="4500" b="1">
                  <a:solidFill>
                    <a:srgbClr val="764652"/>
                  </a:solidFill>
                  <a:latin typeface="Arial" panose="020B0604020202020204" pitchFamily="34" charset="0"/>
                  <a:cs typeface="Arial" panose="020B0604020202020204" pitchFamily="34" charset="0"/>
                </a:rPr>
                <a:t>2.1. Chuồng nuôi hiện đại </a:t>
              </a:r>
            </a:p>
          </p:txBody>
        </p:sp>
      </p:grpSp>
      <p:grpSp>
        <p:nvGrpSpPr>
          <p:cNvPr id="44" name="Group 43">
            <a:extLst>
              <a:ext uri="{FF2B5EF4-FFF2-40B4-BE49-F238E27FC236}">
                <a16:creationId xmlns:a16="http://schemas.microsoft.com/office/drawing/2014/main" id="{2F6BD809-D65F-828F-0005-7B832053C875}"/>
              </a:ext>
            </a:extLst>
          </p:cNvPr>
          <p:cNvGrpSpPr/>
          <p:nvPr/>
        </p:nvGrpSpPr>
        <p:grpSpPr>
          <a:xfrm>
            <a:off x="2223828" y="2933700"/>
            <a:ext cx="13849612" cy="4897398"/>
            <a:chOff x="2223828" y="2781300"/>
            <a:chExt cx="13849612" cy="4897398"/>
          </a:xfrm>
        </p:grpSpPr>
        <p:pic>
          <p:nvPicPr>
            <p:cNvPr id="7" name="Picture 6">
              <a:extLst>
                <a:ext uri="{FF2B5EF4-FFF2-40B4-BE49-F238E27FC236}">
                  <a16:creationId xmlns:a16="http://schemas.microsoft.com/office/drawing/2014/main" id="{86CBC6C9-7CC3-9001-9308-C9968D3C2891}"/>
                </a:ext>
              </a:extLst>
            </p:cNvPr>
            <p:cNvPicPr>
              <a:picLocks noChangeAspect="1"/>
            </p:cNvPicPr>
            <p:nvPr/>
          </p:nvPicPr>
          <p:blipFill>
            <a:blip r:embed="rId6"/>
            <a:stretch>
              <a:fillRect/>
            </a:stretch>
          </p:blipFill>
          <p:spPr>
            <a:xfrm>
              <a:off x="2362200" y="2781300"/>
              <a:ext cx="6262428" cy="3719023"/>
            </a:xfrm>
            <a:prstGeom prst="rect">
              <a:avLst/>
            </a:prstGeom>
          </p:spPr>
        </p:pic>
        <p:pic>
          <p:nvPicPr>
            <p:cNvPr id="22" name="Picture 21">
              <a:extLst>
                <a:ext uri="{FF2B5EF4-FFF2-40B4-BE49-F238E27FC236}">
                  <a16:creationId xmlns:a16="http://schemas.microsoft.com/office/drawing/2014/main" id="{ED555E36-157F-477E-F0E7-3EA96CF67BDF}"/>
                </a:ext>
              </a:extLst>
            </p:cNvPr>
            <p:cNvPicPr>
              <a:picLocks noChangeAspect="1"/>
            </p:cNvPicPr>
            <p:nvPr/>
          </p:nvPicPr>
          <p:blipFill>
            <a:blip r:embed="rId7"/>
            <a:stretch>
              <a:fillRect/>
            </a:stretch>
          </p:blipFill>
          <p:spPr>
            <a:xfrm>
              <a:off x="9748840" y="2806733"/>
              <a:ext cx="6324600" cy="3668155"/>
            </a:xfrm>
            <a:prstGeom prst="rect">
              <a:avLst/>
            </a:prstGeom>
          </p:spPr>
        </p:pic>
        <p:sp>
          <p:nvSpPr>
            <p:cNvPr id="41" name="TextBox 40">
              <a:extLst>
                <a:ext uri="{FF2B5EF4-FFF2-40B4-BE49-F238E27FC236}">
                  <a16:creationId xmlns:a16="http://schemas.microsoft.com/office/drawing/2014/main" id="{AF96E5A7-B1F9-5DB9-41D7-F0B6F2557161}"/>
                </a:ext>
              </a:extLst>
            </p:cNvPr>
            <p:cNvSpPr txBox="1"/>
            <p:nvPr/>
          </p:nvSpPr>
          <p:spPr>
            <a:xfrm>
              <a:off x="2223828" y="6515101"/>
              <a:ext cx="6400800" cy="507831"/>
            </a:xfrm>
            <a:prstGeom prst="rect">
              <a:avLst/>
            </a:prstGeom>
            <a:noFill/>
          </p:spPr>
          <p:txBody>
            <a:bodyPr wrap="square" rtlCol="0">
              <a:spAutoFit/>
            </a:bodyPr>
            <a:lstStyle/>
            <a:p>
              <a:pPr algn="ctr"/>
              <a:r>
                <a:rPr lang="en-US" sz="2700" i="1">
                  <a:latin typeface="Arial" panose="020B0604020202020204" pitchFamily="34" charset="0"/>
                  <a:cs typeface="Arial" panose="020B0604020202020204" pitchFamily="34" charset="0"/>
                </a:rPr>
                <a:t>a. Khu vắt sữa tự động, khép kín </a:t>
              </a:r>
            </a:p>
          </p:txBody>
        </p:sp>
        <p:sp>
          <p:nvSpPr>
            <p:cNvPr id="42" name="TextBox 41">
              <a:extLst>
                <a:ext uri="{FF2B5EF4-FFF2-40B4-BE49-F238E27FC236}">
                  <a16:creationId xmlns:a16="http://schemas.microsoft.com/office/drawing/2014/main" id="{BEED0CF3-441C-1C07-4171-86B6E44834DA}"/>
                </a:ext>
              </a:extLst>
            </p:cNvPr>
            <p:cNvSpPr txBox="1"/>
            <p:nvPr/>
          </p:nvSpPr>
          <p:spPr>
            <a:xfrm>
              <a:off x="9634797" y="6515100"/>
              <a:ext cx="6400800" cy="507831"/>
            </a:xfrm>
            <a:prstGeom prst="rect">
              <a:avLst/>
            </a:prstGeom>
            <a:noFill/>
          </p:spPr>
          <p:txBody>
            <a:bodyPr wrap="square" rtlCol="0">
              <a:spAutoFit/>
            </a:bodyPr>
            <a:lstStyle/>
            <a:p>
              <a:pPr algn="ctr"/>
              <a:r>
                <a:rPr lang="en-US" sz="2700" i="1">
                  <a:latin typeface="Arial" panose="020B0604020202020204" pitchFamily="34" charset="0"/>
                  <a:cs typeface="Arial" panose="020B0604020202020204" pitchFamily="34" charset="0"/>
                </a:rPr>
                <a:t>b. Robot đẩy thức ăn trong chuồng</a:t>
              </a:r>
            </a:p>
          </p:txBody>
        </p:sp>
        <p:sp>
          <p:nvSpPr>
            <p:cNvPr id="43" name="TextBox 42">
              <a:extLst>
                <a:ext uri="{FF2B5EF4-FFF2-40B4-BE49-F238E27FC236}">
                  <a16:creationId xmlns:a16="http://schemas.microsoft.com/office/drawing/2014/main" id="{CD64DFC2-C489-CBB3-EB23-2EE9C0E1BDE4}"/>
                </a:ext>
              </a:extLst>
            </p:cNvPr>
            <p:cNvSpPr txBox="1"/>
            <p:nvPr/>
          </p:nvSpPr>
          <p:spPr>
            <a:xfrm>
              <a:off x="4419600" y="7124700"/>
              <a:ext cx="9448800" cy="553998"/>
            </a:xfrm>
            <a:prstGeom prst="rect">
              <a:avLst/>
            </a:prstGeom>
            <a:noFill/>
          </p:spPr>
          <p:txBody>
            <a:bodyPr wrap="square" rtlCol="0">
              <a:spAutoFit/>
            </a:bodyPr>
            <a:lstStyle/>
            <a:p>
              <a:pPr algn="ctr"/>
              <a:r>
                <a:rPr lang="en-US" sz="3000" b="1" i="1">
                  <a:solidFill>
                    <a:srgbClr val="0070C0"/>
                  </a:solidFill>
                  <a:latin typeface="Arial" panose="020B0604020202020204" pitchFamily="34" charset="0"/>
                  <a:cs typeface="Arial" panose="020B0604020202020204" pitchFamily="34" charset="0"/>
                </a:rPr>
                <a:t>Hình 19.4. </a:t>
              </a:r>
              <a:r>
                <a:rPr lang="en-US" sz="3000" i="1">
                  <a:solidFill>
                    <a:srgbClr val="0070C0"/>
                  </a:solidFill>
                  <a:latin typeface="Arial" panose="020B0604020202020204" pitchFamily="34" charset="0"/>
                  <a:cs typeface="Arial" panose="020B0604020202020204" pitchFamily="34" charset="0"/>
                </a:rPr>
                <a:t>Chuồng nuôi bò ứng dụng công nghệ cao </a:t>
              </a:r>
            </a:p>
          </p:txBody>
        </p:sp>
      </p:grpSp>
      <p:sp>
        <p:nvSpPr>
          <p:cNvPr id="45" name="TextBox 44">
            <a:extLst>
              <a:ext uri="{FF2B5EF4-FFF2-40B4-BE49-F238E27FC236}">
                <a16:creationId xmlns:a16="http://schemas.microsoft.com/office/drawing/2014/main" id="{1743FAA6-7BAD-3879-E413-07DFDE616D23}"/>
              </a:ext>
            </a:extLst>
          </p:cNvPr>
          <p:cNvSpPr txBox="1"/>
          <p:nvPr/>
        </p:nvSpPr>
        <p:spPr>
          <a:xfrm>
            <a:off x="838200" y="1943100"/>
            <a:ext cx="14935200" cy="677108"/>
          </a:xfrm>
          <a:prstGeom prst="rect">
            <a:avLst/>
          </a:prstGeom>
          <a:noFill/>
        </p:spPr>
        <p:txBody>
          <a:bodyPr wrap="square" rtlCol="0">
            <a:spAutoFit/>
          </a:bodyPr>
          <a:lstStyle/>
          <a:p>
            <a:pPr marL="571500" indent="-571500">
              <a:buFont typeface="Wingdings" panose="05000000000000000000" pitchFamily="2" charset="2"/>
              <a:buChar char="Ø"/>
            </a:pPr>
            <a:r>
              <a:rPr lang="en-US" sz="3800">
                <a:latin typeface="Arial" panose="020B0604020202020204" pitchFamily="34" charset="0"/>
                <a:cs typeface="Arial" panose="020B0604020202020204" pitchFamily="34" charset="0"/>
              </a:rPr>
              <a:t>Quan sát hình 19.4 kết hợp đọc thông tin và thực hiện yêu cầu: </a:t>
            </a:r>
          </a:p>
        </p:txBody>
      </p:sp>
      <p:grpSp>
        <p:nvGrpSpPr>
          <p:cNvPr id="49" name="Group 48">
            <a:extLst>
              <a:ext uri="{FF2B5EF4-FFF2-40B4-BE49-F238E27FC236}">
                <a16:creationId xmlns:a16="http://schemas.microsoft.com/office/drawing/2014/main" id="{9E695343-5E94-68E9-5FE3-AC40DDB28C53}"/>
              </a:ext>
            </a:extLst>
          </p:cNvPr>
          <p:cNvGrpSpPr/>
          <p:nvPr/>
        </p:nvGrpSpPr>
        <p:grpSpPr>
          <a:xfrm>
            <a:off x="621406" y="8053404"/>
            <a:ext cx="16985557" cy="1738296"/>
            <a:chOff x="621406" y="8053404"/>
            <a:chExt cx="16985557" cy="1738296"/>
          </a:xfrm>
        </p:grpSpPr>
        <p:sp>
          <p:nvSpPr>
            <p:cNvPr id="46" name="Freeform 8">
              <a:extLst>
                <a:ext uri="{FF2B5EF4-FFF2-40B4-BE49-F238E27FC236}">
                  <a16:creationId xmlns:a16="http://schemas.microsoft.com/office/drawing/2014/main" id="{C4D9EDE2-D14E-3380-3288-6E76E270F78B}"/>
                </a:ext>
              </a:extLst>
            </p:cNvPr>
            <p:cNvSpPr/>
            <p:nvPr/>
          </p:nvSpPr>
          <p:spPr>
            <a:xfrm>
              <a:off x="621406" y="8165569"/>
              <a:ext cx="1602422" cy="162613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8" name="TextBox 47">
              <a:extLst>
                <a:ext uri="{FF2B5EF4-FFF2-40B4-BE49-F238E27FC236}">
                  <a16:creationId xmlns:a16="http://schemas.microsoft.com/office/drawing/2014/main" id="{11B6FE29-55D0-F346-08F1-B7965F85E995}"/>
                </a:ext>
              </a:extLst>
            </p:cNvPr>
            <p:cNvSpPr txBox="1"/>
            <p:nvPr/>
          </p:nvSpPr>
          <p:spPr>
            <a:xfrm>
              <a:off x="2362200" y="8053404"/>
              <a:ext cx="15244763" cy="1738296"/>
            </a:xfrm>
            <a:prstGeom prst="rect">
              <a:avLst/>
            </a:prstGeom>
            <a:noFill/>
          </p:spPr>
          <p:txBody>
            <a:bodyPr wrap="square">
              <a:spAutoFit/>
            </a:bodyPr>
            <a:lstStyle/>
            <a:p>
              <a:pPr algn="just">
                <a:lnSpc>
                  <a:spcPct val="150000"/>
                </a:lnSpc>
              </a:pPr>
              <a:r>
                <a:rPr lang="en-US" sz="3800" i="1">
                  <a:solidFill>
                    <a:srgbClr val="C00000"/>
                  </a:solidFill>
                  <a:latin typeface="Arial" panose="020B0604020202020204" pitchFamily="34" charset="0"/>
                  <a:cs typeface="Arial" panose="020B0604020202020204" pitchFamily="34" charset="0"/>
                </a:rPr>
                <a:t>Thảo luận nhóm: </a:t>
              </a:r>
              <a:r>
                <a:rPr lang="en-US" sz="3800">
                  <a:solidFill>
                    <a:srgbClr val="C00000"/>
                  </a:solidFill>
                  <a:latin typeface="Arial" panose="020B0604020202020204" pitchFamily="34" charset="0"/>
                  <a:cs typeface="Arial" panose="020B0604020202020204" pitchFamily="34" charset="0"/>
                </a:rPr>
                <a:t>Mô hình chăn nuôi bò sữa công nghệ cao ứng dụng kiểu chuồng nuôi và các trang thiết bị hiện đại nào?</a:t>
              </a:r>
            </a:p>
          </p:txBody>
        </p:sp>
      </p:grpSp>
    </p:spTree>
    <p:extLst>
      <p:ext uri="{BB962C8B-B14F-4D97-AF65-F5344CB8AC3E}">
        <p14:creationId xmlns:p14="http://schemas.microsoft.com/office/powerpoint/2010/main" val="258926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arn(inVertical)">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fill="hold"/>
                                        <p:tgtEl>
                                          <p:spTgt spid="49"/>
                                        </p:tgtEl>
                                        <p:attrNameLst>
                                          <p:attrName>ppt_x</p:attrName>
                                        </p:attrNameLst>
                                      </p:cBhvr>
                                      <p:tavLst>
                                        <p:tav tm="0">
                                          <p:val>
                                            <p:strVal val="#ppt_x"/>
                                          </p:val>
                                        </p:tav>
                                        <p:tav tm="100000">
                                          <p:val>
                                            <p:strVal val="#ppt_x"/>
                                          </p:val>
                                        </p:tav>
                                      </p:tavLst>
                                    </p:anim>
                                    <p:anim calcmode="lin" valueType="num">
                                      <p:cBhvr additive="base">
                                        <p:cTn id="2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Freeform 9">
            <a:extLst>
              <a:ext uri="{FF2B5EF4-FFF2-40B4-BE49-F238E27FC236}">
                <a16:creationId xmlns:a16="http://schemas.microsoft.com/office/drawing/2014/main" id="{7FD17866-B50E-E2AB-D24F-2A3B5308D0CF}"/>
              </a:ext>
            </a:extLst>
          </p:cNvPr>
          <p:cNvSpPr/>
          <p:nvPr/>
        </p:nvSpPr>
        <p:spPr>
          <a:xfrm rot="6383713">
            <a:off x="16458833" y="428357"/>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2">
            <a:extLst>
              <a:ext uri="{FF2B5EF4-FFF2-40B4-BE49-F238E27FC236}">
                <a16:creationId xmlns:a16="http://schemas.microsoft.com/office/drawing/2014/main" id="{6B689960-9282-8237-E672-31AD5B6AFC35}"/>
              </a:ext>
            </a:extLst>
          </p:cNvPr>
          <p:cNvSpPr/>
          <p:nvPr/>
        </p:nvSpPr>
        <p:spPr>
          <a:xfrm>
            <a:off x="10134600" y="-57150"/>
            <a:ext cx="8153400" cy="104013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6"/>
            <a:stretch>
              <a:fillRect l="-91475"/>
            </a:stretch>
          </a:blipFill>
        </p:spPr>
        <p:txBody>
          <a:bodyPr/>
          <a:lstStyle/>
          <a:p>
            <a:endParaRPr lang="en-US"/>
          </a:p>
        </p:txBody>
      </p:sp>
      <p:sp>
        <p:nvSpPr>
          <p:cNvPr id="6" name="TextBox 5">
            <a:extLst>
              <a:ext uri="{FF2B5EF4-FFF2-40B4-BE49-F238E27FC236}">
                <a16:creationId xmlns:a16="http://schemas.microsoft.com/office/drawing/2014/main" id="{F6127DDD-7310-DF49-1381-AD47AFE33FF2}"/>
              </a:ext>
            </a:extLst>
          </p:cNvPr>
          <p:cNvSpPr txBox="1"/>
          <p:nvPr/>
        </p:nvSpPr>
        <p:spPr>
          <a:xfrm>
            <a:off x="604391" y="952500"/>
            <a:ext cx="9220200" cy="262937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3800"/>
              <a:t>Mô hình chăn nuôi bò sữa công nghệ cao ứng dụng kiểu chuồng nuôi kín và các trang thiết bị hiện đại như:</a:t>
            </a:r>
            <a:endParaRPr lang="en-US" sz="3800"/>
          </a:p>
        </p:txBody>
      </p:sp>
      <p:grpSp>
        <p:nvGrpSpPr>
          <p:cNvPr id="13" name="Group 12">
            <a:extLst>
              <a:ext uri="{FF2B5EF4-FFF2-40B4-BE49-F238E27FC236}">
                <a16:creationId xmlns:a16="http://schemas.microsoft.com/office/drawing/2014/main" id="{44003A6A-2951-A4C0-FC25-C248B9D16B7A}"/>
              </a:ext>
            </a:extLst>
          </p:cNvPr>
          <p:cNvGrpSpPr/>
          <p:nvPr/>
        </p:nvGrpSpPr>
        <p:grpSpPr>
          <a:xfrm>
            <a:off x="-623887" y="4229100"/>
            <a:ext cx="9996487" cy="2057395"/>
            <a:chOff x="-623887" y="4229100"/>
            <a:chExt cx="9996487" cy="2057395"/>
          </a:xfrm>
        </p:grpSpPr>
        <p:cxnSp>
          <p:nvCxnSpPr>
            <p:cNvPr id="9" name="Straight Connector 8">
              <a:extLst>
                <a:ext uri="{FF2B5EF4-FFF2-40B4-BE49-F238E27FC236}">
                  <a16:creationId xmlns:a16="http://schemas.microsoft.com/office/drawing/2014/main" id="{093BF7DB-EAA2-4AD7-4B72-BB6934A17B5B}"/>
                </a:ext>
              </a:extLst>
            </p:cNvPr>
            <p:cNvCxnSpPr/>
            <p:nvPr/>
          </p:nvCxnSpPr>
          <p:spPr>
            <a:xfrm>
              <a:off x="-623887" y="5182068"/>
              <a:ext cx="1828800" cy="0"/>
            </a:xfrm>
            <a:prstGeom prst="line">
              <a:avLst/>
            </a:prstGeom>
            <a:ln w="38100">
              <a:solidFill>
                <a:srgbClr val="5A888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0BCDA6B-1445-EC9C-299A-7F9AA08734CE}"/>
                </a:ext>
              </a:extLst>
            </p:cNvPr>
            <p:cNvSpPr/>
            <p:nvPr/>
          </p:nvSpPr>
          <p:spPr>
            <a:xfrm>
              <a:off x="1219200" y="4229100"/>
              <a:ext cx="8153400" cy="2057395"/>
            </a:xfrm>
            <a:prstGeom prst="rect">
              <a:avLst/>
            </a:prstGeom>
            <a:solidFill>
              <a:schemeClr val="bg1"/>
            </a:solidFill>
            <a:ln w="38100">
              <a:solidFill>
                <a:srgbClr val="5A8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88BA5ED-344D-6812-BF09-B75CCC8D08D4}"/>
                </a:ext>
              </a:extLst>
            </p:cNvPr>
            <p:cNvSpPr txBox="1"/>
            <p:nvPr/>
          </p:nvSpPr>
          <p:spPr>
            <a:xfrm>
              <a:off x="1600200" y="4431961"/>
              <a:ext cx="7391400" cy="1651671"/>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Chíp điện tử để kiểm soát tình trạng sức khỏe,…</a:t>
              </a:r>
            </a:p>
          </p:txBody>
        </p:sp>
      </p:grpSp>
      <p:grpSp>
        <p:nvGrpSpPr>
          <p:cNvPr id="14" name="Group 13">
            <a:extLst>
              <a:ext uri="{FF2B5EF4-FFF2-40B4-BE49-F238E27FC236}">
                <a16:creationId xmlns:a16="http://schemas.microsoft.com/office/drawing/2014/main" id="{BD282DB0-1DC9-A7FE-819C-3A2EF663A7C7}"/>
              </a:ext>
            </a:extLst>
          </p:cNvPr>
          <p:cNvGrpSpPr/>
          <p:nvPr/>
        </p:nvGrpSpPr>
        <p:grpSpPr>
          <a:xfrm>
            <a:off x="-623887" y="6933721"/>
            <a:ext cx="9996487" cy="2057395"/>
            <a:chOff x="-623887" y="4229100"/>
            <a:chExt cx="9996487" cy="2057395"/>
          </a:xfrm>
        </p:grpSpPr>
        <p:cxnSp>
          <p:nvCxnSpPr>
            <p:cNvPr id="15" name="Straight Connector 14">
              <a:extLst>
                <a:ext uri="{FF2B5EF4-FFF2-40B4-BE49-F238E27FC236}">
                  <a16:creationId xmlns:a16="http://schemas.microsoft.com/office/drawing/2014/main" id="{C0CF50E0-2A07-1C25-EFF3-1CF4E38F2547}"/>
                </a:ext>
              </a:extLst>
            </p:cNvPr>
            <p:cNvCxnSpPr/>
            <p:nvPr/>
          </p:nvCxnSpPr>
          <p:spPr>
            <a:xfrm>
              <a:off x="-623887" y="5182068"/>
              <a:ext cx="1828800" cy="0"/>
            </a:xfrm>
            <a:prstGeom prst="line">
              <a:avLst/>
            </a:prstGeom>
            <a:ln w="38100">
              <a:solidFill>
                <a:srgbClr val="5A888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8DB60C8-62C7-779C-82DD-AE472BEC656F}"/>
                </a:ext>
              </a:extLst>
            </p:cNvPr>
            <p:cNvSpPr/>
            <p:nvPr/>
          </p:nvSpPr>
          <p:spPr>
            <a:xfrm>
              <a:off x="1219200" y="4229100"/>
              <a:ext cx="8153400" cy="2057395"/>
            </a:xfrm>
            <a:prstGeom prst="rect">
              <a:avLst/>
            </a:prstGeom>
            <a:solidFill>
              <a:schemeClr val="bg1"/>
            </a:solidFill>
            <a:ln w="38100">
              <a:solidFill>
                <a:srgbClr val="5A8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14BA8A0-AF03-BA71-FA7C-61D5C8AEB411}"/>
                </a:ext>
              </a:extLst>
            </p:cNvPr>
            <p:cNvSpPr txBox="1"/>
            <p:nvPr/>
          </p:nvSpPr>
          <p:spPr>
            <a:xfrm>
              <a:off x="1600200" y="4801079"/>
              <a:ext cx="7391400" cy="820674"/>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Sử dụng robot đẩy thức ăn cho bò</a:t>
              </a:r>
            </a:p>
          </p:txBody>
        </p:sp>
      </p:grpSp>
    </p:spTree>
    <p:extLst>
      <p:ext uri="{BB962C8B-B14F-4D97-AF65-F5344CB8AC3E}">
        <p14:creationId xmlns:p14="http://schemas.microsoft.com/office/powerpoint/2010/main" val="294162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Freeform 9">
            <a:extLst>
              <a:ext uri="{FF2B5EF4-FFF2-40B4-BE49-F238E27FC236}">
                <a16:creationId xmlns:a16="http://schemas.microsoft.com/office/drawing/2014/main" id="{7FD17866-B50E-E2AB-D24F-2A3B5308D0CF}"/>
              </a:ext>
            </a:extLst>
          </p:cNvPr>
          <p:cNvSpPr/>
          <p:nvPr/>
        </p:nvSpPr>
        <p:spPr>
          <a:xfrm rot="6383713">
            <a:off x="16458833" y="428357"/>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 name="Group 1">
            <a:extLst>
              <a:ext uri="{FF2B5EF4-FFF2-40B4-BE49-F238E27FC236}">
                <a16:creationId xmlns:a16="http://schemas.microsoft.com/office/drawing/2014/main" id="{4B3CEF4B-D5CA-304F-F851-D52055C04DED}"/>
              </a:ext>
            </a:extLst>
          </p:cNvPr>
          <p:cNvGrpSpPr/>
          <p:nvPr/>
        </p:nvGrpSpPr>
        <p:grpSpPr>
          <a:xfrm>
            <a:off x="-457200" y="495300"/>
            <a:ext cx="10210800" cy="1219200"/>
            <a:chOff x="-228600" y="876300"/>
            <a:chExt cx="10210800" cy="1219200"/>
          </a:xfrm>
        </p:grpSpPr>
        <p:sp>
          <p:nvSpPr>
            <p:cNvPr id="4" name="Arrow: Pentagon 3">
              <a:extLst>
                <a:ext uri="{FF2B5EF4-FFF2-40B4-BE49-F238E27FC236}">
                  <a16:creationId xmlns:a16="http://schemas.microsoft.com/office/drawing/2014/main" id="{726119AB-3E9C-E5BF-756C-A4D23B5768A6}"/>
                </a:ext>
              </a:extLst>
            </p:cNvPr>
            <p:cNvSpPr/>
            <p:nvPr/>
          </p:nvSpPr>
          <p:spPr>
            <a:xfrm>
              <a:off x="-228600" y="876300"/>
              <a:ext cx="10210800" cy="1219200"/>
            </a:xfrm>
            <a:prstGeom prst="homePlate">
              <a:avLst/>
            </a:prstGeom>
            <a:solidFill>
              <a:srgbClr val="FFFAE7"/>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31FB4B-22F2-8178-9A59-06F94A787AED}"/>
                </a:ext>
              </a:extLst>
            </p:cNvPr>
            <p:cNvSpPr txBox="1"/>
            <p:nvPr/>
          </p:nvSpPr>
          <p:spPr>
            <a:xfrm>
              <a:off x="838200" y="1093485"/>
              <a:ext cx="8915400" cy="784830"/>
            </a:xfrm>
            <a:prstGeom prst="rect">
              <a:avLst/>
            </a:prstGeom>
            <a:noFill/>
          </p:spPr>
          <p:txBody>
            <a:bodyPr wrap="square" rtlCol="0">
              <a:spAutoFit/>
            </a:bodyPr>
            <a:lstStyle/>
            <a:p>
              <a:r>
                <a:rPr lang="en-US" sz="4500" b="1">
                  <a:solidFill>
                    <a:srgbClr val="764652"/>
                  </a:solidFill>
                  <a:latin typeface="Arial" panose="020B0604020202020204" pitchFamily="34" charset="0"/>
                  <a:cs typeface="Arial" panose="020B0604020202020204" pitchFamily="34" charset="0"/>
                </a:rPr>
                <a:t>2.2. Hệ thống vắt sữa tự động </a:t>
              </a:r>
            </a:p>
          </p:txBody>
        </p:sp>
      </p:grpSp>
      <p:pic>
        <p:nvPicPr>
          <p:cNvPr id="8" name="Picture 7">
            <a:extLst>
              <a:ext uri="{FF2B5EF4-FFF2-40B4-BE49-F238E27FC236}">
                <a16:creationId xmlns:a16="http://schemas.microsoft.com/office/drawing/2014/main" id="{F42B040C-FDBC-748E-1C4F-88C149749AA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600" y="4253674"/>
            <a:ext cx="15773400" cy="6033326"/>
          </a:xfrm>
          <a:prstGeom prst="rect">
            <a:avLst/>
          </a:prstGeom>
        </p:spPr>
      </p:pic>
      <p:grpSp>
        <p:nvGrpSpPr>
          <p:cNvPr id="22" name="Group 21">
            <a:extLst>
              <a:ext uri="{FF2B5EF4-FFF2-40B4-BE49-F238E27FC236}">
                <a16:creationId xmlns:a16="http://schemas.microsoft.com/office/drawing/2014/main" id="{EC210803-4E2B-15C1-1181-B90B80D047CB}"/>
              </a:ext>
            </a:extLst>
          </p:cNvPr>
          <p:cNvGrpSpPr/>
          <p:nvPr/>
        </p:nvGrpSpPr>
        <p:grpSpPr>
          <a:xfrm>
            <a:off x="457200" y="2145997"/>
            <a:ext cx="17214048" cy="1738296"/>
            <a:chOff x="457200" y="2145997"/>
            <a:chExt cx="17214048" cy="1738296"/>
          </a:xfrm>
        </p:grpSpPr>
        <p:sp>
          <p:nvSpPr>
            <p:cNvPr id="19" name="TextBox 18">
              <a:extLst>
                <a:ext uri="{FF2B5EF4-FFF2-40B4-BE49-F238E27FC236}">
                  <a16:creationId xmlns:a16="http://schemas.microsoft.com/office/drawing/2014/main" id="{E139DF45-D75D-35A4-F2BD-01136ED46D85}"/>
                </a:ext>
              </a:extLst>
            </p:cNvPr>
            <p:cNvSpPr txBox="1"/>
            <p:nvPr/>
          </p:nvSpPr>
          <p:spPr>
            <a:xfrm>
              <a:off x="2050248" y="2145997"/>
              <a:ext cx="15621000" cy="1738296"/>
            </a:xfrm>
            <a:prstGeom prst="rect">
              <a:avLst/>
            </a:prstGeom>
            <a:no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Đọc thông tin, quan sát hình ảnh và thực hiện yêu cầu: </a:t>
              </a:r>
              <a:r>
                <a:rPr lang="en-US" sz="3800">
                  <a:latin typeface="Arial" panose="020B0604020202020204" pitchFamily="34" charset="0"/>
                  <a:cs typeface="Arial" panose="020B0604020202020204" pitchFamily="34" charset="0"/>
                </a:rPr>
                <a:t>Hãy mô tả sự vận hành của hệ thống vắt sữa tự động ở Hình 19.5. </a:t>
              </a:r>
            </a:p>
          </p:txBody>
        </p:sp>
        <p:sp>
          <p:nvSpPr>
            <p:cNvPr id="21" name="Freeform 10">
              <a:extLst>
                <a:ext uri="{FF2B5EF4-FFF2-40B4-BE49-F238E27FC236}">
                  <a16:creationId xmlns:a16="http://schemas.microsoft.com/office/drawing/2014/main" id="{A70065A9-DB6D-684C-77E4-D9B5E8290543}"/>
                </a:ext>
              </a:extLst>
            </p:cNvPr>
            <p:cNvSpPr/>
            <p:nvPr/>
          </p:nvSpPr>
          <p:spPr>
            <a:xfrm>
              <a:off x="457200" y="2336497"/>
              <a:ext cx="1357296" cy="135729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Tree>
    <p:extLst>
      <p:ext uri="{BB962C8B-B14F-4D97-AF65-F5344CB8AC3E}">
        <p14:creationId xmlns:p14="http://schemas.microsoft.com/office/powerpoint/2010/main" val="403091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Freeform 9">
            <a:extLst>
              <a:ext uri="{FF2B5EF4-FFF2-40B4-BE49-F238E27FC236}">
                <a16:creationId xmlns:a16="http://schemas.microsoft.com/office/drawing/2014/main" id="{7FD17866-B50E-E2AB-D24F-2A3B5308D0CF}"/>
              </a:ext>
            </a:extLst>
          </p:cNvPr>
          <p:cNvSpPr/>
          <p:nvPr/>
        </p:nvSpPr>
        <p:spPr>
          <a:xfrm rot="6383713">
            <a:off x="17297033" y="60661"/>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Rounded Corners 8">
            <a:extLst>
              <a:ext uri="{FF2B5EF4-FFF2-40B4-BE49-F238E27FC236}">
                <a16:creationId xmlns:a16="http://schemas.microsoft.com/office/drawing/2014/main" id="{27C2EA52-D2E9-A777-1056-B1504C9B72FE}"/>
              </a:ext>
            </a:extLst>
          </p:cNvPr>
          <p:cNvSpPr/>
          <p:nvPr/>
        </p:nvSpPr>
        <p:spPr>
          <a:xfrm>
            <a:off x="6324600" y="571500"/>
            <a:ext cx="5638800" cy="1295400"/>
          </a:xfrm>
          <a:prstGeom prst="roundRect">
            <a:avLst/>
          </a:prstGeom>
          <a:solidFill>
            <a:srgbClr val="FFC000"/>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Các bước thực hiện </a:t>
            </a:r>
          </a:p>
        </p:txBody>
      </p:sp>
      <p:grpSp>
        <p:nvGrpSpPr>
          <p:cNvPr id="13" name="Group 12">
            <a:extLst>
              <a:ext uri="{FF2B5EF4-FFF2-40B4-BE49-F238E27FC236}">
                <a16:creationId xmlns:a16="http://schemas.microsoft.com/office/drawing/2014/main" id="{75575865-6F31-89D3-724B-F943C2C2DE15}"/>
              </a:ext>
            </a:extLst>
          </p:cNvPr>
          <p:cNvGrpSpPr/>
          <p:nvPr/>
        </p:nvGrpSpPr>
        <p:grpSpPr>
          <a:xfrm>
            <a:off x="1295400" y="2047259"/>
            <a:ext cx="6643690" cy="5069229"/>
            <a:chOff x="1143000" y="4568797"/>
            <a:chExt cx="6643690" cy="5069229"/>
          </a:xfrm>
        </p:grpSpPr>
        <p:sp>
          <p:nvSpPr>
            <p:cNvPr id="10" name="TextBox 9">
              <a:extLst>
                <a:ext uri="{FF2B5EF4-FFF2-40B4-BE49-F238E27FC236}">
                  <a16:creationId xmlns:a16="http://schemas.microsoft.com/office/drawing/2014/main" id="{F6DE03C4-CA22-BD4C-E34B-8CA354A79059}"/>
                </a:ext>
              </a:extLst>
            </p:cNvPr>
            <p:cNvSpPr txBox="1"/>
            <p:nvPr/>
          </p:nvSpPr>
          <p:spPr>
            <a:xfrm>
              <a:off x="1143000" y="4568797"/>
              <a:ext cx="6643690" cy="2482667"/>
            </a:xfrm>
            <a:prstGeom prst="rect">
              <a:avLst/>
            </a:prstGeom>
            <a:noFill/>
          </p:spPr>
          <p:txBody>
            <a:bodyPr wrap="square" rtlCol="0">
              <a:spAutoFit/>
            </a:bodyPr>
            <a:lstStyle/>
            <a:p>
              <a:pPr>
                <a:lnSpc>
                  <a:spcPct val="150000"/>
                </a:lnSpc>
              </a:pPr>
              <a:r>
                <a:rPr lang="en-US" sz="3600" b="1">
                  <a:latin typeface="Arial" panose="020B0604020202020204" pitchFamily="34" charset="0"/>
                  <a:cs typeface="Arial" panose="020B0604020202020204" pitchFamily="34" charset="0"/>
                </a:rPr>
                <a:t>Bước 1. </a:t>
              </a:r>
            </a:p>
            <a:p>
              <a:pPr algn="just">
                <a:lnSpc>
                  <a:spcPct val="150000"/>
                </a:lnSpc>
              </a:pPr>
              <a:r>
                <a:rPr lang="vi-VN" sz="3600">
                  <a:latin typeface="Arial" panose="020B0604020202020204" pitchFamily="34" charset="0"/>
                  <a:cs typeface="Arial" panose="020B0604020202020204" pitchFamily="34" charset="0"/>
                </a:rPr>
                <a:t>Khởi động hệ thống bơm chân không</a:t>
              </a:r>
              <a:endParaRPr lang="en-US" sz="3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C486262-EC65-E0A1-7C59-BFC66E314D77}"/>
                </a:ext>
              </a:extLst>
            </p:cNvPr>
            <p:cNvSpPr txBox="1"/>
            <p:nvPr/>
          </p:nvSpPr>
          <p:spPr>
            <a:xfrm>
              <a:off x="1143000" y="7155359"/>
              <a:ext cx="6643690" cy="2482667"/>
            </a:xfrm>
            <a:prstGeom prst="rect">
              <a:avLst/>
            </a:prstGeom>
            <a:noFill/>
          </p:spPr>
          <p:txBody>
            <a:bodyPr wrap="square" rtlCol="0">
              <a:spAutoFit/>
            </a:bodyPr>
            <a:lstStyle/>
            <a:p>
              <a:pPr>
                <a:lnSpc>
                  <a:spcPct val="150000"/>
                </a:lnSpc>
              </a:pPr>
              <a:r>
                <a:rPr lang="en-US" sz="3600" b="1">
                  <a:latin typeface="Arial" panose="020B0604020202020204" pitchFamily="34" charset="0"/>
                  <a:cs typeface="Arial" panose="020B0604020202020204" pitchFamily="34" charset="0"/>
                </a:rPr>
                <a:t>Bước 2.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Đưa bò vào nhà vắt sữa</a:t>
              </a:r>
              <a:r>
                <a:rPr lang="en-US" sz="36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vệ sinh bầu vú trước khi vắt.</a:t>
              </a:r>
              <a:endParaRPr lang="en-US" sz="360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2EE0642B-CDB0-B71D-9B05-5D8A01B1AB8D}"/>
              </a:ext>
            </a:extLst>
          </p:cNvPr>
          <p:cNvSpPr txBox="1"/>
          <p:nvPr/>
        </p:nvSpPr>
        <p:spPr>
          <a:xfrm>
            <a:off x="8915400" y="2149043"/>
            <a:ext cx="8534400" cy="4975657"/>
          </a:xfrm>
          <a:prstGeom prst="rect">
            <a:avLst/>
          </a:prstGeom>
          <a:noFill/>
        </p:spPr>
        <p:txBody>
          <a:bodyPr wrap="square" rtlCol="0">
            <a:spAutoFit/>
          </a:bodyPr>
          <a:lstStyle/>
          <a:p>
            <a:pPr>
              <a:lnSpc>
                <a:spcPct val="150000"/>
              </a:lnSpc>
            </a:pPr>
            <a:r>
              <a:rPr lang="en-US" sz="3600" b="1">
                <a:latin typeface="Arial" panose="020B0604020202020204" pitchFamily="34" charset="0"/>
                <a:cs typeface="Arial" panose="020B0604020202020204" pitchFamily="34" charset="0"/>
              </a:rPr>
              <a:t>Bước 3.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Gắn các đầu núm hút sữa vào vú bò.</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Sữa được qua hệ thống ống dẫn vào bồn chứa lạnh</a:t>
            </a:r>
            <a:r>
              <a:rPr lang="en-US" sz="3600">
                <a:latin typeface="Arial" panose="020B0604020202020204" pitchFamily="34" charset="0"/>
                <a:cs typeface="Arial" panose="020B0604020202020204" pitchFamily="34" charset="0"/>
              </a:rPr>
              <a:t>.</a:t>
            </a:r>
            <a:r>
              <a:rPr lang="vi-VN"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Sữa được </a:t>
            </a:r>
            <a:r>
              <a:rPr lang="vi-VN" sz="3600">
                <a:latin typeface="Arial" panose="020B0604020202020204" pitchFamily="34" charset="0"/>
                <a:cs typeface="Arial" panose="020B0604020202020204" pitchFamily="34" charset="0"/>
              </a:rPr>
              <a:t>bơm vào xe bồn lạnh và vận chuyển </a:t>
            </a:r>
            <a:r>
              <a:rPr lang="en-US" sz="3600">
                <a:latin typeface="Arial" panose="020B0604020202020204" pitchFamily="34" charset="0"/>
                <a:cs typeface="Arial" panose="020B0604020202020204" pitchFamily="34" charset="0"/>
              </a:rPr>
              <a:t>đi </a:t>
            </a:r>
            <a:r>
              <a:rPr lang="vi-VN" sz="3600">
                <a:latin typeface="Arial" panose="020B0604020202020204" pitchFamily="34" charset="0"/>
                <a:cs typeface="Arial" panose="020B0604020202020204" pitchFamily="34" charset="0"/>
              </a:rPr>
              <a:t>chế biến.</a:t>
            </a:r>
            <a:endParaRPr lang="en-US" sz="360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4EAC894-3D6F-E778-2E82-9D79DBEF917A}"/>
              </a:ext>
            </a:extLst>
          </p:cNvPr>
          <p:cNvGrpSpPr/>
          <p:nvPr/>
        </p:nvGrpSpPr>
        <p:grpSpPr>
          <a:xfrm>
            <a:off x="914400" y="7977204"/>
            <a:ext cx="16459200" cy="1738296"/>
            <a:chOff x="838200" y="8137957"/>
            <a:chExt cx="16459200" cy="1738296"/>
          </a:xfrm>
        </p:grpSpPr>
        <p:sp>
          <p:nvSpPr>
            <p:cNvPr id="7" name="TextBox 6">
              <a:extLst>
                <a:ext uri="{FF2B5EF4-FFF2-40B4-BE49-F238E27FC236}">
                  <a16:creationId xmlns:a16="http://schemas.microsoft.com/office/drawing/2014/main" id="{12C5E9C6-844F-CC4B-8E86-9F0E329D29E7}"/>
                </a:ext>
              </a:extLst>
            </p:cNvPr>
            <p:cNvSpPr txBox="1"/>
            <p:nvPr/>
          </p:nvSpPr>
          <p:spPr>
            <a:xfrm>
              <a:off x="1905000" y="8137957"/>
              <a:ext cx="153924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Hệ thống vắt sữa tự động đóng vai trò quan trọng trong các trang trại nuôi bò sữa công nghệ cao.</a:t>
              </a:r>
            </a:p>
          </p:txBody>
        </p:sp>
        <p:sp>
          <p:nvSpPr>
            <p:cNvPr id="14" name="Arrow: Right 13">
              <a:extLst>
                <a:ext uri="{FF2B5EF4-FFF2-40B4-BE49-F238E27FC236}">
                  <a16:creationId xmlns:a16="http://schemas.microsoft.com/office/drawing/2014/main" id="{699988B4-6871-3AC0-D2FA-6C27EB58FDE7}"/>
                </a:ext>
              </a:extLst>
            </p:cNvPr>
            <p:cNvSpPr/>
            <p:nvPr/>
          </p:nvSpPr>
          <p:spPr>
            <a:xfrm>
              <a:off x="838200" y="8657053"/>
              <a:ext cx="762000" cy="78995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762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Freeform 9">
            <a:extLst>
              <a:ext uri="{FF2B5EF4-FFF2-40B4-BE49-F238E27FC236}">
                <a16:creationId xmlns:a16="http://schemas.microsoft.com/office/drawing/2014/main" id="{7FD17866-B50E-E2AB-D24F-2A3B5308D0CF}"/>
              </a:ext>
            </a:extLst>
          </p:cNvPr>
          <p:cNvSpPr/>
          <p:nvPr/>
        </p:nvSpPr>
        <p:spPr>
          <a:xfrm rot="6383713">
            <a:off x="16856726" y="165435"/>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Arrow: Pentagon 1">
            <a:extLst>
              <a:ext uri="{FF2B5EF4-FFF2-40B4-BE49-F238E27FC236}">
                <a16:creationId xmlns:a16="http://schemas.microsoft.com/office/drawing/2014/main" id="{A99CAC59-F41C-3E40-C1AB-5141B2A41E04}"/>
              </a:ext>
            </a:extLst>
          </p:cNvPr>
          <p:cNvSpPr/>
          <p:nvPr/>
        </p:nvSpPr>
        <p:spPr>
          <a:xfrm>
            <a:off x="-304800" y="648604"/>
            <a:ext cx="4572000" cy="1031574"/>
          </a:xfrm>
          <a:prstGeom prst="homePlate">
            <a:avLst/>
          </a:prstGeom>
          <a:solidFill>
            <a:schemeClr val="accent6">
              <a:lumMod val="20000"/>
              <a:lumOff val="8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Vai trò </a:t>
            </a:r>
          </a:p>
        </p:txBody>
      </p:sp>
      <p:grpSp>
        <p:nvGrpSpPr>
          <p:cNvPr id="6" name="Group 5">
            <a:extLst>
              <a:ext uri="{FF2B5EF4-FFF2-40B4-BE49-F238E27FC236}">
                <a16:creationId xmlns:a16="http://schemas.microsoft.com/office/drawing/2014/main" id="{2771D673-F03A-CCC3-AF56-351742FB3824}"/>
              </a:ext>
            </a:extLst>
          </p:cNvPr>
          <p:cNvGrpSpPr/>
          <p:nvPr/>
        </p:nvGrpSpPr>
        <p:grpSpPr>
          <a:xfrm>
            <a:off x="1066800" y="2247900"/>
            <a:ext cx="16306800" cy="2133600"/>
            <a:chOff x="1066800" y="2400300"/>
            <a:chExt cx="16306800" cy="2133600"/>
          </a:xfrm>
        </p:grpSpPr>
        <p:sp>
          <p:nvSpPr>
            <p:cNvPr id="3" name="Rectangle 2">
              <a:extLst>
                <a:ext uri="{FF2B5EF4-FFF2-40B4-BE49-F238E27FC236}">
                  <a16:creationId xmlns:a16="http://schemas.microsoft.com/office/drawing/2014/main" id="{DD592D0A-80B6-C9E7-BC7B-BDAFD440A56E}"/>
                </a:ext>
              </a:extLst>
            </p:cNvPr>
            <p:cNvSpPr/>
            <p:nvPr/>
          </p:nvSpPr>
          <p:spPr>
            <a:xfrm>
              <a:off x="1066800" y="2400300"/>
              <a:ext cx="16154400" cy="1981200"/>
            </a:xfrm>
            <a:prstGeom prst="rect">
              <a:avLst/>
            </a:prstGeom>
            <a:solidFill>
              <a:schemeClr val="accent5">
                <a:lumMod val="20000"/>
                <a:lumOff val="80000"/>
              </a:schemeClr>
            </a:solidFill>
            <a:ln>
              <a:solidFill>
                <a:srgbClr val="5A8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20925BE-C6FE-F22D-AB63-4F2D6E08E47B}"/>
                </a:ext>
              </a:extLst>
            </p:cNvPr>
            <p:cNvSpPr/>
            <p:nvPr/>
          </p:nvSpPr>
          <p:spPr>
            <a:xfrm>
              <a:off x="1219200" y="2552700"/>
              <a:ext cx="16154400" cy="1981200"/>
            </a:xfrm>
            <a:prstGeom prst="rect">
              <a:avLst/>
            </a:prstGeom>
            <a:solidFill>
              <a:schemeClr val="bg1"/>
            </a:solidFill>
            <a:ln>
              <a:solidFill>
                <a:srgbClr val="5A8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4AB5F4-0E38-A0A7-9182-A9BE16D415C1}"/>
                </a:ext>
              </a:extLst>
            </p:cNvPr>
            <p:cNvSpPr txBox="1"/>
            <p:nvPr/>
          </p:nvSpPr>
          <p:spPr>
            <a:xfrm>
              <a:off x="1866900" y="2643204"/>
              <a:ext cx="148590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Giúp người chăn nuôi biết được chính xác sản lượng sữa của từng con bò.</a:t>
              </a:r>
            </a:p>
          </p:txBody>
        </p:sp>
      </p:grpSp>
      <p:grpSp>
        <p:nvGrpSpPr>
          <p:cNvPr id="8" name="Group 7">
            <a:extLst>
              <a:ext uri="{FF2B5EF4-FFF2-40B4-BE49-F238E27FC236}">
                <a16:creationId xmlns:a16="http://schemas.microsoft.com/office/drawing/2014/main" id="{2D054910-BB21-7C02-A5E3-43EAEAF53F65}"/>
              </a:ext>
            </a:extLst>
          </p:cNvPr>
          <p:cNvGrpSpPr/>
          <p:nvPr/>
        </p:nvGrpSpPr>
        <p:grpSpPr>
          <a:xfrm>
            <a:off x="1066800" y="4762500"/>
            <a:ext cx="16306800" cy="2133600"/>
            <a:chOff x="1066800" y="2400300"/>
            <a:chExt cx="16306800" cy="2133600"/>
          </a:xfrm>
        </p:grpSpPr>
        <p:sp>
          <p:nvSpPr>
            <p:cNvPr id="16" name="Rectangle 15">
              <a:extLst>
                <a:ext uri="{FF2B5EF4-FFF2-40B4-BE49-F238E27FC236}">
                  <a16:creationId xmlns:a16="http://schemas.microsoft.com/office/drawing/2014/main" id="{2B6E816D-B953-8592-7D1D-5E2A3926DE24}"/>
                </a:ext>
              </a:extLst>
            </p:cNvPr>
            <p:cNvSpPr/>
            <p:nvPr/>
          </p:nvSpPr>
          <p:spPr>
            <a:xfrm>
              <a:off x="1066800" y="2400300"/>
              <a:ext cx="16154400" cy="1981200"/>
            </a:xfrm>
            <a:prstGeom prst="rect">
              <a:avLst/>
            </a:prstGeom>
            <a:solidFill>
              <a:schemeClr val="accent5">
                <a:lumMod val="20000"/>
                <a:lumOff val="80000"/>
              </a:schemeClr>
            </a:solidFill>
            <a:ln>
              <a:solidFill>
                <a:srgbClr val="5A8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395EC7-8663-CB39-021C-32CEEC7AE408}"/>
                </a:ext>
              </a:extLst>
            </p:cNvPr>
            <p:cNvSpPr/>
            <p:nvPr/>
          </p:nvSpPr>
          <p:spPr>
            <a:xfrm>
              <a:off x="1219200" y="2552700"/>
              <a:ext cx="16154400" cy="1981200"/>
            </a:xfrm>
            <a:prstGeom prst="rect">
              <a:avLst/>
            </a:prstGeom>
            <a:solidFill>
              <a:schemeClr val="bg1"/>
            </a:solidFill>
            <a:ln>
              <a:solidFill>
                <a:srgbClr val="5A8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B582631-3EE7-715D-F056-2EB362A7F0CB}"/>
                </a:ext>
              </a:extLst>
            </p:cNvPr>
            <p:cNvSpPr txBox="1"/>
            <p:nvPr/>
          </p:nvSpPr>
          <p:spPr>
            <a:xfrm>
              <a:off x="1866900" y="2643204"/>
              <a:ext cx="148590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Đảm bảo vệ sinh an toàn thực phẩm và cải thiện chất lượng sữa được vắt ra.</a:t>
              </a:r>
            </a:p>
          </p:txBody>
        </p:sp>
      </p:grpSp>
      <p:grpSp>
        <p:nvGrpSpPr>
          <p:cNvPr id="19" name="Group 18">
            <a:extLst>
              <a:ext uri="{FF2B5EF4-FFF2-40B4-BE49-F238E27FC236}">
                <a16:creationId xmlns:a16="http://schemas.microsoft.com/office/drawing/2014/main" id="{4EC7F013-98D6-1A2C-DB3D-8B3425C35EB6}"/>
              </a:ext>
            </a:extLst>
          </p:cNvPr>
          <p:cNvGrpSpPr/>
          <p:nvPr/>
        </p:nvGrpSpPr>
        <p:grpSpPr>
          <a:xfrm>
            <a:off x="1066800" y="7352396"/>
            <a:ext cx="16306800" cy="2133600"/>
            <a:chOff x="1066800" y="2400300"/>
            <a:chExt cx="16306800" cy="2133600"/>
          </a:xfrm>
        </p:grpSpPr>
        <p:sp>
          <p:nvSpPr>
            <p:cNvPr id="20" name="Rectangle 19">
              <a:extLst>
                <a:ext uri="{FF2B5EF4-FFF2-40B4-BE49-F238E27FC236}">
                  <a16:creationId xmlns:a16="http://schemas.microsoft.com/office/drawing/2014/main" id="{25F7DA76-0D77-B4B1-3441-8B8E7EE9C134}"/>
                </a:ext>
              </a:extLst>
            </p:cNvPr>
            <p:cNvSpPr/>
            <p:nvPr/>
          </p:nvSpPr>
          <p:spPr>
            <a:xfrm>
              <a:off x="1066800" y="2400300"/>
              <a:ext cx="16154400" cy="1981200"/>
            </a:xfrm>
            <a:prstGeom prst="rect">
              <a:avLst/>
            </a:prstGeom>
            <a:solidFill>
              <a:schemeClr val="accent5">
                <a:lumMod val="20000"/>
                <a:lumOff val="80000"/>
              </a:schemeClr>
            </a:solidFill>
            <a:ln>
              <a:solidFill>
                <a:srgbClr val="5A8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E5CEDCE-8DB6-53A7-8EE2-C2F2265964D5}"/>
                </a:ext>
              </a:extLst>
            </p:cNvPr>
            <p:cNvSpPr/>
            <p:nvPr/>
          </p:nvSpPr>
          <p:spPr>
            <a:xfrm>
              <a:off x="1219200" y="2552700"/>
              <a:ext cx="16154400" cy="1981200"/>
            </a:xfrm>
            <a:prstGeom prst="rect">
              <a:avLst/>
            </a:prstGeom>
            <a:solidFill>
              <a:schemeClr val="bg1"/>
            </a:solidFill>
            <a:ln>
              <a:solidFill>
                <a:srgbClr val="5A88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F4FF1A3-6DA6-A232-E8E7-E901C858CF54}"/>
                </a:ext>
              </a:extLst>
            </p:cNvPr>
            <p:cNvSpPr txBox="1"/>
            <p:nvPr/>
          </p:nvSpPr>
          <p:spPr>
            <a:xfrm>
              <a:off x="1866900" y="2643204"/>
              <a:ext cx="148590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Khi hết con bò hết sữa, quá trình vắt sẽ kết thúc </a:t>
              </a:r>
              <a:r>
                <a:rPr lang="en-US" sz="3800">
                  <a:latin typeface="Arial" panose="020B0604020202020204" pitchFamily="34" charset="0"/>
                  <a:cs typeface="Arial" panose="020B0604020202020204" pitchFamily="34" charset="0"/>
                  <a:sym typeface="Wingdings" panose="05000000000000000000" pitchFamily="2" charset="2"/>
                </a:rPr>
                <a:t> Giảm được nhân công và tiết kiệm được thời gian vắt sữa</a:t>
              </a:r>
              <a:endParaRPr lang="en-US" sz="3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4544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Freeform 9">
            <a:extLst>
              <a:ext uri="{FF2B5EF4-FFF2-40B4-BE49-F238E27FC236}">
                <a16:creationId xmlns:a16="http://schemas.microsoft.com/office/drawing/2014/main" id="{7FD17866-B50E-E2AB-D24F-2A3B5308D0CF}"/>
              </a:ext>
            </a:extLst>
          </p:cNvPr>
          <p:cNvSpPr/>
          <p:nvPr/>
        </p:nvSpPr>
        <p:spPr>
          <a:xfrm rot="6383713">
            <a:off x="16306433" y="7985461"/>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3" name="Group 12">
            <a:extLst>
              <a:ext uri="{FF2B5EF4-FFF2-40B4-BE49-F238E27FC236}">
                <a16:creationId xmlns:a16="http://schemas.microsoft.com/office/drawing/2014/main" id="{FFCA9E14-E792-516B-4325-7D466C1B7920}"/>
              </a:ext>
            </a:extLst>
          </p:cNvPr>
          <p:cNvGrpSpPr/>
          <p:nvPr/>
        </p:nvGrpSpPr>
        <p:grpSpPr>
          <a:xfrm>
            <a:off x="228600" y="-38100"/>
            <a:ext cx="17800064" cy="3238500"/>
            <a:chOff x="243968" y="0"/>
            <a:chExt cx="17800064" cy="3238500"/>
          </a:xfrm>
        </p:grpSpPr>
        <p:sp>
          <p:nvSpPr>
            <p:cNvPr id="12" name="Rectangle: Rounded Corners 11">
              <a:extLst>
                <a:ext uri="{FF2B5EF4-FFF2-40B4-BE49-F238E27FC236}">
                  <a16:creationId xmlns:a16="http://schemas.microsoft.com/office/drawing/2014/main" id="{3508C30D-9A68-9F4F-EC3D-1F5E8CBF7282}"/>
                </a:ext>
              </a:extLst>
            </p:cNvPr>
            <p:cNvSpPr/>
            <p:nvPr/>
          </p:nvSpPr>
          <p:spPr>
            <a:xfrm>
              <a:off x="243968" y="0"/>
              <a:ext cx="17800064" cy="3238500"/>
            </a:xfrm>
            <a:prstGeom prst="roundRect">
              <a:avLst>
                <a:gd name="adj" fmla="val 8725"/>
              </a:avLst>
            </a:prstGeom>
            <a:solidFill>
              <a:srgbClr val="FFF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98F7F5-95AA-F042-CEA4-3F74CAABCBB8}"/>
                </a:ext>
              </a:extLst>
            </p:cNvPr>
            <p:cNvSpPr txBox="1"/>
            <p:nvPr/>
          </p:nvSpPr>
          <p:spPr>
            <a:xfrm>
              <a:off x="2495550" y="495300"/>
              <a:ext cx="15102968" cy="2615460"/>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Em hãy tìm đọc thông tin trong sách, báo, internet và cho biết các công nghệ đang được áp dụng trong chăn nuôi bò sữa công nghệ cao tại Việt Nam. </a:t>
              </a:r>
            </a:p>
          </p:txBody>
        </p:sp>
        <p:sp>
          <p:nvSpPr>
            <p:cNvPr id="11" name="Freeform 8">
              <a:extLst>
                <a:ext uri="{FF2B5EF4-FFF2-40B4-BE49-F238E27FC236}">
                  <a16:creationId xmlns:a16="http://schemas.microsoft.com/office/drawing/2014/main" id="{F023F69C-FCC2-6117-84C0-5E4306CD67B3}"/>
                </a:ext>
              </a:extLst>
            </p:cNvPr>
            <p:cNvSpPr/>
            <p:nvPr/>
          </p:nvSpPr>
          <p:spPr>
            <a:xfrm>
              <a:off x="417259" y="958178"/>
              <a:ext cx="1905000" cy="168970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5" name="TextBox 14">
            <a:extLst>
              <a:ext uri="{FF2B5EF4-FFF2-40B4-BE49-F238E27FC236}">
                <a16:creationId xmlns:a16="http://schemas.microsoft.com/office/drawing/2014/main" id="{87059B34-BF0B-71B4-234B-F67C1749DD67}"/>
              </a:ext>
            </a:extLst>
          </p:cNvPr>
          <p:cNvSpPr txBox="1"/>
          <p:nvPr/>
        </p:nvSpPr>
        <p:spPr>
          <a:xfrm>
            <a:off x="762000" y="3662362"/>
            <a:ext cx="16421100" cy="5246949"/>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a:t>Các công nghệ đang được áp dụng trong chăn nuôi bò sữa công nghệ cao tại Việt Nam:</a:t>
            </a:r>
            <a:endParaRPr lang="en-US" sz="3800"/>
          </a:p>
          <a:p>
            <a:pPr marL="1028700" lvl="1"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Hệ thống chăm sóc bò sữa tự động</a:t>
            </a:r>
          </a:p>
          <a:p>
            <a:pPr marL="1028700" lvl="1"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Hệ thống tiêm bò tự động</a:t>
            </a:r>
          </a:p>
          <a:p>
            <a:pPr marL="1028700" lvl="1"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Hệ thống phân tích dữ liệu</a:t>
            </a:r>
          </a:p>
          <a:p>
            <a:pPr marL="1028700" lvl="1"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Sử dụng các thiết bị y tế thông minh.</a:t>
            </a:r>
          </a:p>
        </p:txBody>
      </p:sp>
      <p:sp>
        <p:nvSpPr>
          <p:cNvPr id="24" name="Freeform 11">
            <a:extLst>
              <a:ext uri="{FF2B5EF4-FFF2-40B4-BE49-F238E27FC236}">
                <a16:creationId xmlns:a16="http://schemas.microsoft.com/office/drawing/2014/main" id="{28810FFD-1D59-6D9C-443F-D639D0BD5E0A}"/>
              </a:ext>
            </a:extLst>
          </p:cNvPr>
          <p:cNvSpPr/>
          <p:nvPr/>
        </p:nvSpPr>
        <p:spPr>
          <a:xfrm>
            <a:off x="10820400" y="5676900"/>
            <a:ext cx="8500515" cy="4909047"/>
          </a:xfrm>
          <a:custGeom>
            <a:avLst/>
            <a:gdLst/>
            <a:ahLst/>
            <a:cxnLst/>
            <a:rect l="l" t="t" r="r" b="b"/>
            <a:pathLst>
              <a:path w="14250390" h="8229600">
                <a:moveTo>
                  <a:pt x="0" y="0"/>
                </a:moveTo>
                <a:lnTo>
                  <a:pt x="14250390" y="0"/>
                </a:lnTo>
                <a:lnTo>
                  <a:pt x="14250390" y="8229600"/>
                </a:lnTo>
                <a:lnTo>
                  <a:pt x="0" y="8229600"/>
                </a:lnTo>
                <a:lnTo>
                  <a:pt x="0" y="0"/>
                </a:lnTo>
                <a:close/>
              </a:path>
            </a:pathLst>
          </a:custGeom>
          <a:blipFill>
            <a:blip r:embed="rId8"/>
            <a:stretch>
              <a:fillRect/>
            </a:stretch>
          </a:blipFill>
        </p:spPr>
      </p:sp>
      <p:sp>
        <p:nvSpPr>
          <p:cNvPr id="23" name="Freeform 10">
            <a:extLst>
              <a:ext uri="{FF2B5EF4-FFF2-40B4-BE49-F238E27FC236}">
                <a16:creationId xmlns:a16="http://schemas.microsoft.com/office/drawing/2014/main" id="{589499FA-FA7E-D6FE-255F-CC3D107AEBC0}"/>
              </a:ext>
            </a:extLst>
          </p:cNvPr>
          <p:cNvSpPr/>
          <p:nvPr/>
        </p:nvSpPr>
        <p:spPr>
          <a:xfrm>
            <a:off x="14219584" y="6380423"/>
            <a:ext cx="2205664" cy="3010212"/>
          </a:xfrm>
          <a:custGeom>
            <a:avLst/>
            <a:gdLst/>
            <a:ahLst/>
            <a:cxnLst/>
            <a:rect l="l" t="t" r="r" b="b"/>
            <a:pathLst>
              <a:path w="3015026" h="4114800">
                <a:moveTo>
                  <a:pt x="0" y="0"/>
                </a:moveTo>
                <a:lnTo>
                  <a:pt x="3015026" y="0"/>
                </a:lnTo>
                <a:lnTo>
                  <a:pt x="301502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10">
            <a:extLst>
              <a:ext uri="{FF2B5EF4-FFF2-40B4-BE49-F238E27FC236}">
                <a16:creationId xmlns:a16="http://schemas.microsoft.com/office/drawing/2014/main" id="{F34AB4D6-A5B7-4720-75B6-0C3771DF5481}"/>
              </a:ext>
            </a:extLst>
          </p:cNvPr>
          <p:cNvSpPr/>
          <p:nvPr/>
        </p:nvSpPr>
        <p:spPr>
          <a:xfrm rot="18078803">
            <a:off x="12241800" y="6718585"/>
            <a:ext cx="1811700" cy="2472544"/>
          </a:xfrm>
          <a:custGeom>
            <a:avLst/>
            <a:gdLst/>
            <a:ahLst/>
            <a:cxnLst/>
            <a:rect l="l" t="t" r="r" b="b"/>
            <a:pathLst>
              <a:path w="3015026" h="4114800">
                <a:moveTo>
                  <a:pt x="0" y="0"/>
                </a:moveTo>
                <a:lnTo>
                  <a:pt x="3015026" y="0"/>
                </a:lnTo>
                <a:lnTo>
                  <a:pt x="301502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306254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710953" y="3236731"/>
            <a:ext cx="11328647" cy="5488169"/>
          </a:xfrm>
          <a:prstGeom prst="rect">
            <a:avLst/>
          </a:prstGeom>
        </p:spPr>
        <p:txBody>
          <a:bodyPr wrap="square" lIns="0" tIns="0" rIns="0" bIns="0" rtlCol="0" anchor="t">
            <a:spAutoFit/>
          </a:bodyPr>
          <a:lstStyle/>
          <a:p>
            <a:pPr algn="r">
              <a:lnSpc>
                <a:spcPts val="14946"/>
              </a:lnSpc>
            </a:pPr>
            <a:r>
              <a:rPr lang="en-US" sz="8000" b="1" spc="465">
                <a:solidFill>
                  <a:srgbClr val="764652"/>
                </a:solidFill>
                <a:latin typeface="Arial" panose="020B0604020202020204" pitchFamily="34" charset="0"/>
                <a:cs typeface="Arial" panose="020B0604020202020204" pitchFamily="34" charset="0"/>
              </a:rPr>
              <a:t>MÔ HÌNH </a:t>
            </a:r>
          </a:p>
          <a:p>
            <a:pPr algn="r">
              <a:lnSpc>
                <a:spcPts val="14946"/>
              </a:lnSpc>
            </a:pPr>
            <a:r>
              <a:rPr lang="en-US" sz="8000" b="1" spc="465">
                <a:solidFill>
                  <a:srgbClr val="764652"/>
                </a:solidFill>
                <a:latin typeface="Arial" panose="020B0604020202020204" pitchFamily="34" charset="0"/>
                <a:cs typeface="Arial" panose="020B0604020202020204" pitchFamily="34" charset="0"/>
              </a:rPr>
              <a:t>CHĂN NUÔI GÀ ĐẺ CÔNG NGHỆ CAO </a:t>
            </a:r>
          </a:p>
        </p:txBody>
      </p:sp>
      <p:sp>
        <p:nvSpPr>
          <p:cNvPr id="4" name="TextBox 4"/>
          <p:cNvSpPr txBox="1"/>
          <p:nvPr/>
        </p:nvSpPr>
        <p:spPr>
          <a:xfrm>
            <a:off x="8821087" y="767731"/>
            <a:ext cx="3081445" cy="2573012"/>
          </a:xfrm>
          <a:prstGeom prst="rect">
            <a:avLst/>
          </a:prstGeom>
          <a:solidFill>
            <a:schemeClr val="accent5">
              <a:lumMod val="20000"/>
              <a:lumOff val="80000"/>
            </a:schemeClr>
          </a:solidFill>
        </p:spPr>
        <p:txBody>
          <a:bodyPr wrap="square" lIns="0" tIns="0" rIns="0" bIns="0" rtlCol="0" anchor="t">
            <a:spAutoFit/>
          </a:bodyPr>
          <a:lstStyle/>
          <a:p>
            <a:pPr algn="ctr">
              <a:lnSpc>
                <a:spcPts val="22200"/>
              </a:lnSpc>
            </a:pPr>
            <a:r>
              <a:rPr lang="en-US" sz="15000" b="1" spc="732">
                <a:solidFill>
                  <a:srgbClr val="5A8884"/>
                </a:solidFill>
                <a:latin typeface="Arial" panose="020B0604020202020204" pitchFamily="34" charset="0"/>
                <a:cs typeface="Arial" panose="020B0604020202020204" pitchFamily="34" charset="0"/>
              </a:rPr>
              <a:t>03</a:t>
            </a:r>
          </a:p>
        </p:txBody>
      </p:sp>
      <p:sp>
        <p:nvSpPr>
          <p:cNvPr id="6" name="Freeform 6"/>
          <p:cNvSpPr/>
          <p:nvPr/>
        </p:nvSpPr>
        <p:spPr>
          <a:xfrm>
            <a:off x="1828800" y="1430361"/>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4262732">
            <a:off x="6951678" y="936047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4" name="Group 15">
            <a:extLst>
              <a:ext uri="{FF2B5EF4-FFF2-40B4-BE49-F238E27FC236}">
                <a16:creationId xmlns:a16="http://schemas.microsoft.com/office/drawing/2014/main" id="{0F0F2119-FD2C-AABF-CC12-9FF3258C75D1}"/>
              </a:ext>
            </a:extLst>
          </p:cNvPr>
          <p:cNvGrpSpPr/>
          <p:nvPr/>
        </p:nvGrpSpPr>
        <p:grpSpPr>
          <a:xfrm>
            <a:off x="12502913" y="1348918"/>
            <a:ext cx="2977777" cy="3246008"/>
            <a:chOff x="0" y="0"/>
            <a:chExt cx="3970369" cy="4328011"/>
          </a:xfrm>
        </p:grpSpPr>
        <p:sp>
          <p:nvSpPr>
            <p:cNvPr id="15" name="Freeform 16">
              <a:extLst>
                <a:ext uri="{FF2B5EF4-FFF2-40B4-BE49-F238E27FC236}">
                  <a16:creationId xmlns:a16="http://schemas.microsoft.com/office/drawing/2014/main" id="{A4140DB5-D717-5FCD-B5DA-D557229C2799}"/>
                </a:ext>
              </a:extLst>
            </p:cNvPr>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7">
              <a:extLst>
                <a:ext uri="{FF2B5EF4-FFF2-40B4-BE49-F238E27FC236}">
                  <a16:creationId xmlns:a16="http://schemas.microsoft.com/office/drawing/2014/main" id="{DC1D18AA-BCF4-103C-F4E0-0701F5DC0576}"/>
                </a:ext>
              </a:extLst>
            </p:cNvPr>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8">
              <a:extLst>
                <a:ext uri="{FF2B5EF4-FFF2-40B4-BE49-F238E27FC236}">
                  <a16:creationId xmlns:a16="http://schemas.microsoft.com/office/drawing/2014/main" id="{677CE179-034C-A216-0305-E039AF85E53E}"/>
                </a:ext>
              </a:extLst>
            </p:cNvPr>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8" name="Freeform 5">
            <a:extLst>
              <a:ext uri="{FF2B5EF4-FFF2-40B4-BE49-F238E27FC236}">
                <a16:creationId xmlns:a16="http://schemas.microsoft.com/office/drawing/2014/main" id="{724F66ED-D187-EC02-772E-4A37B1EAF539}"/>
              </a:ext>
            </a:extLst>
          </p:cNvPr>
          <p:cNvSpPr/>
          <p:nvPr/>
        </p:nvSpPr>
        <p:spPr>
          <a:xfrm>
            <a:off x="152400" y="7475460"/>
            <a:ext cx="2181286" cy="2811540"/>
          </a:xfrm>
          <a:custGeom>
            <a:avLst/>
            <a:gdLst/>
            <a:ahLst/>
            <a:cxnLst/>
            <a:rect l="l" t="t" r="r" b="b"/>
            <a:pathLst>
              <a:path w="6384798" h="8229600">
                <a:moveTo>
                  <a:pt x="0" y="0"/>
                </a:moveTo>
                <a:lnTo>
                  <a:pt x="6384798" y="0"/>
                </a:lnTo>
                <a:lnTo>
                  <a:pt x="6384798" y="8229600"/>
                </a:lnTo>
                <a:lnTo>
                  <a:pt x="0" y="8229600"/>
                </a:lnTo>
                <a:lnTo>
                  <a:pt x="0" y="0"/>
                </a:lnTo>
                <a:close/>
              </a:path>
            </a:pathLst>
          </a:custGeom>
          <a:blipFill>
            <a:blip r:embed="rId17"/>
            <a:stretch>
              <a:fillRect/>
            </a:stretch>
          </a:blipFill>
        </p:spPr>
      </p:sp>
      <p:sp>
        <p:nvSpPr>
          <p:cNvPr id="12" name="Freeform 13">
            <a:extLst>
              <a:ext uri="{FF2B5EF4-FFF2-40B4-BE49-F238E27FC236}">
                <a16:creationId xmlns:a16="http://schemas.microsoft.com/office/drawing/2014/main" id="{45FBB1CA-A0C0-6D6B-918A-A0379B97475F}"/>
              </a:ext>
            </a:extLst>
          </p:cNvPr>
          <p:cNvSpPr/>
          <p:nvPr/>
        </p:nvSpPr>
        <p:spPr>
          <a:xfrm>
            <a:off x="12511341" y="5420619"/>
            <a:ext cx="6414841" cy="5277276"/>
          </a:xfrm>
          <a:custGeom>
            <a:avLst/>
            <a:gdLst/>
            <a:ahLst/>
            <a:cxnLst/>
            <a:rect l="l" t="t" r="r" b="b"/>
            <a:pathLst>
              <a:path w="10003566" h="8229600">
                <a:moveTo>
                  <a:pt x="0" y="0"/>
                </a:moveTo>
                <a:lnTo>
                  <a:pt x="10003565" y="0"/>
                </a:lnTo>
                <a:lnTo>
                  <a:pt x="10003565" y="8229600"/>
                </a:lnTo>
                <a:lnTo>
                  <a:pt x="0" y="8229600"/>
                </a:lnTo>
                <a:lnTo>
                  <a:pt x="0" y="0"/>
                </a:lnTo>
                <a:close/>
              </a:path>
            </a:pathLst>
          </a:custGeom>
          <a:blipFill>
            <a:blip r:embed="rId18"/>
            <a:stretch>
              <a:fillRect/>
            </a:stretch>
          </a:blipFill>
        </p:spPr>
      </p:sp>
    </p:spTree>
    <p:extLst>
      <p:ext uri="{BB962C8B-B14F-4D97-AF65-F5344CB8AC3E}">
        <p14:creationId xmlns:p14="http://schemas.microsoft.com/office/powerpoint/2010/main" val="4175013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9156C3-C98E-6362-EC1A-ABBFEED2110F}"/>
              </a:ext>
            </a:extLst>
          </p:cNvPr>
          <p:cNvGrpSpPr/>
          <p:nvPr/>
        </p:nvGrpSpPr>
        <p:grpSpPr>
          <a:xfrm>
            <a:off x="-457200" y="495300"/>
            <a:ext cx="8763000" cy="1219200"/>
            <a:chOff x="-228600" y="876300"/>
            <a:chExt cx="8763000" cy="1219200"/>
          </a:xfrm>
        </p:grpSpPr>
        <p:sp>
          <p:nvSpPr>
            <p:cNvPr id="3" name="Arrow: Pentagon 2">
              <a:extLst>
                <a:ext uri="{FF2B5EF4-FFF2-40B4-BE49-F238E27FC236}">
                  <a16:creationId xmlns:a16="http://schemas.microsoft.com/office/drawing/2014/main" id="{5893CEC6-9A81-3E84-9F32-9034858905E0}"/>
                </a:ext>
              </a:extLst>
            </p:cNvPr>
            <p:cNvSpPr/>
            <p:nvPr/>
          </p:nvSpPr>
          <p:spPr>
            <a:xfrm>
              <a:off x="-228600" y="876300"/>
              <a:ext cx="8763000" cy="1219200"/>
            </a:xfrm>
            <a:prstGeom prst="homePlate">
              <a:avLst/>
            </a:prstGeom>
            <a:solidFill>
              <a:srgbClr val="FFFAE7"/>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EE1FCD-067E-399A-2762-C810C789EAB5}"/>
                </a:ext>
              </a:extLst>
            </p:cNvPr>
            <p:cNvSpPr txBox="1"/>
            <p:nvPr/>
          </p:nvSpPr>
          <p:spPr>
            <a:xfrm>
              <a:off x="838200" y="1093485"/>
              <a:ext cx="7162800" cy="784830"/>
            </a:xfrm>
            <a:prstGeom prst="rect">
              <a:avLst/>
            </a:prstGeom>
            <a:noFill/>
          </p:spPr>
          <p:txBody>
            <a:bodyPr wrap="square" rtlCol="0">
              <a:spAutoFit/>
            </a:bodyPr>
            <a:lstStyle/>
            <a:p>
              <a:r>
                <a:rPr lang="en-US" sz="4500" b="1">
                  <a:solidFill>
                    <a:srgbClr val="764652"/>
                  </a:solidFill>
                  <a:latin typeface="Arial" panose="020B0604020202020204" pitchFamily="34" charset="0"/>
                  <a:cs typeface="Arial" panose="020B0604020202020204" pitchFamily="34" charset="0"/>
                </a:rPr>
                <a:t>3.1. Chuồng nuôi hiện đại </a:t>
              </a:r>
            </a:p>
          </p:txBody>
        </p:sp>
      </p:grpSp>
      <p:sp>
        <p:nvSpPr>
          <p:cNvPr id="5" name="TextBox 4">
            <a:extLst>
              <a:ext uri="{FF2B5EF4-FFF2-40B4-BE49-F238E27FC236}">
                <a16:creationId xmlns:a16="http://schemas.microsoft.com/office/drawing/2014/main" id="{B8F7F308-90F4-56A8-977E-86F0919942E8}"/>
              </a:ext>
            </a:extLst>
          </p:cNvPr>
          <p:cNvSpPr txBox="1"/>
          <p:nvPr/>
        </p:nvSpPr>
        <p:spPr>
          <a:xfrm>
            <a:off x="819150" y="1714500"/>
            <a:ext cx="16649700" cy="1738296"/>
          </a:xfrm>
          <a:prstGeom prst="rect">
            <a:avLst/>
          </a:prstGeom>
          <a:no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Thảo luận nhóm: </a:t>
            </a:r>
            <a:r>
              <a:rPr lang="en-US" sz="3800">
                <a:latin typeface="Arial" panose="020B0604020202020204" pitchFamily="34" charset="0"/>
                <a:cs typeface="Arial" panose="020B0604020202020204" pitchFamily="34" charset="0"/>
              </a:rPr>
              <a:t>Đọc thông tin, quan sát hình 19.6 và thực hiện yêu cầu: Hãy nêu đặc điểm của chuồng nuôi gà đẻ công nghệ cao. </a:t>
            </a:r>
          </a:p>
        </p:txBody>
      </p:sp>
      <p:grpSp>
        <p:nvGrpSpPr>
          <p:cNvPr id="16" name="Group 15">
            <a:extLst>
              <a:ext uri="{FF2B5EF4-FFF2-40B4-BE49-F238E27FC236}">
                <a16:creationId xmlns:a16="http://schemas.microsoft.com/office/drawing/2014/main" id="{BACAE51A-428F-FA65-D650-B52580F60612}"/>
              </a:ext>
            </a:extLst>
          </p:cNvPr>
          <p:cNvGrpSpPr/>
          <p:nvPr/>
        </p:nvGrpSpPr>
        <p:grpSpPr>
          <a:xfrm>
            <a:off x="10294472" y="3619500"/>
            <a:ext cx="7164853" cy="6420928"/>
            <a:chOff x="10294472" y="3771900"/>
            <a:chExt cx="7164853" cy="6420928"/>
          </a:xfrm>
        </p:grpSpPr>
        <p:pic>
          <p:nvPicPr>
            <p:cNvPr id="7" name="Picture 6">
              <a:extLst>
                <a:ext uri="{FF2B5EF4-FFF2-40B4-BE49-F238E27FC236}">
                  <a16:creationId xmlns:a16="http://schemas.microsoft.com/office/drawing/2014/main" id="{F69BE323-1AD2-0A6A-79DC-5199712E9A1E}"/>
                </a:ext>
              </a:extLst>
            </p:cNvPr>
            <p:cNvPicPr>
              <a:picLocks noChangeAspect="1"/>
            </p:cNvPicPr>
            <p:nvPr/>
          </p:nvPicPr>
          <p:blipFill>
            <a:blip r:embed="rId4"/>
            <a:stretch>
              <a:fillRect/>
            </a:stretch>
          </p:blipFill>
          <p:spPr>
            <a:xfrm>
              <a:off x="10294472" y="3771900"/>
              <a:ext cx="7164853" cy="5114385"/>
            </a:xfrm>
            <a:prstGeom prst="rect">
              <a:avLst/>
            </a:prstGeom>
          </p:spPr>
        </p:pic>
        <p:sp>
          <p:nvSpPr>
            <p:cNvPr id="14" name="TextBox 13">
              <a:extLst>
                <a:ext uri="{FF2B5EF4-FFF2-40B4-BE49-F238E27FC236}">
                  <a16:creationId xmlns:a16="http://schemas.microsoft.com/office/drawing/2014/main" id="{284477DC-D053-4658-82D7-0F33AA038FC4}"/>
                </a:ext>
              </a:extLst>
            </p:cNvPr>
            <p:cNvSpPr txBox="1"/>
            <p:nvPr/>
          </p:nvSpPr>
          <p:spPr>
            <a:xfrm>
              <a:off x="10409798" y="8801100"/>
              <a:ext cx="6934200" cy="1391728"/>
            </a:xfrm>
            <a:prstGeom prst="rect">
              <a:avLst/>
            </a:prstGeom>
            <a:noFill/>
          </p:spPr>
          <p:txBody>
            <a:bodyPr wrap="square" rtlCol="0">
              <a:spAutoFit/>
            </a:bodyPr>
            <a:lstStyle/>
            <a:p>
              <a:pPr algn="ctr">
                <a:lnSpc>
                  <a:spcPct val="150000"/>
                </a:lnSpc>
              </a:pPr>
              <a:r>
                <a:rPr lang="en-US" sz="3000" b="1" i="1">
                  <a:solidFill>
                    <a:srgbClr val="002060"/>
                  </a:solidFill>
                  <a:latin typeface="Arial" panose="020B0604020202020204" pitchFamily="34" charset="0"/>
                  <a:cs typeface="Arial" panose="020B0604020202020204" pitchFamily="34" charset="0"/>
                </a:rPr>
                <a:t>Hình 19.6. </a:t>
              </a:r>
              <a:r>
                <a:rPr lang="en-US" sz="3000" i="1">
                  <a:solidFill>
                    <a:srgbClr val="002060"/>
                  </a:solidFill>
                  <a:latin typeface="Arial" panose="020B0604020202020204" pitchFamily="34" charset="0"/>
                  <a:cs typeface="Arial" panose="020B0604020202020204" pitchFamily="34" charset="0"/>
                </a:rPr>
                <a:t>Robot dọn vệ sinh và thu trứng trong trại gà đẻ </a:t>
              </a:r>
            </a:p>
          </p:txBody>
        </p:sp>
      </p:grpSp>
      <p:sp>
        <p:nvSpPr>
          <p:cNvPr id="19" name="TextBox 18">
            <a:extLst>
              <a:ext uri="{FF2B5EF4-FFF2-40B4-BE49-F238E27FC236}">
                <a16:creationId xmlns:a16="http://schemas.microsoft.com/office/drawing/2014/main" id="{CA7CDC2C-4E0D-7479-D0A5-FFFA7668851A}"/>
              </a:ext>
            </a:extLst>
          </p:cNvPr>
          <p:cNvSpPr txBox="1"/>
          <p:nvPr/>
        </p:nvSpPr>
        <p:spPr>
          <a:xfrm>
            <a:off x="819150" y="3693793"/>
            <a:ext cx="9264088" cy="6124112"/>
          </a:xfrm>
          <a:prstGeom prst="rect">
            <a:avLst/>
          </a:prstGeom>
          <a:solidFill>
            <a:schemeClr val="accent5">
              <a:lumMod val="20000"/>
              <a:lumOff val="80000"/>
            </a:schemeClr>
          </a:solidFill>
        </p:spPr>
        <p:txBody>
          <a:bodyPr wrap="square" rtlCol="0">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Đặc điểm: </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Là chuồng kín có hệ thống kiểm soát nhiệt độ và hệ thống camera giám sát. </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Được trang bị, bố trí hệ thống hút gió và làm mát. </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Cho ăn, uống, lấy trứng tự động. </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Có robot dọn vệ sinh, giám sát gà.</a:t>
            </a:r>
          </a:p>
        </p:txBody>
      </p:sp>
    </p:spTree>
    <p:extLst>
      <p:ext uri="{BB962C8B-B14F-4D97-AF65-F5344CB8AC3E}">
        <p14:creationId xmlns:p14="http://schemas.microsoft.com/office/powerpoint/2010/main" val="78946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54B2488-E5E0-61DB-99D9-AD83ABDD9D58}"/>
              </a:ext>
            </a:extLst>
          </p:cNvPr>
          <p:cNvGrpSpPr/>
          <p:nvPr/>
        </p:nvGrpSpPr>
        <p:grpSpPr>
          <a:xfrm>
            <a:off x="304800" y="419100"/>
            <a:ext cx="8702114" cy="6707552"/>
            <a:chOff x="304800" y="419100"/>
            <a:chExt cx="8702114" cy="6707552"/>
          </a:xfrm>
        </p:grpSpPr>
        <p:pic>
          <p:nvPicPr>
            <p:cNvPr id="8" name="Picture 7">
              <a:extLst>
                <a:ext uri="{FF2B5EF4-FFF2-40B4-BE49-F238E27FC236}">
                  <a16:creationId xmlns:a16="http://schemas.microsoft.com/office/drawing/2014/main" id="{7A3E93C8-C82D-250C-BE33-FE9EC645B238}"/>
                </a:ext>
              </a:extLst>
            </p:cNvPr>
            <p:cNvPicPr>
              <a:picLocks noChangeAspect="1"/>
            </p:cNvPicPr>
            <p:nvPr/>
          </p:nvPicPr>
          <p:blipFill>
            <a:blip r:embed="rId4"/>
            <a:stretch>
              <a:fillRect/>
            </a:stretch>
          </p:blipFill>
          <p:spPr>
            <a:xfrm>
              <a:off x="304800" y="419100"/>
              <a:ext cx="8702114" cy="5876925"/>
            </a:xfrm>
            <a:prstGeom prst="rect">
              <a:avLst/>
            </a:prstGeom>
          </p:spPr>
        </p:pic>
        <p:sp>
          <p:nvSpPr>
            <p:cNvPr id="9" name="TextBox 8">
              <a:extLst>
                <a:ext uri="{FF2B5EF4-FFF2-40B4-BE49-F238E27FC236}">
                  <a16:creationId xmlns:a16="http://schemas.microsoft.com/office/drawing/2014/main" id="{30AFDA3A-9130-1329-4279-C72AFEC46F69}"/>
                </a:ext>
              </a:extLst>
            </p:cNvPr>
            <p:cNvSpPr txBox="1"/>
            <p:nvPr/>
          </p:nvSpPr>
          <p:spPr>
            <a:xfrm>
              <a:off x="693457" y="6427422"/>
              <a:ext cx="7924800" cy="699230"/>
            </a:xfrm>
            <a:prstGeom prst="rect">
              <a:avLst/>
            </a:prstGeom>
            <a:noFill/>
          </p:spPr>
          <p:txBody>
            <a:bodyPr wrap="square" rtlCol="0">
              <a:spAutoFit/>
            </a:bodyPr>
            <a:lstStyle/>
            <a:p>
              <a:pPr algn="ctr">
                <a:lnSpc>
                  <a:spcPct val="150000"/>
                </a:lnSpc>
              </a:pPr>
              <a:r>
                <a:rPr lang="en-US" sz="3000" i="1">
                  <a:solidFill>
                    <a:srgbClr val="0070C0"/>
                  </a:solidFill>
                  <a:latin typeface="Arial" panose="020B0604020202020204" pitchFamily="34" charset="0"/>
                  <a:cs typeface="Arial" panose="020B0604020202020204" pitchFamily="34" charset="0"/>
                </a:rPr>
                <a:t>Hệ thống quạt gió làm mát cho chuồng gà </a:t>
              </a:r>
            </a:p>
          </p:txBody>
        </p:sp>
      </p:grpSp>
      <p:grpSp>
        <p:nvGrpSpPr>
          <p:cNvPr id="11" name="Group 10">
            <a:extLst>
              <a:ext uri="{FF2B5EF4-FFF2-40B4-BE49-F238E27FC236}">
                <a16:creationId xmlns:a16="http://schemas.microsoft.com/office/drawing/2014/main" id="{B139B7AA-D9ED-9DDB-9B54-4EF413BFA030}"/>
              </a:ext>
            </a:extLst>
          </p:cNvPr>
          <p:cNvGrpSpPr/>
          <p:nvPr/>
        </p:nvGrpSpPr>
        <p:grpSpPr>
          <a:xfrm>
            <a:off x="9281088" y="3007947"/>
            <a:ext cx="8416310" cy="6621828"/>
            <a:chOff x="9281088" y="3007947"/>
            <a:chExt cx="8416310" cy="6621828"/>
          </a:xfrm>
        </p:grpSpPr>
        <p:pic>
          <p:nvPicPr>
            <p:cNvPr id="4100" name="Picture 4" descr="HTX Như Gia: Thắng lớn từ nuôi gà đẻ trứng sạch">
              <a:extLst>
                <a:ext uri="{FF2B5EF4-FFF2-40B4-BE49-F238E27FC236}">
                  <a16:creationId xmlns:a16="http://schemas.microsoft.com/office/drawing/2014/main" id="{0625C46B-C41E-8798-AB96-DED89BDF8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1088" y="3924300"/>
              <a:ext cx="8416310" cy="57054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FEC627D-3514-FEA8-2928-1F25463DD763}"/>
                </a:ext>
              </a:extLst>
            </p:cNvPr>
            <p:cNvSpPr txBox="1"/>
            <p:nvPr/>
          </p:nvSpPr>
          <p:spPr>
            <a:xfrm>
              <a:off x="9677400" y="3007947"/>
              <a:ext cx="7924800" cy="699230"/>
            </a:xfrm>
            <a:prstGeom prst="rect">
              <a:avLst/>
            </a:prstGeom>
            <a:noFill/>
          </p:spPr>
          <p:txBody>
            <a:bodyPr wrap="square" rtlCol="0">
              <a:spAutoFit/>
            </a:bodyPr>
            <a:lstStyle/>
            <a:p>
              <a:pPr algn="ctr">
                <a:lnSpc>
                  <a:spcPct val="150000"/>
                </a:lnSpc>
              </a:pPr>
              <a:r>
                <a:rPr lang="en-US" sz="3000" i="1">
                  <a:solidFill>
                    <a:srgbClr val="0070C0"/>
                  </a:solidFill>
                  <a:latin typeface="Arial" panose="020B0604020202020204" pitchFamily="34" charset="0"/>
                  <a:cs typeface="Arial" panose="020B0604020202020204" pitchFamily="34" charset="0"/>
                </a:rPr>
                <a:t>Băng chuyền cho gà ăn và thu trứng</a:t>
              </a:r>
            </a:p>
          </p:txBody>
        </p:sp>
      </p:grpSp>
    </p:spTree>
    <p:extLst>
      <p:ext uri="{BB962C8B-B14F-4D97-AF65-F5344CB8AC3E}">
        <p14:creationId xmlns:p14="http://schemas.microsoft.com/office/powerpoint/2010/main" val="228346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5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A990A5-0283-677F-675B-DA93E15529A1}"/>
              </a:ext>
            </a:extLst>
          </p:cNvPr>
          <p:cNvGrpSpPr/>
          <p:nvPr/>
        </p:nvGrpSpPr>
        <p:grpSpPr>
          <a:xfrm>
            <a:off x="-457200" y="495300"/>
            <a:ext cx="10363200" cy="1219200"/>
            <a:chOff x="-228600" y="876300"/>
            <a:chExt cx="10134600" cy="1219200"/>
          </a:xfrm>
        </p:grpSpPr>
        <p:sp>
          <p:nvSpPr>
            <p:cNvPr id="3" name="Arrow: Pentagon 2">
              <a:extLst>
                <a:ext uri="{FF2B5EF4-FFF2-40B4-BE49-F238E27FC236}">
                  <a16:creationId xmlns:a16="http://schemas.microsoft.com/office/drawing/2014/main" id="{5973C6DC-92E1-05FB-CFD9-1289D07C2F93}"/>
                </a:ext>
              </a:extLst>
            </p:cNvPr>
            <p:cNvSpPr/>
            <p:nvPr/>
          </p:nvSpPr>
          <p:spPr>
            <a:xfrm>
              <a:off x="-228600" y="876300"/>
              <a:ext cx="10134600" cy="1219200"/>
            </a:xfrm>
            <a:prstGeom prst="homePlate">
              <a:avLst/>
            </a:prstGeom>
            <a:solidFill>
              <a:srgbClr val="FFFAE7"/>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A984D4-FE59-3942-742F-4AA3687FE7D6}"/>
                </a:ext>
              </a:extLst>
            </p:cNvPr>
            <p:cNvSpPr txBox="1"/>
            <p:nvPr/>
          </p:nvSpPr>
          <p:spPr>
            <a:xfrm>
              <a:off x="838200" y="1093485"/>
              <a:ext cx="9067800" cy="784830"/>
            </a:xfrm>
            <a:prstGeom prst="rect">
              <a:avLst/>
            </a:prstGeom>
            <a:noFill/>
          </p:spPr>
          <p:txBody>
            <a:bodyPr wrap="square" rtlCol="0">
              <a:spAutoFit/>
            </a:bodyPr>
            <a:lstStyle/>
            <a:p>
              <a:r>
                <a:rPr lang="en-US" sz="4500" b="1">
                  <a:solidFill>
                    <a:srgbClr val="764652"/>
                  </a:solidFill>
                  <a:latin typeface="Arial" panose="020B0604020202020204" pitchFamily="34" charset="0"/>
                  <a:cs typeface="Arial" panose="020B0604020202020204" pitchFamily="34" charset="0"/>
                </a:rPr>
                <a:t>3.2. Hệ thống thu trứng tự động</a:t>
              </a:r>
            </a:p>
          </p:txBody>
        </p:sp>
      </p:grpSp>
      <p:pic>
        <p:nvPicPr>
          <p:cNvPr id="6" name="Picture 5">
            <a:extLst>
              <a:ext uri="{FF2B5EF4-FFF2-40B4-BE49-F238E27FC236}">
                <a16:creationId xmlns:a16="http://schemas.microsoft.com/office/drawing/2014/main" id="{E62775F0-C5CC-410C-280D-AE92D4D24E1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8700" y="4762500"/>
            <a:ext cx="16230600" cy="5025019"/>
          </a:xfrm>
          <a:prstGeom prst="rect">
            <a:avLst/>
          </a:prstGeom>
        </p:spPr>
      </p:pic>
      <p:grpSp>
        <p:nvGrpSpPr>
          <p:cNvPr id="14" name="Group 13">
            <a:extLst>
              <a:ext uri="{FF2B5EF4-FFF2-40B4-BE49-F238E27FC236}">
                <a16:creationId xmlns:a16="http://schemas.microsoft.com/office/drawing/2014/main" id="{C3B1DEC6-BA74-F10F-75DB-0339B846E43A}"/>
              </a:ext>
            </a:extLst>
          </p:cNvPr>
          <p:cNvGrpSpPr/>
          <p:nvPr/>
        </p:nvGrpSpPr>
        <p:grpSpPr>
          <a:xfrm>
            <a:off x="431131" y="2279810"/>
            <a:ext cx="17425737" cy="1738296"/>
            <a:chOff x="457200" y="2355064"/>
            <a:chExt cx="17425737" cy="1738296"/>
          </a:xfrm>
        </p:grpSpPr>
        <p:sp>
          <p:nvSpPr>
            <p:cNvPr id="7" name="TextBox 6">
              <a:extLst>
                <a:ext uri="{FF2B5EF4-FFF2-40B4-BE49-F238E27FC236}">
                  <a16:creationId xmlns:a16="http://schemas.microsoft.com/office/drawing/2014/main" id="{575D1088-7032-1256-69F9-3A4440816D1E}"/>
                </a:ext>
              </a:extLst>
            </p:cNvPr>
            <p:cNvSpPr txBox="1"/>
            <p:nvPr/>
          </p:nvSpPr>
          <p:spPr>
            <a:xfrm>
              <a:off x="2490537" y="2355064"/>
              <a:ext cx="15392400" cy="1738296"/>
            </a:xfrm>
            <a:prstGeom prst="rect">
              <a:avLst/>
            </a:prstGeom>
            <a:no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Đọc thông tin, quan sát hình 19.7 – 19.9 và thực hiện yêu cầu: </a:t>
              </a:r>
              <a:r>
                <a:rPr lang="vi-VN" sz="3800">
                  <a:latin typeface="Arial" panose="020B0604020202020204" pitchFamily="34" charset="0"/>
                  <a:cs typeface="Arial" panose="020B0604020202020204" pitchFamily="34" charset="0"/>
                </a:rPr>
                <a:t>Hãy nêu ưu điểm của hệ thống thu trứng tự động trong chăn nuôi gà đẻ.</a:t>
              </a:r>
              <a:r>
                <a:rPr lang="en-US" sz="3800">
                  <a:latin typeface="Arial" panose="020B0604020202020204" pitchFamily="34" charset="0"/>
                  <a:cs typeface="Arial" panose="020B0604020202020204" pitchFamily="34" charset="0"/>
                </a:rPr>
                <a:t> </a:t>
              </a:r>
            </a:p>
          </p:txBody>
        </p:sp>
        <p:sp>
          <p:nvSpPr>
            <p:cNvPr id="13" name="Freeform 2">
              <a:extLst>
                <a:ext uri="{FF2B5EF4-FFF2-40B4-BE49-F238E27FC236}">
                  <a16:creationId xmlns:a16="http://schemas.microsoft.com/office/drawing/2014/main" id="{FF0C1AFB-A394-F7F7-C431-DB8194F15471}"/>
                </a:ext>
              </a:extLst>
            </p:cNvPr>
            <p:cNvSpPr/>
            <p:nvPr/>
          </p:nvSpPr>
          <p:spPr>
            <a:xfrm>
              <a:off x="457200" y="2386012"/>
              <a:ext cx="1828800" cy="1563623"/>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extLst>
      <p:ext uri="{BB962C8B-B14F-4D97-AF65-F5344CB8AC3E}">
        <p14:creationId xmlns:p14="http://schemas.microsoft.com/office/powerpoint/2010/main" val="17580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F353D1-435C-862A-BE8D-88D225CB2887}"/>
              </a:ext>
            </a:extLst>
          </p:cNvPr>
          <p:cNvGrpSpPr/>
          <p:nvPr/>
        </p:nvGrpSpPr>
        <p:grpSpPr>
          <a:xfrm>
            <a:off x="4343400" y="419100"/>
            <a:ext cx="9601200" cy="914400"/>
            <a:chOff x="4343400" y="571500"/>
            <a:chExt cx="9601200" cy="914400"/>
          </a:xfrm>
        </p:grpSpPr>
        <p:sp>
          <p:nvSpPr>
            <p:cNvPr id="5" name="Rectangle 4">
              <a:extLst>
                <a:ext uri="{FF2B5EF4-FFF2-40B4-BE49-F238E27FC236}">
                  <a16:creationId xmlns:a16="http://schemas.microsoft.com/office/drawing/2014/main" id="{A4EEC18C-375E-9CF7-6F52-CFD8CD15A67E}"/>
                </a:ext>
              </a:extLst>
            </p:cNvPr>
            <p:cNvSpPr/>
            <p:nvPr/>
          </p:nvSpPr>
          <p:spPr>
            <a:xfrm>
              <a:off x="4991100" y="1005126"/>
              <a:ext cx="8305800" cy="48077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84BB86-32A9-01F7-6084-5FB3872F1AEE}"/>
                </a:ext>
              </a:extLst>
            </p:cNvPr>
            <p:cNvSpPr txBox="1"/>
            <p:nvPr/>
          </p:nvSpPr>
          <p:spPr>
            <a:xfrm>
              <a:off x="4343400" y="571500"/>
              <a:ext cx="9601200" cy="861774"/>
            </a:xfrm>
            <a:prstGeom prst="rect">
              <a:avLst/>
            </a:prstGeom>
            <a:noFill/>
          </p:spPr>
          <p:txBody>
            <a:bodyPr wrap="square" rtlCol="0">
              <a:spAutoFit/>
            </a:bodyPr>
            <a:lstStyle/>
            <a:p>
              <a:pPr algn="ctr"/>
              <a:r>
                <a:rPr lang="en-US" sz="5000" b="1">
                  <a:solidFill>
                    <a:srgbClr val="5D5467"/>
                  </a:solidFill>
                  <a:latin typeface="Arial" panose="020B0604020202020204" pitchFamily="34" charset="0"/>
                  <a:cs typeface="Arial" panose="020B0604020202020204" pitchFamily="34" charset="0"/>
                </a:rPr>
                <a:t>Chăn nuôi công nghệ cao </a:t>
              </a:r>
            </a:p>
          </p:txBody>
        </p:sp>
      </p:grpSp>
      <p:grpSp>
        <p:nvGrpSpPr>
          <p:cNvPr id="18" name="Group 17">
            <a:extLst>
              <a:ext uri="{FF2B5EF4-FFF2-40B4-BE49-F238E27FC236}">
                <a16:creationId xmlns:a16="http://schemas.microsoft.com/office/drawing/2014/main" id="{223451AB-BC15-8BF1-22BC-936F3C50D012}"/>
              </a:ext>
            </a:extLst>
          </p:cNvPr>
          <p:cNvGrpSpPr/>
          <p:nvPr/>
        </p:nvGrpSpPr>
        <p:grpSpPr>
          <a:xfrm>
            <a:off x="533400" y="2095500"/>
            <a:ext cx="5238750" cy="4304944"/>
            <a:chOff x="533400" y="2095500"/>
            <a:chExt cx="5238750" cy="4304944"/>
          </a:xfrm>
        </p:grpSpPr>
        <p:sp>
          <p:nvSpPr>
            <p:cNvPr id="7" name="Freeform 3">
              <a:extLst>
                <a:ext uri="{FF2B5EF4-FFF2-40B4-BE49-F238E27FC236}">
                  <a16:creationId xmlns:a16="http://schemas.microsoft.com/office/drawing/2014/main" id="{520EC641-FCB4-D539-4B51-5822BA16851A}"/>
                </a:ext>
              </a:extLst>
            </p:cNvPr>
            <p:cNvSpPr/>
            <p:nvPr/>
          </p:nvSpPr>
          <p:spPr>
            <a:xfrm>
              <a:off x="533400" y="2095500"/>
              <a:ext cx="5238750" cy="3490318"/>
            </a:xfrm>
            <a:prstGeom prst="round2DiagRect">
              <a:avLst/>
            </a:prstGeom>
            <a:blipFill>
              <a:blip r:embed="rId4"/>
              <a:stretch>
                <a:fillRect/>
              </a:stretch>
            </a:blipFill>
            <a:effectLst>
              <a:outerShdw blurRad="63500" sx="102000" sy="102000" algn="ctr" rotWithShape="0">
                <a:prstClr val="black">
                  <a:alpha val="40000"/>
                </a:prstClr>
              </a:outerShdw>
            </a:effectLst>
          </p:spPr>
        </p:sp>
        <p:sp>
          <p:nvSpPr>
            <p:cNvPr id="13" name="TextBox 12">
              <a:extLst>
                <a:ext uri="{FF2B5EF4-FFF2-40B4-BE49-F238E27FC236}">
                  <a16:creationId xmlns:a16="http://schemas.microsoft.com/office/drawing/2014/main" id="{FDDB31ED-0690-AD96-8BBA-D107F27C5286}"/>
                </a:ext>
              </a:extLst>
            </p:cNvPr>
            <p:cNvSpPr txBox="1"/>
            <p:nvPr/>
          </p:nvSpPr>
          <p:spPr>
            <a:xfrm>
              <a:off x="942975" y="5769502"/>
              <a:ext cx="44196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Chăn nuôi lợn </a:t>
              </a:r>
            </a:p>
          </p:txBody>
        </p:sp>
      </p:grpSp>
      <p:grpSp>
        <p:nvGrpSpPr>
          <p:cNvPr id="19" name="Group 18">
            <a:extLst>
              <a:ext uri="{FF2B5EF4-FFF2-40B4-BE49-F238E27FC236}">
                <a16:creationId xmlns:a16="http://schemas.microsoft.com/office/drawing/2014/main" id="{DA07F646-C7EB-8C95-5297-6C77338FAD62}"/>
              </a:ext>
            </a:extLst>
          </p:cNvPr>
          <p:cNvGrpSpPr/>
          <p:nvPr/>
        </p:nvGrpSpPr>
        <p:grpSpPr>
          <a:xfrm>
            <a:off x="6400800" y="2115146"/>
            <a:ext cx="5238750" cy="4285298"/>
            <a:chOff x="6400800" y="2115146"/>
            <a:chExt cx="5238750" cy="4285298"/>
          </a:xfrm>
        </p:grpSpPr>
        <p:sp>
          <p:nvSpPr>
            <p:cNvPr id="10" name="Freeform 6">
              <a:extLst>
                <a:ext uri="{FF2B5EF4-FFF2-40B4-BE49-F238E27FC236}">
                  <a16:creationId xmlns:a16="http://schemas.microsoft.com/office/drawing/2014/main" id="{2DB1AF82-A31C-4996-41B3-9D8DAC6195DE}"/>
                </a:ext>
              </a:extLst>
            </p:cNvPr>
            <p:cNvSpPr/>
            <p:nvPr/>
          </p:nvSpPr>
          <p:spPr>
            <a:xfrm>
              <a:off x="6400800" y="2115146"/>
              <a:ext cx="5238750" cy="3470672"/>
            </a:xfrm>
            <a:prstGeom prst="round2DiagRect">
              <a:avLst/>
            </a:prstGeom>
            <a:blipFill>
              <a:blip r:embed="rId5"/>
              <a:stretch>
                <a:fillRect/>
              </a:stretch>
            </a:blipFill>
            <a:effectLst>
              <a:outerShdw blurRad="63500" sx="102000" sy="102000" algn="ctr" rotWithShape="0">
                <a:prstClr val="black">
                  <a:alpha val="40000"/>
                </a:prstClr>
              </a:outerShdw>
            </a:effectLst>
          </p:spPr>
        </p:sp>
        <p:sp>
          <p:nvSpPr>
            <p:cNvPr id="16" name="TextBox 15">
              <a:extLst>
                <a:ext uri="{FF2B5EF4-FFF2-40B4-BE49-F238E27FC236}">
                  <a16:creationId xmlns:a16="http://schemas.microsoft.com/office/drawing/2014/main" id="{A3539801-B3B2-5D6D-CA12-85C943EF43CA}"/>
                </a:ext>
              </a:extLst>
            </p:cNvPr>
            <p:cNvSpPr txBox="1"/>
            <p:nvPr/>
          </p:nvSpPr>
          <p:spPr>
            <a:xfrm>
              <a:off x="6810375" y="5769502"/>
              <a:ext cx="44196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Chăn nuôi bò  </a:t>
              </a:r>
            </a:p>
          </p:txBody>
        </p:sp>
      </p:grpSp>
      <p:grpSp>
        <p:nvGrpSpPr>
          <p:cNvPr id="20" name="Group 19">
            <a:extLst>
              <a:ext uri="{FF2B5EF4-FFF2-40B4-BE49-F238E27FC236}">
                <a16:creationId xmlns:a16="http://schemas.microsoft.com/office/drawing/2014/main" id="{10EAB9EA-3738-DD35-0AE7-6F85F7BAA28F}"/>
              </a:ext>
            </a:extLst>
          </p:cNvPr>
          <p:cNvGrpSpPr/>
          <p:nvPr/>
        </p:nvGrpSpPr>
        <p:grpSpPr>
          <a:xfrm>
            <a:off x="12268200" y="2095500"/>
            <a:ext cx="5238750" cy="4304944"/>
            <a:chOff x="12268200" y="2095500"/>
            <a:chExt cx="5238750" cy="4304944"/>
          </a:xfrm>
        </p:grpSpPr>
        <p:sp>
          <p:nvSpPr>
            <p:cNvPr id="9" name="Freeform 2">
              <a:extLst>
                <a:ext uri="{FF2B5EF4-FFF2-40B4-BE49-F238E27FC236}">
                  <a16:creationId xmlns:a16="http://schemas.microsoft.com/office/drawing/2014/main" id="{3F37DFC0-F2CA-9495-7AD2-6EA7BB3267D6}"/>
                </a:ext>
              </a:extLst>
            </p:cNvPr>
            <p:cNvSpPr/>
            <p:nvPr/>
          </p:nvSpPr>
          <p:spPr>
            <a:xfrm>
              <a:off x="12268200" y="2095500"/>
              <a:ext cx="5238750" cy="3490318"/>
            </a:xfrm>
            <a:prstGeom prst="round2DiagRect">
              <a:avLst/>
            </a:prstGeom>
            <a:blipFill>
              <a:blip r:embed="rId6"/>
              <a:stretch>
                <a:fillRect/>
              </a:stretch>
            </a:blipFill>
            <a:effectLst>
              <a:outerShdw blurRad="63500" sx="102000" sy="102000" algn="ctr" rotWithShape="0">
                <a:prstClr val="black">
                  <a:alpha val="40000"/>
                </a:prstClr>
              </a:outerShdw>
            </a:effectLst>
          </p:spPr>
        </p:sp>
        <p:sp>
          <p:nvSpPr>
            <p:cNvPr id="17" name="TextBox 16">
              <a:extLst>
                <a:ext uri="{FF2B5EF4-FFF2-40B4-BE49-F238E27FC236}">
                  <a16:creationId xmlns:a16="http://schemas.microsoft.com/office/drawing/2014/main" id="{2E88710A-C6F3-B66F-F63E-F6F4EC4610C7}"/>
                </a:ext>
              </a:extLst>
            </p:cNvPr>
            <p:cNvSpPr txBox="1"/>
            <p:nvPr/>
          </p:nvSpPr>
          <p:spPr>
            <a:xfrm>
              <a:off x="12677775" y="5769502"/>
              <a:ext cx="44196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Chăn nuôi gà </a:t>
              </a:r>
            </a:p>
          </p:txBody>
        </p:sp>
      </p:grpSp>
      <p:grpSp>
        <p:nvGrpSpPr>
          <p:cNvPr id="26" name="Group 25">
            <a:extLst>
              <a:ext uri="{FF2B5EF4-FFF2-40B4-BE49-F238E27FC236}">
                <a16:creationId xmlns:a16="http://schemas.microsoft.com/office/drawing/2014/main" id="{D769D5E0-4A7C-F5E1-7830-DED5048A326D}"/>
              </a:ext>
            </a:extLst>
          </p:cNvPr>
          <p:cNvGrpSpPr/>
          <p:nvPr/>
        </p:nvGrpSpPr>
        <p:grpSpPr>
          <a:xfrm>
            <a:off x="2667775" y="6316366"/>
            <a:ext cx="13029425" cy="3551534"/>
            <a:chOff x="5053012" y="6161724"/>
            <a:chExt cx="13029425" cy="3551534"/>
          </a:xfrm>
        </p:grpSpPr>
        <p:sp>
          <p:nvSpPr>
            <p:cNvPr id="23" name="Rectangle: Rounded Corners 22">
              <a:extLst>
                <a:ext uri="{FF2B5EF4-FFF2-40B4-BE49-F238E27FC236}">
                  <a16:creationId xmlns:a16="http://schemas.microsoft.com/office/drawing/2014/main" id="{85EC7AF5-EC74-6F20-806F-23895B7B62B7}"/>
                </a:ext>
              </a:extLst>
            </p:cNvPr>
            <p:cNvSpPr/>
            <p:nvPr/>
          </p:nvSpPr>
          <p:spPr>
            <a:xfrm>
              <a:off x="5053012" y="6630450"/>
              <a:ext cx="12544425" cy="3082808"/>
            </a:xfrm>
            <a:prstGeom prst="roundRect">
              <a:avLst>
                <a:gd name="adj" fmla="val 15277"/>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75E348-B090-EECB-766B-AA9B9588D04E}"/>
                </a:ext>
              </a:extLst>
            </p:cNvPr>
            <p:cNvSpPr txBox="1"/>
            <p:nvPr/>
          </p:nvSpPr>
          <p:spPr>
            <a:xfrm>
              <a:off x="5362575" y="6810032"/>
              <a:ext cx="12096750" cy="276293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t>Giúp thuận tiện trong quản lí vật nuôi</a:t>
              </a:r>
              <a:r>
                <a:rPr lang="en-US" sz="4000"/>
                <a:t>.</a:t>
              </a:r>
            </a:p>
            <a:p>
              <a:pPr marL="571500" indent="-571500" algn="just">
                <a:lnSpc>
                  <a:spcPct val="150000"/>
                </a:lnSpc>
                <a:buFont typeface="Wingdings" panose="05000000000000000000" pitchFamily="2" charset="2"/>
                <a:buChar char="§"/>
              </a:pPr>
              <a:r>
                <a:rPr lang="vi-VN" sz="4000"/>
                <a:t>Kiểm soát chất lượng sản phẩm cũng như dễ dàng truy xuất nguồn gốc.</a:t>
              </a:r>
              <a:endParaRPr lang="en-US" sz="4000"/>
            </a:p>
          </p:txBody>
        </p:sp>
        <p:sp>
          <p:nvSpPr>
            <p:cNvPr id="24" name="Freeform 4">
              <a:extLst>
                <a:ext uri="{FF2B5EF4-FFF2-40B4-BE49-F238E27FC236}">
                  <a16:creationId xmlns:a16="http://schemas.microsoft.com/office/drawing/2014/main" id="{9F9DAE17-521B-0641-B247-9AE151EF0E02}"/>
                </a:ext>
              </a:extLst>
            </p:cNvPr>
            <p:cNvSpPr/>
            <p:nvPr/>
          </p:nvSpPr>
          <p:spPr>
            <a:xfrm>
              <a:off x="16607613" y="6161724"/>
              <a:ext cx="1474824" cy="1296616"/>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Tree>
    <p:extLst>
      <p:ext uri="{BB962C8B-B14F-4D97-AF65-F5344CB8AC3E}">
        <p14:creationId xmlns:p14="http://schemas.microsoft.com/office/powerpoint/2010/main" val="105651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122" name="Picture 2" descr="Bí quyết nuôi gà đẻ trứng thành công - Niên Giám Nông Nghiệp">
            <a:extLst>
              <a:ext uri="{FF2B5EF4-FFF2-40B4-BE49-F238E27FC236}">
                <a16:creationId xmlns:a16="http://schemas.microsoft.com/office/drawing/2014/main" id="{FD9F6741-4BB5-6B4D-57F5-3268B2D0E0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45"/>
          <a:stretch/>
        </p:blipFill>
        <p:spPr bwMode="auto">
          <a:xfrm>
            <a:off x="380999" y="342900"/>
            <a:ext cx="64008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ệ thống thu gom trứng - CÔNG TY TNHH B.H.N">
            <a:extLst>
              <a:ext uri="{FF2B5EF4-FFF2-40B4-BE49-F238E27FC236}">
                <a16:creationId xmlns:a16="http://schemas.microsoft.com/office/drawing/2014/main" id="{DE9E858D-C2D7-9F03-57A8-B4938101B3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399" y="323851"/>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hư thế nào là trứng gà sạch đúng nghĩa?">
            <a:extLst>
              <a:ext uri="{FF2B5EF4-FFF2-40B4-BE49-F238E27FC236}">
                <a16:creationId xmlns:a16="http://schemas.microsoft.com/office/drawing/2014/main" id="{AAB064F9-7D3B-4610-50FF-3E7D80FA88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08"/>
          <a:stretch/>
        </p:blipFill>
        <p:spPr bwMode="auto">
          <a:xfrm>
            <a:off x="12725400" y="342901"/>
            <a:ext cx="5181600" cy="40957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2B96DE50-A745-F79F-5261-40FF1401A9BC}"/>
              </a:ext>
            </a:extLst>
          </p:cNvPr>
          <p:cNvCxnSpPr/>
          <p:nvPr/>
        </p:nvCxnSpPr>
        <p:spPr>
          <a:xfrm>
            <a:off x="-571500" y="4838700"/>
            <a:ext cx="19431000" cy="0"/>
          </a:xfrm>
          <a:prstGeom prst="line">
            <a:avLst/>
          </a:prstGeom>
          <a:ln w="38100">
            <a:solidFill>
              <a:srgbClr val="5D5467"/>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A78FB4-463B-4238-1782-7E7B24D784AB}"/>
              </a:ext>
            </a:extLst>
          </p:cNvPr>
          <p:cNvSpPr txBox="1"/>
          <p:nvPr/>
        </p:nvSpPr>
        <p:spPr>
          <a:xfrm>
            <a:off x="876300" y="5238750"/>
            <a:ext cx="16535400" cy="4369786"/>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Thường được áp dụng trong các trang trại gà đẻ nuôi lồng. </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Trong chuồng nuôi được bố trí các thiết bị tự động, hiện đại kiểm soát nhiệt độ, độ ẩm và độ thông thoáng</a:t>
            </a:r>
            <a:r>
              <a:rPr lang="en-US" sz="38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Trứng được thu gom tự động và theo hệ thống băng tải chuyền về khu xử lí để xếp khay. </a:t>
            </a:r>
          </a:p>
        </p:txBody>
      </p:sp>
    </p:spTree>
    <p:extLst>
      <p:ext uri="{BB962C8B-B14F-4D97-AF65-F5344CB8AC3E}">
        <p14:creationId xmlns:p14="http://schemas.microsoft.com/office/powerpoint/2010/main" val="359923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8341ED-3F47-8A28-675F-59555F449FE7}"/>
              </a:ext>
            </a:extLst>
          </p:cNvPr>
          <p:cNvSpPr/>
          <p:nvPr/>
        </p:nvSpPr>
        <p:spPr>
          <a:xfrm>
            <a:off x="4533900" y="952500"/>
            <a:ext cx="9220200" cy="1219200"/>
          </a:xfrm>
          <a:prstGeom prst="roundRect">
            <a:avLst/>
          </a:prstGeom>
          <a:solidFill>
            <a:srgbClr val="5A88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Quy trình thu trứng </a:t>
            </a:r>
          </a:p>
        </p:txBody>
      </p:sp>
      <p:grpSp>
        <p:nvGrpSpPr>
          <p:cNvPr id="13" name="Group 12">
            <a:extLst>
              <a:ext uri="{FF2B5EF4-FFF2-40B4-BE49-F238E27FC236}">
                <a16:creationId xmlns:a16="http://schemas.microsoft.com/office/drawing/2014/main" id="{ECB4A697-A972-1042-5813-83A56ADD9DC6}"/>
              </a:ext>
            </a:extLst>
          </p:cNvPr>
          <p:cNvGrpSpPr/>
          <p:nvPr/>
        </p:nvGrpSpPr>
        <p:grpSpPr>
          <a:xfrm>
            <a:off x="338137" y="3387688"/>
            <a:ext cx="5029200" cy="4522186"/>
            <a:chOff x="338137" y="3154485"/>
            <a:chExt cx="5029200" cy="4522186"/>
          </a:xfrm>
        </p:grpSpPr>
        <p:sp>
          <p:nvSpPr>
            <p:cNvPr id="12" name="Rectangle 11">
              <a:extLst>
                <a:ext uri="{FF2B5EF4-FFF2-40B4-BE49-F238E27FC236}">
                  <a16:creationId xmlns:a16="http://schemas.microsoft.com/office/drawing/2014/main" id="{18AE31D2-19A5-4705-3FF1-F0713F77A1D5}"/>
                </a:ext>
              </a:extLst>
            </p:cNvPr>
            <p:cNvSpPr/>
            <p:nvPr/>
          </p:nvSpPr>
          <p:spPr>
            <a:xfrm>
              <a:off x="338137" y="3154485"/>
              <a:ext cx="5029200" cy="4522186"/>
            </a:xfrm>
            <a:prstGeom prst="rect">
              <a:avLst/>
            </a:prstGeom>
            <a:solidFill>
              <a:srgbClr val="FBF2E1"/>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B82D2D-E5B2-E881-C940-EA6CE9D1B24D}"/>
                </a:ext>
              </a:extLst>
            </p:cNvPr>
            <p:cNvSpPr txBox="1"/>
            <p:nvPr/>
          </p:nvSpPr>
          <p:spPr>
            <a:xfrm>
              <a:off x="728662" y="3405204"/>
              <a:ext cx="424815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Xử lí trứng qua máy soi </a:t>
              </a:r>
            </a:p>
          </p:txBody>
        </p:sp>
      </p:grpSp>
      <p:grpSp>
        <p:nvGrpSpPr>
          <p:cNvPr id="15" name="Group 14">
            <a:extLst>
              <a:ext uri="{FF2B5EF4-FFF2-40B4-BE49-F238E27FC236}">
                <a16:creationId xmlns:a16="http://schemas.microsoft.com/office/drawing/2014/main" id="{A361D49A-F2A2-7376-6FC2-3884DAD24D64}"/>
              </a:ext>
            </a:extLst>
          </p:cNvPr>
          <p:cNvGrpSpPr/>
          <p:nvPr/>
        </p:nvGrpSpPr>
        <p:grpSpPr>
          <a:xfrm>
            <a:off x="6629400" y="3387688"/>
            <a:ext cx="5029200" cy="4522186"/>
            <a:chOff x="6243637" y="3149723"/>
            <a:chExt cx="5029200" cy="4522186"/>
          </a:xfrm>
        </p:grpSpPr>
        <p:sp>
          <p:nvSpPr>
            <p:cNvPr id="9" name="Rectangle 8">
              <a:extLst>
                <a:ext uri="{FF2B5EF4-FFF2-40B4-BE49-F238E27FC236}">
                  <a16:creationId xmlns:a16="http://schemas.microsoft.com/office/drawing/2014/main" id="{9C26EA3C-BC0F-2C80-D8C5-6543FC05F49C}"/>
                </a:ext>
              </a:extLst>
            </p:cNvPr>
            <p:cNvSpPr/>
            <p:nvPr/>
          </p:nvSpPr>
          <p:spPr>
            <a:xfrm>
              <a:off x="6243637" y="3149723"/>
              <a:ext cx="5029200" cy="4522186"/>
            </a:xfrm>
            <a:prstGeom prst="rect">
              <a:avLst/>
            </a:prstGeom>
            <a:solidFill>
              <a:srgbClr val="FBF2E1"/>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135E05-EEAA-0267-5830-D062B62B0CD7}"/>
                </a:ext>
              </a:extLst>
            </p:cNvPr>
            <p:cNvSpPr txBox="1"/>
            <p:nvPr/>
          </p:nvSpPr>
          <p:spPr>
            <a:xfrm>
              <a:off x="6472237" y="3225923"/>
              <a:ext cx="4572000" cy="436978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Trứng được tiệt trùng bằng tia UV, loại bỏ trứng có nguy cơ bị vi khuẩn xâm nhập</a:t>
              </a:r>
            </a:p>
          </p:txBody>
        </p:sp>
      </p:grpSp>
      <p:grpSp>
        <p:nvGrpSpPr>
          <p:cNvPr id="14" name="Group 13">
            <a:extLst>
              <a:ext uri="{FF2B5EF4-FFF2-40B4-BE49-F238E27FC236}">
                <a16:creationId xmlns:a16="http://schemas.microsoft.com/office/drawing/2014/main" id="{ED8F6BD6-8355-7F65-5FC4-449C838E3036}"/>
              </a:ext>
            </a:extLst>
          </p:cNvPr>
          <p:cNvGrpSpPr/>
          <p:nvPr/>
        </p:nvGrpSpPr>
        <p:grpSpPr>
          <a:xfrm>
            <a:off x="12523891" y="3552105"/>
            <a:ext cx="5029200" cy="4522186"/>
            <a:chOff x="12268200" y="3149723"/>
            <a:chExt cx="5029200" cy="4522186"/>
          </a:xfrm>
        </p:grpSpPr>
        <p:sp>
          <p:nvSpPr>
            <p:cNvPr id="10" name="Rectangle 9">
              <a:extLst>
                <a:ext uri="{FF2B5EF4-FFF2-40B4-BE49-F238E27FC236}">
                  <a16:creationId xmlns:a16="http://schemas.microsoft.com/office/drawing/2014/main" id="{15ADF85B-65B7-4725-07FF-0786D84CA14C}"/>
                </a:ext>
              </a:extLst>
            </p:cNvPr>
            <p:cNvSpPr/>
            <p:nvPr/>
          </p:nvSpPr>
          <p:spPr>
            <a:xfrm>
              <a:off x="12268200" y="3149723"/>
              <a:ext cx="5029200" cy="4522186"/>
            </a:xfrm>
            <a:prstGeom prst="rect">
              <a:avLst/>
            </a:prstGeom>
            <a:solidFill>
              <a:srgbClr val="FBF2E1"/>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B38118A-E7BD-81B5-2830-8982623FD328}"/>
                </a:ext>
              </a:extLst>
            </p:cNvPr>
            <p:cNvSpPr txBox="1"/>
            <p:nvPr/>
          </p:nvSpPr>
          <p:spPr>
            <a:xfrm>
              <a:off x="12496800" y="3244973"/>
              <a:ext cx="4572000" cy="3492623"/>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Rửa và vệ sinh trứng sạch sẽ trước khi đến tay người tiêu dùng</a:t>
              </a:r>
            </a:p>
          </p:txBody>
        </p:sp>
      </p:grpSp>
      <p:cxnSp>
        <p:nvCxnSpPr>
          <p:cNvPr id="17" name="Straight Connector 16">
            <a:extLst>
              <a:ext uri="{FF2B5EF4-FFF2-40B4-BE49-F238E27FC236}">
                <a16:creationId xmlns:a16="http://schemas.microsoft.com/office/drawing/2014/main" id="{54B91120-3F01-C3B9-A76A-9A4C13B6A37F}"/>
              </a:ext>
            </a:extLst>
          </p:cNvPr>
          <p:cNvCxnSpPr>
            <a:stCxn id="4" idx="2"/>
            <a:endCxn id="12" idx="0"/>
          </p:cNvCxnSpPr>
          <p:nvPr/>
        </p:nvCxnSpPr>
        <p:spPr>
          <a:xfrm flipH="1">
            <a:off x="2852737" y="2171700"/>
            <a:ext cx="6291263" cy="1215988"/>
          </a:xfrm>
          <a:prstGeom prst="line">
            <a:avLst/>
          </a:prstGeom>
          <a:ln w="38100">
            <a:solidFill>
              <a:srgbClr val="5A888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80BAF3-69C3-CA70-1BB4-0D5F5E71EBF5}"/>
              </a:ext>
            </a:extLst>
          </p:cNvPr>
          <p:cNvCxnSpPr>
            <a:cxnSpLocks/>
            <a:stCxn id="4" idx="2"/>
            <a:endCxn id="10" idx="0"/>
          </p:cNvCxnSpPr>
          <p:nvPr/>
        </p:nvCxnSpPr>
        <p:spPr>
          <a:xfrm>
            <a:off x="9144000" y="2171700"/>
            <a:ext cx="5894491" cy="1380405"/>
          </a:xfrm>
          <a:prstGeom prst="line">
            <a:avLst/>
          </a:prstGeom>
          <a:ln w="38100">
            <a:solidFill>
              <a:srgbClr val="5A888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AC01A2-7071-D614-70ED-B45AC3F0030A}"/>
              </a:ext>
            </a:extLst>
          </p:cNvPr>
          <p:cNvCxnSpPr>
            <a:cxnSpLocks/>
            <a:stCxn id="4" idx="2"/>
            <a:endCxn id="9" idx="0"/>
          </p:cNvCxnSpPr>
          <p:nvPr/>
        </p:nvCxnSpPr>
        <p:spPr>
          <a:xfrm>
            <a:off x="9144000" y="2171700"/>
            <a:ext cx="0" cy="1215988"/>
          </a:xfrm>
          <a:prstGeom prst="line">
            <a:avLst/>
          </a:prstGeom>
          <a:ln w="38100">
            <a:solidFill>
              <a:srgbClr val="5A8884"/>
            </a:solidFill>
          </a:ln>
        </p:spPr>
        <p:style>
          <a:lnRef idx="1">
            <a:schemeClr val="accent1"/>
          </a:lnRef>
          <a:fillRef idx="0">
            <a:schemeClr val="accent1"/>
          </a:fillRef>
          <a:effectRef idx="0">
            <a:schemeClr val="accent1"/>
          </a:effectRef>
          <a:fontRef idx="minor">
            <a:schemeClr val="tx1"/>
          </a:fontRef>
        </p:style>
      </p:cxnSp>
      <p:sp>
        <p:nvSpPr>
          <p:cNvPr id="24" name="Freeform 13">
            <a:extLst>
              <a:ext uri="{FF2B5EF4-FFF2-40B4-BE49-F238E27FC236}">
                <a16:creationId xmlns:a16="http://schemas.microsoft.com/office/drawing/2014/main" id="{E8D582E3-5697-71FD-4DD5-833A114EFF45}"/>
              </a:ext>
            </a:extLst>
          </p:cNvPr>
          <p:cNvSpPr/>
          <p:nvPr/>
        </p:nvSpPr>
        <p:spPr>
          <a:xfrm>
            <a:off x="2957314" y="8288683"/>
            <a:ext cx="2429073" cy="1998317"/>
          </a:xfrm>
          <a:custGeom>
            <a:avLst/>
            <a:gdLst/>
            <a:ahLst/>
            <a:cxnLst/>
            <a:rect l="l" t="t" r="r" b="b"/>
            <a:pathLst>
              <a:path w="10003566" h="8229600">
                <a:moveTo>
                  <a:pt x="0" y="0"/>
                </a:moveTo>
                <a:lnTo>
                  <a:pt x="10003565" y="0"/>
                </a:lnTo>
                <a:lnTo>
                  <a:pt x="10003565" y="8229600"/>
                </a:lnTo>
                <a:lnTo>
                  <a:pt x="0" y="8229600"/>
                </a:lnTo>
                <a:lnTo>
                  <a:pt x="0" y="0"/>
                </a:lnTo>
                <a:close/>
              </a:path>
            </a:pathLst>
          </a:custGeom>
          <a:blipFill>
            <a:blip r:embed="rId4"/>
            <a:stretch>
              <a:fillRect/>
            </a:stretch>
          </a:blipFill>
        </p:spPr>
      </p:sp>
      <p:sp>
        <p:nvSpPr>
          <p:cNvPr id="25" name="Freeform 5">
            <a:extLst>
              <a:ext uri="{FF2B5EF4-FFF2-40B4-BE49-F238E27FC236}">
                <a16:creationId xmlns:a16="http://schemas.microsoft.com/office/drawing/2014/main" id="{6330ED33-0225-B0EA-214E-046542B55EED}"/>
              </a:ext>
            </a:extLst>
          </p:cNvPr>
          <p:cNvSpPr/>
          <p:nvPr/>
        </p:nvSpPr>
        <p:spPr>
          <a:xfrm>
            <a:off x="762000" y="7184654"/>
            <a:ext cx="2429073" cy="3130921"/>
          </a:xfrm>
          <a:custGeom>
            <a:avLst/>
            <a:gdLst/>
            <a:ahLst/>
            <a:cxnLst/>
            <a:rect l="l" t="t" r="r" b="b"/>
            <a:pathLst>
              <a:path w="6384798" h="8229600">
                <a:moveTo>
                  <a:pt x="0" y="0"/>
                </a:moveTo>
                <a:lnTo>
                  <a:pt x="6384798" y="0"/>
                </a:lnTo>
                <a:lnTo>
                  <a:pt x="6384798"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415121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2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D42C4DE-3021-A5F0-F69A-EFACFF8EC277}"/>
              </a:ext>
            </a:extLst>
          </p:cNvPr>
          <p:cNvGrpSpPr/>
          <p:nvPr/>
        </p:nvGrpSpPr>
        <p:grpSpPr>
          <a:xfrm>
            <a:off x="228600" y="800100"/>
            <a:ext cx="4370370" cy="9491662"/>
            <a:chOff x="950145" y="800100"/>
            <a:chExt cx="4370370" cy="9491662"/>
          </a:xfrm>
        </p:grpSpPr>
        <p:sp>
          <p:nvSpPr>
            <p:cNvPr id="8" name="Freeform 7">
              <a:extLst>
                <a:ext uri="{FF2B5EF4-FFF2-40B4-BE49-F238E27FC236}">
                  <a16:creationId xmlns:a16="http://schemas.microsoft.com/office/drawing/2014/main" id="{DE91FF0A-A98F-B6F8-712B-B8F6917181C7}"/>
                </a:ext>
              </a:extLst>
            </p:cNvPr>
            <p:cNvSpPr/>
            <p:nvPr/>
          </p:nvSpPr>
          <p:spPr>
            <a:xfrm>
              <a:off x="1219200" y="800100"/>
              <a:ext cx="3832260" cy="9491662"/>
            </a:xfrm>
            <a:custGeom>
              <a:avLst/>
              <a:gdLst/>
              <a:ahLst/>
              <a:cxnLst/>
              <a:rect l="l" t="t" r="r" b="b"/>
              <a:pathLst>
                <a:path w="1661351" h="4114800">
                  <a:moveTo>
                    <a:pt x="0" y="0"/>
                  </a:moveTo>
                  <a:lnTo>
                    <a:pt x="1661351" y="0"/>
                  </a:lnTo>
                  <a:lnTo>
                    <a:pt x="166135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5">
              <a:extLst>
                <a:ext uri="{FF2B5EF4-FFF2-40B4-BE49-F238E27FC236}">
                  <a16:creationId xmlns:a16="http://schemas.microsoft.com/office/drawing/2014/main" id="{94A52B8C-6088-2260-BF2F-E424CAE0EE0A}"/>
                </a:ext>
              </a:extLst>
            </p:cNvPr>
            <p:cNvSpPr txBox="1"/>
            <p:nvPr/>
          </p:nvSpPr>
          <p:spPr>
            <a:xfrm>
              <a:off x="950145" y="4076700"/>
              <a:ext cx="4370370"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srgbClr val="5D5467"/>
                  </a:solidFill>
                  <a:effectLst/>
                  <a:uLnTx/>
                  <a:uFillTx/>
                  <a:latin typeface="Arial" panose="020B0604020202020204" pitchFamily="34" charset="0"/>
                  <a:ea typeface="+mn-ea"/>
                  <a:cs typeface="Arial" panose="020B0604020202020204" pitchFamily="34" charset="0"/>
                </a:rPr>
                <a:t>Ư</a:t>
              </a:r>
              <a:r>
                <a:rPr kumimoji="0" lang="en-US" sz="5000" b="1" i="0" u="none" strike="noStrike" kern="1200" cap="none" spc="0" normalizeH="0" baseline="0" noProof="0">
                  <a:ln>
                    <a:noFill/>
                  </a:ln>
                  <a:solidFill>
                    <a:srgbClr val="5D5467"/>
                  </a:solidFill>
                  <a:effectLst/>
                  <a:uLnTx/>
                  <a:uFillTx/>
                  <a:latin typeface="Arial" panose="020B0604020202020204" pitchFamily="34" charset="0"/>
                  <a:ea typeface="+mn-ea"/>
                  <a:cs typeface="Arial" panose="020B0604020202020204" pitchFamily="34" charset="0"/>
                </a:rPr>
                <a:t>u điểm </a:t>
              </a:r>
            </a:p>
          </p:txBody>
        </p:sp>
      </p:grpSp>
      <p:grpSp>
        <p:nvGrpSpPr>
          <p:cNvPr id="29" name="Group 28">
            <a:extLst>
              <a:ext uri="{FF2B5EF4-FFF2-40B4-BE49-F238E27FC236}">
                <a16:creationId xmlns:a16="http://schemas.microsoft.com/office/drawing/2014/main" id="{232B924D-C75D-D966-1D9C-D9B268DCA168}"/>
              </a:ext>
            </a:extLst>
          </p:cNvPr>
          <p:cNvGrpSpPr/>
          <p:nvPr/>
        </p:nvGrpSpPr>
        <p:grpSpPr>
          <a:xfrm>
            <a:off x="4648200" y="1139973"/>
            <a:ext cx="13052460" cy="1728868"/>
            <a:chOff x="4979970" y="571500"/>
            <a:chExt cx="13052460" cy="1728868"/>
          </a:xfrm>
        </p:grpSpPr>
        <p:sp>
          <p:nvSpPr>
            <p:cNvPr id="27" name="Rectangle: Rounded Corners 26">
              <a:extLst>
                <a:ext uri="{FF2B5EF4-FFF2-40B4-BE49-F238E27FC236}">
                  <a16:creationId xmlns:a16="http://schemas.microsoft.com/office/drawing/2014/main" id="{0F88CFB3-AD5B-184D-0452-AD28B85E188C}"/>
                </a:ext>
              </a:extLst>
            </p:cNvPr>
            <p:cNvSpPr/>
            <p:nvPr/>
          </p:nvSpPr>
          <p:spPr>
            <a:xfrm>
              <a:off x="5334000" y="890668"/>
              <a:ext cx="12698430" cy="1409700"/>
            </a:xfrm>
            <a:prstGeom prst="roundRect">
              <a:avLst>
                <a:gd name="adj" fmla="val 15070"/>
              </a:avLst>
            </a:prstGeom>
            <a:solidFill>
              <a:schemeClr val="bg1"/>
            </a:solidFill>
            <a:ln w="381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Giảm công lao động và thời gian thu nhặt trứng.  </a:t>
              </a:r>
            </a:p>
          </p:txBody>
        </p:sp>
        <p:sp>
          <p:nvSpPr>
            <p:cNvPr id="28" name="Freeform 8">
              <a:extLst>
                <a:ext uri="{FF2B5EF4-FFF2-40B4-BE49-F238E27FC236}">
                  <a16:creationId xmlns:a16="http://schemas.microsoft.com/office/drawing/2014/main" id="{9697866B-E047-20F8-E65C-4CDB9591DCCE}"/>
                </a:ext>
              </a:extLst>
            </p:cNvPr>
            <p:cNvSpPr/>
            <p:nvPr/>
          </p:nvSpPr>
          <p:spPr>
            <a:xfrm>
              <a:off x="4979970" y="571500"/>
              <a:ext cx="892943" cy="883202"/>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0" name="Group 29">
            <a:extLst>
              <a:ext uri="{FF2B5EF4-FFF2-40B4-BE49-F238E27FC236}">
                <a16:creationId xmlns:a16="http://schemas.microsoft.com/office/drawing/2014/main" id="{63BF76F1-C11B-4CDD-9856-F6F986138C2A}"/>
              </a:ext>
            </a:extLst>
          </p:cNvPr>
          <p:cNvGrpSpPr/>
          <p:nvPr/>
        </p:nvGrpSpPr>
        <p:grpSpPr>
          <a:xfrm>
            <a:off x="4648200" y="3146116"/>
            <a:ext cx="13052460" cy="1728868"/>
            <a:chOff x="4979970" y="571500"/>
            <a:chExt cx="13052460" cy="1728868"/>
          </a:xfrm>
        </p:grpSpPr>
        <p:sp>
          <p:nvSpPr>
            <p:cNvPr id="31" name="Rectangle: Rounded Corners 30">
              <a:extLst>
                <a:ext uri="{FF2B5EF4-FFF2-40B4-BE49-F238E27FC236}">
                  <a16:creationId xmlns:a16="http://schemas.microsoft.com/office/drawing/2014/main" id="{F2C6B6C8-E0DE-A681-9020-CAB1FC19BD71}"/>
                </a:ext>
              </a:extLst>
            </p:cNvPr>
            <p:cNvSpPr/>
            <p:nvPr/>
          </p:nvSpPr>
          <p:spPr>
            <a:xfrm>
              <a:off x="5334000" y="890668"/>
              <a:ext cx="12698430" cy="1409700"/>
            </a:xfrm>
            <a:prstGeom prst="roundRect">
              <a:avLst>
                <a:gd name="adj" fmla="val 15070"/>
              </a:avLst>
            </a:prstGeom>
            <a:solidFill>
              <a:schemeClr val="bg1"/>
            </a:solidFill>
            <a:ln w="381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Giảm tiếp xúc cơ học </a:t>
              </a:r>
              <a:r>
                <a:rPr lang="en-US" sz="3800">
                  <a:solidFill>
                    <a:schemeClr val="tx1"/>
                  </a:solidFill>
                  <a:latin typeface="Arial" panose="020B0604020202020204" pitchFamily="34" charset="0"/>
                  <a:cs typeface="Arial" panose="020B0604020202020204" pitchFamily="34" charset="0"/>
                  <a:sym typeface="Wingdings" panose="05000000000000000000" pitchFamily="2" charset="2"/>
                </a:rPr>
                <a:t> Giảm nguy cơ đập vỡ trứng</a:t>
              </a:r>
              <a:endParaRPr lang="en-US" sz="3800">
                <a:solidFill>
                  <a:schemeClr val="tx1"/>
                </a:solidFill>
                <a:latin typeface="Arial" panose="020B0604020202020204" pitchFamily="34" charset="0"/>
                <a:cs typeface="Arial" panose="020B0604020202020204" pitchFamily="34" charset="0"/>
              </a:endParaRPr>
            </a:p>
          </p:txBody>
        </p:sp>
        <p:sp>
          <p:nvSpPr>
            <p:cNvPr id="32" name="Freeform 8">
              <a:extLst>
                <a:ext uri="{FF2B5EF4-FFF2-40B4-BE49-F238E27FC236}">
                  <a16:creationId xmlns:a16="http://schemas.microsoft.com/office/drawing/2014/main" id="{E0F4A56A-D530-5724-8CB4-6F7F2CB1CB54}"/>
                </a:ext>
              </a:extLst>
            </p:cNvPr>
            <p:cNvSpPr/>
            <p:nvPr/>
          </p:nvSpPr>
          <p:spPr>
            <a:xfrm>
              <a:off x="4979970" y="571500"/>
              <a:ext cx="892943" cy="883202"/>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3" name="Group 32">
            <a:extLst>
              <a:ext uri="{FF2B5EF4-FFF2-40B4-BE49-F238E27FC236}">
                <a16:creationId xmlns:a16="http://schemas.microsoft.com/office/drawing/2014/main" id="{7A407A8E-6AAD-C1B6-B3AF-10DF48CE83C0}"/>
              </a:ext>
            </a:extLst>
          </p:cNvPr>
          <p:cNvGrpSpPr/>
          <p:nvPr/>
        </p:nvGrpSpPr>
        <p:grpSpPr>
          <a:xfrm>
            <a:off x="4648200" y="5138497"/>
            <a:ext cx="13052460" cy="1728868"/>
            <a:chOff x="4979970" y="571500"/>
            <a:chExt cx="13052460" cy="1728868"/>
          </a:xfrm>
        </p:grpSpPr>
        <p:sp>
          <p:nvSpPr>
            <p:cNvPr id="34" name="Rectangle: Rounded Corners 33">
              <a:extLst>
                <a:ext uri="{FF2B5EF4-FFF2-40B4-BE49-F238E27FC236}">
                  <a16:creationId xmlns:a16="http://schemas.microsoft.com/office/drawing/2014/main" id="{ED98CC1B-80E3-EF64-B2B9-CDD84B5F4A64}"/>
                </a:ext>
              </a:extLst>
            </p:cNvPr>
            <p:cNvSpPr/>
            <p:nvPr/>
          </p:nvSpPr>
          <p:spPr>
            <a:xfrm>
              <a:off x="5334000" y="890668"/>
              <a:ext cx="12698430" cy="1409700"/>
            </a:xfrm>
            <a:prstGeom prst="roundRect">
              <a:avLst>
                <a:gd name="adj" fmla="val 15070"/>
              </a:avLst>
            </a:prstGeom>
            <a:solidFill>
              <a:schemeClr val="bg1"/>
            </a:solidFill>
            <a:ln w="381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Hạn chế cơ lây lan dịch bệnh giữa các khu chăn nuôi</a:t>
              </a:r>
            </a:p>
          </p:txBody>
        </p:sp>
        <p:sp>
          <p:nvSpPr>
            <p:cNvPr id="35" name="Freeform 8">
              <a:extLst>
                <a:ext uri="{FF2B5EF4-FFF2-40B4-BE49-F238E27FC236}">
                  <a16:creationId xmlns:a16="http://schemas.microsoft.com/office/drawing/2014/main" id="{2BB83B64-8E95-7481-47E1-E2973EA0570A}"/>
                </a:ext>
              </a:extLst>
            </p:cNvPr>
            <p:cNvSpPr/>
            <p:nvPr/>
          </p:nvSpPr>
          <p:spPr>
            <a:xfrm>
              <a:off x="4979970" y="571500"/>
              <a:ext cx="892943" cy="883202"/>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6" name="Group 35">
            <a:extLst>
              <a:ext uri="{FF2B5EF4-FFF2-40B4-BE49-F238E27FC236}">
                <a16:creationId xmlns:a16="http://schemas.microsoft.com/office/drawing/2014/main" id="{DE129620-041C-755E-7A40-985871A69D83}"/>
              </a:ext>
            </a:extLst>
          </p:cNvPr>
          <p:cNvGrpSpPr/>
          <p:nvPr/>
        </p:nvGrpSpPr>
        <p:grpSpPr>
          <a:xfrm>
            <a:off x="4681559" y="7300832"/>
            <a:ext cx="13052460" cy="1728868"/>
            <a:chOff x="4979970" y="571500"/>
            <a:chExt cx="13052460" cy="1728868"/>
          </a:xfrm>
        </p:grpSpPr>
        <p:sp>
          <p:nvSpPr>
            <p:cNvPr id="37" name="Rectangle: Rounded Corners 36">
              <a:extLst>
                <a:ext uri="{FF2B5EF4-FFF2-40B4-BE49-F238E27FC236}">
                  <a16:creationId xmlns:a16="http://schemas.microsoft.com/office/drawing/2014/main" id="{03E16061-F099-7403-F020-24A47F627C92}"/>
                </a:ext>
              </a:extLst>
            </p:cNvPr>
            <p:cNvSpPr/>
            <p:nvPr/>
          </p:nvSpPr>
          <p:spPr>
            <a:xfrm>
              <a:off x="5334000" y="890668"/>
              <a:ext cx="12698430" cy="1409700"/>
            </a:xfrm>
            <a:prstGeom prst="roundRect">
              <a:avLst>
                <a:gd name="adj" fmla="val 15070"/>
              </a:avLst>
            </a:prstGeom>
            <a:solidFill>
              <a:schemeClr val="bg1"/>
            </a:solidFill>
            <a:ln w="381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Đảm bảo an toàn cho người tiêu dùng</a:t>
              </a:r>
            </a:p>
          </p:txBody>
        </p:sp>
        <p:sp>
          <p:nvSpPr>
            <p:cNvPr id="38" name="Freeform 8">
              <a:extLst>
                <a:ext uri="{FF2B5EF4-FFF2-40B4-BE49-F238E27FC236}">
                  <a16:creationId xmlns:a16="http://schemas.microsoft.com/office/drawing/2014/main" id="{E273B4CC-DB97-2FDA-943C-0D74F0F75663}"/>
                </a:ext>
              </a:extLst>
            </p:cNvPr>
            <p:cNvSpPr/>
            <p:nvPr/>
          </p:nvSpPr>
          <p:spPr>
            <a:xfrm>
              <a:off x="4979970" y="571500"/>
              <a:ext cx="892943" cy="883202"/>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extLst>
      <p:ext uri="{BB962C8B-B14F-4D97-AF65-F5344CB8AC3E}">
        <p14:creationId xmlns:p14="http://schemas.microsoft.com/office/powerpoint/2010/main" val="412750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F8F12-84E2-A278-1195-F516A6144B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0704" y="3543300"/>
            <a:ext cx="17786591" cy="5506756"/>
          </a:xfrm>
          <a:prstGeom prst="rect">
            <a:avLst/>
          </a:prstGeom>
        </p:spPr>
      </p:pic>
      <p:grpSp>
        <p:nvGrpSpPr>
          <p:cNvPr id="7" name="Group 6">
            <a:extLst>
              <a:ext uri="{FF2B5EF4-FFF2-40B4-BE49-F238E27FC236}">
                <a16:creationId xmlns:a16="http://schemas.microsoft.com/office/drawing/2014/main" id="{81C34C9B-DFD8-2B92-511E-AA388CC4884D}"/>
              </a:ext>
            </a:extLst>
          </p:cNvPr>
          <p:cNvGrpSpPr/>
          <p:nvPr/>
        </p:nvGrpSpPr>
        <p:grpSpPr>
          <a:xfrm>
            <a:off x="621896" y="855944"/>
            <a:ext cx="17044205" cy="1824923"/>
            <a:chOff x="434897" y="366711"/>
            <a:chExt cx="16814530" cy="1824923"/>
          </a:xfrm>
        </p:grpSpPr>
        <p:sp>
          <p:nvSpPr>
            <p:cNvPr id="5" name="TextBox 4">
              <a:extLst>
                <a:ext uri="{FF2B5EF4-FFF2-40B4-BE49-F238E27FC236}">
                  <a16:creationId xmlns:a16="http://schemas.microsoft.com/office/drawing/2014/main" id="{93A93995-A55F-2ACF-A6B3-B9236F8BB2AB}"/>
                </a:ext>
              </a:extLst>
            </p:cNvPr>
            <p:cNvSpPr txBox="1"/>
            <p:nvPr/>
          </p:nvSpPr>
          <p:spPr>
            <a:xfrm>
              <a:off x="2314227" y="366711"/>
              <a:ext cx="149352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Mô tả hệ thống thu trứng tự động tại các trang trại gà đẻ công nghệ cao trong Hình 19.7 – 19.9</a:t>
              </a:r>
            </a:p>
          </p:txBody>
        </p:sp>
        <p:sp>
          <p:nvSpPr>
            <p:cNvPr id="6" name="Freeform 10">
              <a:extLst>
                <a:ext uri="{FF2B5EF4-FFF2-40B4-BE49-F238E27FC236}">
                  <a16:creationId xmlns:a16="http://schemas.microsoft.com/office/drawing/2014/main" id="{4B2BA4F1-689C-8EF4-9C29-6766DBBE7914}"/>
                </a:ext>
              </a:extLst>
            </p:cNvPr>
            <p:cNvSpPr/>
            <p:nvPr/>
          </p:nvSpPr>
          <p:spPr>
            <a:xfrm>
              <a:off x="434897" y="545304"/>
              <a:ext cx="1467735" cy="14677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extLst>
      <p:ext uri="{BB962C8B-B14F-4D97-AF65-F5344CB8AC3E}">
        <p14:creationId xmlns:p14="http://schemas.microsoft.com/office/powerpoint/2010/main" val="208149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1F99B1C-1416-9647-67FA-CB927C2C662A}"/>
              </a:ext>
            </a:extLst>
          </p:cNvPr>
          <p:cNvCxnSpPr>
            <a:cxnSpLocks/>
          </p:cNvCxnSpPr>
          <p:nvPr/>
        </p:nvCxnSpPr>
        <p:spPr>
          <a:xfrm>
            <a:off x="-76200" y="3408736"/>
            <a:ext cx="17830800" cy="0"/>
          </a:xfrm>
          <a:prstGeom prst="line">
            <a:avLst/>
          </a:prstGeom>
          <a:ln w="38100">
            <a:solidFill>
              <a:srgbClr val="76465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Diamond 2">
            <a:extLst>
              <a:ext uri="{FF2B5EF4-FFF2-40B4-BE49-F238E27FC236}">
                <a16:creationId xmlns:a16="http://schemas.microsoft.com/office/drawing/2014/main" id="{8F8D582B-947A-2813-FA82-E358116AC5EC}"/>
              </a:ext>
            </a:extLst>
          </p:cNvPr>
          <p:cNvSpPr/>
          <p:nvPr/>
        </p:nvSpPr>
        <p:spPr>
          <a:xfrm>
            <a:off x="2209800" y="2341936"/>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i</a:t>
            </a:r>
          </a:p>
        </p:txBody>
      </p:sp>
      <p:grpSp>
        <p:nvGrpSpPr>
          <p:cNvPr id="8" name="Group 7">
            <a:extLst>
              <a:ext uri="{FF2B5EF4-FFF2-40B4-BE49-F238E27FC236}">
                <a16:creationId xmlns:a16="http://schemas.microsoft.com/office/drawing/2014/main" id="{A63E8C08-A720-196B-5CDA-D1C7D4DF69F3}"/>
              </a:ext>
            </a:extLst>
          </p:cNvPr>
          <p:cNvGrpSpPr/>
          <p:nvPr/>
        </p:nvGrpSpPr>
        <p:grpSpPr>
          <a:xfrm>
            <a:off x="762000" y="3561137"/>
            <a:ext cx="3733800" cy="3657596"/>
            <a:chOff x="609600" y="3619501"/>
            <a:chExt cx="3733800" cy="3657596"/>
          </a:xfrm>
        </p:grpSpPr>
        <p:sp>
          <p:nvSpPr>
            <p:cNvPr id="9" name="Rectangle 8">
              <a:extLst>
                <a:ext uri="{FF2B5EF4-FFF2-40B4-BE49-F238E27FC236}">
                  <a16:creationId xmlns:a16="http://schemas.microsoft.com/office/drawing/2014/main" id="{3C5E5D90-7887-0CBD-5004-0A6CD79D4CEF}"/>
                </a:ext>
              </a:extLst>
            </p:cNvPr>
            <p:cNvSpPr/>
            <p:nvPr/>
          </p:nvSpPr>
          <p:spPr>
            <a:xfrm>
              <a:off x="609600" y="3619501"/>
              <a:ext cx="3733800" cy="36575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46EAC00-AF50-7398-3053-D5F596235725}"/>
                </a:ext>
              </a:extLst>
            </p:cNvPr>
            <p:cNvSpPr txBox="1"/>
            <p:nvPr/>
          </p:nvSpPr>
          <p:spPr>
            <a:xfrm>
              <a:off x="685800" y="3779025"/>
              <a:ext cx="3581400"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Băng tải </a:t>
              </a:r>
            </a:p>
            <a:p>
              <a:pPr algn="ctr">
                <a:lnSpc>
                  <a:spcPct val="150000"/>
                </a:lnSpc>
              </a:pPr>
              <a:r>
                <a:rPr lang="en-US" sz="3600">
                  <a:latin typeface="Arial" panose="020B0604020202020204" pitchFamily="34" charset="0"/>
                  <a:cs typeface="Arial" panose="020B0604020202020204" pitchFamily="34" charset="0"/>
                </a:rPr>
                <a:t>vành đai</a:t>
              </a:r>
            </a:p>
          </p:txBody>
        </p:sp>
      </p:grpSp>
      <p:sp>
        <p:nvSpPr>
          <p:cNvPr id="11" name="Diamond 10">
            <a:extLst>
              <a:ext uri="{FF2B5EF4-FFF2-40B4-BE49-F238E27FC236}">
                <a16:creationId xmlns:a16="http://schemas.microsoft.com/office/drawing/2014/main" id="{A358CA18-F853-0A46-80FD-9A774E144FB7}"/>
              </a:ext>
            </a:extLst>
          </p:cNvPr>
          <p:cNvSpPr/>
          <p:nvPr/>
        </p:nvSpPr>
        <p:spPr>
          <a:xfrm>
            <a:off x="6438900" y="2341936"/>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ii</a:t>
            </a:r>
          </a:p>
        </p:txBody>
      </p:sp>
      <p:grpSp>
        <p:nvGrpSpPr>
          <p:cNvPr id="12" name="Group 11">
            <a:extLst>
              <a:ext uri="{FF2B5EF4-FFF2-40B4-BE49-F238E27FC236}">
                <a16:creationId xmlns:a16="http://schemas.microsoft.com/office/drawing/2014/main" id="{0DF2F7DE-CF48-BA5A-D1CD-3BA1F6F30AAB}"/>
              </a:ext>
            </a:extLst>
          </p:cNvPr>
          <p:cNvGrpSpPr/>
          <p:nvPr/>
        </p:nvGrpSpPr>
        <p:grpSpPr>
          <a:xfrm>
            <a:off x="4991100" y="3561137"/>
            <a:ext cx="3733800" cy="3657596"/>
            <a:chOff x="609600" y="3619501"/>
            <a:chExt cx="3733800" cy="3657596"/>
          </a:xfrm>
        </p:grpSpPr>
        <p:sp>
          <p:nvSpPr>
            <p:cNvPr id="13" name="Rectangle 12">
              <a:extLst>
                <a:ext uri="{FF2B5EF4-FFF2-40B4-BE49-F238E27FC236}">
                  <a16:creationId xmlns:a16="http://schemas.microsoft.com/office/drawing/2014/main" id="{219B2258-F514-B264-9950-069FC3453DD3}"/>
                </a:ext>
              </a:extLst>
            </p:cNvPr>
            <p:cNvSpPr/>
            <p:nvPr/>
          </p:nvSpPr>
          <p:spPr>
            <a:xfrm>
              <a:off x="609600" y="3619501"/>
              <a:ext cx="3733800" cy="36575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7825FCE-860D-BBDC-656E-50122D9B49F4}"/>
                </a:ext>
              </a:extLst>
            </p:cNvPr>
            <p:cNvSpPr txBox="1"/>
            <p:nvPr/>
          </p:nvSpPr>
          <p:spPr>
            <a:xfrm>
              <a:off x="609600" y="3779025"/>
              <a:ext cx="37338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Dây chuyền thu gom trứng với hệ thống nâng hạ và bàn xử lí trứng</a:t>
              </a:r>
            </a:p>
          </p:txBody>
        </p:sp>
      </p:grpSp>
      <p:grpSp>
        <p:nvGrpSpPr>
          <p:cNvPr id="15" name="Group 14">
            <a:extLst>
              <a:ext uri="{FF2B5EF4-FFF2-40B4-BE49-F238E27FC236}">
                <a16:creationId xmlns:a16="http://schemas.microsoft.com/office/drawing/2014/main" id="{C9832150-A72D-671D-5CE2-C1F86D471D8E}"/>
              </a:ext>
            </a:extLst>
          </p:cNvPr>
          <p:cNvGrpSpPr/>
          <p:nvPr/>
        </p:nvGrpSpPr>
        <p:grpSpPr>
          <a:xfrm>
            <a:off x="9296400" y="3561137"/>
            <a:ext cx="3733800" cy="3657596"/>
            <a:chOff x="609600" y="3619501"/>
            <a:chExt cx="3733800" cy="3657596"/>
          </a:xfrm>
        </p:grpSpPr>
        <p:sp>
          <p:nvSpPr>
            <p:cNvPr id="16" name="Rectangle 15">
              <a:extLst>
                <a:ext uri="{FF2B5EF4-FFF2-40B4-BE49-F238E27FC236}">
                  <a16:creationId xmlns:a16="http://schemas.microsoft.com/office/drawing/2014/main" id="{C1712282-85C1-C724-956E-08C1555138E0}"/>
                </a:ext>
              </a:extLst>
            </p:cNvPr>
            <p:cNvSpPr/>
            <p:nvPr/>
          </p:nvSpPr>
          <p:spPr>
            <a:xfrm>
              <a:off x="609600" y="3619501"/>
              <a:ext cx="3733800" cy="36575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5741C7F-27EB-C4CF-24CE-FE02445E07FE}"/>
                </a:ext>
              </a:extLst>
            </p:cNvPr>
            <p:cNvSpPr txBox="1"/>
            <p:nvPr/>
          </p:nvSpPr>
          <p:spPr>
            <a:xfrm>
              <a:off x="685800" y="3779025"/>
              <a:ext cx="3581400" cy="3313664"/>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Mô tơ điều khiển hệ thống băng tải và dây chuyền thu gom</a:t>
              </a:r>
              <a:endParaRPr lang="en-US" sz="360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F2130D55-6E84-E87E-8EFF-5634BCA561DC}"/>
              </a:ext>
            </a:extLst>
          </p:cNvPr>
          <p:cNvGrpSpPr/>
          <p:nvPr/>
        </p:nvGrpSpPr>
        <p:grpSpPr>
          <a:xfrm>
            <a:off x="10744200" y="2341936"/>
            <a:ext cx="914400" cy="914400"/>
            <a:chOff x="11201400" y="2400300"/>
            <a:chExt cx="914400" cy="914400"/>
          </a:xfrm>
        </p:grpSpPr>
        <p:sp>
          <p:nvSpPr>
            <p:cNvPr id="19" name="Diamond 18">
              <a:extLst>
                <a:ext uri="{FF2B5EF4-FFF2-40B4-BE49-F238E27FC236}">
                  <a16:creationId xmlns:a16="http://schemas.microsoft.com/office/drawing/2014/main" id="{4B801413-18C9-6F32-DD41-25F39F6C2F2F}"/>
                </a:ext>
              </a:extLst>
            </p:cNvPr>
            <p:cNvSpPr/>
            <p:nvPr/>
          </p:nvSpPr>
          <p:spPr>
            <a:xfrm>
              <a:off x="11201400" y="2400300"/>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b="1">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D9E2DAD-02A5-5BF1-F489-BD9A49F20107}"/>
                </a:ext>
              </a:extLst>
            </p:cNvPr>
            <p:cNvSpPr txBox="1"/>
            <p:nvPr/>
          </p:nvSpPr>
          <p:spPr>
            <a:xfrm>
              <a:off x="11201400" y="2518946"/>
              <a:ext cx="913209"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iii</a:t>
              </a:r>
            </a:p>
          </p:txBody>
        </p:sp>
      </p:grpSp>
      <p:grpSp>
        <p:nvGrpSpPr>
          <p:cNvPr id="21" name="Group 20">
            <a:extLst>
              <a:ext uri="{FF2B5EF4-FFF2-40B4-BE49-F238E27FC236}">
                <a16:creationId xmlns:a16="http://schemas.microsoft.com/office/drawing/2014/main" id="{6D9B34BB-0D11-0122-1E7D-F1BBB3D816A9}"/>
              </a:ext>
            </a:extLst>
          </p:cNvPr>
          <p:cNvGrpSpPr/>
          <p:nvPr/>
        </p:nvGrpSpPr>
        <p:grpSpPr>
          <a:xfrm>
            <a:off x="13601700" y="3561137"/>
            <a:ext cx="3810000" cy="3657596"/>
            <a:chOff x="609600" y="3619501"/>
            <a:chExt cx="3810000" cy="3657596"/>
          </a:xfrm>
        </p:grpSpPr>
        <p:sp>
          <p:nvSpPr>
            <p:cNvPr id="22" name="Rectangle 21">
              <a:extLst>
                <a:ext uri="{FF2B5EF4-FFF2-40B4-BE49-F238E27FC236}">
                  <a16:creationId xmlns:a16="http://schemas.microsoft.com/office/drawing/2014/main" id="{AA3FA2D1-ACE4-E98C-2809-85B89D84C7B7}"/>
                </a:ext>
              </a:extLst>
            </p:cNvPr>
            <p:cNvSpPr/>
            <p:nvPr/>
          </p:nvSpPr>
          <p:spPr>
            <a:xfrm>
              <a:off x="609600" y="3619501"/>
              <a:ext cx="3733800" cy="36575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A6916FF-9A75-7ED7-D084-93F95B64B538}"/>
                </a:ext>
              </a:extLst>
            </p:cNvPr>
            <p:cNvSpPr txBox="1"/>
            <p:nvPr/>
          </p:nvSpPr>
          <p:spPr>
            <a:xfrm>
              <a:off x="685800" y="3779025"/>
              <a:ext cx="37338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Hệ thống điều khiển tự động toàn bộ dây chuyền trong trại</a:t>
              </a:r>
            </a:p>
          </p:txBody>
        </p:sp>
      </p:grpSp>
      <p:grpSp>
        <p:nvGrpSpPr>
          <p:cNvPr id="24" name="Group 23">
            <a:extLst>
              <a:ext uri="{FF2B5EF4-FFF2-40B4-BE49-F238E27FC236}">
                <a16:creationId xmlns:a16="http://schemas.microsoft.com/office/drawing/2014/main" id="{EF0B6F9C-E1EF-86ED-B597-EBC1DBC93A0C}"/>
              </a:ext>
            </a:extLst>
          </p:cNvPr>
          <p:cNvGrpSpPr/>
          <p:nvPr/>
        </p:nvGrpSpPr>
        <p:grpSpPr>
          <a:xfrm>
            <a:off x="15049500" y="2341936"/>
            <a:ext cx="914400" cy="914400"/>
            <a:chOff x="11201400" y="2400300"/>
            <a:chExt cx="914400" cy="914400"/>
          </a:xfrm>
        </p:grpSpPr>
        <p:sp>
          <p:nvSpPr>
            <p:cNvPr id="25" name="Diamond 24">
              <a:extLst>
                <a:ext uri="{FF2B5EF4-FFF2-40B4-BE49-F238E27FC236}">
                  <a16:creationId xmlns:a16="http://schemas.microsoft.com/office/drawing/2014/main" id="{E6963041-DACE-02C4-3B29-6151194D2E54}"/>
                </a:ext>
              </a:extLst>
            </p:cNvPr>
            <p:cNvSpPr/>
            <p:nvPr/>
          </p:nvSpPr>
          <p:spPr>
            <a:xfrm>
              <a:off x="11201400" y="2400300"/>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b="1">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0617138F-C20A-8B8A-21BA-54907F09A888}"/>
                </a:ext>
              </a:extLst>
            </p:cNvPr>
            <p:cNvSpPr txBox="1"/>
            <p:nvPr/>
          </p:nvSpPr>
          <p:spPr>
            <a:xfrm>
              <a:off x="11201400" y="2518946"/>
              <a:ext cx="913209"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iv</a:t>
              </a:r>
            </a:p>
          </p:txBody>
        </p:sp>
      </p:grpSp>
      <p:sp>
        <p:nvSpPr>
          <p:cNvPr id="30" name="TextBox 29">
            <a:extLst>
              <a:ext uri="{FF2B5EF4-FFF2-40B4-BE49-F238E27FC236}">
                <a16:creationId xmlns:a16="http://schemas.microsoft.com/office/drawing/2014/main" id="{B45FFAF9-2C3C-D9B2-9B14-B8630F413691}"/>
              </a:ext>
            </a:extLst>
          </p:cNvPr>
          <p:cNvSpPr txBox="1"/>
          <p:nvPr/>
        </p:nvSpPr>
        <p:spPr>
          <a:xfrm>
            <a:off x="533400" y="1508866"/>
            <a:ext cx="13411200" cy="677108"/>
          </a:xfrm>
          <a:prstGeom prst="rect">
            <a:avLst/>
          </a:prstGeom>
          <a:noFill/>
        </p:spPr>
        <p:txBody>
          <a:bodyPr wrap="square" rtlCol="0">
            <a:spAutoFit/>
          </a:bodyPr>
          <a:lstStyle/>
          <a:p>
            <a:pPr marL="571500" indent="-571500">
              <a:buFont typeface="Wingdings" panose="05000000000000000000" pitchFamily="2" charset="2"/>
              <a:buChar char="Ø"/>
            </a:pPr>
            <a:r>
              <a:rPr lang="en-US" sz="3800" b="1">
                <a:solidFill>
                  <a:srgbClr val="C00000"/>
                </a:solidFill>
                <a:latin typeface="Arial" panose="020B0604020202020204" pitchFamily="34" charset="0"/>
                <a:cs typeface="Arial" panose="020B0604020202020204" pitchFamily="34" charset="0"/>
              </a:rPr>
              <a:t>Hệ thống thu gom trứng tự động gồm các thiết bị sau: </a:t>
            </a:r>
          </a:p>
        </p:txBody>
      </p:sp>
      <p:grpSp>
        <p:nvGrpSpPr>
          <p:cNvPr id="34" name="Group 33">
            <a:extLst>
              <a:ext uri="{FF2B5EF4-FFF2-40B4-BE49-F238E27FC236}">
                <a16:creationId xmlns:a16="http://schemas.microsoft.com/office/drawing/2014/main" id="{A2F35D89-60E8-EE21-F752-6193B7DB0D71}"/>
              </a:ext>
            </a:extLst>
          </p:cNvPr>
          <p:cNvGrpSpPr/>
          <p:nvPr/>
        </p:nvGrpSpPr>
        <p:grpSpPr>
          <a:xfrm>
            <a:off x="685800" y="7711367"/>
            <a:ext cx="15411450" cy="861133"/>
            <a:chOff x="1219200" y="6720767"/>
            <a:chExt cx="15411450" cy="861133"/>
          </a:xfrm>
        </p:grpSpPr>
        <p:sp>
          <p:nvSpPr>
            <p:cNvPr id="32" name="TextBox 31">
              <a:extLst>
                <a:ext uri="{FF2B5EF4-FFF2-40B4-BE49-F238E27FC236}">
                  <a16:creationId xmlns:a16="http://schemas.microsoft.com/office/drawing/2014/main" id="{D2BE36B8-0217-9B09-69D8-FEB98C8E30C4}"/>
                </a:ext>
              </a:extLst>
            </p:cNvPr>
            <p:cNvSpPr txBox="1"/>
            <p:nvPr/>
          </p:nvSpPr>
          <p:spPr>
            <a:xfrm>
              <a:off x="2209800" y="6720767"/>
              <a:ext cx="14420850" cy="861133"/>
            </a:xfrm>
            <a:prstGeom prst="rect">
              <a:avLst/>
            </a:prstGeom>
            <a:noFill/>
          </p:spPr>
          <p:txBody>
            <a:bodyPr wrap="square">
              <a:spAutoFit/>
            </a:bodyPr>
            <a:lstStyle/>
            <a:p>
              <a:pPr>
                <a:lnSpc>
                  <a:spcPct val="150000"/>
                </a:lnSpc>
              </a:pPr>
              <a:r>
                <a:rPr lang="en-US" sz="3800">
                  <a:latin typeface="Arial" panose="020B0604020202020204" pitchFamily="34" charset="0"/>
                  <a:cs typeface="Arial" panose="020B0604020202020204" pitchFamily="34" charset="0"/>
                </a:rPr>
                <a:t>Chỉ áp dụng cho hệ thống nuôi gà đẻ công nghiệp chuồng lồng. </a:t>
              </a:r>
            </a:p>
          </p:txBody>
        </p:sp>
        <p:sp>
          <p:nvSpPr>
            <p:cNvPr id="33" name="Arrow: Right 32">
              <a:extLst>
                <a:ext uri="{FF2B5EF4-FFF2-40B4-BE49-F238E27FC236}">
                  <a16:creationId xmlns:a16="http://schemas.microsoft.com/office/drawing/2014/main" id="{E7413099-06FF-91B0-E8C9-CBCF373CF9A0}"/>
                </a:ext>
              </a:extLst>
            </p:cNvPr>
            <p:cNvSpPr/>
            <p:nvPr/>
          </p:nvSpPr>
          <p:spPr>
            <a:xfrm>
              <a:off x="1219200" y="6896100"/>
              <a:ext cx="762000" cy="68580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809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1F99B1C-1416-9647-67FA-CB927C2C662A}"/>
              </a:ext>
            </a:extLst>
          </p:cNvPr>
          <p:cNvCxnSpPr>
            <a:cxnSpLocks/>
          </p:cNvCxnSpPr>
          <p:nvPr/>
        </p:nvCxnSpPr>
        <p:spPr>
          <a:xfrm>
            <a:off x="-76200" y="2725281"/>
            <a:ext cx="17830800" cy="0"/>
          </a:xfrm>
          <a:prstGeom prst="line">
            <a:avLst/>
          </a:prstGeom>
          <a:ln w="38100">
            <a:solidFill>
              <a:srgbClr val="76465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Diamond 2">
            <a:extLst>
              <a:ext uri="{FF2B5EF4-FFF2-40B4-BE49-F238E27FC236}">
                <a16:creationId xmlns:a16="http://schemas.microsoft.com/office/drawing/2014/main" id="{8F8D582B-947A-2813-FA82-E358116AC5EC}"/>
              </a:ext>
            </a:extLst>
          </p:cNvPr>
          <p:cNvSpPr/>
          <p:nvPr/>
        </p:nvSpPr>
        <p:spPr>
          <a:xfrm>
            <a:off x="2038349" y="1658481"/>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i</a:t>
            </a:r>
          </a:p>
        </p:txBody>
      </p:sp>
      <p:grpSp>
        <p:nvGrpSpPr>
          <p:cNvPr id="8" name="Group 7">
            <a:extLst>
              <a:ext uri="{FF2B5EF4-FFF2-40B4-BE49-F238E27FC236}">
                <a16:creationId xmlns:a16="http://schemas.microsoft.com/office/drawing/2014/main" id="{A63E8C08-A720-196B-5CDA-D1C7D4DF69F3}"/>
              </a:ext>
            </a:extLst>
          </p:cNvPr>
          <p:cNvGrpSpPr/>
          <p:nvPr/>
        </p:nvGrpSpPr>
        <p:grpSpPr>
          <a:xfrm>
            <a:off x="438150" y="3058954"/>
            <a:ext cx="4152900" cy="4630362"/>
            <a:chOff x="609600" y="3619500"/>
            <a:chExt cx="4152900" cy="5135177"/>
          </a:xfrm>
        </p:grpSpPr>
        <p:sp>
          <p:nvSpPr>
            <p:cNvPr id="9" name="Rectangle 8">
              <a:extLst>
                <a:ext uri="{FF2B5EF4-FFF2-40B4-BE49-F238E27FC236}">
                  <a16:creationId xmlns:a16="http://schemas.microsoft.com/office/drawing/2014/main" id="{3C5E5D90-7887-0CBD-5004-0A6CD79D4CEF}"/>
                </a:ext>
              </a:extLst>
            </p:cNvPr>
            <p:cNvSpPr/>
            <p:nvPr/>
          </p:nvSpPr>
          <p:spPr>
            <a:xfrm>
              <a:off x="609600" y="3619500"/>
              <a:ext cx="4152900" cy="513517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46EAC00-AF50-7398-3053-D5F596235725}"/>
                </a:ext>
              </a:extLst>
            </p:cNvPr>
            <p:cNvSpPr txBox="1"/>
            <p:nvPr/>
          </p:nvSpPr>
          <p:spPr>
            <a:xfrm>
              <a:off x="685799" y="3779025"/>
              <a:ext cx="3962401" cy="4596523"/>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Trứng gà sau khi đẻ sẽ tự động lăn đến băng tải vành đai phía trước dãy chuồng lồng</a:t>
              </a:r>
              <a:endParaRPr lang="en-US" sz="3600">
                <a:latin typeface="Arial" panose="020B0604020202020204" pitchFamily="34" charset="0"/>
                <a:cs typeface="Arial" panose="020B0604020202020204" pitchFamily="34" charset="0"/>
              </a:endParaRPr>
            </a:p>
          </p:txBody>
        </p:sp>
      </p:grpSp>
      <p:sp>
        <p:nvSpPr>
          <p:cNvPr id="11" name="Diamond 10">
            <a:extLst>
              <a:ext uri="{FF2B5EF4-FFF2-40B4-BE49-F238E27FC236}">
                <a16:creationId xmlns:a16="http://schemas.microsoft.com/office/drawing/2014/main" id="{A358CA18-F853-0A46-80FD-9A774E144FB7}"/>
              </a:ext>
            </a:extLst>
          </p:cNvPr>
          <p:cNvSpPr/>
          <p:nvPr/>
        </p:nvSpPr>
        <p:spPr>
          <a:xfrm>
            <a:off x="6629401" y="1658481"/>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ii</a:t>
            </a:r>
          </a:p>
        </p:txBody>
      </p:sp>
      <p:grpSp>
        <p:nvGrpSpPr>
          <p:cNvPr id="18" name="Group 17">
            <a:extLst>
              <a:ext uri="{FF2B5EF4-FFF2-40B4-BE49-F238E27FC236}">
                <a16:creationId xmlns:a16="http://schemas.microsoft.com/office/drawing/2014/main" id="{F2130D55-6E84-E87E-8EFF-5634BCA561DC}"/>
              </a:ext>
            </a:extLst>
          </p:cNvPr>
          <p:cNvGrpSpPr/>
          <p:nvPr/>
        </p:nvGrpSpPr>
        <p:grpSpPr>
          <a:xfrm>
            <a:off x="11010900" y="1658481"/>
            <a:ext cx="914400" cy="914400"/>
            <a:chOff x="11201400" y="2400300"/>
            <a:chExt cx="914400" cy="914400"/>
          </a:xfrm>
        </p:grpSpPr>
        <p:sp>
          <p:nvSpPr>
            <p:cNvPr id="19" name="Diamond 18">
              <a:extLst>
                <a:ext uri="{FF2B5EF4-FFF2-40B4-BE49-F238E27FC236}">
                  <a16:creationId xmlns:a16="http://schemas.microsoft.com/office/drawing/2014/main" id="{4B801413-18C9-6F32-DD41-25F39F6C2F2F}"/>
                </a:ext>
              </a:extLst>
            </p:cNvPr>
            <p:cNvSpPr/>
            <p:nvPr/>
          </p:nvSpPr>
          <p:spPr>
            <a:xfrm>
              <a:off x="11201400" y="2400300"/>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b="1">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D9E2DAD-02A5-5BF1-F489-BD9A49F20107}"/>
                </a:ext>
              </a:extLst>
            </p:cNvPr>
            <p:cNvSpPr txBox="1"/>
            <p:nvPr/>
          </p:nvSpPr>
          <p:spPr>
            <a:xfrm>
              <a:off x="11201400" y="2518946"/>
              <a:ext cx="913209"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iii</a:t>
              </a:r>
            </a:p>
          </p:txBody>
        </p:sp>
      </p:grpSp>
      <p:grpSp>
        <p:nvGrpSpPr>
          <p:cNvPr id="24" name="Group 23">
            <a:extLst>
              <a:ext uri="{FF2B5EF4-FFF2-40B4-BE49-F238E27FC236}">
                <a16:creationId xmlns:a16="http://schemas.microsoft.com/office/drawing/2014/main" id="{EF0B6F9C-E1EF-86ED-B597-EBC1DBC93A0C}"/>
              </a:ext>
            </a:extLst>
          </p:cNvPr>
          <p:cNvGrpSpPr/>
          <p:nvPr/>
        </p:nvGrpSpPr>
        <p:grpSpPr>
          <a:xfrm>
            <a:off x="15335251" y="1658481"/>
            <a:ext cx="914400" cy="914400"/>
            <a:chOff x="11201400" y="2400300"/>
            <a:chExt cx="914400" cy="914400"/>
          </a:xfrm>
        </p:grpSpPr>
        <p:sp>
          <p:nvSpPr>
            <p:cNvPr id="25" name="Diamond 24">
              <a:extLst>
                <a:ext uri="{FF2B5EF4-FFF2-40B4-BE49-F238E27FC236}">
                  <a16:creationId xmlns:a16="http://schemas.microsoft.com/office/drawing/2014/main" id="{E6963041-DACE-02C4-3B29-6151194D2E54}"/>
                </a:ext>
              </a:extLst>
            </p:cNvPr>
            <p:cNvSpPr/>
            <p:nvPr/>
          </p:nvSpPr>
          <p:spPr>
            <a:xfrm>
              <a:off x="11201400" y="2400300"/>
              <a:ext cx="914400" cy="914400"/>
            </a:xfrm>
            <a:prstGeom prst="diamond">
              <a:avLst/>
            </a:prstGeom>
            <a:solidFill>
              <a:srgbClr val="7646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b="1">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0617138F-C20A-8B8A-21BA-54907F09A888}"/>
                </a:ext>
              </a:extLst>
            </p:cNvPr>
            <p:cNvSpPr txBox="1"/>
            <p:nvPr/>
          </p:nvSpPr>
          <p:spPr>
            <a:xfrm>
              <a:off x="11201400" y="2518946"/>
              <a:ext cx="913209"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iv</a:t>
              </a:r>
            </a:p>
          </p:txBody>
        </p:sp>
      </p:grpSp>
      <p:sp>
        <p:nvSpPr>
          <p:cNvPr id="30" name="TextBox 29">
            <a:extLst>
              <a:ext uri="{FF2B5EF4-FFF2-40B4-BE49-F238E27FC236}">
                <a16:creationId xmlns:a16="http://schemas.microsoft.com/office/drawing/2014/main" id="{B45FFAF9-2C3C-D9B2-9B14-B8630F413691}"/>
              </a:ext>
            </a:extLst>
          </p:cNvPr>
          <p:cNvSpPr txBox="1"/>
          <p:nvPr/>
        </p:nvSpPr>
        <p:spPr>
          <a:xfrm>
            <a:off x="533400" y="495300"/>
            <a:ext cx="13411200" cy="677108"/>
          </a:xfrm>
          <a:prstGeom prst="rect">
            <a:avLst/>
          </a:prstGeom>
          <a:noFill/>
        </p:spPr>
        <p:txBody>
          <a:bodyPr wrap="square" rtlCol="0">
            <a:spAutoFit/>
          </a:bodyPr>
          <a:lstStyle/>
          <a:p>
            <a:pPr marL="571500" indent="-571500">
              <a:buFont typeface="Wingdings" panose="05000000000000000000" pitchFamily="2" charset="2"/>
              <a:buChar char="Ø"/>
            </a:pPr>
            <a:r>
              <a:rPr lang="en-US" sz="3800" b="1">
                <a:solidFill>
                  <a:srgbClr val="C00000"/>
                </a:solidFill>
                <a:latin typeface="Arial" panose="020B0604020202020204" pitchFamily="34" charset="0"/>
                <a:cs typeface="Arial" panose="020B0604020202020204" pitchFamily="34" charset="0"/>
              </a:rPr>
              <a:t>Quy trình thu gom: </a:t>
            </a:r>
          </a:p>
        </p:txBody>
      </p:sp>
      <p:grpSp>
        <p:nvGrpSpPr>
          <p:cNvPr id="4" name="Group 3">
            <a:extLst>
              <a:ext uri="{FF2B5EF4-FFF2-40B4-BE49-F238E27FC236}">
                <a16:creationId xmlns:a16="http://schemas.microsoft.com/office/drawing/2014/main" id="{7545B4EC-1468-635C-8E3D-9222DAC145D3}"/>
              </a:ext>
            </a:extLst>
          </p:cNvPr>
          <p:cNvGrpSpPr/>
          <p:nvPr/>
        </p:nvGrpSpPr>
        <p:grpSpPr>
          <a:xfrm>
            <a:off x="4929187" y="3058954"/>
            <a:ext cx="4000500" cy="4630362"/>
            <a:chOff x="609600" y="3619500"/>
            <a:chExt cx="4152900" cy="5135177"/>
          </a:xfrm>
        </p:grpSpPr>
        <p:sp>
          <p:nvSpPr>
            <p:cNvPr id="5" name="Rectangle 4">
              <a:extLst>
                <a:ext uri="{FF2B5EF4-FFF2-40B4-BE49-F238E27FC236}">
                  <a16:creationId xmlns:a16="http://schemas.microsoft.com/office/drawing/2014/main" id="{7681EE30-761E-5978-14D1-243A01DD972D}"/>
                </a:ext>
              </a:extLst>
            </p:cNvPr>
            <p:cNvSpPr/>
            <p:nvPr/>
          </p:nvSpPr>
          <p:spPr>
            <a:xfrm>
              <a:off x="609600" y="3619500"/>
              <a:ext cx="4152900" cy="513517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08F183-3178-5C4C-B5E0-814E0BE12781}"/>
                </a:ext>
              </a:extLst>
            </p:cNvPr>
            <p:cNvSpPr txBox="1"/>
            <p:nvPr/>
          </p:nvSpPr>
          <p:spPr>
            <a:xfrm>
              <a:off x="685799" y="3779025"/>
              <a:ext cx="3962401" cy="4596523"/>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Trứng vận chuyển đến đầu mỗi dãy chuồng để nhập vào dây chuyền thu gom</a:t>
              </a:r>
              <a:endParaRPr lang="en-US" sz="360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4B9BDC4E-9732-C898-CB6C-FDD9F13AFB5C}"/>
              </a:ext>
            </a:extLst>
          </p:cNvPr>
          <p:cNvGrpSpPr/>
          <p:nvPr/>
        </p:nvGrpSpPr>
        <p:grpSpPr>
          <a:xfrm>
            <a:off x="9205912" y="3058954"/>
            <a:ext cx="4152900" cy="4630362"/>
            <a:chOff x="609600" y="3619500"/>
            <a:chExt cx="4152900" cy="5135177"/>
          </a:xfrm>
        </p:grpSpPr>
        <p:sp>
          <p:nvSpPr>
            <p:cNvPr id="27" name="Rectangle 26">
              <a:extLst>
                <a:ext uri="{FF2B5EF4-FFF2-40B4-BE49-F238E27FC236}">
                  <a16:creationId xmlns:a16="http://schemas.microsoft.com/office/drawing/2014/main" id="{9B50D654-B59A-A892-1705-FD224A0095A1}"/>
                </a:ext>
              </a:extLst>
            </p:cNvPr>
            <p:cNvSpPr/>
            <p:nvPr/>
          </p:nvSpPr>
          <p:spPr>
            <a:xfrm>
              <a:off x="609600" y="3619500"/>
              <a:ext cx="4152900" cy="513517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142EA04-677E-E14A-B4A9-8B585F7F9A91}"/>
                </a:ext>
              </a:extLst>
            </p:cNvPr>
            <p:cNvSpPr txBox="1"/>
            <p:nvPr/>
          </p:nvSpPr>
          <p:spPr>
            <a:xfrm>
              <a:off x="685799" y="3779025"/>
              <a:ext cx="3962401" cy="3674929"/>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Hệ thống băng tải sẽ thu gom trứng đến khu phân loại và làm sạch. </a:t>
              </a:r>
            </a:p>
          </p:txBody>
        </p:sp>
      </p:grpSp>
      <p:grpSp>
        <p:nvGrpSpPr>
          <p:cNvPr id="29" name="Group 28">
            <a:extLst>
              <a:ext uri="{FF2B5EF4-FFF2-40B4-BE49-F238E27FC236}">
                <a16:creationId xmlns:a16="http://schemas.microsoft.com/office/drawing/2014/main" id="{63F70F7B-7117-800E-AF74-2D63939086ED}"/>
              </a:ext>
            </a:extLst>
          </p:cNvPr>
          <p:cNvGrpSpPr/>
          <p:nvPr/>
        </p:nvGrpSpPr>
        <p:grpSpPr>
          <a:xfrm>
            <a:off x="13696950" y="3058954"/>
            <a:ext cx="4152900" cy="4630362"/>
            <a:chOff x="609600" y="3619500"/>
            <a:chExt cx="4152900" cy="5135177"/>
          </a:xfrm>
        </p:grpSpPr>
        <p:sp>
          <p:nvSpPr>
            <p:cNvPr id="31" name="Rectangle 30">
              <a:extLst>
                <a:ext uri="{FF2B5EF4-FFF2-40B4-BE49-F238E27FC236}">
                  <a16:creationId xmlns:a16="http://schemas.microsoft.com/office/drawing/2014/main" id="{81E010F5-ED11-951A-4DC4-117995D1C1BD}"/>
                </a:ext>
              </a:extLst>
            </p:cNvPr>
            <p:cNvSpPr/>
            <p:nvPr/>
          </p:nvSpPr>
          <p:spPr>
            <a:xfrm>
              <a:off x="609600" y="3619500"/>
              <a:ext cx="4152900" cy="513517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C3B06AD-E2AE-0A52-0036-09436C5B6FDA}"/>
                </a:ext>
              </a:extLst>
            </p:cNvPr>
            <p:cNvSpPr txBox="1"/>
            <p:nvPr/>
          </p:nvSpPr>
          <p:spPr>
            <a:xfrm>
              <a:off x="685799" y="3779025"/>
              <a:ext cx="3962401" cy="3674929"/>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Trứng được chuyển đến khu xếp khay để chuẩn bị tiêu thụ.</a:t>
              </a:r>
            </a:p>
          </p:txBody>
        </p:sp>
      </p:grpSp>
      <p:grpSp>
        <p:nvGrpSpPr>
          <p:cNvPr id="36" name="Group 35">
            <a:extLst>
              <a:ext uri="{FF2B5EF4-FFF2-40B4-BE49-F238E27FC236}">
                <a16:creationId xmlns:a16="http://schemas.microsoft.com/office/drawing/2014/main" id="{9404B5B2-166B-A3D8-6835-AB57358C8165}"/>
              </a:ext>
            </a:extLst>
          </p:cNvPr>
          <p:cNvGrpSpPr/>
          <p:nvPr/>
        </p:nvGrpSpPr>
        <p:grpSpPr>
          <a:xfrm>
            <a:off x="547687" y="8022988"/>
            <a:ext cx="16764000" cy="1738296"/>
            <a:chOff x="1219200" y="6720767"/>
            <a:chExt cx="16764000" cy="1738296"/>
          </a:xfrm>
        </p:grpSpPr>
        <p:sp>
          <p:nvSpPr>
            <p:cNvPr id="37" name="TextBox 36">
              <a:extLst>
                <a:ext uri="{FF2B5EF4-FFF2-40B4-BE49-F238E27FC236}">
                  <a16:creationId xmlns:a16="http://schemas.microsoft.com/office/drawing/2014/main" id="{721ED63F-31CF-18AE-FB83-2A06E850B8D8}"/>
                </a:ext>
              </a:extLst>
            </p:cNvPr>
            <p:cNvSpPr txBox="1"/>
            <p:nvPr/>
          </p:nvSpPr>
          <p:spPr>
            <a:xfrm>
              <a:off x="2209800" y="6720767"/>
              <a:ext cx="15773400" cy="1738296"/>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Dây chuyền có chức năng tự rửa, vệ sinh, thiết bị máy móc sẽ luôn sạch sẽ, đảm bảo chất lượng trứng đến tay người tiêu dùng.</a:t>
              </a:r>
            </a:p>
          </p:txBody>
        </p:sp>
        <p:sp>
          <p:nvSpPr>
            <p:cNvPr id="38" name="Arrow: Right 37">
              <a:extLst>
                <a:ext uri="{FF2B5EF4-FFF2-40B4-BE49-F238E27FC236}">
                  <a16:creationId xmlns:a16="http://schemas.microsoft.com/office/drawing/2014/main" id="{C8A5F134-BF28-4E8B-0CC7-36552A6B11EF}"/>
                </a:ext>
              </a:extLst>
            </p:cNvPr>
            <p:cNvSpPr/>
            <p:nvPr/>
          </p:nvSpPr>
          <p:spPr>
            <a:xfrm>
              <a:off x="1219200" y="7353300"/>
              <a:ext cx="762000" cy="68580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695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3EE49FD-61DD-8D1E-73EF-71C3FA48EE33}"/>
              </a:ext>
            </a:extLst>
          </p:cNvPr>
          <p:cNvGrpSpPr/>
          <p:nvPr/>
        </p:nvGrpSpPr>
        <p:grpSpPr>
          <a:xfrm>
            <a:off x="4486275" y="419100"/>
            <a:ext cx="9315450" cy="1371600"/>
            <a:chOff x="4486275" y="419100"/>
            <a:chExt cx="9315450" cy="1371600"/>
          </a:xfrm>
        </p:grpSpPr>
        <p:sp>
          <p:nvSpPr>
            <p:cNvPr id="12" name="Rectangle 11">
              <a:extLst>
                <a:ext uri="{FF2B5EF4-FFF2-40B4-BE49-F238E27FC236}">
                  <a16:creationId xmlns:a16="http://schemas.microsoft.com/office/drawing/2014/main" id="{8563C550-F733-B756-F265-87BD6D2BAFB9}"/>
                </a:ext>
              </a:extLst>
            </p:cNvPr>
            <p:cNvSpPr/>
            <p:nvPr/>
          </p:nvSpPr>
          <p:spPr>
            <a:xfrm>
              <a:off x="4486275" y="419100"/>
              <a:ext cx="9315450" cy="1371600"/>
            </a:xfrm>
            <a:prstGeom prst="rect">
              <a:avLst/>
            </a:prstGeom>
            <a:solidFill>
              <a:srgbClr val="FBF2E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5DD9E6-BAAB-17E3-6E8B-1CD8EEDA0511}"/>
                </a:ext>
              </a:extLst>
            </p:cNvPr>
            <p:cNvSpPr txBox="1"/>
            <p:nvPr/>
          </p:nvSpPr>
          <p:spPr>
            <a:xfrm>
              <a:off x="6286500" y="520124"/>
              <a:ext cx="5715000" cy="1169551"/>
            </a:xfrm>
            <a:prstGeom prst="rect">
              <a:avLst/>
            </a:prstGeom>
            <a:noFill/>
          </p:spPr>
          <p:txBody>
            <a:bodyPr wrap="square" rtlCol="0">
              <a:spAutoFit/>
            </a:bodyPr>
            <a:lstStyle/>
            <a:p>
              <a:r>
                <a:rPr lang="en-US" sz="7000" b="1">
                  <a:solidFill>
                    <a:srgbClr val="5A8884"/>
                  </a:solidFill>
                  <a:latin typeface="Arial" panose="020B0604020202020204" pitchFamily="34" charset="0"/>
                  <a:cs typeface="Arial" panose="020B0604020202020204" pitchFamily="34" charset="0"/>
                </a:rPr>
                <a:t>LUYỆN TẬP </a:t>
              </a:r>
            </a:p>
          </p:txBody>
        </p:sp>
      </p:grpSp>
      <p:sp>
        <p:nvSpPr>
          <p:cNvPr id="21" name="TextBox 20">
            <a:extLst>
              <a:ext uri="{FF2B5EF4-FFF2-40B4-BE49-F238E27FC236}">
                <a16:creationId xmlns:a16="http://schemas.microsoft.com/office/drawing/2014/main" id="{32B5896A-F255-C72A-9BE2-C0997FCF0064}"/>
              </a:ext>
            </a:extLst>
          </p:cNvPr>
          <p:cNvSpPr txBox="1"/>
          <p:nvPr/>
        </p:nvSpPr>
        <p:spPr>
          <a:xfrm>
            <a:off x="1123950" y="2019300"/>
            <a:ext cx="16040100" cy="1824923"/>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1: </a:t>
            </a:r>
            <a:r>
              <a:rPr lang="en-US" sz="4000">
                <a:latin typeface="Arial" panose="020B0604020202020204" pitchFamily="34" charset="0"/>
                <a:cs typeface="Arial" panose="020B0604020202020204" pitchFamily="34" charset="0"/>
              </a:rPr>
              <a:t>Câu nào sau đây </a:t>
            </a:r>
            <a:r>
              <a:rPr lang="en-US" sz="4000" b="1" i="1">
                <a:solidFill>
                  <a:schemeClr val="accent6">
                    <a:lumMod val="75000"/>
                  </a:schemeClr>
                </a:solidFill>
                <a:latin typeface="Arial" panose="020B0604020202020204" pitchFamily="34" charset="0"/>
                <a:cs typeface="Arial" panose="020B0604020202020204" pitchFamily="34" charset="0"/>
              </a:rPr>
              <a:t>không đúng </a:t>
            </a:r>
            <a:r>
              <a:rPr lang="en-US" sz="4000">
                <a:latin typeface="Arial" panose="020B0604020202020204" pitchFamily="34" charset="0"/>
                <a:cs typeface="Arial" panose="020B0604020202020204" pitchFamily="34" charset="0"/>
              </a:rPr>
              <a:t>về chuồng nuôi lợn áp dụng công nghệ cao?</a:t>
            </a:r>
          </a:p>
        </p:txBody>
      </p:sp>
      <p:sp>
        <p:nvSpPr>
          <p:cNvPr id="23" name="TextBox 22">
            <a:extLst>
              <a:ext uri="{FF2B5EF4-FFF2-40B4-BE49-F238E27FC236}">
                <a16:creationId xmlns:a16="http://schemas.microsoft.com/office/drawing/2014/main" id="{45B3E82A-3F67-5DAD-5C76-4D33EA84C4A3}"/>
              </a:ext>
            </a:extLst>
          </p:cNvPr>
          <p:cNvSpPr txBox="1"/>
          <p:nvPr/>
        </p:nvSpPr>
        <p:spPr>
          <a:xfrm>
            <a:off x="621506" y="4000500"/>
            <a:ext cx="17044988" cy="5806654"/>
          </a:xfrm>
          <a:prstGeom prst="rect">
            <a:avLst/>
          </a:prstGeom>
          <a:noFill/>
        </p:spPr>
        <p:txBody>
          <a:bodyPr wrap="square">
            <a:spAutoFit/>
          </a:bodyPr>
          <a:lstStyle/>
          <a:p>
            <a:pPr marL="742950" indent="-742950" algn="just">
              <a:lnSpc>
                <a:spcPct val="150000"/>
              </a:lnSpc>
              <a:buFont typeface="+mj-lt"/>
              <a:buAutoNum type="alphaUcPeriod"/>
            </a:pPr>
            <a:r>
              <a:rPr lang="vi-VN" sz="3600"/>
              <a:t>Chuồng nuôi được lợp mái tôn kẽm hoặc tôn lạnh cách nhiệt.</a:t>
            </a:r>
          </a:p>
          <a:p>
            <a:pPr marL="742950" indent="-742950" algn="just">
              <a:lnSpc>
                <a:spcPct val="150000"/>
              </a:lnSpc>
              <a:buFont typeface="+mj-lt"/>
              <a:buAutoNum type="alphaUcPeriod"/>
            </a:pPr>
            <a:r>
              <a:rPr lang="vi-VN" sz="3600"/>
              <a:t>Một đầu dãy chuồng có hệ thống giàn lạnh gồm các tấm làm mát, nước chảy trong hệ thống này giúp không khí được làm mát trước khi đi vào chuồng.</a:t>
            </a:r>
          </a:p>
          <a:p>
            <a:pPr marL="742950" indent="-742950" algn="just">
              <a:lnSpc>
                <a:spcPct val="150000"/>
              </a:lnSpc>
              <a:buFont typeface="+mj-lt"/>
              <a:buAutoNum type="alphaUcPeriod"/>
            </a:pPr>
            <a:r>
              <a:rPr lang="vi-VN" sz="3600"/>
              <a:t>Đầu kia của dãy chuồng được bố trí hệ thống quạt gió công nghiệp để thổi khí nóng, O2 trong chuồng ra ngoài.</a:t>
            </a:r>
          </a:p>
          <a:p>
            <a:pPr marL="742950" indent="-742950" algn="just">
              <a:lnSpc>
                <a:spcPct val="150000"/>
              </a:lnSpc>
              <a:buFont typeface="+mj-lt"/>
              <a:buAutoNum type="alphaUcPeriod"/>
            </a:pPr>
            <a:r>
              <a:rPr lang="vi-VN" sz="3600"/>
              <a:t>Hệ thống điều khiển nhiệt độ tự động giúp duy trì nhiệt độ chuồng nuôi luôn ổn định ở mức 20-27°C.</a:t>
            </a:r>
          </a:p>
        </p:txBody>
      </p:sp>
      <p:sp>
        <p:nvSpPr>
          <p:cNvPr id="32" name="Oval 31">
            <a:extLst>
              <a:ext uri="{FF2B5EF4-FFF2-40B4-BE49-F238E27FC236}">
                <a16:creationId xmlns:a16="http://schemas.microsoft.com/office/drawing/2014/main" id="{78F3C75E-597A-ACA9-0AE8-F47BCC4F593E}"/>
              </a:ext>
            </a:extLst>
          </p:cNvPr>
          <p:cNvSpPr/>
          <p:nvPr/>
        </p:nvSpPr>
        <p:spPr>
          <a:xfrm>
            <a:off x="381000" y="6515100"/>
            <a:ext cx="914400" cy="914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32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2B5896A-F255-C72A-9BE2-C0997FCF0064}"/>
              </a:ext>
            </a:extLst>
          </p:cNvPr>
          <p:cNvSpPr txBox="1"/>
          <p:nvPr/>
        </p:nvSpPr>
        <p:spPr>
          <a:xfrm>
            <a:off x="1123950" y="1181100"/>
            <a:ext cx="16040100" cy="901593"/>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2: </a:t>
            </a:r>
            <a:r>
              <a:rPr lang="en-US" sz="4000">
                <a:latin typeface="Arial" panose="020B0604020202020204" pitchFamily="34" charset="0"/>
                <a:cs typeface="Arial" panose="020B0604020202020204" pitchFamily="34" charset="0"/>
              </a:rPr>
              <a:t>Chăn nuôi công nghệ cao là:</a:t>
            </a:r>
          </a:p>
        </p:txBody>
      </p:sp>
      <p:sp>
        <p:nvSpPr>
          <p:cNvPr id="23" name="TextBox 22">
            <a:extLst>
              <a:ext uri="{FF2B5EF4-FFF2-40B4-BE49-F238E27FC236}">
                <a16:creationId xmlns:a16="http://schemas.microsoft.com/office/drawing/2014/main" id="{45B3E82A-3F67-5DAD-5C76-4D33EA84C4A3}"/>
              </a:ext>
            </a:extLst>
          </p:cNvPr>
          <p:cNvSpPr txBox="1"/>
          <p:nvPr/>
        </p:nvSpPr>
        <p:spPr>
          <a:xfrm>
            <a:off x="990600" y="2510108"/>
            <a:ext cx="16675894" cy="5806654"/>
          </a:xfrm>
          <a:prstGeom prst="rect">
            <a:avLst/>
          </a:prstGeom>
          <a:noFill/>
        </p:spPr>
        <p:txBody>
          <a:bodyPr wrap="square">
            <a:spAutoFit/>
          </a:bodyPr>
          <a:lstStyle/>
          <a:p>
            <a:pPr marL="742950" indent="-742950" algn="just">
              <a:lnSpc>
                <a:spcPct val="150000"/>
              </a:lnSpc>
              <a:buFont typeface="+mj-lt"/>
              <a:buAutoNum type="alphaUcPeriod"/>
            </a:pPr>
            <a:r>
              <a:rPr lang="vi-VN" sz="3600"/>
              <a:t>Là mô hình chăn nuôi đáp ứng đủ mọi quy chuẩn của Cách mạng công nghiệp 4.0.</a:t>
            </a:r>
          </a:p>
          <a:p>
            <a:pPr marL="742950" indent="-742950" algn="just">
              <a:lnSpc>
                <a:spcPct val="150000"/>
              </a:lnSpc>
              <a:buFont typeface="+mj-lt"/>
              <a:buAutoNum type="alphaUcPeriod"/>
            </a:pPr>
            <a:r>
              <a:rPr lang="vi-VN" sz="3600"/>
              <a:t>Là mô hình chăn nuôi ứng dụng các công nghệ, máy móc hiện đại, tiên tiến nhằm nâng cao hiệu quả chăn nuôi và giảm nhân công lao động.</a:t>
            </a:r>
          </a:p>
          <a:p>
            <a:pPr marL="742950" indent="-742950" algn="just">
              <a:lnSpc>
                <a:spcPct val="150000"/>
              </a:lnSpc>
              <a:buFont typeface="+mj-lt"/>
              <a:buAutoNum type="alphaUcPeriod"/>
            </a:pPr>
            <a:r>
              <a:rPr lang="vi-VN" sz="3600"/>
              <a:t>Là yếu tố nền tảng của xây dựng một đất nước có sự tự chủ cao, không lo ràng buộc với các nước trên thế giới.</a:t>
            </a:r>
          </a:p>
          <a:p>
            <a:pPr marL="742950" indent="-742950" algn="just">
              <a:lnSpc>
                <a:spcPct val="150000"/>
              </a:lnSpc>
              <a:buFont typeface="+mj-lt"/>
              <a:buAutoNum type="alphaUcPeriod"/>
            </a:pPr>
            <a:r>
              <a:rPr lang="vi-VN" sz="3600"/>
              <a:t>Cả B và C.</a:t>
            </a:r>
          </a:p>
        </p:txBody>
      </p:sp>
      <p:sp>
        <p:nvSpPr>
          <p:cNvPr id="32" name="Oval 31">
            <a:extLst>
              <a:ext uri="{FF2B5EF4-FFF2-40B4-BE49-F238E27FC236}">
                <a16:creationId xmlns:a16="http://schemas.microsoft.com/office/drawing/2014/main" id="{78F3C75E-597A-ACA9-0AE8-F47BCC4F593E}"/>
              </a:ext>
            </a:extLst>
          </p:cNvPr>
          <p:cNvSpPr/>
          <p:nvPr/>
        </p:nvSpPr>
        <p:spPr>
          <a:xfrm>
            <a:off x="762000" y="4229100"/>
            <a:ext cx="914400" cy="914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3">
            <a:extLst>
              <a:ext uri="{FF2B5EF4-FFF2-40B4-BE49-F238E27FC236}">
                <a16:creationId xmlns:a16="http://schemas.microsoft.com/office/drawing/2014/main" id="{E48764C4-8B4B-F04F-8CE3-7002DF688842}"/>
              </a:ext>
            </a:extLst>
          </p:cNvPr>
          <p:cNvSpPr/>
          <p:nvPr/>
        </p:nvSpPr>
        <p:spPr>
          <a:xfrm>
            <a:off x="16249302" y="8381747"/>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14">
            <a:extLst>
              <a:ext uri="{FF2B5EF4-FFF2-40B4-BE49-F238E27FC236}">
                <a16:creationId xmlns:a16="http://schemas.microsoft.com/office/drawing/2014/main" id="{6EA5A75B-408C-F9B9-2BAE-5C09A7ADAC5E}"/>
              </a:ext>
            </a:extLst>
          </p:cNvPr>
          <p:cNvSpPr/>
          <p:nvPr/>
        </p:nvSpPr>
        <p:spPr>
          <a:xfrm>
            <a:off x="-810095" y="8620353"/>
            <a:ext cx="2863201" cy="2863201"/>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16">
            <a:extLst>
              <a:ext uri="{FF2B5EF4-FFF2-40B4-BE49-F238E27FC236}">
                <a16:creationId xmlns:a16="http://schemas.microsoft.com/office/drawing/2014/main" id="{B35D7406-CED0-BEF2-7477-296A496EE66A}"/>
              </a:ext>
            </a:extLst>
          </p:cNvPr>
          <p:cNvSpPr/>
          <p:nvPr/>
        </p:nvSpPr>
        <p:spPr>
          <a:xfrm>
            <a:off x="16904549" y="532421"/>
            <a:ext cx="869944" cy="869944"/>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17">
            <a:extLst>
              <a:ext uri="{FF2B5EF4-FFF2-40B4-BE49-F238E27FC236}">
                <a16:creationId xmlns:a16="http://schemas.microsoft.com/office/drawing/2014/main" id="{A1A1361E-9154-4C92-6B33-1D83CBCE4D8C}"/>
              </a:ext>
            </a:extLst>
          </p:cNvPr>
          <p:cNvSpPr/>
          <p:nvPr/>
        </p:nvSpPr>
        <p:spPr>
          <a:xfrm rot="6831218">
            <a:off x="222122" y="331427"/>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Freeform 18">
            <a:extLst>
              <a:ext uri="{FF2B5EF4-FFF2-40B4-BE49-F238E27FC236}">
                <a16:creationId xmlns:a16="http://schemas.microsoft.com/office/drawing/2014/main" id="{CA37AA25-2643-0B01-6A13-500FF070F8EF}"/>
              </a:ext>
            </a:extLst>
          </p:cNvPr>
          <p:cNvSpPr/>
          <p:nvPr/>
        </p:nvSpPr>
        <p:spPr>
          <a:xfrm rot="6831218">
            <a:off x="2340602" y="243474"/>
            <a:ext cx="869944" cy="869944"/>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66167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2B5896A-F255-C72A-9BE2-C0997FCF0064}"/>
              </a:ext>
            </a:extLst>
          </p:cNvPr>
          <p:cNvSpPr txBox="1"/>
          <p:nvPr/>
        </p:nvSpPr>
        <p:spPr>
          <a:xfrm>
            <a:off x="818728" y="1047303"/>
            <a:ext cx="16650543" cy="2748253"/>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3: </a:t>
            </a:r>
            <a:r>
              <a:rPr lang="vi-VN" sz="4000">
                <a:cs typeface="Arial" panose="020B0604020202020204" pitchFamily="34" charset="0"/>
              </a:rPr>
              <a:t>Trong chuồng nuôi lợn áp dụng công nghệ cao, các thông tin về tiểu khí hậu chuồng nuôi (nhiệt độ, độ ẩm, bụi,...), thông tin về đàn lợn (giống, tình trạng sức khoẻ, năng suất, dịch bệnh,...) được giám sát nhờ:</a:t>
            </a:r>
            <a:endParaRPr lang="en-US" sz="4000">
              <a:latin typeface="Arial" panose="020B0604020202020204" pitchFamily="34" charset="0"/>
              <a:cs typeface="Arial" panose="020B0604020202020204" pitchFamily="34" charset="0"/>
            </a:endParaRPr>
          </a:p>
        </p:txBody>
      </p:sp>
      <p:sp>
        <p:nvSpPr>
          <p:cNvPr id="2" name="Freeform 13">
            <a:extLst>
              <a:ext uri="{FF2B5EF4-FFF2-40B4-BE49-F238E27FC236}">
                <a16:creationId xmlns:a16="http://schemas.microsoft.com/office/drawing/2014/main" id="{E48764C4-8B4B-F04F-8CE3-7002DF688842}"/>
              </a:ext>
            </a:extLst>
          </p:cNvPr>
          <p:cNvSpPr/>
          <p:nvPr/>
        </p:nvSpPr>
        <p:spPr>
          <a:xfrm>
            <a:off x="16249302" y="8381747"/>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14">
            <a:extLst>
              <a:ext uri="{FF2B5EF4-FFF2-40B4-BE49-F238E27FC236}">
                <a16:creationId xmlns:a16="http://schemas.microsoft.com/office/drawing/2014/main" id="{6EA5A75B-408C-F9B9-2BAE-5C09A7ADAC5E}"/>
              </a:ext>
            </a:extLst>
          </p:cNvPr>
          <p:cNvSpPr/>
          <p:nvPr/>
        </p:nvSpPr>
        <p:spPr>
          <a:xfrm>
            <a:off x="-810095" y="8620353"/>
            <a:ext cx="2863201" cy="2863201"/>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16">
            <a:extLst>
              <a:ext uri="{FF2B5EF4-FFF2-40B4-BE49-F238E27FC236}">
                <a16:creationId xmlns:a16="http://schemas.microsoft.com/office/drawing/2014/main" id="{B35D7406-CED0-BEF2-7477-296A496EE66A}"/>
              </a:ext>
            </a:extLst>
          </p:cNvPr>
          <p:cNvSpPr/>
          <p:nvPr/>
        </p:nvSpPr>
        <p:spPr>
          <a:xfrm>
            <a:off x="17299538" y="311156"/>
            <a:ext cx="869944" cy="869944"/>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17">
            <a:extLst>
              <a:ext uri="{FF2B5EF4-FFF2-40B4-BE49-F238E27FC236}">
                <a16:creationId xmlns:a16="http://schemas.microsoft.com/office/drawing/2014/main" id="{A1A1361E-9154-4C92-6B33-1D83CBCE4D8C}"/>
              </a:ext>
            </a:extLst>
          </p:cNvPr>
          <p:cNvSpPr/>
          <p:nvPr/>
        </p:nvSpPr>
        <p:spPr>
          <a:xfrm rot="6831218">
            <a:off x="-27503" y="62480"/>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Freeform 18">
            <a:extLst>
              <a:ext uri="{FF2B5EF4-FFF2-40B4-BE49-F238E27FC236}">
                <a16:creationId xmlns:a16="http://schemas.microsoft.com/office/drawing/2014/main" id="{CA37AA25-2643-0B01-6A13-500FF070F8EF}"/>
              </a:ext>
            </a:extLst>
          </p:cNvPr>
          <p:cNvSpPr/>
          <p:nvPr/>
        </p:nvSpPr>
        <p:spPr>
          <a:xfrm rot="6831218">
            <a:off x="2043750" y="38610"/>
            <a:ext cx="869944" cy="869944"/>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Rectangle: Rounded Corners 6">
            <a:extLst>
              <a:ext uri="{FF2B5EF4-FFF2-40B4-BE49-F238E27FC236}">
                <a16:creationId xmlns:a16="http://schemas.microsoft.com/office/drawing/2014/main" id="{A68D3242-5FF7-74F9-ECE6-A77F23521241}"/>
              </a:ext>
            </a:extLst>
          </p:cNvPr>
          <p:cNvSpPr/>
          <p:nvPr/>
        </p:nvSpPr>
        <p:spPr>
          <a:xfrm>
            <a:off x="837778" y="4281645"/>
            <a:ext cx="7620000" cy="2209800"/>
          </a:xfrm>
          <a:prstGeom prst="round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A. Hệ thống camera và hệ thống khử trùng tự động</a:t>
            </a:r>
          </a:p>
        </p:txBody>
      </p:sp>
      <p:sp>
        <p:nvSpPr>
          <p:cNvPr id="8" name="Rectangle: Rounded Corners 7">
            <a:extLst>
              <a:ext uri="{FF2B5EF4-FFF2-40B4-BE49-F238E27FC236}">
                <a16:creationId xmlns:a16="http://schemas.microsoft.com/office/drawing/2014/main" id="{70F3FD1E-D1E2-7804-E544-0C92BAA30DE3}"/>
              </a:ext>
            </a:extLst>
          </p:cNvPr>
          <p:cNvSpPr/>
          <p:nvPr/>
        </p:nvSpPr>
        <p:spPr>
          <a:xfrm>
            <a:off x="9801647" y="4281645"/>
            <a:ext cx="7620000" cy="2209800"/>
          </a:xfrm>
          <a:prstGeom prst="round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B. Hệ thống camera và các thiết bị cảm biến trong chuồng nuôi</a:t>
            </a:r>
          </a:p>
        </p:txBody>
      </p:sp>
      <p:sp>
        <p:nvSpPr>
          <p:cNvPr id="9" name="Rectangle: Rounded Corners 8">
            <a:extLst>
              <a:ext uri="{FF2B5EF4-FFF2-40B4-BE49-F238E27FC236}">
                <a16:creationId xmlns:a16="http://schemas.microsoft.com/office/drawing/2014/main" id="{6BA63C7A-436F-AC96-B788-5DB033822F4A}"/>
              </a:ext>
            </a:extLst>
          </p:cNvPr>
          <p:cNvSpPr/>
          <p:nvPr/>
        </p:nvSpPr>
        <p:spPr>
          <a:xfrm>
            <a:off x="835457" y="6977534"/>
            <a:ext cx="7620000" cy="2209800"/>
          </a:xfrm>
          <a:prstGeom prst="round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 Hệ thống cách âm và hệ thống khử trùng tự động</a:t>
            </a:r>
          </a:p>
        </p:txBody>
      </p:sp>
      <p:sp>
        <p:nvSpPr>
          <p:cNvPr id="10" name="Rectangle: Rounded Corners 9">
            <a:extLst>
              <a:ext uri="{FF2B5EF4-FFF2-40B4-BE49-F238E27FC236}">
                <a16:creationId xmlns:a16="http://schemas.microsoft.com/office/drawing/2014/main" id="{0952E3C8-94EB-8A7A-ACAC-89B888E78C2A}"/>
              </a:ext>
            </a:extLst>
          </p:cNvPr>
          <p:cNvSpPr/>
          <p:nvPr/>
        </p:nvSpPr>
        <p:spPr>
          <a:xfrm>
            <a:off x="9799326" y="6977534"/>
            <a:ext cx="7620000" cy="2209800"/>
          </a:xfrm>
          <a:prstGeom prst="round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D. Hệ thống máy tính và hệ thống quạt gió</a:t>
            </a:r>
          </a:p>
        </p:txBody>
      </p:sp>
      <p:sp>
        <p:nvSpPr>
          <p:cNvPr id="11" name="Rectangle: Rounded Corners 10">
            <a:extLst>
              <a:ext uri="{FF2B5EF4-FFF2-40B4-BE49-F238E27FC236}">
                <a16:creationId xmlns:a16="http://schemas.microsoft.com/office/drawing/2014/main" id="{2B60472C-E3DE-608D-EB49-D1E59E4758FE}"/>
              </a:ext>
            </a:extLst>
          </p:cNvPr>
          <p:cNvSpPr/>
          <p:nvPr/>
        </p:nvSpPr>
        <p:spPr>
          <a:xfrm>
            <a:off x="9799326" y="4281645"/>
            <a:ext cx="7620000" cy="22098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B. Hệ thống camera và các thiết bị cảm biến trong chuồng nuôi</a:t>
            </a:r>
          </a:p>
        </p:txBody>
      </p:sp>
    </p:spTree>
    <p:extLst>
      <p:ext uri="{BB962C8B-B14F-4D97-AF65-F5344CB8AC3E}">
        <p14:creationId xmlns:p14="http://schemas.microsoft.com/office/powerpoint/2010/main" val="348708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2B5896A-F255-C72A-9BE2-C0997FCF0064}"/>
              </a:ext>
            </a:extLst>
          </p:cNvPr>
          <p:cNvSpPr txBox="1"/>
          <p:nvPr/>
        </p:nvSpPr>
        <p:spPr>
          <a:xfrm>
            <a:off x="1123950" y="1028700"/>
            <a:ext cx="16040100" cy="1824923"/>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4: </a:t>
            </a:r>
            <a:r>
              <a:rPr lang="en-US" sz="4000">
                <a:latin typeface="Arial" panose="020B0604020202020204" pitchFamily="34" charset="0"/>
                <a:cs typeface="Arial" panose="020B0604020202020204" pitchFamily="34" charset="0"/>
              </a:rPr>
              <a:t>Câu nào sau đây không đúng về nguyên lí hoạt động / mục đích sử dụng của hệ thống cung cấp thức ăn tự động cho lợn?</a:t>
            </a:r>
          </a:p>
        </p:txBody>
      </p:sp>
      <p:sp>
        <p:nvSpPr>
          <p:cNvPr id="23" name="TextBox 22">
            <a:extLst>
              <a:ext uri="{FF2B5EF4-FFF2-40B4-BE49-F238E27FC236}">
                <a16:creationId xmlns:a16="http://schemas.microsoft.com/office/drawing/2014/main" id="{45B3E82A-3F67-5DAD-5C76-4D33EA84C4A3}"/>
              </a:ext>
            </a:extLst>
          </p:cNvPr>
          <p:cNvSpPr txBox="1"/>
          <p:nvPr/>
        </p:nvSpPr>
        <p:spPr>
          <a:xfrm>
            <a:off x="838200" y="3029582"/>
            <a:ext cx="16675894" cy="6637651"/>
          </a:xfrm>
          <a:prstGeom prst="rect">
            <a:avLst/>
          </a:prstGeom>
          <a:noFill/>
        </p:spPr>
        <p:txBody>
          <a:bodyPr wrap="square">
            <a:spAutoFit/>
          </a:bodyPr>
          <a:lstStyle/>
          <a:p>
            <a:pPr marL="742950" indent="-742950" algn="just">
              <a:lnSpc>
                <a:spcPct val="150000"/>
              </a:lnSpc>
              <a:buFont typeface="+mj-lt"/>
              <a:buAutoNum type="alphaUcPeriod"/>
            </a:pPr>
            <a:r>
              <a:rPr lang="vi-VN" sz="3600"/>
              <a:t>Thức ăn được bảo quản trong silo. Các silo được kết nối với hệ thống cân điện tử để giám sát lượng thức ăn cấp vào và lấy ra hằng ngày cũng như lượng thức ăn tồn trong silo.</a:t>
            </a:r>
          </a:p>
          <a:p>
            <a:pPr marL="742950" indent="-742950" algn="just">
              <a:lnSpc>
                <a:spcPct val="150000"/>
              </a:lnSpc>
              <a:buFont typeface="+mj-lt"/>
              <a:buAutoNum type="alphaUcPeriod"/>
            </a:pPr>
            <a:r>
              <a:rPr lang="vi-VN" sz="3600"/>
              <a:t>Thức ăn từ máng thức ăn theo hệ thống đường truyền vật tải, xích tải đến hộp định lượng silo ở cuối đường truyền. Hộp nhận silo được gắn cảm biến, giúp định lượng thức ăn cho lợn theo hạn mức cài đặt.</a:t>
            </a:r>
          </a:p>
          <a:p>
            <a:pPr marL="742950" indent="-742950" algn="just">
              <a:lnSpc>
                <a:spcPct val="150000"/>
              </a:lnSpc>
              <a:buFont typeface="+mj-lt"/>
              <a:buAutoNum type="alphaUcPeriod"/>
            </a:pPr>
            <a:r>
              <a:rPr lang="vi-VN" sz="3600"/>
              <a:t>Thức ăn được cấp từ hộp định lượng xuống máng ăn.</a:t>
            </a:r>
          </a:p>
          <a:p>
            <a:pPr marL="742950" indent="-742950" algn="just">
              <a:lnSpc>
                <a:spcPct val="150000"/>
              </a:lnSpc>
              <a:buFont typeface="+mj-lt"/>
              <a:buAutoNum type="alphaUcPeriod"/>
            </a:pPr>
            <a:r>
              <a:rPr lang="vi-VN" sz="3600"/>
              <a:t>Hệ thống này sử dụng cho thức ăn khô, dạng viên và dạng bột.</a:t>
            </a:r>
          </a:p>
        </p:txBody>
      </p:sp>
      <p:sp>
        <p:nvSpPr>
          <p:cNvPr id="32" name="Oval 31">
            <a:extLst>
              <a:ext uri="{FF2B5EF4-FFF2-40B4-BE49-F238E27FC236}">
                <a16:creationId xmlns:a16="http://schemas.microsoft.com/office/drawing/2014/main" id="{78F3C75E-597A-ACA9-0AE8-F47BCC4F593E}"/>
              </a:ext>
            </a:extLst>
          </p:cNvPr>
          <p:cNvSpPr/>
          <p:nvPr/>
        </p:nvSpPr>
        <p:spPr>
          <a:xfrm>
            <a:off x="609600" y="5524500"/>
            <a:ext cx="914400" cy="914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16">
            <a:extLst>
              <a:ext uri="{FF2B5EF4-FFF2-40B4-BE49-F238E27FC236}">
                <a16:creationId xmlns:a16="http://schemas.microsoft.com/office/drawing/2014/main" id="{B35D7406-CED0-BEF2-7477-296A496EE66A}"/>
              </a:ext>
            </a:extLst>
          </p:cNvPr>
          <p:cNvSpPr/>
          <p:nvPr/>
        </p:nvSpPr>
        <p:spPr>
          <a:xfrm>
            <a:off x="16904549" y="532421"/>
            <a:ext cx="869944" cy="869944"/>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17">
            <a:extLst>
              <a:ext uri="{FF2B5EF4-FFF2-40B4-BE49-F238E27FC236}">
                <a16:creationId xmlns:a16="http://schemas.microsoft.com/office/drawing/2014/main" id="{A1A1361E-9154-4C92-6B33-1D83CBCE4D8C}"/>
              </a:ext>
            </a:extLst>
          </p:cNvPr>
          <p:cNvSpPr/>
          <p:nvPr/>
        </p:nvSpPr>
        <p:spPr>
          <a:xfrm rot="6831218">
            <a:off x="222122" y="331427"/>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18">
            <a:extLst>
              <a:ext uri="{FF2B5EF4-FFF2-40B4-BE49-F238E27FC236}">
                <a16:creationId xmlns:a16="http://schemas.microsoft.com/office/drawing/2014/main" id="{CA37AA25-2643-0B01-6A13-500FF070F8EF}"/>
              </a:ext>
            </a:extLst>
          </p:cNvPr>
          <p:cNvSpPr/>
          <p:nvPr/>
        </p:nvSpPr>
        <p:spPr>
          <a:xfrm rot="6831218">
            <a:off x="2340602" y="243474"/>
            <a:ext cx="869944" cy="869944"/>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74869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a:extLst>
              <a:ext uri="{FF2B5EF4-FFF2-40B4-BE49-F238E27FC236}">
                <a16:creationId xmlns:a16="http://schemas.microsoft.com/office/drawing/2014/main" id="{C5593A21-D1FF-5A3F-13B6-1BAC0FB6EF33}"/>
              </a:ext>
            </a:extLst>
          </p:cNvPr>
          <p:cNvSpPr/>
          <p:nvPr/>
        </p:nvSpPr>
        <p:spPr>
          <a:xfrm>
            <a:off x="5539891" y="-451083"/>
            <a:ext cx="16102094" cy="10738083"/>
          </a:xfrm>
          <a:custGeom>
            <a:avLst/>
            <a:gdLst/>
            <a:ahLst/>
            <a:cxnLst/>
            <a:rect l="l" t="t" r="r" b="b"/>
            <a:pathLst>
              <a:path w="12340544" h="8229600">
                <a:moveTo>
                  <a:pt x="0" y="0"/>
                </a:moveTo>
                <a:lnTo>
                  <a:pt x="12340544" y="0"/>
                </a:lnTo>
                <a:lnTo>
                  <a:pt x="12340544" y="8229600"/>
                </a:lnTo>
                <a:lnTo>
                  <a:pt x="0" y="8229600"/>
                </a:lnTo>
                <a:lnTo>
                  <a:pt x="0" y="0"/>
                </a:lnTo>
                <a:close/>
              </a:path>
            </a:pathLst>
          </a:custGeom>
          <a:blipFill>
            <a:blip r:embed="rId3"/>
            <a:stretch>
              <a:fillRect/>
            </a:stretch>
          </a:blipFill>
        </p:spPr>
      </p:sp>
      <p:sp>
        <p:nvSpPr>
          <p:cNvPr id="15" name="Freeform 4">
            <a:extLst>
              <a:ext uri="{FF2B5EF4-FFF2-40B4-BE49-F238E27FC236}">
                <a16:creationId xmlns:a16="http://schemas.microsoft.com/office/drawing/2014/main" id="{DE2AE15B-33C5-0EAC-1352-DA16CE7910F8}"/>
              </a:ext>
            </a:extLst>
          </p:cNvPr>
          <p:cNvSpPr/>
          <p:nvPr/>
        </p:nvSpPr>
        <p:spPr>
          <a:xfrm>
            <a:off x="-198819" y="-270108"/>
            <a:ext cx="5646508" cy="10557108"/>
          </a:xfrm>
          <a:prstGeom prst="rect">
            <a:avLst/>
          </a:prstGeom>
          <a:blipFill>
            <a:blip r:embed="rId3"/>
            <a:stretch>
              <a:fillRect r="-1124266"/>
            </a:stretch>
          </a:blipFill>
        </p:spPr>
        <p:txBody>
          <a:bodyPr/>
          <a:lstStyle/>
          <a:p>
            <a:endParaRPr lang="en-US"/>
          </a:p>
        </p:txBody>
      </p:sp>
      <p:sp>
        <p:nvSpPr>
          <p:cNvPr id="16" name="Freeform 2">
            <a:extLst>
              <a:ext uri="{FF2B5EF4-FFF2-40B4-BE49-F238E27FC236}">
                <a16:creationId xmlns:a16="http://schemas.microsoft.com/office/drawing/2014/main" id="{A1AE36E6-6569-99DF-C199-C66C415C43FB}"/>
              </a:ext>
            </a:extLst>
          </p:cNvPr>
          <p:cNvSpPr/>
          <p:nvPr/>
        </p:nvSpPr>
        <p:spPr>
          <a:xfrm rot="21001921">
            <a:off x="-3762412" y="2703348"/>
            <a:ext cx="16839236" cy="8444218"/>
          </a:xfrm>
          <a:custGeom>
            <a:avLst/>
            <a:gdLst/>
            <a:ahLst/>
            <a:cxnLst/>
            <a:rect l="l" t="t" r="r" b="b"/>
            <a:pathLst>
              <a:path w="6773333" h="4114800">
                <a:moveTo>
                  <a:pt x="0" y="0"/>
                </a:moveTo>
                <a:lnTo>
                  <a:pt x="6773333" y="0"/>
                </a:lnTo>
                <a:lnTo>
                  <a:pt x="67733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2">
            <a:extLst>
              <a:ext uri="{FF2B5EF4-FFF2-40B4-BE49-F238E27FC236}">
                <a16:creationId xmlns:a16="http://schemas.microsoft.com/office/drawing/2014/main" id="{57399ED4-7136-2BCF-290A-B1FCF899B42E}"/>
              </a:ext>
            </a:extLst>
          </p:cNvPr>
          <p:cNvSpPr/>
          <p:nvPr/>
        </p:nvSpPr>
        <p:spPr>
          <a:xfrm rot="21328195">
            <a:off x="-1613759" y="-953360"/>
            <a:ext cx="15988702" cy="8007232"/>
          </a:xfrm>
          <a:custGeom>
            <a:avLst/>
            <a:gdLst/>
            <a:ahLst/>
            <a:cxnLst/>
            <a:rect l="l" t="t" r="r" b="b"/>
            <a:pathLst>
              <a:path w="6773333" h="4114800">
                <a:moveTo>
                  <a:pt x="0" y="0"/>
                </a:moveTo>
                <a:lnTo>
                  <a:pt x="6773333" y="0"/>
                </a:lnTo>
                <a:lnTo>
                  <a:pt x="67733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198819" y="2623847"/>
            <a:ext cx="12803697" cy="564385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500" b="1" i="0" u="none" strike="noStrike" kern="1200" cap="none" spc="415" normalizeH="0" baseline="0" noProof="0">
                <a:ln>
                  <a:noFill/>
                </a:ln>
                <a:solidFill>
                  <a:srgbClr val="5A8884"/>
                </a:solidFill>
                <a:effectLst/>
                <a:uLnTx/>
                <a:uFillTx/>
                <a:latin typeface="Arial" panose="020B0604020202020204" pitchFamily="34" charset="0"/>
                <a:ea typeface="+mn-ea"/>
                <a:cs typeface="Arial" panose="020B0604020202020204" pitchFamily="34" charset="0"/>
              </a:rPr>
              <a:t>MỘT SỐ MÔ HÌNH CHĂN NUÔI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500" b="1" i="0" u="none" strike="noStrike" kern="1200" cap="none" spc="415" normalizeH="0" baseline="0" noProof="0">
                <a:ln>
                  <a:noFill/>
                </a:ln>
                <a:solidFill>
                  <a:srgbClr val="5A8884"/>
                </a:solidFill>
                <a:effectLst/>
                <a:uLnTx/>
                <a:uFillTx/>
                <a:latin typeface="Arial" panose="020B0604020202020204" pitchFamily="34" charset="0"/>
                <a:ea typeface="+mn-ea"/>
                <a:cs typeface="Arial" panose="020B0604020202020204" pitchFamily="34" charset="0"/>
              </a:rPr>
              <a:t>CÔNG NGHỆ CAO </a:t>
            </a:r>
          </a:p>
        </p:txBody>
      </p:sp>
      <p:sp>
        <p:nvSpPr>
          <p:cNvPr id="7" name="Freeform 7"/>
          <p:cNvSpPr/>
          <p:nvPr/>
        </p:nvSpPr>
        <p:spPr>
          <a:xfrm rot="-9816898">
            <a:off x="11619973" y="550393"/>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6383713">
            <a:off x="4331053" y="9219295"/>
            <a:ext cx="1087862" cy="1066104"/>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5794347">
            <a:off x="11672306" y="6327966"/>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6383713">
            <a:off x="395328" y="535955"/>
            <a:ext cx="1181323"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0">
            <a:extLst>
              <a:ext uri="{FF2B5EF4-FFF2-40B4-BE49-F238E27FC236}">
                <a16:creationId xmlns:a16="http://schemas.microsoft.com/office/drawing/2014/main" id="{CB8A6F5E-3663-3127-9FA3-141B3709C8AD}"/>
              </a:ext>
            </a:extLst>
          </p:cNvPr>
          <p:cNvSpPr/>
          <p:nvPr/>
        </p:nvSpPr>
        <p:spPr>
          <a:xfrm rot="-3703093">
            <a:off x="383888" y="8557088"/>
            <a:ext cx="1345447" cy="1004040"/>
          </a:xfrm>
          <a:custGeom>
            <a:avLst/>
            <a:gdLst/>
            <a:ahLst/>
            <a:cxnLst/>
            <a:rect l="l" t="t" r="r" b="b"/>
            <a:pathLst>
              <a:path w="2700079" h="2014934">
                <a:moveTo>
                  <a:pt x="0" y="0"/>
                </a:moveTo>
                <a:lnTo>
                  <a:pt x="2700079" y="0"/>
                </a:lnTo>
                <a:lnTo>
                  <a:pt x="2700079" y="2014933"/>
                </a:lnTo>
                <a:lnTo>
                  <a:pt x="0" y="20149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6">
            <a:extLst>
              <a:ext uri="{FF2B5EF4-FFF2-40B4-BE49-F238E27FC236}">
                <a16:creationId xmlns:a16="http://schemas.microsoft.com/office/drawing/2014/main" id="{3F0FD5A2-A53D-6068-5169-17B36C806E18}"/>
              </a:ext>
            </a:extLst>
          </p:cNvPr>
          <p:cNvSpPr/>
          <p:nvPr/>
        </p:nvSpPr>
        <p:spPr>
          <a:xfrm rot="582823">
            <a:off x="2352644" y="8679603"/>
            <a:ext cx="853220" cy="1480349"/>
          </a:xfrm>
          <a:custGeom>
            <a:avLst/>
            <a:gdLst/>
            <a:ahLst/>
            <a:cxnLst/>
            <a:rect l="l" t="t" r="r" b="b"/>
            <a:pathLst>
              <a:path w="1712263" h="2970803">
                <a:moveTo>
                  <a:pt x="0" y="0"/>
                </a:moveTo>
                <a:lnTo>
                  <a:pt x="1712263" y="0"/>
                </a:lnTo>
                <a:lnTo>
                  <a:pt x="1712263" y="2970803"/>
                </a:lnTo>
                <a:lnTo>
                  <a:pt x="0" y="29708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24" name="Group 23">
            <a:extLst>
              <a:ext uri="{FF2B5EF4-FFF2-40B4-BE49-F238E27FC236}">
                <a16:creationId xmlns:a16="http://schemas.microsoft.com/office/drawing/2014/main" id="{9E7D37AE-62F0-F245-42AF-1D4CEFBA67B1}"/>
              </a:ext>
            </a:extLst>
          </p:cNvPr>
          <p:cNvGrpSpPr/>
          <p:nvPr/>
        </p:nvGrpSpPr>
        <p:grpSpPr>
          <a:xfrm>
            <a:off x="3621815" y="1171870"/>
            <a:ext cx="4929265" cy="1469193"/>
            <a:chOff x="3621815" y="1171870"/>
            <a:chExt cx="4929265" cy="1469193"/>
          </a:xfrm>
        </p:grpSpPr>
        <p:sp>
          <p:nvSpPr>
            <p:cNvPr id="21" name="TextBox 20">
              <a:extLst>
                <a:ext uri="{FF2B5EF4-FFF2-40B4-BE49-F238E27FC236}">
                  <a16:creationId xmlns:a16="http://schemas.microsoft.com/office/drawing/2014/main" id="{35BA114D-3962-D578-E298-B5F21409836C}"/>
                </a:ext>
              </a:extLst>
            </p:cNvPr>
            <p:cNvSpPr txBox="1"/>
            <p:nvPr/>
          </p:nvSpPr>
          <p:spPr>
            <a:xfrm>
              <a:off x="3621815" y="1171870"/>
              <a:ext cx="4929265" cy="1400383"/>
            </a:xfrm>
            <a:prstGeom prst="rect">
              <a:avLst/>
            </a:prstGeom>
            <a:solidFill>
              <a:srgbClr val="5A8884"/>
            </a:solidFill>
          </p:spPr>
          <p:txBody>
            <a:bodyPr wrap="square">
              <a:spAutoFit/>
            </a:bodyPr>
            <a:lstStyle/>
            <a:p>
              <a:pPr algn="ctr"/>
              <a:endParaRPr lang="en-US" sz="8500">
                <a:solidFill>
                  <a:schemeClr val="bg1"/>
                </a:solidFill>
              </a:endParaRPr>
            </a:p>
          </p:txBody>
        </p:sp>
        <p:sp>
          <p:nvSpPr>
            <p:cNvPr id="23" name="TextBox 22">
              <a:extLst>
                <a:ext uri="{FF2B5EF4-FFF2-40B4-BE49-F238E27FC236}">
                  <a16:creationId xmlns:a16="http://schemas.microsoft.com/office/drawing/2014/main" id="{A7FA467F-D932-0210-45C2-946195B19690}"/>
                </a:ext>
              </a:extLst>
            </p:cNvPr>
            <p:cNvSpPr txBox="1"/>
            <p:nvPr/>
          </p:nvSpPr>
          <p:spPr>
            <a:xfrm>
              <a:off x="3950368" y="1240680"/>
              <a:ext cx="4395865" cy="14003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BÀI 19.</a:t>
              </a:r>
              <a:r>
                <a:rPr kumimoji="0" lang="en-US" sz="8500" b="1" i="0" u="none" strike="noStrike" kern="1200" cap="none" spc="415"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85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5684871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2B5896A-F255-C72A-9BE2-C0997FCF0064}"/>
              </a:ext>
            </a:extLst>
          </p:cNvPr>
          <p:cNvSpPr txBox="1"/>
          <p:nvPr/>
        </p:nvSpPr>
        <p:spPr>
          <a:xfrm>
            <a:off x="1123950" y="1028700"/>
            <a:ext cx="16040100" cy="1824923"/>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5: </a:t>
            </a:r>
            <a:r>
              <a:rPr lang="en-US" sz="4000">
                <a:latin typeface="Arial" panose="020B0604020202020204" pitchFamily="34" charset="0"/>
                <a:cs typeface="Arial" panose="020B0604020202020204" pitchFamily="34" charset="0"/>
              </a:rPr>
              <a:t>Câu nào sau đây không đúng về nguyên lí hoạt động của hệ thống vắt sữa tự động trong trang trại bò sữa?</a:t>
            </a:r>
          </a:p>
        </p:txBody>
      </p:sp>
      <p:sp>
        <p:nvSpPr>
          <p:cNvPr id="23" name="TextBox 22">
            <a:extLst>
              <a:ext uri="{FF2B5EF4-FFF2-40B4-BE49-F238E27FC236}">
                <a16:creationId xmlns:a16="http://schemas.microsoft.com/office/drawing/2014/main" id="{45B3E82A-3F67-5DAD-5C76-4D33EA84C4A3}"/>
              </a:ext>
            </a:extLst>
          </p:cNvPr>
          <p:cNvSpPr txBox="1"/>
          <p:nvPr/>
        </p:nvSpPr>
        <p:spPr>
          <a:xfrm>
            <a:off x="342899" y="3210997"/>
            <a:ext cx="17602201" cy="6455806"/>
          </a:xfrm>
          <a:prstGeom prst="rect">
            <a:avLst/>
          </a:prstGeom>
          <a:noFill/>
        </p:spPr>
        <p:txBody>
          <a:bodyPr wrap="square">
            <a:spAutoFit/>
          </a:bodyPr>
          <a:lstStyle/>
          <a:p>
            <a:pPr marL="742950" indent="-742950" algn="just">
              <a:lnSpc>
                <a:spcPct val="150000"/>
              </a:lnSpc>
              <a:buFont typeface="+mj-lt"/>
              <a:buAutoNum type="alphaUcPeriod"/>
            </a:pPr>
            <a:r>
              <a:rPr lang="vi-VN" sz="3500"/>
              <a:t>Khởi động hệ thống cảm biến để tạo ra luồng khí CO2 kích hoạt quá trình hút sữa.</a:t>
            </a:r>
          </a:p>
          <a:p>
            <a:pPr marL="742950" indent="-742950" algn="just">
              <a:lnSpc>
                <a:spcPct val="150000"/>
              </a:lnSpc>
              <a:buFont typeface="+mj-lt"/>
              <a:buAutoNum type="alphaUcPeriod"/>
            </a:pPr>
            <a:r>
              <a:rPr lang="vi-VN" sz="3500"/>
              <a:t>Đưa bò vào nhà vắt sữa. Mỗi con bò có một chíp cảm biến ở cổ giúp hệ thống nhận diện và thu thập thông tin cá nhân. Bỏ sữa được vệ sinh bầu vú trước khi vắt sữa.</a:t>
            </a:r>
          </a:p>
          <a:p>
            <a:pPr marL="742950" indent="-742950" algn="just">
              <a:lnSpc>
                <a:spcPct val="150000"/>
              </a:lnSpc>
              <a:buFont typeface="+mj-lt"/>
              <a:buAutoNum type="alphaUcPeriod"/>
            </a:pPr>
            <a:r>
              <a:rPr lang="vi-VN" sz="3500"/>
              <a:t>Gắn các đầu núm hút sữa vào vú bò. Sữa sau khi vắt sẽ được thu gom qua hệ thống ống dẫn vào các bồn chứa lạnh để bảo quản. Sữa từ bồn chứa lạnh sẽ được bơm vào các xe bồn lạnh và được vận chuyển tới nhà máy chế biến.</a:t>
            </a:r>
          </a:p>
          <a:p>
            <a:pPr marL="742950" indent="-742950" algn="just">
              <a:lnSpc>
                <a:spcPct val="150000"/>
              </a:lnSpc>
              <a:buFont typeface="+mj-lt"/>
              <a:buAutoNum type="alphaUcPeriod"/>
            </a:pPr>
            <a:r>
              <a:rPr lang="vi-VN" sz="3500"/>
              <a:t>Khi phát hiện bò hết sữa, thiết bị sẽ tự tách cụm núm hút sữa ra và kết thúc quá trình vắt sữa.</a:t>
            </a:r>
          </a:p>
        </p:txBody>
      </p:sp>
      <p:sp>
        <p:nvSpPr>
          <p:cNvPr id="32" name="Oval 31">
            <a:extLst>
              <a:ext uri="{FF2B5EF4-FFF2-40B4-BE49-F238E27FC236}">
                <a16:creationId xmlns:a16="http://schemas.microsoft.com/office/drawing/2014/main" id="{78F3C75E-597A-ACA9-0AE8-F47BCC4F593E}"/>
              </a:ext>
            </a:extLst>
          </p:cNvPr>
          <p:cNvSpPr/>
          <p:nvPr/>
        </p:nvSpPr>
        <p:spPr>
          <a:xfrm>
            <a:off x="76200" y="3238500"/>
            <a:ext cx="914400" cy="914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16">
            <a:extLst>
              <a:ext uri="{FF2B5EF4-FFF2-40B4-BE49-F238E27FC236}">
                <a16:creationId xmlns:a16="http://schemas.microsoft.com/office/drawing/2014/main" id="{B35D7406-CED0-BEF2-7477-296A496EE66A}"/>
              </a:ext>
            </a:extLst>
          </p:cNvPr>
          <p:cNvSpPr/>
          <p:nvPr/>
        </p:nvSpPr>
        <p:spPr>
          <a:xfrm>
            <a:off x="16904549" y="532421"/>
            <a:ext cx="869944" cy="869944"/>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17">
            <a:extLst>
              <a:ext uri="{FF2B5EF4-FFF2-40B4-BE49-F238E27FC236}">
                <a16:creationId xmlns:a16="http://schemas.microsoft.com/office/drawing/2014/main" id="{A1A1361E-9154-4C92-6B33-1D83CBCE4D8C}"/>
              </a:ext>
            </a:extLst>
          </p:cNvPr>
          <p:cNvSpPr/>
          <p:nvPr/>
        </p:nvSpPr>
        <p:spPr>
          <a:xfrm rot="6831218">
            <a:off x="222122" y="331427"/>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18">
            <a:extLst>
              <a:ext uri="{FF2B5EF4-FFF2-40B4-BE49-F238E27FC236}">
                <a16:creationId xmlns:a16="http://schemas.microsoft.com/office/drawing/2014/main" id="{CA37AA25-2643-0B01-6A13-500FF070F8EF}"/>
              </a:ext>
            </a:extLst>
          </p:cNvPr>
          <p:cNvSpPr/>
          <p:nvPr/>
        </p:nvSpPr>
        <p:spPr>
          <a:xfrm rot="6831218">
            <a:off x="2340602" y="243474"/>
            <a:ext cx="869944" cy="869944"/>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60871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2B5896A-F255-C72A-9BE2-C0997FCF0064}"/>
              </a:ext>
            </a:extLst>
          </p:cNvPr>
          <p:cNvSpPr txBox="1"/>
          <p:nvPr/>
        </p:nvSpPr>
        <p:spPr>
          <a:xfrm>
            <a:off x="818728" y="709917"/>
            <a:ext cx="16650543" cy="3671583"/>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6: </a:t>
            </a:r>
            <a:r>
              <a:rPr lang="vi-VN" sz="4000">
                <a:cs typeface="Arial" panose="020B0604020202020204" pitchFamily="34" charset="0"/>
              </a:rPr>
              <a:t>Trong chăn nuôi lợn công nghệ cao, công nghệ nào được ứng dụng trong xây dựng kiểu chuồng kín có hệ thống kiểm soát tiểu khí hậu tự động và chế tạo các trang thiết bị chăn nuôi như hệ thống cung cấp thức ăn, nước uống?</a:t>
            </a:r>
            <a:endParaRPr lang="en-US" sz="4000">
              <a:latin typeface="Arial" panose="020B0604020202020204" pitchFamily="34" charset="0"/>
              <a:cs typeface="Arial" panose="020B0604020202020204" pitchFamily="34" charset="0"/>
            </a:endParaRPr>
          </a:p>
        </p:txBody>
      </p:sp>
      <p:sp>
        <p:nvSpPr>
          <p:cNvPr id="2" name="Freeform 13">
            <a:extLst>
              <a:ext uri="{FF2B5EF4-FFF2-40B4-BE49-F238E27FC236}">
                <a16:creationId xmlns:a16="http://schemas.microsoft.com/office/drawing/2014/main" id="{E48764C4-8B4B-F04F-8CE3-7002DF688842}"/>
              </a:ext>
            </a:extLst>
          </p:cNvPr>
          <p:cNvSpPr/>
          <p:nvPr/>
        </p:nvSpPr>
        <p:spPr>
          <a:xfrm>
            <a:off x="16249302" y="8381747"/>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14">
            <a:extLst>
              <a:ext uri="{FF2B5EF4-FFF2-40B4-BE49-F238E27FC236}">
                <a16:creationId xmlns:a16="http://schemas.microsoft.com/office/drawing/2014/main" id="{6EA5A75B-408C-F9B9-2BAE-5C09A7ADAC5E}"/>
              </a:ext>
            </a:extLst>
          </p:cNvPr>
          <p:cNvSpPr/>
          <p:nvPr/>
        </p:nvSpPr>
        <p:spPr>
          <a:xfrm>
            <a:off x="-810095" y="8620353"/>
            <a:ext cx="2863201" cy="2863201"/>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16">
            <a:extLst>
              <a:ext uri="{FF2B5EF4-FFF2-40B4-BE49-F238E27FC236}">
                <a16:creationId xmlns:a16="http://schemas.microsoft.com/office/drawing/2014/main" id="{B35D7406-CED0-BEF2-7477-296A496EE66A}"/>
              </a:ext>
            </a:extLst>
          </p:cNvPr>
          <p:cNvSpPr/>
          <p:nvPr/>
        </p:nvSpPr>
        <p:spPr>
          <a:xfrm>
            <a:off x="17299538" y="311156"/>
            <a:ext cx="869944" cy="869944"/>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17">
            <a:extLst>
              <a:ext uri="{FF2B5EF4-FFF2-40B4-BE49-F238E27FC236}">
                <a16:creationId xmlns:a16="http://schemas.microsoft.com/office/drawing/2014/main" id="{A1A1361E-9154-4C92-6B33-1D83CBCE4D8C}"/>
              </a:ext>
            </a:extLst>
          </p:cNvPr>
          <p:cNvSpPr/>
          <p:nvPr/>
        </p:nvSpPr>
        <p:spPr>
          <a:xfrm rot="6831218">
            <a:off x="-27503" y="62480"/>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Freeform 18">
            <a:extLst>
              <a:ext uri="{FF2B5EF4-FFF2-40B4-BE49-F238E27FC236}">
                <a16:creationId xmlns:a16="http://schemas.microsoft.com/office/drawing/2014/main" id="{CA37AA25-2643-0B01-6A13-500FF070F8EF}"/>
              </a:ext>
            </a:extLst>
          </p:cNvPr>
          <p:cNvSpPr/>
          <p:nvPr/>
        </p:nvSpPr>
        <p:spPr>
          <a:xfrm rot="6831218">
            <a:off x="2043750" y="38610"/>
            <a:ext cx="869944" cy="869944"/>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Rectangle: Rounded Corners 6">
            <a:extLst>
              <a:ext uri="{FF2B5EF4-FFF2-40B4-BE49-F238E27FC236}">
                <a16:creationId xmlns:a16="http://schemas.microsoft.com/office/drawing/2014/main" id="{A68D3242-5FF7-74F9-ECE6-A77F23521241}"/>
              </a:ext>
            </a:extLst>
          </p:cNvPr>
          <p:cNvSpPr/>
          <p:nvPr/>
        </p:nvSpPr>
        <p:spPr>
          <a:xfrm>
            <a:off x="837778" y="4428811"/>
            <a:ext cx="7620000" cy="2209800"/>
          </a:xfrm>
          <a:prstGeom prst="round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A. Công nghệ AI</a:t>
            </a:r>
          </a:p>
        </p:txBody>
      </p:sp>
      <p:sp>
        <p:nvSpPr>
          <p:cNvPr id="8" name="Rectangle: Rounded Corners 7">
            <a:extLst>
              <a:ext uri="{FF2B5EF4-FFF2-40B4-BE49-F238E27FC236}">
                <a16:creationId xmlns:a16="http://schemas.microsoft.com/office/drawing/2014/main" id="{70F3FD1E-D1E2-7804-E544-0C92BAA30DE3}"/>
              </a:ext>
            </a:extLst>
          </p:cNvPr>
          <p:cNvSpPr/>
          <p:nvPr/>
        </p:nvSpPr>
        <p:spPr>
          <a:xfrm>
            <a:off x="9801647" y="4428811"/>
            <a:ext cx="7620000" cy="2209800"/>
          </a:xfrm>
          <a:prstGeom prst="round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B. Công nghệ HyperFrame</a:t>
            </a:r>
          </a:p>
        </p:txBody>
      </p:sp>
      <p:sp>
        <p:nvSpPr>
          <p:cNvPr id="9" name="Rectangle: Rounded Corners 8">
            <a:extLst>
              <a:ext uri="{FF2B5EF4-FFF2-40B4-BE49-F238E27FC236}">
                <a16:creationId xmlns:a16="http://schemas.microsoft.com/office/drawing/2014/main" id="{6BA63C7A-436F-AC96-B788-5DB033822F4A}"/>
              </a:ext>
            </a:extLst>
          </p:cNvPr>
          <p:cNvSpPr/>
          <p:nvPr/>
        </p:nvSpPr>
        <p:spPr>
          <a:xfrm>
            <a:off x="835457" y="7124700"/>
            <a:ext cx="7620000" cy="2209800"/>
          </a:xfrm>
          <a:prstGeom prst="round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C. Công nghệ cơ khí tự động hoá</a:t>
            </a:r>
            <a:endParaRPr lang="en-US" sz="38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0952E3C8-94EB-8A7A-ACAC-89B888E78C2A}"/>
              </a:ext>
            </a:extLst>
          </p:cNvPr>
          <p:cNvSpPr/>
          <p:nvPr/>
        </p:nvSpPr>
        <p:spPr>
          <a:xfrm>
            <a:off x="9799326" y="7124700"/>
            <a:ext cx="7620000" cy="2209800"/>
          </a:xfrm>
          <a:prstGeom prst="round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D. Công nghệ chuồng nuôi tự động</a:t>
            </a:r>
          </a:p>
        </p:txBody>
      </p:sp>
      <p:sp>
        <p:nvSpPr>
          <p:cNvPr id="11" name="Rectangle: Rounded Corners 10">
            <a:extLst>
              <a:ext uri="{FF2B5EF4-FFF2-40B4-BE49-F238E27FC236}">
                <a16:creationId xmlns:a16="http://schemas.microsoft.com/office/drawing/2014/main" id="{2B60472C-E3DE-608D-EB49-D1E59E4758FE}"/>
              </a:ext>
            </a:extLst>
          </p:cNvPr>
          <p:cNvSpPr/>
          <p:nvPr/>
        </p:nvSpPr>
        <p:spPr>
          <a:xfrm>
            <a:off x="818728" y="7124700"/>
            <a:ext cx="7620000" cy="22098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Công nghệ cơ khí tự động hoá</a:t>
            </a:r>
          </a:p>
        </p:txBody>
      </p:sp>
    </p:spTree>
    <p:extLst>
      <p:ext uri="{BB962C8B-B14F-4D97-AF65-F5344CB8AC3E}">
        <p14:creationId xmlns:p14="http://schemas.microsoft.com/office/powerpoint/2010/main" val="140880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3EE49FD-61DD-8D1E-73EF-71C3FA48EE33}"/>
              </a:ext>
            </a:extLst>
          </p:cNvPr>
          <p:cNvGrpSpPr/>
          <p:nvPr/>
        </p:nvGrpSpPr>
        <p:grpSpPr>
          <a:xfrm>
            <a:off x="4486275" y="419100"/>
            <a:ext cx="9315450" cy="1371600"/>
            <a:chOff x="4486275" y="419100"/>
            <a:chExt cx="9315450" cy="1371600"/>
          </a:xfrm>
        </p:grpSpPr>
        <p:sp>
          <p:nvSpPr>
            <p:cNvPr id="12" name="Rectangle 11">
              <a:extLst>
                <a:ext uri="{FF2B5EF4-FFF2-40B4-BE49-F238E27FC236}">
                  <a16:creationId xmlns:a16="http://schemas.microsoft.com/office/drawing/2014/main" id="{8563C550-F733-B756-F265-87BD6D2BAFB9}"/>
                </a:ext>
              </a:extLst>
            </p:cNvPr>
            <p:cNvSpPr/>
            <p:nvPr/>
          </p:nvSpPr>
          <p:spPr>
            <a:xfrm>
              <a:off x="4486275" y="419100"/>
              <a:ext cx="9315450" cy="1371600"/>
            </a:xfrm>
            <a:prstGeom prst="rect">
              <a:avLst/>
            </a:prstGeom>
            <a:solidFill>
              <a:srgbClr val="FBF2E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5DD9E6-BAAB-17E3-6E8B-1CD8EEDA0511}"/>
                </a:ext>
              </a:extLst>
            </p:cNvPr>
            <p:cNvSpPr txBox="1"/>
            <p:nvPr/>
          </p:nvSpPr>
          <p:spPr>
            <a:xfrm>
              <a:off x="6324600" y="520124"/>
              <a:ext cx="5715000" cy="1169551"/>
            </a:xfrm>
            <a:prstGeom prst="rect">
              <a:avLst/>
            </a:prstGeom>
            <a:noFill/>
          </p:spPr>
          <p:txBody>
            <a:bodyPr wrap="square" rtlCol="0">
              <a:spAutoFit/>
            </a:bodyPr>
            <a:lstStyle/>
            <a:p>
              <a:r>
                <a:rPr lang="en-US" sz="7000" b="1">
                  <a:solidFill>
                    <a:srgbClr val="5A8884"/>
                  </a:solidFill>
                  <a:latin typeface="Arial" panose="020B0604020202020204" pitchFamily="34" charset="0"/>
                  <a:cs typeface="Arial" panose="020B0604020202020204" pitchFamily="34" charset="0"/>
                </a:rPr>
                <a:t>VẬN DỤNG</a:t>
              </a:r>
            </a:p>
          </p:txBody>
        </p:sp>
      </p:grpSp>
      <p:sp>
        <p:nvSpPr>
          <p:cNvPr id="15" name="Freeform 13">
            <a:extLst>
              <a:ext uri="{FF2B5EF4-FFF2-40B4-BE49-F238E27FC236}">
                <a16:creationId xmlns:a16="http://schemas.microsoft.com/office/drawing/2014/main" id="{440D037E-C7AC-5DE1-9D1F-099D375C6125}"/>
              </a:ext>
            </a:extLst>
          </p:cNvPr>
          <p:cNvSpPr/>
          <p:nvPr/>
        </p:nvSpPr>
        <p:spPr>
          <a:xfrm>
            <a:off x="16249302" y="8381747"/>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4">
            <a:extLst>
              <a:ext uri="{FF2B5EF4-FFF2-40B4-BE49-F238E27FC236}">
                <a16:creationId xmlns:a16="http://schemas.microsoft.com/office/drawing/2014/main" id="{4E972EA6-19D0-0F01-BA28-D059E1932AEE}"/>
              </a:ext>
            </a:extLst>
          </p:cNvPr>
          <p:cNvSpPr/>
          <p:nvPr/>
        </p:nvSpPr>
        <p:spPr>
          <a:xfrm>
            <a:off x="-515004" y="8102532"/>
            <a:ext cx="2863201" cy="2863201"/>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TextBox 2">
            <a:extLst>
              <a:ext uri="{FF2B5EF4-FFF2-40B4-BE49-F238E27FC236}">
                <a16:creationId xmlns:a16="http://schemas.microsoft.com/office/drawing/2014/main" id="{EF4CF27C-4A6F-1AA2-4BA9-1FD4A1CAC3A8}"/>
              </a:ext>
            </a:extLst>
          </p:cNvPr>
          <p:cNvSpPr txBox="1"/>
          <p:nvPr/>
        </p:nvSpPr>
        <p:spPr>
          <a:xfrm>
            <a:off x="775896" y="2324100"/>
            <a:ext cx="16736208" cy="1824923"/>
          </a:xfrm>
          <a:prstGeom prst="rect">
            <a:avLst/>
          </a:prstGeom>
          <a:noFill/>
        </p:spPr>
        <p:txBody>
          <a:bodyPr wrap="square">
            <a:spAutoFit/>
          </a:bodyPr>
          <a:lstStyle/>
          <a:p>
            <a:pPr algn="just">
              <a:lnSpc>
                <a:spcPct val="150000"/>
              </a:lnSpc>
            </a:pPr>
            <a:r>
              <a:rPr lang="vi-VN" sz="4000" b="1" i="1">
                <a:solidFill>
                  <a:srgbClr val="C00000"/>
                </a:solidFill>
              </a:rPr>
              <a:t>Câu 1. </a:t>
            </a:r>
            <a:r>
              <a:rPr lang="vi-VN" sz="4000"/>
              <a:t>Hãy tìm hiểu các công nghệ đang áp dụng trong mô hình chăn nuôi lợn công nghệ cao ở Việt Nam.</a:t>
            </a:r>
          </a:p>
        </p:txBody>
      </p:sp>
      <p:sp>
        <p:nvSpPr>
          <p:cNvPr id="4" name="TextBox 3">
            <a:extLst>
              <a:ext uri="{FF2B5EF4-FFF2-40B4-BE49-F238E27FC236}">
                <a16:creationId xmlns:a16="http://schemas.microsoft.com/office/drawing/2014/main" id="{68696E74-FA2C-BD4D-1C2A-4CF3EC723AD2}"/>
              </a:ext>
            </a:extLst>
          </p:cNvPr>
          <p:cNvSpPr txBox="1"/>
          <p:nvPr/>
        </p:nvSpPr>
        <p:spPr>
          <a:xfrm>
            <a:off x="3099268" y="4533900"/>
            <a:ext cx="12089464" cy="5246949"/>
          </a:xfrm>
          <a:prstGeom prst="rect">
            <a:avLst/>
          </a:prstGeom>
          <a:solidFill>
            <a:schemeClr val="accent3">
              <a:lumMod val="20000"/>
              <a:lumOff val="80000"/>
            </a:schemeClr>
          </a:solidFill>
        </p:spPr>
        <p:txBody>
          <a:bodyPr wrap="square" rtlCol="0">
            <a:spAutoFit/>
          </a:bodyPr>
          <a:lstStyle/>
          <a:p>
            <a:pPr algn="just">
              <a:lnSpc>
                <a:spcPct val="150000"/>
              </a:lnSpc>
            </a:pPr>
            <a:r>
              <a:rPr lang="en-US" sz="3800" b="1" i="1">
                <a:solidFill>
                  <a:srgbClr val="0070C0"/>
                </a:solidFill>
                <a:latin typeface="Arial" panose="020B0604020202020204" pitchFamily="34" charset="0"/>
                <a:cs typeface="Arial" panose="020B0604020202020204" pitchFamily="34" charset="0"/>
              </a:rPr>
              <a:t>Gợi ý: </a:t>
            </a:r>
            <a:r>
              <a:rPr lang="en-US" sz="3800">
                <a:latin typeface="Arial" panose="020B0604020202020204" pitchFamily="34" charset="0"/>
                <a:cs typeface="Arial" panose="020B0604020202020204" pitchFamily="34" charset="0"/>
              </a:rPr>
              <a:t>Một số công nghệ được áp dụng trong mô hình chăn nuôi lợn ở Việt Nam: </a:t>
            </a: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Công nghệ cơ khí, tự động hóa.</a:t>
            </a: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Hệ thống cảm biến (chip/ sensor).</a:t>
            </a: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Công nghệ internet vạn vật (Internet of Things/ IoT)</a:t>
            </a: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Sử dụng robot trong dọn dẹp chuồng trại. </a:t>
            </a:r>
          </a:p>
        </p:txBody>
      </p:sp>
    </p:spTree>
    <p:extLst>
      <p:ext uri="{BB962C8B-B14F-4D97-AF65-F5344CB8AC3E}">
        <p14:creationId xmlns:p14="http://schemas.microsoft.com/office/powerpoint/2010/main" val="188189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4CF27C-4A6F-1AA2-4BA9-1FD4A1CAC3A8}"/>
              </a:ext>
            </a:extLst>
          </p:cNvPr>
          <p:cNvSpPr txBox="1"/>
          <p:nvPr/>
        </p:nvSpPr>
        <p:spPr>
          <a:xfrm>
            <a:off x="775896" y="495300"/>
            <a:ext cx="16736208" cy="1824923"/>
          </a:xfrm>
          <a:prstGeom prst="rect">
            <a:avLst/>
          </a:prstGeom>
          <a:noFill/>
        </p:spPr>
        <p:txBody>
          <a:bodyPr wrap="square">
            <a:spAutoFit/>
          </a:bodyPr>
          <a:lstStyle/>
          <a:p>
            <a:pPr algn="just">
              <a:lnSpc>
                <a:spcPct val="150000"/>
              </a:lnSpc>
            </a:pPr>
            <a:r>
              <a:rPr lang="vi-VN" sz="4000" b="1" i="1">
                <a:solidFill>
                  <a:srgbClr val="C00000"/>
                </a:solidFill>
              </a:rPr>
              <a:t>Câu 2. </a:t>
            </a:r>
            <a:r>
              <a:rPr lang="vi-VN" sz="4000"/>
              <a:t>Hãy tìm hiểu các công nghệ đang được áp dụng trong chăn nuôi bò sữa công nghệ cao tại Việt Nam.</a:t>
            </a:r>
          </a:p>
        </p:txBody>
      </p:sp>
      <p:sp>
        <p:nvSpPr>
          <p:cNvPr id="4" name="TextBox 3">
            <a:extLst>
              <a:ext uri="{FF2B5EF4-FFF2-40B4-BE49-F238E27FC236}">
                <a16:creationId xmlns:a16="http://schemas.microsoft.com/office/drawing/2014/main" id="{B14EB616-C55C-53BF-BB74-34AEBEDD146B}"/>
              </a:ext>
            </a:extLst>
          </p:cNvPr>
          <p:cNvSpPr txBox="1"/>
          <p:nvPr/>
        </p:nvSpPr>
        <p:spPr>
          <a:xfrm>
            <a:off x="775896" y="2476500"/>
            <a:ext cx="16736208" cy="7468648"/>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t>Công nghệ cơ khí tự động hoá. </a:t>
            </a:r>
          </a:p>
          <a:p>
            <a:pPr marL="571500" indent="-571500" algn="just">
              <a:lnSpc>
                <a:spcPct val="150000"/>
              </a:lnSpc>
              <a:buFont typeface="Wingdings" panose="05000000000000000000" pitchFamily="2" charset="2"/>
              <a:buChar char="§"/>
            </a:pPr>
            <a:r>
              <a:rPr lang="vi-VN" sz="3600"/>
              <a:t>Công nghệ robot gạt/đẩy thức ăn. </a:t>
            </a:r>
          </a:p>
          <a:p>
            <a:pPr marL="571500" indent="-571500" algn="just">
              <a:lnSpc>
                <a:spcPct val="150000"/>
              </a:lnSpc>
              <a:buFont typeface="Wingdings" panose="05000000000000000000" pitchFamily="2" charset="2"/>
              <a:buChar char="§"/>
            </a:pPr>
            <a:r>
              <a:rPr lang="vi-VN" sz="3600"/>
              <a:t>Hệ thống giám sát điện tử: các cảm biến (chip) được gắn ở cổ hoặc chân bò để thu thập thông tin về sức khỏe, thói quen,... của bò</a:t>
            </a:r>
            <a:endParaRPr lang="en-US" sz="3600"/>
          </a:p>
          <a:p>
            <a:pPr marL="571500" indent="-571500" algn="just">
              <a:lnSpc>
                <a:spcPct val="150000"/>
              </a:lnSpc>
              <a:buFont typeface="Wingdings" panose="05000000000000000000" pitchFamily="2" charset="2"/>
              <a:buChar char="§"/>
            </a:pPr>
            <a:r>
              <a:rPr lang="vi-VN" sz="3600"/>
              <a:t>Công nghệ thông tin: hệ thống phần mềm thông minh quản lí khẩu phần ăn cho bò. </a:t>
            </a:r>
          </a:p>
          <a:p>
            <a:pPr marL="571500" indent="-571500" algn="just">
              <a:lnSpc>
                <a:spcPct val="150000"/>
              </a:lnSpc>
              <a:buFont typeface="Wingdings" panose="05000000000000000000" pitchFamily="2" charset="2"/>
              <a:buChar char="§"/>
            </a:pPr>
            <a:r>
              <a:rPr lang="vi-VN" sz="3600"/>
              <a:t>Công nghệ năng lượng tái tạo, thân thiện với môi trường: sử dụng tấm pin năng lượng mặt trời lắp trên mái của khu vực chuồng nuôi giúp tiết kiệm điện năng và giảm phát thải khí CO2</a:t>
            </a:r>
          </a:p>
        </p:txBody>
      </p:sp>
    </p:spTree>
    <p:extLst>
      <p:ext uri="{BB962C8B-B14F-4D97-AF65-F5344CB8AC3E}">
        <p14:creationId xmlns:p14="http://schemas.microsoft.com/office/powerpoint/2010/main" val="120103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5" name="TextBox 5"/>
          <p:cNvSpPr txBox="1"/>
          <p:nvPr/>
        </p:nvSpPr>
        <p:spPr>
          <a:xfrm>
            <a:off x="1905000" y="1890513"/>
            <a:ext cx="13842765" cy="1156535"/>
          </a:xfrm>
          <a:prstGeom prst="rect">
            <a:avLst/>
          </a:prstGeom>
        </p:spPr>
        <p:txBody>
          <a:bodyPr lIns="0" tIns="0" rIns="0" bIns="0" rtlCol="0" anchor="t">
            <a:spAutoFit/>
          </a:bodyPr>
          <a:lstStyle/>
          <a:p>
            <a:pPr algn="ctr">
              <a:lnSpc>
                <a:spcPts val="9900"/>
              </a:lnSpc>
            </a:pPr>
            <a:r>
              <a:rPr lang="en-US" sz="7000" b="1" spc="386">
                <a:solidFill>
                  <a:srgbClr val="764652"/>
                </a:solidFill>
                <a:latin typeface="Arial" panose="020B0604020202020204" pitchFamily="34" charset="0"/>
                <a:cs typeface="Arial" panose="020B0604020202020204" pitchFamily="34" charset="0"/>
              </a:rPr>
              <a:t>HƯỚNG DẪN VỀ NHÀ </a:t>
            </a:r>
          </a:p>
        </p:txBody>
      </p:sp>
      <p:sp>
        <p:nvSpPr>
          <p:cNvPr id="10" name="Freeform 10"/>
          <p:cNvSpPr/>
          <p:nvPr/>
        </p:nvSpPr>
        <p:spPr>
          <a:xfrm>
            <a:off x="14295579" y="4466737"/>
            <a:ext cx="3230421" cy="3012367"/>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6920710" y="3723787"/>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5957552" y="7768408"/>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4468718" y="8223851"/>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420877" y="2491854"/>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15973855" y="-1449448"/>
            <a:ext cx="4628290"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4215773" y="1238062"/>
            <a:ext cx="869944" cy="869944"/>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492451" y="1859996"/>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2281490" y="1467270"/>
            <a:ext cx="869944" cy="869944"/>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2">
            <a:extLst>
              <a:ext uri="{FF2B5EF4-FFF2-40B4-BE49-F238E27FC236}">
                <a16:creationId xmlns:a16="http://schemas.microsoft.com/office/drawing/2014/main" id="{9B9EBA8F-471C-E504-0413-C4413022B4D1}"/>
              </a:ext>
            </a:extLst>
          </p:cNvPr>
          <p:cNvSpPr txBox="1"/>
          <p:nvPr/>
        </p:nvSpPr>
        <p:spPr>
          <a:xfrm>
            <a:off x="1403559" y="3719606"/>
            <a:ext cx="12617241" cy="5157694"/>
          </a:xfrm>
          <a:prstGeom prst="rect">
            <a:avLst/>
          </a:prstGeom>
          <a:noFill/>
        </p:spPr>
        <p:txBody>
          <a:bodyPr wrap="square">
            <a:spAutoFit/>
          </a:bodyPr>
          <a:lstStyle/>
          <a:p>
            <a:pPr marL="685800" indent="-685800" algn="just">
              <a:lnSpc>
                <a:spcPct val="150000"/>
              </a:lnSpc>
              <a:buFont typeface="Wingdings" panose="05000000000000000000" pitchFamily="2" charset="2"/>
              <a:buChar char="ü"/>
            </a:pPr>
            <a:r>
              <a:rPr lang="vi-VN" sz="4500"/>
              <a:t>Ôn lại kiến thức đã học: Một số mô hình chăn nuôi công nghệ cao.</a:t>
            </a:r>
          </a:p>
          <a:p>
            <a:pPr marL="685800" indent="-685800" algn="just">
              <a:lnSpc>
                <a:spcPct val="150000"/>
              </a:lnSpc>
              <a:buFont typeface="Wingdings" panose="05000000000000000000" pitchFamily="2" charset="2"/>
              <a:buChar char="ü"/>
            </a:pPr>
            <a:r>
              <a:rPr lang="vi-VN" sz="4500"/>
              <a:t>Hoàn thành bài tập phần Vận dụng. </a:t>
            </a:r>
          </a:p>
          <a:p>
            <a:pPr marL="685800" indent="-685800" algn="just">
              <a:lnSpc>
                <a:spcPct val="150000"/>
              </a:lnSpc>
              <a:buFont typeface="Wingdings" panose="05000000000000000000" pitchFamily="2" charset="2"/>
              <a:buChar char="ü"/>
            </a:pPr>
            <a:r>
              <a:rPr lang="vi-VN" sz="4500"/>
              <a:t>Đọc và tìm hiểu trước </a:t>
            </a:r>
            <a:r>
              <a:rPr lang="vi-VN" sz="4500" b="1" i="1"/>
              <a:t>Bài 20. Quy trình chăn nuôi theo tiêu chuẩn Vietgap</a:t>
            </a:r>
          </a:p>
        </p:txBody>
      </p:sp>
    </p:spTree>
    <p:extLst>
      <p:ext uri="{BB962C8B-B14F-4D97-AF65-F5344CB8AC3E}">
        <p14:creationId xmlns:p14="http://schemas.microsoft.com/office/powerpoint/2010/main" val="29383270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17" name="Freeform 5">
            <a:extLst>
              <a:ext uri="{FF2B5EF4-FFF2-40B4-BE49-F238E27FC236}">
                <a16:creationId xmlns:a16="http://schemas.microsoft.com/office/drawing/2014/main" id="{F618F147-B16E-4707-27F3-5293C9627510}"/>
              </a:ext>
            </a:extLst>
          </p:cNvPr>
          <p:cNvSpPr/>
          <p:nvPr/>
        </p:nvSpPr>
        <p:spPr>
          <a:xfrm>
            <a:off x="-304801" y="-4483330"/>
            <a:ext cx="18592801" cy="9435846"/>
          </a:xfrm>
          <a:custGeom>
            <a:avLst/>
            <a:gdLst/>
            <a:ahLst/>
            <a:cxnLst/>
            <a:rect l="l" t="t" r="r" b="b"/>
            <a:pathLst>
              <a:path w="16215961" h="8229600">
                <a:moveTo>
                  <a:pt x="0" y="0"/>
                </a:moveTo>
                <a:lnTo>
                  <a:pt x="16215961" y="0"/>
                </a:lnTo>
                <a:lnTo>
                  <a:pt x="16215961" y="8229600"/>
                </a:lnTo>
                <a:lnTo>
                  <a:pt x="0" y="8229600"/>
                </a:lnTo>
                <a:lnTo>
                  <a:pt x="0" y="0"/>
                </a:lnTo>
                <a:close/>
              </a:path>
            </a:pathLst>
          </a:custGeom>
          <a:blipFill>
            <a:blip r:embed="rId3"/>
            <a:stretch>
              <a:fillRect/>
            </a:stretch>
          </a:blipFill>
        </p:spPr>
      </p:sp>
      <p:sp>
        <p:nvSpPr>
          <p:cNvPr id="3" name="TextBox 3"/>
          <p:cNvSpPr txBox="1"/>
          <p:nvPr/>
        </p:nvSpPr>
        <p:spPr>
          <a:xfrm>
            <a:off x="685799" y="5446075"/>
            <a:ext cx="16916400" cy="3681777"/>
          </a:xfrm>
          <a:prstGeom prst="rect">
            <a:avLst/>
          </a:prstGeom>
        </p:spPr>
        <p:txBody>
          <a:bodyPr wrap="square" lIns="0" tIns="0" rIns="0" bIns="0" rtlCol="0" anchor="t">
            <a:spAutoFit/>
          </a:bodyPr>
          <a:lstStyle/>
          <a:p>
            <a:pPr algn="ctr">
              <a:lnSpc>
                <a:spcPct val="150000"/>
              </a:lnSpc>
            </a:pPr>
            <a:r>
              <a:rPr lang="en-US" sz="8500" b="1" spc="613">
                <a:solidFill>
                  <a:srgbClr val="764652"/>
                </a:solidFill>
                <a:latin typeface="Arial" panose="020B0604020202020204" pitchFamily="34" charset="0"/>
                <a:cs typeface="Arial" panose="020B0604020202020204" pitchFamily="34" charset="0"/>
              </a:rPr>
              <a:t>CẢM ƠN CÁC EM ĐÃ CHÚ Ý LẮNG NGHE BÀI GIẢNG!</a:t>
            </a:r>
          </a:p>
        </p:txBody>
      </p:sp>
      <p:sp>
        <p:nvSpPr>
          <p:cNvPr id="10" name="Freeform 10"/>
          <p:cNvSpPr/>
          <p:nvPr/>
        </p:nvSpPr>
        <p:spPr>
          <a:xfrm rot="-3703093">
            <a:off x="134479" y="3381799"/>
            <a:ext cx="2700079" cy="2014934"/>
          </a:xfrm>
          <a:custGeom>
            <a:avLst/>
            <a:gdLst/>
            <a:ahLst/>
            <a:cxnLst/>
            <a:rect l="l" t="t" r="r" b="b"/>
            <a:pathLst>
              <a:path w="2700079" h="2014934">
                <a:moveTo>
                  <a:pt x="0" y="0"/>
                </a:moveTo>
                <a:lnTo>
                  <a:pt x="2700079" y="0"/>
                </a:lnTo>
                <a:lnTo>
                  <a:pt x="2700079" y="2014933"/>
                </a:lnTo>
                <a:lnTo>
                  <a:pt x="0" y="2014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219151">
            <a:off x="16383371" y="3737647"/>
            <a:ext cx="1660770" cy="1891146"/>
          </a:xfrm>
          <a:custGeom>
            <a:avLst/>
            <a:gdLst/>
            <a:ahLst/>
            <a:cxnLst/>
            <a:rect l="l" t="t" r="r" b="b"/>
            <a:pathLst>
              <a:path w="2269915" h="2584789">
                <a:moveTo>
                  <a:pt x="0" y="0"/>
                </a:moveTo>
                <a:lnTo>
                  <a:pt x="2269915" y="0"/>
                </a:lnTo>
                <a:lnTo>
                  <a:pt x="2269915" y="2584790"/>
                </a:lnTo>
                <a:lnTo>
                  <a:pt x="0" y="25847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2" name="Group 12"/>
          <p:cNvGrpSpPr/>
          <p:nvPr/>
        </p:nvGrpSpPr>
        <p:grpSpPr>
          <a:xfrm rot="-146815">
            <a:off x="15414397" y="1302834"/>
            <a:ext cx="2114044" cy="2304473"/>
            <a:chOff x="0" y="0"/>
            <a:chExt cx="2818726" cy="3072630"/>
          </a:xfrm>
        </p:grpSpPr>
        <p:sp>
          <p:nvSpPr>
            <p:cNvPr id="13" name="Freeform 13"/>
            <p:cNvSpPr/>
            <p:nvPr/>
          </p:nvSpPr>
          <p:spPr>
            <a:xfrm>
              <a:off x="0" y="0"/>
              <a:ext cx="1673672" cy="1833705"/>
            </a:xfrm>
            <a:custGeom>
              <a:avLst/>
              <a:gdLst/>
              <a:ahLst/>
              <a:cxnLst/>
              <a:rect l="l" t="t" r="r" b="b"/>
              <a:pathLst>
                <a:path w="1673672" h="1833705">
                  <a:moveTo>
                    <a:pt x="0" y="0"/>
                  </a:moveTo>
                  <a:lnTo>
                    <a:pt x="1673672" y="0"/>
                  </a:lnTo>
                  <a:lnTo>
                    <a:pt x="1673672" y="1833705"/>
                  </a:lnTo>
                  <a:lnTo>
                    <a:pt x="0" y="18337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503353">
              <a:off x="1150778" y="610156"/>
              <a:ext cx="1354007" cy="1483473"/>
            </a:xfrm>
            <a:custGeom>
              <a:avLst/>
              <a:gdLst/>
              <a:ahLst/>
              <a:cxnLst/>
              <a:rect l="l" t="t" r="r" b="b"/>
              <a:pathLst>
                <a:path w="1354007" h="1483473">
                  <a:moveTo>
                    <a:pt x="0" y="0"/>
                  </a:moveTo>
                  <a:lnTo>
                    <a:pt x="1354006" y="0"/>
                  </a:lnTo>
                  <a:lnTo>
                    <a:pt x="1354006" y="1483473"/>
                  </a:lnTo>
                  <a:lnTo>
                    <a:pt x="0" y="14834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6813515">
              <a:off x="651651" y="1695890"/>
              <a:ext cx="1123790" cy="1231244"/>
            </a:xfrm>
            <a:custGeom>
              <a:avLst/>
              <a:gdLst/>
              <a:ahLst/>
              <a:cxnLst/>
              <a:rect l="l" t="t" r="r" b="b"/>
              <a:pathLst>
                <a:path w="1123790" h="1231244">
                  <a:moveTo>
                    <a:pt x="0" y="0"/>
                  </a:moveTo>
                  <a:lnTo>
                    <a:pt x="1123790" y="0"/>
                  </a:lnTo>
                  <a:lnTo>
                    <a:pt x="1123790" y="1231244"/>
                  </a:lnTo>
                  <a:lnTo>
                    <a:pt x="0" y="12312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6" name="Freeform 16"/>
          <p:cNvSpPr/>
          <p:nvPr/>
        </p:nvSpPr>
        <p:spPr>
          <a:xfrm rot="582823">
            <a:off x="308589" y="8080509"/>
            <a:ext cx="1122028" cy="1946736"/>
          </a:xfrm>
          <a:custGeom>
            <a:avLst/>
            <a:gdLst/>
            <a:ahLst/>
            <a:cxnLst/>
            <a:rect l="l" t="t" r="r" b="b"/>
            <a:pathLst>
              <a:path w="1712263" h="2970803">
                <a:moveTo>
                  <a:pt x="0" y="0"/>
                </a:moveTo>
                <a:lnTo>
                  <a:pt x="1712263" y="0"/>
                </a:lnTo>
                <a:lnTo>
                  <a:pt x="1712263" y="2970803"/>
                </a:lnTo>
                <a:lnTo>
                  <a:pt x="0" y="29708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345075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5" name="TextBox 5"/>
          <p:cNvSpPr txBox="1"/>
          <p:nvPr/>
        </p:nvSpPr>
        <p:spPr>
          <a:xfrm>
            <a:off x="2227120" y="1028700"/>
            <a:ext cx="13842765" cy="1156535"/>
          </a:xfrm>
          <a:prstGeom prst="rect">
            <a:avLst/>
          </a:prstGeom>
        </p:spPr>
        <p:txBody>
          <a:bodyPr lIns="0" tIns="0" rIns="0" bIns="0" rtlCol="0" anchor="t">
            <a:spAutoFit/>
          </a:bodyPr>
          <a:lstStyle/>
          <a:p>
            <a:pPr algn="ctr">
              <a:lnSpc>
                <a:spcPts val="9900"/>
              </a:lnSpc>
            </a:pPr>
            <a:r>
              <a:rPr lang="en-US" sz="7000" b="1" spc="386">
                <a:solidFill>
                  <a:srgbClr val="764652"/>
                </a:solidFill>
                <a:latin typeface="Arial" panose="020B0604020202020204" pitchFamily="34" charset="0"/>
                <a:cs typeface="Arial" panose="020B0604020202020204" pitchFamily="34" charset="0"/>
              </a:rPr>
              <a:t>NỘI DUNG BÀI HỌC </a:t>
            </a:r>
          </a:p>
        </p:txBody>
      </p:sp>
      <p:sp>
        <p:nvSpPr>
          <p:cNvPr id="10" name="Freeform 10"/>
          <p:cNvSpPr/>
          <p:nvPr/>
        </p:nvSpPr>
        <p:spPr>
          <a:xfrm>
            <a:off x="14295579" y="4466737"/>
            <a:ext cx="3230421" cy="3012367"/>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6920710" y="3723787"/>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5957552" y="7768408"/>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4468718" y="8223851"/>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420877" y="2491854"/>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15973855" y="-1449448"/>
            <a:ext cx="4628290"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4215773" y="1238062"/>
            <a:ext cx="869944" cy="869944"/>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814571" y="998183"/>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2603610" y="605457"/>
            <a:ext cx="869944" cy="869944"/>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5" name="Group 24">
            <a:extLst>
              <a:ext uri="{FF2B5EF4-FFF2-40B4-BE49-F238E27FC236}">
                <a16:creationId xmlns:a16="http://schemas.microsoft.com/office/drawing/2014/main" id="{487D43AE-DC83-2644-029E-CAED7B7CA9EC}"/>
              </a:ext>
            </a:extLst>
          </p:cNvPr>
          <p:cNvGrpSpPr/>
          <p:nvPr/>
        </p:nvGrpSpPr>
        <p:grpSpPr>
          <a:xfrm>
            <a:off x="1295400" y="2963319"/>
            <a:ext cx="13173318" cy="1371600"/>
            <a:chOff x="1295400" y="3467100"/>
            <a:chExt cx="13173318" cy="1371600"/>
          </a:xfrm>
        </p:grpSpPr>
        <p:sp>
          <p:nvSpPr>
            <p:cNvPr id="19" name="Oval 18">
              <a:extLst>
                <a:ext uri="{FF2B5EF4-FFF2-40B4-BE49-F238E27FC236}">
                  <a16:creationId xmlns:a16="http://schemas.microsoft.com/office/drawing/2014/main" id="{05EF5548-80E8-700B-407F-20F1667FA2AB}"/>
                </a:ext>
              </a:extLst>
            </p:cNvPr>
            <p:cNvSpPr/>
            <p:nvPr/>
          </p:nvSpPr>
          <p:spPr>
            <a:xfrm>
              <a:off x="1295400" y="3467100"/>
              <a:ext cx="1371600" cy="1371600"/>
            </a:xfrm>
            <a:prstGeom prst="ellipse">
              <a:avLst/>
            </a:prstGeom>
            <a:solidFill>
              <a:srgbClr val="5A8884"/>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1</a:t>
              </a:r>
            </a:p>
          </p:txBody>
        </p:sp>
        <p:sp>
          <p:nvSpPr>
            <p:cNvPr id="22" name="TextBox 21">
              <a:extLst>
                <a:ext uri="{FF2B5EF4-FFF2-40B4-BE49-F238E27FC236}">
                  <a16:creationId xmlns:a16="http://schemas.microsoft.com/office/drawing/2014/main" id="{50EC99B8-0146-2350-0716-C361D0FDDA67}"/>
                </a:ext>
              </a:extLst>
            </p:cNvPr>
            <p:cNvSpPr txBox="1"/>
            <p:nvPr/>
          </p:nvSpPr>
          <p:spPr>
            <a:xfrm>
              <a:off x="3175690" y="3723787"/>
              <a:ext cx="11293028"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Mô hình chăn nuôi lợn công nghệ cao </a:t>
              </a:r>
            </a:p>
          </p:txBody>
        </p:sp>
        <p:cxnSp>
          <p:nvCxnSpPr>
            <p:cNvPr id="24" name="Straight Connector 23">
              <a:extLst>
                <a:ext uri="{FF2B5EF4-FFF2-40B4-BE49-F238E27FC236}">
                  <a16:creationId xmlns:a16="http://schemas.microsoft.com/office/drawing/2014/main" id="{E3173C4C-D3EA-B008-2B65-6FE63825F746}"/>
                </a:ext>
              </a:extLst>
            </p:cNvPr>
            <p:cNvCxnSpPr/>
            <p:nvPr/>
          </p:nvCxnSpPr>
          <p:spPr>
            <a:xfrm>
              <a:off x="3276600" y="4686300"/>
              <a:ext cx="9580289" cy="0"/>
            </a:xfrm>
            <a:prstGeom prst="line">
              <a:avLst/>
            </a:prstGeom>
            <a:ln>
              <a:solidFill>
                <a:srgbClr val="5A8884"/>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6FAA07BD-24AF-AB55-B75B-6461F0C749B6}"/>
              </a:ext>
            </a:extLst>
          </p:cNvPr>
          <p:cNvGrpSpPr/>
          <p:nvPr/>
        </p:nvGrpSpPr>
        <p:grpSpPr>
          <a:xfrm>
            <a:off x="1295400" y="5118396"/>
            <a:ext cx="13173318" cy="1371600"/>
            <a:chOff x="1295400" y="3467100"/>
            <a:chExt cx="13173318" cy="1371600"/>
          </a:xfrm>
        </p:grpSpPr>
        <p:sp>
          <p:nvSpPr>
            <p:cNvPr id="27" name="Oval 26">
              <a:extLst>
                <a:ext uri="{FF2B5EF4-FFF2-40B4-BE49-F238E27FC236}">
                  <a16:creationId xmlns:a16="http://schemas.microsoft.com/office/drawing/2014/main" id="{3ECB9705-3946-4C69-3D2A-0C57C3EABFE0}"/>
                </a:ext>
              </a:extLst>
            </p:cNvPr>
            <p:cNvSpPr/>
            <p:nvPr/>
          </p:nvSpPr>
          <p:spPr>
            <a:xfrm>
              <a:off x="1295400" y="3467100"/>
              <a:ext cx="1371600" cy="1371600"/>
            </a:xfrm>
            <a:prstGeom prst="ellipse">
              <a:avLst/>
            </a:prstGeom>
            <a:solidFill>
              <a:srgbClr val="5A8884"/>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2</a:t>
              </a:r>
            </a:p>
          </p:txBody>
        </p:sp>
        <p:sp>
          <p:nvSpPr>
            <p:cNvPr id="28" name="TextBox 27">
              <a:extLst>
                <a:ext uri="{FF2B5EF4-FFF2-40B4-BE49-F238E27FC236}">
                  <a16:creationId xmlns:a16="http://schemas.microsoft.com/office/drawing/2014/main" id="{E283289C-8329-5B94-C344-33723686A150}"/>
                </a:ext>
              </a:extLst>
            </p:cNvPr>
            <p:cNvSpPr txBox="1"/>
            <p:nvPr/>
          </p:nvSpPr>
          <p:spPr>
            <a:xfrm>
              <a:off x="3175690" y="3723787"/>
              <a:ext cx="11293028"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Mô hình chăn nuôi bò sữa công nghệ cao </a:t>
              </a:r>
            </a:p>
          </p:txBody>
        </p:sp>
        <p:cxnSp>
          <p:nvCxnSpPr>
            <p:cNvPr id="29" name="Straight Connector 28">
              <a:extLst>
                <a:ext uri="{FF2B5EF4-FFF2-40B4-BE49-F238E27FC236}">
                  <a16:creationId xmlns:a16="http://schemas.microsoft.com/office/drawing/2014/main" id="{AC27EA77-2EF4-5A46-9C3F-99F1F2C72D9D}"/>
                </a:ext>
              </a:extLst>
            </p:cNvPr>
            <p:cNvCxnSpPr>
              <a:cxnSpLocks/>
            </p:cNvCxnSpPr>
            <p:nvPr/>
          </p:nvCxnSpPr>
          <p:spPr>
            <a:xfrm>
              <a:off x="3276600" y="4686300"/>
              <a:ext cx="10439400" cy="0"/>
            </a:xfrm>
            <a:prstGeom prst="line">
              <a:avLst/>
            </a:prstGeom>
            <a:ln>
              <a:solidFill>
                <a:srgbClr val="5A8884"/>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54B125A-0299-716E-090A-78DA5106D9FD}"/>
              </a:ext>
            </a:extLst>
          </p:cNvPr>
          <p:cNvGrpSpPr/>
          <p:nvPr/>
        </p:nvGrpSpPr>
        <p:grpSpPr>
          <a:xfrm>
            <a:off x="1295400" y="7307654"/>
            <a:ext cx="13173318" cy="1371600"/>
            <a:chOff x="1295400" y="3467100"/>
            <a:chExt cx="13173318" cy="1371600"/>
          </a:xfrm>
        </p:grpSpPr>
        <p:sp>
          <p:nvSpPr>
            <p:cNvPr id="32" name="Oval 31">
              <a:extLst>
                <a:ext uri="{FF2B5EF4-FFF2-40B4-BE49-F238E27FC236}">
                  <a16:creationId xmlns:a16="http://schemas.microsoft.com/office/drawing/2014/main" id="{A3C0AF9E-9F6C-C633-FD53-3193E7CC96DF}"/>
                </a:ext>
              </a:extLst>
            </p:cNvPr>
            <p:cNvSpPr/>
            <p:nvPr/>
          </p:nvSpPr>
          <p:spPr>
            <a:xfrm>
              <a:off x="1295400" y="3467100"/>
              <a:ext cx="1371600" cy="1371600"/>
            </a:xfrm>
            <a:prstGeom prst="ellipse">
              <a:avLst/>
            </a:prstGeom>
            <a:solidFill>
              <a:srgbClr val="5A8884"/>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3</a:t>
              </a:r>
            </a:p>
          </p:txBody>
        </p:sp>
        <p:sp>
          <p:nvSpPr>
            <p:cNvPr id="33" name="TextBox 32">
              <a:extLst>
                <a:ext uri="{FF2B5EF4-FFF2-40B4-BE49-F238E27FC236}">
                  <a16:creationId xmlns:a16="http://schemas.microsoft.com/office/drawing/2014/main" id="{0406AEE9-5583-342E-C914-AC36D25D1CC0}"/>
                </a:ext>
              </a:extLst>
            </p:cNvPr>
            <p:cNvSpPr txBox="1"/>
            <p:nvPr/>
          </p:nvSpPr>
          <p:spPr>
            <a:xfrm>
              <a:off x="3175690" y="3723787"/>
              <a:ext cx="11293028"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Mô hình chăn nuôi gà đẻ công nghệ cao </a:t>
              </a:r>
            </a:p>
          </p:txBody>
        </p:sp>
        <p:cxnSp>
          <p:nvCxnSpPr>
            <p:cNvPr id="34" name="Straight Connector 33">
              <a:extLst>
                <a:ext uri="{FF2B5EF4-FFF2-40B4-BE49-F238E27FC236}">
                  <a16:creationId xmlns:a16="http://schemas.microsoft.com/office/drawing/2014/main" id="{AE35388C-9B21-79F4-5D0E-B30A15DC74EA}"/>
                </a:ext>
              </a:extLst>
            </p:cNvPr>
            <p:cNvCxnSpPr>
              <a:cxnSpLocks/>
            </p:cNvCxnSpPr>
            <p:nvPr/>
          </p:nvCxnSpPr>
          <p:spPr>
            <a:xfrm>
              <a:off x="3276600" y="4686300"/>
              <a:ext cx="10287000" cy="0"/>
            </a:xfrm>
            <a:prstGeom prst="line">
              <a:avLst/>
            </a:prstGeom>
            <a:ln>
              <a:solidFill>
                <a:srgbClr val="5A888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630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0"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800" decel="100000"/>
                                        <p:tgtEl>
                                          <p:spTgt spid="25"/>
                                        </p:tgtEl>
                                      </p:cBhvr>
                                    </p:animEffect>
                                    <p:anim calcmode="lin" valueType="num">
                                      <p:cBhvr>
                                        <p:cTn id="14" dur="800" decel="100000" fill="hold"/>
                                        <p:tgtEl>
                                          <p:spTgt spid="25"/>
                                        </p:tgtEl>
                                        <p:attrNameLst>
                                          <p:attrName>style.rotation</p:attrName>
                                        </p:attrNameLst>
                                      </p:cBhvr>
                                      <p:tavLst>
                                        <p:tav tm="0">
                                          <p:val>
                                            <p:fltVal val="-90"/>
                                          </p:val>
                                        </p:tav>
                                        <p:tav tm="100000">
                                          <p:val>
                                            <p:fltVal val="0"/>
                                          </p:val>
                                        </p:tav>
                                      </p:tavLst>
                                    </p:anim>
                                    <p:anim calcmode="lin" valueType="num">
                                      <p:cBhvr>
                                        <p:cTn id="15" dur="800" decel="100000" fill="hold"/>
                                        <p:tgtEl>
                                          <p:spTgt spid="25"/>
                                        </p:tgtEl>
                                        <p:attrNameLst>
                                          <p:attrName>ppt_x</p:attrName>
                                        </p:attrNameLst>
                                      </p:cBhvr>
                                      <p:tavLst>
                                        <p:tav tm="0">
                                          <p:val>
                                            <p:strVal val="#ppt_x+0.4"/>
                                          </p:val>
                                        </p:tav>
                                        <p:tav tm="100000">
                                          <p:val>
                                            <p:strVal val="#ppt_x-0.05"/>
                                          </p:val>
                                        </p:tav>
                                      </p:tavLst>
                                    </p:anim>
                                    <p:anim calcmode="lin" valueType="num">
                                      <p:cBhvr>
                                        <p:cTn id="16" dur="800" decel="100000" fill="hold"/>
                                        <p:tgtEl>
                                          <p:spTgt spid="25"/>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19" presetID="3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800" decel="100000"/>
                                        <p:tgtEl>
                                          <p:spTgt spid="26"/>
                                        </p:tgtEl>
                                      </p:cBhvr>
                                    </p:animEffect>
                                    <p:anim calcmode="lin" valueType="num">
                                      <p:cBhvr>
                                        <p:cTn id="22" dur="800" decel="100000" fill="hold"/>
                                        <p:tgtEl>
                                          <p:spTgt spid="26"/>
                                        </p:tgtEl>
                                        <p:attrNameLst>
                                          <p:attrName>style.rotation</p:attrName>
                                        </p:attrNameLst>
                                      </p:cBhvr>
                                      <p:tavLst>
                                        <p:tav tm="0">
                                          <p:val>
                                            <p:fltVal val="-90"/>
                                          </p:val>
                                        </p:tav>
                                        <p:tav tm="100000">
                                          <p:val>
                                            <p:fltVal val="0"/>
                                          </p:val>
                                        </p:tav>
                                      </p:tavLst>
                                    </p:anim>
                                    <p:anim calcmode="lin" valueType="num">
                                      <p:cBhvr>
                                        <p:cTn id="23" dur="800" decel="100000" fill="hold"/>
                                        <p:tgtEl>
                                          <p:spTgt spid="26"/>
                                        </p:tgtEl>
                                        <p:attrNameLst>
                                          <p:attrName>ppt_x</p:attrName>
                                        </p:attrNameLst>
                                      </p:cBhvr>
                                      <p:tavLst>
                                        <p:tav tm="0">
                                          <p:val>
                                            <p:strVal val="#ppt_x+0.4"/>
                                          </p:val>
                                        </p:tav>
                                        <p:tav tm="100000">
                                          <p:val>
                                            <p:strVal val="#ppt_x-0.05"/>
                                          </p:val>
                                        </p:tav>
                                      </p:tavLst>
                                    </p:anim>
                                    <p:anim calcmode="lin" valueType="num">
                                      <p:cBhvr>
                                        <p:cTn id="24" dur="800" decel="100000" fill="hold"/>
                                        <p:tgtEl>
                                          <p:spTgt spid="26"/>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27" presetID="3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800" decel="100000"/>
                                        <p:tgtEl>
                                          <p:spTgt spid="31"/>
                                        </p:tgtEl>
                                      </p:cBhvr>
                                    </p:animEffect>
                                    <p:anim calcmode="lin" valueType="num">
                                      <p:cBhvr>
                                        <p:cTn id="30" dur="800" decel="100000" fill="hold"/>
                                        <p:tgtEl>
                                          <p:spTgt spid="31"/>
                                        </p:tgtEl>
                                        <p:attrNameLst>
                                          <p:attrName>style.rotation</p:attrName>
                                        </p:attrNameLst>
                                      </p:cBhvr>
                                      <p:tavLst>
                                        <p:tav tm="0">
                                          <p:val>
                                            <p:fltVal val="-90"/>
                                          </p:val>
                                        </p:tav>
                                        <p:tav tm="100000">
                                          <p:val>
                                            <p:fltVal val="0"/>
                                          </p:val>
                                        </p:tav>
                                      </p:tavLst>
                                    </p:anim>
                                    <p:anim calcmode="lin" valueType="num">
                                      <p:cBhvr>
                                        <p:cTn id="31" dur="800" decel="100000" fill="hold"/>
                                        <p:tgtEl>
                                          <p:spTgt spid="31"/>
                                        </p:tgtEl>
                                        <p:attrNameLst>
                                          <p:attrName>ppt_x</p:attrName>
                                        </p:attrNameLst>
                                      </p:cBhvr>
                                      <p:tavLst>
                                        <p:tav tm="0">
                                          <p:val>
                                            <p:strVal val="#ppt_x+0.4"/>
                                          </p:val>
                                        </p:tav>
                                        <p:tav tm="100000">
                                          <p:val>
                                            <p:strVal val="#ppt_x-0.05"/>
                                          </p:val>
                                        </p:tav>
                                      </p:tavLst>
                                    </p:anim>
                                    <p:anim calcmode="lin" valueType="num">
                                      <p:cBhvr>
                                        <p:cTn id="32" dur="800" decel="100000" fill="hold"/>
                                        <p:tgtEl>
                                          <p:spTgt spid="31"/>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68000"/>
            </a:blip>
            <a:stretch>
              <a:fillRect l="-83333" r="-83333"/>
            </a:stretch>
          </a:blipFill>
        </p:spPr>
      </p:sp>
      <p:sp>
        <p:nvSpPr>
          <p:cNvPr id="3" name="TextBox 3"/>
          <p:cNvSpPr txBox="1"/>
          <p:nvPr/>
        </p:nvSpPr>
        <p:spPr>
          <a:xfrm>
            <a:off x="-1117847" y="3573900"/>
            <a:ext cx="11328647" cy="5488169"/>
          </a:xfrm>
          <a:prstGeom prst="rect">
            <a:avLst/>
          </a:prstGeom>
        </p:spPr>
        <p:txBody>
          <a:bodyPr wrap="square" lIns="0" tIns="0" rIns="0" bIns="0" rtlCol="0" anchor="t">
            <a:spAutoFit/>
          </a:bodyPr>
          <a:lstStyle/>
          <a:p>
            <a:pPr algn="r">
              <a:lnSpc>
                <a:spcPts val="14946"/>
              </a:lnSpc>
            </a:pPr>
            <a:r>
              <a:rPr lang="en-US" sz="8000" b="1" spc="465">
                <a:solidFill>
                  <a:srgbClr val="764652"/>
                </a:solidFill>
                <a:latin typeface="Arial" panose="020B0604020202020204" pitchFamily="34" charset="0"/>
                <a:cs typeface="Arial" panose="020B0604020202020204" pitchFamily="34" charset="0"/>
              </a:rPr>
              <a:t>MÔ HÌNH </a:t>
            </a:r>
          </a:p>
          <a:p>
            <a:pPr algn="r">
              <a:lnSpc>
                <a:spcPts val="14946"/>
              </a:lnSpc>
            </a:pPr>
            <a:r>
              <a:rPr lang="en-US" sz="8000" b="1" spc="465">
                <a:solidFill>
                  <a:srgbClr val="764652"/>
                </a:solidFill>
                <a:latin typeface="Arial" panose="020B0604020202020204" pitchFamily="34" charset="0"/>
                <a:cs typeface="Arial" panose="020B0604020202020204" pitchFamily="34" charset="0"/>
              </a:rPr>
              <a:t>CHĂN NUÔI LỢN CÔNG NGHỆ CAO </a:t>
            </a:r>
          </a:p>
        </p:txBody>
      </p:sp>
      <p:sp>
        <p:nvSpPr>
          <p:cNvPr id="4" name="TextBox 4"/>
          <p:cNvSpPr txBox="1"/>
          <p:nvPr/>
        </p:nvSpPr>
        <p:spPr>
          <a:xfrm>
            <a:off x="6992287" y="1104900"/>
            <a:ext cx="3081445" cy="2573012"/>
          </a:xfrm>
          <a:prstGeom prst="rect">
            <a:avLst/>
          </a:prstGeom>
          <a:solidFill>
            <a:schemeClr val="accent5">
              <a:lumMod val="20000"/>
              <a:lumOff val="80000"/>
            </a:schemeClr>
          </a:solidFill>
        </p:spPr>
        <p:txBody>
          <a:bodyPr wrap="square" lIns="0" tIns="0" rIns="0" bIns="0" rtlCol="0" anchor="t">
            <a:spAutoFit/>
          </a:bodyPr>
          <a:lstStyle/>
          <a:p>
            <a:pPr algn="ctr">
              <a:lnSpc>
                <a:spcPts val="22200"/>
              </a:lnSpc>
            </a:pPr>
            <a:r>
              <a:rPr lang="en-US" sz="15000" b="1" spc="732">
                <a:solidFill>
                  <a:srgbClr val="5A8884"/>
                </a:solidFill>
                <a:latin typeface="Arial" panose="020B0604020202020204" pitchFamily="34" charset="0"/>
                <a:cs typeface="Arial" panose="020B0604020202020204" pitchFamily="34" charset="0"/>
              </a:rPr>
              <a:t>01</a:t>
            </a:r>
          </a:p>
        </p:txBody>
      </p:sp>
      <p:sp>
        <p:nvSpPr>
          <p:cNvPr id="6" name="Freeform 6"/>
          <p:cNvSpPr/>
          <p:nvPr/>
        </p:nvSpPr>
        <p:spPr>
          <a:xfrm>
            <a:off x="1828800" y="1430361"/>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6383713">
            <a:off x="15995341" y="3106877"/>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4262732">
            <a:off x="6951678" y="936047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3">
            <a:extLst>
              <a:ext uri="{FF2B5EF4-FFF2-40B4-BE49-F238E27FC236}">
                <a16:creationId xmlns:a16="http://schemas.microsoft.com/office/drawing/2014/main" id="{555211B7-6BB1-9645-D37F-B515F94362C7}"/>
              </a:ext>
            </a:extLst>
          </p:cNvPr>
          <p:cNvSpPr/>
          <p:nvPr/>
        </p:nvSpPr>
        <p:spPr>
          <a:xfrm>
            <a:off x="10137870" y="5918126"/>
            <a:ext cx="6962349" cy="4368874"/>
          </a:xfrm>
          <a:custGeom>
            <a:avLst/>
            <a:gdLst/>
            <a:ahLst/>
            <a:cxnLst/>
            <a:rect l="l" t="t" r="r" b="b"/>
            <a:pathLst>
              <a:path w="13114900" h="8229600">
                <a:moveTo>
                  <a:pt x="0" y="0"/>
                </a:moveTo>
                <a:lnTo>
                  <a:pt x="13114900" y="0"/>
                </a:lnTo>
                <a:lnTo>
                  <a:pt x="13114900" y="8229600"/>
                </a:lnTo>
                <a:lnTo>
                  <a:pt x="0" y="8229600"/>
                </a:lnTo>
                <a:lnTo>
                  <a:pt x="0" y="0"/>
                </a:lnTo>
                <a:close/>
              </a:path>
            </a:pathLst>
          </a:custGeom>
          <a:blipFill>
            <a:blip r:embed="rId11"/>
            <a:stretch>
              <a:fillRect/>
            </a:stretch>
          </a:blipFill>
        </p:spPr>
      </p:sp>
      <p:grpSp>
        <p:nvGrpSpPr>
          <p:cNvPr id="14" name="Group 15">
            <a:extLst>
              <a:ext uri="{FF2B5EF4-FFF2-40B4-BE49-F238E27FC236}">
                <a16:creationId xmlns:a16="http://schemas.microsoft.com/office/drawing/2014/main" id="{0F0F2119-FD2C-AABF-CC12-9FF3258C75D1}"/>
              </a:ext>
            </a:extLst>
          </p:cNvPr>
          <p:cNvGrpSpPr/>
          <p:nvPr/>
        </p:nvGrpSpPr>
        <p:grpSpPr>
          <a:xfrm>
            <a:off x="12502913" y="1348918"/>
            <a:ext cx="2977777" cy="3246008"/>
            <a:chOff x="0" y="0"/>
            <a:chExt cx="3970369" cy="4328011"/>
          </a:xfrm>
        </p:grpSpPr>
        <p:sp>
          <p:nvSpPr>
            <p:cNvPr id="15" name="Freeform 16">
              <a:extLst>
                <a:ext uri="{FF2B5EF4-FFF2-40B4-BE49-F238E27FC236}">
                  <a16:creationId xmlns:a16="http://schemas.microsoft.com/office/drawing/2014/main" id="{A4140DB5-D717-5FCD-B5DA-D557229C2799}"/>
                </a:ext>
              </a:extLst>
            </p:cNvPr>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7">
              <a:extLst>
                <a:ext uri="{FF2B5EF4-FFF2-40B4-BE49-F238E27FC236}">
                  <a16:creationId xmlns:a16="http://schemas.microsoft.com/office/drawing/2014/main" id="{DC1D18AA-BCF4-103C-F4E0-0701F5DC0576}"/>
                </a:ext>
              </a:extLst>
            </p:cNvPr>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8">
              <a:extLst>
                <a:ext uri="{FF2B5EF4-FFF2-40B4-BE49-F238E27FC236}">
                  <a16:creationId xmlns:a16="http://schemas.microsoft.com/office/drawing/2014/main" id="{677CE179-034C-A216-0305-E039AF85E53E}"/>
                </a:ext>
              </a:extLst>
            </p:cNvPr>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C7072FB-3FEF-96A0-AC51-BC458E61C10D}"/>
              </a:ext>
            </a:extLst>
          </p:cNvPr>
          <p:cNvGrpSpPr/>
          <p:nvPr/>
        </p:nvGrpSpPr>
        <p:grpSpPr>
          <a:xfrm>
            <a:off x="-457200" y="495300"/>
            <a:ext cx="8763000" cy="1219200"/>
            <a:chOff x="-228600" y="876300"/>
            <a:chExt cx="8763000" cy="1219200"/>
          </a:xfrm>
        </p:grpSpPr>
        <p:sp>
          <p:nvSpPr>
            <p:cNvPr id="3" name="Arrow: Pentagon 2">
              <a:extLst>
                <a:ext uri="{FF2B5EF4-FFF2-40B4-BE49-F238E27FC236}">
                  <a16:creationId xmlns:a16="http://schemas.microsoft.com/office/drawing/2014/main" id="{DE4EA411-69BF-B7EE-5461-FA84BC0EC908}"/>
                </a:ext>
              </a:extLst>
            </p:cNvPr>
            <p:cNvSpPr/>
            <p:nvPr/>
          </p:nvSpPr>
          <p:spPr>
            <a:xfrm>
              <a:off x="-228600" y="876300"/>
              <a:ext cx="8763000" cy="1219200"/>
            </a:xfrm>
            <a:prstGeom prst="homePlate">
              <a:avLst/>
            </a:prstGeom>
            <a:solidFill>
              <a:srgbClr val="FFFAE7"/>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D2BCF35-EB3E-31AA-CD55-6FB14DCBAD70}"/>
                </a:ext>
              </a:extLst>
            </p:cNvPr>
            <p:cNvSpPr txBox="1"/>
            <p:nvPr/>
          </p:nvSpPr>
          <p:spPr>
            <a:xfrm>
              <a:off x="838200" y="1093485"/>
              <a:ext cx="7162800" cy="784830"/>
            </a:xfrm>
            <a:prstGeom prst="rect">
              <a:avLst/>
            </a:prstGeom>
            <a:noFill/>
          </p:spPr>
          <p:txBody>
            <a:bodyPr wrap="square" rtlCol="0">
              <a:spAutoFit/>
            </a:bodyPr>
            <a:lstStyle/>
            <a:p>
              <a:r>
                <a:rPr lang="en-US" sz="4500" b="1">
                  <a:solidFill>
                    <a:srgbClr val="764652"/>
                  </a:solidFill>
                  <a:latin typeface="Arial" panose="020B0604020202020204" pitchFamily="34" charset="0"/>
                  <a:cs typeface="Arial" panose="020B0604020202020204" pitchFamily="34" charset="0"/>
                </a:rPr>
                <a:t>1.1. Chuồng nuôi hiện đại </a:t>
              </a:r>
            </a:p>
          </p:txBody>
        </p:sp>
      </p:grpSp>
      <p:grpSp>
        <p:nvGrpSpPr>
          <p:cNvPr id="15" name="Group 14">
            <a:extLst>
              <a:ext uri="{FF2B5EF4-FFF2-40B4-BE49-F238E27FC236}">
                <a16:creationId xmlns:a16="http://schemas.microsoft.com/office/drawing/2014/main" id="{880FF674-3405-7AA3-503B-1DA66E43F6E2}"/>
              </a:ext>
            </a:extLst>
          </p:cNvPr>
          <p:cNvGrpSpPr/>
          <p:nvPr/>
        </p:nvGrpSpPr>
        <p:grpSpPr>
          <a:xfrm>
            <a:off x="381000" y="2019300"/>
            <a:ext cx="9829800" cy="7674306"/>
            <a:chOff x="838200" y="2215025"/>
            <a:chExt cx="9829800" cy="7674306"/>
          </a:xfrm>
        </p:grpSpPr>
        <p:sp>
          <p:nvSpPr>
            <p:cNvPr id="14" name="Rectangle: Rounded Corners 13">
              <a:extLst>
                <a:ext uri="{FF2B5EF4-FFF2-40B4-BE49-F238E27FC236}">
                  <a16:creationId xmlns:a16="http://schemas.microsoft.com/office/drawing/2014/main" id="{3B1A82FB-93B6-6787-FA1D-999CD0A57A91}"/>
                </a:ext>
              </a:extLst>
            </p:cNvPr>
            <p:cNvSpPr/>
            <p:nvPr/>
          </p:nvSpPr>
          <p:spPr>
            <a:xfrm>
              <a:off x="838200" y="3640931"/>
              <a:ext cx="9829800" cy="6248400"/>
            </a:xfrm>
            <a:prstGeom prst="roundRect">
              <a:avLst>
                <a:gd name="adj" fmla="val 7978"/>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
              <a:extLst>
                <a:ext uri="{FF2B5EF4-FFF2-40B4-BE49-F238E27FC236}">
                  <a16:creationId xmlns:a16="http://schemas.microsoft.com/office/drawing/2014/main" id="{05005E05-00D4-64D8-4089-61307E8A3131}"/>
                </a:ext>
              </a:extLst>
            </p:cNvPr>
            <p:cNvSpPr/>
            <p:nvPr/>
          </p:nvSpPr>
          <p:spPr>
            <a:xfrm>
              <a:off x="4762500" y="2215025"/>
              <a:ext cx="1600200" cy="1550194"/>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1">
              <a:extLst>
                <a:ext uri="{FF2B5EF4-FFF2-40B4-BE49-F238E27FC236}">
                  <a16:creationId xmlns:a16="http://schemas.microsoft.com/office/drawing/2014/main" id="{2FCECBEB-2449-C757-E6C7-2B0C48AB0F52}"/>
                </a:ext>
              </a:extLst>
            </p:cNvPr>
            <p:cNvSpPr txBox="1"/>
            <p:nvPr/>
          </p:nvSpPr>
          <p:spPr>
            <a:xfrm>
              <a:off x="1181100" y="3669506"/>
              <a:ext cx="9144000" cy="6124112"/>
            </a:xfrm>
            <a:prstGeom prst="rect">
              <a:avLst/>
            </a:prstGeom>
            <a:noFill/>
          </p:spPr>
          <p:txBody>
            <a:bodyPr wrap="square" rtlCol="0">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Đọc nội dung phần 1.1 trong SGK và thực hiện yêu cầu: </a:t>
              </a:r>
            </a:p>
            <a:p>
              <a:pPr marL="742950" indent="-742950" algn="just">
                <a:lnSpc>
                  <a:spcPct val="150000"/>
                </a:lnSpc>
                <a:buFont typeface="+mj-lt"/>
                <a:buAutoNum type="arabicPeriod"/>
              </a:pPr>
              <a:r>
                <a:rPr lang="en-US" sz="3800">
                  <a:latin typeface="Arial" panose="020B0604020202020204" pitchFamily="34" charset="0"/>
                  <a:cs typeface="Arial" panose="020B0604020202020204" pitchFamily="34" charset="0"/>
                </a:rPr>
                <a:t>Hãy nêu đặc điểm của chuồng nuôi hiện đại trong nuôi lợn công nghệ cao </a:t>
              </a:r>
            </a:p>
            <a:p>
              <a:pPr marL="742950" indent="-742950" algn="just">
                <a:lnSpc>
                  <a:spcPct val="150000"/>
                </a:lnSpc>
                <a:buFont typeface="+mj-lt"/>
                <a:buAutoNum type="arabicPeriod"/>
              </a:pPr>
              <a:r>
                <a:rPr lang="en-US" sz="3800">
                  <a:latin typeface="Arial" panose="020B0604020202020204" pitchFamily="34" charset="0"/>
                  <a:cs typeface="Arial" panose="020B0604020202020204" pitchFamily="34" charset="0"/>
                </a:rPr>
                <a:t>Theo em, việc ứng dụng công nghệ cao trong chăn nuôi lợn có những thuận lợi và khó khăn gì?</a:t>
              </a:r>
            </a:p>
          </p:txBody>
        </p:sp>
      </p:grpSp>
      <p:grpSp>
        <p:nvGrpSpPr>
          <p:cNvPr id="30" name="Group 29">
            <a:extLst>
              <a:ext uri="{FF2B5EF4-FFF2-40B4-BE49-F238E27FC236}">
                <a16:creationId xmlns:a16="http://schemas.microsoft.com/office/drawing/2014/main" id="{3256EE44-BEC8-2CF6-0FBA-03C8684020FF}"/>
              </a:ext>
            </a:extLst>
          </p:cNvPr>
          <p:cNvGrpSpPr/>
          <p:nvPr/>
        </p:nvGrpSpPr>
        <p:grpSpPr>
          <a:xfrm>
            <a:off x="10325100" y="3567645"/>
            <a:ext cx="7620000" cy="6278361"/>
            <a:chOff x="10401300" y="2400300"/>
            <a:chExt cx="7620000" cy="6278361"/>
          </a:xfrm>
        </p:grpSpPr>
        <p:pic>
          <p:nvPicPr>
            <p:cNvPr id="25" name="Picture 24">
              <a:extLst>
                <a:ext uri="{FF2B5EF4-FFF2-40B4-BE49-F238E27FC236}">
                  <a16:creationId xmlns:a16="http://schemas.microsoft.com/office/drawing/2014/main" id="{B0AAB815-47B5-9DD3-42B1-E0B75A0A3A6A}"/>
                </a:ext>
              </a:extLst>
            </p:cNvPr>
            <p:cNvPicPr>
              <a:picLocks noChangeAspect="1"/>
            </p:cNvPicPr>
            <p:nvPr/>
          </p:nvPicPr>
          <p:blipFill>
            <a:blip r:embed="rId6"/>
            <a:stretch>
              <a:fillRect/>
            </a:stretch>
          </p:blipFill>
          <p:spPr>
            <a:xfrm>
              <a:off x="10401300" y="2400300"/>
              <a:ext cx="7620000" cy="4787435"/>
            </a:xfrm>
            <a:prstGeom prst="rect">
              <a:avLst/>
            </a:prstGeom>
          </p:spPr>
        </p:pic>
        <p:sp>
          <p:nvSpPr>
            <p:cNvPr id="29" name="TextBox 28">
              <a:extLst>
                <a:ext uri="{FF2B5EF4-FFF2-40B4-BE49-F238E27FC236}">
                  <a16:creationId xmlns:a16="http://schemas.microsoft.com/office/drawing/2014/main" id="{B5411194-C430-2C9E-66AE-FDC62394834B}"/>
                </a:ext>
              </a:extLst>
            </p:cNvPr>
            <p:cNvSpPr txBox="1"/>
            <p:nvPr/>
          </p:nvSpPr>
          <p:spPr>
            <a:xfrm>
              <a:off x="11563350" y="7286933"/>
              <a:ext cx="5295900" cy="1391728"/>
            </a:xfrm>
            <a:prstGeom prst="rect">
              <a:avLst/>
            </a:prstGeom>
            <a:noFill/>
          </p:spPr>
          <p:txBody>
            <a:bodyPr wrap="square" rtlCol="0">
              <a:spAutoFit/>
            </a:bodyPr>
            <a:lstStyle/>
            <a:p>
              <a:pPr algn="ctr">
                <a:lnSpc>
                  <a:spcPct val="150000"/>
                </a:lnSpc>
              </a:pPr>
              <a:r>
                <a:rPr lang="en-US" sz="3000" b="1" i="1">
                  <a:solidFill>
                    <a:srgbClr val="0070C0"/>
                  </a:solidFill>
                  <a:latin typeface="Arial" panose="020B0604020202020204" pitchFamily="34" charset="0"/>
                  <a:cs typeface="Arial" panose="020B0604020202020204" pitchFamily="34" charset="0"/>
                </a:rPr>
                <a:t>Hình 19.1. </a:t>
              </a:r>
              <a:r>
                <a:rPr lang="en-US" sz="3000" i="1">
                  <a:solidFill>
                    <a:srgbClr val="0070C0"/>
                  </a:solidFill>
                  <a:latin typeface="Arial" panose="020B0604020202020204" pitchFamily="34" charset="0"/>
                  <a:cs typeface="Arial" panose="020B0604020202020204" pitchFamily="34" charset="0"/>
                </a:rPr>
                <a:t>Chuồng lợn thịt công nghệ cao</a:t>
              </a:r>
            </a:p>
          </p:txBody>
        </p:sp>
      </p:grpSp>
      <p:sp>
        <p:nvSpPr>
          <p:cNvPr id="31" name="Freeform 7">
            <a:extLst>
              <a:ext uri="{FF2B5EF4-FFF2-40B4-BE49-F238E27FC236}">
                <a16:creationId xmlns:a16="http://schemas.microsoft.com/office/drawing/2014/main" id="{3E67AAA2-AFB9-8063-0010-2D61C86DE98B}"/>
              </a:ext>
            </a:extLst>
          </p:cNvPr>
          <p:cNvSpPr/>
          <p:nvPr/>
        </p:nvSpPr>
        <p:spPr>
          <a:xfrm rot="-9816898">
            <a:off x="16383430" y="141808"/>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89825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 name="Freeform 7">
            <a:extLst>
              <a:ext uri="{FF2B5EF4-FFF2-40B4-BE49-F238E27FC236}">
                <a16:creationId xmlns:a16="http://schemas.microsoft.com/office/drawing/2014/main" id="{3E67AAA2-AFB9-8063-0010-2D61C86DE98B}"/>
              </a:ext>
            </a:extLst>
          </p:cNvPr>
          <p:cNvSpPr/>
          <p:nvPr/>
        </p:nvSpPr>
        <p:spPr>
          <a:xfrm rot="-9816898">
            <a:off x="16383430" y="141808"/>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9" name="Group 58">
            <a:extLst>
              <a:ext uri="{FF2B5EF4-FFF2-40B4-BE49-F238E27FC236}">
                <a16:creationId xmlns:a16="http://schemas.microsoft.com/office/drawing/2014/main" id="{8654CBD1-4C82-D39B-4581-930DB75C9FAE}"/>
              </a:ext>
            </a:extLst>
          </p:cNvPr>
          <p:cNvGrpSpPr/>
          <p:nvPr/>
        </p:nvGrpSpPr>
        <p:grpSpPr>
          <a:xfrm>
            <a:off x="758755" y="873609"/>
            <a:ext cx="16770490" cy="6784491"/>
            <a:chOff x="964802" y="354499"/>
            <a:chExt cx="16770490" cy="6784491"/>
          </a:xfrm>
        </p:grpSpPr>
        <p:cxnSp>
          <p:nvCxnSpPr>
            <p:cNvPr id="57" name="Straight Connector 56">
              <a:extLst>
                <a:ext uri="{FF2B5EF4-FFF2-40B4-BE49-F238E27FC236}">
                  <a16:creationId xmlns:a16="http://schemas.microsoft.com/office/drawing/2014/main" id="{D69C890C-FE11-541B-F03B-0AC70C9C94C1}"/>
                </a:ext>
              </a:extLst>
            </p:cNvPr>
            <p:cNvCxnSpPr>
              <a:cxnSpLocks/>
            </p:cNvCxnSpPr>
            <p:nvPr/>
          </p:nvCxnSpPr>
          <p:spPr>
            <a:xfrm>
              <a:off x="9404650" y="354499"/>
              <a:ext cx="0" cy="750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234BEA6-3815-2EB0-4040-0DEBE6B70923}"/>
                </a:ext>
              </a:extLst>
            </p:cNvPr>
            <p:cNvSpPr/>
            <p:nvPr/>
          </p:nvSpPr>
          <p:spPr>
            <a:xfrm>
              <a:off x="2819400" y="1866900"/>
              <a:ext cx="457200" cy="8382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8AEFF0-E1B5-30CE-519F-5F58C54E54E6}"/>
                </a:ext>
              </a:extLst>
            </p:cNvPr>
            <p:cNvSpPr/>
            <p:nvPr/>
          </p:nvSpPr>
          <p:spPr>
            <a:xfrm>
              <a:off x="2819400" y="3086100"/>
              <a:ext cx="457200" cy="8382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7E7362-C4B9-8EBA-2AA3-21052422E404}"/>
                </a:ext>
              </a:extLst>
            </p:cNvPr>
            <p:cNvSpPr/>
            <p:nvPr/>
          </p:nvSpPr>
          <p:spPr>
            <a:xfrm>
              <a:off x="2819400" y="4305300"/>
              <a:ext cx="457200" cy="8382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CF0007-132C-D8B4-B864-A0F59FB8B6F8}"/>
                </a:ext>
              </a:extLst>
            </p:cNvPr>
            <p:cNvSpPr/>
            <p:nvPr/>
          </p:nvSpPr>
          <p:spPr>
            <a:xfrm>
              <a:off x="2819400" y="5524501"/>
              <a:ext cx="457200" cy="8382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0B11BD-9F17-2376-838F-7E0AC2072408}"/>
                </a:ext>
              </a:extLst>
            </p:cNvPr>
            <p:cNvSpPr/>
            <p:nvPr/>
          </p:nvSpPr>
          <p:spPr>
            <a:xfrm>
              <a:off x="2819400" y="6438902"/>
              <a:ext cx="1444322" cy="6096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6BC39D-5CD8-6F80-57C4-CBA6C8DB4AF3}"/>
                </a:ext>
              </a:extLst>
            </p:cNvPr>
            <p:cNvSpPr/>
            <p:nvPr/>
          </p:nvSpPr>
          <p:spPr>
            <a:xfrm>
              <a:off x="4495800" y="6438902"/>
              <a:ext cx="1444322" cy="6096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619A51-D3F5-05C0-BFC1-166349F9883E}"/>
                </a:ext>
              </a:extLst>
            </p:cNvPr>
            <p:cNvSpPr/>
            <p:nvPr/>
          </p:nvSpPr>
          <p:spPr>
            <a:xfrm>
              <a:off x="6179156" y="6453190"/>
              <a:ext cx="1444322" cy="6096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98C398E-6DA2-8788-2191-D7C11935B692}"/>
                </a:ext>
              </a:extLst>
            </p:cNvPr>
            <p:cNvSpPr/>
            <p:nvPr/>
          </p:nvSpPr>
          <p:spPr>
            <a:xfrm>
              <a:off x="7855556" y="6481765"/>
              <a:ext cx="1444322" cy="6096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B80812-BB06-3BED-4C83-E554DCD2DB4A}"/>
                </a:ext>
              </a:extLst>
            </p:cNvPr>
            <p:cNvSpPr/>
            <p:nvPr/>
          </p:nvSpPr>
          <p:spPr>
            <a:xfrm>
              <a:off x="9538912" y="6496053"/>
              <a:ext cx="1444322" cy="6096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08B09D1-1FB7-D062-D852-B43FF27DF3AC}"/>
                </a:ext>
              </a:extLst>
            </p:cNvPr>
            <p:cNvSpPr/>
            <p:nvPr/>
          </p:nvSpPr>
          <p:spPr>
            <a:xfrm>
              <a:off x="11203218" y="6515102"/>
              <a:ext cx="1444322" cy="6096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F3131F5-F61A-D2F0-9898-A40FC4551BFE}"/>
                </a:ext>
              </a:extLst>
            </p:cNvPr>
            <p:cNvSpPr/>
            <p:nvPr/>
          </p:nvSpPr>
          <p:spPr>
            <a:xfrm>
              <a:off x="12886574" y="6529390"/>
              <a:ext cx="1444322" cy="6096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B6911A-59D9-BF25-4B60-3E11049AE7CC}"/>
                </a:ext>
              </a:extLst>
            </p:cNvPr>
            <p:cNvSpPr/>
            <p:nvPr/>
          </p:nvSpPr>
          <p:spPr>
            <a:xfrm>
              <a:off x="14569930" y="6529390"/>
              <a:ext cx="1444322" cy="6096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9E667A6-7127-E71B-4896-9701A482D5F6}"/>
                </a:ext>
              </a:extLst>
            </p:cNvPr>
            <p:cNvSpPr/>
            <p:nvPr/>
          </p:nvSpPr>
          <p:spPr>
            <a:xfrm>
              <a:off x="15557052" y="1909763"/>
              <a:ext cx="457200" cy="8382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01B03CA-642A-73BE-9E99-82A2114820BD}"/>
                </a:ext>
              </a:extLst>
            </p:cNvPr>
            <p:cNvSpPr/>
            <p:nvPr/>
          </p:nvSpPr>
          <p:spPr>
            <a:xfrm>
              <a:off x="15557052" y="3128963"/>
              <a:ext cx="457200" cy="8382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BA1048-CC5A-ADBF-69A8-01F468118713}"/>
                </a:ext>
              </a:extLst>
            </p:cNvPr>
            <p:cNvSpPr/>
            <p:nvPr/>
          </p:nvSpPr>
          <p:spPr>
            <a:xfrm>
              <a:off x="15557052" y="4348163"/>
              <a:ext cx="457200" cy="8382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15718F-2CD1-4FFC-3DED-0D9AA9892B6E}"/>
                </a:ext>
              </a:extLst>
            </p:cNvPr>
            <p:cNvSpPr/>
            <p:nvPr/>
          </p:nvSpPr>
          <p:spPr>
            <a:xfrm>
              <a:off x="15557052" y="5567364"/>
              <a:ext cx="457200" cy="838200"/>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5A99FBE-41B2-A074-C0CE-AE9D22C6786C}"/>
                </a:ext>
              </a:extLst>
            </p:cNvPr>
            <p:cNvCxnSpPr/>
            <p:nvPr/>
          </p:nvCxnSpPr>
          <p:spPr>
            <a:xfrm>
              <a:off x="3429000" y="5567364"/>
              <a:ext cx="11887200" cy="0"/>
            </a:xfrm>
            <a:prstGeom prst="line">
              <a:avLst/>
            </a:prstGeom>
            <a:ln w="762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0B8039-D433-3D4F-F3FF-25C161E625DC}"/>
                </a:ext>
              </a:extLst>
            </p:cNvPr>
            <p:cNvCxnSpPr>
              <a:cxnSpLocks/>
            </p:cNvCxnSpPr>
            <p:nvPr/>
          </p:nvCxnSpPr>
          <p:spPr>
            <a:xfrm>
              <a:off x="8991600" y="3595689"/>
              <a:ext cx="0" cy="2900364"/>
            </a:xfrm>
            <a:prstGeom prst="line">
              <a:avLst/>
            </a:prstGeom>
            <a:ln w="762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A98AEA0-EA55-F7D7-6365-F23F237EFAFC}"/>
                </a:ext>
              </a:extLst>
            </p:cNvPr>
            <p:cNvCxnSpPr>
              <a:cxnSpLocks/>
            </p:cNvCxnSpPr>
            <p:nvPr/>
          </p:nvCxnSpPr>
          <p:spPr>
            <a:xfrm>
              <a:off x="9753600" y="3629026"/>
              <a:ext cx="0" cy="2900364"/>
            </a:xfrm>
            <a:prstGeom prst="line">
              <a:avLst/>
            </a:prstGeom>
            <a:ln w="762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Cylinder 35">
              <a:extLst>
                <a:ext uri="{FF2B5EF4-FFF2-40B4-BE49-F238E27FC236}">
                  <a16:creationId xmlns:a16="http://schemas.microsoft.com/office/drawing/2014/main" id="{5CBA0710-B85F-5ED6-5A92-E136800FBD63}"/>
                </a:ext>
              </a:extLst>
            </p:cNvPr>
            <p:cNvSpPr/>
            <p:nvPr/>
          </p:nvSpPr>
          <p:spPr>
            <a:xfrm rot="4442967">
              <a:off x="5426407" y="-2669135"/>
              <a:ext cx="252406" cy="8270960"/>
            </a:xfrm>
            <a:prstGeom prst="can">
              <a:avLst/>
            </a:prstGeom>
            <a:solidFill>
              <a:srgbClr val="C00000"/>
            </a:solidFill>
            <a:ln>
              <a:solidFill>
                <a:srgbClr val="C00000"/>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ylinder 36">
              <a:extLst>
                <a:ext uri="{FF2B5EF4-FFF2-40B4-BE49-F238E27FC236}">
                  <a16:creationId xmlns:a16="http://schemas.microsoft.com/office/drawing/2014/main" id="{2F23175B-A10E-FA5E-7BF1-D7FE9721B310}"/>
                </a:ext>
              </a:extLst>
            </p:cNvPr>
            <p:cNvSpPr/>
            <p:nvPr/>
          </p:nvSpPr>
          <p:spPr>
            <a:xfrm rot="6343554">
              <a:off x="13264299" y="-2748801"/>
              <a:ext cx="242112" cy="8430418"/>
            </a:xfrm>
            <a:prstGeom prst="can">
              <a:avLst/>
            </a:prstGeom>
            <a:solidFill>
              <a:srgbClr val="C00000"/>
            </a:solidFill>
            <a:ln>
              <a:solidFill>
                <a:srgbClr val="C00000"/>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6">
              <a:extLst>
                <a:ext uri="{FF2B5EF4-FFF2-40B4-BE49-F238E27FC236}">
                  <a16:creationId xmlns:a16="http://schemas.microsoft.com/office/drawing/2014/main" id="{A46B4CF7-1E09-65CE-F67A-0CBAF49FC25E}"/>
                </a:ext>
              </a:extLst>
            </p:cNvPr>
            <p:cNvSpPr/>
            <p:nvPr/>
          </p:nvSpPr>
          <p:spPr>
            <a:xfrm>
              <a:off x="11090771" y="3664279"/>
              <a:ext cx="2367110" cy="1926236"/>
            </a:xfrm>
            <a:custGeom>
              <a:avLst/>
              <a:gdLst/>
              <a:ahLst/>
              <a:cxnLst/>
              <a:rect l="l" t="t" r="r" b="b"/>
              <a:pathLst>
                <a:path w="5056590" h="4114800">
                  <a:moveTo>
                    <a:pt x="0" y="0"/>
                  </a:moveTo>
                  <a:lnTo>
                    <a:pt x="5056590" y="0"/>
                  </a:lnTo>
                  <a:lnTo>
                    <a:pt x="505659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0" name="Freeform 6">
              <a:extLst>
                <a:ext uri="{FF2B5EF4-FFF2-40B4-BE49-F238E27FC236}">
                  <a16:creationId xmlns:a16="http://schemas.microsoft.com/office/drawing/2014/main" id="{0B738FA8-56B9-D45F-65F8-4195950F5E9E}"/>
                </a:ext>
              </a:extLst>
            </p:cNvPr>
            <p:cNvSpPr/>
            <p:nvPr/>
          </p:nvSpPr>
          <p:spPr>
            <a:xfrm>
              <a:off x="5850381" y="3924300"/>
              <a:ext cx="2092391" cy="1702684"/>
            </a:xfrm>
            <a:custGeom>
              <a:avLst/>
              <a:gdLst/>
              <a:ahLst/>
              <a:cxnLst/>
              <a:rect l="l" t="t" r="r" b="b"/>
              <a:pathLst>
                <a:path w="5056590" h="4114800">
                  <a:moveTo>
                    <a:pt x="0" y="0"/>
                  </a:moveTo>
                  <a:lnTo>
                    <a:pt x="5056590" y="0"/>
                  </a:lnTo>
                  <a:lnTo>
                    <a:pt x="505659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8" name="Freeform 6">
              <a:extLst>
                <a:ext uri="{FF2B5EF4-FFF2-40B4-BE49-F238E27FC236}">
                  <a16:creationId xmlns:a16="http://schemas.microsoft.com/office/drawing/2014/main" id="{53012D84-D917-4E42-806C-6F6A536CDC86}"/>
                </a:ext>
              </a:extLst>
            </p:cNvPr>
            <p:cNvSpPr/>
            <p:nvPr/>
          </p:nvSpPr>
          <p:spPr>
            <a:xfrm>
              <a:off x="4421586" y="3704766"/>
              <a:ext cx="2367108" cy="1926235"/>
            </a:xfrm>
            <a:custGeom>
              <a:avLst/>
              <a:gdLst/>
              <a:ahLst/>
              <a:cxnLst/>
              <a:rect l="l" t="t" r="r" b="b"/>
              <a:pathLst>
                <a:path w="5056590" h="4114800">
                  <a:moveTo>
                    <a:pt x="0" y="0"/>
                  </a:moveTo>
                  <a:lnTo>
                    <a:pt x="5056590" y="0"/>
                  </a:lnTo>
                  <a:lnTo>
                    <a:pt x="505659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1" name="Freeform: Shape 40">
              <a:extLst>
                <a:ext uri="{FF2B5EF4-FFF2-40B4-BE49-F238E27FC236}">
                  <a16:creationId xmlns:a16="http://schemas.microsoft.com/office/drawing/2014/main" id="{A1F9559C-419E-FAF2-AACE-31CC1EC298FC}"/>
                </a:ext>
              </a:extLst>
            </p:cNvPr>
            <p:cNvSpPr/>
            <p:nvPr/>
          </p:nvSpPr>
          <p:spPr>
            <a:xfrm>
              <a:off x="1371600" y="3243263"/>
              <a:ext cx="2643188" cy="671512"/>
            </a:xfrm>
            <a:custGeom>
              <a:avLst/>
              <a:gdLst>
                <a:gd name="connsiteX0" fmla="*/ 0 w 2643188"/>
                <a:gd name="connsiteY0" fmla="*/ 0 h 671512"/>
                <a:gd name="connsiteX1" fmla="*/ 628650 w 2643188"/>
                <a:gd name="connsiteY1" fmla="*/ 542925 h 671512"/>
                <a:gd name="connsiteX2" fmla="*/ 1614488 w 2643188"/>
                <a:gd name="connsiteY2" fmla="*/ 242887 h 671512"/>
                <a:gd name="connsiteX3" fmla="*/ 2643188 w 2643188"/>
                <a:gd name="connsiteY3" fmla="*/ 671512 h 671512"/>
              </a:gdLst>
              <a:ahLst/>
              <a:cxnLst>
                <a:cxn ang="0">
                  <a:pos x="connsiteX0" y="connsiteY0"/>
                </a:cxn>
                <a:cxn ang="0">
                  <a:pos x="connsiteX1" y="connsiteY1"/>
                </a:cxn>
                <a:cxn ang="0">
                  <a:pos x="connsiteX2" y="connsiteY2"/>
                </a:cxn>
                <a:cxn ang="0">
                  <a:pos x="connsiteX3" y="connsiteY3"/>
                </a:cxn>
              </a:cxnLst>
              <a:rect l="l" t="t" r="r" b="b"/>
              <a:pathLst>
                <a:path w="2643188" h="671512">
                  <a:moveTo>
                    <a:pt x="0" y="0"/>
                  </a:moveTo>
                  <a:cubicBezTo>
                    <a:pt x="179784" y="251222"/>
                    <a:pt x="359569" y="502444"/>
                    <a:pt x="628650" y="542925"/>
                  </a:cubicBezTo>
                  <a:cubicBezTo>
                    <a:pt x="897731" y="583406"/>
                    <a:pt x="1278732" y="221456"/>
                    <a:pt x="1614488" y="242887"/>
                  </a:cubicBezTo>
                  <a:cubicBezTo>
                    <a:pt x="1950244" y="264318"/>
                    <a:pt x="2296716" y="467915"/>
                    <a:pt x="2643188" y="671512"/>
                  </a:cubicBezTo>
                </a:path>
              </a:pathLst>
            </a:custGeom>
            <a:noFill/>
            <a:ln w="57150">
              <a:solidFill>
                <a:srgbClr val="0070C0"/>
              </a:solidFill>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558E894D-D3F3-0D72-CD1C-44B8BBA2DEAB}"/>
                </a:ext>
              </a:extLst>
            </p:cNvPr>
            <p:cNvSpPr/>
            <p:nvPr/>
          </p:nvSpPr>
          <p:spPr>
            <a:xfrm>
              <a:off x="1253984" y="3695701"/>
              <a:ext cx="2643188" cy="671512"/>
            </a:xfrm>
            <a:custGeom>
              <a:avLst/>
              <a:gdLst>
                <a:gd name="connsiteX0" fmla="*/ 0 w 2643188"/>
                <a:gd name="connsiteY0" fmla="*/ 0 h 671512"/>
                <a:gd name="connsiteX1" fmla="*/ 628650 w 2643188"/>
                <a:gd name="connsiteY1" fmla="*/ 542925 h 671512"/>
                <a:gd name="connsiteX2" fmla="*/ 1614488 w 2643188"/>
                <a:gd name="connsiteY2" fmla="*/ 242887 h 671512"/>
                <a:gd name="connsiteX3" fmla="*/ 2643188 w 2643188"/>
                <a:gd name="connsiteY3" fmla="*/ 671512 h 671512"/>
              </a:gdLst>
              <a:ahLst/>
              <a:cxnLst>
                <a:cxn ang="0">
                  <a:pos x="connsiteX0" y="connsiteY0"/>
                </a:cxn>
                <a:cxn ang="0">
                  <a:pos x="connsiteX1" y="connsiteY1"/>
                </a:cxn>
                <a:cxn ang="0">
                  <a:pos x="connsiteX2" y="connsiteY2"/>
                </a:cxn>
                <a:cxn ang="0">
                  <a:pos x="connsiteX3" y="connsiteY3"/>
                </a:cxn>
              </a:cxnLst>
              <a:rect l="l" t="t" r="r" b="b"/>
              <a:pathLst>
                <a:path w="2643188" h="671512">
                  <a:moveTo>
                    <a:pt x="0" y="0"/>
                  </a:moveTo>
                  <a:cubicBezTo>
                    <a:pt x="179784" y="251222"/>
                    <a:pt x="359569" y="502444"/>
                    <a:pt x="628650" y="542925"/>
                  </a:cubicBezTo>
                  <a:cubicBezTo>
                    <a:pt x="897731" y="583406"/>
                    <a:pt x="1278732" y="221456"/>
                    <a:pt x="1614488" y="242887"/>
                  </a:cubicBezTo>
                  <a:cubicBezTo>
                    <a:pt x="1950244" y="264318"/>
                    <a:pt x="2296716" y="467915"/>
                    <a:pt x="2643188" y="671512"/>
                  </a:cubicBezTo>
                </a:path>
              </a:pathLst>
            </a:custGeom>
            <a:noFill/>
            <a:ln w="57150">
              <a:solidFill>
                <a:srgbClr val="0070C0"/>
              </a:solidFill>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A3320D4A-CD9D-F7B7-467E-456A114CC93B}"/>
                </a:ext>
              </a:extLst>
            </p:cNvPr>
            <p:cNvCxnSpPr>
              <a:cxnSpLocks/>
            </p:cNvCxnSpPr>
            <p:nvPr/>
          </p:nvCxnSpPr>
          <p:spPr>
            <a:xfrm flipH="1" flipV="1">
              <a:off x="964802" y="2747963"/>
              <a:ext cx="393253" cy="49530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6D7A6DF-C2C7-BB47-0FB2-5B57D54D956F}"/>
                </a:ext>
              </a:extLst>
            </p:cNvPr>
            <p:cNvCxnSpPr>
              <a:cxnSpLocks/>
            </p:cNvCxnSpPr>
            <p:nvPr/>
          </p:nvCxnSpPr>
          <p:spPr>
            <a:xfrm>
              <a:off x="3827256" y="4331494"/>
              <a:ext cx="329611" cy="366712"/>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Freeform: Shape 51">
              <a:extLst>
                <a:ext uri="{FF2B5EF4-FFF2-40B4-BE49-F238E27FC236}">
                  <a16:creationId xmlns:a16="http://schemas.microsoft.com/office/drawing/2014/main" id="{F191EEE0-7041-8D6E-5CB3-8A99E1A61C30}"/>
                </a:ext>
              </a:extLst>
            </p:cNvPr>
            <p:cNvSpPr/>
            <p:nvPr/>
          </p:nvSpPr>
          <p:spPr>
            <a:xfrm>
              <a:off x="14950025" y="3377539"/>
              <a:ext cx="2643188" cy="671512"/>
            </a:xfrm>
            <a:custGeom>
              <a:avLst/>
              <a:gdLst>
                <a:gd name="connsiteX0" fmla="*/ 0 w 2643188"/>
                <a:gd name="connsiteY0" fmla="*/ 0 h 671512"/>
                <a:gd name="connsiteX1" fmla="*/ 628650 w 2643188"/>
                <a:gd name="connsiteY1" fmla="*/ 542925 h 671512"/>
                <a:gd name="connsiteX2" fmla="*/ 1614488 w 2643188"/>
                <a:gd name="connsiteY2" fmla="*/ 242887 h 671512"/>
                <a:gd name="connsiteX3" fmla="*/ 2643188 w 2643188"/>
                <a:gd name="connsiteY3" fmla="*/ 671512 h 671512"/>
              </a:gdLst>
              <a:ahLst/>
              <a:cxnLst>
                <a:cxn ang="0">
                  <a:pos x="connsiteX0" y="connsiteY0"/>
                </a:cxn>
                <a:cxn ang="0">
                  <a:pos x="connsiteX1" y="connsiteY1"/>
                </a:cxn>
                <a:cxn ang="0">
                  <a:pos x="connsiteX2" y="connsiteY2"/>
                </a:cxn>
                <a:cxn ang="0">
                  <a:pos x="connsiteX3" y="connsiteY3"/>
                </a:cxn>
              </a:cxnLst>
              <a:rect l="l" t="t" r="r" b="b"/>
              <a:pathLst>
                <a:path w="2643188" h="671512">
                  <a:moveTo>
                    <a:pt x="0" y="0"/>
                  </a:moveTo>
                  <a:cubicBezTo>
                    <a:pt x="179784" y="251222"/>
                    <a:pt x="359569" y="502444"/>
                    <a:pt x="628650" y="542925"/>
                  </a:cubicBezTo>
                  <a:cubicBezTo>
                    <a:pt x="897731" y="583406"/>
                    <a:pt x="1278732" y="221456"/>
                    <a:pt x="1614488" y="242887"/>
                  </a:cubicBezTo>
                  <a:cubicBezTo>
                    <a:pt x="1950244" y="264318"/>
                    <a:pt x="2296716" y="467915"/>
                    <a:pt x="2643188" y="671512"/>
                  </a:cubicBezTo>
                </a:path>
              </a:pathLst>
            </a:custGeom>
            <a:noFill/>
            <a:ln w="57150">
              <a:solidFill>
                <a:srgbClr val="0070C0"/>
              </a:solidFill>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9BCD7206-021E-372A-E432-BAE636CD7414}"/>
                </a:ext>
              </a:extLst>
            </p:cNvPr>
            <p:cNvSpPr/>
            <p:nvPr/>
          </p:nvSpPr>
          <p:spPr>
            <a:xfrm>
              <a:off x="14832409" y="3829977"/>
              <a:ext cx="2643188" cy="671512"/>
            </a:xfrm>
            <a:custGeom>
              <a:avLst/>
              <a:gdLst>
                <a:gd name="connsiteX0" fmla="*/ 0 w 2643188"/>
                <a:gd name="connsiteY0" fmla="*/ 0 h 671512"/>
                <a:gd name="connsiteX1" fmla="*/ 628650 w 2643188"/>
                <a:gd name="connsiteY1" fmla="*/ 542925 h 671512"/>
                <a:gd name="connsiteX2" fmla="*/ 1614488 w 2643188"/>
                <a:gd name="connsiteY2" fmla="*/ 242887 h 671512"/>
                <a:gd name="connsiteX3" fmla="*/ 2643188 w 2643188"/>
                <a:gd name="connsiteY3" fmla="*/ 671512 h 671512"/>
              </a:gdLst>
              <a:ahLst/>
              <a:cxnLst>
                <a:cxn ang="0">
                  <a:pos x="connsiteX0" y="connsiteY0"/>
                </a:cxn>
                <a:cxn ang="0">
                  <a:pos x="connsiteX1" y="connsiteY1"/>
                </a:cxn>
                <a:cxn ang="0">
                  <a:pos x="connsiteX2" y="connsiteY2"/>
                </a:cxn>
                <a:cxn ang="0">
                  <a:pos x="connsiteX3" y="connsiteY3"/>
                </a:cxn>
              </a:cxnLst>
              <a:rect l="l" t="t" r="r" b="b"/>
              <a:pathLst>
                <a:path w="2643188" h="671512">
                  <a:moveTo>
                    <a:pt x="0" y="0"/>
                  </a:moveTo>
                  <a:cubicBezTo>
                    <a:pt x="179784" y="251222"/>
                    <a:pt x="359569" y="502444"/>
                    <a:pt x="628650" y="542925"/>
                  </a:cubicBezTo>
                  <a:cubicBezTo>
                    <a:pt x="897731" y="583406"/>
                    <a:pt x="1278732" y="221456"/>
                    <a:pt x="1614488" y="242887"/>
                  </a:cubicBezTo>
                  <a:cubicBezTo>
                    <a:pt x="1950244" y="264318"/>
                    <a:pt x="2296716" y="467915"/>
                    <a:pt x="2643188" y="671512"/>
                  </a:cubicBezTo>
                </a:path>
              </a:pathLst>
            </a:custGeom>
            <a:noFill/>
            <a:ln w="57150">
              <a:solidFill>
                <a:srgbClr val="0070C0"/>
              </a:solidFill>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44904E67-7FCB-4B06-8920-6F3AA0F558D7}"/>
                </a:ext>
              </a:extLst>
            </p:cNvPr>
            <p:cNvCxnSpPr>
              <a:cxnSpLocks/>
            </p:cNvCxnSpPr>
            <p:nvPr/>
          </p:nvCxnSpPr>
          <p:spPr>
            <a:xfrm flipH="1" flipV="1">
              <a:off x="14543227" y="2882239"/>
              <a:ext cx="393253" cy="49530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890FE19-E13C-B55B-72FC-5E4F9E084E9F}"/>
                </a:ext>
              </a:extLst>
            </p:cNvPr>
            <p:cNvCxnSpPr>
              <a:cxnSpLocks/>
            </p:cNvCxnSpPr>
            <p:nvPr/>
          </p:nvCxnSpPr>
          <p:spPr>
            <a:xfrm>
              <a:off x="17405681" y="4465770"/>
              <a:ext cx="329611" cy="366712"/>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32" name="Picture 8" descr="Lightbulb ">
              <a:extLst>
                <a:ext uri="{FF2B5EF4-FFF2-40B4-BE49-F238E27FC236}">
                  <a16:creationId xmlns:a16="http://schemas.microsoft.com/office/drawing/2014/main" id="{37AD72DA-3A7C-9E44-E2F5-F94DC108B2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8925375" y="1060751"/>
              <a:ext cx="958549" cy="958549"/>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TextBox 59">
            <a:extLst>
              <a:ext uri="{FF2B5EF4-FFF2-40B4-BE49-F238E27FC236}">
                <a16:creationId xmlns:a16="http://schemas.microsoft.com/office/drawing/2014/main" id="{1AC68F7D-D075-9A22-9767-089B31C06C53}"/>
              </a:ext>
            </a:extLst>
          </p:cNvPr>
          <p:cNvSpPr txBox="1"/>
          <p:nvPr/>
        </p:nvSpPr>
        <p:spPr>
          <a:xfrm>
            <a:off x="7464955" y="2780961"/>
            <a:ext cx="3467293"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Đặc điểm </a:t>
            </a:r>
          </a:p>
        </p:txBody>
      </p:sp>
      <p:cxnSp>
        <p:nvCxnSpPr>
          <p:cNvPr id="62" name="Straight Connector 61">
            <a:extLst>
              <a:ext uri="{FF2B5EF4-FFF2-40B4-BE49-F238E27FC236}">
                <a16:creationId xmlns:a16="http://schemas.microsoft.com/office/drawing/2014/main" id="{C9B9AF76-6ED6-8C24-FBA1-D65228C03A5E}"/>
              </a:ext>
            </a:extLst>
          </p:cNvPr>
          <p:cNvCxnSpPr>
            <a:cxnSpLocks/>
          </p:cNvCxnSpPr>
          <p:nvPr/>
        </p:nvCxnSpPr>
        <p:spPr>
          <a:xfrm>
            <a:off x="4909471" y="728043"/>
            <a:ext cx="1570733" cy="777366"/>
          </a:xfrm>
          <a:prstGeom prst="bentConnector3">
            <a:avLst>
              <a:gd name="adj1" fmla="val 50000"/>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FF1E86B-04E8-7D0F-C5F4-62514330591A}"/>
              </a:ext>
            </a:extLst>
          </p:cNvPr>
          <p:cNvSpPr txBox="1"/>
          <p:nvPr/>
        </p:nvSpPr>
        <p:spPr>
          <a:xfrm>
            <a:off x="763992" y="320612"/>
            <a:ext cx="4359218" cy="677108"/>
          </a:xfrm>
          <a:prstGeom prst="rect">
            <a:avLst/>
          </a:prstGeom>
          <a:noFill/>
        </p:spPr>
        <p:txBody>
          <a:bodyPr wrap="square" rtlCol="0">
            <a:spAutoFit/>
          </a:bodyPr>
          <a:lstStyle/>
          <a:p>
            <a:pPr algn="ctr"/>
            <a:r>
              <a:rPr lang="en-US" sz="3800">
                <a:latin typeface="Arial" panose="020B0604020202020204" pitchFamily="34" charset="0"/>
                <a:cs typeface="Arial" panose="020B0604020202020204" pitchFamily="34" charset="0"/>
              </a:rPr>
              <a:t>Mái tôn, mái kẽm </a:t>
            </a:r>
          </a:p>
        </p:txBody>
      </p:sp>
      <p:cxnSp>
        <p:nvCxnSpPr>
          <p:cNvPr id="1029" name="Straight Connector 61">
            <a:extLst>
              <a:ext uri="{FF2B5EF4-FFF2-40B4-BE49-F238E27FC236}">
                <a16:creationId xmlns:a16="http://schemas.microsoft.com/office/drawing/2014/main" id="{13F56445-DB17-5E25-5B68-C8DF31ABEDE0}"/>
              </a:ext>
            </a:extLst>
          </p:cNvPr>
          <p:cNvCxnSpPr>
            <a:cxnSpLocks/>
          </p:cNvCxnSpPr>
          <p:nvPr/>
        </p:nvCxnSpPr>
        <p:spPr>
          <a:xfrm>
            <a:off x="1339518" y="4917898"/>
            <a:ext cx="0" cy="935192"/>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C05710D7-248D-7D00-662C-D35D1508B53A}"/>
              </a:ext>
            </a:extLst>
          </p:cNvPr>
          <p:cNvSpPr txBox="1"/>
          <p:nvPr/>
        </p:nvSpPr>
        <p:spPr>
          <a:xfrm>
            <a:off x="-124946" y="5798342"/>
            <a:ext cx="2916953" cy="1738296"/>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Hệ thống làm lạnh</a:t>
            </a:r>
          </a:p>
        </p:txBody>
      </p:sp>
      <p:cxnSp>
        <p:nvCxnSpPr>
          <p:cNvPr id="1037" name="Straight Connector 61">
            <a:extLst>
              <a:ext uri="{FF2B5EF4-FFF2-40B4-BE49-F238E27FC236}">
                <a16:creationId xmlns:a16="http://schemas.microsoft.com/office/drawing/2014/main" id="{150A4D59-4982-3E6C-08AF-2D168B0D1247}"/>
              </a:ext>
            </a:extLst>
          </p:cNvPr>
          <p:cNvCxnSpPr>
            <a:cxnSpLocks/>
          </p:cNvCxnSpPr>
          <p:nvPr/>
        </p:nvCxnSpPr>
        <p:spPr>
          <a:xfrm>
            <a:off x="16938067" y="4991100"/>
            <a:ext cx="0" cy="935192"/>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38" name="TextBox 1037">
            <a:extLst>
              <a:ext uri="{FF2B5EF4-FFF2-40B4-BE49-F238E27FC236}">
                <a16:creationId xmlns:a16="http://schemas.microsoft.com/office/drawing/2014/main" id="{7BC611ED-50CF-4FF5-004E-1749E9944AD7}"/>
              </a:ext>
            </a:extLst>
          </p:cNvPr>
          <p:cNvSpPr txBox="1"/>
          <p:nvPr/>
        </p:nvSpPr>
        <p:spPr>
          <a:xfrm>
            <a:off x="15788550" y="5751327"/>
            <a:ext cx="2383553"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Quạt hút khí nóng, CO2</a:t>
            </a:r>
          </a:p>
        </p:txBody>
      </p:sp>
      <p:sp>
        <p:nvSpPr>
          <p:cNvPr id="1040" name="TextBox 1039">
            <a:extLst>
              <a:ext uri="{FF2B5EF4-FFF2-40B4-BE49-F238E27FC236}">
                <a16:creationId xmlns:a16="http://schemas.microsoft.com/office/drawing/2014/main" id="{C3E4D583-4DF6-9388-A48F-73F56667C3C5}"/>
              </a:ext>
            </a:extLst>
          </p:cNvPr>
          <p:cNvSpPr txBox="1"/>
          <p:nvPr/>
        </p:nvSpPr>
        <p:spPr>
          <a:xfrm>
            <a:off x="2115417" y="7984951"/>
            <a:ext cx="13947297" cy="1738296"/>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en-US" sz="3800">
                <a:latin typeface="Arial" panose="020B0604020202020204" pitchFamily="34" charset="0"/>
                <a:cs typeface="Arial" panose="020B0604020202020204" pitchFamily="34" charset="0"/>
              </a:rPr>
              <a:t>Có hệ thống điều khiển nhiệt độ tự động.</a:t>
            </a:r>
          </a:p>
          <a:p>
            <a:pPr marL="571500" indent="-571500" algn="just">
              <a:lnSpc>
                <a:spcPct val="150000"/>
              </a:lnSpc>
              <a:buFont typeface="Wingdings" panose="05000000000000000000" pitchFamily="2" charset="2"/>
              <a:buChar char="ü"/>
            </a:pPr>
            <a:r>
              <a:rPr lang="en-US" sz="3800">
                <a:latin typeface="Arial" panose="020B0604020202020204" pitchFamily="34" charset="0"/>
                <a:cs typeface="Arial" panose="020B0604020202020204" pitchFamily="34" charset="0"/>
              </a:rPr>
              <a:t>Có hệ thống camera và các thiết bị cảm biến trong chuồng.</a:t>
            </a:r>
          </a:p>
        </p:txBody>
      </p:sp>
    </p:spTree>
    <p:extLst>
      <p:ext uri="{BB962C8B-B14F-4D97-AF65-F5344CB8AC3E}">
        <p14:creationId xmlns:p14="http://schemas.microsoft.com/office/powerpoint/2010/main" val="225152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down)">
                                      <p:cBhvr>
                                        <p:cTn id="10" dur="500"/>
                                        <p:tgtEl>
                                          <p:spTgt spid="6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29"/>
                                        </p:tgtEl>
                                        <p:attrNameLst>
                                          <p:attrName>style.visibility</p:attrName>
                                        </p:attrNameLst>
                                      </p:cBhvr>
                                      <p:to>
                                        <p:strVal val="visible"/>
                                      </p:to>
                                    </p:set>
                                    <p:animEffect transition="in" filter="wipe(down)">
                                      <p:cBhvr>
                                        <p:cTn id="14" dur="500"/>
                                        <p:tgtEl>
                                          <p:spTgt spid="102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wipe(down)">
                                      <p:cBhvr>
                                        <p:cTn id="17" dur="500"/>
                                        <p:tgtEl>
                                          <p:spTgt spid="1036"/>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038"/>
                                        </p:tgtEl>
                                        <p:attrNameLst>
                                          <p:attrName>style.visibility</p:attrName>
                                        </p:attrNameLst>
                                      </p:cBhvr>
                                      <p:to>
                                        <p:strVal val="visible"/>
                                      </p:to>
                                    </p:set>
                                    <p:animEffect transition="in" filter="wipe(down)">
                                      <p:cBhvr>
                                        <p:cTn id="21" dur="500"/>
                                        <p:tgtEl>
                                          <p:spTgt spid="1038"/>
                                        </p:tgtEl>
                                      </p:cBhvr>
                                    </p:animEffect>
                                  </p:childTnLst>
                                </p:cTn>
                              </p:par>
                              <p:par>
                                <p:cTn id="22" presetID="22" presetClass="entr" presetSubtype="4" fill="hold" nodeType="withEffect">
                                  <p:stCondLst>
                                    <p:cond delay="0"/>
                                  </p:stCondLst>
                                  <p:childTnLst>
                                    <p:set>
                                      <p:cBhvr>
                                        <p:cTn id="23" dur="1" fill="hold">
                                          <p:stCondLst>
                                            <p:cond delay="0"/>
                                          </p:stCondLst>
                                        </p:cTn>
                                        <p:tgtEl>
                                          <p:spTgt spid="1037"/>
                                        </p:tgtEl>
                                        <p:attrNameLst>
                                          <p:attrName>style.visibility</p:attrName>
                                        </p:attrNameLst>
                                      </p:cBhvr>
                                      <p:to>
                                        <p:strVal val="visible"/>
                                      </p:to>
                                    </p:set>
                                    <p:animEffect transition="in" filter="wipe(down)">
                                      <p:cBhvr>
                                        <p:cTn id="24" dur="500"/>
                                        <p:tgtEl>
                                          <p:spTgt spid="103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40"/>
                                        </p:tgtEl>
                                        <p:attrNameLst>
                                          <p:attrName>style.visibility</p:attrName>
                                        </p:attrNameLst>
                                      </p:cBhvr>
                                      <p:to>
                                        <p:strVal val="visible"/>
                                      </p:to>
                                    </p:set>
                                    <p:anim calcmode="lin" valueType="num">
                                      <p:cBhvr additive="base">
                                        <p:cTn id="29" dur="500" fill="hold"/>
                                        <p:tgtEl>
                                          <p:spTgt spid="1040"/>
                                        </p:tgtEl>
                                        <p:attrNameLst>
                                          <p:attrName>ppt_x</p:attrName>
                                        </p:attrNameLst>
                                      </p:cBhvr>
                                      <p:tavLst>
                                        <p:tav tm="0">
                                          <p:val>
                                            <p:strVal val="#ppt_x"/>
                                          </p:val>
                                        </p:tav>
                                        <p:tav tm="100000">
                                          <p:val>
                                            <p:strVal val="#ppt_x"/>
                                          </p:val>
                                        </p:tav>
                                      </p:tavLst>
                                    </p:anim>
                                    <p:anim calcmode="lin" valueType="num">
                                      <p:cBhvr additive="base">
                                        <p:cTn id="30"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036" grpId="0"/>
      <p:bldP spid="1038" grpId="0"/>
      <p:bldP spid="104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 name="Freeform 7">
            <a:extLst>
              <a:ext uri="{FF2B5EF4-FFF2-40B4-BE49-F238E27FC236}">
                <a16:creationId xmlns:a16="http://schemas.microsoft.com/office/drawing/2014/main" id="{3E67AAA2-AFB9-8063-0010-2D61C86DE98B}"/>
              </a:ext>
            </a:extLst>
          </p:cNvPr>
          <p:cNvSpPr/>
          <p:nvPr/>
        </p:nvSpPr>
        <p:spPr>
          <a:xfrm rot="-9816898">
            <a:off x="16383430" y="141808"/>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9">
            <a:extLst>
              <a:ext uri="{FF2B5EF4-FFF2-40B4-BE49-F238E27FC236}">
                <a16:creationId xmlns:a16="http://schemas.microsoft.com/office/drawing/2014/main" id="{7FD17866-B50E-E2AB-D24F-2A3B5308D0CF}"/>
              </a:ext>
            </a:extLst>
          </p:cNvPr>
          <p:cNvSpPr/>
          <p:nvPr/>
        </p:nvSpPr>
        <p:spPr>
          <a:xfrm rot="6383713">
            <a:off x="40338" y="8835549"/>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 name="Picture 3">
            <a:extLst>
              <a:ext uri="{FF2B5EF4-FFF2-40B4-BE49-F238E27FC236}">
                <a16:creationId xmlns:a16="http://schemas.microsoft.com/office/drawing/2014/main" id="{4AFA2A68-B17D-D997-5918-E1A584C29691}"/>
              </a:ext>
            </a:extLst>
          </p:cNvPr>
          <p:cNvPicPr>
            <a:picLocks noChangeAspect="1"/>
          </p:cNvPicPr>
          <p:nvPr/>
        </p:nvPicPr>
        <p:blipFill rotWithShape="1">
          <a:blip r:embed="rId8">
            <a:clrChange>
              <a:clrFrom>
                <a:srgbClr val="FFFFFF"/>
              </a:clrFrom>
              <a:clrTo>
                <a:srgbClr val="FFFFFF">
                  <a:alpha val="0"/>
                </a:srgbClr>
              </a:clrTo>
            </a:clrChange>
          </a:blip>
          <a:srcRect t="7979"/>
          <a:stretch/>
        </p:blipFill>
        <p:spPr>
          <a:xfrm>
            <a:off x="144138" y="897986"/>
            <a:ext cx="17999723" cy="8491027"/>
          </a:xfrm>
          <a:prstGeom prst="rect">
            <a:avLst/>
          </a:prstGeom>
        </p:spPr>
      </p:pic>
    </p:spTree>
    <p:extLst>
      <p:ext uri="{BB962C8B-B14F-4D97-AF65-F5344CB8AC3E}">
        <p14:creationId xmlns:p14="http://schemas.microsoft.com/office/powerpoint/2010/main" val="36197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933</TotalTime>
  <Words>2685</Words>
  <Application>Microsoft Office PowerPoint</Application>
  <PresentationFormat>Custom</PresentationFormat>
  <Paragraphs>254</Paragraphs>
  <Slides>45</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Pink Doodle Hand drawn Science Project Presentation</dc:title>
  <dc:creator>Thảo Đào</dc:creator>
  <cp:lastModifiedBy>Thảo Đào</cp:lastModifiedBy>
  <cp:revision>8</cp:revision>
  <dcterms:created xsi:type="dcterms:W3CDTF">2006-08-16T00:00:00Z</dcterms:created>
  <dcterms:modified xsi:type="dcterms:W3CDTF">2024-01-09T23:41:50Z</dcterms:modified>
  <dc:identifier>DAF46XwejTA</dc:identifier>
</cp:coreProperties>
</file>