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300" r:id="rId6"/>
    <p:sldId id="301" r:id="rId7"/>
    <p:sldId id="294" r:id="rId8"/>
    <p:sldId id="302" r:id="rId9"/>
    <p:sldId id="303" r:id="rId10"/>
    <p:sldId id="330" r:id="rId11"/>
    <p:sldId id="332" r:id="rId12"/>
    <p:sldId id="304" r:id="rId13"/>
    <p:sldId id="343" r:id="rId14"/>
    <p:sldId id="338" r:id="rId15"/>
    <p:sldId id="305" r:id="rId16"/>
    <p:sldId id="344" r:id="rId17"/>
    <p:sldId id="339" r:id="rId18"/>
    <p:sldId id="306" r:id="rId19"/>
    <p:sldId id="345" r:id="rId20"/>
    <p:sldId id="340" r:id="rId21"/>
    <p:sldId id="307" r:id="rId22"/>
    <p:sldId id="346" r:id="rId23"/>
    <p:sldId id="341" r:id="rId24"/>
    <p:sldId id="308" r:id="rId25"/>
    <p:sldId id="347" r:id="rId26"/>
    <p:sldId id="342" r:id="rId27"/>
    <p:sldId id="320" r:id="rId28"/>
    <p:sldId id="325" r:id="rId29"/>
    <p:sldId id="324" r:id="rId30"/>
    <p:sldId id="323" r:id="rId31"/>
    <p:sldId id="322" r:id="rId32"/>
    <p:sldId id="321" r:id="rId33"/>
    <p:sldId id="326" r:id="rId34"/>
    <p:sldId id="327" r:id="rId35"/>
    <p:sldId id="328" r:id="rId36"/>
    <p:sldId id="275" r:id="rId37"/>
    <p:sldId id="277" r:id="rId38"/>
  </p:sldIdLst>
  <p:sldSz cx="18288000" cy="10287000"/>
  <p:notesSz cx="6858000" cy="9144000"/>
  <p:embeddedFontLs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E78B"/>
    <a:srgbClr val="00E266"/>
    <a:srgbClr val="000000"/>
    <a:srgbClr val="00D0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74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3.svg"/><Relationship Id="rId7" Type="http://schemas.openxmlformats.org/officeDocument/2006/relationships/image" Target="../media/image16.svg"/><Relationship Id="rId12"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2.svg"/><Relationship Id="rId5" Type="http://schemas.openxmlformats.org/officeDocument/2006/relationships/image" Target="../media/image12.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2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2.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3.svg"/><Relationship Id="rId7" Type="http://schemas.openxmlformats.org/officeDocument/2006/relationships/image" Target="../media/image16.svg"/><Relationship Id="rId12"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2.svg"/><Relationship Id="rId5" Type="http://schemas.openxmlformats.org/officeDocument/2006/relationships/image" Target="../media/image12.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3.svg"/><Relationship Id="rId7" Type="http://schemas.openxmlformats.org/officeDocument/2006/relationships/image" Target="../media/image16.svg"/><Relationship Id="rId12"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2.svg"/><Relationship Id="rId5" Type="http://schemas.openxmlformats.org/officeDocument/2006/relationships/image" Target="../media/image12.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3.svg"/><Relationship Id="rId7" Type="http://schemas.openxmlformats.org/officeDocument/2006/relationships/image" Target="../media/image16.svg"/><Relationship Id="rId12"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2.svg"/><Relationship Id="rId5" Type="http://schemas.openxmlformats.org/officeDocument/2006/relationships/image" Target="../media/image12.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20.sv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3.svg"/><Relationship Id="rId7" Type="http://schemas.openxmlformats.org/officeDocument/2006/relationships/image" Target="../media/image16.svg"/><Relationship Id="rId12"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2.svg"/><Relationship Id="rId5" Type="http://schemas.openxmlformats.org/officeDocument/2006/relationships/image" Target="../media/image12.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8.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3.svg"/><Relationship Id="rId7" Type="http://schemas.openxmlformats.org/officeDocument/2006/relationships/image" Target="../media/image16.sv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2.svg"/><Relationship Id="rId5" Type="http://schemas.openxmlformats.org/officeDocument/2006/relationships/image" Target="../media/image12.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8.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7.svg"/><Relationship Id="rId4" Type="http://schemas.openxmlformats.org/officeDocument/2006/relationships/image" Target="../media/image23.png"/><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7.svg"/><Relationship Id="rId4" Type="http://schemas.openxmlformats.org/officeDocument/2006/relationships/image" Target="../media/image23.png"/><Relationship Id="rId9"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7.svg"/><Relationship Id="rId4" Type="http://schemas.openxmlformats.org/officeDocument/2006/relationships/image" Target="../media/image23.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9.svg"/><Relationship Id="rId4" Type="http://schemas.openxmlformats.org/officeDocument/2006/relationships/image" Target="../media/image15.png"/><Relationship Id="rId9" Type="http://schemas.openxmlformats.org/officeDocument/2006/relationships/image" Target="../media/image33.svg"/></Relationships>
</file>

<file path=ppt/slides/_rels/slide3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7.svg"/><Relationship Id="rId4" Type="http://schemas.openxmlformats.org/officeDocument/2006/relationships/image" Target="../media/image23.png"/><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7.svg"/><Relationship Id="rId4" Type="http://schemas.openxmlformats.org/officeDocument/2006/relationships/image" Target="../media/image23.png"/><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7.sv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7.sv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7.sv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7.sv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50.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4.sv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7.svg"/><Relationship Id="rId4" Type="http://schemas.openxmlformats.org/officeDocument/2006/relationships/image" Target="../media/image19.png"/><Relationship Id="rId9" Type="http://schemas.openxmlformats.org/officeDocument/2006/relationships/image" Target="../media/image41.sv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7.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0.svg"/><Relationship Id="rId7" Type="http://schemas.openxmlformats.org/officeDocument/2006/relationships/image" Target="../media/image2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2.svg"/><Relationship Id="rId4" Type="http://schemas.openxmlformats.org/officeDocument/2006/relationships/image" Target="../media/image27.png"/><Relationship Id="rId9" Type="http://schemas.openxmlformats.org/officeDocument/2006/relationships/image" Target="../media/image54.svg"/></Relationships>
</file>

<file path=ppt/slides/_rels/slide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2.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7.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99261">
            <a:off x="15266592" y="6288337"/>
            <a:ext cx="4913938" cy="5939925"/>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34102">
            <a:off x="15337074" y="-16661"/>
            <a:ext cx="4524890" cy="4898996"/>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14612">
            <a:off x="-1900337" y="-36557"/>
            <a:ext cx="5207673" cy="3465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93282">
            <a:off x="-1631611" y="6368261"/>
            <a:ext cx="5320621" cy="4624104"/>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409797">
            <a:off x="-1292046" y="3393046"/>
            <a:ext cx="4321518" cy="163432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59855">
            <a:off x="16262970" y="5259252"/>
            <a:ext cx="1209483" cy="2181035"/>
          </a:xfrm>
          <a:prstGeom prst="rect">
            <a:avLst/>
          </a:prstGeom>
        </p:spPr>
      </p:pic>
      <p:sp>
        <p:nvSpPr>
          <p:cNvPr id="12" name="Hộp Văn bản 11">
            <a:extLst>
              <a:ext uri="{FF2B5EF4-FFF2-40B4-BE49-F238E27FC236}">
                <a16:creationId xmlns:a16="http://schemas.microsoft.com/office/drawing/2014/main" id="{ED19750C-3B03-561B-26A7-66437B3523CA}"/>
              </a:ext>
            </a:extLst>
          </p:cNvPr>
          <p:cNvSpPr txBox="1"/>
          <p:nvPr/>
        </p:nvSpPr>
        <p:spPr>
          <a:xfrm>
            <a:off x="3405588" y="3537995"/>
            <a:ext cx="11311703" cy="2951064"/>
          </a:xfrm>
          <a:prstGeom prst="rect">
            <a:avLst/>
          </a:prstGeom>
          <a:noFill/>
        </p:spPr>
        <p:txBody>
          <a:bodyPr wrap="square" rtlCol="0">
            <a:spAutoFit/>
          </a:bodyPr>
          <a:lstStyle/>
          <a:p>
            <a:pPr algn="ctr">
              <a:lnSpc>
                <a:spcPct val="150000"/>
              </a:lnSpc>
            </a:pPr>
            <a:r>
              <a:rPr lang="en-US" sz="6600" b="1" dirty="0">
                <a:latin typeface="Arial" panose="020B0604020202020204" pitchFamily="34" charset="0"/>
                <a:cs typeface="Arial" panose="020B0604020202020204" pitchFamily="34" charset="0"/>
              </a:rPr>
              <a:t>CHÀO MỪNG CÁC EM </a:t>
            </a:r>
            <a:endParaRPr lang="en-US" sz="6600" b="1" dirty="0" smtClean="0">
              <a:latin typeface="Arial" panose="020B0604020202020204" pitchFamily="34" charset="0"/>
              <a:cs typeface="Arial" panose="020B0604020202020204" pitchFamily="34" charset="0"/>
            </a:endParaRPr>
          </a:p>
          <a:p>
            <a:pPr algn="ctr">
              <a:lnSpc>
                <a:spcPct val="150000"/>
              </a:lnSpc>
            </a:pPr>
            <a:r>
              <a:rPr lang="en-US" sz="6600" b="1" dirty="0" smtClean="0">
                <a:latin typeface="Arial" panose="020B0604020202020204" pitchFamily="34" charset="0"/>
                <a:cs typeface="Arial" panose="020B0604020202020204" pitchFamily="34" charset="0"/>
              </a:rPr>
              <a:t>ĐẾN </a:t>
            </a:r>
            <a:r>
              <a:rPr lang="en-US" sz="6600" b="1" dirty="0">
                <a:latin typeface="Arial" panose="020B0604020202020204" pitchFamily="34" charset="0"/>
                <a:cs typeface="Arial" panose="020B0604020202020204" pitchFamily="34" charset="0"/>
              </a:rPr>
              <a:t>VỚI </a:t>
            </a:r>
            <a:r>
              <a:rPr lang="en-US" sz="6600" b="1" dirty="0" smtClean="0">
                <a:latin typeface="Arial" panose="020B0604020202020204" pitchFamily="34" charset="0"/>
                <a:cs typeface="Arial" panose="020B0604020202020204" pitchFamily="34" charset="0"/>
              </a:rPr>
              <a:t>BÀI HỌC </a:t>
            </a:r>
            <a:endParaRPr lang="en-US" sz="66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42259">
            <a:off x="15726338" y="152175"/>
            <a:ext cx="2838195" cy="1770002"/>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346207">
            <a:off x="247557" y="-53342"/>
            <a:ext cx="1209483" cy="2181035"/>
          </a:xfrm>
          <a:prstGeom prst="rect">
            <a:avLst/>
          </a:prstGeom>
        </p:spPr>
      </p:pic>
      <p:sp>
        <p:nvSpPr>
          <p:cNvPr id="16" name="Hộp Văn bản 15">
            <a:extLst>
              <a:ext uri="{FF2B5EF4-FFF2-40B4-BE49-F238E27FC236}">
                <a16:creationId xmlns:a16="http://schemas.microsoft.com/office/drawing/2014/main" id="{22E56269-D677-2B2A-2E6C-30359D739EF9}"/>
              </a:ext>
            </a:extLst>
          </p:cNvPr>
          <p:cNvSpPr txBox="1"/>
          <p:nvPr/>
        </p:nvSpPr>
        <p:spPr>
          <a:xfrm>
            <a:off x="3163562" y="2552700"/>
            <a:ext cx="12409773" cy="98251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0"/>
              </a:spcAft>
              <a:buClrTx/>
              <a:buSzTx/>
              <a:buFontTx/>
              <a:buNone/>
              <a:tabLst/>
              <a:defRPr/>
            </a:pP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thống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cây</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dùng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đất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6">
            <a:extLst>
              <a:ext uri="{FF2B5EF4-FFF2-40B4-BE49-F238E27FC236}">
                <a16:creationId xmlns:a16="http://schemas.microsoft.com/office/drawing/2014/main" id="{8FF42F46-FF2A-4E06-BE2C-CC19AC183EE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13988" y="7665150"/>
            <a:ext cx="1905000" cy="2318031"/>
          </a:xfrm>
          <a:prstGeom prst="rect">
            <a:avLst/>
          </a:prstGeom>
        </p:spPr>
      </p:pic>
      <p:pic>
        <p:nvPicPr>
          <p:cNvPr id="10" name="Picture 7">
            <a:extLst>
              <a:ext uri="{FF2B5EF4-FFF2-40B4-BE49-F238E27FC236}">
                <a16:creationId xmlns:a16="http://schemas.microsoft.com/office/drawing/2014/main" id="{3D3A5A80-1C51-473D-BF2E-7E8F02DD6F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573335" y="7024293"/>
            <a:ext cx="2273531" cy="2248729"/>
          </a:xfrm>
          <a:prstGeom prst="rect">
            <a:avLst/>
          </a:prstGeom>
        </p:spPr>
      </p:pic>
      <p:pic>
        <p:nvPicPr>
          <p:cNvPr id="11" name="Picture 9">
            <a:extLst>
              <a:ext uri="{FF2B5EF4-FFF2-40B4-BE49-F238E27FC236}">
                <a16:creationId xmlns:a16="http://schemas.microsoft.com/office/drawing/2014/main" id="{BFD29CA9-D63A-4AB0-9510-5B64C520C03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031789" y="7635601"/>
            <a:ext cx="1004487" cy="2273531"/>
          </a:xfrm>
          <a:prstGeom prst="rect">
            <a:avLst/>
          </a:prstGeom>
        </p:spPr>
      </p:pic>
      <p:pic>
        <p:nvPicPr>
          <p:cNvPr id="3" name="Picture 2"/>
          <p:cNvPicPr>
            <a:picLocks noChangeAspect="1"/>
          </p:cNvPicPr>
          <p:nvPr/>
        </p:nvPicPr>
        <p:blipFill>
          <a:blip r:embed="rId12"/>
          <a:stretch>
            <a:fillRect/>
          </a:stretch>
        </p:blipFill>
        <p:spPr>
          <a:xfrm>
            <a:off x="5659767" y="3569901"/>
            <a:ext cx="6950042" cy="6066046"/>
          </a:xfrm>
          <a:prstGeom prst="rect">
            <a:avLst/>
          </a:prstGeom>
        </p:spPr>
      </p:pic>
    </p:spTree>
    <p:extLst>
      <p:ext uri="{BB962C8B-B14F-4D97-AF65-F5344CB8AC3E}">
        <p14:creationId xmlns:p14="http://schemas.microsoft.com/office/powerpoint/2010/main" val="13796985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37790">
            <a:off x="16724979" y="363372"/>
            <a:ext cx="1803504" cy="796821"/>
          </a:xfrm>
          <a:prstGeom prst="rect">
            <a:avLst/>
          </a:prstGeom>
        </p:spPr>
      </p:pic>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03567">
            <a:off x="16667328" y="-230032"/>
            <a:ext cx="1803504" cy="796821"/>
          </a:xfrm>
          <a:prstGeom prst="rect">
            <a:avLst/>
          </a:prstGeom>
        </p:spPr>
      </p:pic>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8384">
            <a:off x="16711894" y="-846291"/>
            <a:ext cx="1803504" cy="796821"/>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9749" y="-1645999"/>
            <a:ext cx="3629343" cy="3154229"/>
          </a:xfrm>
          <a:prstGeom prst="rect">
            <a:avLst/>
          </a:prstGeom>
        </p:spPr>
      </p:pic>
      <p:sp>
        <p:nvSpPr>
          <p:cNvPr id="9" name="TextBox 8">
            <a:extLst>
              <a:ext uri="{FF2B5EF4-FFF2-40B4-BE49-F238E27FC236}">
                <a16:creationId xmlns:a16="http://schemas.microsoft.com/office/drawing/2014/main" id="{A995BEBE-6277-40D1-BB5B-BB98F6C501C9}"/>
              </a:ext>
            </a:extLst>
          </p:cNvPr>
          <p:cNvSpPr txBox="1"/>
          <p:nvPr/>
        </p:nvSpPr>
        <p:spPr>
          <a:xfrm>
            <a:off x="2689997" y="301232"/>
            <a:ext cx="13411200" cy="9233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Thảo</a:t>
            </a:r>
            <a:r>
              <a:rPr kumimoji="0" lang="en-US" sz="3600" b="1"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luận</a:t>
            </a:r>
            <a:r>
              <a:rPr kumimoji="0" lang="en-US" sz="3600" b="1"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nhóm</a:t>
            </a:r>
            <a:r>
              <a:rPr kumimoji="0" lang="en-US" sz="3600" b="1"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và </a:t>
            </a: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hoàn thành bảng sau: </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0" name="Table 9">
            <a:extLst>
              <a:ext uri="{FF2B5EF4-FFF2-40B4-BE49-F238E27FC236}">
                <a16:creationId xmlns:a16="http://schemas.microsoft.com/office/drawing/2014/main" id="{DCC7356F-238A-449C-8645-E267AAA65997}"/>
              </a:ext>
            </a:extLst>
          </p:cNvPr>
          <p:cNvGraphicFramePr>
            <a:graphicFrameLocks noGrp="1"/>
          </p:cNvGraphicFramePr>
          <p:nvPr>
            <p:extLst/>
          </p:nvPr>
        </p:nvGraphicFramePr>
        <p:xfrm>
          <a:off x="577686" y="1452603"/>
          <a:ext cx="17196500" cy="8551124"/>
        </p:xfrm>
        <a:graphic>
          <a:graphicData uri="http://schemas.openxmlformats.org/drawingml/2006/table">
            <a:tbl>
              <a:tblPr firstRow="1" firstCol="1" bandRow="1"/>
              <a:tblGrid>
                <a:gridCol w="3955570">
                  <a:extLst>
                    <a:ext uri="{9D8B030D-6E8A-4147-A177-3AD203B41FA5}">
                      <a16:colId xmlns:a16="http://schemas.microsoft.com/office/drawing/2014/main" val="1403636221"/>
                    </a:ext>
                  </a:extLst>
                </a:gridCol>
                <a:gridCol w="4641103">
                  <a:extLst>
                    <a:ext uri="{9D8B030D-6E8A-4147-A177-3AD203B41FA5}">
                      <a16:colId xmlns:a16="http://schemas.microsoft.com/office/drawing/2014/main" val="528899761"/>
                    </a:ext>
                  </a:extLst>
                </a:gridCol>
                <a:gridCol w="4298337">
                  <a:extLst>
                    <a:ext uri="{9D8B030D-6E8A-4147-A177-3AD203B41FA5}">
                      <a16:colId xmlns:a16="http://schemas.microsoft.com/office/drawing/2014/main" val="4160353171"/>
                    </a:ext>
                  </a:extLst>
                </a:gridCol>
                <a:gridCol w="4301490">
                  <a:extLst>
                    <a:ext uri="{9D8B030D-6E8A-4147-A177-3AD203B41FA5}">
                      <a16:colId xmlns:a16="http://schemas.microsoft.com/office/drawing/2014/main" val="4166197221"/>
                    </a:ext>
                  </a:extLst>
                </a:gridCol>
              </a:tblGrid>
              <a:tr h="901308">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Hệ thống trồng cây</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Nguyên lí hoạt động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Ưu và nhược điểm</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Đối tượng áp dụng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8827116"/>
                  </a:ext>
                </a:extLst>
              </a:tr>
              <a:tr h="1524391">
                <a:tc>
                  <a:txBody>
                    <a:bodyPr/>
                    <a:lstStyle/>
                    <a:p>
                      <a:pPr algn="just">
                        <a:lnSpc>
                          <a:spcPct val="150000"/>
                        </a:lnSpc>
                        <a:spcBef>
                          <a:spcPts val="100"/>
                        </a:spcBef>
                        <a:spcAft>
                          <a:spcPts val="100"/>
                        </a:spcAft>
                      </a:pP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thống</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trồng</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cây</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trên</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thể</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tưới</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nhỏ</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giọt</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4268607"/>
                  </a:ext>
                </a:extLst>
              </a:tr>
              <a:tr h="2147476">
                <a:tc>
                  <a:txBody>
                    <a:bodyPr/>
                    <a:lstStyle/>
                    <a:p>
                      <a:pPr algn="just">
                        <a:lnSpc>
                          <a:spcPct val="150000"/>
                        </a:lnSpc>
                        <a:spcBef>
                          <a:spcPts val="100"/>
                        </a:spcBef>
                        <a:spcAft>
                          <a:spcPts val="100"/>
                        </a:spcAft>
                      </a:pP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trồng</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cây</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thuỷ</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canh</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màng</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mỏng</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dinh</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dưỡng</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328428"/>
                  </a:ext>
                </a:extLst>
              </a:tr>
              <a:tr h="1212850">
                <a:tc>
                  <a:txBody>
                    <a:bodyPr/>
                    <a:lstStyle/>
                    <a:p>
                      <a:pPr algn="just">
                        <a:lnSpc>
                          <a:spcPct val="150000"/>
                        </a:lnSpc>
                        <a:spcBef>
                          <a:spcPts val="100"/>
                        </a:spcBef>
                        <a:spcAft>
                          <a:spcPts val="100"/>
                        </a:spcAft>
                      </a:pP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thống</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thuỷ</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canh</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thuỷ</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triều</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0548930"/>
                  </a:ext>
                </a:extLst>
              </a:tr>
              <a:tr h="901308">
                <a:tc>
                  <a:txBody>
                    <a:bodyPr/>
                    <a:lstStyle/>
                    <a:p>
                      <a:pPr algn="just">
                        <a:lnSpc>
                          <a:spcPct val="150000"/>
                        </a:lnSpc>
                        <a:spcBef>
                          <a:spcPts val="100"/>
                        </a:spcBef>
                        <a:spcAft>
                          <a:spcPts val="100"/>
                        </a:spcAft>
                      </a:pP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thống</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thuỷ</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canh</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tĩnh</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8833687"/>
                  </a:ext>
                </a:extLst>
              </a:tr>
              <a:tr h="589767">
                <a:tc>
                  <a:txBody>
                    <a:bodyPr/>
                    <a:lstStyle/>
                    <a:p>
                      <a:pPr algn="just">
                        <a:lnSpc>
                          <a:spcPct val="150000"/>
                        </a:lnSpc>
                        <a:spcBef>
                          <a:spcPts val="100"/>
                        </a:spcBef>
                        <a:spcAft>
                          <a:spcPts val="100"/>
                        </a:spcAft>
                      </a:pP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thống</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canh</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6940349"/>
                  </a:ext>
                </a:extLst>
              </a:tr>
            </a:tbl>
          </a:graphicData>
        </a:graphic>
      </p:graphicFrame>
    </p:spTree>
    <p:extLst>
      <p:ext uri="{BB962C8B-B14F-4D97-AF65-F5344CB8AC3E}">
        <p14:creationId xmlns:p14="http://schemas.microsoft.com/office/powerpoint/2010/main" val="39430394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42259">
            <a:off x="15726338" y="152175"/>
            <a:ext cx="2838195" cy="1770002"/>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346207">
            <a:off x="247557" y="-53342"/>
            <a:ext cx="1209483" cy="2181035"/>
          </a:xfrm>
          <a:prstGeom prst="rect">
            <a:avLst/>
          </a:prstGeom>
        </p:spPr>
      </p:pic>
      <p:sp>
        <p:nvSpPr>
          <p:cNvPr id="16" name="Hộp Văn bản 15">
            <a:extLst>
              <a:ext uri="{FF2B5EF4-FFF2-40B4-BE49-F238E27FC236}">
                <a16:creationId xmlns:a16="http://schemas.microsoft.com/office/drawing/2014/main" id="{22E56269-D677-2B2A-2E6C-30359D739EF9}"/>
              </a:ext>
            </a:extLst>
          </p:cNvPr>
          <p:cNvSpPr txBox="1"/>
          <p:nvPr/>
        </p:nvSpPr>
        <p:spPr>
          <a:xfrm>
            <a:off x="2939113" y="495935"/>
            <a:ext cx="12409773" cy="982513"/>
          </a:xfrm>
          <a:prstGeom prst="rect">
            <a:avLst/>
          </a:prstGeom>
          <a:noFill/>
        </p:spPr>
        <p:txBody>
          <a:bodyPr wrap="square">
            <a:spAutoFit/>
          </a:bodyPr>
          <a:lstStyle/>
          <a:p>
            <a:pPr lvl="0" algn="just">
              <a:lnSpc>
                <a:spcPct val="150000"/>
              </a:lnSpc>
              <a:spcBef>
                <a:spcPts val="600"/>
              </a:spcBef>
              <a:defRPr/>
            </a:pP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3.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thống</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cây</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trồng</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đất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6">
            <a:extLst>
              <a:ext uri="{FF2B5EF4-FFF2-40B4-BE49-F238E27FC236}">
                <a16:creationId xmlns:a16="http://schemas.microsoft.com/office/drawing/2014/main" id="{8FF42F46-FF2A-4E06-BE2C-CC19AC183EE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13988" y="7665150"/>
            <a:ext cx="1905000" cy="2318031"/>
          </a:xfrm>
          <a:prstGeom prst="rect">
            <a:avLst/>
          </a:prstGeom>
        </p:spPr>
      </p:pic>
      <p:pic>
        <p:nvPicPr>
          <p:cNvPr id="10" name="Picture 7">
            <a:extLst>
              <a:ext uri="{FF2B5EF4-FFF2-40B4-BE49-F238E27FC236}">
                <a16:creationId xmlns:a16="http://schemas.microsoft.com/office/drawing/2014/main" id="{3D3A5A80-1C51-473D-BF2E-7E8F02DD6F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573335" y="7024293"/>
            <a:ext cx="2273531" cy="2248729"/>
          </a:xfrm>
          <a:prstGeom prst="rect">
            <a:avLst/>
          </a:prstGeom>
        </p:spPr>
      </p:pic>
      <p:pic>
        <p:nvPicPr>
          <p:cNvPr id="11" name="Picture 9">
            <a:extLst>
              <a:ext uri="{FF2B5EF4-FFF2-40B4-BE49-F238E27FC236}">
                <a16:creationId xmlns:a16="http://schemas.microsoft.com/office/drawing/2014/main" id="{BFD29CA9-D63A-4AB0-9510-5B64C520C03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031789" y="7635601"/>
            <a:ext cx="1004487" cy="2273531"/>
          </a:xfrm>
          <a:prstGeom prst="rect">
            <a:avLst/>
          </a:prstGeom>
        </p:spPr>
      </p:pic>
      <p:sp>
        <p:nvSpPr>
          <p:cNvPr id="2" name="Rectangle 1">
            <a:extLst>
              <a:ext uri="{FF2B5EF4-FFF2-40B4-BE49-F238E27FC236}">
                <a16:creationId xmlns:a16="http://schemas.microsoft.com/office/drawing/2014/main" id="{0C0B4924-D467-47C2-8076-128B7AC7687B}"/>
              </a:ext>
            </a:extLst>
          </p:cNvPr>
          <p:cNvSpPr/>
          <p:nvPr/>
        </p:nvSpPr>
        <p:spPr>
          <a:xfrm>
            <a:off x="838443" y="1808240"/>
            <a:ext cx="4191000" cy="914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lnSpc>
                <a:spcPct val="150000"/>
              </a:lnSpc>
            </a:pPr>
            <a:r>
              <a:rPr lang="vi-VN" sz="3600" b="1" dirty="0">
                <a:solidFill>
                  <a:srgbClr val="FF0000"/>
                </a:solidFill>
              </a:rPr>
              <a:t>Hoạt động nhóm</a:t>
            </a:r>
            <a:endParaRPr lang="en-US" sz="3600" b="1" dirty="0">
              <a:solidFill>
                <a:srgbClr val="FF0000"/>
              </a:solidFill>
            </a:endParaRPr>
          </a:p>
        </p:txBody>
      </p:sp>
      <p:sp>
        <p:nvSpPr>
          <p:cNvPr id="4" name="Arrow: Pentagon 3">
            <a:extLst>
              <a:ext uri="{FF2B5EF4-FFF2-40B4-BE49-F238E27FC236}">
                <a16:creationId xmlns:a16="http://schemas.microsoft.com/office/drawing/2014/main" id="{0E4BC30E-3FBC-47F3-AF62-A922CE9AA96C}"/>
              </a:ext>
            </a:extLst>
          </p:cNvPr>
          <p:cNvSpPr/>
          <p:nvPr/>
        </p:nvSpPr>
        <p:spPr>
          <a:xfrm>
            <a:off x="5490218" y="1741544"/>
            <a:ext cx="11936701" cy="982513"/>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50000"/>
              </a:lnSpc>
            </a:pPr>
            <a:r>
              <a:rPr lang="vi-VN" sz="3200" dirty="0"/>
              <a:t>Nhóm 1: Tìm hiểu hệ thống trồng cây trên giá thể tưới nhỏ giọt</a:t>
            </a:r>
            <a:endParaRPr lang="en-US" sz="3200" dirty="0"/>
          </a:p>
        </p:txBody>
      </p:sp>
      <p:pic>
        <p:nvPicPr>
          <p:cNvPr id="8" name="Picture 7">
            <a:extLst>
              <a:ext uri="{FF2B5EF4-FFF2-40B4-BE49-F238E27FC236}">
                <a16:creationId xmlns:a16="http://schemas.microsoft.com/office/drawing/2014/main" id="{2B5C408F-13C4-4EDB-8DD1-4451D07F795F}"/>
              </a:ext>
            </a:extLst>
          </p:cNvPr>
          <p:cNvPicPr>
            <a:picLocks noChangeAspect="1"/>
          </p:cNvPicPr>
          <p:nvPr/>
        </p:nvPicPr>
        <p:blipFill rotWithShape="1">
          <a:blip r:embed="rId12">
            <a:extLst>
              <a:ext uri="{28A0092B-C50C-407E-A947-70E740481C1C}">
                <a14:useLocalDpi xmlns:a14="http://schemas.microsoft.com/office/drawing/2010/main" val="0"/>
              </a:ext>
            </a:extLst>
          </a:blip>
          <a:srcRect l="3930" t="19634" r="3220" b="35185"/>
          <a:stretch/>
        </p:blipFill>
        <p:spPr>
          <a:xfrm>
            <a:off x="2283733" y="3231534"/>
            <a:ext cx="13720531" cy="6677598"/>
          </a:xfrm>
          <a:prstGeom prst="rect">
            <a:avLst/>
          </a:prstGeom>
        </p:spPr>
      </p:pic>
    </p:spTree>
    <p:extLst>
      <p:ext uri="{BB962C8B-B14F-4D97-AF65-F5344CB8AC3E}">
        <p14:creationId xmlns:p14="http://schemas.microsoft.com/office/powerpoint/2010/main" val="315407557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ệ thống trồng cây trên giá thể tưới nhỏ giọt - Công nghệ 10 _ Hoc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266700"/>
            <a:ext cx="16916400" cy="9834563"/>
          </a:xfrm>
          <a:prstGeom prst="rect">
            <a:avLst/>
          </a:prstGeom>
        </p:spPr>
      </p:pic>
    </p:spTree>
    <p:extLst>
      <p:ext uri="{BB962C8B-B14F-4D97-AF65-F5344CB8AC3E}">
        <p14:creationId xmlns:p14="http://schemas.microsoft.com/office/powerpoint/2010/main" val="180569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13988" y="7665150"/>
            <a:ext cx="1905000" cy="2318031"/>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573335" y="7024293"/>
            <a:ext cx="2273531" cy="224872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031789" y="7635601"/>
            <a:ext cx="1004487" cy="2273531"/>
          </a:xfrm>
          <a:prstGeom prst="rect">
            <a:avLst/>
          </a:prstGeom>
        </p:spPr>
      </p:pic>
      <p:sp>
        <p:nvSpPr>
          <p:cNvPr id="4" name="Rectangle 3">
            <a:extLst>
              <a:ext uri="{FF2B5EF4-FFF2-40B4-BE49-F238E27FC236}">
                <a16:creationId xmlns:a16="http://schemas.microsoft.com/office/drawing/2014/main" id="{A42499DE-9467-4664-BA19-8C21E9219BCB}"/>
              </a:ext>
            </a:extLst>
          </p:cNvPr>
          <p:cNvSpPr/>
          <p:nvPr/>
        </p:nvSpPr>
        <p:spPr>
          <a:xfrm>
            <a:off x="3084488" y="378143"/>
            <a:ext cx="12119023" cy="1015663"/>
          </a:xfrm>
          <a:prstGeom prst="rect">
            <a:avLst/>
          </a:prstGeom>
        </p:spPr>
        <p:txBody>
          <a:bodyPr wrap="non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en-US" sz="4000" b="1" i="0" u="none" strike="noStrike" kern="1200" cap="none" spc="0" normalizeH="0" baseline="0" noProof="0" dirty="0" smtClean="0">
                <a:ln>
                  <a:noFill/>
                </a:ln>
                <a:solidFill>
                  <a:srgbClr val="9BBB59">
                    <a:lumMod val="75000"/>
                  </a:srgbClr>
                </a:solidFill>
                <a:effectLst/>
                <a:uLnTx/>
                <a:uFillTx/>
                <a:latin typeface="Arial" panose="020B0604020202020204" pitchFamily="34" charset="0"/>
                <a:ea typeface="Calibri" panose="020F0502020204030204" pitchFamily="34" charset="0"/>
                <a:cs typeface="Times New Roman" panose="02020603050405020304" pitchFamily="18" charset="0"/>
              </a:rPr>
              <a:t>3.1</a:t>
            </a:r>
            <a:r>
              <a:rPr kumimoji="0" lang="vi-VN" sz="4000" b="1" i="0" u="none" strike="noStrike" kern="1200" cap="none" spc="0" normalizeH="0" baseline="0" noProof="0" dirty="0" smtClean="0">
                <a:ln>
                  <a:noFill/>
                </a:ln>
                <a:solidFill>
                  <a:srgbClr val="9BBB59">
                    <a:lumMod val="75000"/>
                  </a:srgbClr>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4000" b="1" i="0" u="none" strike="noStrike" kern="1200" cap="none" spc="0" normalizeH="0" baseline="0" noProof="0" dirty="0">
                <a:ln>
                  <a:noFill/>
                </a:ln>
                <a:solidFill>
                  <a:srgbClr val="9BBB59">
                    <a:lumMod val="75000"/>
                  </a:srgbClr>
                </a:solidFill>
                <a:effectLst/>
                <a:uLnTx/>
                <a:uFillTx/>
                <a:latin typeface="Arial" panose="020B0604020202020204" pitchFamily="34" charset="0"/>
                <a:ea typeface="Calibri" panose="020F0502020204030204" pitchFamily="34" charset="0"/>
                <a:cs typeface="Times New Roman" panose="02020603050405020304" pitchFamily="18" charset="0"/>
              </a:rPr>
              <a:t>Hệ thống trồng cây trên giá thể tưới nhỏ giọt</a:t>
            </a:r>
            <a:endParaRPr kumimoji="0" lang="en-US" sz="3200" b="0" i="0" u="none" strike="noStrike" kern="1200" cap="none" spc="0" normalizeH="0" baseline="0" noProof="0" dirty="0">
              <a:ln>
                <a:noFill/>
              </a:ln>
              <a:solidFill>
                <a:srgbClr val="9BBB59">
                  <a:lumMod val="75000"/>
                </a:srgbClr>
              </a:solidFill>
              <a:effectLst/>
              <a:uLnTx/>
              <a:uFillTx/>
              <a:latin typeface="Calibri"/>
              <a:ea typeface="Calibri" panose="020F0502020204030204" pitchFamily="34"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D2C0FFB3-949D-4960-8536-D63595016D51}"/>
              </a:ext>
            </a:extLst>
          </p:cNvPr>
          <p:cNvGraphicFramePr>
            <a:graphicFrameLocks noGrp="1"/>
          </p:cNvGraphicFramePr>
          <p:nvPr>
            <p:extLst>
              <p:ext uri="{D42A27DB-BD31-4B8C-83A1-F6EECF244321}">
                <p14:modId xmlns:p14="http://schemas.microsoft.com/office/powerpoint/2010/main" val="2258833778"/>
              </p:ext>
            </p:extLst>
          </p:nvPr>
        </p:nvGraphicFramePr>
        <p:xfrm>
          <a:off x="457200" y="1600200"/>
          <a:ext cx="17190720" cy="7406640"/>
        </p:xfrm>
        <a:graphic>
          <a:graphicData uri="http://schemas.openxmlformats.org/drawingml/2006/table">
            <a:tbl>
              <a:tblPr firstRow="1" firstCol="1" bandRow="1"/>
              <a:tblGrid>
                <a:gridCol w="2589929">
                  <a:extLst>
                    <a:ext uri="{9D8B030D-6E8A-4147-A177-3AD203B41FA5}">
                      <a16:colId xmlns:a16="http://schemas.microsoft.com/office/drawing/2014/main" val="2408196342"/>
                    </a:ext>
                  </a:extLst>
                </a:gridCol>
                <a:gridCol w="4646638">
                  <a:extLst>
                    <a:ext uri="{9D8B030D-6E8A-4147-A177-3AD203B41FA5}">
                      <a16:colId xmlns:a16="http://schemas.microsoft.com/office/drawing/2014/main" val="3778040539"/>
                    </a:ext>
                  </a:extLst>
                </a:gridCol>
                <a:gridCol w="5654109">
                  <a:extLst>
                    <a:ext uri="{9D8B030D-6E8A-4147-A177-3AD203B41FA5}">
                      <a16:colId xmlns:a16="http://schemas.microsoft.com/office/drawing/2014/main" val="4247407813"/>
                    </a:ext>
                  </a:extLst>
                </a:gridCol>
                <a:gridCol w="4300044">
                  <a:extLst>
                    <a:ext uri="{9D8B030D-6E8A-4147-A177-3AD203B41FA5}">
                      <a16:colId xmlns:a16="http://schemas.microsoft.com/office/drawing/2014/main" val="2676366342"/>
                    </a:ext>
                  </a:extLst>
                </a:gridCol>
              </a:tblGrid>
              <a:tr h="1476203">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Hệ thống trồng cây</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Nguyên lí hoạt động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Ưu và nhược điểm</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Đối tượng áp dụng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304580"/>
                  </a:ext>
                </a:extLst>
              </a:tr>
              <a:tr h="5930437">
                <a:tc>
                  <a:txBody>
                    <a:bodyPr/>
                    <a:lstStyle/>
                    <a:p>
                      <a:pPr algn="just">
                        <a:lnSpc>
                          <a:spcPct val="150000"/>
                        </a:lnSpc>
                        <a:spcBef>
                          <a:spcPts val="100"/>
                        </a:spcBef>
                        <a:spcAft>
                          <a:spcPts val="100"/>
                        </a:spcAft>
                      </a:pPr>
                      <a:r>
                        <a:rPr lang="fr-FR" sz="3200" i="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fr-FR" sz="3200" i="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thống</a:t>
                      </a:r>
                      <a:r>
                        <a:rPr lang="fr-FR" sz="3200" i="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trồng</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cây</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trên</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thể</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tưới</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nhỏ</a:t>
                      </a:r>
                      <a:r>
                        <a:rPr lang="fr-FR" sz="3200" i="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3200" i="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giọt</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Bơm do đồng </a:t>
                      </a:r>
                      <a:r>
                        <a:rPr lang="vi-VN" sz="3200" i="0" dirty="0" smtClean="0">
                          <a:solidFill>
                            <a:schemeClr val="tx1"/>
                          </a:solidFill>
                          <a:effectLst/>
                          <a:latin typeface="+mn-lt"/>
                          <a:ea typeface="Calibri" panose="020F0502020204030204" pitchFamily="34" charset="0"/>
                          <a:cs typeface="Times New Roman" panose="02020603050405020304" pitchFamily="18" charset="0"/>
                        </a:rPr>
                        <a:t>hồ</a:t>
                      </a:r>
                      <a:r>
                        <a:rPr lang="en-US" sz="3200" i="0" dirty="0" smtClean="0">
                          <a:solidFill>
                            <a:schemeClr val="tx1"/>
                          </a:solidFill>
                          <a:effectLst/>
                          <a:latin typeface="+mn-lt"/>
                          <a:ea typeface="Calibri" panose="020F0502020204030204" pitchFamily="34" charset="0"/>
                          <a:cs typeface="Times New Roman" panose="02020603050405020304" pitchFamily="18" charset="0"/>
                        </a:rPr>
                        <a:t> </a:t>
                      </a:r>
                      <a:r>
                        <a:rPr lang="en-US" sz="3200" i="0" dirty="0" err="1" smtClean="0">
                          <a:solidFill>
                            <a:schemeClr val="tx1"/>
                          </a:solidFill>
                          <a:effectLst/>
                          <a:latin typeface="+mn-lt"/>
                          <a:ea typeface="Calibri" panose="020F0502020204030204" pitchFamily="34" charset="0"/>
                          <a:cs typeface="Times New Roman" panose="02020603050405020304" pitchFamily="18" charset="0"/>
                        </a:rPr>
                        <a:t>hẹn</a:t>
                      </a:r>
                      <a:r>
                        <a:rPr lang="vi-VN" sz="3200" i="0" dirty="0" smtClean="0">
                          <a:solidFill>
                            <a:schemeClr val="tx1"/>
                          </a:solidFill>
                          <a:effectLst/>
                          <a:latin typeface="+mn-lt"/>
                          <a:ea typeface="Calibri" panose="020F0502020204030204" pitchFamily="34" charset="0"/>
                          <a:cs typeface="Times New Roman" panose="02020603050405020304" pitchFamily="18" charset="0"/>
                        </a:rPr>
                        <a:t> </a:t>
                      </a:r>
                      <a:r>
                        <a:rPr lang="vi-VN" sz="3200" i="0" dirty="0">
                          <a:solidFill>
                            <a:schemeClr val="tx1"/>
                          </a:solidFill>
                          <a:effectLst/>
                          <a:latin typeface="+mn-lt"/>
                          <a:ea typeface="Calibri" panose="020F0502020204030204" pitchFamily="34" charset="0"/>
                          <a:cs typeface="Times New Roman" panose="02020603050405020304" pitchFamily="18" charset="0"/>
                        </a:rPr>
                        <a:t>giờ </a:t>
                      </a:r>
                      <a:r>
                        <a:rPr lang="vi-VN" sz="3200" i="0" dirty="0" smtClean="0">
                          <a:solidFill>
                            <a:schemeClr val="tx1"/>
                          </a:solidFill>
                          <a:effectLst/>
                          <a:latin typeface="+mn-lt"/>
                          <a:ea typeface="Calibri" panose="020F0502020204030204" pitchFamily="34" charset="0"/>
                          <a:cs typeface="Times New Roman" panose="02020603050405020304" pitchFamily="18" charset="0"/>
                        </a:rPr>
                        <a:t>giờ </a:t>
                      </a:r>
                      <a:r>
                        <a:rPr lang="vi-VN" sz="3200" i="0" dirty="0">
                          <a:solidFill>
                            <a:schemeClr val="tx1"/>
                          </a:solidFill>
                          <a:effectLst/>
                          <a:latin typeface="+mn-lt"/>
                          <a:ea typeface="Calibri" panose="020F0502020204030204" pitchFamily="34" charset="0"/>
                          <a:cs typeface="Times New Roman" panose="02020603050405020304" pitchFamily="18" charset="0"/>
                        </a:rPr>
                        <a:t>điều khiển, hút dung dịch dinh dưỡng từ bể chứa qua bộ lọc, vào hệ thống ống dẫn và đi qua các van nhỏ giọt đến từng cây.</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Ưu điểm: tiết kiệm; cung cấp theo yêu cầu, dễ kiểm soát độ ẩm của giá thể, lượng nước; chi phí không quá cao.</a:t>
                      </a:r>
                    </a:p>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Nhược điểm: dễ tắc van tưới; bệnh lây nhanh nếu nhiễm vào nguồn nước.</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rau ăn quả (cả chua, dưa chuột, dưa lưới, ớt ngọt,....); hoa, cây cảnh trồng chậu,...</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443573"/>
                  </a:ext>
                </a:extLst>
              </a:tr>
            </a:tbl>
          </a:graphicData>
        </a:graphic>
      </p:graphicFrame>
    </p:spTree>
    <p:extLst>
      <p:ext uri="{BB962C8B-B14F-4D97-AF65-F5344CB8AC3E}">
        <p14:creationId xmlns:p14="http://schemas.microsoft.com/office/powerpoint/2010/main" val="42173605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42259">
            <a:off x="15726338" y="152175"/>
            <a:ext cx="2838195" cy="1770002"/>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346207">
            <a:off x="247557" y="-53342"/>
            <a:ext cx="1209483" cy="2181035"/>
          </a:xfrm>
          <a:prstGeom prst="rect">
            <a:avLst/>
          </a:prstGeom>
        </p:spPr>
      </p:pic>
      <p:sp>
        <p:nvSpPr>
          <p:cNvPr id="16" name="Hộp Văn bản 15">
            <a:extLst>
              <a:ext uri="{FF2B5EF4-FFF2-40B4-BE49-F238E27FC236}">
                <a16:creationId xmlns:a16="http://schemas.microsoft.com/office/drawing/2014/main" id="{22E56269-D677-2B2A-2E6C-30359D739EF9}"/>
              </a:ext>
            </a:extLst>
          </p:cNvPr>
          <p:cNvSpPr txBox="1"/>
          <p:nvPr/>
        </p:nvSpPr>
        <p:spPr>
          <a:xfrm>
            <a:off x="2939113" y="495935"/>
            <a:ext cx="12409773" cy="98251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0"/>
              </a:spcAft>
              <a:buClrTx/>
              <a:buSzTx/>
              <a:buFontTx/>
              <a:buNone/>
              <a:tabLst/>
              <a:defRPr/>
            </a:pP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thống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cây</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dùng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đất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6">
            <a:extLst>
              <a:ext uri="{FF2B5EF4-FFF2-40B4-BE49-F238E27FC236}">
                <a16:creationId xmlns:a16="http://schemas.microsoft.com/office/drawing/2014/main" id="{8FF42F46-FF2A-4E06-BE2C-CC19AC183EE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13988" y="7665150"/>
            <a:ext cx="1905000" cy="2318031"/>
          </a:xfrm>
          <a:prstGeom prst="rect">
            <a:avLst/>
          </a:prstGeom>
        </p:spPr>
      </p:pic>
      <p:pic>
        <p:nvPicPr>
          <p:cNvPr id="10" name="Picture 7">
            <a:extLst>
              <a:ext uri="{FF2B5EF4-FFF2-40B4-BE49-F238E27FC236}">
                <a16:creationId xmlns:a16="http://schemas.microsoft.com/office/drawing/2014/main" id="{3D3A5A80-1C51-473D-BF2E-7E8F02DD6F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573335" y="7024293"/>
            <a:ext cx="2273531" cy="2248729"/>
          </a:xfrm>
          <a:prstGeom prst="rect">
            <a:avLst/>
          </a:prstGeom>
        </p:spPr>
      </p:pic>
      <p:pic>
        <p:nvPicPr>
          <p:cNvPr id="11" name="Picture 9">
            <a:extLst>
              <a:ext uri="{FF2B5EF4-FFF2-40B4-BE49-F238E27FC236}">
                <a16:creationId xmlns:a16="http://schemas.microsoft.com/office/drawing/2014/main" id="{BFD29CA9-D63A-4AB0-9510-5B64C520C03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031789" y="7635601"/>
            <a:ext cx="1004487" cy="2273531"/>
          </a:xfrm>
          <a:prstGeom prst="rect">
            <a:avLst/>
          </a:prstGeom>
        </p:spPr>
      </p:pic>
      <p:sp>
        <p:nvSpPr>
          <p:cNvPr id="2" name="Rectangle 1">
            <a:extLst>
              <a:ext uri="{FF2B5EF4-FFF2-40B4-BE49-F238E27FC236}">
                <a16:creationId xmlns:a16="http://schemas.microsoft.com/office/drawing/2014/main" id="{0C0B4924-D467-47C2-8076-128B7AC7687B}"/>
              </a:ext>
            </a:extLst>
          </p:cNvPr>
          <p:cNvSpPr/>
          <p:nvPr/>
        </p:nvSpPr>
        <p:spPr>
          <a:xfrm>
            <a:off x="834770" y="1993082"/>
            <a:ext cx="4191000" cy="914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Hoạt động nhóm</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Arrow: Pentagon 3">
            <a:extLst>
              <a:ext uri="{FF2B5EF4-FFF2-40B4-BE49-F238E27FC236}">
                <a16:creationId xmlns:a16="http://schemas.microsoft.com/office/drawing/2014/main" id="{0E4BC30E-3FBC-47F3-AF62-A922CE9AA96C}"/>
              </a:ext>
            </a:extLst>
          </p:cNvPr>
          <p:cNvSpPr/>
          <p:nvPr/>
        </p:nvSpPr>
        <p:spPr>
          <a:xfrm>
            <a:off x="5486545" y="1926386"/>
            <a:ext cx="11936701" cy="982513"/>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lnSpc>
                <a:spcPct val="150000"/>
              </a:lnSpc>
            </a:pPr>
            <a:r>
              <a:rPr lang="vi-VN" sz="3200" dirty="0">
                <a:solidFill>
                  <a:prstClr val="white"/>
                </a:solidFill>
              </a:rPr>
              <a:t>Nhóm 2: Tìm hiểu hệ thống thuỷ canh màng mỏng dinh dưỡng</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E452EC0D-05C2-4CD3-97C6-FC38DDA547BA}"/>
              </a:ext>
            </a:extLst>
          </p:cNvPr>
          <p:cNvPicPr>
            <a:picLocks noChangeAspect="1"/>
          </p:cNvPicPr>
          <p:nvPr/>
        </p:nvPicPr>
        <p:blipFill rotWithShape="1">
          <a:blip r:embed="rId12">
            <a:extLst>
              <a:ext uri="{28A0092B-C50C-407E-A947-70E740481C1C}">
                <a14:useLocalDpi xmlns:a14="http://schemas.microsoft.com/office/drawing/2010/main" val="0"/>
              </a:ext>
            </a:extLst>
          </a:blip>
          <a:srcRect l="4865" t="23288" r="4865" b="36667"/>
          <a:stretch/>
        </p:blipFill>
        <p:spPr>
          <a:xfrm>
            <a:off x="1653922" y="3477188"/>
            <a:ext cx="14980153" cy="5703071"/>
          </a:xfrm>
          <a:prstGeom prst="rect">
            <a:avLst/>
          </a:prstGeom>
        </p:spPr>
      </p:pic>
    </p:spTree>
    <p:extLst>
      <p:ext uri="{BB962C8B-B14F-4D97-AF65-F5344CB8AC3E}">
        <p14:creationId xmlns:p14="http://schemas.microsoft.com/office/powerpoint/2010/main" val="2898430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ệ thống thuỷ canh màng mỏng dinh dưỡng (NFT) - Công nghệ 10 _ Hoc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342900"/>
            <a:ext cx="17449800" cy="9448800"/>
          </a:xfrm>
          <a:prstGeom prst="rect">
            <a:avLst/>
          </a:prstGeom>
        </p:spPr>
      </p:pic>
    </p:spTree>
    <p:extLst>
      <p:ext uri="{BB962C8B-B14F-4D97-AF65-F5344CB8AC3E}">
        <p14:creationId xmlns:p14="http://schemas.microsoft.com/office/powerpoint/2010/main" val="150919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57200" y="7869156"/>
            <a:ext cx="1905000" cy="2318031"/>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573335" y="7024293"/>
            <a:ext cx="2273531" cy="224872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031789" y="7635601"/>
            <a:ext cx="1004487" cy="2273531"/>
          </a:xfrm>
          <a:prstGeom prst="rect">
            <a:avLst/>
          </a:prstGeom>
        </p:spPr>
      </p:pic>
      <p:sp>
        <p:nvSpPr>
          <p:cNvPr id="4" name="Rectangle 3">
            <a:extLst>
              <a:ext uri="{FF2B5EF4-FFF2-40B4-BE49-F238E27FC236}">
                <a16:creationId xmlns:a16="http://schemas.microsoft.com/office/drawing/2014/main" id="{A42499DE-9467-4664-BA19-8C21E9219BCB}"/>
              </a:ext>
            </a:extLst>
          </p:cNvPr>
          <p:cNvSpPr/>
          <p:nvPr/>
        </p:nvSpPr>
        <p:spPr>
          <a:xfrm>
            <a:off x="2304628" y="378143"/>
            <a:ext cx="13678745" cy="1015663"/>
          </a:xfrm>
          <a:prstGeom prst="rect">
            <a:avLst/>
          </a:prstGeom>
        </p:spPr>
        <p:txBody>
          <a:bodyPr wrap="non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en-US" sz="4000" b="1" i="0" u="none" strike="noStrike" kern="1200" cap="none" spc="0" normalizeH="0" baseline="0" noProof="0" dirty="0" smtClean="0">
                <a:ln>
                  <a:noFill/>
                </a:ln>
                <a:solidFill>
                  <a:srgbClr val="9BBB59">
                    <a:lumMod val="75000"/>
                  </a:srgbClr>
                </a:solidFill>
                <a:effectLst/>
                <a:uLnTx/>
                <a:uFillTx/>
                <a:latin typeface="Arial" panose="020B0604020202020204" pitchFamily="34" charset="0"/>
                <a:ea typeface="Calibri" panose="020F0502020204030204" pitchFamily="34" charset="0"/>
                <a:cs typeface="Times New Roman" panose="02020603050405020304" pitchFamily="18" charset="0"/>
              </a:rPr>
              <a:t>3.2</a:t>
            </a:r>
            <a:r>
              <a:rPr kumimoji="0" lang="vi-VN" sz="4000" b="1" i="0" u="none" strike="noStrike" kern="1200" cap="none" spc="0" normalizeH="0" baseline="0" noProof="0" dirty="0" smtClean="0">
                <a:ln>
                  <a:noFill/>
                </a:ln>
                <a:solidFill>
                  <a:srgbClr val="9BBB59">
                    <a:lumMod val="75000"/>
                  </a:srgbClr>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4000" b="1" i="0" u="none" strike="noStrike" kern="1200" cap="none" spc="0" normalizeH="0" baseline="0" noProof="0" dirty="0">
                <a:ln>
                  <a:noFill/>
                </a:ln>
                <a:solidFill>
                  <a:srgbClr val="9BBB59">
                    <a:lumMod val="75000"/>
                  </a:srgbClr>
                </a:solidFill>
                <a:effectLst/>
                <a:uLnTx/>
                <a:uFillTx/>
                <a:latin typeface="Arial" panose="020B0604020202020204" pitchFamily="34" charset="0"/>
                <a:ea typeface="Calibri" panose="020F0502020204030204" pitchFamily="34" charset="0"/>
                <a:cs typeface="Times New Roman" panose="02020603050405020304" pitchFamily="18" charset="0"/>
              </a:rPr>
              <a:t>Hệ thống thuỷ canh màng mỏng dinh dưỡng (NFT) </a:t>
            </a:r>
            <a:endParaRPr kumimoji="0" lang="en-US" sz="3200" b="0" i="0" u="none" strike="noStrike" kern="1200" cap="none" spc="0" normalizeH="0" baseline="0" noProof="0" dirty="0">
              <a:ln>
                <a:noFill/>
              </a:ln>
              <a:solidFill>
                <a:srgbClr val="9BBB59">
                  <a:lumMod val="75000"/>
                </a:srgbClr>
              </a:solidFill>
              <a:effectLst/>
              <a:uLnTx/>
              <a:uFillTx/>
              <a:latin typeface="Calibri"/>
              <a:ea typeface="Calibri" panose="020F0502020204030204" pitchFamily="34"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D2C0FFB3-949D-4960-8536-D63595016D51}"/>
              </a:ext>
            </a:extLst>
          </p:cNvPr>
          <p:cNvGraphicFramePr>
            <a:graphicFrameLocks noGrp="1"/>
          </p:cNvGraphicFramePr>
          <p:nvPr>
            <p:extLst/>
          </p:nvPr>
        </p:nvGraphicFramePr>
        <p:xfrm>
          <a:off x="457200" y="1600200"/>
          <a:ext cx="17196500" cy="7340600"/>
        </p:xfrm>
        <a:graphic>
          <a:graphicData uri="http://schemas.openxmlformats.org/drawingml/2006/table">
            <a:tbl>
              <a:tblPr firstRow="1" firstCol="1" bandRow="1"/>
              <a:tblGrid>
                <a:gridCol w="2133600">
                  <a:extLst>
                    <a:ext uri="{9D8B030D-6E8A-4147-A177-3AD203B41FA5}">
                      <a16:colId xmlns:a16="http://schemas.microsoft.com/office/drawing/2014/main" val="2408196342"/>
                    </a:ext>
                  </a:extLst>
                </a:gridCol>
                <a:gridCol w="5257800">
                  <a:extLst>
                    <a:ext uri="{9D8B030D-6E8A-4147-A177-3AD203B41FA5}">
                      <a16:colId xmlns:a16="http://schemas.microsoft.com/office/drawing/2014/main" val="3778040539"/>
                    </a:ext>
                  </a:extLst>
                </a:gridCol>
                <a:gridCol w="5791200">
                  <a:extLst>
                    <a:ext uri="{9D8B030D-6E8A-4147-A177-3AD203B41FA5}">
                      <a16:colId xmlns:a16="http://schemas.microsoft.com/office/drawing/2014/main" val="4247407813"/>
                    </a:ext>
                  </a:extLst>
                </a:gridCol>
                <a:gridCol w="4013900">
                  <a:extLst>
                    <a:ext uri="{9D8B030D-6E8A-4147-A177-3AD203B41FA5}">
                      <a16:colId xmlns:a16="http://schemas.microsoft.com/office/drawing/2014/main" val="2676366342"/>
                    </a:ext>
                  </a:extLst>
                </a:gridCol>
              </a:tblGrid>
              <a:tr h="901308">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Hệ thống trồng cây</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Nguyên lí hoạt động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Ưu và nhược điểm</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Đối tượng áp dụng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304580"/>
                  </a:ext>
                </a:extLst>
              </a:tr>
              <a:tr h="1524391">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Arial" panose="020B0604020202020204" pitchFamily="34" charset="0"/>
                        </a:rPr>
                        <a:t>Hệ thống thuỷ canh màng mỏng dinh dưỡng (NFT) </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Bơm do đồng hồ giờ hẹn giờ điều khiển, hút dung dịch dinh dưỡng từ bể chứa qua bộ lọc vào các mảng tạo thành dòng chảy dung dịch dinh dưỡng qua bộ rễ của từng cây.</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Ưu điểm: dinh dưỡng giàu oxygen, tái sử dụng dinh dưỡng và hạn chế ô nhiễm môi trường. </a:t>
                      </a:r>
                    </a:p>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Nhược điểm: bệnh lan nhanh nếu nhiễm vào nguồn nước; khó vệ sinh, chi phi lắp đặt và vận hành cao.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cây có hình thái thân, lá nhỏ như rau ăn lá (xà lách, rau cải, rau gia vị)</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443573"/>
                  </a:ext>
                </a:extLst>
              </a:tr>
            </a:tbl>
          </a:graphicData>
        </a:graphic>
      </p:graphicFrame>
    </p:spTree>
    <p:extLst>
      <p:ext uri="{BB962C8B-B14F-4D97-AF65-F5344CB8AC3E}">
        <p14:creationId xmlns:p14="http://schemas.microsoft.com/office/powerpoint/2010/main" val="2048152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42259">
            <a:off x="15726338" y="152175"/>
            <a:ext cx="2838195" cy="1770002"/>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346207">
            <a:off x="247557" y="-53342"/>
            <a:ext cx="1209483" cy="2181035"/>
          </a:xfrm>
          <a:prstGeom prst="rect">
            <a:avLst/>
          </a:prstGeom>
        </p:spPr>
      </p:pic>
      <p:sp>
        <p:nvSpPr>
          <p:cNvPr id="16" name="Hộp Văn bản 15">
            <a:extLst>
              <a:ext uri="{FF2B5EF4-FFF2-40B4-BE49-F238E27FC236}">
                <a16:creationId xmlns:a16="http://schemas.microsoft.com/office/drawing/2014/main" id="{22E56269-D677-2B2A-2E6C-30359D739EF9}"/>
              </a:ext>
            </a:extLst>
          </p:cNvPr>
          <p:cNvSpPr txBox="1"/>
          <p:nvPr/>
        </p:nvSpPr>
        <p:spPr>
          <a:xfrm>
            <a:off x="2939113" y="495935"/>
            <a:ext cx="12409773" cy="98251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0"/>
              </a:spcAft>
              <a:buClrTx/>
              <a:buSzTx/>
              <a:buFontTx/>
              <a:buNone/>
              <a:tabLst/>
              <a:defRPr/>
            </a:pP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thống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cây</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dùng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đất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6">
            <a:extLst>
              <a:ext uri="{FF2B5EF4-FFF2-40B4-BE49-F238E27FC236}">
                <a16:creationId xmlns:a16="http://schemas.microsoft.com/office/drawing/2014/main" id="{8FF42F46-FF2A-4E06-BE2C-CC19AC183EE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13988" y="7665150"/>
            <a:ext cx="1905000" cy="2318031"/>
          </a:xfrm>
          <a:prstGeom prst="rect">
            <a:avLst/>
          </a:prstGeom>
        </p:spPr>
      </p:pic>
      <p:pic>
        <p:nvPicPr>
          <p:cNvPr id="10" name="Picture 7">
            <a:extLst>
              <a:ext uri="{FF2B5EF4-FFF2-40B4-BE49-F238E27FC236}">
                <a16:creationId xmlns:a16="http://schemas.microsoft.com/office/drawing/2014/main" id="{3D3A5A80-1C51-473D-BF2E-7E8F02DD6F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573335" y="7024293"/>
            <a:ext cx="2273531" cy="2248729"/>
          </a:xfrm>
          <a:prstGeom prst="rect">
            <a:avLst/>
          </a:prstGeom>
        </p:spPr>
      </p:pic>
      <p:pic>
        <p:nvPicPr>
          <p:cNvPr id="11" name="Picture 9">
            <a:extLst>
              <a:ext uri="{FF2B5EF4-FFF2-40B4-BE49-F238E27FC236}">
                <a16:creationId xmlns:a16="http://schemas.microsoft.com/office/drawing/2014/main" id="{BFD29CA9-D63A-4AB0-9510-5B64C520C03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031789" y="7635601"/>
            <a:ext cx="1004487" cy="2273531"/>
          </a:xfrm>
          <a:prstGeom prst="rect">
            <a:avLst/>
          </a:prstGeom>
        </p:spPr>
      </p:pic>
      <p:sp>
        <p:nvSpPr>
          <p:cNvPr id="2" name="Rectangle 1">
            <a:extLst>
              <a:ext uri="{FF2B5EF4-FFF2-40B4-BE49-F238E27FC236}">
                <a16:creationId xmlns:a16="http://schemas.microsoft.com/office/drawing/2014/main" id="{0C0B4924-D467-47C2-8076-128B7AC7687B}"/>
              </a:ext>
            </a:extLst>
          </p:cNvPr>
          <p:cNvSpPr/>
          <p:nvPr/>
        </p:nvSpPr>
        <p:spPr>
          <a:xfrm>
            <a:off x="834770" y="1993082"/>
            <a:ext cx="4191000" cy="914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Hoạt động nhóm</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Arrow: Pentagon 3">
            <a:extLst>
              <a:ext uri="{FF2B5EF4-FFF2-40B4-BE49-F238E27FC236}">
                <a16:creationId xmlns:a16="http://schemas.microsoft.com/office/drawing/2014/main" id="{0E4BC30E-3FBC-47F3-AF62-A922CE9AA96C}"/>
              </a:ext>
            </a:extLst>
          </p:cNvPr>
          <p:cNvSpPr/>
          <p:nvPr/>
        </p:nvSpPr>
        <p:spPr>
          <a:xfrm>
            <a:off x="5486545" y="1926386"/>
            <a:ext cx="11936701" cy="982513"/>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lnSpc>
                <a:spcPct val="150000"/>
              </a:lnSpc>
            </a:pPr>
            <a:r>
              <a:rPr lang="vi-VN" sz="3200" dirty="0">
                <a:solidFill>
                  <a:prstClr val="white"/>
                </a:solidFill>
              </a:rPr>
              <a:t>Nhóm 3: Tìm hiểu hệ thống thuỷ canh thuỷ triều</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6B009FB0-4BBF-4542-8CFF-47A25C0F3364}"/>
              </a:ext>
            </a:extLst>
          </p:cNvPr>
          <p:cNvPicPr>
            <a:picLocks noChangeAspect="1"/>
          </p:cNvPicPr>
          <p:nvPr/>
        </p:nvPicPr>
        <p:blipFill rotWithShape="1">
          <a:blip r:embed="rId12">
            <a:extLst>
              <a:ext uri="{28A0092B-C50C-407E-A947-70E740481C1C}">
                <a14:useLocalDpi xmlns:a14="http://schemas.microsoft.com/office/drawing/2010/main" val="0"/>
              </a:ext>
            </a:extLst>
          </a:blip>
          <a:srcRect l="4084" t="7145" r="4084" b="40493"/>
          <a:stretch/>
        </p:blipFill>
        <p:spPr>
          <a:xfrm>
            <a:off x="1894750" y="3422116"/>
            <a:ext cx="14502823" cy="6202037"/>
          </a:xfrm>
          <a:prstGeom prst="rect">
            <a:avLst/>
          </a:prstGeom>
        </p:spPr>
      </p:pic>
    </p:spTree>
    <p:extLst>
      <p:ext uri="{BB962C8B-B14F-4D97-AF65-F5344CB8AC3E}">
        <p14:creationId xmlns:p14="http://schemas.microsoft.com/office/powerpoint/2010/main" val="14847887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ệ thống thủy canh thủy triều - Công nghệ 10 _ Hoc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495300"/>
            <a:ext cx="17526000" cy="9525000"/>
          </a:xfrm>
          <a:prstGeom prst="rect">
            <a:avLst/>
          </a:prstGeom>
        </p:spPr>
      </p:pic>
    </p:spTree>
    <p:extLst>
      <p:ext uri="{BB962C8B-B14F-4D97-AF65-F5344CB8AC3E}">
        <p14:creationId xmlns:p14="http://schemas.microsoft.com/office/powerpoint/2010/main" val="294617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221200" y="16329"/>
            <a:ext cx="625666" cy="324637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41134" y="7635601"/>
            <a:ext cx="1905000" cy="2318031"/>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573335" y="7024293"/>
            <a:ext cx="2273531" cy="224872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352535" y="1064963"/>
            <a:ext cx="715129" cy="227353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031789" y="7635601"/>
            <a:ext cx="1004487" cy="2273531"/>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28600" y="-952500"/>
            <a:ext cx="3629343" cy="3154229"/>
          </a:xfrm>
          <a:prstGeom prst="rect">
            <a:avLst/>
          </a:prstGeom>
        </p:spPr>
      </p:pic>
      <p:pic>
        <p:nvPicPr>
          <p:cNvPr id="3" name="Picture 2">
            <a:extLst>
              <a:ext uri="{FF2B5EF4-FFF2-40B4-BE49-F238E27FC236}">
                <a16:creationId xmlns:a16="http://schemas.microsoft.com/office/drawing/2014/main" id="{1AA7FAAA-A591-4E84-9E18-BB952ADD6D38}"/>
              </a:ext>
            </a:extLst>
          </p:cNvPr>
          <p:cNvPicPr>
            <a:picLocks noChangeAspect="1"/>
          </p:cNvPicPr>
          <p:nvPr/>
        </p:nvPicPr>
        <p:blipFill rotWithShape="1">
          <a:blip r:embed="rId14">
            <a:extLst>
              <a:ext uri="{28A0092B-C50C-407E-A947-70E740481C1C}">
                <a14:useLocalDpi xmlns:a14="http://schemas.microsoft.com/office/drawing/2010/main" val="0"/>
              </a:ext>
            </a:extLst>
          </a:blip>
          <a:srcRect l="15532" t="23984" r="14171" b="13749"/>
          <a:stretch/>
        </p:blipFill>
        <p:spPr>
          <a:xfrm>
            <a:off x="2056068" y="3149602"/>
            <a:ext cx="14105920" cy="49689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13988" y="7665150"/>
            <a:ext cx="1905000" cy="2318031"/>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573335" y="7024293"/>
            <a:ext cx="2273531" cy="224872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031789" y="7635601"/>
            <a:ext cx="1004487" cy="2273531"/>
          </a:xfrm>
          <a:prstGeom prst="rect">
            <a:avLst/>
          </a:prstGeom>
        </p:spPr>
      </p:pic>
      <p:sp>
        <p:nvSpPr>
          <p:cNvPr id="4" name="Rectangle 3">
            <a:extLst>
              <a:ext uri="{FF2B5EF4-FFF2-40B4-BE49-F238E27FC236}">
                <a16:creationId xmlns:a16="http://schemas.microsoft.com/office/drawing/2014/main" id="{A42499DE-9467-4664-BA19-8C21E9219BCB}"/>
              </a:ext>
            </a:extLst>
          </p:cNvPr>
          <p:cNvSpPr/>
          <p:nvPr/>
        </p:nvSpPr>
        <p:spPr>
          <a:xfrm>
            <a:off x="4920729" y="378143"/>
            <a:ext cx="8446543" cy="1015663"/>
          </a:xfrm>
          <a:prstGeom prst="rect">
            <a:avLst/>
          </a:prstGeom>
        </p:spPr>
        <p:txBody>
          <a:bodyPr wrap="non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en-US" sz="4000" b="1" i="0" u="none" strike="noStrike" kern="1200" cap="none" spc="0" normalizeH="0" baseline="0" noProof="0" dirty="0" smtClean="0">
                <a:ln>
                  <a:noFill/>
                </a:ln>
                <a:solidFill>
                  <a:srgbClr val="9BBB59">
                    <a:lumMod val="75000"/>
                  </a:srgbClr>
                </a:solidFill>
                <a:effectLst/>
                <a:uLnTx/>
                <a:uFillTx/>
                <a:latin typeface="Arial" panose="020B0604020202020204" pitchFamily="34" charset="0"/>
                <a:ea typeface="Calibri" panose="020F0502020204030204" pitchFamily="34" charset="0"/>
                <a:cs typeface="Times New Roman" panose="02020603050405020304" pitchFamily="18" charset="0"/>
              </a:rPr>
              <a:t>3.3</a:t>
            </a:r>
            <a:r>
              <a:rPr kumimoji="0" lang="vi-VN" sz="4000" b="1" i="0" u="none" strike="noStrike" kern="1200" cap="none" spc="0" normalizeH="0" baseline="0" noProof="0" dirty="0" smtClean="0">
                <a:ln>
                  <a:noFill/>
                </a:ln>
                <a:solidFill>
                  <a:srgbClr val="9BBB59">
                    <a:lumMod val="75000"/>
                  </a:srgbClr>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4000" b="1" i="0" u="none" strike="noStrike" kern="1200" cap="none" spc="0" normalizeH="0" baseline="0" noProof="0" dirty="0">
                <a:ln>
                  <a:noFill/>
                </a:ln>
                <a:solidFill>
                  <a:srgbClr val="9BBB59">
                    <a:lumMod val="75000"/>
                  </a:srgbClr>
                </a:solidFill>
                <a:effectLst/>
                <a:uLnTx/>
                <a:uFillTx/>
                <a:latin typeface="Arial" panose="020B0604020202020204" pitchFamily="34" charset="0"/>
                <a:ea typeface="Calibri" panose="020F0502020204030204" pitchFamily="34" charset="0"/>
                <a:cs typeface="Times New Roman" panose="02020603050405020304" pitchFamily="18" charset="0"/>
              </a:rPr>
              <a:t>Hệ thống thuỷ canh thuỷ triều</a:t>
            </a:r>
            <a:endParaRPr kumimoji="0" lang="en-US" sz="3200" b="0" i="0" u="none" strike="noStrike" kern="1200" cap="none" spc="0" normalizeH="0" baseline="0" noProof="0" dirty="0">
              <a:ln>
                <a:noFill/>
              </a:ln>
              <a:solidFill>
                <a:srgbClr val="9BBB59">
                  <a:lumMod val="75000"/>
                </a:srgbClr>
              </a:solidFill>
              <a:effectLst/>
              <a:uLnTx/>
              <a:uFillTx/>
              <a:latin typeface="Calibri"/>
              <a:ea typeface="Calibri" panose="020F0502020204030204" pitchFamily="34"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D2C0FFB3-949D-4960-8536-D63595016D51}"/>
              </a:ext>
            </a:extLst>
          </p:cNvPr>
          <p:cNvGraphicFramePr>
            <a:graphicFrameLocks noGrp="1"/>
          </p:cNvGraphicFramePr>
          <p:nvPr>
            <p:extLst>
              <p:ext uri="{D42A27DB-BD31-4B8C-83A1-F6EECF244321}">
                <p14:modId xmlns:p14="http://schemas.microsoft.com/office/powerpoint/2010/main" val="1407715362"/>
              </p:ext>
            </p:extLst>
          </p:nvPr>
        </p:nvGraphicFramePr>
        <p:xfrm>
          <a:off x="457200" y="1600200"/>
          <a:ext cx="17196500" cy="5146040"/>
        </p:xfrm>
        <a:graphic>
          <a:graphicData uri="http://schemas.openxmlformats.org/drawingml/2006/table">
            <a:tbl>
              <a:tblPr firstRow="1" firstCol="1" bandRow="1"/>
              <a:tblGrid>
                <a:gridCol w="1981200">
                  <a:extLst>
                    <a:ext uri="{9D8B030D-6E8A-4147-A177-3AD203B41FA5}">
                      <a16:colId xmlns:a16="http://schemas.microsoft.com/office/drawing/2014/main" val="2408196342"/>
                    </a:ext>
                  </a:extLst>
                </a:gridCol>
                <a:gridCol w="6615473">
                  <a:extLst>
                    <a:ext uri="{9D8B030D-6E8A-4147-A177-3AD203B41FA5}">
                      <a16:colId xmlns:a16="http://schemas.microsoft.com/office/drawing/2014/main" val="3778040539"/>
                    </a:ext>
                  </a:extLst>
                </a:gridCol>
                <a:gridCol w="4585927">
                  <a:extLst>
                    <a:ext uri="{9D8B030D-6E8A-4147-A177-3AD203B41FA5}">
                      <a16:colId xmlns:a16="http://schemas.microsoft.com/office/drawing/2014/main" val="4247407813"/>
                    </a:ext>
                  </a:extLst>
                </a:gridCol>
                <a:gridCol w="4013900">
                  <a:extLst>
                    <a:ext uri="{9D8B030D-6E8A-4147-A177-3AD203B41FA5}">
                      <a16:colId xmlns:a16="http://schemas.microsoft.com/office/drawing/2014/main" val="2676366342"/>
                    </a:ext>
                  </a:extLst>
                </a:gridCol>
              </a:tblGrid>
              <a:tr h="901308">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Hệ thống trồng cây</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Nguyên lí hoạt động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Ưu và nhược điểm</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Đối tượng áp dụng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304580"/>
                  </a:ext>
                </a:extLst>
              </a:tr>
              <a:tr h="1524391">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Arial" panose="020B0604020202020204" pitchFamily="34" charset="0"/>
                        </a:rPr>
                        <a:t>Hệ thống thuỷ canh thuỷ triều</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đồng hồ hẹn giờ bơm dung dịch dinh dưỡng tự động vào </a:t>
                      </a:r>
                      <a:r>
                        <a:rPr lang="vi-VN" sz="3200" i="0" dirty="0" smtClean="0">
                          <a:solidFill>
                            <a:schemeClr val="tx1"/>
                          </a:solidFill>
                          <a:effectLst/>
                          <a:latin typeface="+mn-lt"/>
                          <a:ea typeface="Calibri" panose="020F0502020204030204" pitchFamily="34" charset="0"/>
                          <a:cs typeface="Times New Roman" panose="02020603050405020304" pitchFamily="18" charset="0"/>
                        </a:rPr>
                        <a:t>bồn</a:t>
                      </a:r>
                      <a:r>
                        <a:rPr lang="en-US" sz="3200" i="0" dirty="0" smtClean="0">
                          <a:solidFill>
                            <a:schemeClr val="tx1"/>
                          </a:solidFill>
                          <a:effectLst/>
                          <a:latin typeface="+mn-lt"/>
                          <a:ea typeface="Calibri" panose="020F0502020204030204" pitchFamily="34" charset="0"/>
                          <a:cs typeface="Times New Roman" panose="02020603050405020304" pitchFamily="18" charset="0"/>
                        </a:rPr>
                        <a:t>,</a:t>
                      </a:r>
                      <a:r>
                        <a:rPr lang="vi-VN" sz="3200" i="0" dirty="0" smtClean="0">
                          <a:solidFill>
                            <a:schemeClr val="tx1"/>
                          </a:solidFill>
                          <a:effectLst/>
                          <a:latin typeface="+mn-lt"/>
                          <a:ea typeface="Calibri" panose="020F0502020204030204" pitchFamily="34" charset="0"/>
                          <a:cs typeface="Times New Roman" panose="02020603050405020304" pitchFamily="18" charset="0"/>
                        </a:rPr>
                        <a:t> </a:t>
                      </a:r>
                      <a:r>
                        <a:rPr lang="vi-VN" sz="3200" i="0" dirty="0">
                          <a:solidFill>
                            <a:schemeClr val="tx1"/>
                          </a:solidFill>
                          <a:effectLst/>
                          <a:latin typeface="+mn-lt"/>
                          <a:ea typeface="Calibri" panose="020F0502020204030204" pitchFamily="34" charset="0"/>
                          <a:cs typeface="Times New Roman" panose="02020603050405020304" pitchFamily="18" charset="0"/>
                        </a:rPr>
                        <a:t>chứa các chậu giả thể trồng cây. Khi mực nước cao hơn ống thoát trận sẽ chảy hồi lưu về bể chứa.</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Ưu điểm: dễ vận hành và đơn giản.</a:t>
                      </a:r>
                    </a:p>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Nhược điểm: giả thể dễ bị khô khi gặp thời tiết nắng nóng.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cây có thời gian sinh trưởng ngắn như rau ăn lá, dâu tây, hoa thời vụ...</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443573"/>
                  </a:ext>
                </a:extLst>
              </a:tr>
            </a:tbl>
          </a:graphicData>
        </a:graphic>
      </p:graphicFrame>
    </p:spTree>
    <p:extLst>
      <p:ext uri="{BB962C8B-B14F-4D97-AF65-F5344CB8AC3E}">
        <p14:creationId xmlns:p14="http://schemas.microsoft.com/office/powerpoint/2010/main" val="27600719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42259">
            <a:off x="15726338" y="152175"/>
            <a:ext cx="2838195" cy="1770002"/>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346207">
            <a:off x="247557" y="-53342"/>
            <a:ext cx="1209483" cy="2181035"/>
          </a:xfrm>
          <a:prstGeom prst="rect">
            <a:avLst/>
          </a:prstGeom>
        </p:spPr>
      </p:pic>
      <p:sp>
        <p:nvSpPr>
          <p:cNvPr id="16" name="Hộp Văn bản 15">
            <a:extLst>
              <a:ext uri="{FF2B5EF4-FFF2-40B4-BE49-F238E27FC236}">
                <a16:creationId xmlns:a16="http://schemas.microsoft.com/office/drawing/2014/main" id="{22E56269-D677-2B2A-2E6C-30359D739EF9}"/>
              </a:ext>
            </a:extLst>
          </p:cNvPr>
          <p:cNvSpPr txBox="1"/>
          <p:nvPr/>
        </p:nvSpPr>
        <p:spPr>
          <a:xfrm>
            <a:off x="2939113" y="495935"/>
            <a:ext cx="12409773" cy="98251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0"/>
              </a:spcAft>
              <a:buClrTx/>
              <a:buSzTx/>
              <a:buFontTx/>
              <a:buNone/>
              <a:tabLst/>
              <a:defRPr/>
            </a:pP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thống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cây</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dùng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đất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6">
            <a:extLst>
              <a:ext uri="{FF2B5EF4-FFF2-40B4-BE49-F238E27FC236}">
                <a16:creationId xmlns:a16="http://schemas.microsoft.com/office/drawing/2014/main" id="{8FF42F46-FF2A-4E06-BE2C-CC19AC183EE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13988" y="7665150"/>
            <a:ext cx="1905000" cy="2318031"/>
          </a:xfrm>
          <a:prstGeom prst="rect">
            <a:avLst/>
          </a:prstGeom>
        </p:spPr>
      </p:pic>
      <p:pic>
        <p:nvPicPr>
          <p:cNvPr id="10" name="Picture 7">
            <a:extLst>
              <a:ext uri="{FF2B5EF4-FFF2-40B4-BE49-F238E27FC236}">
                <a16:creationId xmlns:a16="http://schemas.microsoft.com/office/drawing/2014/main" id="{3D3A5A80-1C51-473D-BF2E-7E8F02DD6F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573335" y="7024293"/>
            <a:ext cx="2273531" cy="2248729"/>
          </a:xfrm>
          <a:prstGeom prst="rect">
            <a:avLst/>
          </a:prstGeom>
        </p:spPr>
      </p:pic>
      <p:pic>
        <p:nvPicPr>
          <p:cNvPr id="11" name="Picture 9">
            <a:extLst>
              <a:ext uri="{FF2B5EF4-FFF2-40B4-BE49-F238E27FC236}">
                <a16:creationId xmlns:a16="http://schemas.microsoft.com/office/drawing/2014/main" id="{BFD29CA9-D63A-4AB0-9510-5B64C520C03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031789" y="7635601"/>
            <a:ext cx="1004487" cy="2273531"/>
          </a:xfrm>
          <a:prstGeom prst="rect">
            <a:avLst/>
          </a:prstGeom>
        </p:spPr>
      </p:pic>
      <p:sp>
        <p:nvSpPr>
          <p:cNvPr id="2" name="Rectangle 1">
            <a:extLst>
              <a:ext uri="{FF2B5EF4-FFF2-40B4-BE49-F238E27FC236}">
                <a16:creationId xmlns:a16="http://schemas.microsoft.com/office/drawing/2014/main" id="{0C0B4924-D467-47C2-8076-128B7AC7687B}"/>
              </a:ext>
            </a:extLst>
          </p:cNvPr>
          <p:cNvSpPr/>
          <p:nvPr/>
        </p:nvSpPr>
        <p:spPr>
          <a:xfrm>
            <a:off x="834770" y="1993082"/>
            <a:ext cx="4191000" cy="914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Hoạt động nhóm</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Arrow: Pentagon 3">
            <a:extLst>
              <a:ext uri="{FF2B5EF4-FFF2-40B4-BE49-F238E27FC236}">
                <a16:creationId xmlns:a16="http://schemas.microsoft.com/office/drawing/2014/main" id="{0E4BC30E-3FBC-47F3-AF62-A922CE9AA96C}"/>
              </a:ext>
            </a:extLst>
          </p:cNvPr>
          <p:cNvSpPr/>
          <p:nvPr/>
        </p:nvSpPr>
        <p:spPr>
          <a:xfrm>
            <a:off x="5486545" y="1926386"/>
            <a:ext cx="11936701" cy="982513"/>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lnSpc>
                <a:spcPct val="150000"/>
              </a:lnSpc>
            </a:pPr>
            <a:r>
              <a:rPr lang="vi-VN" sz="3200" dirty="0">
                <a:solidFill>
                  <a:prstClr val="white"/>
                </a:solidFill>
              </a:rPr>
              <a:t>Nhóm 4: Tìm hiểu hệ thống thuỷ canh tĩnh</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0480242-0CCA-449F-9425-82B6176A73B4}"/>
              </a:ext>
            </a:extLst>
          </p:cNvPr>
          <p:cNvPicPr>
            <a:picLocks noChangeAspect="1"/>
          </p:cNvPicPr>
          <p:nvPr/>
        </p:nvPicPr>
        <p:blipFill rotWithShape="1">
          <a:blip r:embed="rId12">
            <a:extLst>
              <a:ext uri="{28A0092B-C50C-407E-A947-70E740481C1C}">
                <a14:useLocalDpi xmlns:a14="http://schemas.microsoft.com/office/drawing/2010/main" val="0"/>
              </a:ext>
            </a:extLst>
          </a:blip>
          <a:srcRect l="10603" t="42064" r="8351" b="13494"/>
          <a:stretch/>
        </p:blipFill>
        <p:spPr>
          <a:xfrm>
            <a:off x="1537475" y="3422116"/>
            <a:ext cx="15213048" cy="5916185"/>
          </a:xfrm>
          <a:prstGeom prst="rect">
            <a:avLst/>
          </a:prstGeom>
        </p:spPr>
      </p:pic>
    </p:spTree>
    <p:extLst>
      <p:ext uri="{BB962C8B-B14F-4D97-AF65-F5344CB8AC3E}">
        <p14:creationId xmlns:p14="http://schemas.microsoft.com/office/powerpoint/2010/main" val="38609229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80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57200" y="7742852"/>
            <a:ext cx="1905000" cy="2318031"/>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573335" y="7024293"/>
            <a:ext cx="2273531" cy="224872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031789" y="7635601"/>
            <a:ext cx="1004487" cy="2273531"/>
          </a:xfrm>
          <a:prstGeom prst="rect">
            <a:avLst/>
          </a:prstGeom>
        </p:spPr>
      </p:pic>
      <p:sp>
        <p:nvSpPr>
          <p:cNvPr id="4" name="Rectangle 3">
            <a:extLst>
              <a:ext uri="{FF2B5EF4-FFF2-40B4-BE49-F238E27FC236}">
                <a16:creationId xmlns:a16="http://schemas.microsoft.com/office/drawing/2014/main" id="{A42499DE-9467-4664-BA19-8C21E9219BCB}"/>
              </a:ext>
            </a:extLst>
          </p:cNvPr>
          <p:cNvSpPr/>
          <p:nvPr/>
        </p:nvSpPr>
        <p:spPr>
          <a:xfrm>
            <a:off x="5619638" y="378143"/>
            <a:ext cx="7048724" cy="1015663"/>
          </a:xfrm>
          <a:prstGeom prst="rect">
            <a:avLst/>
          </a:prstGeom>
        </p:spPr>
        <p:txBody>
          <a:bodyPr wrap="non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en-US" sz="4000" b="1" i="0" u="none" strike="noStrike" kern="1200" cap="none" spc="0" normalizeH="0" baseline="0" noProof="0" dirty="0" smtClean="0">
                <a:ln>
                  <a:noFill/>
                </a:ln>
                <a:solidFill>
                  <a:srgbClr val="9BBB59">
                    <a:lumMod val="75000"/>
                  </a:srgbClr>
                </a:solidFill>
                <a:effectLst/>
                <a:uLnTx/>
                <a:uFillTx/>
                <a:latin typeface="Arial" panose="020B0604020202020204" pitchFamily="34" charset="0"/>
                <a:ea typeface="Calibri" panose="020F0502020204030204" pitchFamily="34" charset="0"/>
                <a:cs typeface="Times New Roman" panose="02020603050405020304" pitchFamily="18" charset="0"/>
              </a:rPr>
              <a:t>3.4</a:t>
            </a:r>
            <a:r>
              <a:rPr kumimoji="0" lang="vi-VN" sz="4000" b="1" i="0" u="none" strike="noStrike" kern="1200" cap="none" spc="0" normalizeH="0" baseline="0" noProof="0" dirty="0" smtClean="0">
                <a:ln>
                  <a:noFill/>
                </a:ln>
                <a:solidFill>
                  <a:srgbClr val="9BBB59">
                    <a:lumMod val="75000"/>
                  </a:srgbClr>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4000" b="1" i="0" u="none" strike="noStrike" kern="1200" cap="none" spc="0" normalizeH="0" baseline="0" noProof="0" dirty="0">
                <a:ln>
                  <a:noFill/>
                </a:ln>
                <a:solidFill>
                  <a:srgbClr val="9BBB59">
                    <a:lumMod val="75000"/>
                  </a:srgbClr>
                </a:solidFill>
                <a:effectLst/>
                <a:uLnTx/>
                <a:uFillTx/>
                <a:latin typeface="Arial" panose="020B0604020202020204" pitchFamily="34" charset="0"/>
                <a:ea typeface="Calibri" panose="020F0502020204030204" pitchFamily="34" charset="0"/>
                <a:cs typeface="Times New Roman" panose="02020603050405020304" pitchFamily="18" charset="0"/>
              </a:rPr>
              <a:t>Hệ thống thuỷ canh tĩnh</a:t>
            </a:r>
            <a:endParaRPr kumimoji="0" lang="en-US" sz="3200" b="0" i="0" u="none" strike="noStrike" kern="1200" cap="none" spc="0" normalizeH="0" baseline="0" noProof="0" dirty="0">
              <a:ln>
                <a:noFill/>
              </a:ln>
              <a:solidFill>
                <a:srgbClr val="9BBB59">
                  <a:lumMod val="75000"/>
                </a:srgbClr>
              </a:solidFill>
              <a:effectLst/>
              <a:uLnTx/>
              <a:uFillTx/>
              <a:latin typeface="Calibri"/>
              <a:ea typeface="Calibri" panose="020F0502020204030204" pitchFamily="34"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D2C0FFB3-949D-4960-8536-D63595016D51}"/>
              </a:ext>
            </a:extLst>
          </p:cNvPr>
          <p:cNvGraphicFramePr>
            <a:graphicFrameLocks noGrp="1"/>
          </p:cNvGraphicFramePr>
          <p:nvPr>
            <p:extLst/>
          </p:nvPr>
        </p:nvGraphicFramePr>
        <p:xfrm>
          <a:off x="457200" y="1600200"/>
          <a:ext cx="17196500" cy="6609080"/>
        </p:xfrm>
        <a:graphic>
          <a:graphicData uri="http://schemas.openxmlformats.org/drawingml/2006/table">
            <a:tbl>
              <a:tblPr firstRow="1" firstCol="1" bandRow="1"/>
              <a:tblGrid>
                <a:gridCol w="1981200">
                  <a:extLst>
                    <a:ext uri="{9D8B030D-6E8A-4147-A177-3AD203B41FA5}">
                      <a16:colId xmlns:a16="http://schemas.microsoft.com/office/drawing/2014/main" val="2408196342"/>
                    </a:ext>
                  </a:extLst>
                </a:gridCol>
                <a:gridCol w="5943600">
                  <a:extLst>
                    <a:ext uri="{9D8B030D-6E8A-4147-A177-3AD203B41FA5}">
                      <a16:colId xmlns:a16="http://schemas.microsoft.com/office/drawing/2014/main" val="3778040539"/>
                    </a:ext>
                  </a:extLst>
                </a:gridCol>
                <a:gridCol w="5257800">
                  <a:extLst>
                    <a:ext uri="{9D8B030D-6E8A-4147-A177-3AD203B41FA5}">
                      <a16:colId xmlns:a16="http://schemas.microsoft.com/office/drawing/2014/main" val="4247407813"/>
                    </a:ext>
                  </a:extLst>
                </a:gridCol>
                <a:gridCol w="4013900">
                  <a:extLst>
                    <a:ext uri="{9D8B030D-6E8A-4147-A177-3AD203B41FA5}">
                      <a16:colId xmlns:a16="http://schemas.microsoft.com/office/drawing/2014/main" val="2676366342"/>
                    </a:ext>
                  </a:extLst>
                </a:gridCol>
              </a:tblGrid>
              <a:tr h="901308">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Hệ thống trồng cây</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Nguyên lí hoạt động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Ưu và nhược điểm</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Đối tượng áp dụng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304580"/>
                  </a:ext>
                </a:extLst>
              </a:tr>
              <a:tr h="1524391">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Arial" panose="020B0604020202020204" pitchFamily="34" charset="0"/>
                        </a:rPr>
                        <a:t>Hệ thống thuỷ canh tĩnh</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cây được trồng trong giá thể và nhúng trực tiếp vào dung dịch dinh dưỡng. Để cung cấp đủ oxygen cho cây hô hấp, dung dịch dinh dưỡng cần được sục khí hoặc tạo khoảng không giữa bề mặt dinh dưỡng và gốc cây.</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Ưu điểm: dễ làm, chi phí thấp. </a:t>
                      </a:r>
                    </a:p>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Nhược điểm: dễ xảy ra tình trạng cây héo do thiếu oxygen, nhất là thời tiết nắng nóng; cần bổ sung dinh dưỡng cho cây.</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rau ăn lá ngắn ngày, cây cảnh nhỏ trồng trong nhà (cỏ lan chi, phủ quý, hồng môn,...)</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443573"/>
                  </a:ext>
                </a:extLst>
              </a:tr>
            </a:tbl>
          </a:graphicData>
        </a:graphic>
      </p:graphicFrame>
    </p:spTree>
    <p:extLst>
      <p:ext uri="{BB962C8B-B14F-4D97-AF65-F5344CB8AC3E}">
        <p14:creationId xmlns:p14="http://schemas.microsoft.com/office/powerpoint/2010/main" val="684808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42259">
            <a:off x="15726338" y="152175"/>
            <a:ext cx="2838195" cy="1770002"/>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346207">
            <a:off x="247557" y="-53342"/>
            <a:ext cx="1209483" cy="2181035"/>
          </a:xfrm>
          <a:prstGeom prst="rect">
            <a:avLst/>
          </a:prstGeom>
        </p:spPr>
      </p:pic>
      <p:sp>
        <p:nvSpPr>
          <p:cNvPr id="16" name="Hộp Văn bản 15">
            <a:extLst>
              <a:ext uri="{FF2B5EF4-FFF2-40B4-BE49-F238E27FC236}">
                <a16:creationId xmlns:a16="http://schemas.microsoft.com/office/drawing/2014/main" id="{22E56269-D677-2B2A-2E6C-30359D739EF9}"/>
              </a:ext>
            </a:extLst>
          </p:cNvPr>
          <p:cNvSpPr txBox="1"/>
          <p:nvPr/>
        </p:nvSpPr>
        <p:spPr>
          <a:xfrm>
            <a:off x="2939113" y="495935"/>
            <a:ext cx="12409773" cy="98251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0"/>
              </a:spcAft>
              <a:buClrTx/>
              <a:buSzTx/>
              <a:buFontTx/>
              <a:buNone/>
              <a:tabLst/>
              <a:defRPr/>
            </a:pP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thống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cây</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dùng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đất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6">
            <a:extLst>
              <a:ext uri="{FF2B5EF4-FFF2-40B4-BE49-F238E27FC236}">
                <a16:creationId xmlns:a16="http://schemas.microsoft.com/office/drawing/2014/main" id="{8FF42F46-FF2A-4E06-BE2C-CC19AC183EE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13988" y="7665150"/>
            <a:ext cx="1905000" cy="2318031"/>
          </a:xfrm>
          <a:prstGeom prst="rect">
            <a:avLst/>
          </a:prstGeom>
        </p:spPr>
      </p:pic>
      <p:pic>
        <p:nvPicPr>
          <p:cNvPr id="10" name="Picture 7">
            <a:extLst>
              <a:ext uri="{FF2B5EF4-FFF2-40B4-BE49-F238E27FC236}">
                <a16:creationId xmlns:a16="http://schemas.microsoft.com/office/drawing/2014/main" id="{3D3A5A80-1C51-473D-BF2E-7E8F02DD6F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573335" y="7024293"/>
            <a:ext cx="2273531" cy="2248729"/>
          </a:xfrm>
          <a:prstGeom prst="rect">
            <a:avLst/>
          </a:prstGeom>
        </p:spPr>
      </p:pic>
      <p:pic>
        <p:nvPicPr>
          <p:cNvPr id="11" name="Picture 9">
            <a:extLst>
              <a:ext uri="{FF2B5EF4-FFF2-40B4-BE49-F238E27FC236}">
                <a16:creationId xmlns:a16="http://schemas.microsoft.com/office/drawing/2014/main" id="{BFD29CA9-D63A-4AB0-9510-5B64C520C03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031789" y="7635601"/>
            <a:ext cx="1004487" cy="2273531"/>
          </a:xfrm>
          <a:prstGeom prst="rect">
            <a:avLst/>
          </a:prstGeom>
        </p:spPr>
      </p:pic>
      <p:sp>
        <p:nvSpPr>
          <p:cNvPr id="2" name="Rectangle 1">
            <a:extLst>
              <a:ext uri="{FF2B5EF4-FFF2-40B4-BE49-F238E27FC236}">
                <a16:creationId xmlns:a16="http://schemas.microsoft.com/office/drawing/2014/main" id="{0C0B4924-D467-47C2-8076-128B7AC7687B}"/>
              </a:ext>
            </a:extLst>
          </p:cNvPr>
          <p:cNvSpPr/>
          <p:nvPr/>
        </p:nvSpPr>
        <p:spPr>
          <a:xfrm>
            <a:off x="834770" y="1993082"/>
            <a:ext cx="4191000" cy="914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Hoạt động nhóm</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Arrow: Pentagon 3">
            <a:extLst>
              <a:ext uri="{FF2B5EF4-FFF2-40B4-BE49-F238E27FC236}">
                <a16:creationId xmlns:a16="http://schemas.microsoft.com/office/drawing/2014/main" id="{0E4BC30E-3FBC-47F3-AF62-A922CE9AA96C}"/>
              </a:ext>
            </a:extLst>
          </p:cNvPr>
          <p:cNvSpPr/>
          <p:nvPr/>
        </p:nvSpPr>
        <p:spPr>
          <a:xfrm>
            <a:off x="5486545" y="1926386"/>
            <a:ext cx="11936701" cy="982513"/>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lnSpc>
                <a:spcPct val="150000"/>
              </a:lnSpc>
            </a:pPr>
            <a:r>
              <a:rPr lang="vi-VN" sz="3200" dirty="0">
                <a:solidFill>
                  <a:prstClr val="white"/>
                </a:solidFill>
              </a:rPr>
              <a:t>Nhóm 5: Tìm hiểu hệ thống khí canh</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D80D914-7C0F-4D1B-80B4-4FDC2256C1A3}"/>
              </a:ext>
            </a:extLst>
          </p:cNvPr>
          <p:cNvPicPr>
            <a:picLocks noChangeAspect="1"/>
          </p:cNvPicPr>
          <p:nvPr/>
        </p:nvPicPr>
        <p:blipFill rotWithShape="1">
          <a:blip r:embed="rId12">
            <a:extLst>
              <a:ext uri="{28A0092B-C50C-407E-A947-70E740481C1C}">
                <a14:useLocalDpi xmlns:a14="http://schemas.microsoft.com/office/drawing/2010/main" val="0"/>
              </a:ext>
            </a:extLst>
          </a:blip>
          <a:srcRect l="4483" t="6297" r="4916" b="57407"/>
          <a:stretch/>
        </p:blipFill>
        <p:spPr>
          <a:xfrm>
            <a:off x="1050485" y="3422116"/>
            <a:ext cx="16187029" cy="6038019"/>
          </a:xfrm>
          <a:prstGeom prst="rect">
            <a:avLst/>
          </a:prstGeom>
        </p:spPr>
      </p:pic>
    </p:spTree>
    <p:extLst>
      <p:ext uri="{BB962C8B-B14F-4D97-AF65-F5344CB8AC3E}">
        <p14:creationId xmlns:p14="http://schemas.microsoft.com/office/powerpoint/2010/main" val="21668421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ệ thống khí canh - Công nghệ 10 _ Hoc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419100"/>
            <a:ext cx="17373600" cy="9677400"/>
          </a:xfrm>
          <a:prstGeom prst="rect">
            <a:avLst/>
          </a:prstGeom>
        </p:spPr>
      </p:pic>
    </p:spTree>
    <p:extLst>
      <p:ext uri="{BB962C8B-B14F-4D97-AF65-F5344CB8AC3E}">
        <p14:creationId xmlns:p14="http://schemas.microsoft.com/office/powerpoint/2010/main" val="245404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13988" y="7665150"/>
            <a:ext cx="1905000" cy="2318031"/>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573335" y="7024293"/>
            <a:ext cx="2273531" cy="224872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031789" y="7635601"/>
            <a:ext cx="1004487" cy="2273531"/>
          </a:xfrm>
          <a:prstGeom prst="rect">
            <a:avLst/>
          </a:prstGeom>
        </p:spPr>
      </p:pic>
      <p:sp>
        <p:nvSpPr>
          <p:cNvPr id="4" name="Rectangle 3">
            <a:extLst>
              <a:ext uri="{FF2B5EF4-FFF2-40B4-BE49-F238E27FC236}">
                <a16:creationId xmlns:a16="http://schemas.microsoft.com/office/drawing/2014/main" id="{A42499DE-9467-4664-BA19-8C21E9219BCB}"/>
              </a:ext>
            </a:extLst>
          </p:cNvPr>
          <p:cNvSpPr/>
          <p:nvPr/>
        </p:nvSpPr>
        <p:spPr>
          <a:xfrm>
            <a:off x="6331371" y="378143"/>
            <a:ext cx="5625258" cy="1015663"/>
          </a:xfrm>
          <a:prstGeom prst="rect">
            <a:avLst/>
          </a:prstGeom>
        </p:spPr>
        <p:txBody>
          <a:bodyPr wrap="non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en-US" sz="4000" b="1" i="0" u="none" strike="noStrike" kern="1200" cap="none" spc="0" normalizeH="0" baseline="0" noProof="0" dirty="0" smtClean="0">
                <a:ln>
                  <a:noFill/>
                </a:ln>
                <a:solidFill>
                  <a:srgbClr val="9BBB59">
                    <a:lumMod val="75000"/>
                  </a:srgbClr>
                </a:solidFill>
                <a:effectLst/>
                <a:uLnTx/>
                <a:uFillTx/>
                <a:latin typeface="Arial" panose="020B0604020202020204" pitchFamily="34" charset="0"/>
                <a:ea typeface="Calibri" panose="020F0502020204030204" pitchFamily="34" charset="0"/>
                <a:cs typeface="Times New Roman" panose="02020603050405020304" pitchFamily="18" charset="0"/>
              </a:rPr>
              <a:t>3.5</a:t>
            </a:r>
            <a:r>
              <a:rPr kumimoji="0" lang="vi-VN" sz="4000" b="1" i="0" u="none" strike="noStrike" kern="1200" cap="none" spc="0" normalizeH="0" baseline="0" noProof="0" dirty="0" smtClean="0">
                <a:ln>
                  <a:noFill/>
                </a:ln>
                <a:solidFill>
                  <a:srgbClr val="9BBB59">
                    <a:lumMod val="75000"/>
                  </a:srgbClr>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4000" b="1" i="0" u="none" strike="noStrike" kern="1200" cap="none" spc="0" normalizeH="0" baseline="0" noProof="0" dirty="0">
                <a:ln>
                  <a:noFill/>
                </a:ln>
                <a:solidFill>
                  <a:srgbClr val="9BBB59">
                    <a:lumMod val="75000"/>
                  </a:srgbClr>
                </a:solidFill>
                <a:effectLst/>
                <a:uLnTx/>
                <a:uFillTx/>
                <a:latin typeface="Arial" panose="020B0604020202020204" pitchFamily="34" charset="0"/>
                <a:ea typeface="Calibri" panose="020F0502020204030204" pitchFamily="34" charset="0"/>
                <a:cs typeface="Times New Roman" panose="02020603050405020304" pitchFamily="18" charset="0"/>
              </a:rPr>
              <a:t>Hệ thống khí canh</a:t>
            </a:r>
            <a:endParaRPr kumimoji="0" lang="en-US" sz="3200" b="0" i="0" u="none" strike="noStrike" kern="1200" cap="none" spc="0" normalizeH="0" baseline="0" noProof="0" dirty="0">
              <a:ln>
                <a:noFill/>
              </a:ln>
              <a:solidFill>
                <a:srgbClr val="9BBB59">
                  <a:lumMod val="75000"/>
                </a:srgbClr>
              </a:solidFill>
              <a:effectLst/>
              <a:uLnTx/>
              <a:uFillTx/>
              <a:latin typeface="Calibri"/>
              <a:ea typeface="Calibri" panose="020F0502020204030204" pitchFamily="34"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D2C0FFB3-949D-4960-8536-D63595016D51}"/>
              </a:ext>
            </a:extLst>
          </p:cNvPr>
          <p:cNvGraphicFramePr>
            <a:graphicFrameLocks noGrp="1"/>
          </p:cNvGraphicFramePr>
          <p:nvPr>
            <p:extLst/>
          </p:nvPr>
        </p:nvGraphicFramePr>
        <p:xfrm>
          <a:off x="457200" y="1600200"/>
          <a:ext cx="17196500" cy="8072120"/>
        </p:xfrm>
        <a:graphic>
          <a:graphicData uri="http://schemas.openxmlformats.org/drawingml/2006/table">
            <a:tbl>
              <a:tblPr firstRow="1" firstCol="1" bandRow="1"/>
              <a:tblGrid>
                <a:gridCol w="2133600">
                  <a:extLst>
                    <a:ext uri="{9D8B030D-6E8A-4147-A177-3AD203B41FA5}">
                      <a16:colId xmlns:a16="http://schemas.microsoft.com/office/drawing/2014/main" val="2408196342"/>
                    </a:ext>
                  </a:extLst>
                </a:gridCol>
                <a:gridCol w="4876800">
                  <a:extLst>
                    <a:ext uri="{9D8B030D-6E8A-4147-A177-3AD203B41FA5}">
                      <a16:colId xmlns:a16="http://schemas.microsoft.com/office/drawing/2014/main" val="3778040539"/>
                    </a:ext>
                  </a:extLst>
                </a:gridCol>
                <a:gridCol w="6324600">
                  <a:extLst>
                    <a:ext uri="{9D8B030D-6E8A-4147-A177-3AD203B41FA5}">
                      <a16:colId xmlns:a16="http://schemas.microsoft.com/office/drawing/2014/main" val="4247407813"/>
                    </a:ext>
                  </a:extLst>
                </a:gridCol>
                <a:gridCol w="3861500">
                  <a:extLst>
                    <a:ext uri="{9D8B030D-6E8A-4147-A177-3AD203B41FA5}">
                      <a16:colId xmlns:a16="http://schemas.microsoft.com/office/drawing/2014/main" val="2676366342"/>
                    </a:ext>
                  </a:extLst>
                </a:gridCol>
              </a:tblGrid>
              <a:tr h="901308">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Hệ thống trồng cây</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Nguyên lí hoạt động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Ưu và nhược điểm</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3200" b="1" i="0" dirty="0">
                          <a:solidFill>
                            <a:schemeClr val="tx1"/>
                          </a:solidFill>
                          <a:effectLst/>
                          <a:latin typeface="+mn-lt"/>
                          <a:ea typeface="Calibri" panose="020F0502020204030204" pitchFamily="34" charset="0"/>
                          <a:cs typeface="Times New Roman" panose="02020603050405020304" pitchFamily="18" charset="0"/>
                        </a:rPr>
                        <a:t>Đối tượng áp dụng</a:t>
                      </a:r>
                      <a:endParaRPr lang="en-US" sz="2800" b="1"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304580"/>
                  </a:ext>
                </a:extLst>
              </a:tr>
              <a:tr h="1524391">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Arial" panose="020B0604020202020204" pitchFamily="34" charset="0"/>
                        </a:rPr>
                        <a:t>Hệ thống khí canh</a:t>
                      </a:r>
                      <a:endParaRPr lang="en-US" sz="2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Bơm do đồng hồ hẹn giờ điều khiển, hút dinh dưỡng từ bể chứa qua bộ lọc vào hệ thống phun sương và phun trực tiếp vào rễ cây. Trong bể trồng cây có ống thu hồi dinh dưỡng thừa về bể chứa để tái sử dụng.</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Ưu điểm: Bộ rễ phát triển trong môi trường giàu oxygen; tiết kiệm nước và dinh dưỡng, tận dụng không gian.</a:t>
                      </a:r>
                    </a:p>
                    <a:p>
                      <a:pPr marL="457200" indent="-457200" algn="just">
                        <a:lnSpc>
                          <a:spcPct val="150000"/>
                        </a:lnSpc>
                        <a:spcBef>
                          <a:spcPts val="100"/>
                        </a:spcBef>
                        <a:spcAft>
                          <a:spcPts val="100"/>
                        </a:spcAft>
                        <a:buFontTx/>
                        <a:buChar char="-"/>
                      </a:pPr>
                      <a:r>
                        <a:rPr lang="vi-VN" sz="3200" i="0" dirty="0">
                          <a:solidFill>
                            <a:schemeClr val="tx1"/>
                          </a:solidFill>
                          <a:effectLst/>
                          <a:latin typeface="+mn-lt"/>
                          <a:ea typeface="Calibri" panose="020F0502020204030204" pitchFamily="34" charset="0"/>
                          <a:cs typeface="Times New Roman" panose="02020603050405020304" pitchFamily="18" charset="0"/>
                        </a:rPr>
                        <a:t>Nhược điểm: Bệnh lan nhanh nếu nhiễm vào nguồn nước. Rễ cây dễ khô nếu hệ thống trục trặc. Chi phí đầu tư và duy trì hệ thống cao. </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00"/>
                        </a:spcBef>
                        <a:spcAft>
                          <a:spcPts val="100"/>
                        </a:spcAft>
                      </a:pPr>
                      <a:r>
                        <a:rPr lang="vi-VN" sz="3200" i="0" dirty="0">
                          <a:solidFill>
                            <a:schemeClr val="tx1"/>
                          </a:solidFill>
                          <a:effectLst/>
                          <a:latin typeface="+mn-lt"/>
                          <a:ea typeface="Calibri" panose="020F0502020204030204" pitchFamily="34" charset="0"/>
                          <a:cs typeface="Times New Roman" panose="02020603050405020304" pitchFamily="18" charset="0"/>
                        </a:rPr>
                        <a:t> rau ăn lá và nhận nhanh vô tính giống cây sạch bệnh.</a:t>
                      </a:r>
                      <a:endParaRPr lang="en-US" sz="2800" i="0" dirty="0">
                        <a:solidFill>
                          <a:schemeClr val="tx1"/>
                        </a:solidFill>
                        <a:effectLst/>
                        <a:latin typeface="+mn-lt"/>
                        <a:ea typeface="Calibri" panose="020F0502020204030204" pitchFamily="34" charset="0"/>
                        <a:cs typeface="Times New Roman" panose="02020603050405020304" pitchFamily="18" charset="0"/>
                      </a:endParaRPr>
                    </a:p>
                  </a:txBody>
                  <a:tcPr marL="41520" marR="41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443573"/>
                  </a:ext>
                </a:extLst>
              </a:tr>
            </a:tbl>
          </a:graphicData>
        </a:graphic>
      </p:graphicFrame>
    </p:spTree>
    <p:extLst>
      <p:ext uri="{BB962C8B-B14F-4D97-AF65-F5344CB8AC3E}">
        <p14:creationId xmlns:p14="http://schemas.microsoft.com/office/powerpoint/2010/main" val="10383946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767427" y="-67521"/>
            <a:ext cx="2306520" cy="152230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4102">
            <a:off x="16266300" y="-541245"/>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8" name="Hộp Văn bản 7">
            <a:extLst>
              <a:ext uri="{FF2B5EF4-FFF2-40B4-BE49-F238E27FC236}">
                <a16:creationId xmlns:a16="http://schemas.microsoft.com/office/drawing/2014/main" id="{E853FEB4-80BB-E0B7-2434-8F349E4BD0B5}"/>
              </a:ext>
            </a:extLst>
          </p:cNvPr>
          <p:cNvSpPr txBox="1"/>
          <p:nvPr/>
        </p:nvSpPr>
        <p:spPr>
          <a:xfrm>
            <a:off x="608279" y="1493344"/>
            <a:ext cx="10669321" cy="820674"/>
          </a:xfrm>
          <a:prstGeom prst="rect">
            <a:avLst/>
          </a:prstGeom>
          <a:noFill/>
        </p:spPr>
        <p:txBody>
          <a:bodyPr wrap="square">
            <a:spAutoFit/>
          </a:bodyPr>
          <a:lstStyle/>
          <a:p>
            <a:pPr lvl="0" algn="just">
              <a:lnSpc>
                <a:spcPct val="150000"/>
              </a:lnSpc>
              <a:spcBef>
                <a:spcPts val="600"/>
              </a:spcBef>
              <a:spcAft>
                <a:spcPts val="600"/>
              </a:spcAft>
            </a:pPr>
            <a:r>
              <a:rPr lang="vi-VN" sz="3600" b="1" dirty="0">
                <a:solidFill>
                  <a:srgbClr val="000000"/>
                </a:solidFill>
                <a:latin typeface="Arial" panose="020B0604020202020204" pitchFamily="34" charset="0"/>
                <a:ea typeface="Calibri" panose="020F0502020204030204" pitchFamily="34" charset="0"/>
                <a:cs typeface="Arial" panose="020B0604020202020204" pitchFamily="34" charset="0"/>
              </a:rPr>
              <a:t>Chia </a:t>
            </a:r>
            <a:r>
              <a:rPr lang="fr-FR" sz="3600" b="1" dirty="0">
                <a:solidFill>
                  <a:srgbClr val="000000"/>
                </a:solidFill>
                <a:latin typeface="Arial" panose="020B0604020202020204" pitchFamily="34" charset="0"/>
                <a:ea typeface="Calibri" panose="020F0502020204030204" pitchFamily="34" charset="0"/>
                <a:cs typeface="Arial" panose="020B0604020202020204" pitchFamily="34" charset="0"/>
              </a:rPr>
              <a:t>HS </a:t>
            </a:r>
            <a:r>
              <a:rPr lang="fr-FR" sz="3600" b="1"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36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b="1" dirty="0">
                <a:solidFill>
                  <a:srgbClr val="000000"/>
                </a:solidFill>
                <a:latin typeface="Arial" panose="020B0604020202020204" pitchFamily="34" charset="0"/>
                <a:ea typeface="Calibri" panose="020F0502020204030204" pitchFamily="34" charset="0"/>
                <a:cs typeface="Arial" panose="020B0604020202020204" pitchFamily="34" charset="0"/>
              </a:rPr>
              <a:t>5</a:t>
            </a:r>
            <a:r>
              <a:rPr lang="fr-FR" sz="36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b="1" dirty="0" err="1">
                <a:solidFill>
                  <a:srgbClr val="000000"/>
                </a:solidFill>
                <a:latin typeface="Arial" panose="020B0604020202020204" pitchFamily="34" charset="0"/>
                <a:ea typeface="Calibri" panose="020F0502020204030204" pitchFamily="34" charset="0"/>
                <a:cs typeface="Arial" panose="020B0604020202020204" pitchFamily="34" charset="0"/>
              </a:rPr>
              <a:t>nhóm</a:t>
            </a:r>
            <a:r>
              <a:rPr lang="vi-VN" sz="3600" b="1" dirty="0">
                <a:solidFill>
                  <a:srgbClr val="000000"/>
                </a:solidFill>
                <a:latin typeface="Arial" panose="020B0604020202020204" pitchFamily="34" charset="0"/>
                <a:ea typeface="Calibri" panose="020F0502020204030204" pitchFamily="34" charset="0"/>
                <a:cs typeface="Arial" panose="020B0604020202020204" pitchFamily="34" charset="0"/>
              </a:rPr>
              <a:t> và thực hiện nhiệm vụ:</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Bảo hộ giống cây trồng - TRƯỜNG LUẬT">
            <a:extLst>
              <a:ext uri="{FF2B5EF4-FFF2-40B4-BE49-F238E27FC236}">
                <a16:creationId xmlns:a16="http://schemas.microsoft.com/office/drawing/2014/main" id="{53494BEA-4609-5B6E-755B-2C10913060A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6" t="4667" r="22000" b="6000"/>
          <a:stretch/>
        </p:blipFill>
        <p:spPr bwMode="auto">
          <a:xfrm>
            <a:off x="14859001" y="130770"/>
            <a:ext cx="2864262" cy="2085930"/>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10">
            <a:extLst>
              <a:ext uri="{FF2B5EF4-FFF2-40B4-BE49-F238E27FC236}">
                <a16:creationId xmlns:a16="http://schemas.microsoft.com/office/drawing/2014/main" id="{EBE281D8-D516-43FD-BAED-DCF6F7096AB2}"/>
              </a:ext>
            </a:extLst>
          </p:cNvPr>
          <p:cNvSpPr txBox="1"/>
          <p:nvPr/>
        </p:nvSpPr>
        <p:spPr>
          <a:xfrm>
            <a:off x="5782232" y="251832"/>
            <a:ext cx="7239000" cy="11848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vi-VN"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EAE2B7A0-3154-48A5-BBA6-BDD7A57182C0}"/>
              </a:ext>
            </a:extLst>
          </p:cNvPr>
          <p:cNvSpPr/>
          <p:nvPr/>
        </p:nvSpPr>
        <p:spPr>
          <a:xfrm>
            <a:off x="586508" y="2502648"/>
            <a:ext cx="16808864" cy="13716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200" dirty="0">
                <a:solidFill>
                  <a:schemeClr val="accent3">
                    <a:lumMod val="75000"/>
                  </a:schemeClr>
                </a:solidFill>
              </a:rPr>
              <a:t>Quan sát Hình 21.4 và nêu loại cây trồng ở địa phương em có thể ứng dụng hệ thống tưới nhỏ giọt để trồng cây.</a:t>
            </a:r>
            <a:endParaRPr lang="en-US" sz="3200" dirty="0">
              <a:solidFill>
                <a:schemeClr val="accent3">
                  <a:lumMod val="75000"/>
                </a:schemeClr>
              </a:solidFill>
            </a:endParaRPr>
          </a:p>
        </p:txBody>
      </p:sp>
      <p:pic>
        <p:nvPicPr>
          <p:cNvPr id="16" name="Picture 15">
            <a:extLst>
              <a:ext uri="{FF2B5EF4-FFF2-40B4-BE49-F238E27FC236}">
                <a16:creationId xmlns:a16="http://schemas.microsoft.com/office/drawing/2014/main" id="{5B3FF067-823E-41D6-AB4B-41EACB2393FF}"/>
              </a:ext>
            </a:extLst>
          </p:cNvPr>
          <p:cNvPicPr>
            <a:picLocks noChangeAspect="1"/>
          </p:cNvPicPr>
          <p:nvPr/>
        </p:nvPicPr>
        <p:blipFill rotWithShape="1">
          <a:blip r:embed="rId9">
            <a:extLst>
              <a:ext uri="{28A0092B-C50C-407E-A947-70E740481C1C}">
                <a14:useLocalDpi xmlns:a14="http://schemas.microsoft.com/office/drawing/2010/main" val="0"/>
              </a:ext>
            </a:extLst>
          </a:blip>
          <a:srcRect l="3930" t="19634" r="3220" b="35185"/>
          <a:stretch/>
        </p:blipFill>
        <p:spPr>
          <a:xfrm>
            <a:off x="2852079" y="4193150"/>
            <a:ext cx="11813267" cy="5749358"/>
          </a:xfrm>
          <a:prstGeom prst="rect">
            <a:avLst/>
          </a:prstGeom>
        </p:spPr>
      </p:pic>
    </p:spTree>
    <p:extLst>
      <p:ext uri="{BB962C8B-B14F-4D97-AF65-F5344CB8AC3E}">
        <p14:creationId xmlns:p14="http://schemas.microsoft.com/office/powerpoint/2010/main" val="315953689"/>
      </p:ext>
    </p:extLst>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767427" y="-67521"/>
            <a:ext cx="2306520" cy="152230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4102">
            <a:off x="16266300" y="-541245"/>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8" name="Hộp Văn bản 7">
            <a:extLst>
              <a:ext uri="{FF2B5EF4-FFF2-40B4-BE49-F238E27FC236}">
                <a16:creationId xmlns:a16="http://schemas.microsoft.com/office/drawing/2014/main" id="{E853FEB4-80BB-E0B7-2434-8F349E4BD0B5}"/>
              </a:ext>
            </a:extLst>
          </p:cNvPr>
          <p:cNvSpPr txBox="1"/>
          <p:nvPr/>
        </p:nvSpPr>
        <p:spPr>
          <a:xfrm>
            <a:off x="608279" y="1493344"/>
            <a:ext cx="10821721" cy="820674"/>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Chia </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HS </a:t>
            </a: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thành</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5</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và thực hiện nhiệm vụ:</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Bảo hộ giống cây trồng - TRƯỜNG LUẬT">
            <a:extLst>
              <a:ext uri="{FF2B5EF4-FFF2-40B4-BE49-F238E27FC236}">
                <a16:creationId xmlns:a16="http://schemas.microsoft.com/office/drawing/2014/main" id="{53494BEA-4609-5B6E-755B-2C10913060A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6" t="4667" r="22000" b="6000"/>
          <a:stretch/>
        </p:blipFill>
        <p:spPr bwMode="auto">
          <a:xfrm>
            <a:off x="14859001" y="130770"/>
            <a:ext cx="2864262" cy="2085930"/>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10">
            <a:extLst>
              <a:ext uri="{FF2B5EF4-FFF2-40B4-BE49-F238E27FC236}">
                <a16:creationId xmlns:a16="http://schemas.microsoft.com/office/drawing/2014/main" id="{EBE281D8-D516-43FD-BAED-DCF6F7096AB2}"/>
              </a:ext>
            </a:extLst>
          </p:cNvPr>
          <p:cNvSpPr txBox="1"/>
          <p:nvPr/>
        </p:nvSpPr>
        <p:spPr>
          <a:xfrm>
            <a:off x="5782232" y="251832"/>
            <a:ext cx="7239000" cy="11848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VẬN DỤNG</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7C9D3979-F1EE-4F43-92E3-72EB7CECB5EF}"/>
              </a:ext>
            </a:extLst>
          </p:cNvPr>
          <p:cNvSpPr/>
          <p:nvPr/>
        </p:nvSpPr>
        <p:spPr>
          <a:xfrm>
            <a:off x="608279" y="2602552"/>
            <a:ext cx="16808864" cy="13716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9BBB59">
                    <a:lumMod val="75000"/>
                  </a:srgbClr>
                </a:solidFill>
                <a:effectLst/>
                <a:uLnTx/>
                <a:uFillTx/>
                <a:latin typeface="Arial" panose="020B0604020202020204" pitchFamily="34" charset="0"/>
                <a:ea typeface="+mn-ea"/>
                <a:cs typeface="+mn-cs"/>
              </a:rPr>
              <a:t>Quan sát Hình 21.5 và cho biết bộ phận nào làm nhiệm vụ điều tiết hệ thống để cung cấp nước và dinh dưỡng định kì cho cây.</a:t>
            </a:r>
            <a:endParaRPr kumimoji="0" lang="en-US" sz="3200" b="0" i="0" u="none" strike="noStrike" kern="1200" cap="none" spc="0" normalizeH="0" baseline="0" noProof="0" dirty="0">
              <a:ln>
                <a:noFill/>
              </a:ln>
              <a:solidFill>
                <a:srgbClr val="9BBB59">
                  <a:lumMod val="75000"/>
                </a:srgbClr>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ACAF1D91-2766-4771-82E9-31DBAC28532F}"/>
              </a:ext>
            </a:extLst>
          </p:cNvPr>
          <p:cNvPicPr>
            <a:picLocks noChangeAspect="1"/>
          </p:cNvPicPr>
          <p:nvPr/>
        </p:nvPicPr>
        <p:blipFill rotWithShape="1">
          <a:blip r:embed="rId9">
            <a:extLst>
              <a:ext uri="{28A0092B-C50C-407E-A947-70E740481C1C}">
                <a14:useLocalDpi xmlns:a14="http://schemas.microsoft.com/office/drawing/2010/main" val="0"/>
              </a:ext>
            </a:extLst>
          </a:blip>
          <a:srcRect l="4865" t="23288" r="4865" b="36667"/>
          <a:stretch/>
        </p:blipFill>
        <p:spPr>
          <a:xfrm>
            <a:off x="1525238" y="4287953"/>
            <a:ext cx="14980153" cy="5703071"/>
          </a:xfrm>
          <a:prstGeom prst="rect">
            <a:avLst/>
          </a:prstGeom>
        </p:spPr>
      </p:pic>
    </p:spTree>
    <p:extLst>
      <p:ext uri="{BB962C8B-B14F-4D97-AF65-F5344CB8AC3E}">
        <p14:creationId xmlns:p14="http://schemas.microsoft.com/office/powerpoint/2010/main" val="3831681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767427" y="-67521"/>
            <a:ext cx="2306520" cy="152230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4102">
            <a:off x="16266300" y="-541245"/>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8" name="Hộp Văn bản 7">
            <a:extLst>
              <a:ext uri="{FF2B5EF4-FFF2-40B4-BE49-F238E27FC236}">
                <a16:creationId xmlns:a16="http://schemas.microsoft.com/office/drawing/2014/main" id="{E853FEB4-80BB-E0B7-2434-8F349E4BD0B5}"/>
              </a:ext>
            </a:extLst>
          </p:cNvPr>
          <p:cNvSpPr txBox="1"/>
          <p:nvPr/>
        </p:nvSpPr>
        <p:spPr>
          <a:xfrm>
            <a:off x="608279" y="1493344"/>
            <a:ext cx="11126521" cy="820674"/>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Chia</a:t>
            </a:r>
            <a:r>
              <a:rPr kumimoji="0" lang="vi-VN" sz="3600" b="1"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HS </a:t>
            </a: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thành</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5</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và thực hiện nhiệm vụ:</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Bảo hộ giống cây trồng - TRƯỜNG LUẬT">
            <a:extLst>
              <a:ext uri="{FF2B5EF4-FFF2-40B4-BE49-F238E27FC236}">
                <a16:creationId xmlns:a16="http://schemas.microsoft.com/office/drawing/2014/main" id="{53494BEA-4609-5B6E-755B-2C10913060A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6" t="4667" r="22000" b="6000"/>
          <a:stretch/>
        </p:blipFill>
        <p:spPr bwMode="auto">
          <a:xfrm>
            <a:off x="14859001" y="130770"/>
            <a:ext cx="2864262" cy="2085930"/>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10">
            <a:extLst>
              <a:ext uri="{FF2B5EF4-FFF2-40B4-BE49-F238E27FC236}">
                <a16:creationId xmlns:a16="http://schemas.microsoft.com/office/drawing/2014/main" id="{EBE281D8-D516-43FD-BAED-DCF6F7096AB2}"/>
              </a:ext>
            </a:extLst>
          </p:cNvPr>
          <p:cNvSpPr txBox="1"/>
          <p:nvPr/>
        </p:nvSpPr>
        <p:spPr>
          <a:xfrm>
            <a:off x="5782232" y="251832"/>
            <a:ext cx="7239000" cy="11848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VẬN DỤNG</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317D2262-25E2-403C-A05F-C08E8AC0749F}"/>
              </a:ext>
            </a:extLst>
          </p:cNvPr>
          <p:cNvSpPr/>
          <p:nvPr/>
        </p:nvSpPr>
        <p:spPr>
          <a:xfrm>
            <a:off x="622134" y="2705100"/>
            <a:ext cx="12489813" cy="9100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9BBB59">
                    <a:lumMod val="75000"/>
                  </a:srgbClr>
                </a:solidFill>
                <a:effectLst/>
                <a:uLnTx/>
                <a:uFillTx/>
                <a:latin typeface="Arial" panose="020B0604020202020204" pitchFamily="34" charset="0"/>
                <a:ea typeface="+mn-ea"/>
                <a:cs typeface="+mn-cs"/>
              </a:rPr>
              <a:t>Quan sát và cho biết mối quan hệ giữa cá và cây trong Hình 21.6B. </a:t>
            </a:r>
            <a:endParaRPr kumimoji="0" lang="en-US" sz="3200" b="0" i="0" u="none" strike="noStrike" kern="1200" cap="none" spc="0" normalizeH="0" baseline="0" noProof="0" dirty="0">
              <a:ln>
                <a:noFill/>
              </a:ln>
              <a:solidFill>
                <a:srgbClr val="9BBB59">
                  <a:lumMod val="75000"/>
                </a:srgbClr>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20F9439A-6BC9-498D-B1C1-1E77DC72EB90}"/>
              </a:ext>
            </a:extLst>
          </p:cNvPr>
          <p:cNvPicPr>
            <a:picLocks noChangeAspect="1"/>
          </p:cNvPicPr>
          <p:nvPr/>
        </p:nvPicPr>
        <p:blipFill rotWithShape="1">
          <a:blip r:embed="rId9">
            <a:extLst>
              <a:ext uri="{28A0092B-C50C-407E-A947-70E740481C1C}">
                <a14:useLocalDpi xmlns:a14="http://schemas.microsoft.com/office/drawing/2010/main" val="0"/>
              </a:ext>
            </a:extLst>
          </a:blip>
          <a:srcRect l="4084" t="7145" r="4084" b="40493"/>
          <a:stretch/>
        </p:blipFill>
        <p:spPr>
          <a:xfrm>
            <a:off x="1892588" y="3833131"/>
            <a:ext cx="14502823" cy="6202037"/>
          </a:xfrm>
          <a:prstGeom prst="rect">
            <a:avLst/>
          </a:prstGeom>
        </p:spPr>
      </p:pic>
    </p:spTree>
    <p:extLst>
      <p:ext uri="{BB962C8B-B14F-4D97-AF65-F5344CB8AC3E}">
        <p14:creationId xmlns:p14="http://schemas.microsoft.com/office/powerpoint/2010/main" val="42767886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061311">
            <a:off x="-1012326" y="63832"/>
            <a:ext cx="4693556" cy="3080679"/>
          </a:xfrm>
          <a:prstGeom prst="rect">
            <a:avLst/>
          </a:prstGeom>
        </p:spPr>
      </p:pic>
      <p:grpSp>
        <p:nvGrpSpPr>
          <p:cNvPr id="6" name="Group 6"/>
          <p:cNvGrpSpPr/>
          <p:nvPr/>
        </p:nvGrpSpPr>
        <p:grpSpPr>
          <a:xfrm>
            <a:off x="14625980" y="-71082"/>
            <a:ext cx="3493659" cy="3590204"/>
            <a:chOff x="0" y="0"/>
            <a:chExt cx="10076913" cy="8354677"/>
          </a:xfrm>
        </p:grpSpPr>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10076913" cy="8354677"/>
            </a:xfrm>
            <a:prstGeom prst="rect">
              <a:avLst/>
            </a:prstGeom>
          </p:spPr>
        </p:pic>
        <p:sp>
          <p:nvSpPr>
            <p:cNvPr id="10" name="Freeform 10"/>
            <p:cNvSpPr/>
            <p:nvPr/>
          </p:nvSpPr>
          <p:spPr>
            <a:xfrm>
              <a:off x="2771056" y="1139087"/>
              <a:ext cx="6469841" cy="668205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0000"/>
            </a:solidFill>
          </p:spPr>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621000" y="7736188"/>
            <a:ext cx="2430228" cy="2550812"/>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83229" y="7379541"/>
            <a:ext cx="2362200" cy="2327841"/>
          </a:xfrm>
          <a:prstGeom prst="rect">
            <a:avLst/>
          </a:prstGeom>
        </p:spPr>
      </p:pic>
      <p:sp>
        <p:nvSpPr>
          <p:cNvPr id="13" name="Hộp Văn bản 12">
            <a:extLst>
              <a:ext uri="{FF2B5EF4-FFF2-40B4-BE49-F238E27FC236}">
                <a16:creationId xmlns:a16="http://schemas.microsoft.com/office/drawing/2014/main" id="{E605D4CD-6705-6EB1-E7D4-011E4A73EC04}"/>
              </a:ext>
            </a:extLst>
          </p:cNvPr>
          <p:cNvSpPr txBox="1"/>
          <p:nvPr/>
        </p:nvSpPr>
        <p:spPr>
          <a:xfrm>
            <a:off x="2540862" y="3519122"/>
            <a:ext cx="13206276" cy="3211007"/>
          </a:xfrm>
          <a:prstGeom prst="rect">
            <a:avLst/>
          </a:prstGeom>
          <a:noFill/>
        </p:spPr>
        <p:txBody>
          <a:bodyPr wrap="square" rtlCol="0">
            <a:spAutoFit/>
          </a:bodyPr>
          <a:lstStyle/>
          <a:p>
            <a:pPr algn="ctr">
              <a:lnSpc>
                <a:spcPct val="150000"/>
              </a:lnSpc>
            </a:pPr>
            <a:r>
              <a:rPr lang="en-US" sz="7200" b="1" dirty="0">
                <a:solidFill>
                  <a:schemeClr val="accent6">
                    <a:lumMod val="50000"/>
                  </a:schemeClr>
                </a:solidFill>
                <a:latin typeface="Arial" panose="020B0604020202020204" pitchFamily="34" charset="0"/>
                <a:cs typeface="Arial" panose="020B0604020202020204" pitchFamily="34" charset="0"/>
              </a:rPr>
              <a:t>BÀI 21: CÔNG NGHỆ TRỒNG CÂY KHÔNG DÙNG ĐẤT</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767427" y="-67521"/>
            <a:ext cx="2306520" cy="152230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4102">
            <a:off x="16266300" y="-541245"/>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8" name="Hộp Văn bản 7">
            <a:extLst>
              <a:ext uri="{FF2B5EF4-FFF2-40B4-BE49-F238E27FC236}">
                <a16:creationId xmlns:a16="http://schemas.microsoft.com/office/drawing/2014/main" id="{E853FEB4-80BB-E0B7-2434-8F349E4BD0B5}"/>
              </a:ext>
            </a:extLst>
          </p:cNvPr>
          <p:cNvSpPr txBox="1"/>
          <p:nvPr/>
        </p:nvSpPr>
        <p:spPr>
          <a:xfrm>
            <a:off x="608279" y="1493344"/>
            <a:ext cx="10288321" cy="820674"/>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lang="vi-VN" sz="3600" b="1" dirty="0">
                <a:solidFill>
                  <a:srgbClr val="000000"/>
                </a:solidFill>
                <a:latin typeface="Arial" panose="020B0604020202020204" pitchFamily="34" charset="0"/>
                <a:ea typeface="Calibri" panose="020F0502020204030204" pitchFamily="34" charset="0"/>
                <a:cs typeface="Arial" panose="020B0604020202020204" pitchFamily="34" charset="0"/>
              </a:rPr>
              <a:t>Chia HS</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thành</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5</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và thực hiện nhiệm vụ:</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Bảo hộ giống cây trồng - TRƯỜNG LUẬT">
            <a:extLst>
              <a:ext uri="{FF2B5EF4-FFF2-40B4-BE49-F238E27FC236}">
                <a16:creationId xmlns:a16="http://schemas.microsoft.com/office/drawing/2014/main" id="{53494BEA-4609-5B6E-755B-2C10913060A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6" t="4667" r="22000" b="6000"/>
          <a:stretch/>
        </p:blipFill>
        <p:spPr bwMode="auto">
          <a:xfrm>
            <a:off x="14859001" y="130770"/>
            <a:ext cx="2864262" cy="2085930"/>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10">
            <a:extLst>
              <a:ext uri="{FF2B5EF4-FFF2-40B4-BE49-F238E27FC236}">
                <a16:creationId xmlns:a16="http://schemas.microsoft.com/office/drawing/2014/main" id="{EBE281D8-D516-43FD-BAED-DCF6F7096AB2}"/>
              </a:ext>
            </a:extLst>
          </p:cNvPr>
          <p:cNvSpPr txBox="1"/>
          <p:nvPr/>
        </p:nvSpPr>
        <p:spPr>
          <a:xfrm>
            <a:off x="5782232" y="251832"/>
            <a:ext cx="7239000" cy="11848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VẬN DỤNG</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79B8DCC0-A56D-4B0F-BDD5-ACEC24561CFD}"/>
              </a:ext>
            </a:extLst>
          </p:cNvPr>
          <p:cNvSpPr/>
          <p:nvPr/>
        </p:nvSpPr>
        <p:spPr>
          <a:xfrm>
            <a:off x="622134" y="2602552"/>
            <a:ext cx="16808864" cy="13716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9BBB59">
                    <a:lumMod val="75000"/>
                  </a:srgbClr>
                </a:solidFill>
                <a:effectLst/>
                <a:uLnTx/>
                <a:uFillTx/>
                <a:latin typeface="Arial" panose="020B0604020202020204" pitchFamily="34" charset="0"/>
                <a:ea typeface="+mn-ea"/>
                <a:cs typeface="+mn-cs"/>
              </a:rPr>
              <a:t>Quan sát và cho biết loại giá thể nào có thể sử dụng để thay thế mút xốp trồng xà lách trong hệ thống thuỷ canh tĩnh trong Hình 21.7B? </a:t>
            </a:r>
            <a:endParaRPr kumimoji="0" lang="en-US" sz="3200" b="0" i="0" u="none" strike="noStrike" kern="1200" cap="none" spc="0" normalizeH="0" baseline="0" noProof="0" dirty="0">
              <a:ln>
                <a:noFill/>
              </a:ln>
              <a:solidFill>
                <a:srgbClr val="9BBB59">
                  <a:lumMod val="75000"/>
                </a:srgbClr>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65033913-1BB7-4D13-AA79-E1754140D9DA}"/>
              </a:ext>
            </a:extLst>
          </p:cNvPr>
          <p:cNvPicPr>
            <a:picLocks noChangeAspect="1"/>
          </p:cNvPicPr>
          <p:nvPr/>
        </p:nvPicPr>
        <p:blipFill rotWithShape="1">
          <a:blip r:embed="rId9">
            <a:extLst>
              <a:ext uri="{28A0092B-C50C-407E-A947-70E740481C1C}">
                <a14:useLocalDpi xmlns:a14="http://schemas.microsoft.com/office/drawing/2010/main" val="0"/>
              </a:ext>
            </a:extLst>
          </a:blip>
          <a:srcRect l="10603" t="42064" r="8351" b="13494"/>
          <a:stretch/>
        </p:blipFill>
        <p:spPr>
          <a:xfrm>
            <a:off x="1539093" y="4108592"/>
            <a:ext cx="15213048" cy="5916185"/>
          </a:xfrm>
          <a:prstGeom prst="rect">
            <a:avLst/>
          </a:prstGeom>
        </p:spPr>
      </p:pic>
    </p:spTree>
    <p:extLst>
      <p:ext uri="{BB962C8B-B14F-4D97-AF65-F5344CB8AC3E}">
        <p14:creationId xmlns:p14="http://schemas.microsoft.com/office/powerpoint/2010/main" val="1334051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767427" y="-67521"/>
            <a:ext cx="2306520" cy="152230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4102">
            <a:off x="16266300" y="-541245"/>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8" name="Hộp Văn bản 7">
            <a:extLst>
              <a:ext uri="{FF2B5EF4-FFF2-40B4-BE49-F238E27FC236}">
                <a16:creationId xmlns:a16="http://schemas.microsoft.com/office/drawing/2014/main" id="{E853FEB4-80BB-E0B7-2434-8F349E4BD0B5}"/>
              </a:ext>
            </a:extLst>
          </p:cNvPr>
          <p:cNvSpPr txBox="1"/>
          <p:nvPr/>
        </p:nvSpPr>
        <p:spPr>
          <a:xfrm>
            <a:off x="608279" y="1493344"/>
            <a:ext cx="10669321" cy="820674"/>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Chia </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HS </a:t>
            </a: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thành</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5</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và thực hiện nhiệm vụ:</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Bảo hộ giống cây trồng - TRƯỜNG LUẬT">
            <a:extLst>
              <a:ext uri="{FF2B5EF4-FFF2-40B4-BE49-F238E27FC236}">
                <a16:creationId xmlns:a16="http://schemas.microsoft.com/office/drawing/2014/main" id="{53494BEA-4609-5B6E-755B-2C10913060A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6" t="4667" r="22000" b="6000"/>
          <a:stretch/>
        </p:blipFill>
        <p:spPr bwMode="auto">
          <a:xfrm>
            <a:off x="14859001" y="130770"/>
            <a:ext cx="2864262" cy="2085930"/>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10">
            <a:extLst>
              <a:ext uri="{FF2B5EF4-FFF2-40B4-BE49-F238E27FC236}">
                <a16:creationId xmlns:a16="http://schemas.microsoft.com/office/drawing/2014/main" id="{EBE281D8-D516-43FD-BAED-DCF6F7096AB2}"/>
              </a:ext>
            </a:extLst>
          </p:cNvPr>
          <p:cNvSpPr txBox="1"/>
          <p:nvPr/>
        </p:nvSpPr>
        <p:spPr>
          <a:xfrm>
            <a:off x="5782232" y="251832"/>
            <a:ext cx="7239000" cy="11848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VẬN DỤNG</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Rounded Corners 14">
            <a:extLst>
              <a:ext uri="{FF2B5EF4-FFF2-40B4-BE49-F238E27FC236}">
                <a16:creationId xmlns:a16="http://schemas.microsoft.com/office/drawing/2014/main" id="{424C1776-C7A0-44AA-9860-D02BDBB874BF}"/>
              </a:ext>
            </a:extLst>
          </p:cNvPr>
          <p:cNvSpPr/>
          <p:nvPr/>
        </p:nvSpPr>
        <p:spPr>
          <a:xfrm>
            <a:off x="629061" y="2525943"/>
            <a:ext cx="16808864" cy="13716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9BBB59">
                    <a:lumMod val="75000"/>
                  </a:srgbClr>
                </a:solidFill>
                <a:effectLst/>
                <a:uLnTx/>
                <a:uFillTx/>
                <a:latin typeface="Arial" panose="020B0604020202020204" pitchFamily="34" charset="0"/>
                <a:ea typeface="+mn-ea"/>
                <a:cs typeface="+mn-cs"/>
              </a:rPr>
              <a:t>Quan sát và cho biết hệ thống khí canh ở Hình 21.8 có thể ứng dụng để nhân giống bằng phương pháp giâm cành được không. Vì sao? </a:t>
            </a:r>
            <a:endParaRPr kumimoji="0" lang="en-US" sz="3200" b="0" i="0" u="none" strike="noStrike" kern="1200" cap="none" spc="0" normalizeH="0" baseline="0" noProof="0" dirty="0">
              <a:ln>
                <a:noFill/>
              </a:ln>
              <a:solidFill>
                <a:srgbClr val="9BBB59">
                  <a:lumMod val="75000"/>
                </a:srgbClr>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EC8531BD-1F31-4D87-9F88-F7CED2102E16}"/>
              </a:ext>
            </a:extLst>
          </p:cNvPr>
          <p:cNvPicPr>
            <a:picLocks noChangeAspect="1"/>
          </p:cNvPicPr>
          <p:nvPr/>
        </p:nvPicPr>
        <p:blipFill rotWithShape="1">
          <a:blip r:embed="rId9">
            <a:extLst>
              <a:ext uri="{28A0092B-C50C-407E-A947-70E740481C1C}">
                <a14:useLocalDpi xmlns:a14="http://schemas.microsoft.com/office/drawing/2010/main" val="0"/>
              </a:ext>
            </a:extLst>
          </a:blip>
          <a:srcRect l="4483" t="6297" r="4916" b="57407"/>
          <a:stretch/>
        </p:blipFill>
        <p:spPr>
          <a:xfrm>
            <a:off x="1350043" y="4106004"/>
            <a:ext cx="15587914" cy="5814540"/>
          </a:xfrm>
          <a:prstGeom prst="rect">
            <a:avLst/>
          </a:prstGeom>
        </p:spPr>
      </p:pic>
    </p:spTree>
    <p:extLst>
      <p:ext uri="{BB962C8B-B14F-4D97-AF65-F5344CB8AC3E}">
        <p14:creationId xmlns:p14="http://schemas.microsoft.com/office/powerpoint/2010/main" val="25821462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767427" y="-67521"/>
            <a:ext cx="2306520" cy="152230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4102">
            <a:off x="16266300" y="-541245"/>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pic>
        <p:nvPicPr>
          <p:cNvPr id="1026" name="Picture 2" descr="Bảo hộ giống cây trồng - TRƯỜNG LUẬT">
            <a:extLst>
              <a:ext uri="{FF2B5EF4-FFF2-40B4-BE49-F238E27FC236}">
                <a16:creationId xmlns:a16="http://schemas.microsoft.com/office/drawing/2014/main" id="{53494BEA-4609-5B6E-755B-2C10913060A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6" t="4667" r="22000" b="6000"/>
          <a:stretch/>
        </p:blipFill>
        <p:spPr bwMode="auto">
          <a:xfrm>
            <a:off x="14859001" y="130770"/>
            <a:ext cx="2864262" cy="20859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EAE2B7A0-3154-48A5-BBA6-BDD7A57182C0}"/>
              </a:ext>
            </a:extLst>
          </p:cNvPr>
          <p:cNvSpPr/>
          <p:nvPr/>
        </p:nvSpPr>
        <p:spPr>
          <a:xfrm>
            <a:off x="564736" y="1905771"/>
            <a:ext cx="16808864" cy="168361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9BBB59">
                    <a:lumMod val="75000"/>
                  </a:srgbClr>
                </a:solidFill>
                <a:effectLst/>
                <a:uLnTx/>
                <a:uFillTx/>
                <a:latin typeface="Arial" panose="020B0604020202020204" pitchFamily="34" charset="0"/>
                <a:ea typeface="+mn-ea"/>
                <a:cs typeface="+mn-cs"/>
              </a:rPr>
              <a:t>Quan sát Hình 21.4 và nêu loại cây trồng ở địa phương em có thể ứng dụng hệ thống tưới nhỏ giọt để trồng cây.</a:t>
            </a:r>
            <a:endParaRPr kumimoji="0" lang="en-US" sz="3600" b="0" i="0" u="none" strike="noStrike" kern="1200" cap="none" spc="0" normalizeH="0" baseline="0" noProof="0" dirty="0">
              <a:ln>
                <a:noFill/>
              </a:ln>
              <a:solidFill>
                <a:srgbClr val="9BBB59">
                  <a:lumMod val="75000"/>
                </a:srgbClr>
              </a:solidFill>
              <a:effectLst/>
              <a:uLnTx/>
              <a:uFillTx/>
              <a:latin typeface="Calibri"/>
              <a:ea typeface="+mn-ea"/>
              <a:cs typeface="+mn-cs"/>
            </a:endParaRPr>
          </a:p>
        </p:txBody>
      </p:sp>
      <p:sp>
        <p:nvSpPr>
          <p:cNvPr id="10" name="Arrow: Right 9">
            <a:extLst>
              <a:ext uri="{FF2B5EF4-FFF2-40B4-BE49-F238E27FC236}">
                <a16:creationId xmlns:a16="http://schemas.microsoft.com/office/drawing/2014/main" id="{8E5F261E-CB7C-41F0-A261-D574A4D96718}"/>
              </a:ext>
            </a:extLst>
          </p:cNvPr>
          <p:cNvSpPr/>
          <p:nvPr/>
        </p:nvSpPr>
        <p:spPr>
          <a:xfrm>
            <a:off x="685800" y="5181599"/>
            <a:ext cx="1981200" cy="1371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9BC2AAA-9141-47B5-B939-00E95174E995}"/>
              </a:ext>
            </a:extLst>
          </p:cNvPr>
          <p:cNvSpPr/>
          <p:nvPr/>
        </p:nvSpPr>
        <p:spPr>
          <a:xfrm>
            <a:off x="3522189" y="4842928"/>
            <a:ext cx="13851411" cy="213545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600" dirty="0">
                <a:solidFill>
                  <a:srgbClr val="FF0000"/>
                </a:solidFill>
              </a:rPr>
              <a:t>cây rau (cà chua, dưa chuột, bắp,...), cây hoa (hoa hồng, hoa cúc,...), cây ăn quả (bưởi, hồng xiêm,...).</a:t>
            </a:r>
            <a:endParaRPr lang="en-US" sz="3600" dirty="0">
              <a:solidFill>
                <a:srgbClr val="FF0000"/>
              </a:solidFill>
            </a:endParaRPr>
          </a:p>
        </p:txBody>
      </p:sp>
    </p:spTree>
    <p:extLst>
      <p:ext uri="{BB962C8B-B14F-4D97-AF65-F5344CB8AC3E}">
        <p14:creationId xmlns:p14="http://schemas.microsoft.com/office/powerpoint/2010/main" val="20680487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767427" y="-67521"/>
            <a:ext cx="2306520" cy="152230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4102">
            <a:off x="16266300" y="-541245"/>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pic>
        <p:nvPicPr>
          <p:cNvPr id="1026" name="Picture 2" descr="Bảo hộ giống cây trồng - TRƯỜNG LUẬT">
            <a:extLst>
              <a:ext uri="{FF2B5EF4-FFF2-40B4-BE49-F238E27FC236}">
                <a16:creationId xmlns:a16="http://schemas.microsoft.com/office/drawing/2014/main" id="{53494BEA-4609-5B6E-755B-2C10913060A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6" t="4667" r="22000" b="6000"/>
          <a:stretch/>
        </p:blipFill>
        <p:spPr bwMode="auto">
          <a:xfrm>
            <a:off x="14859001" y="130770"/>
            <a:ext cx="2864262" cy="20859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EAE2B7A0-3154-48A5-BBA6-BDD7A57182C0}"/>
              </a:ext>
            </a:extLst>
          </p:cNvPr>
          <p:cNvSpPr/>
          <p:nvPr/>
        </p:nvSpPr>
        <p:spPr>
          <a:xfrm>
            <a:off x="575622" y="819879"/>
            <a:ext cx="16808864" cy="168361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lnSpc>
                <a:spcPct val="150000"/>
              </a:lnSpc>
            </a:pPr>
            <a:r>
              <a:rPr lang="vi-VN" sz="3600" dirty="0">
                <a:solidFill>
                  <a:srgbClr val="9BBB59">
                    <a:lumMod val="75000"/>
                  </a:srgbClr>
                </a:solidFill>
              </a:rPr>
              <a:t>Quan sát Hình 21.5 và cho biết bộ phận nào làm nhiệm vụ điều tiết hệ thống để cung cấp nước và dinh dưỡng định kì cho cây.</a:t>
            </a:r>
          </a:p>
        </p:txBody>
      </p:sp>
      <p:sp>
        <p:nvSpPr>
          <p:cNvPr id="10" name="Arrow: Right 9">
            <a:extLst>
              <a:ext uri="{FF2B5EF4-FFF2-40B4-BE49-F238E27FC236}">
                <a16:creationId xmlns:a16="http://schemas.microsoft.com/office/drawing/2014/main" id="{8E5F261E-CB7C-41F0-A261-D574A4D96718}"/>
              </a:ext>
            </a:extLst>
          </p:cNvPr>
          <p:cNvSpPr/>
          <p:nvPr/>
        </p:nvSpPr>
        <p:spPr>
          <a:xfrm>
            <a:off x="1872171" y="3374978"/>
            <a:ext cx="1447800" cy="87630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59BC2AAA-9141-47B5-B939-00E95174E995}"/>
              </a:ext>
            </a:extLst>
          </p:cNvPr>
          <p:cNvSpPr/>
          <p:nvPr/>
        </p:nvSpPr>
        <p:spPr>
          <a:xfrm>
            <a:off x="4610590" y="3019021"/>
            <a:ext cx="3869211" cy="1371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lnSpc>
                <a:spcPct val="150000"/>
              </a:lnSpc>
            </a:pPr>
            <a:r>
              <a:rPr lang="vi-VN" sz="3600" dirty="0">
                <a:solidFill>
                  <a:srgbClr val="FF0000"/>
                </a:solidFill>
              </a:rPr>
              <a:t>đồng hồ hẹn giờ.</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78425CB5-9695-4A53-AC35-5E52BBF8F6DA}"/>
              </a:ext>
            </a:extLst>
          </p:cNvPr>
          <p:cNvSpPr/>
          <p:nvPr/>
        </p:nvSpPr>
        <p:spPr>
          <a:xfrm>
            <a:off x="597393" y="4799251"/>
            <a:ext cx="16808864" cy="168361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lnSpc>
                <a:spcPct val="150000"/>
              </a:lnSpc>
            </a:pPr>
            <a:r>
              <a:rPr lang="vi-VN" sz="3600" dirty="0">
                <a:solidFill>
                  <a:srgbClr val="9BBB59">
                    <a:lumMod val="75000"/>
                  </a:srgbClr>
                </a:solidFill>
              </a:rPr>
              <a:t>Quan sát Hình 21.5 và cho biết bộ phận nào làm nhiệm vụ điều tiết hệ thống để cung cấp nước và dinh dưỡng định kì cho cây.</a:t>
            </a:r>
          </a:p>
        </p:txBody>
      </p:sp>
      <p:sp>
        <p:nvSpPr>
          <p:cNvPr id="12" name="Arrow: Right 11">
            <a:extLst>
              <a:ext uri="{FF2B5EF4-FFF2-40B4-BE49-F238E27FC236}">
                <a16:creationId xmlns:a16="http://schemas.microsoft.com/office/drawing/2014/main" id="{B66FAE4B-2AB4-43F9-AABC-3470531DFCDE}"/>
              </a:ext>
            </a:extLst>
          </p:cNvPr>
          <p:cNvSpPr/>
          <p:nvPr/>
        </p:nvSpPr>
        <p:spPr>
          <a:xfrm>
            <a:off x="2057400" y="7630701"/>
            <a:ext cx="1676400" cy="106789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F4E2711-23E9-4907-A7A2-25B8BFE4F775}"/>
              </a:ext>
            </a:extLst>
          </p:cNvPr>
          <p:cNvSpPr/>
          <p:nvPr/>
        </p:nvSpPr>
        <p:spPr>
          <a:xfrm>
            <a:off x="4610590" y="6862179"/>
            <a:ext cx="12773896" cy="260494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600" dirty="0">
                <a:solidFill>
                  <a:srgbClr val="FF0000"/>
                </a:solidFill>
              </a:rPr>
              <a:t>chất thải, thức ăn thừa của cá cung cấp một phần nguồn dinh dưỡng cho cây; cây giúp làm sạch môi trường nước của cả khi dung dịch chảy qua giá thể và bộ rễ.</a:t>
            </a:r>
            <a:endParaRPr lang="en-US" sz="3600" dirty="0">
              <a:solidFill>
                <a:srgbClr val="FF0000"/>
              </a:solidFill>
            </a:endParaRPr>
          </a:p>
        </p:txBody>
      </p:sp>
    </p:spTree>
    <p:extLst>
      <p:ext uri="{BB962C8B-B14F-4D97-AF65-F5344CB8AC3E}">
        <p14:creationId xmlns:p14="http://schemas.microsoft.com/office/powerpoint/2010/main" val="1375697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6" grpId="0" animBg="1"/>
      <p:bldP spid="11" grpId="0" animBg="1"/>
      <p:bldP spid="12"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767427" y="-67521"/>
            <a:ext cx="2306520" cy="152230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4102">
            <a:off x="16266300" y="-541245"/>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pic>
        <p:nvPicPr>
          <p:cNvPr id="1026" name="Picture 2" descr="Bảo hộ giống cây trồng - TRƯỜNG LUẬT">
            <a:extLst>
              <a:ext uri="{FF2B5EF4-FFF2-40B4-BE49-F238E27FC236}">
                <a16:creationId xmlns:a16="http://schemas.microsoft.com/office/drawing/2014/main" id="{53494BEA-4609-5B6E-755B-2C10913060A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6" t="4667" r="22000" b="6000"/>
          <a:stretch/>
        </p:blipFill>
        <p:spPr bwMode="auto">
          <a:xfrm>
            <a:off x="14859001" y="130770"/>
            <a:ext cx="2864262" cy="20859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EAE2B7A0-3154-48A5-BBA6-BDD7A57182C0}"/>
              </a:ext>
            </a:extLst>
          </p:cNvPr>
          <p:cNvSpPr/>
          <p:nvPr/>
        </p:nvSpPr>
        <p:spPr>
          <a:xfrm>
            <a:off x="575621" y="1383961"/>
            <a:ext cx="16808864" cy="168361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lnSpc>
                <a:spcPct val="150000"/>
              </a:lnSpc>
            </a:pPr>
            <a:r>
              <a:rPr lang="vi-VN" sz="3600" dirty="0">
                <a:solidFill>
                  <a:srgbClr val="9BBB59">
                    <a:lumMod val="75000"/>
                  </a:srgbClr>
                </a:solidFill>
              </a:rPr>
              <a:t>Quan sát và cho biết loại giá thể nào có thể sử dụng để thay thế mút xốp trồng xà lách trong hệ thống thuỷ canh tĩnh trong Hình 21.7B? </a:t>
            </a:r>
          </a:p>
        </p:txBody>
      </p:sp>
      <p:sp>
        <p:nvSpPr>
          <p:cNvPr id="10" name="Arrow: Right 9">
            <a:extLst>
              <a:ext uri="{FF2B5EF4-FFF2-40B4-BE49-F238E27FC236}">
                <a16:creationId xmlns:a16="http://schemas.microsoft.com/office/drawing/2014/main" id="{8E5F261E-CB7C-41F0-A261-D574A4D96718}"/>
              </a:ext>
            </a:extLst>
          </p:cNvPr>
          <p:cNvSpPr/>
          <p:nvPr/>
        </p:nvSpPr>
        <p:spPr>
          <a:xfrm>
            <a:off x="1137385" y="5143500"/>
            <a:ext cx="1447800" cy="87630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59BC2AAA-9141-47B5-B939-00E95174E995}"/>
              </a:ext>
            </a:extLst>
          </p:cNvPr>
          <p:cNvSpPr/>
          <p:nvPr/>
        </p:nvSpPr>
        <p:spPr>
          <a:xfrm>
            <a:off x="3151413" y="3927752"/>
            <a:ext cx="13838291" cy="350005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lnSpc>
                <a:spcPct val="150000"/>
              </a:lnSpc>
            </a:pPr>
            <a:r>
              <a:rPr lang="vi-VN" sz="3600" dirty="0">
                <a:solidFill>
                  <a:srgbClr val="FF0000"/>
                </a:solidFill>
              </a:rPr>
              <a:t>Trấu hun, xơ dừa được bọc lót vải không dệt đặt trong rọ nhựa. Vải không dệt sẽ không để trấu hun, xơ dừa rơi vào dung dịch dinh dưỡng dây tắc ống dẫn; rễ cây vẫn đâm xuyên qua vải để phát triển bình thường.</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2492846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767427" y="-67521"/>
            <a:ext cx="2306520" cy="152230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4102">
            <a:off x="16266300" y="-541245"/>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pic>
        <p:nvPicPr>
          <p:cNvPr id="1026" name="Picture 2" descr="Bảo hộ giống cây trồng - TRƯỜNG LUẬT">
            <a:extLst>
              <a:ext uri="{FF2B5EF4-FFF2-40B4-BE49-F238E27FC236}">
                <a16:creationId xmlns:a16="http://schemas.microsoft.com/office/drawing/2014/main" id="{53494BEA-4609-5B6E-755B-2C10913060A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6" t="4667" r="22000" b="6000"/>
          <a:stretch/>
        </p:blipFill>
        <p:spPr bwMode="auto">
          <a:xfrm>
            <a:off x="14859001" y="130770"/>
            <a:ext cx="2864262" cy="20859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EAE2B7A0-3154-48A5-BBA6-BDD7A57182C0}"/>
              </a:ext>
            </a:extLst>
          </p:cNvPr>
          <p:cNvSpPr/>
          <p:nvPr/>
        </p:nvSpPr>
        <p:spPr>
          <a:xfrm>
            <a:off x="575621" y="1383961"/>
            <a:ext cx="16808864" cy="168361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lnSpc>
                <a:spcPct val="150000"/>
              </a:lnSpc>
            </a:pPr>
            <a:r>
              <a:rPr lang="vi-VN" sz="3600" dirty="0">
                <a:solidFill>
                  <a:srgbClr val="9BBB59">
                    <a:lumMod val="75000"/>
                  </a:srgbClr>
                </a:solidFill>
              </a:rPr>
              <a:t>Quan sát và cho biết hệ thống khí canh ở Hình 21.8 có thể ứng dụng để nhân giống bằng phương pháp giâm cành được không. Vì sao? </a:t>
            </a:r>
          </a:p>
        </p:txBody>
      </p:sp>
      <p:sp>
        <p:nvSpPr>
          <p:cNvPr id="10" name="Arrow: Right 9">
            <a:extLst>
              <a:ext uri="{FF2B5EF4-FFF2-40B4-BE49-F238E27FC236}">
                <a16:creationId xmlns:a16="http://schemas.microsoft.com/office/drawing/2014/main" id="{8E5F261E-CB7C-41F0-A261-D574A4D96718}"/>
              </a:ext>
            </a:extLst>
          </p:cNvPr>
          <p:cNvSpPr/>
          <p:nvPr/>
        </p:nvSpPr>
        <p:spPr>
          <a:xfrm>
            <a:off x="1137385" y="5143500"/>
            <a:ext cx="1447800" cy="87630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59BC2AAA-9141-47B5-B939-00E95174E995}"/>
              </a:ext>
            </a:extLst>
          </p:cNvPr>
          <p:cNvSpPr/>
          <p:nvPr/>
        </p:nvSpPr>
        <p:spPr>
          <a:xfrm>
            <a:off x="3151413" y="3927752"/>
            <a:ext cx="13838291" cy="350005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lnSpc>
                <a:spcPct val="150000"/>
              </a:lnSpc>
            </a:pPr>
            <a:r>
              <a:rPr lang="vi-VN" sz="3600" dirty="0">
                <a:solidFill>
                  <a:srgbClr val="FF0000"/>
                </a:solidFill>
              </a:rPr>
              <a:t>Có, vì hệ thống khí canh cung cấp đủ độ ẩm và tạo độ thông thoáng, thậm chí cung cấp dinh dưỡng và chất kích thích ra rễ được pha trộn trong nước; cây khoai tây, cà chua đã được ứng dụng để giâm cành trên hệ thống khí canh.</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17702474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
        <p:cNvGrpSpPr/>
        <p:nvPr/>
      </p:nvGrpSpPr>
      <p:grpSpPr>
        <a:xfrm>
          <a:off x="0" y="0"/>
          <a:ext cx="0" cy="0"/>
          <a:chOff x="0" y="0"/>
          <a:chExt cx="0" cy="0"/>
        </a:xfrm>
      </p:grpSpPr>
      <p:sp>
        <p:nvSpPr>
          <p:cNvPr id="7" name="Freeform 7"/>
          <p:cNvSpPr/>
          <p:nvPr/>
        </p:nvSpPr>
        <p:spPr>
          <a:xfrm>
            <a:off x="1217130" y="4229100"/>
            <a:ext cx="3707855" cy="3829473"/>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0000"/>
          </a:solidFill>
        </p:spPr>
      </p:sp>
      <p:sp>
        <p:nvSpPr>
          <p:cNvPr id="13" name="Freeform 13"/>
          <p:cNvSpPr/>
          <p:nvPr/>
        </p:nvSpPr>
        <p:spPr>
          <a:xfrm>
            <a:off x="7330616" y="4229099"/>
            <a:ext cx="3707855" cy="3829473"/>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0000"/>
          </a:solidFill>
        </p:spPr>
      </p:sp>
      <p:sp>
        <p:nvSpPr>
          <p:cNvPr id="16" name="Freeform 16"/>
          <p:cNvSpPr/>
          <p:nvPr/>
        </p:nvSpPr>
        <p:spPr>
          <a:xfrm>
            <a:off x="13444102" y="4236824"/>
            <a:ext cx="3707855" cy="3829473"/>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0000"/>
          </a:solidFill>
        </p:spPr>
      </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673057">
            <a:off x="152427" y="387526"/>
            <a:ext cx="2129407" cy="2333015"/>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339005">
            <a:off x="17269287" y="681226"/>
            <a:ext cx="769706" cy="3993758"/>
          </a:xfrm>
          <a:prstGeom prst="rect">
            <a:avLst/>
          </a:prstGeom>
        </p:spPr>
      </p:pic>
      <p:sp>
        <p:nvSpPr>
          <p:cNvPr id="2" name="Hộp Văn bản 1">
            <a:extLst>
              <a:ext uri="{FF2B5EF4-FFF2-40B4-BE49-F238E27FC236}">
                <a16:creationId xmlns:a16="http://schemas.microsoft.com/office/drawing/2014/main" id="{2A63C545-8C63-89E3-3FE9-92114773F944}"/>
              </a:ext>
            </a:extLst>
          </p:cNvPr>
          <p:cNvSpPr txBox="1"/>
          <p:nvPr/>
        </p:nvSpPr>
        <p:spPr>
          <a:xfrm>
            <a:off x="3962400" y="1257300"/>
            <a:ext cx="103632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6" name="Hộp Văn bản 5">
            <a:extLst>
              <a:ext uri="{FF2B5EF4-FFF2-40B4-BE49-F238E27FC236}">
                <a16:creationId xmlns:a16="http://schemas.microsoft.com/office/drawing/2014/main" id="{5C62D162-FCE3-675B-54A4-33FD10678966}"/>
              </a:ext>
            </a:extLst>
          </p:cNvPr>
          <p:cNvSpPr txBox="1"/>
          <p:nvPr/>
        </p:nvSpPr>
        <p:spPr>
          <a:xfrm>
            <a:off x="1392017" y="4910226"/>
            <a:ext cx="3358081" cy="3013838"/>
          </a:xfrm>
          <a:prstGeom prst="rect">
            <a:avLst/>
          </a:prstGeom>
          <a:noFill/>
        </p:spPr>
        <p:txBody>
          <a:bodyPr wrap="square">
            <a:spAutoFit/>
          </a:bodyPr>
          <a:lstStyle/>
          <a:p>
            <a:pPr marR="0" lvl="0" algn="ctr">
              <a:lnSpc>
                <a:spcPct val="150000"/>
              </a:lnSpc>
              <a:spcBef>
                <a:spcPts val="0"/>
              </a:spcBef>
              <a:spcAft>
                <a:spcPts val="0"/>
              </a:spcAft>
            </a:pP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Củng</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cố</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kiến</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endParaRPr lang="en-US" sz="4400" dirty="0">
              <a:effectLst/>
              <a:latin typeface="Arial" panose="020B0604020202020204" pitchFamily="34" charset="0"/>
              <a:ea typeface="Noto Sans Symbols"/>
              <a:cs typeface="Arial" panose="020B0604020202020204" pitchFamily="34" charset="0"/>
            </a:endParaRPr>
          </a:p>
        </p:txBody>
      </p:sp>
      <p:sp>
        <p:nvSpPr>
          <p:cNvPr id="11" name="Hộp Văn bản 10">
            <a:extLst>
              <a:ext uri="{FF2B5EF4-FFF2-40B4-BE49-F238E27FC236}">
                <a16:creationId xmlns:a16="http://schemas.microsoft.com/office/drawing/2014/main" id="{DAB090D2-EFE8-4BDC-1A8F-DDDCB57B6F22}"/>
              </a:ext>
            </a:extLst>
          </p:cNvPr>
          <p:cNvSpPr txBox="1"/>
          <p:nvPr/>
        </p:nvSpPr>
        <p:spPr>
          <a:xfrm>
            <a:off x="7624258" y="4902501"/>
            <a:ext cx="3120571" cy="3013838"/>
          </a:xfrm>
          <a:prstGeom prst="rect">
            <a:avLst/>
          </a:prstGeom>
          <a:noFill/>
        </p:spPr>
        <p:txBody>
          <a:bodyPr wrap="square">
            <a:spAutoFit/>
          </a:bodyPr>
          <a:lstStyle/>
          <a:p>
            <a:pPr algn="ctr">
              <a:lnSpc>
                <a:spcPct val="150000"/>
              </a:lnSpc>
            </a:pP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nhiệm</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vụ</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giao</a:t>
            </a:r>
            <a:endParaRPr lang="en-US" sz="4400" dirty="0">
              <a:latin typeface="Arial" panose="020B0604020202020204" pitchFamily="34" charset="0"/>
              <a:cs typeface="Arial" panose="020B0604020202020204" pitchFamily="34" charset="0"/>
            </a:endParaRPr>
          </a:p>
        </p:txBody>
      </p:sp>
      <p:sp>
        <p:nvSpPr>
          <p:cNvPr id="15" name="Hộp Văn bản 14">
            <a:extLst>
              <a:ext uri="{FF2B5EF4-FFF2-40B4-BE49-F238E27FC236}">
                <a16:creationId xmlns:a16="http://schemas.microsoft.com/office/drawing/2014/main" id="{5FFF9B3C-D0FA-00A1-CEA5-52645FEF0504}"/>
              </a:ext>
            </a:extLst>
          </p:cNvPr>
          <p:cNvSpPr txBox="1"/>
          <p:nvPr/>
        </p:nvSpPr>
        <p:spPr>
          <a:xfrm>
            <a:off x="13871309" y="4902501"/>
            <a:ext cx="2853440" cy="3013838"/>
          </a:xfrm>
          <a:prstGeom prst="rect">
            <a:avLst/>
          </a:prstGeom>
          <a:noFill/>
        </p:spPr>
        <p:txBody>
          <a:bodyPr wrap="square">
            <a:spAutoFit/>
          </a:bodyPr>
          <a:lstStyle/>
          <a:p>
            <a:pPr algn="ctr">
              <a:lnSpc>
                <a:spcPct val="150000"/>
              </a:lnSpc>
            </a:pP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trước</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dung</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fr-FR"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ôn tập</a:t>
            </a:r>
            <a:endParaRPr lang="en-US" sz="4400" dirty="0">
              <a:latin typeface="Arial" panose="020B0604020202020204" pitchFamily="34" charset="0"/>
              <a:cs typeface="Arial" panose="020B0604020202020204" pitchFamily="34" charset="0"/>
            </a:endParaRPr>
          </a:p>
        </p:txBody>
      </p:sp>
      <p:pic>
        <p:nvPicPr>
          <p:cNvPr id="19" name="Picture 21">
            <a:extLst>
              <a:ext uri="{FF2B5EF4-FFF2-40B4-BE49-F238E27FC236}">
                <a16:creationId xmlns:a16="http://schemas.microsoft.com/office/drawing/2014/main" id="{A4DCB536-FD11-2DFA-67BB-40F3A8E2FC3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37790">
            <a:off x="2178831" y="3846135"/>
            <a:ext cx="1803504" cy="796821"/>
          </a:xfrm>
          <a:prstGeom prst="rect">
            <a:avLst/>
          </a:prstGeom>
        </p:spPr>
      </p:pic>
      <p:pic>
        <p:nvPicPr>
          <p:cNvPr id="20" name="Picture 21">
            <a:extLst>
              <a:ext uri="{FF2B5EF4-FFF2-40B4-BE49-F238E27FC236}">
                <a16:creationId xmlns:a16="http://schemas.microsoft.com/office/drawing/2014/main" id="{B2E2B11E-71F9-7251-3F49-6856E34352D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37790">
            <a:off x="8282791" y="3846134"/>
            <a:ext cx="1803504" cy="796821"/>
          </a:xfrm>
          <a:prstGeom prst="rect">
            <a:avLst/>
          </a:prstGeom>
        </p:spPr>
      </p:pic>
      <p:pic>
        <p:nvPicPr>
          <p:cNvPr id="21" name="Picture 21">
            <a:extLst>
              <a:ext uri="{FF2B5EF4-FFF2-40B4-BE49-F238E27FC236}">
                <a16:creationId xmlns:a16="http://schemas.microsoft.com/office/drawing/2014/main" id="{2B2C0ACA-A5EA-CCB1-D15A-35881BB3B7A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37790">
            <a:off x="14521297" y="3846134"/>
            <a:ext cx="1803504" cy="796821"/>
          </a:xfrm>
          <a:prstGeom prst="rect">
            <a:avLst/>
          </a:prstGeom>
        </p:spPr>
      </p:pic>
    </p:spTree>
    <p:extLst>
      <p:ext uri="{BB962C8B-B14F-4D97-AF65-F5344CB8AC3E}">
        <p14:creationId xmlns:p14="http://schemas.microsoft.com/office/powerpoint/2010/main" val="365614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anim calcmode="lin" valueType="num">
                                      <p:cBhvr>
                                        <p:cTn id="30" dur="500" fill="hold"/>
                                        <p:tgtEl>
                                          <p:spTgt spid="20"/>
                                        </p:tgtEl>
                                        <p:attrNameLst>
                                          <p:attrName>ppt_x</p:attrName>
                                        </p:attrNameLst>
                                      </p:cBhvr>
                                      <p:tavLst>
                                        <p:tav tm="0">
                                          <p:val>
                                            <p:strVal val="#ppt_x"/>
                                          </p:val>
                                        </p:tav>
                                        <p:tav tm="100000">
                                          <p:val>
                                            <p:strVal val="#ppt_x"/>
                                          </p:val>
                                        </p:tav>
                                      </p:tavLst>
                                    </p:anim>
                                    <p:anim calcmode="lin" valueType="num">
                                      <p:cBhvr>
                                        <p:cTn id="31" dur="5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anim calcmode="lin" valueType="num">
                                      <p:cBhvr>
                                        <p:cTn id="47" dur="500" fill="hold"/>
                                        <p:tgtEl>
                                          <p:spTgt spid="21"/>
                                        </p:tgtEl>
                                        <p:attrNameLst>
                                          <p:attrName>ppt_x</p:attrName>
                                        </p:attrNameLst>
                                      </p:cBhvr>
                                      <p:tavLst>
                                        <p:tav tm="0">
                                          <p:val>
                                            <p:strVal val="#ppt_x"/>
                                          </p:val>
                                        </p:tav>
                                        <p:tav tm="100000">
                                          <p:val>
                                            <p:strVal val="#ppt_x"/>
                                          </p:val>
                                        </p:tav>
                                      </p:tavLst>
                                    </p:anim>
                                    <p:anim calcmode="lin" valueType="num">
                                      <p:cBhvr>
                                        <p:cTn id="48" dur="5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anim calcmode="lin" valueType="num">
                                      <p:cBhvr>
                                        <p:cTn id="52" dur="500" fill="hold"/>
                                        <p:tgtEl>
                                          <p:spTgt spid="15"/>
                                        </p:tgtEl>
                                        <p:attrNameLst>
                                          <p:attrName>ppt_x</p:attrName>
                                        </p:attrNameLst>
                                      </p:cBhvr>
                                      <p:tavLst>
                                        <p:tav tm="0">
                                          <p:val>
                                            <p:strVal val="#ppt_x"/>
                                          </p:val>
                                        </p:tav>
                                        <p:tav tm="100000">
                                          <p:val>
                                            <p:strVal val="#ppt_x"/>
                                          </p:val>
                                        </p:tav>
                                      </p:tavLst>
                                    </p:anim>
                                    <p:anim calcmode="lin" valueType="num">
                                      <p:cBhvr>
                                        <p:cTn id="53" dur="500" fill="hold"/>
                                        <p:tgtEl>
                                          <p:spTgt spid="1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99261">
            <a:off x="15266592" y="6288337"/>
            <a:ext cx="4913938" cy="5939925"/>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34102">
            <a:off x="15337074" y="-16661"/>
            <a:ext cx="4524890" cy="4898996"/>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14612">
            <a:off x="-1900337" y="-36557"/>
            <a:ext cx="5207673" cy="3465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93282">
            <a:off x="-1631611" y="6368261"/>
            <a:ext cx="5320621" cy="4624104"/>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409797">
            <a:off x="-1292046" y="3393046"/>
            <a:ext cx="4321518" cy="163432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59855">
            <a:off x="16262970" y="5259252"/>
            <a:ext cx="1209483" cy="2181035"/>
          </a:xfrm>
          <a:prstGeom prst="rect">
            <a:avLst/>
          </a:prstGeom>
        </p:spPr>
      </p:pic>
      <p:sp>
        <p:nvSpPr>
          <p:cNvPr id="2" name="Hộp Văn bản 1">
            <a:extLst>
              <a:ext uri="{FF2B5EF4-FFF2-40B4-BE49-F238E27FC236}">
                <a16:creationId xmlns:a16="http://schemas.microsoft.com/office/drawing/2014/main" id="{18787A89-8B9F-518F-0178-CD62AAE1ED54}"/>
              </a:ext>
            </a:extLst>
          </p:cNvPr>
          <p:cNvSpPr txBox="1"/>
          <p:nvPr/>
        </p:nvSpPr>
        <p:spPr>
          <a:xfrm>
            <a:off x="4398113" y="2324100"/>
            <a:ext cx="9347992" cy="540417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129411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38574">
            <a:off x="651768" y="295519"/>
            <a:ext cx="1790300" cy="218329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09403" y="763502"/>
            <a:ext cx="3592452" cy="237101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0152" y="8197898"/>
            <a:ext cx="2231263" cy="1898602"/>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57727">
            <a:off x="16649618" y="-914065"/>
            <a:ext cx="1621161" cy="2923406"/>
          </a:xfrm>
          <a:prstGeom prst="rect">
            <a:avLst/>
          </a:prstGeom>
        </p:spPr>
      </p:pic>
      <p:sp>
        <p:nvSpPr>
          <p:cNvPr id="12" name="Hộp Văn bản 11">
            <a:extLst>
              <a:ext uri="{FF2B5EF4-FFF2-40B4-BE49-F238E27FC236}">
                <a16:creationId xmlns:a16="http://schemas.microsoft.com/office/drawing/2014/main" id="{99E79690-EB81-3EA2-45AB-5BB3CA0EE583}"/>
              </a:ext>
            </a:extLst>
          </p:cNvPr>
          <p:cNvSpPr txBox="1"/>
          <p:nvPr/>
        </p:nvSpPr>
        <p:spPr>
          <a:xfrm>
            <a:off x="3809999" y="1395013"/>
            <a:ext cx="107442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17" name="Freeform 13">
            <a:extLst>
              <a:ext uri="{FF2B5EF4-FFF2-40B4-BE49-F238E27FC236}">
                <a16:creationId xmlns:a16="http://schemas.microsoft.com/office/drawing/2014/main" id="{B2EBF8F4-C939-410E-81BE-21A5E0C89738}"/>
              </a:ext>
            </a:extLst>
          </p:cNvPr>
          <p:cNvSpPr/>
          <p:nvPr/>
        </p:nvSpPr>
        <p:spPr>
          <a:xfrm>
            <a:off x="4008631" y="3570389"/>
            <a:ext cx="4800599" cy="3871267"/>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000000"/>
          </a:solidFill>
        </p:spPr>
      </p:sp>
      <p:sp>
        <p:nvSpPr>
          <p:cNvPr id="18" name="Hộp Văn bản 14">
            <a:extLst>
              <a:ext uri="{FF2B5EF4-FFF2-40B4-BE49-F238E27FC236}">
                <a16:creationId xmlns:a16="http://schemas.microsoft.com/office/drawing/2014/main" id="{6322D819-EB7A-401E-A1DA-3053BC840B44}"/>
              </a:ext>
            </a:extLst>
          </p:cNvPr>
          <p:cNvSpPr txBox="1"/>
          <p:nvPr/>
        </p:nvSpPr>
        <p:spPr>
          <a:xfrm>
            <a:off x="4218613" y="3771900"/>
            <a:ext cx="4380633" cy="2748253"/>
          </a:xfrm>
          <a:prstGeom prst="rect">
            <a:avLst/>
          </a:prstGeom>
          <a:noFill/>
        </p:spPr>
        <p:txBody>
          <a:bodyPr wrap="square" rtlCol="0">
            <a:spAutoFit/>
          </a:bodyPr>
          <a:lstStyle/>
          <a:p>
            <a:pPr algn="ctr">
              <a:lnSpc>
                <a:spcPct val="150000"/>
              </a:lnSpc>
            </a:pPr>
            <a:r>
              <a:rPr lang="vi-VN" sz="4000" dirty="0">
                <a:latin typeface="Arial" panose="020B0604020202020204" pitchFamily="34" charset="0"/>
                <a:cs typeface="Arial" panose="020B0604020202020204" pitchFamily="34" charset="0"/>
              </a:rPr>
              <a:t>2. Cơ sở khoa học của trồng cây không dùng đất</a:t>
            </a:r>
            <a:endParaRPr lang="en-US" sz="4000" dirty="0">
              <a:latin typeface="Arial" panose="020B0604020202020204" pitchFamily="34" charset="0"/>
              <a:cs typeface="Arial" panose="020B0604020202020204" pitchFamily="34" charset="0"/>
            </a:endParaRPr>
          </a:p>
        </p:txBody>
      </p:sp>
      <p:sp>
        <p:nvSpPr>
          <p:cNvPr id="19" name="Freeform 13">
            <a:extLst>
              <a:ext uri="{FF2B5EF4-FFF2-40B4-BE49-F238E27FC236}">
                <a16:creationId xmlns:a16="http://schemas.microsoft.com/office/drawing/2014/main" id="{8A8DE52E-FF7E-41E2-8843-96710E5EFE6A}"/>
              </a:ext>
            </a:extLst>
          </p:cNvPr>
          <p:cNvSpPr/>
          <p:nvPr/>
        </p:nvSpPr>
        <p:spPr>
          <a:xfrm>
            <a:off x="10778945" y="3570389"/>
            <a:ext cx="4380633" cy="3871267"/>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000000"/>
          </a:solidFill>
        </p:spPr>
      </p:sp>
      <p:sp>
        <p:nvSpPr>
          <p:cNvPr id="20" name="Hộp Văn bản 14">
            <a:extLst>
              <a:ext uri="{FF2B5EF4-FFF2-40B4-BE49-F238E27FC236}">
                <a16:creationId xmlns:a16="http://schemas.microsoft.com/office/drawing/2014/main" id="{F381E1A7-A9AD-4A77-9567-53E091D23636}"/>
              </a:ext>
            </a:extLst>
          </p:cNvPr>
          <p:cNvSpPr txBox="1"/>
          <p:nvPr/>
        </p:nvSpPr>
        <p:spPr>
          <a:xfrm>
            <a:off x="11119944" y="3771900"/>
            <a:ext cx="3698634" cy="2748253"/>
          </a:xfrm>
          <a:prstGeom prst="rect">
            <a:avLst/>
          </a:prstGeom>
          <a:noFill/>
        </p:spPr>
        <p:txBody>
          <a:bodyPr wrap="square" rtlCol="0">
            <a:spAutoFit/>
          </a:bodyPr>
          <a:lstStyle/>
          <a:p>
            <a:pPr algn="ctr">
              <a:lnSpc>
                <a:spcPct val="150000"/>
              </a:lnSpc>
            </a:pPr>
            <a:r>
              <a:rPr lang="vi-VN" sz="4000" dirty="0">
                <a:latin typeface="Arial" panose="020B0604020202020204" pitchFamily="34" charset="0"/>
                <a:cs typeface="Arial" panose="020B0604020202020204" pitchFamily="34" charset="0"/>
              </a:rPr>
              <a:t>3. Các hệ thống trồng cây không dùng đất</a:t>
            </a:r>
            <a:endParaRPr lang="en-US" sz="4000" dirty="0">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par>
                                <p:cTn id="21" presetID="14" presetClass="entr" presetSubtype="1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17403" y="0"/>
            <a:ext cx="2306520" cy="152230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4102">
            <a:off x="16136668" y="-233930"/>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9" name="Hộp Văn bản 15">
            <a:extLst>
              <a:ext uri="{FF2B5EF4-FFF2-40B4-BE49-F238E27FC236}">
                <a16:creationId xmlns:a16="http://schemas.microsoft.com/office/drawing/2014/main" id="{9479C20E-1BDD-4A4E-8C36-B0317565C1B2}"/>
              </a:ext>
            </a:extLst>
          </p:cNvPr>
          <p:cNvSpPr txBox="1"/>
          <p:nvPr/>
        </p:nvSpPr>
        <p:spPr>
          <a:xfrm>
            <a:off x="2422056" y="564036"/>
            <a:ext cx="13443887" cy="982513"/>
          </a:xfrm>
          <a:prstGeom prst="rect">
            <a:avLst/>
          </a:prstGeom>
          <a:noFill/>
        </p:spPr>
        <p:txBody>
          <a:bodyPr wrap="square">
            <a:spAutoFit/>
          </a:bodyPr>
          <a:lstStyle/>
          <a:p>
            <a:pPr lvl="0" algn="just">
              <a:lnSpc>
                <a:spcPct val="150000"/>
              </a:lnSpc>
              <a:spcBef>
                <a:spcPts val="600"/>
              </a:spcBef>
            </a:pPr>
            <a:r>
              <a:rPr lang="vi-VN" sz="4400" b="1" dirty="0">
                <a:solidFill>
                  <a:srgbClr val="000000"/>
                </a:solidFill>
                <a:ea typeface="Calibri" panose="020F0502020204030204" pitchFamily="34" charset="0"/>
                <a:cs typeface="Arial" panose="020B0604020202020204" pitchFamily="34" charset="0"/>
              </a:rPr>
              <a:t>2. Cơ sở khoa học của trồng cây không dùng đất</a:t>
            </a:r>
          </a:p>
        </p:txBody>
      </p:sp>
      <p:sp>
        <p:nvSpPr>
          <p:cNvPr id="6" name="TextBox 5">
            <a:extLst>
              <a:ext uri="{FF2B5EF4-FFF2-40B4-BE49-F238E27FC236}">
                <a16:creationId xmlns:a16="http://schemas.microsoft.com/office/drawing/2014/main" id="{7CB47F07-FBC9-448E-9F52-D67B53C6E50F}"/>
              </a:ext>
            </a:extLst>
          </p:cNvPr>
          <p:cNvSpPr txBox="1"/>
          <p:nvPr/>
        </p:nvSpPr>
        <p:spPr>
          <a:xfrm>
            <a:off x="2782537" y="1551992"/>
            <a:ext cx="5867400" cy="982513"/>
          </a:xfrm>
          <a:prstGeom prst="rect">
            <a:avLst/>
          </a:prstGeom>
          <a:noFill/>
        </p:spPr>
        <p:txBody>
          <a:bodyPr wrap="square" rtlCol="0">
            <a:spAutoFit/>
          </a:bodyPr>
          <a:lstStyle/>
          <a:p>
            <a:pPr algn="just">
              <a:lnSpc>
                <a:spcPct val="150000"/>
              </a:lnSpc>
            </a:pPr>
            <a:r>
              <a:rPr lang="vi-VN" sz="4400" b="1" dirty="0">
                <a:solidFill>
                  <a:srgbClr val="00B050"/>
                </a:solidFill>
                <a:latin typeface="Arial" panose="020B0604020202020204" pitchFamily="34" charset="0"/>
                <a:cs typeface="Arial" panose="020B0604020202020204" pitchFamily="34" charset="0"/>
              </a:rPr>
              <a:t>2.1. Giá thể</a:t>
            </a:r>
            <a:endParaRPr lang="en-US" sz="4400" b="1" dirty="0">
              <a:solidFill>
                <a:srgbClr val="00B05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3B07213-5E6E-4997-B908-551C8416D453}"/>
              </a:ext>
            </a:extLst>
          </p:cNvPr>
          <p:cNvPicPr>
            <a:picLocks noChangeAspect="1"/>
          </p:cNvPicPr>
          <p:nvPr/>
        </p:nvPicPr>
        <p:blipFill rotWithShape="1">
          <a:blip r:embed="rId8">
            <a:extLst>
              <a:ext uri="{28A0092B-C50C-407E-A947-70E740481C1C}">
                <a14:useLocalDpi xmlns:a14="http://schemas.microsoft.com/office/drawing/2010/main" val="0"/>
              </a:ext>
            </a:extLst>
          </a:blip>
          <a:srcRect l="4411" t="52933" r="4411" b="2943"/>
          <a:stretch/>
        </p:blipFill>
        <p:spPr>
          <a:xfrm>
            <a:off x="260409" y="3413068"/>
            <a:ext cx="17772537" cy="4513265"/>
          </a:xfrm>
          <a:prstGeom prst="rect">
            <a:avLst/>
          </a:prstGeom>
        </p:spPr>
      </p:pic>
    </p:spTree>
    <p:extLst>
      <p:ext uri="{BB962C8B-B14F-4D97-AF65-F5344CB8AC3E}">
        <p14:creationId xmlns:p14="http://schemas.microsoft.com/office/powerpoint/2010/main" val="3584829228"/>
      </p:ext>
    </p:extLst>
  </p:cSld>
  <p:clrMapOvr>
    <a:masterClrMapping/>
  </p:clrMapOvr>
  <mc:AlternateContent xmlns:mc="http://schemas.openxmlformats.org/markup-compatibility/2006" xmlns:p15="http://schemas.microsoft.com/office/powerpoint/2012/main">
    <mc:Choice Requires="p15">
      <p:transition spd="slow">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37790">
            <a:off x="16121496" y="1619530"/>
            <a:ext cx="1803504" cy="796821"/>
          </a:xfrm>
          <a:prstGeom prst="rect">
            <a:avLst/>
          </a:prstGeom>
        </p:spPr>
      </p:pic>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03567">
            <a:off x="16063845" y="1026126"/>
            <a:ext cx="1803504" cy="796821"/>
          </a:xfrm>
          <a:prstGeom prst="rect">
            <a:avLst/>
          </a:prstGeom>
        </p:spPr>
      </p:pic>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8384">
            <a:off x="16108411" y="409867"/>
            <a:ext cx="1803504" cy="796821"/>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814672" y="-221720"/>
            <a:ext cx="3629343" cy="3154229"/>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flipV="1">
            <a:off x="13156357" y="7583940"/>
            <a:ext cx="5126880" cy="2712585"/>
          </a:xfrm>
          <a:prstGeom prst="rect">
            <a:avLst/>
          </a:prstGeom>
        </p:spPr>
      </p:pic>
      <p:sp>
        <p:nvSpPr>
          <p:cNvPr id="8" name="Rectangle: Rounded Corners 7">
            <a:extLst>
              <a:ext uri="{FF2B5EF4-FFF2-40B4-BE49-F238E27FC236}">
                <a16:creationId xmlns:a16="http://schemas.microsoft.com/office/drawing/2014/main" id="{15513385-DBC0-4795-994C-D03DC49A3CDE}"/>
              </a:ext>
            </a:extLst>
          </p:cNvPr>
          <p:cNvSpPr/>
          <p:nvPr/>
        </p:nvSpPr>
        <p:spPr>
          <a:xfrm>
            <a:off x="1709345" y="1077793"/>
            <a:ext cx="14474180" cy="81314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600" dirty="0">
                <a:solidFill>
                  <a:schemeClr val="accent3">
                    <a:lumMod val="75000"/>
                  </a:schemeClr>
                </a:solidFill>
                <a:latin typeface="Arial" panose="020B0604020202020204" pitchFamily="34" charset="0"/>
                <a:cs typeface="Arial" panose="020B0604020202020204" pitchFamily="34" charset="0"/>
              </a:rPr>
              <a:t>- Giá thể trồng cây không dùng đất là vật liệu giúp bộ rễ cây phát triển thuận lợi.</a:t>
            </a:r>
          </a:p>
          <a:p>
            <a:pPr algn="just">
              <a:lnSpc>
                <a:spcPct val="150000"/>
              </a:lnSpc>
            </a:pPr>
            <a:r>
              <a:rPr lang="vi-VN" sz="3600" dirty="0">
                <a:solidFill>
                  <a:schemeClr val="accent3">
                    <a:lumMod val="75000"/>
                  </a:schemeClr>
                </a:solidFill>
                <a:latin typeface="Arial" panose="020B0604020202020204" pitchFamily="34" charset="0"/>
                <a:cs typeface="Arial" panose="020B0604020202020204" pitchFamily="34" charset="0"/>
              </a:rPr>
              <a:t>- Giá thể là một hay hỗn hợp nhiều vật liệu tạo độ thông thoáng và giữ được nước tốt tuỳ theo yêu của cầu phương pháp trồng cây không dùng đất </a:t>
            </a:r>
          </a:p>
          <a:p>
            <a:pPr algn="just">
              <a:lnSpc>
                <a:spcPct val="150000"/>
              </a:lnSpc>
            </a:pPr>
            <a:r>
              <a:rPr lang="vi-VN" sz="3600" dirty="0">
                <a:solidFill>
                  <a:schemeClr val="accent3">
                    <a:lumMod val="75000"/>
                  </a:schemeClr>
                </a:solidFill>
                <a:latin typeface="Arial" panose="020B0604020202020204" pitchFamily="34" charset="0"/>
                <a:cs typeface="Arial" panose="020B0604020202020204" pitchFamily="34" charset="0"/>
              </a:rPr>
              <a:t>+ Xơ dừa, len đá có khả năng giữ nước tốt nên được dùng trong hệ thống trồng cây trên giá thể tưới nhỏ giọt, khi canh; mút xốp, trấu hun dùng trong hệ thống màng mỏng dinh dưỡng,...</a:t>
            </a:r>
          </a:p>
        </p:txBody>
      </p:sp>
    </p:spTree>
    <p:extLst>
      <p:ext uri="{BB962C8B-B14F-4D97-AF65-F5344CB8AC3E}">
        <p14:creationId xmlns:p14="http://schemas.microsoft.com/office/powerpoint/2010/main" val="12052669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barn(inVertical)">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42259">
            <a:off x="16217564" y="-200259"/>
            <a:ext cx="2838195" cy="1770002"/>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346207">
            <a:off x="-167752" y="-274944"/>
            <a:ext cx="1209483" cy="2181035"/>
          </a:xfrm>
          <a:prstGeom prst="rect">
            <a:avLst/>
          </a:prstGeom>
        </p:spPr>
      </p:pic>
      <p:sp>
        <p:nvSpPr>
          <p:cNvPr id="10" name="Freeform 10"/>
          <p:cNvSpPr/>
          <p:nvPr/>
        </p:nvSpPr>
        <p:spPr>
          <a:xfrm rot="301842">
            <a:off x="-55686" y="8686855"/>
            <a:ext cx="1997753" cy="162339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000000"/>
          </a:solidFill>
        </p:spPr>
      </p:sp>
      <p:sp>
        <p:nvSpPr>
          <p:cNvPr id="13" name="Freeform 13"/>
          <p:cNvSpPr/>
          <p:nvPr/>
        </p:nvSpPr>
        <p:spPr>
          <a:xfrm rot="21339041">
            <a:off x="-666652" y="9268646"/>
            <a:ext cx="1997753" cy="162339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000000"/>
          </a:solidFill>
        </p:spPr>
      </p:sp>
      <p:sp>
        <p:nvSpPr>
          <p:cNvPr id="12" name="Hộp Văn bản 15">
            <a:extLst>
              <a:ext uri="{FF2B5EF4-FFF2-40B4-BE49-F238E27FC236}">
                <a16:creationId xmlns:a16="http://schemas.microsoft.com/office/drawing/2014/main" id="{E8534FDB-8F5D-48B1-9D10-F714AB84A676}"/>
              </a:ext>
            </a:extLst>
          </p:cNvPr>
          <p:cNvSpPr txBox="1"/>
          <p:nvPr/>
        </p:nvSpPr>
        <p:spPr>
          <a:xfrm>
            <a:off x="2422056" y="270593"/>
            <a:ext cx="13443887" cy="982513"/>
          </a:xfrm>
          <a:prstGeom prst="rect">
            <a:avLst/>
          </a:prstGeom>
          <a:noFill/>
        </p:spPr>
        <p:txBody>
          <a:bodyPr wrap="square">
            <a:spAutoFit/>
          </a:bodyPr>
          <a:lstStyle/>
          <a:p>
            <a:pPr lvl="0" algn="just">
              <a:lnSpc>
                <a:spcPct val="150000"/>
              </a:lnSpc>
              <a:spcBef>
                <a:spcPts val="600"/>
              </a:spcBef>
            </a:pPr>
            <a:r>
              <a:rPr lang="vi-VN" sz="4400" b="1" dirty="0">
                <a:solidFill>
                  <a:srgbClr val="000000"/>
                </a:solidFill>
                <a:ea typeface="Calibri" panose="020F0502020204030204" pitchFamily="34" charset="0"/>
                <a:cs typeface="Arial" panose="020B0604020202020204" pitchFamily="34" charset="0"/>
              </a:rPr>
              <a:t>2. Cơ sở khoa học của trồng cây không dùng đất</a:t>
            </a:r>
          </a:p>
        </p:txBody>
      </p:sp>
      <p:sp>
        <p:nvSpPr>
          <p:cNvPr id="14" name="TextBox 13">
            <a:extLst>
              <a:ext uri="{FF2B5EF4-FFF2-40B4-BE49-F238E27FC236}">
                <a16:creationId xmlns:a16="http://schemas.microsoft.com/office/drawing/2014/main" id="{07C3B55E-FE24-4046-94A3-728670E3EF6C}"/>
              </a:ext>
            </a:extLst>
          </p:cNvPr>
          <p:cNvSpPr txBox="1"/>
          <p:nvPr/>
        </p:nvSpPr>
        <p:spPr>
          <a:xfrm>
            <a:off x="1594088" y="1137113"/>
            <a:ext cx="7885463" cy="982513"/>
          </a:xfrm>
          <a:prstGeom prst="rect">
            <a:avLst/>
          </a:prstGeom>
          <a:noFill/>
        </p:spPr>
        <p:txBody>
          <a:bodyPr wrap="square" rtlCol="0">
            <a:spAutoFit/>
          </a:bodyPr>
          <a:lstStyle/>
          <a:p>
            <a:pPr algn="just">
              <a:lnSpc>
                <a:spcPct val="150000"/>
              </a:lnSpc>
            </a:pPr>
            <a:r>
              <a:rPr lang="vi-VN" sz="4400" b="1" dirty="0">
                <a:solidFill>
                  <a:srgbClr val="00B050"/>
                </a:solidFill>
                <a:cs typeface="Arial" panose="020B0604020202020204" pitchFamily="34" charset="0"/>
              </a:rPr>
              <a:t>2.2. Dung dịch dinh dưỡng</a:t>
            </a:r>
            <a:endParaRPr lang="en-US" sz="4400" b="1" dirty="0">
              <a:solidFill>
                <a:srgbClr val="00B05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3B56DE4-09E0-4DC4-AC68-008A6614A207}"/>
              </a:ext>
            </a:extLst>
          </p:cNvPr>
          <p:cNvPicPr>
            <a:picLocks noChangeAspect="1"/>
          </p:cNvPicPr>
          <p:nvPr/>
        </p:nvPicPr>
        <p:blipFill rotWithShape="1">
          <a:blip r:embed="rId6">
            <a:extLst>
              <a:ext uri="{28A0092B-C50C-407E-A947-70E740481C1C}">
                <a14:useLocalDpi xmlns:a14="http://schemas.microsoft.com/office/drawing/2010/main" val="0"/>
              </a:ext>
            </a:extLst>
          </a:blip>
          <a:srcRect l="41558" t="13502" r="4410" b="17587"/>
          <a:stretch/>
        </p:blipFill>
        <p:spPr>
          <a:xfrm>
            <a:off x="4343400" y="3238500"/>
            <a:ext cx="9195187" cy="7260941"/>
          </a:xfrm>
          <a:prstGeom prst="rect">
            <a:avLst/>
          </a:prstGeom>
        </p:spPr>
      </p:pic>
      <p:sp>
        <p:nvSpPr>
          <p:cNvPr id="9" name="TextBox 8">
            <a:extLst>
              <a:ext uri="{FF2B5EF4-FFF2-40B4-BE49-F238E27FC236}">
                <a16:creationId xmlns:a16="http://schemas.microsoft.com/office/drawing/2014/main" id="{FDDE1B2A-A6E1-431C-83A4-2AB3A0AC0195}"/>
              </a:ext>
            </a:extLst>
          </p:cNvPr>
          <p:cNvSpPr txBox="1"/>
          <p:nvPr/>
        </p:nvSpPr>
        <p:spPr>
          <a:xfrm>
            <a:off x="2286000" y="2371980"/>
            <a:ext cx="12801599" cy="646331"/>
          </a:xfrm>
          <a:prstGeom prst="rect">
            <a:avLst/>
          </a:prstGeom>
          <a:noFill/>
        </p:spPr>
        <p:txBody>
          <a:bodyPr wrap="square" rtlCol="0">
            <a:spAutoFit/>
          </a:bodyPr>
          <a:lstStyle/>
          <a:p>
            <a:pPr algn="ctr">
              <a:lnSpc>
                <a:spcPct val="150000"/>
              </a:lnSpc>
            </a:pPr>
            <a:r>
              <a:rPr lang="vi-VN" sz="2400" i="1" dirty="0">
                <a:latin typeface="Arial" panose="020B0604020202020204" pitchFamily="34" charset="0"/>
                <a:cs typeface="Arial" panose="020B0604020202020204" pitchFamily="34" charset="0"/>
              </a:rPr>
              <a:t>Bảng 21.1. Một số loại phân bón thường sử dụng trong pha chế dung dịch dinh dưỡng</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3212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1F8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42259">
            <a:off x="16217564" y="-200259"/>
            <a:ext cx="2838195" cy="1770002"/>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346207">
            <a:off x="-167752" y="-274944"/>
            <a:ext cx="1209483" cy="2181035"/>
          </a:xfrm>
          <a:prstGeom prst="rect">
            <a:avLst/>
          </a:prstGeom>
        </p:spPr>
      </p:pic>
      <p:sp>
        <p:nvSpPr>
          <p:cNvPr id="10" name="Freeform 10"/>
          <p:cNvSpPr/>
          <p:nvPr/>
        </p:nvSpPr>
        <p:spPr>
          <a:xfrm rot="301842">
            <a:off x="-55686" y="8686855"/>
            <a:ext cx="1997753" cy="162339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000000"/>
          </a:solidFill>
        </p:spPr>
      </p:sp>
      <p:sp>
        <p:nvSpPr>
          <p:cNvPr id="13" name="Freeform 13"/>
          <p:cNvSpPr/>
          <p:nvPr/>
        </p:nvSpPr>
        <p:spPr>
          <a:xfrm rot="21339041">
            <a:off x="-666652" y="9268646"/>
            <a:ext cx="1997753" cy="162339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000000"/>
          </a:solidFill>
        </p:spPr>
      </p:sp>
      <p:sp>
        <p:nvSpPr>
          <p:cNvPr id="3" name="Scroll: Vertical 2">
            <a:extLst>
              <a:ext uri="{FF2B5EF4-FFF2-40B4-BE49-F238E27FC236}">
                <a16:creationId xmlns:a16="http://schemas.microsoft.com/office/drawing/2014/main" id="{97BB82CB-B1A3-4688-BE5B-9465E239B1BE}"/>
              </a:ext>
            </a:extLst>
          </p:cNvPr>
          <p:cNvSpPr/>
          <p:nvPr/>
        </p:nvSpPr>
        <p:spPr>
          <a:xfrm>
            <a:off x="332224" y="1733697"/>
            <a:ext cx="17754600" cy="6357461"/>
          </a:xfrm>
          <a:prstGeom prst="verticalScroll">
            <a:avLst/>
          </a:prstGeom>
          <a:solidFill>
            <a:srgbClr val="92D050"/>
          </a:solidFill>
          <a:ln>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600" dirty="0">
                <a:solidFill>
                  <a:schemeClr val="tx1"/>
                </a:solidFill>
                <a:latin typeface="Arial" panose="020B0604020202020204" pitchFamily="34" charset="0"/>
                <a:cs typeface="Arial" panose="020B0604020202020204" pitchFamily="34" charset="0"/>
              </a:rPr>
              <a:t>Khi pha chế dung dịch dinh dưỡng cần phải có đủ 14 nguyên tố thiết yếu cho cây vì:</a:t>
            </a:r>
          </a:p>
          <a:p>
            <a:pPr algn="just">
              <a:lnSpc>
                <a:spcPct val="150000"/>
              </a:lnSpc>
            </a:pPr>
            <a:r>
              <a:rPr lang="vi-VN" sz="3600" dirty="0">
                <a:solidFill>
                  <a:schemeClr val="tx1"/>
                </a:solidFill>
                <a:latin typeface="Arial" panose="020B0604020202020204" pitchFamily="34" charset="0"/>
                <a:cs typeface="Arial" panose="020B0604020202020204" pitchFamily="34" charset="0"/>
              </a:rPr>
              <a:t>Cây trồng cần chất dinh dưỡng đa lượng và các nguyên tố vi lượng để sinh trưởng và phát triển tốt nhất. Với từng nguyên tố dinh dưỡng khác nhau cây trồng cần với liều lượng khác nhau. Mỗi nguyên tố đều đóng một vai trò quan trọng thiết yếu trong sự phát triển tốt của cây trồng.</a:t>
            </a:r>
            <a:endParaRPr lang="en-US" sz="3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53172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AE7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4194">
            <a:off x="14791413" y="8754989"/>
            <a:ext cx="3722305" cy="24770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17403" y="0"/>
            <a:ext cx="2306520" cy="152230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4102">
            <a:off x="16136668" y="-233930"/>
            <a:ext cx="1996143" cy="2161179"/>
          </a:xfrm>
          <a:prstGeom prst="rect">
            <a:avLst/>
          </a:prstGeom>
        </p:spPr>
      </p:pic>
      <p:sp>
        <p:nvSpPr>
          <p:cNvPr id="7" name="Freeform 7"/>
          <p:cNvSpPr/>
          <p:nvPr/>
        </p:nvSpPr>
        <p:spPr>
          <a:xfrm>
            <a:off x="184886" y="8724356"/>
            <a:ext cx="1676399" cy="156264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13" name="Freeform 13"/>
          <p:cNvSpPr/>
          <p:nvPr/>
        </p:nvSpPr>
        <p:spPr>
          <a:xfrm>
            <a:off x="-409621" y="9280694"/>
            <a:ext cx="1948714" cy="142472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sp>
        <p:nvSpPr>
          <p:cNvPr id="8" name="Rectangle: Rounded Corners 7">
            <a:extLst>
              <a:ext uri="{FF2B5EF4-FFF2-40B4-BE49-F238E27FC236}">
                <a16:creationId xmlns:a16="http://schemas.microsoft.com/office/drawing/2014/main" id="{1E5EC2D1-607F-42CD-8B78-149F1DDB2750}"/>
              </a:ext>
            </a:extLst>
          </p:cNvPr>
          <p:cNvSpPr/>
          <p:nvPr/>
        </p:nvSpPr>
        <p:spPr>
          <a:xfrm>
            <a:off x="2187942" y="2628899"/>
            <a:ext cx="13466879" cy="64007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600" dirty="0">
                <a:solidFill>
                  <a:schemeClr val="accent3">
                    <a:lumMod val="75000"/>
                  </a:schemeClr>
                </a:solidFill>
                <a:latin typeface="Arial" panose="020B0604020202020204" pitchFamily="34" charset="0"/>
                <a:cs typeface="Arial" panose="020B0604020202020204" pitchFamily="34" charset="0"/>
              </a:rPr>
              <a:t>- Dung dịch dinh dưỡng được pha chế từ các loại phân bón khác nhau và nước, có chứa đầy đủ các nguyên tố thiết yếu cho cây trồng.</a:t>
            </a:r>
          </a:p>
          <a:p>
            <a:pPr algn="just">
              <a:lnSpc>
                <a:spcPct val="150000"/>
              </a:lnSpc>
            </a:pPr>
            <a:r>
              <a:rPr lang="vi-VN" sz="3600" dirty="0">
                <a:solidFill>
                  <a:schemeClr val="accent3">
                    <a:lumMod val="75000"/>
                  </a:schemeClr>
                </a:solidFill>
                <a:latin typeface="Arial" panose="020B0604020202020204" pitchFamily="34" charset="0"/>
                <a:cs typeface="Arial" panose="020B0604020202020204" pitchFamily="34" charset="0"/>
              </a:rPr>
              <a:t>- Tuỳ theo từng loại cây trồng, giai đoạn sinh trưởng và điều kiện thời tiết cần kiểm soát nồng độ và pH dung dịch dinh dưỡng bằng máy đo pH, độ dẫn điện (EC) để đạt năng suất và chất lượng tối ưu.</a:t>
            </a:r>
          </a:p>
        </p:txBody>
      </p:sp>
      <p:sp>
        <p:nvSpPr>
          <p:cNvPr id="5" name="TextBox 4">
            <a:extLst>
              <a:ext uri="{FF2B5EF4-FFF2-40B4-BE49-F238E27FC236}">
                <a16:creationId xmlns:a16="http://schemas.microsoft.com/office/drawing/2014/main" id="{2243B763-3A01-4753-A5EC-4CAF494B7400}"/>
              </a:ext>
            </a:extLst>
          </p:cNvPr>
          <p:cNvSpPr txBox="1"/>
          <p:nvPr/>
        </p:nvSpPr>
        <p:spPr>
          <a:xfrm>
            <a:off x="6470055" y="879667"/>
            <a:ext cx="4343400" cy="1063433"/>
          </a:xfrm>
          <a:prstGeom prst="rect">
            <a:avLst/>
          </a:prstGeom>
          <a:noFill/>
        </p:spPr>
        <p:txBody>
          <a:bodyPr wrap="square" rtlCol="0">
            <a:spAutoFit/>
          </a:bodyPr>
          <a:lstStyle/>
          <a:p>
            <a:pPr algn="ctr">
              <a:lnSpc>
                <a:spcPct val="150000"/>
              </a:lnSpc>
            </a:pPr>
            <a:r>
              <a:rPr lang="en-US" sz="4800" b="1" dirty="0">
                <a:solidFill>
                  <a:srgbClr val="FF0000"/>
                </a:solidFill>
                <a:latin typeface="Arial" panose="020B0604020202020204" pitchFamily="34" charset="0"/>
                <a:cs typeface="Arial" panose="020B0604020202020204" pitchFamily="34" charset="0"/>
              </a:rPr>
              <a:t>KẾT LUẬN</a:t>
            </a:r>
          </a:p>
        </p:txBody>
      </p:sp>
    </p:spTree>
    <p:extLst>
      <p:ext uri="{BB962C8B-B14F-4D97-AF65-F5344CB8AC3E}">
        <p14:creationId xmlns:p14="http://schemas.microsoft.com/office/powerpoint/2010/main" val="13862285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randombar(horizontal)">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417</TotalTime>
  <Words>1587</Words>
  <Application>Microsoft Office PowerPoint</Application>
  <PresentationFormat>Custom</PresentationFormat>
  <Paragraphs>140</Paragraphs>
  <Slides>37</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Calibri</vt:lpstr>
      <vt:lpstr>Noto Sans Symbols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lá và Trắng Dụng cụ Học tập Tiểu học Giới thiệu bản thân Bản thuyết trình Giáo dục Tiểu học</dc:title>
  <dc:creator>Lê Thảo</dc:creator>
  <cp:lastModifiedBy>Admin</cp:lastModifiedBy>
  <cp:revision>87</cp:revision>
  <dcterms:created xsi:type="dcterms:W3CDTF">2006-08-16T00:00:00Z</dcterms:created>
  <dcterms:modified xsi:type="dcterms:W3CDTF">2024-04-08T15:44:56Z</dcterms:modified>
  <dc:identifier>DAFNCcebPCY</dc:identifier>
</cp:coreProperties>
</file>