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60" r:id="rId4"/>
    <p:sldId id="261" r:id="rId5"/>
    <p:sldId id="288" r:id="rId6"/>
    <p:sldId id="286" r:id="rId7"/>
    <p:sldId id="263" r:id="rId8"/>
    <p:sldId id="267" r:id="rId9"/>
    <p:sldId id="266" r:id="rId10"/>
    <p:sldId id="265" r:id="rId11"/>
    <p:sldId id="268" r:id="rId12"/>
    <p:sldId id="262" r:id="rId13"/>
    <p:sldId id="269" r:id="rId14"/>
    <p:sldId id="270" r:id="rId15"/>
    <p:sldId id="271" r:id="rId16"/>
    <p:sldId id="272" r:id="rId17"/>
    <p:sldId id="283" r:id="rId18"/>
    <p:sldId id="282" r:id="rId19"/>
    <p:sldId id="274" r:id="rId20"/>
    <p:sldId id="273" r:id="rId21"/>
    <p:sldId id="289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  <p:sldId id="291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0"/>
  </p:normalViewPr>
  <p:slideViewPr>
    <p:cSldViewPr snapToGrid="0">
      <p:cViewPr varScale="1">
        <p:scale>
          <a:sx n="66" d="100"/>
          <a:sy n="66" d="100"/>
        </p:scale>
        <p:origin x="102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5AB7A-A61B-4F15-BED9-4FFAF5A84E3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0E067-7D7C-41F4-B845-657412646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9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333B4C-A272-4F4F-A36F-D4EB2EE245E1}" type="slidenum">
              <a:rPr lang="vi-VN" altLang="en-US" smtClean="0"/>
              <a:pPr>
                <a:spcBef>
                  <a:spcPct val="0"/>
                </a:spcBef>
              </a:pPr>
              <a:t>1</a:t>
            </a:fld>
            <a:endParaRPr lang="vi-VN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0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8D26-4773-4C38-B9D6-D6BEDCE8CEB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D89E-7DD8-40BE-A18F-E34F0E83C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3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8D26-4773-4C38-B9D6-D6BEDCE8CEB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D89E-7DD8-40BE-A18F-E34F0E83C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8D26-4773-4C38-B9D6-D6BEDCE8CEB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D89E-7DD8-40BE-A18F-E34F0E83C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8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8D26-4773-4C38-B9D6-D6BEDCE8CEB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D89E-7DD8-40BE-A18F-E34F0E83C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8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8D26-4773-4C38-B9D6-D6BEDCE8CEB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D89E-7DD8-40BE-A18F-E34F0E83C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1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8D26-4773-4C38-B9D6-D6BEDCE8CEB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D89E-7DD8-40BE-A18F-E34F0E83C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4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8D26-4773-4C38-B9D6-D6BEDCE8CEB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D89E-7DD8-40BE-A18F-E34F0E83C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6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8D26-4773-4C38-B9D6-D6BEDCE8CEB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D89E-7DD8-40BE-A18F-E34F0E83C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8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8D26-4773-4C38-B9D6-D6BEDCE8CEB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D89E-7DD8-40BE-A18F-E34F0E83C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8D26-4773-4C38-B9D6-D6BEDCE8CEB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D89E-7DD8-40BE-A18F-E34F0E83C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6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8D26-4773-4C38-B9D6-D6BEDCE8CEB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D89E-7DD8-40BE-A18F-E34F0E83C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1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38D26-4773-4C38-B9D6-D6BEDCE8CEB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D89E-7DD8-40BE-A18F-E34F0E83C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9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680" y="2216407"/>
            <a:ext cx="1147064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n-US" sz="4400" b="1" dirty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vi-VN" sz="5400" b="1" dirty="0">
                <a:solidFill>
                  <a:schemeClr val="bg1"/>
                </a:solidFill>
              </a:rPr>
              <a:t>Bài </a:t>
            </a:r>
            <a:r>
              <a:rPr lang="en-US" sz="5400" b="1" dirty="0" smtClean="0">
                <a:solidFill>
                  <a:schemeClr val="bg1"/>
                </a:solidFill>
              </a:rPr>
              <a:t>22</a:t>
            </a:r>
            <a:r>
              <a:rPr lang="vi-VN" sz="5400" b="1" dirty="0" smtClean="0">
                <a:solidFill>
                  <a:schemeClr val="bg1"/>
                </a:solidFill>
              </a:rPr>
              <a:t> </a:t>
            </a:r>
            <a:r>
              <a:rPr lang="vi-VN" sz="66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 THÁI HỌC </a:t>
            </a:r>
            <a:r>
              <a:rPr lang="vi-VN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XÃ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43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4" y="951470"/>
            <a:ext cx="5731476" cy="489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78" y="951470"/>
            <a:ext cx="5982729" cy="489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1507524" y="6076089"/>
            <a:ext cx="34228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+mj-lt"/>
              </a:rPr>
              <a:t>SA MẠC</a:t>
            </a:r>
            <a:endParaRPr lang="en-US" altLang="en-US" sz="2400" b="1" dirty="0">
              <a:latin typeface="+mj-lt"/>
            </a:endParaRP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7327557" y="6076088"/>
            <a:ext cx="4080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+mj-lt"/>
              </a:rPr>
              <a:t>HOANG MẠC</a:t>
            </a:r>
            <a:endParaRPr lang="en-US" altLang="en-US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6486" y="160638"/>
            <a:ext cx="811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4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3"/>
          <p:cNvSpPr txBox="1">
            <a:spLocks noChangeArrowheads="1"/>
          </p:cNvSpPr>
          <p:nvPr/>
        </p:nvSpPr>
        <p:spPr bwMode="auto">
          <a:xfrm>
            <a:off x="1081216" y="6249085"/>
            <a:ext cx="46506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latin typeface="Times New Roman" panose="02020603050405020304" pitchFamily="18" charset="0"/>
              </a:rPr>
              <a:t>Quần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xã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vùng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</a:rPr>
              <a:t>hoang mạc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12291" name="Text Box 14"/>
          <p:cNvSpPr txBox="1">
            <a:spLocks noChangeArrowheads="1"/>
          </p:cNvSpPr>
          <p:nvPr/>
        </p:nvSpPr>
        <p:spPr bwMode="auto">
          <a:xfrm>
            <a:off x="7286583" y="6253847"/>
            <a:ext cx="43075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latin typeface="Times New Roman" panose="02020603050405020304" pitchFamily="18" charset="0"/>
              </a:rPr>
              <a:t>Quần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xã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vùng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nhiệt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đới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pic>
        <p:nvPicPr>
          <p:cNvPr id="122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864973"/>
            <a:ext cx="5695264" cy="521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864973"/>
            <a:ext cx="5898292" cy="521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708" y="80656"/>
            <a:ext cx="8469563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endParaRPr lang="en-US" sz="3200" dirty="0">
              <a:solidFill>
                <a:srgbClr val="3333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0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352003"/>
              </p:ext>
            </p:extLst>
          </p:nvPr>
        </p:nvGraphicFramePr>
        <p:xfrm>
          <a:off x="227586" y="1220410"/>
          <a:ext cx="11709042" cy="3141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3014">
                  <a:extLst>
                    <a:ext uri="{9D8B030D-6E8A-4147-A177-3AD203B41FA5}">
                      <a16:colId xmlns:a16="http://schemas.microsoft.com/office/drawing/2014/main" val="3560223488"/>
                    </a:ext>
                  </a:extLst>
                </a:gridCol>
                <a:gridCol w="3903014">
                  <a:extLst>
                    <a:ext uri="{9D8B030D-6E8A-4147-A177-3AD203B41FA5}">
                      <a16:colId xmlns:a16="http://schemas.microsoft.com/office/drawing/2014/main" val="1422903952"/>
                    </a:ext>
                  </a:extLst>
                </a:gridCol>
                <a:gridCol w="3903014">
                  <a:extLst>
                    <a:ext uri="{9D8B030D-6E8A-4147-A177-3AD203B41FA5}">
                      <a16:colId xmlns:a16="http://schemas.microsoft.com/office/drawing/2014/main" val="2209391272"/>
                    </a:ext>
                  </a:extLst>
                </a:gridCol>
              </a:tblGrid>
              <a:tr h="628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806765801"/>
                  </a:ext>
                </a:extLst>
              </a:tr>
              <a:tr h="628305"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071488344"/>
                  </a:ext>
                </a:extLst>
              </a:tr>
              <a:tr h="628305"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651392525"/>
                  </a:ext>
                </a:extLst>
              </a:tr>
              <a:tr h="628305"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722168543"/>
                  </a:ext>
                </a:extLst>
              </a:tr>
              <a:tr h="628305"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30769145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7016" y="98853"/>
            <a:ext cx="8810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586" y="4527836"/>
            <a:ext cx="11338338" cy="175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26.3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490980"/>
            <a:ext cx="1092131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7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194950"/>
              </p:ext>
            </p:extLst>
          </p:nvPr>
        </p:nvGraphicFramePr>
        <p:xfrm>
          <a:off x="0" y="461666"/>
          <a:ext cx="12192000" cy="6309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389">
                  <a:extLst>
                    <a:ext uri="{9D8B030D-6E8A-4147-A177-3AD203B41FA5}">
                      <a16:colId xmlns:a16="http://schemas.microsoft.com/office/drawing/2014/main" val="3681834032"/>
                    </a:ext>
                  </a:extLst>
                </a:gridCol>
                <a:gridCol w="6153665">
                  <a:extLst>
                    <a:ext uri="{9D8B030D-6E8A-4147-A177-3AD203B41FA5}">
                      <a16:colId xmlns:a16="http://schemas.microsoft.com/office/drawing/2014/main" val="3364201207"/>
                    </a:ext>
                  </a:extLst>
                </a:gridCol>
                <a:gridCol w="4777946">
                  <a:extLst>
                    <a:ext uri="{9D8B030D-6E8A-4147-A177-3AD203B41FA5}">
                      <a16:colId xmlns:a16="http://schemas.microsoft.com/office/drawing/2014/main" val="3940357900"/>
                    </a:ext>
                  </a:extLst>
                </a:gridCol>
              </a:tblGrid>
              <a:tr h="418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extLst>
                  <a:ext uri="{0D108BD9-81ED-4DB2-BD59-A6C34878D82A}">
                    <a16:rowId xmlns:a16="http://schemas.microsoft.com/office/drawing/2014/main" val="2138971852"/>
                  </a:ext>
                </a:extLst>
              </a:tr>
              <a:tr h="806089">
                <a:tc rowSpan="4"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extLst>
                  <a:ext uri="{0D108BD9-81ED-4DB2-BD59-A6C34878D82A}">
                    <a16:rowId xmlns:a16="http://schemas.microsoft.com/office/drawing/2014/main" val="3570189631"/>
                  </a:ext>
                </a:extLst>
              </a:tr>
              <a:tr h="1149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loại cây gỗ trong quần xã rừng mưa nhiệt đới, các loài cỏ trên đồng cỏ,....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extLst>
                  <a:ext uri="{0D108BD9-81ED-4DB2-BD59-A6C34878D82A}">
                    <a16:rowId xmlns:a16="http://schemas.microsoft.com/office/drawing/2014/main" val="4149881648"/>
                  </a:ext>
                </a:extLst>
              </a:tr>
              <a:tr h="15804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vùng đất ngập nước ven biển,  các loại đước, sú, vẹt là loài đặc trưng của quần xã sinh vật này đồng thời cũng là loài ưu thế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extLst>
                  <a:ext uri="{0D108BD9-81ED-4DB2-BD59-A6C34878D82A}">
                    <a16:rowId xmlns:a16="http://schemas.microsoft.com/office/drawing/2014/main" val="2166894037"/>
                  </a:ext>
                </a:extLst>
              </a:tr>
              <a:tr h="2354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soát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soát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ổ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soát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vằn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extLst>
                  <a:ext uri="{0D108BD9-81ED-4DB2-BD59-A6C34878D82A}">
                    <a16:rowId xmlns:a16="http://schemas.microsoft.com/office/drawing/2014/main" val="291082708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36821" y="0"/>
            <a:ext cx="1034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5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241620"/>
              </p:ext>
            </p:extLst>
          </p:nvPr>
        </p:nvGraphicFramePr>
        <p:xfrm>
          <a:off x="156519" y="1257214"/>
          <a:ext cx="11928389" cy="3428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4917">
                  <a:extLst>
                    <a:ext uri="{9D8B030D-6E8A-4147-A177-3AD203B41FA5}">
                      <a16:colId xmlns:a16="http://schemas.microsoft.com/office/drawing/2014/main" val="589922070"/>
                    </a:ext>
                  </a:extLst>
                </a:gridCol>
                <a:gridCol w="5817834">
                  <a:extLst>
                    <a:ext uri="{9D8B030D-6E8A-4147-A177-3AD203B41FA5}">
                      <a16:colId xmlns:a16="http://schemas.microsoft.com/office/drawing/2014/main" val="4005467291"/>
                    </a:ext>
                  </a:extLst>
                </a:gridCol>
                <a:gridCol w="3325638">
                  <a:extLst>
                    <a:ext uri="{9D8B030D-6E8A-4147-A177-3AD203B41FA5}">
                      <a16:colId xmlns:a16="http://schemas.microsoft.com/office/drawing/2014/main" val="662705529"/>
                    </a:ext>
                  </a:extLst>
                </a:gridCol>
              </a:tblGrid>
              <a:tr h="92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trưng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Đặc điểm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extLst>
                  <a:ext uri="{0D108BD9-81ED-4DB2-BD59-A6C34878D82A}">
                    <a16:rowId xmlns:a16="http://schemas.microsoft.com/office/drawing/2014/main" val="2208760823"/>
                  </a:ext>
                </a:extLst>
              </a:tr>
              <a:tr h="4595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bờ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Hai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extLst>
                  <a:ext uri="{0D108BD9-81ED-4DB2-BD59-A6C34878D82A}">
                    <a16:rowId xmlns:a16="http://schemas.microsoft.com/office/drawing/2014/main" val="99156307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2108" y="296562"/>
            <a:ext cx="1034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98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571601"/>
              </p:ext>
            </p:extLst>
          </p:nvPr>
        </p:nvGraphicFramePr>
        <p:xfrm>
          <a:off x="123568" y="800014"/>
          <a:ext cx="11911913" cy="47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4617">
                  <a:extLst>
                    <a:ext uri="{9D8B030D-6E8A-4147-A177-3AD203B41FA5}">
                      <a16:colId xmlns:a16="http://schemas.microsoft.com/office/drawing/2014/main" val="1170198326"/>
                    </a:ext>
                  </a:extLst>
                </a:gridCol>
                <a:gridCol w="5646979">
                  <a:extLst>
                    <a:ext uri="{9D8B030D-6E8A-4147-A177-3AD203B41FA5}">
                      <a16:colId xmlns:a16="http://schemas.microsoft.com/office/drawing/2014/main" val="3043037911"/>
                    </a:ext>
                  </a:extLst>
                </a:gridCol>
                <a:gridCol w="4240317">
                  <a:extLst>
                    <a:ext uri="{9D8B030D-6E8A-4147-A177-3AD203B41FA5}">
                      <a16:colId xmlns:a16="http://schemas.microsoft.com/office/drawing/2014/main" val="812598208"/>
                    </a:ext>
                  </a:extLst>
                </a:gridCol>
              </a:tblGrid>
              <a:tr h="92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trưng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Đặc điểm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extLst>
                  <a:ext uri="{0D108BD9-81ED-4DB2-BD59-A6C34878D82A}">
                    <a16:rowId xmlns:a16="http://schemas.microsoft.com/office/drawing/2014/main" val="1813203269"/>
                  </a:ext>
                </a:extLst>
              </a:tr>
              <a:tr h="92778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 sự phân bố cá thể của tất cả các loài trong quần xã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extLst>
                  <a:ext uri="{0D108BD9-81ED-4DB2-BD59-A6C34878D82A}">
                    <a16:rowId xmlns:a16="http://schemas.microsoft.com/office/drawing/2014/main" val="3277594672"/>
                  </a:ext>
                </a:extLst>
              </a:tr>
              <a:tr h="5207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extLst>
                  <a:ext uri="{0D108BD9-81ED-4DB2-BD59-A6C34878D82A}">
                    <a16:rowId xmlns:a16="http://schemas.microsoft.com/office/drawing/2014/main" val="1154287809"/>
                  </a:ext>
                </a:extLst>
              </a:tr>
              <a:tr h="337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Phân bố theo chiều ngang: các loài sinh vật trong quần xã phân bố theo vành đai, tương ứng với những thay đổi của môi trường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bờ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extLst>
                  <a:ext uri="{0D108BD9-81ED-4DB2-BD59-A6C34878D82A}">
                    <a16:rowId xmlns:a16="http://schemas.microsoft.com/office/drawing/2014/main" val="106131497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3891" y="160637"/>
            <a:ext cx="1034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44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257921"/>
              </p:ext>
            </p:extLst>
          </p:nvPr>
        </p:nvGraphicFramePr>
        <p:xfrm>
          <a:off x="0" y="661894"/>
          <a:ext cx="12097265" cy="6306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9946">
                  <a:extLst>
                    <a:ext uri="{9D8B030D-6E8A-4147-A177-3AD203B41FA5}">
                      <a16:colId xmlns:a16="http://schemas.microsoft.com/office/drawing/2014/main" val="4146890895"/>
                    </a:ext>
                  </a:extLst>
                </a:gridCol>
                <a:gridCol w="6141451">
                  <a:extLst>
                    <a:ext uri="{9D8B030D-6E8A-4147-A177-3AD203B41FA5}">
                      <a16:colId xmlns:a16="http://schemas.microsoft.com/office/drawing/2014/main" val="3625379153"/>
                    </a:ext>
                  </a:extLst>
                </a:gridCol>
                <a:gridCol w="4225868">
                  <a:extLst>
                    <a:ext uri="{9D8B030D-6E8A-4147-A177-3AD203B41FA5}">
                      <a16:colId xmlns:a16="http://schemas.microsoft.com/office/drawing/2014/main" val="2840925806"/>
                    </a:ext>
                  </a:extLst>
                </a:gridCol>
              </a:tblGrid>
              <a:tr h="437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trưng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extLst>
                  <a:ext uri="{0D108BD9-81ED-4DB2-BD59-A6C34878D82A}">
                    <a16:rowId xmlns:a16="http://schemas.microsoft.com/office/drawing/2014/main" val="3014278433"/>
                  </a:ext>
                </a:extLst>
              </a:tr>
              <a:tr h="844589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đặc điểm về mối quan hệ thức ăn giữa các loài sinh vật trong quần xã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extLst>
                  <a:ext uri="{0D108BD9-81ED-4DB2-BD59-A6C34878D82A}">
                    <a16:rowId xmlns:a16="http://schemas.microsoft.com/office/drawing/2014/main" val="2115124151"/>
                  </a:ext>
                </a:extLst>
              </a:tr>
              <a:tr h="1251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196933"/>
                  </a:ext>
                </a:extLst>
              </a:tr>
              <a:tr h="1658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sẵn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21939"/>
                  </a:ext>
                </a:extLst>
              </a:tr>
              <a:tr h="1973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khép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22" marR="15822" marT="15822" marB="158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07067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36821" y="0"/>
            <a:ext cx="1034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27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274" y="5993197"/>
            <a:ext cx="11718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26.3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192000" cy="555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2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307475" y="1484312"/>
            <a:ext cx="23622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</a:rPr>
              <a:t>QH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HỖ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TRỢ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270007" y="3932238"/>
            <a:ext cx="2834959" cy="6937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</a:rPr>
              <a:t>QH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KHÁNG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480569" y="835025"/>
            <a:ext cx="3048000" cy="5334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6480569" y="1597025"/>
            <a:ext cx="3048000" cy="5334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6480569" y="2359025"/>
            <a:ext cx="3048000" cy="5334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6844743" y="3302000"/>
            <a:ext cx="4167186" cy="5334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6844743" y="4092575"/>
            <a:ext cx="4167187" cy="5334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6844743" y="4883150"/>
            <a:ext cx="4700586" cy="5334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6844743" y="5635624"/>
            <a:ext cx="5289866" cy="563563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V="1">
            <a:off x="5830330" y="1168401"/>
            <a:ext cx="625475" cy="5953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754130" y="1778000"/>
            <a:ext cx="701675" cy="6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5830329" y="1778000"/>
            <a:ext cx="6096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V="1">
            <a:off x="6219267" y="3530600"/>
            <a:ext cx="6096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V="1">
            <a:off x="6219268" y="4292600"/>
            <a:ext cx="6254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6204979" y="4348163"/>
            <a:ext cx="6096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6173229" y="4411663"/>
            <a:ext cx="6096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4925" y="146387"/>
            <a:ext cx="9111049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 ổ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333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24" y="823912"/>
            <a:ext cx="3081890" cy="6022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26.1,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448" y="823911"/>
            <a:ext cx="3081890" cy="6022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 </a:t>
            </a:r>
          </a:p>
        </p:txBody>
      </p:sp>
    </p:spTree>
    <p:extLst>
      <p:ext uri="{BB962C8B-B14F-4D97-AF65-F5344CB8AC3E}">
        <p14:creationId xmlns:p14="http://schemas.microsoft.com/office/powerpoint/2010/main" val="130037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nimBg="1"/>
      <p:bldP spid="36873" grpId="0" animBg="1"/>
      <p:bldP spid="36874" grpId="0" animBg="1"/>
      <p:bldP spid="36875" grpId="0" animBg="1"/>
      <p:bldP spid="36876" grpId="0" animBg="1"/>
      <p:bldP spid="36877" grpId="0" animBg="1"/>
      <p:bldP spid="36878" grpId="0" animBg="1"/>
      <p:bldP spid="2" grpId="0" animBg="1"/>
      <p:bldP spid="2" grpId="1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5760720"/>
            <a:ext cx="1203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26.5c, 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805"/>
            <a:ext cx="12192000" cy="55892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140" y="2162431"/>
            <a:ext cx="7278128" cy="395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a. </a:t>
            </a:r>
            <a:r>
              <a:rPr lang="en-US" sz="2400" dirty="0" err="1"/>
              <a:t>Cộng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nấm</a:t>
            </a:r>
            <a:r>
              <a:rPr lang="en-US" sz="2400" dirty="0"/>
              <a:t> (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)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tảo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địa</a:t>
            </a:r>
            <a:r>
              <a:rPr lang="en-US" sz="2400" dirty="0"/>
              <a:t> y</a:t>
            </a:r>
          </a:p>
        </p:txBody>
      </p:sp>
      <p:sp>
        <p:nvSpPr>
          <p:cNvPr id="5" name="Rectangle 4"/>
          <p:cNvSpPr/>
          <p:nvPr/>
        </p:nvSpPr>
        <p:spPr>
          <a:xfrm>
            <a:off x="7685901" y="2187144"/>
            <a:ext cx="4127157" cy="395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130" y="4800276"/>
            <a:ext cx="3398108" cy="784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2463" y="4850950"/>
            <a:ext cx="3935627" cy="734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04769" y="4817462"/>
            <a:ext cx="3690551" cy="821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vằn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rệp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831" y="2146673"/>
            <a:ext cx="7278128" cy="395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a.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nấm</a:t>
            </a:r>
            <a:r>
              <a:rPr lang="en-US" sz="2400" dirty="0"/>
              <a:t> (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)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tảo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địa</a:t>
            </a:r>
            <a:r>
              <a:rPr lang="en-US" sz="2400" dirty="0"/>
              <a:t> 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29148" y="2194364"/>
            <a:ext cx="4127157" cy="395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0130" y="4771537"/>
            <a:ext cx="3398108" cy="784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2463" y="4869173"/>
            <a:ext cx="3935627" cy="734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04769" y="4782052"/>
            <a:ext cx="3690551" cy="821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vằn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rệp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0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94" y="539114"/>
            <a:ext cx="11612306" cy="5732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7320"/>
            <a:ext cx="3898824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5812" y="6272014"/>
            <a:ext cx="10657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310167" y="2444752"/>
            <a:ext cx="11440160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893" y="2446569"/>
            <a:ext cx="1129792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0934" y="2686365"/>
            <a:ext cx="1154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9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2"/>
      <p:bldP spid="3" grpId="0"/>
      <p:bldP spid="3" grpId="1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0" y="124325"/>
            <a:ext cx="12090400" cy="614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Cho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lphaLcPeriod"/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Sai.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 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Sai.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7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0" y="173751"/>
            <a:ext cx="12090400" cy="688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Cho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Sai</a:t>
            </a:r>
          </a:p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Sai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Sai</a:t>
            </a:r>
          </a:p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đúng: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3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03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Cho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h. 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Sai.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Sai.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k. 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Sai.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Sai.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6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0" y="153708"/>
            <a:ext cx="1188445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3333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200" y="960083"/>
            <a:ext cx="10871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298" y="3022186"/>
            <a:ext cx="11003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298" y="4767527"/>
            <a:ext cx="9668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8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068" y="84574"/>
            <a:ext cx="4820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" y="546239"/>
            <a:ext cx="864412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72947" y="1908290"/>
            <a:ext cx="1625600" cy="955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1-A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926804"/>
            <a:ext cx="86441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572947" y="5504337"/>
            <a:ext cx="1829988" cy="955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2 -A</a:t>
            </a:r>
          </a:p>
        </p:txBody>
      </p:sp>
      <p:sp>
        <p:nvSpPr>
          <p:cNvPr id="10" name="AutoShape 2" descr="Hình ảnh Đồng Hồ Báo Thức Tròn đồng Hồ Báo Thức Minh Họa đồng Hồ Báo Thức  Màu đỏ đồng Hồ PNG , đồng Hồ Clipart, đồng Hồ Báo Thức Tròn, đồng"/>
          <p:cNvSpPr>
            <a:spLocks noChangeAspect="1" noChangeArrowheads="1"/>
          </p:cNvSpPr>
          <p:nvPr/>
        </p:nvSpPr>
        <p:spPr bwMode="auto">
          <a:xfrm>
            <a:off x="-728913" y="283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687" y="0"/>
            <a:ext cx="3462313" cy="254961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80" name="Oval 79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1" name="Oval 80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2" name="Oval 81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3" name="Oval 82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5" name="Oval 84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6" name="Oval 85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7" name="Oval 86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8" name="Oval 87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9" name="Oval 88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0" name="Oval 89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92" name="Oval 91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93" name="Oval 92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4" name="Oval 93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5" name="Oval 94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6" name="Oval 95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7" name="Oval 96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8" name="Oval 97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9" name="Oval 98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0" name="Oval 99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1" name="Oval 100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2" name="Oval 101"/>
          <p:cNvSpPr/>
          <p:nvPr/>
        </p:nvSpPr>
        <p:spPr>
          <a:xfrm>
            <a:off x="9614179" y="64889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9614178" y="654862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34172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13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280" y="209098"/>
            <a:ext cx="825838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spc="-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spc="-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982536" y="5829126"/>
            <a:ext cx="1829988" cy="955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4 -D</a:t>
            </a:r>
          </a:p>
        </p:txBody>
      </p:sp>
      <p:sp>
        <p:nvSpPr>
          <p:cNvPr id="5" name="Oval 4"/>
          <p:cNvSpPr/>
          <p:nvPr/>
        </p:nvSpPr>
        <p:spPr>
          <a:xfrm>
            <a:off x="8919885" y="2648896"/>
            <a:ext cx="1829988" cy="955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3-A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35" y="29598"/>
            <a:ext cx="3462313" cy="2549610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31" name="Oval 30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4" name="Oval 33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5" name="Oval 34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Oval 35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8" name="Oval 37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Oval 40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42" name="Oval 41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43" name="Oval 42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4" name="Oval 43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5" name="Oval 44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Oval 45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7" name="Oval 46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8" name="Oval 47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9" name="Oval 48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Oval 51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Oval 52"/>
          <p:cNvSpPr/>
          <p:nvPr/>
        </p:nvSpPr>
        <p:spPr>
          <a:xfrm>
            <a:off x="9569026" y="680672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5021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99" y="1279550"/>
            <a:ext cx="6417556" cy="557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5. 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Vi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441013" y="5455243"/>
            <a:ext cx="1829988" cy="955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6 -B</a:t>
            </a:r>
          </a:p>
        </p:txBody>
      </p:sp>
      <p:sp>
        <p:nvSpPr>
          <p:cNvPr id="4" name="Oval 3"/>
          <p:cNvSpPr/>
          <p:nvPr/>
        </p:nvSpPr>
        <p:spPr>
          <a:xfrm>
            <a:off x="7441013" y="2939414"/>
            <a:ext cx="1829988" cy="955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5 -D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521" y="51015"/>
            <a:ext cx="3438018" cy="28775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7" name="Oval 6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Oval 7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Oval 8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18" name="Oval 17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19" name="Oval 18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Oval 19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Oval 20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Oval 22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Oval 23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9680787" y="89822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9680786" y="904192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9862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8872"/>
            <a:ext cx="6739467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269016" y="5274008"/>
            <a:ext cx="2317668" cy="955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8 -B</a:t>
            </a:r>
          </a:p>
        </p:txBody>
      </p:sp>
      <p:sp>
        <p:nvSpPr>
          <p:cNvPr id="5" name="Oval 4"/>
          <p:cNvSpPr/>
          <p:nvPr/>
        </p:nvSpPr>
        <p:spPr>
          <a:xfrm>
            <a:off x="6279473" y="2630640"/>
            <a:ext cx="2296754" cy="955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7 -D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335" y="45937"/>
            <a:ext cx="3462313" cy="254961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7" name="Oval 6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Oval 7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Oval 8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18" name="Oval 17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19" name="Oval 18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Oval 19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Oval 20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Oval 22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Oval 23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9619827" y="73566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9619826" y="741632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2833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760" y="75812"/>
            <a:ext cx="6813973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vi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191413" y="5159348"/>
            <a:ext cx="2346960" cy="955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10 -A</a:t>
            </a:r>
          </a:p>
        </p:txBody>
      </p:sp>
      <p:sp>
        <p:nvSpPr>
          <p:cNvPr id="5" name="Oval 4"/>
          <p:cNvSpPr/>
          <p:nvPr/>
        </p:nvSpPr>
        <p:spPr>
          <a:xfrm>
            <a:off x="9211733" y="2617580"/>
            <a:ext cx="2326640" cy="955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9 -C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687" y="0"/>
            <a:ext cx="3462313" cy="25496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8" name="Oval 7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Oval 8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" name="Oval 9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" name="Oval 10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19" name="Oval 18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20" name="Oval 19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1" name="Oval 20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2" name="Oval 21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Oval 22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Oval 24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9614179" y="689729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9614178" y="695695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0962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2080"/>
            <a:ext cx="12192000" cy="6737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11: 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0" marR="30480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0" marR="30480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kern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kern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kern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kern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kern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kern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kern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kern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kern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kern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kern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kern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kern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b="1" kern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kern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kern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kern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kern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 b="1" kern="10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0" marR="30480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0" marR="30480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1. 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B, C; Sai: A, D.</a:t>
            </a: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 ổ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D; Sai:  A, B, C.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581" y="4592286"/>
            <a:ext cx="3462313" cy="254961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5" name="Oval 4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" name="Oval 5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" name="Oval 6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" name="Oval 8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16" name="Oval 15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Oval 17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" name="Oval 18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0" name="Oval 19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Oval 21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9946072" y="5214577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9946072" y="5237394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6252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988084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737" y="689099"/>
            <a:ext cx="8204169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3333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 descr="Vườn thú Đại Nam đã nhân giống thành công nhiều loại động vạt quý hiế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" y="4067431"/>
            <a:ext cx="5909345" cy="2790569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037" y="1304270"/>
            <a:ext cx="5955958" cy="2689233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910300" y="3993503"/>
            <a:ext cx="6167063" cy="2864497"/>
          </a:xfrm>
          <a:prstGeom prst="rect">
            <a:avLst/>
          </a:prstGeom>
        </p:spPr>
      </p:pic>
      <p:pic>
        <p:nvPicPr>
          <p:cNvPr id="14" name="Picture 13" descr="C:\Users\HONG LY PC\Downloads\Default_A_serene_and_thriving_pond_community_teeming_with_dive_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" y="1304270"/>
            <a:ext cx="5869022" cy="26892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1526060" y="2067297"/>
            <a:ext cx="9415848" cy="3249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141-142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526060" y="2265005"/>
            <a:ext cx="9255209" cy="2854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8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35" y="29598"/>
            <a:ext cx="3462313" cy="25496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9598"/>
            <a:ext cx="100380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ở,...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14.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khỏi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hưởng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ngoại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lai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tồn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tầm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15. 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hưởng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ngoại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lai</a:t>
            </a:r>
            <a:r>
              <a:rPr lang="en-US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tồn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Oval 29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31" name="Oval 30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4" name="Oval 33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5" name="Oval 34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Oval 35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8" name="Oval 37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Oval 40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42" name="Oval 41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43" name="Oval 42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4" name="Oval 43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5" name="Oval 44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Oval 45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7" name="Oval 46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8" name="Oval 47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9" name="Oval 48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Oval 51"/>
          <p:cNvSpPr/>
          <p:nvPr/>
        </p:nvSpPr>
        <p:spPr>
          <a:xfrm>
            <a:off x="9569027" y="674706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Oval 52"/>
          <p:cNvSpPr/>
          <p:nvPr/>
        </p:nvSpPr>
        <p:spPr>
          <a:xfrm>
            <a:off x="9569026" y="680672"/>
            <a:ext cx="1693333" cy="12593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6145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5362" y="729049"/>
            <a:ext cx="584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0345" y="2004331"/>
            <a:ext cx="9938953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ở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8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893923"/>
              </p:ext>
            </p:extLst>
          </p:nvPr>
        </p:nvGraphicFramePr>
        <p:xfrm>
          <a:off x="1" y="494861"/>
          <a:ext cx="12191999" cy="6657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188">
                  <a:extLst>
                    <a:ext uri="{9D8B030D-6E8A-4147-A177-3AD203B41FA5}">
                      <a16:colId xmlns:a16="http://schemas.microsoft.com/office/drawing/2014/main" val="1510800204"/>
                    </a:ext>
                  </a:extLst>
                </a:gridCol>
                <a:gridCol w="7994822">
                  <a:extLst>
                    <a:ext uri="{9D8B030D-6E8A-4147-A177-3AD203B41FA5}">
                      <a16:colId xmlns:a16="http://schemas.microsoft.com/office/drawing/2014/main" val="3409003370"/>
                    </a:ext>
                  </a:extLst>
                </a:gridCol>
                <a:gridCol w="1569308">
                  <a:extLst>
                    <a:ext uri="{9D8B030D-6E8A-4147-A177-3AD203B41FA5}">
                      <a16:colId xmlns:a16="http://schemas.microsoft.com/office/drawing/2014/main" val="3940334293"/>
                    </a:ext>
                  </a:extLst>
                </a:gridCol>
                <a:gridCol w="1824681">
                  <a:extLst>
                    <a:ext uri="{9D8B030D-6E8A-4147-A177-3AD203B41FA5}">
                      <a16:colId xmlns:a16="http://schemas.microsoft.com/office/drawing/2014/main" val="438641250"/>
                    </a:ext>
                  </a:extLst>
                </a:gridCol>
              </a:tblGrid>
              <a:tr h="65431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/Sai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Từ/ cụm từ cần sửa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extLst>
                  <a:ext uri="{0D108BD9-81ED-4DB2-BD59-A6C34878D82A}">
                    <a16:rowId xmlns:a16="http://schemas.microsoft.com/office/drawing/2014/main" val="2765986716"/>
                  </a:ext>
                </a:extLst>
              </a:tr>
              <a:tr h="8138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4050" algn="l"/>
                          <a:tab pos="3059430" algn="ctr"/>
                        </a:tabLs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4050" algn="l"/>
                          <a:tab pos="3059430" algn="ctr"/>
                        </a:tabLs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 xã sinh vật chỉ bao gồm một loài duy nhất sống trong một khu vực.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extLst>
                  <a:ext uri="{0D108BD9-81ED-4DB2-BD59-A6C34878D82A}">
                    <a16:rowId xmlns:a16="http://schemas.microsoft.com/office/drawing/2014/main" val="2977521733"/>
                  </a:ext>
                </a:extLst>
              </a:tr>
              <a:tr h="122077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4050" algn="l"/>
                          <a:tab pos="3059430" algn="ctr"/>
                        </a:tabLst>
                      </a:pPr>
                      <a:r>
                        <a:rPr lang="pt-BR" sz="24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 xã sinh vật là 1 hệ thống kín, độc lập với môi trường xung quang,  không trao đổi chất, không có khả năng tự điều chỉnh 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extLst>
                  <a:ext uri="{0D108BD9-81ED-4DB2-BD59-A6C34878D82A}">
                    <a16:rowId xmlns:a16="http://schemas.microsoft.com/office/drawing/2014/main" val="3209824297"/>
                  </a:ext>
                </a:extLst>
              </a:tr>
              <a:tr h="81385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4050" algn="l"/>
                          <a:tab pos="3059430" algn="ctr"/>
                        </a:tabLs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hồ nuôi cá trong tự nhiên được coi là một quần xã sinh vật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extLst>
                  <a:ext uri="{0D108BD9-81ED-4DB2-BD59-A6C34878D82A}">
                    <a16:rowId xmlns:a16="http://schemas.microsoft.com/office/drawing/2014/main" val="2076081911"/>
                  </a:ext>
                </a:extLst>
              </a:tr>
              <a:tr h="130675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4050" algn="l"/>
                          <a:tab pos="3059430" algn="ctr"/>
                        </a:tabLs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Mối quan hệ  ăn thịt giữa một con bọ cánh cứng với một tổ rệp cây hút nhựa cùng sống trên một cành cây đã tạo nên 1 quần xã sinh vật.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extLst>
                  <a:ext uri="{0D108BD9-81ED-4DB2-BD59-A6C34878D82A}">
                    <a16:rowId xmlns:a16="http://schemas.microsoft.com/office/drawing/2014/main" val="3210978764"/>
                  </a:ext>
                </a:extLst>
              </a:tr>
              <a:tr h="163344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ta thu thập các loài động vật từ nhiều nơi khác nhau rồi đem nuôi nhốt chung ở một địa điểm nhất định như vườn thú Hà Nội, tập hợp các loài động vật đó có được gọi là quần xã.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extLst>
                  <a:ext uri="{0D108BD9-81ED-4DB2-BD59-A6C34878D82A}">
                    <a16:rowId xmlns:a16="http://schemas.microsoft.com/office/drawing/2014/main" val="30626192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12191999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41157" y="1359243"/>
            <a:ext cx="9366421" cy="365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7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003245"/>
              </p:ext>
            </p:extLst>
          </p:nvPr>
        </p:nvGraphicFramePr>
        <p:xfrm>
          <a:off x="-1" y="465720"/>
          <a:ext cx="12192000" cy="6778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703">
                  <a:extLst>
                    <a:ext uri="{9D8B030D-6E8A-4147-A177-3AD203B41FA5}">
                      <a16:colId xmlns:a16="http://schemas.microsoft.com/office/drawing/2014/main" val="1510800204"/>
                    </a:ext>
                  </a:extLst>
                </a:gridCol>
                <a:gridCol w="5906530">
                  <a:extLst>
                    <a:ext uri="{9D8B030D-6E8A-4147-A177-3AD203B41FA5}">
                      <a16:colId xmlns:a16="http://schemas.microsoft.com/office/drawing/2014/main" val="3409003370"/>
                    </a:ext>
                  </a:extLst>
                </a:gridCol>
                <a:gridCol w="766119">
                  <a:extLst>
                    <a:ext uri="{9D8B030D-6E8A-4147-A177-3AD203B41FA5}">
                      <a16:colId xmlns:a16="http://schemas.microsoft.com/office/drawing/2014/main" val="3940334293"/>
                    </a:ext>
                  </a:extLst>
                </a:gridCol>
                <a:gridCol w="5148648">
                  <a:extLst>
                    <a:ext uri="{9D8B030D-6E8A-4147-A177-3AD203B41FA5}">
                      <a16:colId xmlns:a16="http://schemas.microsoft.com/office/drawing/2014/main" val="438641250"/>
                    </a:ext>
                  </a:extLst>
                </a:gridCol>
              </a:tblGrid>
              <a:tr h="39867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Đ/S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extLst>
                  <a:ext uri="{0D108BD9-81ED-4DB2-BD59-A6C34878D82A}">
                    <a16:rowId xmlns:a16="http://schemas.microsoft.com/office/drawing/2014/main" val="2765986716"/>
                  </a:ext>
                </a:extLst>
              </a:tr>
              <a:tr h="771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4050" algn="l"/>
                          <a:tab pos="3059430" algn="ctr"/>
                        </a:tabLs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54050" algn="l"/>
                          <a:tab pos="3059430" algn="ctr"/>
                        </a:tabLs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 xã sinh vật </a:t>
                      </a:r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bao gồm một loài duy nhất 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 trong một khu vực.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54050" algn="l"/>
                          <a:tab pos="3059430" algn="ctr"/>
                        </a:tabLs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Quần xã sinh vật </a:t>
                      </a:r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 gồm các</a:t>
                      </a:r>
                      <a:r>
                        <a:rPr lang="pt-BR" sz="24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loài sinh vật 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 trong cùng</a:t>
                      </a:r>
                      <a:r>
                        <a:rPr lang="pt-BR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khu vực.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extLst>
                  <a:ext uri="{0D108BD9-81ED-4DB2-BD59-A6C34878D82A}">
                    <a16:rowId xmlns:a16="http://schemas.microsoft.com/office/drawing/2014/main" val="2977521733"/>
                  </a:ext>
                </a:extLst>
              </a:tr>
              <a:tr h="115707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54050" algn="l"/>
                          <a:tab pos="3059430" algn="ctr"/>
                        </a:tabLst>
                      </a:pPr>
                      <a:r>
                        <a:rPr lang="pt-BR" sz="24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 xã sinh vật là 1 </a:t>
                      </a:r>
                      <a:r>
                        <a:rPr lang="pt-BR" sz="2400" spc="-4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thống kín, độc lập với môi trường xung quanh,  không trao đổi chất, không có khả năng tự điều chỉnh .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BR" sz="24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 xã sinh vật là 1 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pt-BR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thống mở, trao đổi chất với môi trường xung quang, có khả năng tự điều chình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extLst>
                  <a:ext uri="{0D108BD9-81ED-4DB2-BD59-A6C34878D82A}">
                    <a16:rowId xmlns:a16="http://schemas.microsoft.com/office/drawing/2014/main" val="3209824297"/>
                  </a:ext>
                </a:extLst>
              </a:tr>
              <a:tr h="77138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54050" algn="l"/>
                          <a:tab pos="3059430" algn="ctr"/>
                        </a:tabLs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hồ nuôi cá trong tự nhiên được coi là một quần xã sinh vật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extLst>
                  <a:ext uri="{0D108BD9-81ED-4DB2-BD59-A6C34878D82A}">
                    <a16:rowId xmlns:a16="http://schemas.microsoft.com/office/drawing/2014/main" val="2076081911"/>
                  </a:ext>
                </a:extLst>
              </a:tr>
              <a:tr h="138670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54050" algn="l"/>
                          <a:tab pos="3059430" algn="ctr"/>
                        </a:tabLs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Mối quan hệ  ăn thịt giữa </a:t>
                      </a:r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bọ cánh cứng với một tổ rệp cây hút nhựa cùng sống trên </a:t>
                      </a:r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cành cây đã tạo nên 1 quần xã sinh vật.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Mối quan hệ  ăn thịt giữa </a:t>
                      </a:r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bọ cánh cứng với một tổ rệp cây hút nhựa cùng sống trên </a:t>
                      </a:r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cành cây/một</a:t>
                      </a:r>
                      <a:r>
                        <a:rPr lang="pt-BR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khu vườn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đã tạo nên 1 quần xã sinh vật.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extLst>
                  <a:ext uri="{0D108BD9-81ED-4DB2-BD59-A6C34878D82A}">
                    <a16:rowId xmlns:a16="http://schemas.microsoft.com/office/drawing/2014/main" val="3210978764"/>
                  </a:ext>
                </a:extLst>
              </a:tr>
              <a:tr h="208005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ta thu thập các loài động vật từ </a:t>
                      </a: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 nơi khác nhau rồi đem nuôi nhốt chung 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một địa điểm nhất định như vườn thú Hà Nội, tập hợp các loài động vật đó </a:t>
                      </a:r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được gọi là quần xã.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Người ta thu thập các loài động vật từ </a:t>
                      </a: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 nơi khác nhau rồi đem nuôi nhốt chung 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một địa điểm nhất định như vườn thú Hà Nội, tập hợp các loài động vật đó </a:t>
                      </a:r>
                      <a:r>
                        <a:rPr lang="pt-BR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được gọi là quần xã.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/>
                </a:tc>
                <a:extLst>
                  <a:ext uri="{0D108BD9-81ED-4DB2-BD59-A6C34878D82A}">
                    <a16:rowId xmlns:a16="http://schemas.microsoft.com/office/drawing/2014/main" val="30626192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1219199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3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12109" y="803188"/>
            <a:ext cx="10083113" cy="4979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pt-BR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 niệm quần xã sinh vật? Lấy một vài ví dụ về quần xã sinh vật và giải thích tại sao em gọi đó là quần xã?</a:t>
            </a:r>
            <a:endParaRPr lang="en-US" sz="3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8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638" y="852616"/>
            <a:ext cx="12352638" cy="600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6486" y="160638"/>
            <a:ext cx="811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3581400" y="5562600"/>
            <a:ext cx="586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>
                <a:solidFill>
                  <a:schemeClr val="bg1"/>
                </a:solidFill>
              </a:rPr>
              <a:t>QX RỪNG MƯA NHIỆT ĐỚI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050" name="Picture 2" descr="5 sự thật kỳ thú về rừng nhiệt đới Ama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692"/>
            <a:ext cx="11904620" cy="52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56486" y="160638"/>
            <a:ext cx="811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4096" y="6146800"/>
            <a:ext cx="5918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8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4038600" y="228600"/>
            <a:ext cx="464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dirty="0">
                <a:solidFill>
                  <a:schemeClr val="bg1"/>
                </a:solidFill>
              </a:rPr>
              <a:t>QX THẢO NGUYÊN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076" name="Picture 4" descr="Maasai M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303"/>
            <a:ext cx="12192000" cy="528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36805" y="59035"/>
            <a:ext cx="811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2822" y="6166022"/>
            <a:ext cx="6561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KENYA</a:t>
            </a:r>
          </a:p>
        </p:txBody>
      </p:sp>
    </p:spTree>
    <p:extLst>
      <p:ext uri="{BB962C8B-B14F-4D97-AF65-F5344CB8AC3E}">
        <p14:creationId xmlns:p14="http://schemas.microsoft.com/office/powerpoint/2010/main" val="1231062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2437</Words>
  <Application>Microsoft Office PowerPoint</Application>
  <PresentationFormat>Widescreen</PresentationFormat>
  <Paragraphs>440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DengXian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LY PC</dc:creator>
  <cp:lastModifiedBy>Admin</cp:lastModifiedBy>
  <cp:revision>135</cp:revision>
  <dcterms:created xsi:type="dcterms:W3CDTF">2024-06-04T12:50:27Z</dcterms:created>
  <dcterms:modified xsi:type="dcterms:W3CDTF">2025-04-02T04:37:30Z</dcterms:modified>
</cp:coreProperties>
</file>