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sldIdLst>
    <p:sldId id="281" r:id="rId3"/>
    <p:sldId id="282" r:id="rId4"/>
    <p:sldId id="283" r:id="rId5"/>
    <p:sldId id="295" r:id="rId6"/>
    <p:sldId id="284" r:id="rId7"/>
    <p:sldId id="285" r:id="rId8"/>
    <p:sldId id="287" r:id="rId9"/>
    <p:sldId id="290" r:id="rId10"/>
    <p:sldId id="292" r:id="rId11"/>
    <p:sldId id="291" r:id="rId12"/>
    <p:sldId id="293" r:id="rId13"/>
    <p:sldId id="289" r:id="rId14"/>
    <p:sldId id="288" r:id="rId15"/>
    <p:sldId id="294" r:id="rId16"/>
    <p:sldId id="296" r:id="rId17"/>
    <p:sldId id="321" r:id="rId18"/>
    <p:sldId id="297" r:id="rId19"/>
    <p:sldId id="298" r:id="rId20"/>
    <p:sldId id="299" r:id="rId21"/>
    <p:sldId id="300" r:id="rId22"/>
    <p:sldId id="301" r:id="rId23"/>
    <p:sldId id="302" r:id="rId24"/>
    <p:sldId id="303" r:id="rId25"/>
    <p:sldId id="304" r:id="rId26"/>
    <p:sldId id="305" r:id="rId27"/>
    <p:sldId id="306" r:id="rId28"/>
    <p:sldId id="313" r:id="rId29"/>
    <p:sldId id="315" r:id="rId30"/>
    <p:sldId id="314" r:id="rId31"/>
    <p:sldId id="316" r:id="rId32"/>
    <p:sldId id="307" r:id="rId33"/>
    <p:sldId id="308" r:id="rId34"/>
    <p:sldId id="311" r:id="rId35"/>
    <p:sldId id="309" r:id="rId36"/>
    <p:sldId id="312" r:id="rId37"/>
    <p:sldId id="317" r:id="rId38"/>
    <p:sldId id="318" r:id="rId39"/>
    <p:sldId id="310" r:id="rId40"/>
    <p:sldId id="319" r:id="rId41"/>
    <p:sldId id="320" r:id="rId42"/>
  </p:sldIdLst>
  <p:sldSz cx="12192000" cy="6858000"/>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2412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00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983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4222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849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5295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857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127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4189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73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5172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110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35325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414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0455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5332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1658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574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640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42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352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58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4496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481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990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347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275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894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2814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1347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890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493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17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52017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003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267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611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4476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63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602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52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339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4844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8859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8758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8192DD-AD8A-440D-BFEA-A15F528EB494}" type="datetimeFigureOut">
              <a:rPr lang="en-US" smtClean="0">
                <a:solidFill>
                  <a:prstClr val="black">
                    <a:tint val="75000"/>
                  </a:prstClr>
                </a:solidFill>
              </a:rPr>
              <a:pPr/>
              <a:t>25/09/2022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C61B8C-65D8-4502-8671-214AC329C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487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8192DD-AD8A-440D-BFEA-A15F528EB494}" type="datetimeFigureOut">
              <a:rPr lang="en-US" smtClean="0">
                <a:solidFill>
                  <a:prstClr val="black">
                    <a:tint val="75000"/>
                  </a:prstClr>
                </a:solidFill>
              </a:rPr>
              <a:pPr defTabSz="914400"/>
              <a:t>25/09/2022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4C61B8C-65D8-4502-8671-214AC329C8B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02782149"/>
      </p:ext>
    </p:extLst>
  </p:cSld>
  <p:clrMap bg1="lt1" tx1="dk1" bg2="lt2" tx2="dk2" accent1="accent1" accent2="accent2" accent3="accent3" accent4="accent4" accent5="accent5" accent6="accent6" hlink="hlink" folHlink="folHlink"/>
  <p:sldLayoutIdLst>
    <p:sldLayoutId id="2147483679" r:id="rId1"/>
    <p:sldLayoutId id="2147483725" r:id="rId2"/>
    <p:sldLayoutId id="2147483724" r:id="rId3"/>
    <p:sldLayoutId id="2147483723" r:id="rId4"/>
    <p:sldLayoutId id="2147483722" r:id="rId5"/>
    <p:sldLayoutId id="2147483721" r:id="rId6"/>
    <p:sldLayoutId id="2147483720" r:id="rId7"/>
    <p:sldLayoutId id="2147483719" r:id="rId8"/>
    <p:sldLayoutId id="2147483718" r:id="rId9"/>
    <p:sldLayoutId id="2147483717" r:id="rId10"/>
    <p:sldLayoutId id="2147483716" r:id="rId11"/>
    <p:sldLayoutId id="2147483715" r:id="rId12"/>
    <p:sldLayoutId id="2147483714" r:id="rId13"/>
    <p:sldLayoutId id="2147483713" r:id="rId14"/>
    <p:sldLayoutId id="2147483712" r:id="rId15"/>
    <p:sldLayoutId id="2147483711" r:id="rId16"/>
    <p:sldLayoutId id="2147483710" r:id="rId17"/>
    <p:sldLayoutId id="2147483709" r:id="rId18"/>
    <p:sldLayoutId id="2147483708" r:id="rId19"/>
    <p:sldLayoutId id="2147483707" r:id="rId20"/>
    <p:sldLayoutId id="2147483706" r:id="rId21"/>
    <p:sldLayoutId id="2147483705" r:id="rId22"/>
    <p:sldLayoutId id="2147483704" r:id="rId23"/>
    <p:sldLayoutId id="2147483703"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68192DD-AD8A-440D-BFEA-A15F528EB494}" type="datetimeFigureOut">
              <a:rPr lang="en-US" smtClean="0">
                <a:solidFill>
                  <a:prstClr val="black">
                    <a:tint val="75000"/>
                  </a:prstClr>
                </a:solidFill>
              </a:rPr>
              <a:pPr defTabSz="914400"/>
              <a:t>25/09/2022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4C61B8C-65D8-4502-8671-214AC329C8B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764254292"/>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xRDkM6m3qk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descr="Top 99+] Lời cảm ơn sinh nhật hài hước bá đạo hay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659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0" y="0"/>
            <a:ext cx="12186592" cy="27089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20000"/>
              </a:lnSpc>
            </a:pPr>
            <a:endParaRPr lang="en-US" sz="3600" dirty="0">
              <a:solidFill>
                <a:prstClr val="white"/>
              </a:solidFill>
              <a:ea typeface="Calibri"/>
              <a:cs typeface="Times New Roman"/>
            </a:endParaRPr>
          </a:p>
        </p:txBody>
      </p:sp>
      <p:sp>
        <p:nvSpPr>
          <p:cNvPr id="6" name="Tiêu đề 1">
            <a:extLst>
              <a:ext uri="{FF2B5EF4-FFF2-40B4-BE49-F238E27FC236}">
                <a16:creationId xmlns:a16="http://schemas.microsoft.com/office/drawing/2014/main" id="{DC2F09C4-C1B9-B07F-7A54-AD8026C5F203}"/>
              </a:ext>
            </a:extLst>
          </p:cNvPr>
          <p:cNvSpPr txBox="1">
            <a:spLocks/>
          </p:cNvSpPr>
          <p:nvPr/>
        </p:nvSpPr>
        <p:spPr>
          <a:xfrm>
            <a:off x="2881084" y="596697"/>
            <a:ext cx="6815669" cy="15155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smtClean="0">
                <a:solidFill>
                  <a:srgbClr val="FF0000"/>
                </a:solidFill>
              </a:rPr>
              <a:t>Bài 14: </a:t>
            </a:r>
            <a:r>
              <a:rPr lang="en-US" b="1" dirty="0" smtClean="0">
                <a:solidFill>
                  <a:srgbClr val="FF0000"/>
                </a:solidFill>
              </a:rPr>
              <a:t>GIẢM PHÂN</a:t>
            </a:r>
            <a:endParaRPr lang="vi-VN" b="1" dirty="0">
              <a:solidFill>
                <a:srgbClr val="FF0000"/>
              </a:solidFill>
            </a:endParaRPr>
          </a:p>
        </p:txBody>
      </p:sp>
    </p:spTree>
    <p:extLst>
      <p:ext uri="{BB962C8B-B14F-4D97-AF65-F5344CB8AC3E}">
        <p14:creationId xmlns:p14="http://schemas.microsoft.com/office/powerpoint/2010/main" val="1467798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a:ea typeface="Calibri"/>
              <a:cs typeface="Times New Roman"/>
            </a:endParaRPr>
          </a:p>
          <a:p>
            <a:pPr indent="342900" algn="just" defTabSz="914400">
              <a:lnSpc>
                <a:spcPct val="120000"/>
              </a:lnSpc>
            </a:pPr>
            <a:endParaRPr lang="en-US" sz="3200" dirty="0">
              <a:solidFill>
                <a:srgbClr val="000000"/>
              </a:solidFill>
              <a:latin typeface="Times New Roman"/>
              <a:ea typeface="Calibri"/>
              <a:cs typeface="Times New Roman"/>
            </a:endParaRPr>
          </a:p>
          <a:p>
            <a:pPr indent="342900" algn="just" defTabSz="914400">
              <a:lnSpc>
                <a:spcPct val="120000"/>
              </a:lnSpc>
            </a:pPr>
            <a:endParaRPr lang="en-US" sz="3200" dirty="0" smtClean="0">
              <a:solidFill>
                <a:srgbClr val="000000"/>
              </a:solidFill>
              <a:latin typeface="Times New Roman"/>
              <a:ea typeface="Calibri"/>
              <a:cs typeface="Times New Roman"/>
            </a:endParaRPr>
          </a:p>
        </p:txBody>
      </p:sp>
      <p:sp>
        <p:nvSpPr>
          <p:cNvPr id="7" name="Tiêu đề 1">
            <a:extLst>
              <a:ext uri="{FF2B5EF4-FFF2-40B4-BE49-F238E27FC236}">
                <a16:creationId xmlns:a16="http://schemas.microsoft.com/office/drawing/2014/main" id="{C8209380-84AF-D1EC-D628-10FE3B0C8225}"/>
              </a:ext>
            </a:extLst>
          </p:cNvPr>
          <p:cNvSpPr txBox="1">
            <a:spLocks/>
          </p:cNvSpPr>
          <p:nvPr/>
        </p:nvSpPr>
        <p:spPr>
          <a:xfrm>
            <a:off x="2817070" y="405837"/>
            <a:ext cx="6769357" cy="961250"/>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mảnh</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ghép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latin typeface="Calibri" panose="020F0502020204030204" pitchFamily="34" charset="0"/>
                <a:ea typeface="Calibri" panose="020F0502020204030204" pitchFamily="34" charset="0"/>
                <a:cs typeface="Times New Roman" panose="02020603050405020304" pitchFamily="18" charset="0"/>
              </a:rPr>
              <a:t/>
            </a:r>
            <a:br>
              <a:rPr lang="vi-VN" sz="3200" dirty="0" smtClean="0">
                <a:latin typeface="Calibri" panose="020F0502020204030204" pitchFamily="34" charset="0"/>
                <a:ea typeface="Calibri" panose="020F0502020204030204" pitchFamily="34" charset="0"/>
                <a:cs typeface="Times New Roman" panose="02020603050405020304" pitchFamily="18" charset="0"/>
              </a:rPr>
            </a:br>
            <a:endParaRPr lang="vi-VN" sz="3200" dirty="0"/>
          </a:p>
        </p:txBody>
      </p:sp>
      <p:graphicFrame>
        <p:nvGraphicFramePr>
          <p:cNvPr id="5" name="Table 4"/>
          <p:cNvGraphicFramePr>
            <a:graphicFrameLocks noGrp="1"/>
          </p:cNvGraphicFramePr>
          <p:nvPr>
            <p:extLst>
              <p:ext uri="{D42A27DB-BD31-4B8C-83A1-F6EECF244321}">
                <p14:modId xmlns:p14="http://schemas.microsoft.com/office/powerpoint/2010/main" val="2671831633"/>
              </p:ext>
            </p:extLst>
          </p:nvPr>
        </p:nvGraphicFramePr>
        <p:xfrm>
          <a:off x="979714" y="1773692"/>
          <a:ext cx="10232572" cy="2467864"/>
        </p:xfrm>
        <a:graphic>
          <a:graphicData uri="http://schemas.openxmlformats.org/drawingml/2006/table">
            <a:tbl>
              <a:tblPr firstRow="1" firstCol="1" lastRow="1" lastCol="1" bandRow="1" bandCol="1"/>
              <a:tblGrid>
                <a:gridCol w="5116868">
                  <a:extLst>
                    <a:ext uri="{9D8B030D-6E8A-4147-A177-3AD203B41FA5}">
                      <a16:colId xmlns:a16="http://schemas.microsoft.com/office/drawing/2014/main" val="20000"/>
                    </a:ext>
                  </a:extLst>
                </a:gridCol>
                <a:gridCol w="5115704">
                  <a:extLst>
                    <a:ext uri="{9D8B030D-6E8A-4147-A177-3AD203B41FA5}">
                      <a16:colId xmlns:a16="http://schemas.microsoft.com/office/drawing/2014/main" val="20001"/>
                    </a:ext>
                  </a:extLst>
                </a:gridCol>
              </a:tblGrid>
              <a:tr h="865530">
                <a:tc>
                  <a:txBody>
                    <a:bodyPr/>
                    <a:lstStyle/>
                    <a:p>
                      <a:pPr algn="just">
                        <a:lnSpc>
                          <a:spcPct val="120000"/>
                        </a:lnSpc>
                        <a:spcAft>
                          <a:spcPts val="1000"/>
                        </a:spcAft>
                      </a:pP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NST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kép</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co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xoắn</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cực</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đại</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NST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trung</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thành</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 </a:t>
                      </a:r>
                      <a:r>
                        <a:rPr lang="en-US" sz="3200" b="1"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hàng</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mặt</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phẳng</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xích</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đạo</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thoi</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vô</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sắc</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lnSpc>
                          <a:spcPct val="120000"/>
                        </a:lnSpc>
                        <a:spcAft>
                          <a:spcPts val="1000"/>
                        </a:spcAft>
                      </a:pPr>
                      <a:r>
                        <a:rPr lang="nl-NL"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Diễn ra rất nhanh không có sự nhân đôi nhiễm sắc thể</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05525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a:ea typeface="Calibri"/>
              <a:cs typeface="Times New Roman"/>
            </a:endParaRPr>
          </a:p>
          <a:p>
            <a:pPr indent="342900" algn="just" defTabSz="914400">
              <a:lnSpc>
                <a:spcPct val="120000"/>
              </a:lnSpc>
            </a:pPr>
            <a:endParaRPr lang="en-US" sz="3200" dirty="0">
              <a:solidFill>
                <a:srgbClr val="000000"/>
              </a:solidFill>
              <a:latin typeface="Times New Roman"/>
              <a:ea typeface="Calibri"/>
              <a:cs typeface="Times New Roman"/>
            </a:endParaRPr>
          </a:p>
          <a:p>
            <a:pPr indent="342900" algn="just" defTabSz="914400">
              <a:lnSpc>
                <a:spcPct val="120000"/>
              </a:lnSpc>
            </a:pPr>
            <a:endParaRPr lang="en-US" sz="3200" dirty="0" smtClean="0">
              <a:solidFill>
                <a:srgbClr val="000000"/>
              </a:solidFill>
              <a:latin typeface="Times New Roman"/>
              <a:ea typeface="Calibri"/>
              <a:cs typeface="Times New Roman"/>
            </a:endParaRPr>
          </a:p>
        </p:txBody>
      </p:sp>
      <p:sp>
        <p:nvSpPr>
          <p:cNvPr id="7" name="Tiêu đề 1">
            <a:extLst>
              <a:ext uri="{FF2B5EF4-FFF2-40B4-BE49-F238E27FC236}">
                <a16:creationId xmlns:a16="http://schemas.microsoft.com/office/drawing/2014/main" id="{C8209380-84AF-D1EC-D628-10FE3B0C8225}"/>
              </a:ext>
            </a:extLst>
          </p:cNvPr>
          <p:cNvSpPr txBox="1">
            <a:spLocks/>
          </p:cNvSpPr>
          <p:nvPr/>
        </p:nvSpPr>
        <p:spPr>
          <a:xfrm>
            <a:off x="2817070" y="405837"/>
            <a:ext cx="6769357" cy="961250"/>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mảnh</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ghép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latin typeface="Calibri" panose="020F0502020204030204" pitchFamily="34" charset="0"/>
                <a:ea typeface="Calibri" panose="020F0502020204030204" pitchFamily="34" charset="0"/>
                <a:cs typeface="Times New Roman" panose="02020603050405020304" pitchFamily="18" charset="0"/>
              </a:rPr>
              <a:t/>
            </a:r>
            <a:br>
              <a:rPr lang="vi-VN" sz="3200" dirty="0" smtClean="0">
                <a:latin typeface="Calibri" panose="020F0502020204030204" pitchFamily="34" charset="0"/>
                <a:ea typeface="Calibri" panose="020F0502020204030204" pitchFamily="34" charset="0"/>
                <a:cs typeface="Times New Roman" panose="02020603050405020304" pitchFamily="18" charset="0"/>
              </a:rPr>
            </a:br>
            <a:endParaRPr lang="vi-VN" sz="3200" dirty="0"/>
          </a:p>
        </p:txBody>
      </p:sp>
      <p:graphicFrame>
        <p:nvGraphicFramePr>
          <p:cNvPr id="6" name="Table 5"/>
          <p:cNvGraphicFramePr>
            <a:graphicFrameLocks noGrp="1"/>
          </p:cNvGraphicFramePr>
          <p:nvPr>
            <p:extLst>
              <p:ext uri="{D42A27DB-BD31-4B8C-83A1-F6EECF244321}">
                <p14:modId xmlns:p14="http://schemas.microsoft.com/office/powerpoint/2010/main" val="2532910981"/>
              </p:ext>
            </p:extLst>
          </p:nvPr>
        </p:nvGraphicFramePr>
        <p:xfrm>
          <a:off x="1085462" y="886462"/>
          <a:ext cx="10232572" cy="5501640"/>
        </p:xfrm>
        <a:graphic>
          <a:graphicData uri="http://schemas.openxmlformats.org/drawingml/2006/table">
            <a:tbl>
              <a:tblPr firstRow="1" firstCol="1" lastRow="1" lastCol="1" bandRow="1" bandCol="1"/>
              <a:tblGrid>
                <a:gridCol w="5116868">
                  <a:extLst>
                    <a:ext uri="{9D8B030D-6E8A-4147-A177-3AD203B41FA5}">
                      <a16:colId xmlns:a16="http://schemas.microsoft.com/office/drawing/2014/main" val="20000"/>
                    </a:ext>
                  </a:extLst>
                </a:gridCol>
                <a:gridCol w="5115704">
                  <a:extLst>
                    <a:ext uri="{9D8B030D-6E8A-4147-A177-3AD203B41FA5}">
                      <a16:colId xmlns:a16="http://schemas.microsoft.com/office/drawing/2014/main" val="20001"/>
                    </a:ext>
                  </a:extLst>
                </a:gridCol>
              </a:tblGrid>
              <a:tr h="1852787">
                <a:tc>
                  <a:txBody>
                    <a:bodyPr/>
                    <a:lstStyle/>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Các NST dãn xoắn.</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Màng nhân và nhân con dần xuất hiện</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Thoi phân bào tiêu biến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Tế bào chất phân chia tạo thành 2 tế bào con có số lượng NST đơn giảm đi một nửa</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Các NST kép đi về 2 cực của tế bào và dãn xoắn.</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Màng nhân và nhân con dần xuất hiện</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Thoi phân bào tiêu biến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Tế bào chất phân chia tạo thành 2 tế bào con có số lượng NST kép giảm đi một nửa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430217">
                <a:tc>
                  <a:txBody>
                    <a:bodyPr/>
                    <a:lstStyle/>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Mỗi NST kép tách nhau ra thành 2 NST đơn  đi về 2 cực của tế bào.</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NST bắt đầu co xoắn</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9171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a:ea typeface="Calibri"/>
              <a:cs typeface="Times New Roman"/>
            </a:endParaRPr>
          </a:p>
          <a:p>
            <a:pPr indent="342900" algn="just" defTabSz="914400">
              <a:lnSpc>
                <a:spcPct val="120000"/>
              </a:lnSpc>
            </a:pPr>
            <a:endParaRPr lang="en-US" sz="3200" dirty="0">
              <a:solidFill>
                <a:srgbClr val="000000"/>
              </a:solidFill>
              <a:latin typeface="Times New Roman"/>
              <a:ea typeface="Calibri"/>
              <a:cs typeface="Times New Roman"/>
            </a:endParaRPr>
          </a:p>
          <a:p>
            <a:pPr indent="342900" algn="just" defTabSz="914400">
              <a:lnSpc>
                <a:spcPct val="120000"/>
              </a:lnSpc>
            </a:pPr>
            <a:endParaRPr lang="en-US" sz="3200" dirty="0" smtClean="0">
              <a:solidFill>
                <a:srgbClr val="000000"/>
              </a:solidFill>
              <a:latin typeface="Times New Roman"/>
              <a:ea typeface="Calibri"/>
              <a:cs typeface="Times New Roman"/>
            </a:endParaRPr>
          </a:p>
        </p:txBody>
      </p:sp>
      <p:sp>
        <p:nvSpPr>
          <p:cNvPr id="5" name="Rectangle 4"/>
          <p:cNvSpPr/>
          <p:nvPr/>
        </p:nvSpPr>
        <p:spPr>
          <a:xfrm>
            <a:off x="6212114" y="634522"/>
            <a:ext cx="4934856" cy="2160591"/>
          </a:xfrm>
          <a:prstGeom prst="rect">
            <a:avLst/>
          </a:prstGeom>
        </p:spPr>
        <p:txBody>
          <a:bodyPr wrap="square">
            <a:spAutoFit/>
          </a:bodyPr>
          <a:lstStyle/>
          <a:p>
            <a:pPr algn="just">
              <a:lnSpc>
                <a:spcPct val="120000"/>
              </a:lnSpc>
              <a:spcAft>
                <a:spcPts val="1000"/>
              </a:spcAft>
            </a:pP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NST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431322"/>
            <a:ext cx="4501696" cy="564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813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NST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NST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đính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di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đảm</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di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li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cặp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56" y="3611562"/>
            <a:ext cx="4585954" cy="260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611561"/>
            <a:ext cx="4633000" cy="260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813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14.3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xếp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lúc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lúc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thúc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II.</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0499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nl-NL" sz="2400" spc="10" dirty="0">
                <a:solidFill>
                  <a:prstClr val="black">
                    <a:lumMod val="85000"/>
                    <a:lumOff val="15000"/>
                  </a:prstClr>
                </a:solidFill>
                <a:latin typeface="Times New Roman" panose="02020603050405020304" pitchFamily="18" charset="0"/>
                <a:ea typeface="SimSun" panose="02010600030101010101" pitchFamily="2" charset="-122"/>
                <a:cs typeface="Times New Roman" panose="02020603050405020304" pitchFamily="18" charset="0"/>
              </a:rPr>
              <a:t>Có sự tiếp hợp của các NST kép theo từng cặp tương đồng. Sau tiếp hợp NST dần co xoắn lại. </a:t>
            </a: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kì giữa 1, từng cặp NST tương đồng ở dạng kép xếp thành 2 hàng trên mặt phẳng xích đạo. Ở kì sau 1, cặp NST tương đồng tách nhau ra và di chuyển về 2 cực của tế bào.</a:t>
            </a: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nl-NL"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Kết quả của giảm phân 1: </a:t>
            </a:r>
            <a:r>
              <a:rPr lang="nl-NL" sz="2400" spc="10" dirty="0">
                <a:solidFill>
                  <a:prstClr val="black">
                    <a:lumMod val="85000"/>
                    <a:lumOff val="15000"/>
                  </a:prstClr>
                </a:solidFill>
                <a:latin typeface="Times New Roman" panose="02020603050405020304" pitchFamily="18" charset="0"/>
                <a:ea typeface="SimSun" panose="02010600030101010101" pitchFamily="2" charset="-122"/>
                <a:cs typeface="Times New Roman" panose="02020603050405020304" pitchFamily="18" charset="0"/>
              </a:rPr>
              <a:t>Tế bào chất phân chia tạo thành 2 tế bào con có số lượng NST kép giảm đi một nửa.</a:t>
            </a: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nl-NL" sz="2400" spc="10" dirty="0">
                <a:solidFill>
                  <a:prstClr val="black">
                    <a:lumMod val="85000"/>
                    <a:lumOff val="15000"/>
                  </a:prstClr>
                </a:solidFill>
                <a:latin typeface="Times New Roman" panose="02020603050405020304" pitchFamily="18" charset="0"/>
                <a:ea typeface="SimSun" panose="02010600030101010101" pitchFamily="2" charset="-122"/>
                <a:cs typeface="Times New Roman" panose="02020603050405020304" pitchFamily="18" charset="0"/>
              </a:rPr>
              <a:t>+ Kết quả của giảm phân 2: Tế bào chất phân chia tạo thành 2 tế bào con có số lượng NST đơn giảm đi một nửa.</a:t>
            </a: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3065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192" y="260647"/>
            <a:ext cx="8395608" cy="629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01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êu đề 1">
            <a:extLst>
              <a:ext uri="{FF2B5EF4-FFF2-40B4-BE49-F238E27FC236}">
                <a16:creationId xmlns:a16="http://schemas.microsoft.com/office/drawing/2014/main" id="{89309FF1-BD27-8734-11D7-443411B34B8C}"/>
              </a:ext>
            </a:extLst>
          </p:cNvPr>
          <p:cNvSpPr txBox="1">
            <a:spLocks/>
          </p:cNvSpPr>
          <p:nvPr/>
        </p:nvSpPr>
        <p:spPr>
          <a:xfrm>
            <a:off x="744227" y="790878"/>
            <a:ext cx="9601196" cy="65193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spcAft>
                <a:spcPts val="1000"/>
              </a:spcAft>
            </a:pP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HS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14.4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dirty="0" smtClean="0">
                <a:latin typeface="Calibri" panose="020F0502020204030204" pitchFamily="34" charset="0"/>
                <a:ea typeface="Calibri" panose="020F0502020204030204" pitchFamily="34" charset="0"/>
                <a:cs typeface="Times New Roman" panose="02020603050405020304" pitchFamily="18" charset="0"/>
              </a:rPr>
              <a:t/>
            </a:r>
            <a:br>
              <a:rPr lang="vi-VN" sz="2800" dirty="0" smtClean="0">
                <a:latin typeface="Calibri" panose="020F0502020204030204" pitchFamily="34" charset="0"/>
                <a:ea typeface="Calibri" panose="020F0502020204030204" pitchFamily="34" charset="0"/>
                <a:cs typeface="Times New Roman" panose="02020603050405020304" pitchFamily="18" charset="0"/>
              </a:rPr>
            </a:br>
            <a:endParaRPr lang="vi-VN"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136" y="1223392"/>
            <a:ext cx="852328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979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83772" y="1020755"/>
            <a:ext cx="10624456" cy="1126462"/>
          </a:xfrm>
          <a:prstGeom prst="rect">
            <a:avLst/>
          </a:prstGeom>
        </p:spPr>
        <p:txBody>
          <a:bodyPr wrap="square">
            <a:spAutoFit/>
          </a:bodyPr>
          <a:lstStyle/>
          <a:p>
            <a:pPr algn="just">
              <a:lnSpc>
                <a:spcPct val="120000"/>
              </a:lnSpc>
              <a:spcAft>
                <a:spcPts val="10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057" y="2290708"/>
            <a:ext cx="4514850" cy="416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28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inVertical)">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lnSpc>
                <a:spcPct val="120000"/>
              </a:lnSpc>
              <a:spcBef>
                <a:spcPct val="20000"/>
              </a:spcBef>
              <a:spcAft>
                <a:spcPts val="1000"/>
              </a:spcAft>
              <a:buClr>
                <a:srgbClr val="83992A"/>
              </a:buClr>
              <a:buSzPct val="115000"/>
              <a:buFont typeface="Arial"/>
              <a:buChar char="•"/>
            </a:pP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NST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tham</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trải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đực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NST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½ so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p>
          <a:p>
            <a:pPr marL="285750" lvl="0" indent="-285750" algn="just">
              <a:lnSpc>
                <a:spcPct val="120000"/>
              </a:lnSpc>
              <a:spcBef>
                <a:spcPct val="20000"/>
              </a:spcBef>
              <a:spcAft>
                <a:spcPts val="1000"/>
              </a:spcAft>
              <a:buClr>
                <a:srgbClr val="83992A"/>
              </a:buClr>
              <a:buSzPct val="115000"/>
              <a:buFont typeface="Arial"/>
              <a:buChar char="•"/>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20000"/>
              </a:lnSpc>
              <a:spcBef>
                <a:spcPct val="20000"/>
              </a:spcBef>
              <a:spcAft>
                <a:spcPts val="1000"/>
              </a:spcAft>
              <a:buClr>
                <a:srgbClr val="83992A"/>
              </a:buClr>
              <a:buSzPct val="115000"/>
              <a:buFont typeface="Arial"/>
              <a:buChar char="•"/>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20000"/>
              </a:lnSpc>
              <a:spcBef>
                <a:spcPct val="20000"/>
              </a:spcBef>
              <a:spcAft>
                <a:spcPts val="1000"/>
              </a:spcAft>
              <a:buClr>
                <a:srgbClr val="83992A"/>
              </a:buClr>
              <a:buSzPct val="115000"/>
              <a:buFont typeface="Arial"/>
              <a:buChar char="•"/>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20000"/>
              </a:lnSpc>
              <a:spcBef>
                <a:spcPct val="20000"/>
              </a:spcBef>
              <a:spcAft>
                <a:spcPts val="1000"/>
              </a:spcAft>
              <a:buClr>
                <a:srgbClr val="83992A"/>
              </a:buClr>
              <a:buSzPct val="115000"/>
              <a:buFont typeface="Arial"/>
              <a:buChar char="•"/>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148" y="3251199"/>
            <a:ext cx="3121478" cy="287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28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a:ea typeface="Calibri"/>
              <a:cs typeface="Times New Roman"/>
            </a:endParaRPr>
          </a:p>
          <a:p>
            <a:pPr indent="342900" algn="just" defTabSz="914400">
              <a:lnSpc>
                <a:spcPct val="120000"/>
              </a:lnSpc>
            </a:pPr>
            <a:endParaRPr lang="en-US" sz="3200" dirty="0">
              <a:solidFill>
                <a:srgbClr val="000000"/>
              </a:solidFill>
              <a:latin typeface="Times New Roman"/>
              <a:ea typeface="Calibri"/>
              <a:cs typeface="Times New Roman"/>
            </a:endParaRPr>
          </a:p>
          <a:p>
            <a:pPr indent="342900" algn="just" defTabSz="914400">
              <a:lnSpc>
                <a:spcPct val="120000"/>
              </a:lnSpc>
            </a:pPr>
            <a:endParaRPr lang="en-US" sz="3200" dirty="0" smtClean="0">
              <a:solidFill>
                <a:srgbClr val="000000"/>
              </a:solidFill>
              <a:latin typeface="Times New Roman"/>
              <a:ea typeface="Calibri"/>
              <a:cs typeface="Times New Roman"/>
            </a:endParaRPr>
          </a:p>
        </p:txBody>
      </p:sp>
      <p:sp>
        <p:nvSpPr>
          <p:cNvPr id="8" name="Chỗ dành sẵn cho Nội dung 2">
            <a:extLst>
              <a:ext uri="{FF2B5EF4-FFF2-40B4-BE49-F238E27FC236}">
                <a16:creationId xmlns:a16="http://schemas.microsoft.com/office/drawing/2014/main" id="{995CFFBF-5EF5-D51A-3268-2BBE7628582E}"/>
              </a:ext>
            </a:extLst>
          </p:cNvPr>
          <p:cNvSpPr txBox="1">
            <a:spLocks/>
          </p:cNvSpPr>
          <p:nvPr/>
        </p:nvSpPr>
        <p:spPr>
          <a:xfrm>
            <a:off x="653143" y="745629"/>
            <a:ext cx="10943771" cy="522272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20000"/>
              </a:lnSpc>
              <a:spcAft>
                <a:spcPts val="1000"/>
              </a:spcAft>
            </a:pPr>
            <a:r>
              <a:rPr lang="vi-VN" sz="3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sinh sản hữu tính, cá thể đực có bộ NST lưỡng bội 2n, cá thể cái cũng có bộ NST 2n, sinh con bình thường có bộ NST là 2n. Bằng cơ chế nào mà bộ NST lưỡng bội (2n) của loài sinh sản hữu tính được duy trì nguyên vẹn từ thế hệ này sang thế hệ khác? </a:t>
            </a:r>
            <a:endParaRPr lang="vi-VN" sz="3000" dirty="0" smtClean="0">
              <a:latin typeface="Calibri" panose="020F0502020204030204" pitchFamily="34" charset="0"/>
              <a:ea typeface="Calibri" panose="020F0502020204030204" pitchFamily="34" charset="0"/>
              <a:cs typeface="Times New Roman" panose="02020603050405020304" pitchFamily="18" charset="0"/>
            </a:endParaRPr>
          </a:p>
          <a:p>
            <a:endParaRPr lang="vi-VN"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363" y="3176361"/>
            <a:ext cx="39528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75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14.4, so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đực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686" y="1468437"/>
            <a:ext cx="7427686" cy="469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266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lnSpc>
                <a:spcPct val="120000"/>
              </a:lnSpc>
              <a:spcBef>
                <a:spcPct val="20000"/>
              </a:spcBef>
              <a:spcAft>
                <a:spcPts val="1000"/>
              </a:spcAft>
              <a:buClr>
                <a:srgbClr val="83992A"/>
              </a:buClr>
              <a:buSzPct val="115000"/>
              <a:buFont typeface="Arial"/>
              <a:buChar char="•"/>
            </a:pP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2. </a:t>
            </a:r>
            <a:endParaRPr lang="vi-VN" sz="3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Giống</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Đều</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trải</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I,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II</a:t>
            </a:r>
            <a:endParaRPr lang="vi-VN" sz="3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mầm</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4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trùng</a:t>
            </a:r>
            <a:endParaRPr lang="vi-VN" sz="3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trứng</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mầm</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trứng</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trứng</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7978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err="1"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NST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bố</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mẹ</a:t>
            </a:r>
            <a:r>
              <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739" y="1837754"/>
            <a:ext cx="7757432" cy="449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12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lnSpc>
                <a:spcPct val="120000"/>
              </a:lnSpc>
              <a:spcBef>
                <a:spcPct val="20000"/>
              </a:spcBef>
              <a:spcAft>
                <a:spcPts val="1000"/>
              </a:spcAft>
              <a:buClr>
                <a:srgbClr val="83992A"/>
              </a:buClr>
              <a:buSzPct val="115000"/>
              <a:buFont typeface="Arial"/>
              <a:buChar char="•"/>
            </a:pP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đực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(2n).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NST 2n,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gấp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bố</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mẹ</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phối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duy</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ổn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NST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sản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hữu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7883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GV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não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não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não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kê</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dữ</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tố</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HS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GV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chắt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lọc</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gạch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chốt</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9270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Hai</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nhân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tố</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ảnh</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31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Nhân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tố</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bên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di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hormone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dục</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(testosterone, estrogen, HM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sinh</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tiroxine</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31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Nhân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tố</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bên</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ngoài</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độ</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hóa</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bức</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xạ</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dinh</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như</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vitamin,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khoáng</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oxi</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hóa</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31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streess</a:t>
            </a:r>
            <a:r>
              <a:rPr lang="en-US" sz="31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31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17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5087"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endParaRPr lang="en-US" sz="280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3181829" y="289677"/>
            <a:ext cx="5355771" cy="667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LUYỆN TẬP</a:t>
            </a:r>
            <a:endParaRPr lang="en-US" sz="2800" b="1" dirty="0">
              <a:solidFill>
                <a:schemeClr val="tx1"/>
              </a:solidFill>
              <a:latin typeface="Times New Roman" pitchFamily="18" charset="0"/>
              <a:cs typeface="Times New Roman" pitchFamily="18" charset="0"/>
            </a:endParaRPr>
          </a:p>
        </p:txBody>
      </p:sp>
      <p:sp>
        <p:nvSpPr>
          <p:cNvPr id="7" name="Chỗ dành sẵn cho Nội dung 2">
            <a:extLst>
              <a:ext uri="{FF2B5EF4-FFF2-40B4-BE49-F238E27FC236}">
                <a16:creationId xmlns:a16="http://schemas.microsoft.com/office/drawing/2014/main" id="{0586F4E0-3B38-758E-24F2-B6D18FD08756}"/>
              </a:ext>
            </a:extLst>
          </p:cNvPr>
          <p:cNvSpPr txBox="1">
            <a:spLocks/>
          </p:cNvSpPr>
          <p:nvPr/>
        </p:nvSpPr>
        <p:spPr>
          <a:xfrm>
            <a:off x="503944" y="1190174"/>
            <a:ext cx="10711543" cy="470262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20000"/>
              </a:lnSpc>
              <a:spcAft>
                <a:spcPts val="1000"/>
              </a:spcAft>
            </a:pP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cặp</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a:t>
            </a:r>
          </a:p>
          <a:p>
            <a:pPr lvl="0" algn="just">
              <a:lnSpc>
                <a:spcPct val="120000"/>
              </a:lnSpc>
              <a:spcAft>
                <a:spcPts val="1000"/>
              </a:spcAft>
            </a:pPr>
            <a:endPar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Aft>
                <a:spcPts val="1000"/>
              </a:spcAft>
            </a:pP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cặp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trao</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chéo</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1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cặp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endPar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endParaRPr lang="vi-VN" dirty="0" smtClean="0">
              <a:latin typeface="Calibri" panose="020F0502020204030204" pitchFamily="34" charset="0"/>
              <a:ea typeface="Calibri" panose="020F0502020204030204" pitchFamily="34" charset="0"/>
              <a:cs typeface="Times New Roman" panose="02020603050405020304" pitchFamily="18" charset="0"/>
            </a:endParaRPr>
          </a:p>
          <a:p>
            <a:endParaRPr lang="vi-VN" dirty="0"/>
          </a:p>
        </p:txBody>
      </p:sp>
    </p:spTree>
    <p:extLst>
      <p:ext uri="{BB962C8B-B14F-4D97-AF65-F5344CB8AC3E}">
        <p14:creationId xmlns:p14="http://schemas.microsoft.com/office/powerpoint/2010/main" val="345517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additive="base">
                                        <p:cTn id="1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5087"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3181828" y="769258"/>
            <a:ext cx="5355771" cy="667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latin typeface="Times New Roman" pitchFamily="18" charset="0"/>
                <a:cs typeface="Times New Roman" pitchFamily="18" charset="0"/>
              </a:rPr>
              <a:t>LUYỆN TẬP</a:t>
            </a:r>
            <a:endParaRPr lang="en-US" sz="2800" b="1" dirty="0">
              <a:solidFill>
                <a:prstClr val="black"/>
              </a:solidFill>
              <a:latin typeface="Times New Roman" pitchFamily="18" charset="0"/>
              <a:cs typeface="Times New Roman" pitchFamily="18" charset="0"/>
            </a:endParaRPr>
          </a:p>
        </p:txBody>
      </p:sp>
      <p:sp>
        <p:nvSpPr>
          <p:cNvPr id="7" name="Chỗ dành sẵn cho Nội dung 2">
            <a:extLst>
              <a:ext uri="{FF2B5EF4-FFF2-40B4-BE49-F238E27FC236}">
                <a16:creationId xmlns:a16="http://schemas.microsoft.com/office/drawing/2014/main" id="{0586F4E0-3B38-758E-24F2-B6D18FD08756}"/>
              </a:ext>
            </a:extLst>
          </p:cNvPr>
          <p:cNvSpPr txBox="1">
            <a:spLocks/>
          </p:cNvSpPr>
          <p:nvPr/>
        </p:nvSpPr>
        <p:spPr>
          <a:xfrm>
            <a:off x="503943" y="1727203"/>
            <a:ext cx="10711543" cy="251097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20000"/>
              </a:lnSpc>
              <a:spcAft>
                <a:spcPts val="1000"/>
              </a:spcAft>
            </a:pP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đực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dirty="0" smtClean="0">
              <a:solidFill>
                <a:prstClr val="black">
                  <a:tint val="75000"/>
                </a:prstClr>
              </a:solidFill>
              <a:latin typeface="Calibri" panose="020F0502020204030204" pitchFamily="34" charset="0"/>
              <a:ea typeface="Calibri" panose="020F0502020204030204" pitchFamily="34" charset="0"/>
              <a:cs typeface="Times New Roman" panose="02020603050405020304" pitchFamily="18" charset="0"/>
            </a:endParaRPr>
          </a:p>
          <a:p>
            <a:endParaRPr lang="vi-VN" dirty="0">
              <a:solidFill>
                <a:prstClr val="black">
                  <a:tint val="75000"/>
                </a:prstClr>
              </a:solidFill>
            </a:endParaRPr>
          </a:p>
        </p:txBody>
      </p:sp>
    </p:spTree>
    <p:extLst>
      <p:ext uri="{BB962C8B-B14F-4D97-AF65-F5344CB8AC3E}">
        <p14:creationId xmlns:p14="http://schemas.microsoft.com/office/powerpoint/2010/main" val="59665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5087"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3181829" y="449943"/>
            <a:ext cx="5355771" cy="667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latin typeface="Times New Roman" pitchFamily="18" charset="0"/>
                <a:cs typeface="Times New Roman" pitchFamily="18" charset="0"/>
              </a:rPr>
              <a:t>LUYỆN TẬP</a:t>
            </a:r>
            <a:endParaRPr lang="en-US" sz="2800" b="1" dirty="0">
              <a:solidFill>
                <a:prstClr val="black"/>
              </a:solidFill>
              <a:latin typeface="Times New Roman" pitchFamily="18" charset="0"/>
              <a:cs typeface="Times New Roman" pitchFamily="18" charset="0"/>
            </a:endParaRPr>
          </a:p>
        </p:txBody>
      </p:sp>
      <p:sp>
        <p:nvSpPr>
          <p:cNvPr id="8" name="Chỗ dành sẵn cho Nội dung 2">
            <a:extLst>
              <a:ext uri="{FF2B5EF4-FFF2-40B4-BE49-F238E27FC236}">
                <a16:creationId xmlns:a16="http://schemas.microsoft.com/office/drawing/2014/main" id="{16E2CF48-505C-5DDB-77FE-191BB0A96B76}"/>
              </a:ext>
            </a:extLst>
          </p:cNvPr>
          <p:cNvSpPr txBox="1">
            <a:spLocks/>
          </p:cNvSpPr>
          <p:nvPr/>
        </p:nvSpPr>
        <p:spPr>
          <a:xfrm>
            <a:off x="725714" y="1354842"/>
            <a:ext cx="10740571" cy="440732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20000"/>
              </a:lnSpc>
              <a:spcAft>
                <a:spcPts val="1000"/>
              </a:spcAft>
            </a:pP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đực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trùng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đực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gồm</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đuôi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trứng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dinh</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dưỡng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Nhờ</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di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giống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loài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Nhờ</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lưỡng</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bội</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thụ</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600" dirty="0" smtClean="0">
              <a:latin typeface="Calibri" panose="020F0502020204030204" pitchFamily="34" charset="0"/>
              <a:ea typeface="Calibri" panose="020F0502020204030204" pitchFamily="34" charset="0"/>
              <a:cs typeface="Times New Roman" panose="02020603050405020304" pitchFamily="18" charset="0"/>
            </a:endParaRPr>
          </a:p>
          <a:p>
            <a:endParaRPr lang="vi-VN" dirty="0"/>
          </a:p>
        </p:txBody>
      </p:sp>
    </p:spTree>
    <p:extLst>
      <p:ext uri="{BB962C8B-B14F-4D97-AF65-F5344CB8AC3E}">
        <p14:creationId xmlns:p14="http://schemas.microsoft.com/office/powerpoint/2010/main" val="11058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5087"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3181830" y="406395"/>
            <a:ext cx="5355771" cy="667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latin typeface="Times New Roman" pitchFamily="18" charset="0"/>
                <a:cs typeface="Times New Roman" pitchFamily="18" charset="0"/>
              </a:rPr>
              <a:t>LUYỆN TẬP</a:t>
            </a:r>
            <a:endParaRPr lang="en-US" sz="2800" b="1" dirty="0">
              <a:solidFill>
                <a:prstClr val="black"/>
              </a:solidFill>
              <a:latin typeface="Times New Roman" pitchFamily="18" charset="0"/>
              <a:cs typeface="Times New Roman" pitchFamily="18" charset="0"/>
            </a:endParaRPr>
          </a:p>
        </p:txBody>
      </p:sp>
      <p:sp>
        <p:nvSpPr>
          <p:cNvPr id="7" name="Chỗ dành sẵn cho Nội dung 2">
            <a:extLst>
              <a:ext uri="{FF2B5EF4-FFF2-40B4-BE49-F238E27FC236}">
                <a16:creationId xmlns:a16="http://schemas.microsoft.com/office/drawing/2014/main" id="{0586F4E0-3B38-758E-24F2-B6D18FD08756}"/>
              </a:ext>
            </a:extLst>
          </p:cNvPr>
          <p:cNvSpPr txBox="1">
            <a:spLocks/>
          </p:cNvSpPr>
          <p:nvPr/>
        </p:nvSpPr>
        <p:spPr>
          <a:xfrm>
            <a:off x="812803" y="1349818"/>
            <a:ext cx="10711543" cy="55009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20000"/>
              </a:lnSpc>
              <a:spcAft>
                <a:spcPts val="1000"/>
              </a:spcAft>
            </a:pP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2n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loài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duy</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ổn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hữu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dirty="0" smtClean="0">
              <a:solidFill>
                <a:prstClr val="black">
                  <a:tint val="75000"/>
                </a:prst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hữu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2n = 4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AaBb</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thì</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mấy</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thụ</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bao</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nhiêu</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ở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a:t>
            </a:r>
            <a:endParaRPr lang="vi-VN" dirty="0" smtClean="0">
              <a:solidFill>
                <a:prstClr val="black">
                  <a:tint val="75000"/>
                </a:prstClr>
              </a:solidFill>
              <a:latin typeface="Calibri" panose="020F0502020204030204" pitchFamily="34" charset="0"/>
              <a:ea typeface="Calibri" panose="020F0502020204030204" pitchFamily="34" charset="0"/>
              <a:cs typeface="Times New Roman" panose="02020603050405020304" pitchFamily="18" charset="0"/>
            </a:endParaRPr>
          </a:p>
          <a:p>
            <a:endParaRPr lang="vi-VN" dirty="0">
              <a:solidFill>
                <a:prstClr val="black">
                  <a:tint val="75000"/>
                </a:prstClr>
              </a:solidFill>
            </a:endParaRPr>
          </a:p>
        </p:txBody>
      </p:sp>
    </p:spTree>
    <p:extLst>
      <p:ext uri="{BB962C8B-B14F-4D97-AF65-F5344CB8AC3E}">
        <p14:creationId xmlns:p14="http://schemas.microsoft.com/office/powerpoint/2010/main" val="59665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a:ea typeface="Calibri"/>
              <a:cs typeface="Times New Roman"/>
            </a:endParaRPr>
          </a:p>
          <a:p>
            <a:pPr indent="342900" algn="just" defTabSz="914400">
              <a:lnSpc>
                <a:spcPct val="120000"/>
              </a:lnSpc>
            </a:pPr>
            <a:endParaRPr lang="en-US" sz="3200" dirty="0">
              <a:solidFill>
                <a:srgbClr val="000000"/>
              </a:solidFill>
              <a:latin typeface="Times New Roman"/>
              <a:ea typeface="Calibri"/>
              <a:cs typeface="Times New Roman"/>
            </a:endParaRPr>
          </a:p>
          <a:p>
            <a:pPr indent="342900" algn="just" defTabSz="914400">
              <a:lnSpc>
                <a:spcPct val="120000"/>
              </a:lnSpc>
            </a:pPr>
            <a:endParaRPr lang="en-US" sz="3200" dirty="0" smtClean="0">
              <a:solidFill>
                <a:srgbClr val="000000"/>
              </a:solidFill>
              <a:latin typeface="Times New Roman"/>
              <a:ea typeface="Calibri"/>
              <a:cs typeface="Times New Roman"/>
            </a:endParaRPr>
          </a:p>
        </p:txBody>
      </p:sp>
      <p:sp>
        <p:nvSpPr>
          <p:cNvPr id="6" name="Chỗ dành sẵn cho Nội dung 2">
            <a:extLst>
              <a:ext uri="{FF2B5EF4-FFF2-40B4-BE49-F238E27FC236}">
                <a16:creationId xmlns:a16="http://schemas.microsoft.com/office/drawing/2014/main" id="{DBC90D73-AB5D-10BA-D2F2-AC219AE2682D}"/>
              </a:ext>
            </a:extLst>
          </p:cNvPr>
          <p:cNvSpPr txBox="1">
            <a:spLocks/>
          </p:cNvSpPr>
          <p:nvPr/>
        </p:nvSpPr>
        <p:spPr>
          <a:xfrm>
            <a:off x="1222831" y="1393375"/>
            <a:ext cx="9601196" cy="406158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nSpc>
                <a:spcPct val="120000"/>
              </a:lnSpc>
              <a:spcAft>
                <a:spcPts val="1000"/>
              </a:spcAft>
            </a:pPr>
            <a:r>
              <a:rPr lang="vi-VN"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GV cho HS quan sát hình 14.1, video về quá trình giảm phân </a:t>
            </a:r>
            <a:r>
              <a:rPr lang="pt-BR" sz="2800" u="sng" spc="10" dirty="0" smtClean="0">
                <a:solidFill>
                  <a:srgbClr val="0000FF"/>
                </a:solidFill>
                <a:latin typeface="Times New Roman" panose="02020603050405020304" pitchFamily="18" charset="0"/>
                <a:ea typeface="SimSun" panose="02010600030101010101" pitchFamily="2" charset="-122"/>
                <a:cs typeface="Times New Roman" panose="02020603050405020304" pitchFamily="18" charset="0"/>
                <a:hlinkClick r:id="rId3"/>
              </a:rPr>
              <a:t>https://youtu.be/xRDkM6m3qkM</a:t>
            </a:r>
            <a:r>
              <a:rPr lang="pt-BR" sz="2800" spc="10" dirty="0" smtClean="0">
                <a:latin typeface="Times New Roman" panose="02020603050405020304" pitchFamily="18" charset="0"/>
                <a:ea typeface="SimSun" panose="02010600030101010101" pitchFamily="2" charset="-122"/>
                <a:cs typeface="Times New Roman" panose="02020603050405020304" pitchFamily="18" charset="0"/>
              </a:rPr>
              <a:t>.</a:t>
            </a:r>
            <a:endParaRPr lang="vi-VN"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pt-BR"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hỏi 1. Em hiểu thế nào là giảm phân? </a:t>
            </a:r>
            <a:endParaRPr lang="vi-VN"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pt-BR"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hỏi 2. Trong quá trình phân chia, từ một tế bào (2n) ban đầu đã tạo ra 4 tế bào con. Em hãy cho biết tế bào ban đầu đã trải qua mấy lần phân chia?  </a:t>
            </a:r>
            <a:endParaRPr lang="vi-VN" sz="2800" dirty="0" smtClean="0">
              <a:latin typeface="Calibri" panose="020F0502020204030204" pitchFamily="34" charset="0"/>
              <a:ea typeface="Calibri" panose="020F0502020204030204" pitchFamily="34" charset="0"/>
              <a:cs typeface="Times New Roman" panose="02020603050405020304" pitchFamily="18" charset="0"/>
            </a:endParaRPr>
          </a:p>
          <a:p>
            <a:endParaRPr lang="vi-VN" dirty="0"/>
          </a:p>
        </p:txBody>
      </p:sp>
    </p:spTree>
    <p:extLst>
      <p:ext uri="{BB962C8B-B14F-4D97-AF65-F5344CB8AC3E}">
        <p14:creationId xmlns:p14="http://schemas.microsoft.com/office/powerpoint/2010/main" val="178124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additive="base">
                                        <p:cTn id="1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5087"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3181830" y="377367"/>
            <a:ext cx="5355771" cy="667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latin typeface="Times New Roman" pitchFamily="18" charset="0"/>
                <a:cs typeface="Times New Roman" pitchFamily="18" charset="0"/>
              </a:rPr>
              <a:t>LUYỆN TẬP</a:t>
            </a:r>
            <a:endParaRPr lang="en-US" sz="2800" b="1" dirty="0">
              <a:solidFill>
                <a:prstClr val="black"/>
              </a:solidFill>
              <a:latin typeface="Times New Roman" pitchFamily="18" charset="0"/>
              <a:cs typeface="Times New Roman" pitchFamily="18" charset="0"/>
            </a:endParaRPr>
          </a:p>
        </p:txBody>
      </p:sp>
      <p:sp>
        <p:nvSpPr>
          <p:cNvPr id="8" name="Chỗ dành sẵn cho Nội dung 2">
            <a:extLst>
              <a:ext uri="{FF2B5EF4-FFF2-40B4-BE49-F238E27FC236}">
                <a16:creationId xmlns:a16="http://schemas.microsoft.com/office/drawing/2014/main" id="{6C860BE4-EB57-0189-B758-36476B41ECD0}"/>
              </a:ext>
            </a:extLst>
          </p:cNvPr>
          <p:cNvSpPr txBox="1">
            <a:spLocks/>
          </p:cNvSpPr>
          <p:nvPr/>
        </p:nvSpPr>
        <p:spPr>
          <a:xfrm>
            <a:off x="551551" y="651123"/>
            <a:ext cx="10813143" cy="523926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20000"/>
              </a:lnSpc>
              <a:spcAft>
                <a:spcPts val="1000"/>
              </a:spcAft>
            </a:pP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3: </a:t>
            </a:r>
            <a:endParaRPr lang="vi-VN"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Do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phối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quá</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trình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giảm</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thụ</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tinh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đã</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duy</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trì</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NST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đặc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trưng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những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loài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sản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hữu</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tính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qua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thế</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hệ</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vi-VN"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Giảm</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tạo</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tử</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NST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đơn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 NST.</a:t>
            </a:r>
            <a:endParaRPr lang="vi-VN"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Thụ</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tinh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giúp</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phục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hồi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NST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lưỡng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2n NST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đặc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trưng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loài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vi-VN"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phân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làm</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tăng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lượng</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tế</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bào</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(2n NST)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giúp</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cơ</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lớn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lên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vi-VN"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vật</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sản</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hữu</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tính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NST 2n = 4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kí</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hiệu</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AaBb</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thì</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tạo</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ra</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4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loại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giao</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tử</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AB,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Ab</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aB</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ab.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thụ</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tinh</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tạo</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ra</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tối</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đa</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16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tổ</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hợp</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bộ</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nhiễm</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sắc</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thế</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hệ</a:t>
            </a:r>
            <a:r>
              <a:rPr lang="en-US"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con. </a:t>
            </a:r>
            <a:endParaRPr lang="vi-VN"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vi-VN" dirty="0"/>
          </a:p>
        </p:txBody>
      </p:sp>
    </p:spTree>
    <p:extLst>
      <p:ext uri="{BB962C8B-B14F-4D97-AF65-F5344CB8AC3E}">
        <p14:creationId xmlns:p14="http://schemas.microsoft.com/office/powerpoint/2010/main" val="682164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arn(inVertical)">
                                      <p:cBhvr>
                                        <p:cTn id="13" dur="500"/>
                                        <p:tgtEl>
                                          <p:spTgt spid="8">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arn(inVertical)">
                                      <p:cBhvr>
                                        <p:cTn id="16" dur="500"/>
                                        <p:tgtEl>
                                          <p:spTgt spid="8">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barn(inVertical)">
                                      <p:cBhvr>
                                        <p:cTn id="19" dur="500"/>
                                        <p:tgtEl>
                                          <p:spTgt spid="8">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barn(inVertical)">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85371" y="999288"/>
            <a:ext cx="10421257" cy="4594078"/>
          </a:xfrm>
          <a:prstGeom prst="rect">
            <a:avLst/>
          </a:prstGeom>
        </p:spPr>
        <p:txBody>
          <a:bodyPr wrap="square">
            <a:spAutoFit/>
          </a:bodyPr>
          <a:lstStyle/>
          <a:p>
            <a:pPr algn="just">
              <a:lnSpc>
                <a:spcPct val="120000"/>
              </a:lnSpc>
              <a:spcAft>
                <a:spcPts val="1000"/>
              </a:spcAft>
            </a:pP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DNA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600" dirty="0">
              <a:latin typeface="Calibri" panose="020F0502020204030204" pitchFamily="34" charset="0"/>
              <a:ea typeface="Calibri" panose="020F0502020204030204" pitchFamily="34" charset="0"/>
              <a:cs typeface="Times New Roman" panose="02020603050405020304" pitchFamily="18" charset="0"/>
            </a:endParaRPr>
          </a:p>
          <a:p>
            <a:pPr marL="742950" indent="-742950" algn="just">
              <a:lnSpc>
                <a:spcPct val="120000"/>
              </a:lnSpc>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indent="-742950" algn="just">
              <a:lnSpc>
                <a:spcPct val="120000"/>
              </a:lnSpc>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indent="-742950" algn="just">
              <a:lnSpc>
                <a:spcPct val="120000"/>
              </a:lnSpc>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II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indent="-742950" algn="just">
              <a:lnSpc>
                <a:spcPct val="120000"/>
              </a:lnSpc>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II</a:t>
            </a:r>
            <a:endParaRPr lang="vi-VN"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p:cNvSpPr/>
          <p:nvPr/>
        </p:nvSpPr>
        <p:spPr>
          <a:xfrm>
            <a:off x="885371" y="3356992"/>
            <a:ext cx="798286" cy="6924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17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20000"/>
              </a:lnSpc>
              <a:spcBef>
                <a:spcPct val="20000"/>
              </a:spcBef>
              <a:spcAft>
                <a:spcPts val="1000"/>
              </a:spcAft>
            </a:pP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chéo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cặp</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xảy</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II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595086" y="5225143"/>
            <a:ext cx="841828" cy="7257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17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20000"/>
              </a:lnSpc>
              <a:spcBef>
                <a:spcPct val="20000"/>
              </a:spcBef>
              <a:spcAft>
                <a:spcPts val="1000"/>
              </a:spcAft>
            </a:pP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Ruồi</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giấm</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2n = 8,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kì</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2n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4n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2n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4n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kép</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435428" y="2452914"/>
            <a:ext cx="841828" cy="7257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664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20000"/>
              </a:lnSpc>
              <a:spcBef>
                <a:spcPct val="20000"/>
              </a:spcBef>
              <a:spcAft>
                <a:spcPts val="1000"/>
              </a:spcAft>
            </a:pP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2n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2n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kép</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609600" y="3356992"/>
            <a:ext cx="827314" cy="7360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17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20000"/>
              </a:lnSpc>
              <a:spcBef>
                <a:spcPct val="20000"/>
              </a:spcBef>
              <a:spcAft>
                <a:spcPts val="1000"/>
              </a:spcAft>
            </a:pP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trùng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14 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NST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42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28</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0" indent="-742950" algn="just" defTabSz="914400">
              <a:lnSpc>
                <a:spcPct val="120000"/>
              </a:lnSpc>
              <a:spcBef>
                <a:spcPct val="20000"/>
              </a:spcBef>
              <a:spcAft>
                <a:spcPts val="1000"/>
              </a:spcAft>
              <a:buAutoNum type="alphaUcPeriod"/>
            </a:pPr>
            <a:r>
              <a:rPr lang="en-US" sz="3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56</a:t>
            </a:r>
            <a:endParaRPr lang="vi-VN"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537028" y="4252685"/>
            <a:ext cx="841828" cy="7257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119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20000"/>
              </a:lnSpc>
              <a:spcBef>
                <a:spcPct val="20000"/>
              </a:spcBef>
              <a:spcAft>
                <a:spcPts val="1000"/>
              </a:spcAft>
            </a:pPr>
            <a:r>
              <a:rPr lang="nl-NL"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Ngựa có bộ NST 2n = 64, lừa 2n = 62. Con lai giữa ngựa cái và lừa đực là con la. Vậy con la có bao nhiễm sắc thể? Con la có khả năng sinh sản không? Vì sao? </a:t>
            </a:r>
            <a:endParaRPr lang="vi-VN"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defTabSz="914400">
              <a:lnSpc>
                <a:spcPct val="120000"/>
              </a:lnSpc>
              <a:spcBef>
                <a:spcPct val="20000"/>
              </a:spcBef>
              <a:spcAft>
                <a:spcPts val="1000"/>
              </a:spcAft>
              <a:buFontTx/>
              <a:buChar char="-"/>
            </a:pPr>
            <a:r>
              <a:rPr lang="nl-NL"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 la có bộ NST 2n = 63</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defTabSz="914400">
              <a:lnSpc>
                <a:spcPct val="120000"/>
              </a:lnSpc>
              <a:spcBef>
                <a:spcPct val="20000"/>
              </a:spcBef>
              <a:spcAft>
                <a:spcPts val="1000"/>
              </a:spcAft>
            </a:pPr>
            <a:r>
              <a:rPr lang="nl-NL"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la không có khả năng sinh sản, do có bộ NST lẻ, rối loạn quá trình phân li của các nhiễm sắc thể.</a:t>
            </a:r>
            <a:endParaRPr lang="vi-VN"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983822" y="618577"/>
            <a:ext cx="3157207" cy="830997"/>
          </a:xfrm>
          <a:prstGeom prst="rect">
            <a:avLst/>
          </a:prstGeom>
        </p:spPr>
        <p:txBody>
          <a:bodyPr wrap="square">
            <a:spAutoFit/>
          </a:bodyPr>
          <a:lstStyle/>
          <a:p>
            <a:pPr algn="just">
              <a:lnSpc>
                <a:spcPct val="120000"/>
              </a:lnSpc>
              <a:spcAft>
                <a:spcPts val="1000"/>
              </a:spcAft>
            </a:pPr>
            <a:r>
              <a:rPr lang="vi-VN" sz="4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Vận dụng</a:t>
            </a:r>
            <a:endParaRPr lang="vi-VN"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9790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20000"/>
              </a:lnSpc>
              <a:spcBef>
                <a:spcPct val="20000"/>
              </a:spcBef>
              <a:spcAft>
                <a:spcPts val="1000"/>
              </a:spcAft>
            </a:pPr>
            <a:endParaRPr lang="vi-VN"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216050" y="109968"/>
            <a:ext cx="3157207" cy="830997"/>
          </a:xfrm>
          <a:prstGeom prst="rect">
            <a:avLst/>
          </a:prstGeom>
        </p:spPr>
        <p:txBody>
          <a:bodyPr wrap="square">
            <a:spAutoFit/>
          </a:bodyPr>
          <a:lstStyle/>
          <a:p>
            <a:pPr algn="just">
              <a:lnSpc>
                <a:spcPct val="120000"/>
              </a:lnSpc>
              <a:spcAft>
                <a:spcPts val="1000"/>
              </a:spcAft>
            </a:pPr>
            <a:r>
              <a:rPr lang="vi-VN" sz="4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Vận dụng</a:t>
            </a:r>
            <a:endParaRPr lang="vi-VN"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êu đề 1">
            <a:extLst>
              <a:ext uri="{FF2B5EF4-FFF2-40B4-BE49-F238E27FC236}">
                <a16:creationId xmlns:a16="http://schemas.microsoft.com/office/drawing/2014/main" id="{EC7A94B6-7B79-E980-5C57-625DCE7C262B}"/>
              </a:ext>
            </a:extLst>
          </p:cNvPr>
          <p:cNvSpPr txBox="1">
            <a:spLocks/>
          </p:cNvSpPr>
          <p:nvPr/>
        </p:nvSpPr>
        <p:spPr>
          <a:xfrm>
            <a:off x="671717" y="1105578"/>
            <a:ext cx="10972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600" dirty="0" smtClean="0">
                <a:latin typeface="Times New Roman" panose="02020603050405020304" pitchFamily="18" charset="0"/>
                <a:ea typeface="Calibri" panose="020F0502020204030204" pitchFamily="34" charset="0"/>
                <a:cs typeface="Times New Roman" panose="02020603050405020304" pitchFamily="18" charset="0"/>
              </a:rPr>
              <a:t>So sánh quá trình </a:t>
            </a:r>
            <a:r>
              <a:rPr lang="nl-NL" sz="3200" dirty="0" smtClean="0">
                <a:latin typeface="Times New Roman" panose="02020603050405020304" pitchFamily="18" charset="0"/>
                <a:ea typeface="Calibri" panose="020F0502020204030204" pitchFamily="34" charset="0"/>
                <a:cs typeface="Times New Roman" panose="02020603050405020304" pitchFamily="18" charset="0"/>
              </a:rPr>
              <a:t>nguyên phân </a:t>
            </a:r>
            <a:r>
              <a:rPr lang="nl-NL" sz="3600" dirty="0" smtClean="0">
                <a:latin typeface="Times New Roman" panose="02020603050405020304" pitchFamily="18" charset="0"/>
                <a:ea typeface="Calibri" panose="020F0502020204030204" pitchFamily="34" charset="0"/>
                <a:cs typeface="Times New Roman" panose="02020603050405020304" pitchFamily="18" charset="0"/>
              </a:rPr>
              <a:t>và quá trình giảm phân.</a:t>
            </a:r>
            <a:r>
              <a:rPr lang="vi-VN" sz="3600" dirty="0" smtClean="0">
                <a:latin typeface="Calibri" panose="020F0502020204030204" pitchFamily="34" charset="0"/>
                <a:ea typeface="Calibri" panose="020F0502020204030204" pitchFamily="34" charset="0"/>
                <a:cs typeface="Times New Roman" panose="02020603050405020304" pitchFamily="18" charset="0"/>
              </a:rPr>
              <a:t/>
            </a:r>
            <a:br>
              <a:rPr lang="vi-VN" sz="3600" dirty="0" smtClean="0">
                <a:latin typeface="Calibri" panose="020F0502020204030204" pitchFamily="34" charset="0"/>
                <a:ea typeface="Calibri" panose="020F0502020204030204" pitchFamily="34" charset="0"/>
                <a:cs typeface="Times New Roman" panose="02020603050405020304" pitchFamily="18" charset="0"/>
              </a:rPr>
            </a:br>
            <a:endParaRPr lang="vi-VN" sz="7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334" y="1419275"/>
            <a:ext cx="6149331" cy="482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5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15258"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28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vi-VN" sz="28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55965924"/>
              </p:ext>
            </p:extLst>
          </p:nvPr>
        </p:nvGraphicFramePr>
        <p:xfrm>
          <a:off x="609600" y="740229"/>
          <a:ext cx="10653487" cy="5660889"/>
        </p:xfrm>
        <a:graphic>
          <a:graphicData uri="http://schemas.openxmlformats.org/drawingml/2006/table">
            <a:tbl>
              <a:tblPr firstRow="1" firstCol="1" bandRow="1"/>
              <a:tblGrid>
                <a:gridCol w="1348593">
                  <a:extLst>
                    <a:ext uri="{9D8B030D-6E8A-4147-A177-3AD203B41FA5}">
                      <a16:colId xmlns:a16="http://schemas.microsoft.com/office/drawing/2014/main" val="20000"/>
                    </a:ext>
                  </a:extLst>
                </a:gridCol>
                <a:gridCol w="3101963">
                  <a:extLst>
                    <a:ext uri="{9D8B030D-6E8A-4147-A177-3AD203B41FA5}">
                      <a16:colId xmlns:a16="http://schemas.microsoft.com/office/drawing/2014/main" val="20001"/>
                    </a:ext>
                  </a:extLst>
                </a:gridCol>
                <a:gridCol w="3101963">
                  <a:extLst>
                    <a:ext uri="{9D8B030D-6E8A-4147-A177-3AD203B41FA5}">
                      <a16:colId xmlns:a16="http://schemas.microsoft.com/office/drawing/2014/main" val="20002"/>
                    </a:ext>
                  </a:extLst>
                </a:gridCol>
                <a:gridCol w="3100968">
                  <a:extLst>
                    <a:ext uri="{9D8B030D-6E8A-4147-A177-3AD203B41FA5}">
                      <a16:colId xmlns:a16="http://schemas.microsoft.com/office/drawing/2014/main" val="20003"/>
                    </a:ext>
                  </a:extLst>
                </a:gridCol>
              </a:tblGrid>
              <a:tr h="5660889">
                <a:tc>
                  <a:txBody>
                    <a:bodyPr/>
                    <a:lstStyle/>
                    <a:p>
                      <a:pPr algn="just">
                        <a:lnSpc>
                          <a:spcPct val="120000"/>
                        </a:lnSpc>
                        <a:spcAft>
                          <a:spcPts val="100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000" dirty="0">
                        <a:effectLst/>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vi-VN" sz="2000" dirty="0">
                        <a:effectLst/>
                        <a:latin typeface="Times New Roman" pitchFamily="18" charset="0"/>
                        <a:ea typeface="Calibri" panose="020F0502020204030204" pitchFamily="34" charset="0"/>
                        <a:cs typeface="Times New Roman"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000" dirty="0">
                        <a:effectLst/>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DNA.</a:t>
                      </a:r>
                      <a:endParaRPr lang="vi-VN" sz="2000" dirty="0">
                        <a:effectLst/>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NST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xoắn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xoắn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Thoi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Times New Roman" pitchFamily="18" charset="0"/>
                        <a:ea typeface="Calibri" panose="020F0502020204030204" pitchFamily="34" charset="0"/>
                        <a:cs typeface="Times New Roman" pitchFamily="18" charset="0"/>
                      </a:endParaRPr>
                    </a:p>
                    <a:p>
                      <a:pPr algn="just">
                        <a:lnSpc>
                          <a:spcPct val="120000"/>
                        </a:lnSpc>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II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Times New Roman" pitchFamily="18" charset="0"/>
                        <a:ea typeface="Calibri" panose="020F0502020204030204" pitchFamily="34" charset="0"/>
                        <a:cs typeface="Times New Roman"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9920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ỗ dành sẵn cho Nội dung 3">
            <a:extLst>
              <a:ext uri="{FF2B5EF4-FFF2-40B4-BE49-F238E27FC236}">
                <a16:creationId xmlns:a16="http://schemas.microsoft.com/office/drawing/2014/main" id="{B3522325-8DA8-BB63-3622-5D9D5399A4BE}"/>
              </a:ext>
            </a:extLst>
          </p:cNvPr>
          <p:cNvGraphicFramePr>
            <a:graphicFrameLocks/>
          </p:cNvGraphicFramePr>
          <p:nvPr>
            <p:extLst>
              <p:ext uri="{D42A27DB-BD31-4B8C-83A1-F6EECF244321}">
                <p14:modId xmlns:p14="http://schemas.microsoft.com/office/powerpoint/2010/main" val="1322382426"/>
              </p:ext>
            </p:extLst>
          </p:nvPr>
        </p:nvGraphicFramePr>
        <p:xfrm>
          <a:off x="0" y="0"/>
          <a:ext cx="12017829" cy="6929207"/>
        </p:xfrm>
        <a:graphic>
          <a:graphicData uri="http://schemas.openxmlformats.org/drawingml/2006/table">
            <a:tbl>
              <a:tblPr firstRow="1" firstCol="1" bandRow="1"/>
              <a:tblGrid>
                <a:gridCol w="1132114">
                  <a:extLst>
                    <a:ext uri="{9D8B030D-6E8A-4147-A177-3AD203B41FA5}">
                      <a16:colId xmlns:a16="http://schemas.microsoft.com/office/drawing/2014/main" val="667567597"/>
                    </a:ext>
                  </a:extLst>
                </a:gridCol>
                <a:gridCol w="2989943">
                  <a:extLst>
                    <a:ext uri="{9D8B030D-6E8A-4147-A177-3AD203B41FA5}">
                      <a16:colId xmlns:a16="http://schemas.microsoft.com/office/drawing/2014/main" val="764704924"/>
                    </a:ext>
                  </a:extLst>
                </a:gridCol>
                <a:gridCol w="3410857">
                  <a:extLst>
                    <a:ext uri="{9D8B030D-6E8A-4147-A177-3AD203B41FA5}">
                      <a16:colId xmlns:a16="http://schemas.microsoft.com/office/drawing/2014/main" val="3723934938"/>
                    </a:ext>
                  </a:extLst>
                </a:gridCol>
                <a:gridCol w="4484915">
                  <a:extLst>
                    <a:ext uri="{9D8B030D-6E8A-4147-A177-3AD203B41FA5}">
                      <a16:colId xmlns:a16="http://schemas.microsoft.com/office/drawing/2014/main" val="2757962595"/>
                    </a:ext>
                  </a:extLst>
                </a:gridCol>
              </a:tblGrid>
              <a:tr h="246743">
                <a:tc>
                  <a:txBody>
                    <a:bodyPr/>
                    <a:lstStyle/>
                    <a:p>
                      <a:pPr algn="ctr">
                        <a:lnSpc>
                          <a:spcPct val="120000"/>
                        </a:lnSpc>
                        <a:spcAft>
                          <a:spcPts val="1000"/>
                        </a:spcAft>
                      </a:pP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vi-V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120000"/>
                        </a:lnSpc>
                        <a:spcAft>
                          <a:spcPts val="100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 so sánh</a:t>
                      </a:r>
                      <a:endParaRPr lang="vi-VN" sz="12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120000"/>
                        </a:lnSpc>
                        <a:spcAft>
                          <a:spcPts val="100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 phân</a:t>
                      </a:r>
                      <a:endParaRPr lang="vi-VN" sz="12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just">
                        <a:lnSpc>
                          <a:spcPct val="120000"/>
                        </a:lnSpc>
                        <a:spcAft>
                          <a:spcPts val="1000"/>
                        </a:spcAft>
                      </a:pP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endParaRPr lang="vi-V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extLst>
                  <a:ext uri="{0D108BD9-81ED-4DB2-BD59-A6C34878D82A}">
                    <a16:rowId xmlns:a16="http://schemas.microsoft.com/office/drawing/2014/main" val="1036195567"/>
                  </a:ext>
                </a:extLst>
              </a:tr>
              <a:tr h="737068">
                <a:tc rowSpan="8">
                  <a:txBody>
                    <a:bodyPr/>
                    <a:lstStyle/>
                    <a:p>
                      <a:pPr algn="just">
                        <a:lnSpc>
                          <a:spcPct val="120000"/>
                        </a:lnSpc>
                        <a:spcAft>
                          <a:spcPts val="100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 quả</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một tế bào mẹ cho ra hai tế bào con.</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một tế bào mẹ cho ra bốn tế bào con.</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337578"/>
                  </a:ext>
                </a:extLst>
              </a:tr>
              <a:tr h="1501336">
                <a:tc vMerge="1">
                  <a:txBody>
                    <a:bodyPr/>
                    <a:lstStyle/>
                    <a:p>
                      <a:endParaRPr lang="vi-VN"/>
                    </a:p>
                  </a:txBody>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 1 lần phân bào </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lần phân bào liên tiếp. Giảm phân 1 gọi là phân bào giảm nhiễm. Giảm phân 2 là phân bào nguyên nhiễm.</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937827"/>
                  </a:ext>
                </a:extLst>
              </a:tr>
              <a:tr h="737068">
                <a:tc vMerge="1">
                  <a:txBody>
                    <a:bodyPr/>
                    <a:lstStyle/>
                    <a:p>
                      <a:endParaRPr lang="vi-VN"/>
                    </a:p>
                  </a:txBody>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Xảy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Xảy ra ở tế bào sinh dục chín.</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22496"/>
                  </a:ext>
                </a:extLst>
              </a:tr>
              <a:tr h="354934">
                <a:tc vMerge="1">
                  <a:txBody>
                    <a:bodyPr/>
                    <a:lstStyle/>
                    <a:p>
                      <a:endParaRPr lang="vi-VN"/>
                    </a:p>
                  </a:txBody>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 1 chu kì biến đổi</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Trải qua 2 chu kì biến đổi</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54010"/>
                  </a:ext>
                </a:extLst>
              </a:tr>
              <a:tr h="737068">
                <a:tc vMerge="1">
                  <a:txBody>
                    <a:bodyPr/>
                    <a:lstStyle/>
                    <a:p>
                      <a:endParaRPr lang="vi-VN"/>
                    </a:p>
                  </a:txBody>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 tượng tiếp hợp và trao đổi chéo</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707719"/>
                  </a:ext>
                </a:extLst>
              </a:tr>
              <a:tr h="737068">
                <a:tc vMerge="1">
                  <a:txBody>
                    <a:bodyPr/>
                    <a:lstStyle/>
                    <a:p>
                      <a:endParaRPr lang="vi-VN"/>
                    </a:p>
                  </a:txBody>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 xếp NST trên thoi phân bào</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NST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kép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phẳng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xích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NST kép xếp thành 2 hàng trên mặt phẳng xích đạo (kì giữa 1)</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2893529"/>
                  </a:ext>
                </a:extLst>
              </a:tr>
              <a:tr h="354934">
                <a:tc vMerge="1">
                  <a:txBody>
                    <a:bodyPr/>
                    <a:lstStyle/>
                    <a:p>
                      <a:endParaRPr lang="vi-VN"/>
                    </a:p>
                  </a:txBody>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 lần phân bào</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một lần phân bào.</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626070"/>
                  </a:ext>
                </a:extLst>
              </a:tr>
              <a:tr h="1501336">
                <a:tc vMerge="1">
                  <a:txBody>
                    <a:bodyPr/>
                    <a:lstStyle/>
                    <a:p>
                      <a:endParaRPr lang="vi-VN"/>
                    </a:p>
                  </a:txBody>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ban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gen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gen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9575" marR="29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343835"/>
                  </a:ext>
                </a:extLst>
              </a:tr>
            </a:tbl>
          </a:graphicData>
        </a:graphic>
      </p:graphicFrame>
    </p:spTree>
    <p:extLst>
      <p:ext uri="{BB962C8B-B14F-4D97-AF65-F5344CB8AC3E}">
        <p14:creationId xmlns:p14="http://schemas.microsoft.com/office/powerpoint/2010/main" val="136751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spcBef>
                <a:spcPct val="20000"/>
              </a:spcBef>
              <a:spcAft>
                <a:spcPts val="1000"/>
              </a:spcAft>
              <a:buClr>
                <a:srgbClr val="83992A"/>
              </a:buClr>
              <a:buSzPct val="115000"/>
            </a:pPr>
            <a:r>
              <a:rPr lang="en-US" sz="2400" dirty="0" err="1"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quá</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nửa</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so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r>
              <a:rPr lang="en-US" sz="2400" dirty="0" err="1"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20000"/>
              </a:lnSpc>
              <a:spcBef>
                <a:spcPct val="20000"/>
              </a:spcBef>
              <a:spcAft>
                <a:spcPts val="1000"/>
              </a:spcAft>
              <a:buClr>
                <a:srgbClr val="83992A"/>
              </a:buClr>
              <a:buSzPct val="115000"/>
            </a:pPr>
            <a:endParaRPr lang="en-US" sz="32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3200" dirty="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en-US" sz="3200" dirty="0" smtClean="0">
              <a:solidFill>
                <a:prstClr val="black">
                  <a:lumMod val="85000"/>
                  <a:lumOff val="1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20000"/>
              </a:lnSpc>
              <a:spcBef>
                <a:spcPct val="20000"/>
              </a:spcBef>
              <a:spcAft>
                <a:spcPts val="1000"/>
              </a:spcAft>
              <a:buClr>
                <a:srgbClr val="83992A"/>
              </a:buClr>
              <a:buSzPct val="115000"/>
            </a:pPr>
            <a:endParaRPr lang="vi-VN" sz="3200" dirty="0">
              <a:solidFill>
                <a:prstClr val="black">
                  <a:lumMod val="85000"/>
                  <a:lumOff val="1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095" y="2344510"/>
            <a:ext cx="9290276" cy="398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28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51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a:ea typeface="Calibri"/>
              <a:cs typeface="Times New Roman"/>
            </a:endParaRPr>
          </a:p>
          <a:p>
            <a:pPr indent="342900" algn="just" defTabSz="914400">
              <a:lnSpc>
                <a:spcPct val="120000"/>
              </a:lnSpc>
            </a:pPr>
            <a:endParaRPr lang="en-US" sz="3200" dirty="0">
              <a:solidFill>
                <a:srgbClr val="000000"/>
              </a:solidFill>
              <a:latin typeface="Times New Roman"/>
              <a:ea typeface="Calibri"/>
              <a:cs typeface="Times New Roman"/>
            </a:endParaRPr>
          </a:p>
          <a:p>
            <a:pPr indent="342900" algn="just" defTabSz="914400">
              <a:lnSpc>
                <a:spcPct val="120000"/>
              </a:lnSpc>
            </a:pPr>
            <a:endParaRPr lang="en-US" sz="3200" dirty="0" smtClean="0">
              <a:solidFill>
                <a:srgbClr val="000000"/>
              </a:solidFill>
              <a:latin typeface="Times New Roman"/>
              <a:ea typeface="Calibri"/>
              <a:cs typeface="Times New Roman"/>
            </a:endParaRPr>
          </a:p>
        </p:txBody>
      </p:sp>
      <p:sp>
        <p:nvSpPr>
          <p:cNvPr id="6" name="Chỗ dành sẵn cho Nội dung 2">
            <a:extLst>
              <a:ext uri="{FF2B5EF4-FFF2-40B4-BE49-F238E27FC236}">
                <a16:creationId xmlns:a16="http://schemas.microsoft.com/office/drawing/2014/main" id="{6F16CBAB-5D4B-7896-5C08-85380B30B6EF}"/>
              </a:ext>
            </a:extLst>
          </p:cNvPr>
          <p:cNvSpPr txBox="1">
            <a:spLocks/>
          </p:cNvSpPr>
          <p:nvPr/>
        </p:nvSpPr>
        <p:spPr>
          <a:xfrm>
            <a:off x="1295403" y="899887"/>
            <a:ext cx="9601196" cy="4556104"/>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just">
              <a:lnSpc>
                <a:spcPct val="120000"/>
              </a:lnSpc>
              <a:spcAft>
                <a:spcPts val="100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HS hoạt động cá nhân :</a:t>
            </a:r>
            <a:endParaRPr lang="vi-VN"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pt-BR" sz="2800" dirty="0" smtClean="0">
                <a:latin typeface="Times New Roman" panose="02020603050405020304" pitchFamily="18" charset="0"/>
                <a:ea typeface="Times New Roman" panose="02020603050405020304" pitchFamily="18" charset="0"/>
                <a:cs typeface="Times New Roman" panose="02020603050405020304" pitchFamily="18" charset="0"/>
              </a:rPr>
              <a:t> + Công việc đã chuẩn bị ở nhà: Vẽ sơ đồ diễn biến ở một kì trong giảm phân  do nhóm trưởng phân công (không chú thích tên kì nào). HS có thể dùng ống hút khác màu và tấm bìa màu để làm mô hình, kích thước mô hình 10cm x10cm.</a:t>
            </a:r>
            <a:endParaRPr lang="vi-VN"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pt-BR" sz="2800" dirty="0" smtClean="0">
                <a:latin typeface="Times New Roman" panose="02020603050405020304" pitchFamily="18" charset="0"/>
                <a:ea typeface="Times New Roman" panose="02020603050405020304" pitchFamily="18" charset="0"/>
                <a:cs typeface="Times New Roman" panose="02020603050405020304" pitchFamily="18" charset="0"/>
              </a:rPr>
              <a:t> + Đến lớp: Hoạt động nhóm: Trò chơi lắp ghép đúng các hình vẽ diễn biến các kì; mảnh ghép kiến thức về diễn biến cơ bản của các kì đã cắt rời vào phiếu học tập số 1.</a:t>
            </a:r>
            <a:endParaRPr lang="vi-VN" sz="2800" dirty="0" smtClean="0">
              <a:latin typeface="Calibri" panose="020F0502020204030204" pitchFamily="34" charset="0"/>
              <a:ea typeface="Calibri" panose="020F0502020204030204" pitchFamily="34" charset="0"/>
              <a:cs typeface="Times New Roman" panose="02020603050405020304" pitchFamily="18" charset="0"/>
            </a:endParaRPr>
          </a:p>
          <a:p>
            <a:endParaRPr lang="vi-VN" dirty="0"/>
          </a:p>
        </p:txBody>
      </p:sp>
    </p:spTree>
    <p:extLst>
      <p:ext uri="{BB962C8B-B14F-4D97-AF65-F5344CB8AC3E}">
        <p14:creationId xmlns:p14="http://schemas.microsoft.com/office/powerpoint/2010/main" val="178124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a:ea typeface="Calibri"/>
              <a:cs typeface="Times New Roman"/>
            </a:endParaRPr>
          </a:p>
          <a:p>
            <a:pPr indent="342900" algn="just" defTabSz="914400">
              <a:lnSpc>
                <a:spcPct val="120000"/>
              </a:lnSpc>
            </a:pPr>
            <a:endParaRPr lang="en-US" sz="3200" dirty="0">
              <a:solidFill>
                <a:srgbClr val="000000"/>
              </a:solidFill>
              <a:latin typeface="Times New Roman"/>
              <a:ea typeface="Calibri"/>
              <a:cs typeface="Times New Roman"/>
            </a:endParaRPr>
          </a:p>
          <a:p>
            <a:pPr indent="342900" algn="just" defTabSz="914400">
              <a:lnSpc>
                <a:spcPct val="120000"/>
              </a:lnSpc>
            </a:pPr>
            <a:endParaRPr lang="en-US" sz="3200" dirty="0" smtClean="0">
              <a:solidFill>
                <a:srgbClr val="000000"/>
              </a:solidFill>
              <a:latin typeface="Times New Roman"/>
              <a:ea typeface="Calibri"/>
              <a:cs typeface="Times New Roman"/>
            </a:endParaRPr>
          </a:p>
        </p:txBody>
      </p:sp>
      <p:sp>
        <p:nvSpPr>
          <p:cNvPr id="7" name="Hộp Văn bản 6">
            <a:extLst>
              <a:ext uri="{FF2B5EF4-FFF2-40B4-BE49-F238E27FC236}">
                <a16:creationId xmlns:a16="http://schemas.microsoft.com/office/drawing/2014/main" id="{DF38C4A3-790B-C2C8-CC4A-5CFA0E84DA4F}"/>
              </a:ext>
            </a:extLst>
          </p:cNvPr>
          <p:cNvSpPr txBox="1"/>
          <p:nvPr/>
        </p:nvSpPr>
        <p:spPr>
          <a:xfrm>
            <a:off x="1731088" y="535233"/>
            <a:ext cx="6116216" cy="609398"/>
          </a:xfrm>
          <a:prstGeom prst="rect">
            <a:avLst/>
          </a:prstGeom>
          <a:noFill/>
        </p:spPr>
        <p:txBody>
          <a:bodyPr wrap="square">
            <a:spAutoFit/>
          </a:bodyPr>
          <a:lstStyle/>
          <a:p>
            <a:pPr marL="0" indent="0" algn="just">
              <a:lnSpc>
                <a:spcPct val="120000"/>
              </a:lnSpc>
              <a:spcAft>
                <a:spcPts val="1000"/>
              </a:spcAft>
              <a:buNone/>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Các hình vẽ/ mô hình:</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hỗ dành sẵn cho Nội dung 4">
            <a:extLst>
              <a:ext uri="{FF2B5EF4-FFF2-40B4-BE49-F238E27FC236}">
                <a16:creationId xmlns:a16="http://schemas.microsoft.com/office/drawing/2014/main" id="{C192C7AC-8478-00AE-0D47-13F0FF83205E}"/>
              </a:ext>
            </a:extLst>
          </p:cNvPr>
          <p:cNvPicPr>
            <a:picLocks noChangeAspect="1"/>
          </p:cNvPicPr>
          <p:nvPr/>
        </p:nvPicPr>
        <p:blipFill>
          <a:blip r:embed="rId3"/>
          <a:stretch>
            <a:fillRect/>
          </a:stretch>
        </p:blipFill>
        <p:spPr>
          <a:xfrm>
            <a:off x="1001489" y="1465943"/>
            <a:ext cx="10788880" cy="4064000"/>
          </a:xfrm>
          <a:prstGeom prst="rect">
            <a:avLst/>
          </a:prstGeom>
        </p:spPr>
      </p:pic>
    </p:spTree>
    <p:extLst>
      <p:ext uri="{BB962C8B-B14F-4D97-AF65-F5344CB8AC3E}">
        <p14:creationId xmlns:p14="http://schemas.microsoft.com/office/powerpoint/2010/main" val="235906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a:ea typeface="Calibri"/>
              <a:cs typeface="Times New Roman"/>
            </a:endParaRPr>
          </a:p>
          <a:p>
            <a:pPr indent="342900" algn="just" defTabSz="914400">
              <a:lnSpc>
                <a:spcPct val="120000"/>
              </a:lnSpc>
            </a:pPr>
            <a:endParaRPr lang="en-US" sz="3200" dirty="0">
              <a:solidFill>
                <a:srgbClr val="000000"/>
              </a:solidFill>
              <a:latin typeface="Times New Roman"/>
              <a:ea typeface="Calibri"/>
              <a:cs typeface="Times New Roman"/>
            </a:endParaRPr>
          </a:p>
          <a:p>
            <a:pPr indent="342900" algn="just" defTabSz="914400">
              <a:lnSpc>
                <a:spcPct val="120000"/>
              </a:lnSpc>
            </a:pPr>
            <a:endParaRPr lang="en-US" sz="3200" dirty="0" smtClean="0">
              <a:solidFill>
                <a:srgbClr val="000000"/>
              </a:solidFill>
              <a:latin typeface="Times New Roman"/>
              <a:ea typeface="Calibri"/>
              <a:cs typeface="Times New Roman"/>
            </a:endParaRPr>
          </a:p>
        </p:txBody>
      </p:sp>
      <p:sp>
        <p:nvSpPr>
          <p:cNvPr id="7" name="Tiêu đề 1">
            <a:extLst>
              <a:ext uri="{FF2B5EF4-FFF2-40B4-BE49-F238E27FC236}">
                <a16:creationId xmlns:a16="http://schemas.microsoft.com/office/drawing/2014/main" id="{C8209380-84AF-D1EC-D628-10FE3B0C8225}"/>
              </a:ext>
            </a:extLst>
          </p:cNvPr>
          <p:cNvSpPr txBox="1">
            <a:spLocks/>
          </p:cNvSpPr>
          <p:nvPr/>
        </p:nvSpPr>
        <p:spPr>
          <a:xfrm>
            <a:off x="2817070" y="405837"/>
            <a:ext cx="6769357" cy="961250"/>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mảnh</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ghép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latin typeface="Calibri" panose="020F0502020204030204" pitchFamily="34" charset="0"/>
                <a:ea typeface="Calibri" panose="020F0502020204030204" pitchFamily="34" charset="0"/>
                <a:cs typeface="Times New Roman" panose="02020603050405020304" pitchFamily="18" charset="0"/>
              </a:rPr>
              <a:t/>
            </a:r>
            <a:br>
              <a:rPr lang="vi-VN" sz="3200" dirty="0" smtClean="0">
                <a:latin typeface="Calibri" panose="020F0502020204030204" pitchFamily="34" charset="0"/>
                <a:ea typeface="Calibri" panose="020F0502020204030204" pitchFamily="34" charset="0"/>
                <a:cs typeface="Times New Roman" panose="02020603050405020304" pitchFamily="18" charset="0"/>
              </a:rPr>
            </a:br>
            <a:endParaRPr lang="vi-VN" sz="3200" dirty="0"/>
          </a:p>
        </p:txBody>
      </p:sp>
      <p:graphicFrame>
        <p:nvGraphicFramePr>
          <p:cNvPr id="5" name="Table 4"/>
          <p:cNvGraphicFramePr>
            <a:graphicFrameLocks noGrp="1"/>
          </p:cNvGraphicFramePr>
          <p:nvPr>
            <p:extLst>
              <p:ext uri="{D42A27DB-BD31-4B8C-83A1-F6EECF244321}">
                <p14:modId xmlns:p14="http://schemas.microsoft.com/office/powerpoint/2010/main" val="3934482791"/>
              </p:ext>
            </p:extLst>
          </p:nvPr>
        </p:nvGraphicFramePr>
        <p:xfrm>
          <a:off x="1085462" y="1875087"/>
          <a:ext cx="10232572" cy="2175256"/>
        </p:xfrm>
        <a:graphic>
          <a:graphicData uri="http://schemas.openxmlformats.org/drawingml/2006/table">
            <a:tbl>
              <a:tblPr firstRow="1" firstCol="1" lastRow="1" lastCol="1" bandRow="1" bandCol="1"/>
              <a:tblGrid>
                <a:gridCol w="5116868">
                  <a:extLst>
                    <a:ext uri="{9D8B030D-6E8A-4147-A177-3AD203B41FA5}">
                      <a16:colId xmlns:a16="http://schemas.microsoft.com/office/drawing/2014/main" val="20000"/>
                    </a:ext>
                  </a:extLst>
                </a:gridCol>
                <a:gridCol w="5115704">
                  <a:extLst>
                    <a:ext uri="{9D8B030D-6E8A-4147-A177-3AD203B41FA5}">
                      <a16:colId xmlns:a16="http://schemas.microsoft.com/office/drawing/2014/main" val="20001"/>
                    </a:ext>
                  </a:extLst>
                </a:gridCol>
              </a:tblGrid>
              <a:tr h="577114">
                <a:tc>
                  <a:txBody>
                    <a:bodyPr/>
                    <a:lstStyle/>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Các  NST được nhân đôi tạo thành NST kép.</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marL="0" indent="0" algn="just">
                        <a:lnSpc>
                          <a:spcPct val="120000"/>
                        </a:lnSpc>
                        <a:spcAft>
                          <a:spcPts val="1000"/>
                        </a:spcAft>
                        <a:buFontTx/>
                        <a:buNone/>
                      </a:pPr>
                      <a:r>
                        <a:rPr lang="nl-NL" sz="2800" spc="1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Mỗi </a:t>
                      </a: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NST kép trong cặp NST kép tương đồng di chuyển theo thoi vô sắc đi về 2 cực của tế bào</a:t>
                      </a:r>
                      <a:r>
                        <a:rPr lang="nl-NL" sz="2800" spc="1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p>
                    <a:p>
                      <a:pPr marL="457200" indent="-457200" algn="just">
                        <a:lnSpc>
                          <a:spcPct val="120000"/>
                        </a:lnSpc>
                        <a:spcAft>
                          <a:spcPts val="1000"/>
                        </a:spcAft>
                        <a:buFontTx/>
                        <a:buChar char="-"/>
                      </a:pP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38813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a:ea typeface="Calibri"/>
              <a:cs typeface="Times New Roman"/>
            </a:endParaRPr>
          </a:p>
          <a:p>
            <a:pPr indent="342900" algn="just" defTabSz="914400">
              <a:lnSpc>
                <a:spcPct val="120000"/>
              </a:lnSpc>
            </a:pPr>
            <a:endParaRPr lang="en-US" sz="3200" dirty="0">
              <a:solidFill>
                <a:srgbClr val="000000"/>
              </a:solidFill>
              <a:latin typeface="Times New Roman"/>
              <a:ea typeface="Calibri"/>
              <a:cs typeface="Times New Roman"/>
            </a:endParaRPr>
          </a:p>
          <a:p>
            <a:pPr indent="342900" algn="just" defTabSz="914400">
              <a:lnSpc>
                <a:spcPct val="120000"/>
              </a:lnSpc>
            </a:pPr>
            <a:endParaRPr lang="en-US" sz="3200" dirty="0" smtClean="0">
              <a:solidFill>
                <a:srgbClr val="000000"/>
              </a:solidFill>
              <a:latin typeface="Times New Roman"/>
              <a:ea typeface="Calibri"/>
              <a:cs typeface="Times New Roman"/>
            </a:endParaRPr>
          </a:p>
        </p:txBody>
      </p:sp>
      <p:sp>
        <p:nvSpPr>
          <p:cNvPr id="7" name="Tiêu đề 1">
            <a:extLst>
              <a:ext uri="{FF2B5EF4-FFF2-40B4-BE49-F238E27FC236}">
                <a16:creationId xmlns:a16="http://schemas.microsoft.com/office/drawing/2014/main" id="{C8209380-84AF-D1EC-D628-10FE3B0C8225}"/>
              </a:ext>
            </a:extLst>
          </p:cNvPr>
          <p:cNvSpPr txBox="1">
            <a:spLocks/>
          </p:cNvSpPr>
          <p:nvPr/>
        </p:nvSpPr>
        <p:spPr>
          <a:xfrm>
            <a:off x="2817070" y="405837"/>
            <a:ext cx="6769357" cy="961250"/>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mảnh</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ghép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latin typeface="Calibri" panose="020F0502020204030204" pitchFamily="34" charset="0"/>
                <a:ea typeface="Calibri" panose="020F0502020204030204" pitchFamily="34" charset="0"/>
                <a:cs typeface="Times New Roman" panose="02020603050405020304" pitchFamily="18" charset="0"/>
              </a:rPr>
              <a:t/>
            </a:r>
            <a:br>
              <a:rPr lang="vi-VN" sz="3200" dirty="0" smtClean="0">
                <a:latin typeface="Calibri" panose="020F0502020204030204" pitchFamily="34" charset="0"/>
                <a:ea typeface="Calibri" panose="020F0502020204030204" pitchFamily="34" charset="0"/>
                <a:cs typeface="Times New Roman" panose="02020603050405020304" pitchFamily="18" charset="0"/>
              </a:rPr>
            </a:br>
            <a:endParaRPr lang="vi-VN" sz="3200" dirty="0"/>
          </a:p>
        </p:txBody>
      </p:sp>
      <p:graphicFrame>
        <p:nvGraphicFramePr>
          <p:cNvPr id="6" name="Table 5"/>
          <p:cNvGraphicFramePr>
            <a:graphicFrameLocks noGrp="1"/>
          </p:cNvGraphicFramePr>
          <p:nvPr>
            <p:extLst>
              <p:ext uri="{D42A27DB-BD31-4B8C-83A1-F6EECF244321}">
                <p14:modId xmlns:p14="http://schemas.microsoft.com/office/powerpoint/2010/main" val="516774790"/>
              </p:ext>
            </p:extLst>
          </p:nvPr>
        </p:nvGraphicFramePr>
        <p:xfrm>
          <a:off x="1193800" y="1599520"/>
          <a:ext cx="10232572" cy="3965448"/>
        </p:xfrm>
        <a:graphic>
          <a:graphicData uri="http://schemas.openxmlformats.org/drawingml/2006/table">
            <a:tbl>
              <a:tblPr firstRow="1" firstCol="1" lastRow="1" lastCol="1" bandRow="1" bandCol="1"/>
              <a:tblGrid>
                <a:gridCol w="5116868">
                  <a:extLst>
                    <a:ext uri="{9D8B030D-6E8A-4147-A177-3AD203B41FA5}">
                      <a16:colId xmlns:a16="http://schemas.microsoft.com/office/drawing/2014/main" val="20000"/>
                    </a:ext>
                  </a:extLst>
                </a:gridCol>
                <a:gridCol w="5115704">
                  <a:extLst>
                    <a:ext uri="{9D8B030D-6E8A-4147-A177-3AD203B41FA5}">
                      <a16:colId xmlns:a16="http://schemas.microsoft.com/office/drawing/2014/main" val="20001"/>
                    </a:ext>
                  </a:extLst>
                </a:gridCol>
              </a:tblGrid>
              <a:tr h="1584773">
                <a:tc>
                  <a:txBody>
                    <a:bodyPr/>
                    <a:lstStyle/>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Có sự tiếp hợp của các NST kép theo từng cặp tương đồng.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Sau tiếp hợp NST dần co xoắn lại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Thoi vô sắc hình thành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nl-NL"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Màng nhân và nhân con dần tiêu biến</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just">
                        <a:lnSpc>
                          <a:spcPct val="120000"/>
                        </a:lnSpc>
                        <a:spcAft>
                          <a:spcPts val="1000"/>
                        </a:spcAft>
                      </a:pP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NST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kép</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co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xoắn</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cực</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đại</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NST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trung</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thành</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 </a:t>
                      </a:r>
                      <a:r>
                        <a:rPr lang="en-US" sz="2800" b="1"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hàng</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mặt</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phẳng</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xích</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đạo</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thoi</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vô</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sắc</a:t>
                      </a:r>
                      <a:r>
                        <a:rPr lang="en-US" sz="28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0424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hư cảm ơn Quý khách hàng và Quý đối t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6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1372" y="260648"/>
            <a:ext cx="11329259" cy="6192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lgn="just" defTabSz="914400">
              <a:lnSpc>
                <a:spcPct val="120000"/>
              </a:lnSpc>
            </a:pPr>
            <a:endParaRPr lang="en-US" sz="3200" dirty="0" smtClean="0">
              <a:solidFill>
                <a:srgbClr val="000000"/>
              </a:solidFill>
              <a:latin typeface="Times New Roman"/>
              <a:ea typeface="Calibri"/>
              <a:cs typeface="Times New Roman"/>
            </a:endParaRPr>
          </a:p>
          <a:p>
            <a:pPr indent="342900" algn="just" defTabSz="914400">
              <a:lnSpc>
                <a:spcPct val="120000"/>
              </a:lnSpc>
            </a:pPr>
            <a:endParaRPr lang="en-US" sz="3200" dirty="0">
              <a:solidFill>
                <a:srgbClr val="000000"/>
              </a:solidFill>
              <a:latin typeface="Times New Roman"/>
              <a:ea typeface="Calibri"/>
              <a:cs typeface="Times New Roman"/>
            </a:endParaRPr>
          </a:p>
          <a:p>
            <a:pPr indent="342900" algn="just" defTabSz="914400">
              <a:lnSpc>
                <a:spcPct val="120000"/>
              </a:lnSpc>
            </a:pPr>
            <a:endParaRPr lang="en-US" sz="3200" dirty="0" smtClean="0">
              <a:solidFill>
                <a:srgbClr val="000000"/>
              </a:solidFill>
              <a:latin typeface="Times New Roman"/>
              <a:ea typeface="Calibri"/>
              <a:cs typeface="Times New Roman"/>
            </a:endParaRPr>
          </a:p>
        </p:txBody>
      </p:sp>
      <p:sp>
        <p:nvSpPr>
          <p:cNvPr id="7" name="Tiêu đề 1">
            <a:extLst>
              <a:ext uri="{FF2B5EF4-FFF2-40B4-BE49-F238E27FC236}">
                <a16:creationId xmlns:a16="http://schemas.microsoft.com/office/drawing/2014/main" id="{C8209380-84AF-D1EC-D628-10FE3B0C8225}"/>
              </a:ext>
            </a:extLst>
          </p:cNvPr>
          <p:cNvSpPr txBox="1">
            <a:spLocks/>
          </p:cNvSpPr>
          <p:nvPr/>
        </p:nvSpPr>
        <p:spPr>
          <a:xfrm>
            <a:off x="2817070" y="405837"/>
            <a:ext cx="6769357" cy="961250"/>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mảnh</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ghép</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latin typeface="Calibri" panose="020F0502020204030204" pitchFamily="34" charset="0"/>
                <a:ea typeface="Calibri" panose="020F0502020204030204" pitchFamily="34" charset="0"/>
                <a:cs typeface="Times New Roman" panose="02020603050405020304" pitchFamily="18" charset="0"/>
              </a:rPr>
              <a:t/>
            </a:r>
            <a:br>
              <a:rPr lang="vi-VN" sz="3200" dirty="0" smtClean="0">
                <a:latin typeface="Calibri" panose="020F0502020204030204" pitchFamily="34" charset="0"/>
                <a:ea typeface="Calibri" panose="020F0502020204030204" pitchFamily="34" charset="0"/>
                <a:cs typeface="Times New Roman" panose="02020603050405020304" pitchFamily="18" charset="0"/>
              </a:rPr>
            </a:br>
            <a:endParaRPr lang="vi-VN" sz="3200" dirty="0"/>
          </a:p>
        </p:txBody>
      </p:sp>
      <p:graphicFrame>
        <p:nvGraphicFramePr>
          <p:cNvPr id="5" name="Table 4"/>
          <p:cNvGraphicFramePr>
            <a:graphicFrameLocks noGrp="1"/>
          </p:cNvGraphicFramePr>
          <p:nvPr>
            <p:extLst>
              <p:ext uri="{D42A27DB-BD31-4B8C-83A1-F6EECF244321}">
                <p14:modId xmlns:p14="http://schemas.microsoft.com/office/powerpoint/2010/main" val="632953585"/>
              </p:ext>
            </p:extLst>
          </p:nvPr>
        </p:nvGraphicFramePr>
        <p:xfrm>
          <a:off x="979714" y="1773692"/>
          <a:ext cx="10232572" cy="2467864"/>
        </p:xfrm>
        <a:graphic>
          <a:graphicData uri="http://schemas.openxmlformats.org/drawingml/2006/table">
            <a:tbl>
              <a:tblPr firstRow="1" firstCol="1" lastRow="1" lastCol="1" bandRow="1" bandCol="1"/>
              <a:tblGrid>
                <a:gridCol w="5116868">
                  <a:extLst>
                    <a:ext uri="{9D8B030D-6E8A-4147-A177-3AD203B41FA5}">
                      <a16:colId xmlns:a16="http://schemas.microsoft.com/office/drawing/2014/main" val="20000"/>
                    </a:ext>
                  </a:extLst>
                </a:gridCol>
                <a:gridCol w="5115704">
                  <a:extLst>
                    <a:ext uri="{9D8B030D-6E8A-4147-A177-3AD203B41FA5}">
                      <a16:colId xmlns:a16="http://schemas.microsoft.com/office/drawing/2014/main" val="20001"/>
                    </a:ext>
                  </a:extLst>
                </a:gridCol>
              </a:tblGrid>
              <a:tr h="865530">
                <a:tc>
                  <a:txBody>
                    <a:bodyPr/>
                    <a:lstStyle/>
                    <a:p>
                      <a:pPr algn="just">
                        <a:lnSpc>
                          <a:spcPct val="120000"/>
                        </a:lnSpc>
                        <a:spcAft>
                          <a:spcPts val="1000"/>
                        </a:spcAft>
                      </a:pP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NST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kép</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co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xoắn</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cực</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đại</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NST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tập</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trung</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thành</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 </a:t>
                      </a:r>
                      <a:r>
                        <a:rPr lang="en-US" sz="3200" b="1"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hàng</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mặt</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phẳng</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xích</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đạo</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thoi</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vô</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spc="1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sắc</a:t>
                      </a:r>
                      <a:r>
                        <a:rPr lang="en-US"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lnSpc>
                          <a:spcPct val="120000"/>
                        </a:lnSpc>
                        <a:spcAft>
                          <a:spcPts val="1000"/>
                        </a:spcAft>
                      </a:pPr>
                      <a:r>
                        <a:rPr lang="nl-NL" sz="3200" spc="1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Diễn ra rất nhanh không có sự nhân đôi nhiễm sắc thể</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2573" marR="32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6230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569982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2198</TotalTime>
  <Words>2438</Words>
  <Application>Microsoft Office PowerPoint</Application>
  <PresentationFormat>Widescreen</PresentationFormat>
  <Paragraphs>230</Paragraphs>
  <Slides>40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SimSun</vt: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14: giảm phân</dc:title>
  <dc:creator>Thắng Nguyễn</dc:creator>
  <cp:lastModifiedBy>PC</cp:lastModifiedBy>
  <cp:revision>16</cp:revision>
  <dcterms:created xsi:type="dcterms:W3CDTF">2022-06-11T11:14:06Z</dcterms:created>
  <dcterms:modified xsi:type="dcterms:W3CDTF">2022-09-25T02:23:51Z</dcterms:modified>
</cp:coreProperties>
</file>