
<file path=[Content_Types].xml><?xml version="1.0" encoding="utf-8"?>
<Types xmlns="http://schemas.openxmlformats.org/package/2006/content-types">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 id="2147483684" r:id="rId2"/>
    <p:sldMasterId id="2147483696" r:id="rId3"/>
    <p:sldMasterId id="2147483708" r:id="rId4"/>
    <p:sldMasterId id="2147483720" r:id="rId5"/>
  </p:sldMasterIdLst>
  <p:sldIdLst>
    <p:sldId id="276" r:id="rId6"/>
    <p:sldId id="278" r:id="rId7"/>
    <p:sldId id="277" r:id="rId8"/>
    <p:sldId id="280" r:id="rId9"/>
    <p:sldId id="281" r:id="rId10"/>
    <p:sldId id="298" r:id="rId11"/>
    <p:sldId id="288" r:id="rId12"/>
    <p:sldId id="283" r:id="rId13"/>
    <p:sldId id="300" r:id="rId14"/>
    <p:sldId id="299" r:id="rId15"/>
    <p:sldId id="284" r:id="rId16"/>
    <p:sldId id="289" r:id="rId17"/>
    <p:sldId id="286" r:id="rId18"/>
    <p:sldId id="287" r:id="rId19"/>
    <p:sldId id="290" r:id="rId20"/>
    <p:sldId id="291" r:id="rId21"/>
    <p:sldId id="301" r:id="rId22"/>
    <p:sldId id="302" r:id="rId23"/>
    <p:sldId id="303" r:id="rId24"/>
    <p:sldId id="304" r:id="rId25"/>
    <p:sldId id="294" r:id="rId26"/>
    <p:sldId id="295" r:id="rId27"/>
    <p:sldId id="296" r:id="rId28"/>
    <p:sldId id="307" r:id="rId29"/>
    <p:sldId id="308" r:id="rId30"/>
    <p:sldId id="297" r:id="rId31"/>
    <p:sldId id="309" r:id="rId32"/>
    <p:sldId id="310" r:id="rId33"/>
  </p:sldIdLst>
  <p:sldSz cx="12192000" cy="6858000"/>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vi-VN"/>
              <a:t>Bấm để sửa kiểu tiêu đề Bản cái</a:t>
            </a:r>
            <a:endParaRPr lang="en-US" dirty="0"/>
          </a:p>
        </p:txBody>
      </p:sp>
      <p:sp>
        <p:nvSpPr>
          <p:cNvPr id="3" name="Subtitle 2"/>
          <p:cNvSpPr>
            <a:spLocks noGrp="1"/>
          </p:cNvSpPr>
          <p:nvPr>
            <p:ph type="subTitle" idx="1"/>
          </p:nvPr>
        </p:nvSpPr>
        <p:spPr>
          <a:xfrm>
            <a:off x="2695195"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7" name="Date Placeholder 6"/>
          <p:cNvSpPr>
            <a:spLocks noGrp="1"/>
          </p:cNvSpPr>
          <p:nvPr>
            <p:ph type="dt" sz="half" idx="10"/>
          </p:nvPr>
        </p:nvSpPr>
        <p:spPr/>
        <p:txBody>
          <a:bodyPr/>
          <a:lstStyle/>
          <a:p>
            <a:fld id="{9AB3A824-1A51-4B26-AD58-A6D8E14F6C04}"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5885009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7559746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2613610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0145865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5017313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8"/>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2" y="458948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513649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1"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1"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87402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9"/>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7"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7"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181066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492583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453454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8" y="457200"/>
            <a:ext cx="3932239"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98" y="987443"/>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98" y="2057401"/>
            <a:ext cx="393223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536291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8" y="457200"/>
            <a:ext cx="3932239"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98" y="987443"/>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98" y="2057401"/>
            <a:ext cx="393223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6771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7516069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43732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41"/>
            <a:ext cx="2628900" cy="5811839"/>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3" y="365141"/>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2353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999590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6562264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997113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9796080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2346464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56123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5078768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0265575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2431478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3417490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6254765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0903555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1875720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9321410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7317196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3130593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6712658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9190528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0190996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1185581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4733365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8263309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1671494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1611152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9681744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1073956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6833746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5946543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1501917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6406280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0347328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9929148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9970604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9617662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4085095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6215881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6764042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2450012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6869639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8504067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6460314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5774214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954596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2002559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vi-VN"/>
              <a:t>Bấm để sửa kiểu tiêu đề Bản cái</a:t>
            </a:r>
            <a:endParaRPr lang="en-US" dirty="0"/>
          </a:p>
        </p:txBody>
      </p:sp>
      <p:sp>
        <p:nvSpPr>
          <p:cNvPr id="3" name="Text Placeholder 2"/>
          <p:cNvSpPr>
            <a:spLocks noGrp="1"/>
          </p:cNvSpPr>
          <p:nvPr>
            <p:ph type="body" idx="1"/>
          </p:nvPr>
        </p:nvSpPr>
        <p:spPr>
          <a:xfrm>
            <a:off x="2695195"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7" name="Date Placeholder 6"/>
          <p:cNvSpPr>
            <a:spLocks noGrp="1"/>
          </p:cNvSpPr>
          <p:nvPr>
            <p:ph type="dt" sz="half" idx="10"/>
          </p:nvPr>
        </p:nvSpPr>
        <p:spPr/>
        <p:txBody>
          <a:bodyPr/>
          <a:lstStyle/>
          <a:p>
            <a:fld id="{3E5059C3-6A89-4494-99FF-5A4D6FFD50EB}"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338762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338325" y="2638044"/>
            <a:ext cx="4270247" cy="3101982"/>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8" name="Date Placeholder 7"/>
          <p:cNvSpPr>
            <a:spLocks noGrp="1"/>
          </p:cNvSpPr>
          <p:nvPr>
            <p:ph type="dt" sz="half" idx="10"/>
          </p:nvPr>
        </p:nvSpPr>
        <p:spPr/>
        <p:txBody>
          <a:bodyPr/>
          <a:lstStyle/>
          <a:p>
            <a:fld id="{CA954B2F-12DE-47F5-8894-472B206D2E1E}" type="datetimeFigureOut">
              <a:rPr lang="en-US" smtClean="0"/>
              <a:t>16/09/2022</a:t>
            </a:fld>
            <a:endParaRPr lang="en-US" dirty="0"/>
          </a:p>
        </p:txBody>
      </p:sp>
      <p:sp>
        <p:nvSpPr>
          <p:cNvPr id="9" name="Footer Placeholder 8"/>
          <p:cNvSpPr>
            <a:spLocks noGrp="1"/>
          </p:cNvSpPr>
          <p:nvPr>
            <p:ph type="ftr" sz="quarter" idx="11"/>
          </p:nvPr>
        </p:nvSpPr>
        <p:spPr/>
        <p:txBody>
          <a:bodyPr/>
          <a:lstStyle/>
          <a:p>
            <a:r>
              <a:rPr lang="en-US"/>
              <a:t>
              </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042113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47"/>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1583436" y="3143250"/>
            <a:ext cx="4270248" cy="2596776"/>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6" name="Content Placeholder 5"/>
          <p:cNvSpPr>
            <a:spLocks noGrp="1"/>
          </p:cNvSpPr>
          <p:nvPr>
            <p:ph sz="quarter" idx="4"/>
          </p:nvPr>
        </p:nvSpPr>
        <p:spPr>
          <a:xfrm>
            <a:off x="6338319" y="3143250"/>
            <a:ext cx="4253484" cy="2596776"/>
          </a:xfrm>
        </p:spPr>
        <p:txBody>
          <a:bodyPr/>
          <a:lstStyle>
            <a:lvl5pPr>
              <a:defRPr/>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11" name="Text Placeholder 4"/>
          <p:cNvSpPr>
            <a:spLocks noGrp="1"/>
          </p:cNvSpPr>
          <p:nvPr>
            <p:ph type="body" sz="quarter" idx="13"/>
          </p:nvPr>
        </p:nvSpPr>
        <p:spPr>
          <a:xfrm>
            <a:off x="6338316" y="2313447"/>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itle 9"/>
          <p:cNvSpPr>
            <a:spLocks noGrp="1"/>
          </p:cNvSpPr>
          <p:nvPr>
            <p:ph type="title"/>
          </p:nvPr>
        </p:nvSpPr>
        <p:spPr/>
        <p:txBody>
          <a:bodyPr/>
          <a:lstStyle/>
          <a:p>
            <a:r>
              <a:rPr lang="vi-VN"/>
              <a:t>Bấm để sửa kiểu tiêu đề Bản cái</a:t>
            </a:r>
            <a:endParaRPr lang="en-US" dirty="0"/>
          </a:p>
        </p:txBody>
      </p:sp>
    </p:spTree>
    <p:extLst>
      <p:ext uri="{BB962C8B-B14F-4D97-AF65-F5344CB8AC3E}">
        <p14:creationId xmlns:p14="http://schemas.microsoft.com/office/powerpoint/2010/main" val="318673452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16/09/2022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439879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16/09/2022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09865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42"/>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vi-VN"/>
              <a:t>Bấm để sửa kiểu tiêu đề Bản cái</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9" name="Date Placeholder 8"/>
          <p:cNvSpPr>
            <a:spLocks noGrp="1"/>
          </p:cNvSpPr>
          <p:nvPr>
            <p:ph type="dt" sz="half" idx="10"/>
          </p:nvPr>
        </p:nvSpPr>
        <p:spPr/>
        <p:txBody>
          <a:bodyPr/>
          <a:lstStyle/>
          <a:p>
            <a:fld id="{37D525BB-DA17-4BA0-B3C8-3AC3ABC827E6}" type="datetimeFigureOut">
              <a:rPr lang="en-US" smtClean="0"/>
              <a:t>16/09/2022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
              </a:t>
            </a:r>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317360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18" name="Rectangle 17"/>
          <p:cNvSpPr/>
          <p:nvPr/>
        </p:nvSpPr>
        <p:spPr>
          <a:xfrm>
            <a:off x="1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31" y="2243828"/>
            <a:ext cx="4494999"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609600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1115568" y="3549932"/>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16C4C9A-3960-41CF-A4E9-2A8FB932454B}" type="datetimeFigureOut">
              <a:rPr lang="en-US" smtClean="0"/>
              <a:t>16/09/2022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
              </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152042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16/09/2022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808112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5859254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2231145" y="937260"/>
            <a:ext cx="6198489" cy="498348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16/09/2022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0586658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0E8006-5547-48D5-887E-1BC8BFBB1A1C}" type="datetimeFigureOut">
              <a:rPr lang="en-US" smtClean="0">
                <a:solidFill>
                  <a:prstClr val="black">
                    <a:tint val="75000"/>
                  </a:prstClr>
                </a:solidFill>
              </a:rPr>
              <a:pPr/>
              <a:t>16/09/2022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4A675B-A032-4553-A994-32404247AD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8802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E8006-5547-48D5-887E-1BC8BFBB1A1C}" type="datetimeFigureOut">
              <a:rPr lang="en-US" smtClean="0">
                <a:solidFill>
                  <a:prstClr val="black">
                    <a:tint val="75000"/>
                  </a:prstClr>
                </a:solidFill>
              </a:rPr>
              <a:pPr/>
              <a:t>16/09/2022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4A675B-A032-4553-A994-32404247AD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611179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0E8006-5547-48D5-887E-1BC8BFBB1A1C}" type="datetimeFigureOut">
              <a:rPr lang="en-US" smtClean="0">
                <a:solidFill>
                  <a:prstClr val="black">
                    <a:tint val="75000"/>
                  </a:prstClr>
                </a:solidFill>
              </a:rPr>
              <a:pPr/>
              <a:t>16/09/2022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4A675B-A032-4553-A994-32404247AD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1279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0E8006-5547-48D5-887E-1BC8BFBB1A1C}" type="datetimeFigureOut">
              <a:rPr lang="en-US" smtClean="0">
                <a:solidFill>
                  <a:prstClr val="black">
                    <a:tint val="75000"/>
                  </a:prstClr>
                </a:solidFill>
              </a:rPr>
              <a:pPr/>
              <a:t>16/09/2022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4A675B-A032-4553-A994-32404247AD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2599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4"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8"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0E8006-5547-48D5-887E-1BC8BFBB1A1C}" type="datetimeFigureOut">
              <a:rPr lang="en-US" smtClean="0">
                <a:solidFill>
                  <a:prstClr val="black">
                    <a:tint val="75000"/>
                  </a:prstClr>
                </a:solidFill>
              </a:rPr>
              <a:pPr/>
              <a:t>16/09/2022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C4A675B-A032-4553-A994-32404247AD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4055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0E8006-5547-48D5-887E-1BC8BFBB1A1C}" type="datetimeFigureOut">
              <a:rPr lang="en-US" smtClean="0">
                <a:solidFill>
                  <a:prstClr val="black">
                    <a:tint val="75000"/>
                  </a:prstClr>
                </a:solidFill>
              </a:rPr>
              <a:pPr/>
              <a:t>16/09/2022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C4A675B-A032-4553-A994-32404247AD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1337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E8006-5547-48D5-887E-1BC8BFBB1A1C}" type="datetimeFigureOut">
              <a:rPr lang="en-US" smtClean="0">
                <a:solidFill>
                  <a:prstClr val="black">
                    <a:tint val="75000"/>
                  </a:prstClr>
                </a:solidFill>
              </a:rPr>
              <a:pPr/>
              <a:t>16/09/2022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C4A675B-A032-4553-A994-32404247AD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9799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79"/>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5" y="27309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E8006-5547-48D5-887E-1BC8BFBB1A1C}" type="datetimeFigureOut">
              <a:rPr lang="en-US" smtClean="0">
                <a:solidFill>
                  <a:prstClr val="black">
                    <a:tint val="75000"/>
                  </a:prstClr>
                </a:solidFill>
              </a:rPr>
              <a:pPr/>
              <a:t>16/09/2022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4A675B-A032-4553-A994-32404247AD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4262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29"/>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67"/>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E8006-5547-48D5-887E-1BC8BFBB1A1C}" type="datetimeFigureOut">
              <a:rPr lang="en-US" smtClean="0">
                <a:solidFill>
                  <a:prstClr val="black">
                    <a:tint val="75000"/>
                  </a:prstClr>
                </a:solidFill>
              </a:rPr>
              <a:pPr/>
              <a:t>16/09/2022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4A675B-A032-4553-A994-32404247AD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16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415840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E8006-5547-48D5-887E-1BC8BFBB1A1C}" type="datetimeFigureOut">
              <a:rPr lang="en-US" smtClean="0">
                <a:solidFill>
                  <a:prstClr val="black">
                    <a:tint val="75000"/>
                  </a:prstClr>
                </a:solidFill>
              </a:rPr>
              <a:pPr/>
              <a:t>16/09/2022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4A675B-A032-4553-A994-32404247AD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3352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51"/>
            <a:ext cx="80264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E8006-5547-48D5-887E-1BC8BFBB1A1C}" type="datetimeFigureOut">
              <a:rPr lang="en-US" smtClean="0">
                <a:solidFill>
                  <a:prstClr val="black">
                    <a:tint val="75000"/>
                  </a:prstClr>
                </a:solidFill>
              </a:rPr>
              <a:pPr/>
              <a:t>16/09/2022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4A675B-A032-4553-A994-32404247AD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4267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0E8006-5547-48D5-887E-1BC8BFBB1A1C}" type="datetimeFigureOut">
              <a:rPr lang="en-US" smtClean="0">
                <a:solidFill>
                  <a:prstClr val="black">
                    <a:tint val="75000"/>
                  </a:prstClr>
                </a:solidFill>
              </a:rPr>
              <a:pPr/>
              <a:t>16/09/2022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4A675B-A032-4553-A994-32404247AD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6307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E8006-5547-48D5-887E-1BC8BFBB1A1C}" type="datetimeFigureOut">
              <a:rPr lang="en-US" smtClean="0">
                <a:solidFill>
                  <a:prstClr val="black">
                    <a:tint val="75000"/>
                  </a:prstClr>
                </a:solidFill>
              </a:rPr>
              <a:pPr/>
              <a:t>16/09/2022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4A675B-A032-4553-A994-32404247AD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7594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E8006-5547-48D5-887E-1BC8BFBB1A1C}" type="datetimeFigureOut">
              <a:rPr lang="en-US" smtClean="0">
                <a:solidFill>
                  <a:prstClr val="black">
                    <a:tint val="75000"/>
                  </a:prstClr>
                </a:solidFill>
              </a:rPr>
              <a:pPr/>
              <a:t>16/09/2022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4A675B-A032-4553-A994-32404247AD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22136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E8006-5547-48D5-887E-1BC8BFBB1A1C}" type="datetimeFigureOut">
              <a:rPr lang="en-US" smtClean="0">
                <a:solidFill>
                  <a:prstClr val="black">
                    <a:tint val="75000"/>
                  </a:prstClr>
                </a:solidFill>
              </a:rPr>
              <a:pPr/>
              <a:t>16/09/2022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4A675B-A032-4553-A994-32404247AD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23303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8"/>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0E8006-5547-48D5-887E-1BC8BFBB1A1C}" type="datetimeFigureOut">
              <a:rPr lang="en-US" smtClean="0">
                <a:solidFill>
                  <a:prstClr val="black">
                    <a:tint val="75000"/>
                  </a:prstClr>
                </a:solidFill>
              </a:rPr>
              <a:pPr/>
              <a:t>16/09/2022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4A675B-A032-4553-A994-32404247AD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4049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0E8006-5547-48D5-887E-1BC8BFBB1A1C}" type="datetimeFigureOut">
              <a:rPr lang="en-US" smtClean="0">
                <a:solidFill>
                  <a:prstClr val="black">
                    <a:tint val="75000"/>
                  </a:prstClr>
                </a:solidFill>
              </a:rPr>
              <a:pPr/>
              <a:t>16/09/2022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4A675B-A032-4553-A994-32404247AD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9277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4"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6"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0E8006-5547-48D5-887E-1BC8BFBB1A1C}" type="datetimeFigureOut">
              <a:rPr lang="en-US" smtClean="0">
                <a:solidFill>
                  <a:prstClr val="black">
                    <a:tint val="75000"/>
                  </a:prstClr>
                </a:solidFill>
              </a:rPr>
              <a:pPr/>
              <a:t>16/09/2022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C4A675B-A032-4553-A994-32404247AD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1344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0E8006-5547-48D5-887E-1BC8BFBB1A1C}" type="datetimeFigureOut">
              <a:rPr lang="en-US" smtClean="0">
                <a:solidFill>
                  <a:prstClr val="black">
                    <a:tint val="75000"/>
                  </a:prstClr>
                </a:solidFill>
              </a:rPr>
              <a:pPr/>
              <a:t>16/09/2022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C4A675B-A032-4553-A994-32404247AD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20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7976480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E8006-5547-48D5-887E-1BC8BFBB1A1C}" type="datetimeFigureOut">
              <a:rPr lang="en-US" smtClean="0">
                <a:solidFill>
                  <a:prstClr val="black">
                    <a:tint val="75000"/>
                  </a:prstClr>
                </a:solidFill>
              </a:rPr>
              <a:pPr/>
              <a:t>16/09/2022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C4A675B-A032-4553-A994-32404247AD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2233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75"/>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5" y="273089"/>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E8006-5547-48D5-887E-1BC8BFBB1A1C}" type="datetimeFigureOut">
              <a:rPr lang="en-US" smtClean="0">
                <a:solidFill>
                  <a:prstClr val="black">
                    <a:tint val="75000"/>
                  </a:prstClr>
                </a:solidFill>
              </a:rPr>
              <a:pPr/>
              <a:t>16/09/2022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4A675B-A032-4553-A994-32404247AD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2880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25"/>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63"/>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E8006-5547-48D5-887E-1BC8BFBB1A1C}" type="datetimeFigureOut">
              <a:rPr lang="en-US" smtClean="0">
                <a:solidFill>
                  <a:prstClr val="black">
                    <a:tint val="75000"/>
                  </a:prstClr>
                </a:solidFill>
              </a:rPr>
              <a:pPr/>
              <a:t>16/09/2022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C4A675B-A032-4553-A994-32404247AD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4694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E8006-5547-48D5-887E-1BC8BFBB1A1C}" type="datetimeFigureOut">
              <a:rPr lang="en-US" smtClean="0">
                <a:solidFill>
                  <a:prstClr val="black">
                    <a:tint val="75000"/>
                  </a:prstClr>
                </a:solidFill>
              </a:rPr>
              <a:pPr/>
              <a:t>16/09/2022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4A675B-A032-4553-A994-32404247AD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5136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51"/>
            <a:ext cx="80264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E8006-5547-48D5-887E-1BC8BFBB1A1C}" type="datetimeFigureOut">
              <a:rPr lang="en-US" smtClean="0">
                <a:solidFill>
                  <a:prstClr val="black">
                    <a:tint val="75000"/>
                  </a:prstClr>
                </a:solidFill>
              </a:rPr>
              <a:pPr/>
              <a:t>16/09/2022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4A675B-A032-4553-A994-32404247AD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9307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58"/>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09083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47042214"/>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7833102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4409077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6"/>
            <a:ext cx="10515600" cy="2852738"/>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2" y="458949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47010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16/09/2022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8510354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1"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1"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401188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9"/>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7"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7"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084303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890103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417551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02" y="457200"/>
            <a:ext cx="3932239"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202" y="987454"/>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802" y="2057401"/>
            <a:ext cx="393223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833390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02" y="457200"/>
            <a:ext cx="3932239"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202" y="987454"/>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802" y="2057401"/>
            <a:ext cx="393223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342740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567633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47"/>
            <a:ext cx="2628900" cy="5811839"/>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7" y="365147"/>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14959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52"/>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920644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C712087-47D8-4538-97AE-9FEAC4A46AC8}" type="datetimeFigureOut">
              <a:rPr lang="vi-VN" smtClean="0">
                <a:solidFill>
                  <a:prstClr val="black">
                    <a:tint val="75000"/>
                  </a:prstClr>
                </a:solidFill>
              </a:rPr>
              <a:pPr/>
              <a:t>16/09/2022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6E5A76E-796E-4223-878D-F3ABF185628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375108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theme" Target="../theme/theme5.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2231136" y="2638048"/>
            <a:ext cx="7729728" cy="3101983"/>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7821429" y="6238816"/>
            <a:ext cx="2753747"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CBC1C18-307B-4F68-A007-B5B542270E8D}" type="datetimeFigureOut">
              <a:rPr lang="en-US" smtClean="0"/>
              <a:t>16/09/2022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0758923"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740785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787" r:id="rId3"/>
    <p:sldLayoutId id="2147483786" r:id="rId4"/>
    <p:sldLayoutId id="2147483785" r:id="rId5"/>
    <p:sldLayoutId id="2147483784" r:id="rId6"/>
    <p:sldLayoutId id="2147483783" r:id="rId7"/>
    <p:sldLayoutId id="2147483782" r:id="rId8"/>
    <p:sldLayoutId id="2147483781" r:id="rId9"/>
    <p:sldLayoutId id="2147483780" r:id="rId10"/>
    <p:sldLayoutId id="2147483779" r:id="rId11"/>
    <p:sldLayoutId id="2147483778" r:id="rId12"/>
    <p:sldLayoutId id="2147483777" r:id="rId13"/>
    <p:sldLayoutId id="2147483776" r:id="rId14"/>
    <p:sldLayoutId id="2147483775" r:id="rId15"/>
    <p:sldLayoutId id="2147483774" r:id="rId16"/>
    <p:sldLayoutId id="2147483773" r:id="rId17"/>
    <p:sldLayoutId id="2147483772" r:id="rId18"/>
    <p:sldLayoutId id="2147483770" r:id="rId19"/>
    <p:sldLayoutId id="2147483769" r:id="rId20"/>
    <p:sldLayoutId id="2147483768" r:id="rId21"/>
    <p:sldLayoutId id="2147483767" r:id="rId22"/>
    <p:sldLayoutId id="2147483766" r:id="rId23"/>
    <p:sldLayoutId id="2147483765" r:id="rId24"/>
    <p:sldLayoutId id="2147483762" r:id="rId25"/>
    <p:sldLayoutId id="2147483761" r:id="rId26"/>
    <p:sldLayoutId id="2147483760" r:id="rId27"/>
    <p:sldLayoutId id="2147483759" r:id="rId28"/>
    <p:sldLayoutId id="2147483758" r:id="rId29"/>
    <p:sldLayoutId id="2147483757" r:id="rId30"/>
    <p:sldLayoutId id="2147483756" r:id="rId31"/>
    <p:sldLayoutId id="2147483755" r:id="rId32"/>
    <p:sldLayoutId id="2147483754" r:id="rId33"/>
    <p:sldLayoutId id="2147483753" r:id="rId34"/>
    <p:sldLayoutId id="2147483752" r:id="rId35"/>
    <p:sldLayoutId id="2147483751" r:id="rId36"/>
    <p:sldLayoutId id="2147483750" r:id="rId37"/>
    <p:sldLayoutId id="2147483749" r:id="rId38"/>
    <p:sldLayoutId id="2147483748" r:id="rId39"/>
    <p:sldLayoutId id="2147483747" r:id="rId40"/>
    <p:sldLayoutId id="2147483746" r:id="rId41"/>
    <p:sldLayoutId id="2147483745" r:id="rId42"/>
    <p:sldLayoutId id="2147483744" r:id="rId43"/>
    <p:sldLayoutId id="2147483741" r:id="rId44"/>
    <p:sldLayoutId id="2147483740" r:id="rId45"/>
    <p:sldLayoutId id="2147483739" r:id="rId46"/>
    <p:sldLayoutId id="2147483738" r:id="rId47"/>
    <p:sldLayoutId id="2147483737" r:id="rId48"/>
    <p:sldLayoutId id="2147483736" r:id="rId49"/>
    <p:sldLayoutId id="2147483735" r:id="rId50"/>
    <p:sldLayoutId id="2147483734" r:id="rId51"/>
    <p:sldLayoutId id="2147483675" r:id="rId52"/>
    <p:sldLayoutId id="2147483676" r:id="rId53"/>
    <p:sldLayoutId id="2147483677" r:id="rId54"/>
    <p:sldLayoutId id="2147483678" r:id="rId55"/>
    <p:sldLayoutId id="2147483679" r:id="rId56"/>
    <p:sldLayoutId id="2147483680" r:id="rId57"/>
    <p:sldLayoutId id="2147483681" r:id="rId58"/>
    <p:sldLayoutId id="2147483682" r:id="rId59"/>
    <p:sldLayoutId id="2147483683" r:id="rId60"/>
  </p:sldLayoutIdLst>
  <mc:AlternateContent xmlns:mc="http://schemas.openxmlformats.org/markup-compatibility/2006" xmlns:p14="http://schemas.microsoft.com/office/powerpoint/2010/main">
    <mc:Choice Requires="p14">
      <p:transition>
        <p14:reveal/>
      </p:transition>
    </mc:Choice>
    <mc:Fallback xmlns="">
      <p:transition>
        <p:fade/>
      </p:transition>
    </mc:Fallback>
  </mc:AlternateConten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7"/>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62"/>
            <a:ext cx="28448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80E8006-5547-48D5-887E-1BC8BFBB1A1C}" type="datetimeFigureOut">
              <a:rPr lang="en-US" smtClean="0">
                <a:solidFill>
                  <a:prstClr val="black">
                    <a:tint val="75000"/>
                  </a:prstClr>
                </a:solidFill>
              </a:rPr>
              <a:pPr defTabSz="914400"/>
              <a:t>16/09/2022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2"/>
            <a:ext cx="38608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2"/>
            <a:ext cx="28448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C4A675B-A032-4553-A994-32404247AD9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4549801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7"/>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62"/>
            <a:ext cx="28448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80E8006-5547-48D5-887E-1BC8BFBB1A1C}" type="datetimeFigureOut">
              <a:rPr lang="en-US" smtClean="0">
                <a:solidFill>
                  <a:prstClr val="black">
                    <a:tint val="75000"/>
                  </a:prstClr>
                </a:solidFill>
              </a:rPr>
              <a:pPr defTabSz="914400"/>
              <a:t>16/09/2022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2"/>
            <a:ext cx="38608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2"/>
            <a:ext cx="28448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C4A675B-A032-4553-A994-32404247AD9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8212791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64" r:id="rId3"/>
    <p:sldLayoutId id="2147483733"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1" y="1825625"/>
            <a:ext cx="105156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1" y="6356357"/>
            <a:ext cx="27432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C712087-47D8-4538-97AE-9FEAC4A46AC8}" type="datetimeFigureOut">
              <a:rPr lang="vi-VN" smtClean="0">
                <a:solidFill>
                  <a:prstClr val="black">
                    <a:tint val="75000"/>
                  </a:prstClr>
                </a:solidFill>
              </a:rPr>
              <a:pPr defTabSz="914400"/>
              <a:t>16/09/2022</a:t>
            </a:fld>
            <a:endParaRPr lang="vi-VN">
              <a:solidFill>
                <a:prstClr val="black">
                  <a:tint val="75000"/>
                </a:prstClr>
              </a:solidFill>
            </a:endParaRPr>
          </a:p>
        </p:txBody>
      </p:sp>
      <p:sp>
        <p:nvSpPr>
          <p:cNvPr id="5" name="Footer Placeholder 4"/>
          <p:cNvSpPr>
            <a:spLocks noGrp="1"/>
          </p:cNvSpPr>
          <p:nvPr>
            <p:ph type="ftr" sz="quarter" idx="3"/>
          </p:nvPr>
        </p:nvSpPr>
        <p:spPr>
          <a:xfrm>
            <a:off x="4038601" y="6356357"/>
            <a:ext cx="41148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vi-VN">
              <a:solidFill>
                <a:prstClr val="black">
                  <a:tint val="75000"/>
                </a:prstClr>
              </a:solidFill>
            </a:endParaRPr>
          </a:p>
        </p:txBody>
      </p:sp>
      <p:sp>
        <p:nvSpPr>
          <p:cNvPr id="6" name="Slide Number Placeholder 5"/>
          <p:cNvSpPr>
            <a:spLocks noGrp="1"/>
          </p:cNvSpPr>
          <p:nvPr>
            <p:ph type="sldNum" sz="quarter" idx="4"/>
          </p:nvPr>
        </p:nvSpPr>
        <p:spPr>
          <a:xfrm>
            <a:off x="8610601" y="6356357"/>
            <a:ext cx="27432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6E5A76E-796E-4223-878D-F3ABF1856282}" type="slidenum">
              <a:rPr lang="vi-VN" smtClean="0">
                <a:solidFill>
                  <a:prstClr val="black">
                    <a:tint val="75000"/>
                  </a:prstClr>
                </a:solidFill>
              </a:rPr>
              <a:pPr defTabSz="914400"/>
              <a:t>‹#›</a:t>
            </a:fld>
            <a:endParaRPr lang="vi-VN">
              <a:solidFill>
                <a:prstClr val="black">
                  <a:tint val="75000"/>
                </a:prstClr>
              </a:solidFill>
            </a:endParaRPr>
          </a:p>
        </p:txBody>
      </p:sp>
    </p:spTree>
    <p:extLst>
      <p:ext uri="{BB962C8B-B14F-4D97-AF65-F5344CB8AC3E}">
        <p14:creationId xmlns:p14="http://schemas.microsoft.com/office/powerpoint/2010/main" val="25683044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63" r:id="rId3"/>
    <p:sldLayoutId id="2147483732"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1" y="1825625"/>
            <a:ext cx="105156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1" y="6356352"/>
            <a:ext cx="27432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C712087-47D8-4538-97AE-9FEAC4A46AC8}" type="datetimeFigureOut">
              <a:rPr lang="vi-VN" smtClean="0">
                <a:solidFill>
                  <a:prstClr val="black">
                    <a:tint val="75000"/>
                  </a:prstClr>
                </a:solidFill>
              </a:rPr>
              <a:pPr defTabSz="914400"/>
              <a:t>16/09/2022</a:t>
            </a:fld>
            <a:endParaRPr lang="vi-VN">
              <a:solidFill>
                <a:prstClr val="black">
                  <a:tint val="75000"/>
                </a:prstClr>
              </a:solidFill>
            </a:endParaRPr>
          </a:p>
        </p:txBody>
      </p:sp>
      <p:sp>
        <p:nvSpPr>
          <p:cNvPr id="5" name="Footer Placeholder 4"/>
          <p:cNvSpPr>
            <a:spLocks noGrp="1"/>
          </p:cNvSpPr>
          <p:nvPr>
            <p:ph type="ftr" sz="quarter" idx="3"/>
          </p:nvPr>
        </p:nvSpPr>
        <p:spPr>
          <a:xfrm>
            <a:off x="4038601" y="6356352"/>
            <a:ext cx="41148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vi-VN">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6E5A76E-796E-4223-878D-F3ABF1856282}" type="slidenum">
              <a:rPr lang="vi-VN" smtClean="0">
                <a:solidFill>
                  <a:prstClr val="black">
                    <a:tint val="75000"/>
                  </a:prstClr>
                </a:solidFill>
              </a:rPr>
              <a:pPr defTabSz="914400"/>
              <a:t>‹#›</a:t>
            </a:fld>
            <a:endParaRPr lang="vi-VN">
              <a:solidFill>
                <a:prstClr val="black">
                  <a:tint val="75000"/>
                </a:prstClr>
              </a:solidFill>
            </a:endParaRPr>
          </a:p>
        </p:txBody>
      </p:sp>
    </p:spTree>
    <p:extLst>
      <p:ext uri="{BB962C8B-B14F-4D97-AF65-F5344CB8AC3E}">
        <p14:creationId xmlns:p14="http://schemas.microsoft.com/office/powerpoint/2010/main" val="31999987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71" r:id="rId3"/>
    <p:sldLayoutId id="2147483743" r:id="rId4"/>
    <p:sldLayoutId id="214748374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3.xml.rels><?xml version="1.0" encoding="UTF-8" standalone="yes"?>
<Relationships xmlns="http://schemas.openxmlformats.org/package/2006/relationships"><Relationship Id="rId8" Type="http://schemas.openxmlformats.org/officeDocument/2006/relationships/image" Target="../media/image11.tmp"/><Relationship Id="rId3" Type="http://schemas.openxmlformats.org/officeDocument/2006/relationships/image" Target="../media/image6.tmp"/><Relationship Id="rId7" Type="http://schemas.openxmlformats.org/officeDocument/2006/relationships/image" Target="../media/image10.tmp"/><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9.tmp"/><Relationship Id="rId11" Type="http://schemas.openxmlformats.org/officeDocument/2006/relationships/image" Target="../media/image14.tmp"/><Relationship Id="rId5" Type="http://schemas.openxmlformats.org/officeDocument/2006/relationships/image" Target="../media/image8.tmp"/><Relationship Id="rId10" Type="http://schemas.openxmlformats.org/officeDocument/2006/relationships/image" Target="../media/image13.tmp"/><Relationship Id="rId4" Type="http://schemas.openxmlformats.org/officeDocument/2006/relationships/image" Target="../media/image7.tmp"/><Relationship Id="rId9" Type="http://schemas.openxmlformats.org/officeDocument/2006/relationships/image" Target="../media/image12.tmp"/></Relationships>
</file>

<file path=ppt/slides/_rels/slide1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tmp"/><Relationship Id="rId1" Type="http://schemas.openxmlformats.org/officeDocument/2006/relationships/slideLayout" Target="../slideLayouts/slideLayout2.xml"/><Relationship Id="rId4"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99+ Hình nền Slide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 y="-27588"/>
            <a:ext cx="12192001" cy="6885587"/>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543604" y="354894"/>
            <a:ext cx="7104789" cy="648072"/>
          </a:xfrm>
          <a:prstGeom prst="roundRect">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de-DE" sz="2800" b="1" dirty="0">
                <a:latin typeface="Times New Roman" panose="02020603050405020304" pitchFamily="18" charset="0"/>
                <a:ea typeface="Times New Roman" panose="02020603050405020304" pitchFamily="18" charset="0"/>
                <a:cs typeface="Times New Roman" panose="02020603050405020304" pitchFamily="18" charset="0"/>
              </a:rPr>
              <a:t>Bài 12: </a:t>
            </a:r>
            <a:r>
              <a:rPr lang="en-US" sz="2800" b="1" dirty="0">
                <a:latin typeface="Times New Roman" panose="02020603050405020304" pitchFamily="18" charset="0"/>
                <a:ea typeface="Calibri" panose="020F0502020204030204" pitchFamily="34" charset="0"/>
                <a:cs typeface="Times New Roman" panose="02020603050405020304" pitchFamily="18" charset="0"/>
              </a:rPr>
              <a:t>THÔNG TIN TẾ BÀO</a:t>
            </a:r>
            <a:endParaRPr lang="en-US" sz="2800" b="1" dirty="0">
              <a:solidFill>
                <a:prstClr val="white"/>
              </a:solidFill>
              <a:latin typeface="Times New Roman" pitchFamily="18" charset="0"/>
              <a:cs typeface="Times New Roman" pitchFamily="18" charset="0"/>
            </a:endParaRPr>
          </a:p>
        </p:txBody>
      </p:sp>
      <p:pic>
        <p:nvPicPr>
          <p:cNvPr id="1026" name="Picture 2" descr="Vũ Trụ Huyền Bí - Mạng lưới tế bào não &amp; Mạng lưới vũ trụ |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604" y="1876917"/>
            <a:ext cx="7460960" cy="356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587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hỗ dành sẵn cho Nội dung 2">
            <a:extLst>
              <a:ext uri="{FF2B5EF4-FFF2-40B4-BE49-F238E27FC236}">
                <a16:creationId xmlns:a16="http://schemas.microsoft.com/office/drawing/2014/main" id="{0B8FDA32-77EA-AEB6-6131-6E8C57514201}"/>
              </a:ext>
            </a:extLst>
          </p:cNvPr>
          <p:cNvSpPr>
            <a:spLocks noGrp="1"/>
          </p:cNvSpPr>
          <p:nvPr>
            <p:ph idx="1"/>
          </p:nvPr>
        </p:nvSpPr>
        <p:spPr>
          <a:xfrm>
            <a:off x="856343" y="1283299"/>
            <a:ext cx="9739086" cy="2824225"/>
          </a:xfrm>
        </p:spPr>
        <p:txBody>
          <a:bodyPr>
            <a:noAutofit/>
          </a:bodyPr>
          <a:lstStyle/>
          <a:p>
            <a:pPr marL="0" indent="0" algn="just">
              <a:lnSpc>
                <a:spcPct val="150000"/>
              </a:lnSpc>
              <a:spcAft>
                <a:spcPts val="1000"/>
              </a:spcAft>
              <a:buNone/>
            </a:pPr>
            <a:r>
              <a:rPr lang="en-US" sz="2600" smtClean="0">
                <a:effectLst/>
                <a:latin typeface="Times New Roman" panose="02020603050405020304" pitchFamily="18" charset="0"/>
                <a:ea typeface="Times New Roman" panose="02020603050405020304" pitchFamily="18" charset="0"/>
                <a:cs typeface="Times New Roman" panose="02020603050405020304" pitchFamily="18" charset="0"/>
              </a:rPr>
              <a:t>Câu </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600" dirty="0">
              <a:effectLst/>
              <a:latin typeface="Times New Roman" pitchFamily="18" charset="0"/>
              <a:ea typeface="Calibri" panose="020F0502020204030204" pitchFamily="34" charset="0"/>
              <a:cs typeface="Times New Roman" pitchFamily="18" charset="0"/>
            </a:endParaRPr>
          </a:p>
          <a:p>
            <a:pPr marL="0" indent="0" algn="just">
              <a:lnSpc>
                <a:spcPct val="150000"/>
              </a:lnSpc>
              <a:spcAft>
                <a:spcPts val="1000"/>
              </a:spcAft>
              <a:buNone/>
            </a:pPr>
            <a:r>
              <a:rPr lang="en-US" sz="260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mtClean="0">
                <a:effectLst/>
                <a:latin typeface="Times New Roman" panose="02020603050405020304" pitchFamily="18" charset="0"/>
                <a:ea typeface="Calibri" panose="020F0502020204030204" pitchFamily="34" charset="0"/>
                <a:cs typeface="Times New Roman" panose="02020603050405020304" pitchFamily="18" charset="0"/>
              </a:rPr>
              <a:t>- Phân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tín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hòa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xung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hormone)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600">
                <a:latin typeface="Times New Roman" pitchFamily="18" charset="0"/>
                <a:ea typeface="Calibri" panose="020F0502020204030204" pitchFamily="34" charset="0"/>
                <a:cs typeface="Times New Roman" pitchFamily="18" charset="0"/>
              </a:rPr>
              <a:t> </a:t>
            </a:r>
            <a:endParaRPr lang="en-US" sz="2600" smtClean="0">
              <a:latin typeface="Times New Roman" pitchFamily="18" charset="0"/>
              <a:ea typeface="Calibri" panose="020F0502020204030204" pitchFamily="34" charset="0"/>
              <a:cs typeface="Times New Roman" pitchFamily="18" charset="0"/>
            </a:endParaRPr>
          </a:p>
          <a:p>
            <a:pPr marL="0" indent="0" algn="just">
              <a:lnSpc>
                <a:spcPct val="150000"/>
              </a:lnSpc>
              <a:spcAft>
                <a:spcPts val="1000"/>
              </a:spcAft>
              <a:buNone/>
            </a:pPr>
            <a:r>
              <a:rPr lang="en-US" sz="2600" smtClean="0">
                <a:effectLst/>
                <a:latin typeface="Times New Roman" panose="02020603050405020304" pitchFamily="18" charset="0"/>
                <a:ea typeface="Calibri" panose="020F0502020204030204" pitchFamily="34" charset="0"/>
                <a:cs typeface="Times New Roman" panose="02020603050405020304" pitchFamily="18" charset="0"/>
              </a:rPr>
              <a:t>- Phân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tín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thụ</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600">
                <a:latin typeface="Times New Roman" pitchFamily="18" charset="0"/>
                <a:ea typeface="Calibri" panose="020F0502020204030204" pitchFamily="34" charset="0"/>
                <a:cs typeface="Times New Roman" pitchFamily="18" charset="0"/>
              </a:rPr>
              <a:t> </a:t>
            </a:r>
            <a:endParaRPr lang="en-US" sz="2600" smtClean="0">
              <a:latin typeface="Times New Roman" pitchFamily="18" charset="0"/>
              <a:ea typeface="Calibri" panose="020F0502020204030204" pitchFamily="34" charset="0"/>
              <a:cs typeface="Times New Roman" pitchFamily="18" charset="0"/>
            </a:endParaRPr>
          </a:p>
          <a:p>
            <a:pPr marL="0" indent="0" algn="just">
              <a:lnSpc>
                <a:spcPct val="150000"/>
              </a:lnSpc>
              <a:spcAft>
                <a:spcPts val="1000"/>
              </a:spcAft>
              <a:buNone/>
            </a:pPr>
            <a:r>
              <a:rPr lang="en-US" sz="2600" smtClean="0">
                <a:effectLst/>
                <a:latin typeface="Times New Roman" panose="02020603050405020304" pitchFamily="18" charset="0"/>
                <a:ea typeface="Calibri" panose="020F0502020204030204" pitchFamily="34" charset="0"/>
                <a:cs typeface="Times New Roman" panose="02020603050405020304" pitchFamily="18" charset="0"/>
              </a:rPr>
              <a:t>- Tế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Times New Roman" pitchFamily="18" charset="0"/>
              <a:ea typeface="Calibri" panose="020F0502020204030204" pitchFamily="34" charset="0"/>
              <a:cs typeface="Times New Roman" pitchFamily="18" charset="0"/>
            </a:endParaRPr>
          </a:p>
          <a:p>
            <a:pPr algn="just">
              <a:lnSpc>
                <a:spcPct val="150000"/>
              </a:lnSpc>
            </a:pPr>
            <a:endParaRPr lang="vi-VN" sz="2600" dirty="0"/>
          </a:p>
        </p:txBody>
      </p:sp>
      <p:sp>
        <p:nvSpPr>
          <p:cNvPr id="4" name="Tiêu đề 1">
            <a:extLst>
              <a:ext uri="{FF2B5EF4-FFF2-40B4-BE49-F238E27FC236}">
                <a16:creationId xmlns:a16="http://schemas.microsoft.com/office/drawing/2014/main" id="{AA859277-3D96-14BA-5AE1-A941046BFC8B}"/>
              </a:ext>
            </a:extLst>
          </p:cNvPr>
          <p:cNvSpPr>
            <a:spLocks noGrp="1"/>
          </p:cNvSpPr>
          <p:nvPr>
            <p:ph type="title"/>
          </p:nvPr>
        </p:nvSpPr>
        <p:spPr>
          <a:xfrm>
            <a:off x="3117271" y="351462"/>
            <a:ext cx="5856455" cy="708244"/>
          </a:xfrm>
          <a:ln>
            <a:noFill/>
          </a:ln>
        </p:spPr>
        <p:txBody>
          <a:bodyPr>
            <a:noAutofit/>
          </a:bodyPr>
          <a:lstStyle/>
          <a:p>
            <a:r>
              <a:rPr lang="vi-VN" sz="2600" b="1" dirty="0" err="1">
                <a:solidFill>
                  <a:srgbClr val="FF0000"/>
                </a:solidFill>
                <a:latin typeface="Times New Roman" pitchFamily="18" charset="0"/>
                <a:cs typeface="Times New Roman" pitchFamily="18" charset="0"/>
              </a:rPr>
              <a:t>Đáp</a:t>
            </a:r>
            <a:r>
              <a:rPr lang="vi-VN" sz="2600" b="1" dirty="0">
                <a:solidFill>
                  <a:srgbClr val="FF0000"/>
                </a:solidFill>
                <a:latin typeface="Times New Roman" pitchFamily="18" charset="0"/>
                <a:cs typeface="Times New Roman" pitchFamily="18" charset="0"/>
              </a:rPr>
              <a:t> </a:t>
            </a:r>
            <a:r>
              <a:rPr lang="vi-VN" sz="2600" b="1" dirty="0" err="1">
                <a:solidFill>
                  <a:srgbClr val="FF0000"/>
                </a:solidFill>
                <a:latin typeface="Times New Roman" pitchFamily="18" charset="0"/>
                <a:cs typeface="Times New Roman" pitchFamily="18" charset="0"/>
              </a:rPr>
              <a:t>án</a:t>
            </a:r>
            <a:r>
              <a:rPr lang="vi-VN" sz="26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01355523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Chỗ dành sẵn cho Nội dung 3">
            <a:extLst>
              <a:ext uri="{FF2B5EF4-FFF2-40B4-BE49-F238E27FC236}">
                <a16:creationId xmlns:a16="http://schemas.microsoft.com/office/drawing/2014/main" id="{126ACBCE-F5A6-F3A7-880F-04E2D04B3787}"/>
              </a:ext>
            </a:extLst>
          </p:cNvPr>
          <p:cNvGraphicFramePr>
            <a:graphicFrameLocks noGrp="1"/>
          </p:cNvGraphicFramePr>
          <p:nvPr>
            <p:ph idx="1"/>
            <p:extLst>
              <p:ext uri="{D42A27DB-BD31-4B8C-83A1-F6EECF244321}">
                <p14:modId xmlns:p14="http://schemas.microsoft.com/office/powerpoint/2010/main" val="3503990465"/>
              </p:ext>
            </p:extLst>
          </p:nvPr>
        </p:nvGraphicFramePr>
        <p:xfrm>
          <a:off x="1252803" y="1757447"/>
          <a:ext cx="9798373" cy="3796548"/>
        </p:xfrm>
        <a:graphic>
          <a:graphicData uri="http://schemas.openxmlformats.org/drawingml/2006/table">
            <a:tbl>
              <a:tblPr firstRow="1" firstCol="1" bandRow="1"/>
              <a:tblGrid>
                <a:gridCol w="3168318">
                  <a:extLst>
                    <a:ext uri="{9D8B030D-6E8A-4147-A177-3AD203B41FA5}">
                      <a16:colId xmlns:a16="http://schemas.microsoft.com/office/drawing/2014/main" val="3473376679"/>
                    </a:ext>
                  </a:extLst>
                </a:gridCol>
                <a:gridCol w="3016836">
                  <a:extLst>
                    <a:ext uri="{9D8B030D-6E8A-4147-A177-3AD203B41FA5}">
                      <a16:colId xmlns:a16="http://schemas.microsoft.com/office/drawing/2014/main" val="3751234545"/>
                    </a:ext>
                  </a:extLst>
                </a:gridCol>
                <a:gridCol w="3613219">
                  <a:extLst>
                    <a:ext uri="{9D8B030D-6E8A-4147-A177-3AD203B41FA5}">
                      <a16:colId xmlns:a16="http://schemas.microsoft.com/office/drawing/2014/main" val="1055104578"/>
                    </a:ext>
                  </a:extLst>
                </a:gridCol>
              </a:tblGrid>
              <a:tr h="824748">
                <a:tc>
                  <a:txBody>
                    <a:bodyPr/>
                    <a:lstStyle/>
                    <a:p>
                      <a:pPr algn="ctr">
                        <a:lnSpc>
                          <a:spcPct val="150000"/>
                        </a:lnSpc>
                        <a:spcAft>
                          <a:spcPts val="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Truyền tín cận tiết</a:t>
                      </a:r>
                      <a:endParaRPr lang="vi-VN"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Truyền tín nội tiết</a:t>
                      </a:r>
                      <a:endParaRPr lang="vi-VN"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1285462"/>
                  </a:ext>
                </a:extLst>
              </a:tr>
              <a:tr h="824748">
                <a:tc>
                  <a:txBody>
                    <a:bodyPr/>
                    <a:lstStyle/>
                    <a:p>
                      <a:pPr algn="l">
                        <a:lnSpc>
                          <a:spcPct val="150000"/>
                        </a:lnSpc>
                        <a:spcAft>
                          <a:spcPts val="0"/>
                        </a:spcAft>
                      </a:pP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26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xa</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711576"/>
                  </a:ext>
                </a:extLst>
              </a:tr>
              <a:tr h="1712829">
                <a:tc>
                  <a:txBody>
                    <a:bodyPr/>
                    <a:lstStyle/>
                    <a:p>
                      <a:pPr algn="l">
                        <a:lnSpc>
                          <a:spcPct val="150000"/>
                        </a:lnSpc>
                        <a:spcAft>
                          <a:spcPts val="0"/>
                        </a:spcAft>
                      </a:pP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tin</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smtClean="0">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baseline="0" smtClean="0">
                          <a:effectLst/>
                          <a:latin typeface="Times New Roman" panose="02020603050405020304" pitchFamily="18" charset="0"/>
                          <a:ea typeface="Calibri" panose="020F0502020204030204" pitchFamily="34" charset="0"/>
                          <a:cs typeface="Times New Roman" panose="02020603050405020304" pitchFamily="18" charset="0"/>
                        </a:rPr>
                        <a:t> bào </a:t>
                      </a:r>
                      <a:r>
                        <a:rPr lang="en-US" sz="2600" smtClean="0">
                          <a:effectLst/>
                          <a:latin typeface="Times New Roman" panose="02020603050405020304" pitchFamily="18" charset="0"/>
                          <a:ea typeface="Calibri" panose="020F0502020204030204" pitchFamily="34" charset="0"/>
                          <a:cs typeface="Times New Roman" panose="02020603050405020304" pitchFamily="18" charset="0"/>
                        </a:rPr>
                        <a:t>tiết - </a:t>
                      </a:r>
                      <a:r>
                        <a:rPr lang="en-US" sz="2600">
                          <a:effectLst/>
                          <a:latin typeface="Times New Roman" panose="02020603050405020304" pitchFamily="18" charset="0"/>
                          <a:ea typeface="Calibri" panose="020F0502020204030204" pitchFamily="34" charset="0"/>
                          <a:cs typeface="Times New Roman" panose="02020603050405020304" pitchFamily="18" charset="0"/>
                        </a:rPr>
                        <a:t>phân tử tín </a:t>
                      </a:r>
                      <a:r>
                        <a:rPr lang="en-US" sz="2600" smtClean="0">
                          <a:effectLst/>
                          <a:latin typeface="Times New Roman" panose="02020603050405020304" pitchFamily="18" charset="0"/>
                          <a:ea typeface="Calibri" panose="020F0502020204030204" pitchFamily="34" charset="0"/>
                          <a:cs typeface="Times New Roman" panose="02020603050405020304" pitchFamily="18" charset="0"/>
                        </a:rPr>
                        <a:t>hiệu - </a:t>
                      </a:r>
                      <a:r>
                        <a:rPr lang="en-US" sz="2600">
                          <a:effectLst/>
                          <a:latin typeface="Times New Roman" panose="02020603050405020304" pitchFamily="18" charset="0"/>
                          <a:ea typeface="Calibri" panose="020F0502020204030204" pitchFamily="34" charset="0"/>
                          <a:cs typeface="Times New Roman" panose="02020603050405020304" pitchFamily="18" charset="0"/>
                        </a:rPr>
                        <a:t>thụ </a:t>
                      </a:r>
                      <a:r>
                        <a:rPr lang="en-US" sz="2600" smtClean="0">
                          <a:effectLst/>
                          <a:latin typeface="Times New Roman" panose="02020603050405020304" pitchFamily="18" charset="0"/>
                          <a:ea typeface="Calibri" panose="020F0502020204030204" pitchFamily="34" charset="0"/>
                          <a:cs typeface="Times New Roman" panose="02020603050405020304" pitchFamily="18" charset="0"/>
                        </a:rPr>
                        <a:t>thể - tế</a:t>
                      </a:r>
                      <a:r>
                        <a:rPr lang="en-US" sz="2600" baseline="0" smtClean="0">
                          <a:effectLst/>
                          <a:latin typeface="Times New Roman" panose="02020603050405020304" pitchFamily="18" charset="0"/>
                          <a:ea typeface="Calibri" panose="020F0502020204030204" pitchFamily="34" charset="0"/>
                          <a:cs typeface="Times New Roman" panose="02020603050405020304" pitchFamily="18" charset="0"/>
                        </a:rPr>
                        <a:t> bào </a:t>
                      </a:r>
                      <a:r>
                        <a:rPr lang="en-US" sz="2600" smtClean="0">
                          <a:effectLst/>
                          <a:latin typeface="Times New Roman" panose="02020603050405020304" pitchFamily="18" charset="0"/>
                          <a:ea typeface="Calibri" panose="020F0502020204030204" pitchFamily="34" charset="0"/>
                          <a:cs typeface="Times New Roman" panose="02020603050405020304" pitchFamily="18" charset="0"/>
                        </a:rPr>
                        <a:t>đích</a:t>
                      </a:r>
                      <a:endParaRPr lang="vi-VN"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dirty="0" err="1" smtClean="0">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6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tín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mạch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effectLst/>
                          <a:latin typeface="Times New Roman" panose="02020603050405020304" pitchFamily="18" charset="0"/>
                          <a:ea typeface="Calibri" panose="020F0502020204030204" pitchFamily="34" charset="0"/>
                          <a:cs typeface="Times New Roman" panose="02020603050405020304" pitchFamily="18" charset="0"/>
                        </a:rPr>
                        <a:t>máu</a:t>
                      </a:r>
                      <a:r>
                        <a:rPr lang="en-US" sz="26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thụ</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2600" dirty="0" err="1" smtClean="0">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effectLst/>
                          <a:latin typeface="Times New Roman" panose="02020603050405020304" pitchFamily="18" charset="0"/>
                          <a:ea typeface="Calibri" panose="020F0502020204030204" pitchFamily="34" charset="0"/>
                          <a:cs typeface="Times New Roman" panose="02020603050405020304" pitchFamily="18" charset="0"/>
                        </a:rPr>
                        <a:t>đích</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814694"/>
                  </a:ext>
                </a:extLst>
              </a:tr>
            </a:tbl>
          </a:graphicData>
        </a:graphic>
      </p:graphicFrame>
      <p:sp>
        <p:nvSpPr>
          <p:cNvPr id="4" name="Tiêu đề 1">
            <a:extLst>
              <a:ext uri="{FF2B5EF4-FFF2-40B4-BE49-F238E27FC236}">
                <a16:creationId xmlns:a16="http://schemas.microsoft.com/office/drawing/2014/main" id="{F7EFD475-C583-44AC-9492-EF99B52DCD27}"/>
              </a:ext>
            </a:extLst>
          </p:cNvPr>
          <p:cNvSpPr>
            <a:spLocks noGrp="1"/>
          </p:cNvSpPr>
          <p:nvPr>
            <p:ph type="title"/>
          </p:nvPr>
        </p:nvSpPr>
        <p:spPr>
          <a:xfrm>
            <a:off x="2231136" y="790524"/>
            <a:ext cx="7729728" cy="747988"/>
          </a:xfrm>
          <a:ln>
            <a:noFill/>
          </a:ln>
        </p:spPr>
        <p:txBody>
          <a:bodyPr>
            <a:noAutofit/>
          </a:bodyPr>
          <a:lstStyle/>
          <a:p>
            <a:pPr>
              <a:lnSpc>
                <a:spcPct val="150000"/>
              </a:lnSpc>
            </a:pPr>
            <a:r>
              <a:rPr lang="en-US" sz="26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 </a:t>
            </a:r>
            <a:r>
              <a:rPr lang="en-US" sz="2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tin</a:t>
            </a:r>
            <a:r>
              <a:rPr lang="vi-VN" sz="2600" b="1" dirty="0">
                <a:solidFill>
                  <a:srgbClr val="FF0000"/>
                </a:solidFill>
                <a:effectLst/>
                <a:latin typeface="Times New Roman" pitchFamily="18" charset="0"/>
                <a:ea typeface="Calibri" panose="020F0502020204030204" pitchFamily="34" charset="0"/>
                <a:cs typeface="Times New Roman" pitchFamily="18" charset="0"/>
              </a:rPr>
              <a:t/>
            </a:r>
            <a:br>
              <a:rPr lang="vi-VN" sz="2600" b="1" dirty="0">
                <a:solidFill>
                  <a:srgbClr val="FF0000"/>
                </a:solidFill>
                <a:effectLst/>
                <a:latin typeface="Times New Roman" pitchFamily="18" charset="0"/>
                <a:ea typeface="Calibri" panose="020F0502020204030204" pitchFamily="34" charset="0"/>
                <a:cs typeface="Times New Roman" pitchFamily="18" charset="0"/>
              </a:rPr>
            </a:br>
            <a:endParaRPr lang="vi-VN" sz="2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4042935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gray">
          <a:xfrm>
            <a:off x="1955814" y="93681"/>
            <a:ext cx="8316913" cy="1403351"/>
          </a:xfrm>
          <a:prstGeom prst="rect">
            <a:avLst/>
          </a:prstGeom>
          <a:noFill/>
          <a:ln/>
        </p:spPr>
        <p:style>
          <a:lnRef idx="0">
            <a:schemeClr val="accent3"/>
          </a:lnRef>
          <a:fillRef idx="3">
            <a:schemeClr val="accent3"/>
          </a:fillRef>
          <a:effectRef idx="3">
            <a:schemeClr val="accent3"/>
          </a:effectRef>
          <a:fontRef idx="minor">
            <a:schemeClr val="lt1"/>
          </a:fontRef>
        </p:style>
        <p:txBody>
          <a:bodyPr wrap="none" anchor="ctr"/>
          <a:lstStyle/>
          <a:p>
            <a:pPr defTabSz="914400">
              <a:defRPr/>
            </a:pPr>
            <a:endParaRPr lang="en-US" altLang="en-US" dirty="0">
              <a:solidFill>
                <a:prstClr val="white"/>
              </a:solidFill>
            </a:endParaRPr>
          </a:p>
        </p:txBody>
      </p:sp>
      <p:sp>
        <p:nvSpPr>
          <p:cNvPr id="10" name="AutoShape 4"/>
          <p:cNvSpPr>
            <a:spLocks noChangeArrowheads="1"/>
          </p:cNvSpPr>
          <p:nvPr/>
        </p:nvSpPr>
        <p:spPr bwMode="auto">
          <a:xfrm>
            <a:off x="3190250" y="2301601"/>
            <a:ext cx="1901825" cy="3121668"/>
          </a:xfrm>
          <a:prstGeom prst="roundRect">
            <a:avLst>
              <a:gd name="adj" fmla="val 4690"/>
            </a:avLst>
          </a:prstGeom>
          <a:ln w="28575">
            <a:solidFill>
              <a:schemeClr val="accent1"/>
            </a:solid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defTabSz="914400">
              <a:defRPr/>
            </a:pPr>
            <a:endParaRPr lang="en-US" altLang="en-US" sz="2800" dirty="0">
              <a:solidFill>
                <a:prstClr val="white"/>
              </a:solidFill>
            </a:endParaRPr>
          </a:p>
        </p:txBody>
      </p:sp>
      <p:sp>
        <p:nvSpPr>
          <p:cNvPr id="13" name="AutoShape 4"/>
          <p:cNvSpPr>
            <a:spLocks noChangeArrowheads="1"/>
          </p:cNvSpPr>
          <p:nvPr/>
        </p:nvSpPr>
        <p:spPr bwMode="auto">
          <a:xfrm>
            <a:off x="5236537" y="2272325"/>
            <a:ext cx="2130425" cy="3067293"/>
          </a:xfrm>
          <a:prstGeom prst="roundRect">
            <a:avLst>
              <a:gd name="adj" fmla="val 4690"/>
            </a:avLst>
          </a:prstGeom>
          <a:ln w="28575">
            <a:solidFill>
              <a:schemeClr val="accent1"/>
            </a:solidFill>
            <a:headEnd/>
            <a:tailEnd/>
          </a:ln>
        </p:spPr>
        <p:style>
          <a:lnRef idx="0">
            <a:schemeClr val="accent2"/>
          </a:lnRef>
          <a:fillRef idx="3">
            <a:schemeClr val="accent2"/>
          </a:fillRef>
          <a:effectRef idx="3">
            <a:schemeClr val="accent2"/>
          </a:effectRef>
          <a:fontRef idx="minor">
            <a:schemeClr val="lt1"/>
          </a:fontRef>
        </p:style>
        <p:txBody>
          <a:bodyPr wrap="none" anchor="ctr"/>
          <a:lstStyle/>
          <a:p>
            <a:pPr defTabSz="914400">
              <a:defRPr/>
            </a:pPr>
            <a:endParaRPr lang="en-US" altLang="en-US" dirty="0">
              <a:solidFill>
                <a:prstClr val="white"/>
              </a:solidFill>
            </a:endParaRPr>
          </a:p>
        </p:txBody>
      </p:sp>
      <p:sp>
        <p:nvSpPr>
          <p:cNvPr id="19" name="AutoShape 4"/>
          <p:cNvSpPr>
            <a:spLocks noChangeArrowheads="1"/>
          </p:cNvSpPr>
          <p:nvPr/>
        </p:nvSpPr>
        <p:spPr bwMode="auto">
          <a:xfrm>
            <a:off x="7578091" y="2301600"/>
            <a:ext cx="1978025" cy="3070083"/>
          </a:xfrm>
          <a:prstGeom prst="roundRect">
            <a:avLst>
              <a:gd name="adj" fmla="val 4690"/>
            </a:avLst>
          </a:prstGeom>
          <a:ln w="28575">
            <a:solidFill>
              <a:schemeClr val="accent1"/>
            </a:solidFill>
            <a:headEnd/>
            <a:tailEnd/>
          </a:ln>
        </p:spPr>
        <p:style>
          <a:lnRef idx="0">
            <a:schemeClr val="accent4"/>
          </a:lnRef>
          <a:fillRef idx="3">
            <a:schemeClr val="accent4"/>
          </a:fillRef>
          <a:effectRef idx="3">
            <a:schemeClr val="accent4"/>
          </a:effectRef>
          <a:fontRef idx="minor">
            <a:schemeClr val="lt1"/>
          </a:fontRef>
        </p:style>
        <p:txBody>
          <a:bodyPr wrap="none" anchor="ctr"/>
          <a:lstStyle/>
          <a:p>
            <a:pPr defTabSz="914400">
              <a:defRPr/>
            </a:pPr>
            <a:endParaRPr lang="en-US" altLang="en-US" dirty="0">
              <a:solidFill>
                <a:prstClr val="white"/>
              </a:solidFill>
            </a:endParaRPr>
          </a:p>
        </p:txBody>
      </p:sp>
      <p:sp>
        <p:nvSpPr>
          <p:cNvPr id="16391" name="Text Box 21"/>
          <p:cNvSpPr txBox="1">
            <a:spLocks noChangeArrowheads="1"/>
          </p:cNvSpPr>
          <p:nvPr/>
        </p:nvSpPr>
        <p:spPr bwMode="auto">
          <a:xfrm>
            <a:off x="5380985" y="2466125"/>
            <a:ext cx="19859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00000"/>
              </a:lnSpc>
              <a:spcBef>
                <a:spcPct val="0"/>
              </a:spcBef>
              <a:buFont typeface="Arial" panose="020B0604020202020204" pitchFamily="34" charset="0"/>
              <a:buNone/>
            </a:pPr>
            <a:r>
              <a:rPr lang="en-US" altLang="en-US" b="1" smtClean="0">
                <a:solidFill>
                  <a:prstClr val="black"/>
                </a:solidFill>
                <a:latin typeface="Times New Roman" panose="02020603050405020304" pitchFamily="18" charset="0"/>
                <a:cs typeface="Times New Roman" panose="02020603050405020304" pitchFamily="18" charset="0"/>
              </a:rPr>
              <a:t>2. </a:t>
            </a:r>
            <a:endParaRPr lang="en-US" altLang="en-US" b="1" dirty="0" smtClean="0">
              <a:solidFill>
                <a:prstClr val="black"/>
              </a:solidFill>
              <a:latin typeface="Times New Roman" panose="02020603050405020304" pitchFamily="18" charset="0"/>
              <a:cs typeface="Times New Roman" panose="02020603050405020304" pitchFamily="18" charset="0"/>
            </a:endParaRPr>
          </a:p>
          <a:p>
            <a:pPr algn="ctr" defTabSz="914400">
              <a:lnSpc>
                <a:spcPct val="100000"/>
              </a:lnSpc>
              <a:spcBef>
                <a:spcPct val="0"/>
              </a:spcBef>
              <a:buFont typeface="Arial" panose="020B0604020202020204" pitchFamily="34" charset="0"/>
              <a:buNone/>
            </a:pPr>
            <a:r>
              <a:rPr lang="nl-NL" b="1" dirty="0" smtClean="0">
                <a:solidFill>
                  <a:prstClr val="black"/>
                </a:solidFill>
                <a:latin typeface="Times New Roman" panose="02020603050405020304" pitchFamily="18" charset="0"/>
                <a:cs typeface="Times New Roman" panose="02020603050405020304" pitchFamily="18" charset="0"/>
              </a:rPr>
              <a:t>TRUYỀN TIN NỘI BÀO</a:t>
            </a:r>
            <a:endParaRPr lang="vi-VN" altLang="en-US" b="1" dirty="0">
              <a:solidFill>
                <a:prstClr val="white"/>
              </a:solidFill>
              <a:latin typeface="Times New Roman" panose="02020603050405020304" pitchFamily="18" charset="0"/>
              <a:cs typeface="Times New Roman" panose="02020603050405020304" pitchFamily="18" charset="0"/>
            </a:endParaRPr>
          </a:p>
        </p:txBody>
      </p:sp>
      <p:sp>
        <p:nvSpPr>
          <p:cNvPr id="16393" name="Text Box 21"/>
          <p:cNvSpPr txBox="1">
            <a:spLocks noChangeArrowheads="1"/>
          </p:cNvSpPr>
          <p:nvPr/>
        </p:nvSpPr>
        <p:spPr bwMode="auto">
          <a:xfrm>
            <a:off x="7689215" y="2466118"/>
            <a:ext cx="179387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00000"/>
              </a:lnSpc>
              <a:spcBef>
                <a:spcPct val="0"/>
              </a:spcBef>
              <a:buFont typeface="Arial" panose="020B0604020202020204" pitchFamily="34" charset="0"/>
              <a:buNone/>
            </a:pPr>
            <a:r>
              <a:rPr lang="en-US" altLang="en-US" b="1" smtClean="0">
                <a:solidFill>
                  <a:prstClr val="black"/>
                </a:solidFill>
                <a:latin typeface="Times New Roman" panose="02020603050405020304" pitchFamily="18" charset="0"/>
                <a:cs typeface="Times New Roman" panose="02020603050405020304" pitchFamily="18" charset="0"/>
              </a:rPr>
              <a:t>3. </a:t>
            </a:r>
            <a:endParaRPr lang="vi-VN" altLang="en-US" b="1" dirty="0" smtClean="0">
              <a:solidFill>
                <a:prstClr val="black"/>
              </a:solidFill>
              <a:latin typeface="Times New Roman" panose="02020603050405020304" pitchFamily="18" charset="0"/>
              <a:cs typeface="Times New Roman" panose="02020603050405020304" pitchFamily="18" charset="0"/>
            </a:endParaRPr>
          </a:p>
          <a:p>
            <a:pPr algn="ctr" defTabSz="914400">
              <a:lnSpc>
                <a:spcPct val="100000"/>
              </a:lnSpc>
              <a:spcBef>
                <a:spcPct val="0"/>
              </a:spcBef>
              <a:buFont typeface="Arial" panose="020B0604020202020204" pitchFamily="34" charset="0"/>
              <a:buNone/>
            </a:pPr>
            <a:r>
              <a:rPr lang="en-US" altLang="en-US" b="1" dirty="0" smtClean="0">
                <a:solidFill>
                  <a:prstClr val="black"/>
                </a:solidFill>
                <a:latin typeface="Times New Roman" panose="02020603050405020304" pitchFamily="18" charset="0"/>
                <a:cs typeface="Times New Roman" panose="02020603050405020304" pitchFamily="18" charset="0"/>
              </a:rPr>
              <a:t>ĐÁP ỨNG</a:t>
            </a:r>
            <a:endParaRPr lang="en-US" altLang="en-US" b="1" dirty="0">
              <a:solidFill>
                <a:prstClr val="black"/>
              </a:solidFill>
              <a:latin typeface="Times New Roman" panose="02020603050405020304" pitchFamily="18" charset="0"/>
              <a:cs typeface="Times New Roman" panose="02020603050405020304" pitchFamily="18" charset="0"/>
            </a:endParaRPr>
          </a:p>
        </p:txBody>
      </p:sp>
      <p:sp>
        <p:nvSpPr>
          <p:cNvPr id="31" name="Freeform 8"/>
          <p:cNvSpPr>
            <a:spLocks/>
          </p:cNvSpPr>
          <p:nvPr/>
        </p:nvSpPr>
        <p:spPr bwMode="gray">
          <a:xfrm rot="1332565">
            <a:off x="4231635" y="1506891"/>
            <a:ext cx="1466852" cy="1016390"/>
          </a:xfrm>
          <a:custGeom>
            <a:avLst/>
            <a:gdLst>
              <a:gd name="T0" fmla="*/ 0 w 982"/>
              <a:gd name="T1" fmla="*/ 1157288 h 774"/>
              <a:gd name="T2" fmla="*/ 2987 w 982"/>
              <a:gd name="T3" fmla="*/ 1151307 h 774"/>
              <a:gd name="T4" fmla="*/ 11950 w 982"/>
              <a:gd name="T5" fmla="*/ 1127384 h 774"/>
              <a:gd name="T6" fmla="*/ 23900 w 982"/>
              <a:gd name="T7" fmla="*/ 1091499 h 774"/>
              <a:gd name="T8" fmla="*/ 47800 w 982"/>
              <a:gd name="T9" fmla="*/ 1043653 h 774"/>
              <a:gd name="T10" fmla="*/ 74687 w 982"/>
              <a:gd name="T11" fmla="*/ 986835 h 774"/>
              <a:gd name="T12" fmla="*/ 113524 w 982"/>
              <a:gd name="T13" fmla="*/ 924036 h 774"/>
              <a:gd name="T14" fmla="*/ 158336 w 982"/>
              <a:gd name="T15" fmla="*/ 858247 h 774"/>
              <a:gd name="T16" fmla="*/ 212111 w 982"/>
              <a:gd name="T17" fmla="*/ 789468 h 774"/>
              <a:gd name="T18" fmla="*/ 277835 w 982"/>
              <a:gd name="T19" fmla="*/ 720688 h 774"/>
              <a:gd name="T20" fmla="*/ 352522 w 982"/>
              <a:gd name="T21" fmla="*/ 654899 h 774"/>
              <a:gd name="T22" fmla="*/ 439159 w 982"/>
              <a:gd name="T23" fmla="*/ 595091 h 774"/>
              <a:gd name="T24" fmla="*/ 537745 w 982"/>
              <a:gd name="T25" fmla="*/ 538274 h 774"/>
              <a:gd name="T26" fmla="*/ 636332 w 982"/>
              <a:gd name="T27" fmla="*/ 496408 h 774"/>
              <a:gd name="T28" fmla="*/ 728944 w 982"/>
              <a:gd name="T29" fmla="*/ 469494 h 774"/>
              <a:gd name="T30" fmla="*/ 812593 w 982"/>
              <a:gd name="T31" fmla="*/ 454542 h 774"/>
              <a:gd name="T32" fmla="*/ 887280 w 982"/>
              <a:gd name="T33" fmla="*/ 448561 h 774"/>
              <a:gd name="T34" fmla="*/ 953005 w 982"/>
              <a:gd name="T35" fmla="*/ 448561 h 774"/>
              <a:gd name="T36" fmla="*/ 1012754 w 982"/>
              <a:gd name="T37" fmla="*/ 454542 h 774"/>
              <a:gd name="T38" fmla="*/ 1060554 w 982"/>
              <a:gd name="T39" fmla="*/ 466504 h 774"/>
              <a:gd name="T40" fmla="*/ 1099391 w 982"/>
              <a:gd name="T41" fmla="*/ 478465 h 774"/>
              <a:gd name="T42" fmla="*/ 1126278 w 982"/>
              <a:gd name="T43" fmla="*/ 487437 h 774"/>
              <a:gd name="T44" fmla="*/ 1144203 w 982"/>
              <a:gd name="T45" fmla="*/ 496408 h 774"/>
              <a:gd name="T46" fmla="*/ 1150178 w 982"/>
              <a:gd name="T47" fmla="*/ 499398 h 774"/>
              <a:gd name="T48" fmla="*/ 1015741 w 982"/>
              <a:gd name="T49" fmla="*/ 711717 h 774"/>
              <a:gd name="T50" fmla="*/ 1466850 w 982"/>
              <a:gd name="T51" fmla="*/ 553226 h 774"/>
              <a:gd name="T52" fmla="*/ 1362288 w 982"/>
              <a:gd name="T53" fmla="*/ 0 h 774"/>
              <a:gd name="T54" fmla="*/ 1275652 w 982"/>
              <a:gd name="T55" fmla="*/ 224281 h 774"/>
              <a:gd name="T56" fmla="*/ 1269677 w 982"/>
              <a:gd name="T57" fmla="*/ 221290 h 774"/>
              <a:gd name="T58" fmla="*/ 1251752 w 982"/>
              <a:gd name="T59" fmla="*/ 212319 h 774"/>
              <a:gd name="T60" fmla="*/ 1227852 w 982"/>
              <a:gd name="T61" fmla="*/ 200357 h 774"/>
              <a:gd name="T62" fmla="*/ 1192002 w 982"/>
              <a:gd name="T63" fmla="*/ 188396 h 774"/>
              <a:gd name="T64" fmla="*/ 1147190 w 982"/>
              <a:gd name="T65" fmla="*/ 179424 h 774"/>
              <a:gd name="T66" fmla="*/ 1093416 w 982"/>
              <a:gd name="T67" fmla="*/ 170453 h 774"/>
              <a:gd name="T68" fmla="*/ 1033666 w 982"/>
              <a:gd name="T69" fmla="*/ 164472 h 774"/>
              <a:gd name="T70" fmla="*/ 964954 w 982"/>
              <a:gd name="T71" fmla="*/ 164472 h 774"/>
              <a:gd name="T72" fmla="*/ 890268 w 982"/>
              <a:gd name="T73" fmla="*/ 173444 h 774"/>
              <a:gd name="T74" fmla="*/ 806618 w 982"/>
              <a:gd name="T75" fmla="*/ 188396 h 774"/>
              <a:gd name="T76" fmla="*/ 719981 w 982"/>
              <a:gd name="T77" fmla="*/ 218300 h 774"/>
              <a:gd name="T78" fmla="*/ 630357 w 982"/>
              <a:gd name="T79" fmla="*/ 257175 h 774"/>
              <a:gd name="T80" fmla="*/ 531771 w 982"/>
              <a:gd name="T81" fmla="*/ 313993 h 774"/>
              <a:gd name="T82" fmla="*/ 433184 w 982"/>
              <a:gd name="T83" fmla="*/ 385763 h 774"/>
              <a:gd name="T84" fmla="*/ 343560 w 982"/>
              <a:gd name="T85" fmla="*/ 463513 h 774"/>
              <a:gd name="T86" fmla="*/ 265885 w 982"/>
              <a:gd name="T87" fmla="*/ 544254 h 774"/>
              <a:gd name="T88" fmla="*/ 203148 w 982"/>
              <a:gd name="T89" fmla="*/ 630976 h 774"/>
              <a:gd name="T90" fmla="*/ 149374 w 982"/>
              <a:gd name="T91" fmla="*/ 717698 h 774"/>
              <a:gd name="T92" fmla="*/ 107549 w 982"/>
              <a:gd name="T93" fmla="*/ 801430 h 774"/>
              <a:gd name="T94" fmla="*/ 71699 w 982"/>
              <a:gd name="T95" fmla="*/ 882171 h 774"/>
              <a:gd name="T96" fmla="*/ 44812 w 982"/>
              <a:gd name="T97" fmla="*/ 956931 h 774"/>
              <a:gd name="T98" fmla="*/ 26887 w 982"/>
              <a:gd name="T99" fmla="*/ 1022720 h 774"/>
              <a:gd name="T100" fmla="*/ 11950 w 982"/>
              <a:gd name="T101" fmla="*/ 1079537 h 774"/>
              <a:gd name="T102" fmla="*/ 5975 w 982"/>
              <a:gd name="T103" fmla="*/ 1121403 h 774"/>
              <a:gd name="T104" fmla="*/ 0 w 982"/>
              <a:gd name="T105" fmla="*/ 1148317 h 774"/>
              <a:gd name="T106" fmla="*/ 0 w 982"/>
              <a:gd name="T107" fmla="*/ 1157288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ln/>
        </p:spPr>
        <p:style>
          <a:lnRef idx="3">
            <a:schemeClr val="accent2"/>
          </a:lnRef>
          <a:fillRef idx="0">
            <a:schemeClr val="accent2"/>
          </a:fillRef>
          <a:effectRef idx="2">
            <a:schemeClr val="accent2"/>
          </a:effectRef>
          <a:fontRef idx="minor">
            <a:schemeClr val="tx1"/>
          </a:fontRef>
        </p:style>
        <p:txBody>
          <a:bodyPr/>
          <a:lstStyle/>
          <a:p>
            <a:pPr defTabSz="914400">
              <a:defRPr/>
            </a:pPr>
            <a:endParaRPr lang="en-US" dirty="0">
              <a:solidFill>
                <a:prstClr val="black"/>
              </a:solidFill>
            </a:endParaRPr>
          </a:p>
        </p:txBody>
      </p:sp>
      <p:sp>
        <p:nvSpPr>
          <p:cNvPr id="32" name="Freeform 8"/>
          <p:cNvSpPr>
            <a:spLocks/>
          </p:cNvSpPr>
          <p:nvPr/>
        </p:nvSpPr>
        <p:spPr bwMode="gray">
          <a:xfrm rot="1332565">
            <a:off x="6855771" y="1506891"/>
            <a:ext cx="1466852" cy="1016390"/>
          </a:xfrm>
          <a:custGeom>
            <a:avLst/>
            <a:gdLst>
              <a:gd name="T0" fmla="*/ 0 w 982"/>
              <a:gd name="T1" fmla="*/ 1157288 h 774"/>
              <a:gd name="T2" fmla="*/ 2987 w 982"/>
              <a:gd name="T3" fmla="*/ 1151307 h 774"/>
              <a:gd name="T4" fmla="*/ 11950 w 982"/>
              <a:gd name="T5" fmla="*/ 1127384 h 774"/>
              <a:gd name="T6" fmla="*/ 23900 w 982"/>
              <a:gd name="T7" fmla="*/ 1091499 h 774"/>
              <a:gd name="T8" fmla="*/ 47800 w 982"/>
              <a:gd name="T9" fmla="*/ 1043653 h 774"/>
              <a:gd name="T10" fmla="*/ 74687 w 982"/>
              <a:gd name="T11" fmla="*/ 986835 h 774"/>
              <a:gd name="T12" fmla="*/ 113524 w 982"/>
              <a:gd name="T13" fmla="*/ 924036 h 774"/>
              <a:gd name="T14" fmla="*/ 158336 w 982"/>
              <a:gd name="T15" fmla="*/ 858247 h 774"/>
              <a:gd name="T16" fmla="*/ 212111 w 982"/>
              <a:gd name="T17" fmla="*/ 789468 h 774"/>
              <a:gd name="T18" fmla="*/ 277835 w 982"/>
              <a:gd name="T19" fmla="*/ 720688 h 774"/>
              <a:gd name="T20" fmla="*/ 352522 w 982"/>
              <a:gd name="T21" fmla="*/ 654899 h 774"/>
              <a:gd name="T22" fmla="*/ 439159 w 982"/>
              <a:gd name="T23" fmla="*/ 595091 h 774"/>
              <a:gd name="T24" fmla="*/ 537745 w 982"/>
              <a:gd name="T25" fmla="*/ 538274 h 774"/>
              <a:gd name="T26" fmla="*/ 636332 w 982"/>
              <a:gd name="T27" fmla="*/ 496408 h 774"/>
              <a:gd name="T28" fmla="*/ 728944 w 982"/>
              <a:gd name="T29" fmla="*/ 469494 h 774"/>
              <a:gd name="T30" fmla="*/ 812593 w 982"/>
              <a:gd name="T31" fmla="*/ 454542 h 774"/>
              <a:gd name="T32" fmla="*/ 887280 w 982"/>
              <a:gd name="T33" fmla="*/ 448561 h 774"/>
              <a:gd name="T34" fmla="*/ 953005 w 982"/>
              <a:gd name="T35" fmla="*/ 448561 h 774"/>
              <a:gd name="T36" fmla="*/ 1012754 w 982"/>
              <a:gd name="T37" fmla="*/ 454542 h 774"/>
              <a:gd name="T38" fmla="*/ 1060554 w 982"/>
              <a:gd name="T39" fmla="*/ 466504 h 774"/>
              <a:gd name="T40" fmla="*/ 1099391 w 982"/>
              <a:gd name="T41" fmla="*/ 478465 h 774"/>
              <a:gd name="T42" fmla="*/ 1126278 w 982"/>
              <a:gd name="T43" fmla="*/ 487437 h 774"/>
              <a:gd name="T44" fmla="*/ 1144203 w 982"/>
              <a:gd name="T45" fmla="*/ 496408 h 774"/>
              <a:gd name="T46" fmla="*/ 1150178 w 982"/>
              <a:gd name="T47" fmla="*/ 499398 h 774"/>
              <a:gd name="T48" fmla="*/ 1015741 w 982"/>
              <a:gd name="T49" fmla="*/ 711717 h 774"/>
              <a:gd name="T50" fmla="*/ 1466850 w 982"/>
              <a:gd name="T51" fmla="*/ 553226 h 774"/>
              <a:gd name="T52" fmla="*/ 1362288 w 982"/>
              <a:gd name="T53" fmla="*/ 0 h 774"/>
              <a:gd name="T54" fmla="*/ 1275652 w 982"/>
              <a:gd name="T55" fmla="*/ 224281 h 774"/>
              <a:gd name="T56" fmla="*/ 1269677 w 982"/>
              <a:gd name="T57" fmla="*/ 221290 h 774"/>
              <a:gd name="T58" fmla="*/ 1251752 w 982"/>
              <a:gd name="T59" fmla="*/ 212319 h 774"/>
              <a:gd name="T60" fmla="*/ 1227852 w 982"/>
              <a:gd name="T61" fmla="*/ 200357 h 774"/>
              <a:gd name="T62" fmla="*/ 1192002 w 982"/>
              <a:gd name="T63" fmla="*/ 188396 h 774"/>
              <a:gd name="T64" fmla="*/ 1147190 w 982"/>
              <a:gd name="T65" fmla="*/ 179424 h 774"/>
              <a:gd name="T66" fmla="*/ 1093416 w 982"/>
              <a:gd name="T67" fmla="*/ 170453 h 774"/>
              <a:gd name="T68" fmla="*/ 1033666 w 982"/>
              <a:gd name="T69" fmla="*/ 164472 h 774"/>
              <a:gd name="T70" fmla="*/ 964954 w 982"/>
              <a:gd name="T71" fmla="*/ 164472 h 774"/>
              <a:gd name="T72" fmla="*/ 890268 w 982"/>
              <a:gd name="T73" fmla="*/ 173444 h 774"/>
              <a:gd name="T74" fmla="*/ 806618 w 982"/>
              <a:gd name="T75" fmla="*/ 188396 h 774"/>
              <a:gd name="T76" fmla="*/ 719981 w 982"/>
              <a:gd name="T77" fmla="*/ 218300 h 774"/>
              <a:gd name="T78" fmla="*/ 630357 w 982"/>
              <a:gd name="T79" fmla="*/ 257175 h 774"/>
              <a:gd name="T80" fmla="*/ 531771 w 982"/>
              <a:gd name="T81" fmla="*/ 313993 h 774"/>
              <a:gd name="T82" fmla="*/ 433184 w 982"/>
              <a:gd name="T83" fmla="*/ 385763 h 774"/>
              <a:gd name="T84" fmla="*/ 343560 w 982"/>
              <a:gd name="T85" fmla="*/ 463513 h 774"/>
              <a:gd name="T86" fmla="*/ 265885 w 982"/>
              <a:gd name="T87" fmla="*/ 544254 h 774"/>
              <a:gd name="T88" fmla="*/ 203148 w 982"/>
              <a:gd name="T89" fmla="*/ 630976 h 774"/>
              <a:gd name="T90" fmla="*/ 149374 w 982"/>
              <a:gd name="T91" fmla="*/ 717698 h 774"/>
              <a:gd name="T92" fmla="*/ 107549 w 982"/>
              <a:gd name="T93" fmla="*/ 801430 h 774"/>
              <a:gd name="T94" fmla="*/ 71699 w 982"/>
              <a:gd name="T95" fmla="*/ 882171 h 774"/>
              <a:gd name="T96" fmla="*/ 44812 w 982"/>
              <a:gd name="T97" fmla="*/ 956931 h 774"/>
              <a:gd name="T98" fmla="*/ 26887 w 982"/>
              <a:gd name="T99" fmla="*/ 1022720 h 774"/>
              <a:gd name="T100" fmla="*/ 11950 w 982"/>
              <a:gd name="T101" fmla="*/ 1079537 h 774"/>
              <a:gd name="T102" fmla="*/ 5975 w 982"/>
              <a:gd name="T103" fmla="*/ 1121403 h 774"/>
              <a:gd name="T104" fmla="*/ 0 w 982"/>
              <a:gd name="T105" fmla="*/ 1148317 h 774"/>
              <a:gd name="T106" fmla="*/ 0 w 982"/>
              <a:gd name="T107" fmla="*/ 1157288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ln/>
        </p:spPr>
        <p:style>
          <a:lnRef idx="3">
            <a:schemeClr val="accent4"/>
          </a:lnRef>
          <a:fillRef idx="0">
            <a:schemeClr val="accent4"/>
          </a:fillRef>
          <a:effectRef idx="2">
            <a:schemeClr val="accent4"/>
          </a:effectRef>
          <a:fontRef idx="minor">
            <a:schemeClr val="tx1"/>
          </a:fontRef>
        </p:style>
        <p:txBody>
          <a:bodyPr/>
          <a:lstStyle/>
          <a:p>
            <a:pPr defTabSz="914400">
              <a:defRPr/>
            </a:pPr>
            <a:endParaRPr lang="en-US" dirty="0">
              <a:solidFill>
                <a:prstClr val="black"/>
              </a:solidFill>
            </a:endParaRPr>
          </a:p>
        </p:txBody>
      </p:sp>
      <p:sp>
        <p:nvSpPr>
          <p:cNvPr id="16398" name="Rectangle 1"/>
          <p:cNvSpPr>
            <a:spLocks noChangeArrowheads="1"/>
          </p:cNvSpPr>
          <p:nvPr/>
        </p:nvSpPr>
        <p:spPr bwMode="auto">
          <a:xfrm>
            <a:off x="3079880" y="2442009"/>
            <a:ext cx="212253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a:lnSpc>
                <a:spcPct val="100000"/>
              </a:lnSpc>
              <a:spcBef>
                <a:spcPct val="0"/>
              </a:spcBef>
              <a:buFont typeface="Arial" panose="020B0604020202020204" pitchFamily="34" charset="0"/>
              <a:buNone/>
            </a:pPr>
            <a:r>
              <a:rPr lang="en-US" altLang="en-US" b="1" smtClean="0">
                <a:solidFill>
                  <a:prstClr val="black"/>
                </a:solidFill>
                <a:latin typeface="Times New Roman" panose="02020603050405020304" pitchFamily="18" charset="0"/>
                <a:cs typeface="Times New Roman" panose="02020603050405020304" pitchFamily="18" charset="0"/>
              </a:rPr>
              <a:t>1. </a:t>
            </a:r>
            <a:endParaRPr lang="en-US" altLang="en-US" b="1" dirty="0" smtClean="0">
              <a:solidFill>
                <a:prstClr val="black"/>
              </a:solidFill>
              <a:latin typeface="Times New Roman" panose="02020603050405020304" pitchFamily="18" charset="0"/>
              <a:cs typeface="Times New Roman" panose="02020603050405020304" pitchFamily="18" charset="0"/>
            </a:endParaRPr>
          </a:p>
          <a:p>
            <a:pPr algn="ctr" defTabSz="914400">
              <a:lnSpc>
                <a:spcPct val="100000"/>
              </a:lnSpc>
              <a:spcBef>
                <a:spcPct val="0"/>
              </a:spcBef>
              <a:buFont typeface="Arial" panose="020B0604020202020204" pitchFamily="34" charset="0"/>
              <a:buNone/>
            </a:pPr>
            <a:r>
              <a:rPr lang="nl-NL" b="1" dirty="0" smtClean="0">
                <a:solidFill>
                  <a:prstClr val="black"/>
                </a:solidFill>
                <a:latin typeface="Times New Roman" panose="02020603050405020304" pitchFamily="18" charset="0"/>
                <a:cs typeface="Times New Roman" panose="02020603050405020304" pitchFamily="18" charset="0"/>
              </a:rPr>
              <a:t>TIẾP NHẬN</a:t>
            </a:r>
            <a:endParaRPr lang="en-US" altLang="en-US" b="1"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2694780" y="528037"/>
            <a:ext cx="7735023" cy="79849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600" b="1" smtClean="0">
                <a:solidFill>
                  <a:srgbClr val="FF0000"/>
                </a:solidFill>
                <a:latin typeface="Times New Roman" panose="02020603050405020304" pitchFamily="18" charset="0"/>
                <a:cs typeface="Times New Roman" panose="02020603050405020304" pitchFamily="18" charset="0"/>
              </a:rPr>
              <a:t>II. QUÁ </a:t>
            </a:r>
            <a:r>
              <a:rPr lang="en-US" sz="2600" b="1" dirty="0" smtClean="0">
                <a:solidFill>
                  <a:srgbClr val="FF0000"/>
                </a:solidFill>
                <a:latin typeface="Times New Roman" panose="02020603050405020304" pitchFamily="18" charset="0"/>
                <a:cs typeface="Times New Roman" panose="02020603050405020304" pitchFamily="18" charset="0"/>
              </a:rPr>
              <a:t>TRÌNH TRUYỀN THÔNG TIN </a:t>
            </a:r>
          </a:p>
          <a:p>
            <a:pPr algn="ctr" defTabSz="914400"/>
            <a:r>
              <a:rPr lang="en-US" sz="2600" b="1" dirty="0" smtClean="0">
                <a:solidFill>
                  <a:srgbClr val="FF0000"/>
                </a:solidFill>
                <a:latin typeface="Times New Roman" panose="02020603050405020304" pitchFamily="18" charset="0"/>
                <a:cs typeface="Times New Roman" panose="02020603050405020304" pitchFamily="18" charset="0"/>
              </a:rPr>
              <a:t>GIỮA CÁC TẾ BÀO</a:t>
            </a:r>
            <a:endParaRPr lang="vi-VN" sz="2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63898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398"/>
                                        </p:tgtEl>
                                        <p:attrNameLst>
                                          <p:attrName>style.visibility</p:attrName>
                                        </p:attrNameLst>
                                      </p:cBhvr>
                                      <p:to>
                                        <p:strVal val="visible"/>
                                      </p:to>
                                    </p:set>
                                    <p:animEffect transition="in" filter="barn(inVertical)">
                                      <p:cBhvr>
                                        <p:cTn id="15" dur="500"/>
                                        <p:tgtEl>
                                          <p:spTgt spid="1639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391"/>
                                        </p:tgtEl>
                                        <p:attrNameLst>
                                          <p:attrName>style.visibility</p:attrName>
                                        </p:attrNameLst>
                                      </p:cBhvr>
                                      <p:to>
                                        <p:strVal val="visible"/>
                                      </p:to>
                                    </p:set>
                                    <p:animEffect transition="in" filter="barn(inVertical)">
                                      <p:cBhvr>
                                        <p:cTn id="23" dur="500"/>
                                        <p:tgtEl>
                                          <p:spTgt spid="1639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393"/>
                                        </p:tgtEl>
                                        <p:attrNameLst>
                                          <p:attrName>style.visibility</p:attrName>
                                        </p:attrNameLst>
                                      </p:cBhvr>
                                      <p:to>
                                        <p:strVal val="visible"/>
                                      </p:to>
                                    </p:set>
                                    <p:animEffect transition="in" filter="barn(inVertical)">
                                      <p:cBhvr>
                                        <p:cTn id="34" dur="500"/>
                                        <p:tgtEl>
                                          <p:spTgt spid="1639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9" grpId="0" animBg="1"/>
      <p:bldP spid="16391" grpId="0"/>
      <p:bldP spid="16393" grpId="0"/>
      <p:bldP spid="31" grpId="0" animBg="1"/>
      <p:bldP spid="32" grpId="0" animBg="1"/>
      <p:bldP spid="1639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êu đề 1">
            <a:extLst>
              <a:ext uri="{FF2B5EF4-FFF2-40B4-BE49-F238E27FC236}">
                <a16:creationId xmlns:a16="http://schemas.microsoft.com/office/drawing/2014/main" id="{A37D689B-BB46-C758-0F41-808F11FF7C58}"/>
              </a:ext>
            </a:extLst>
          </p:cNvPr>
          <p:cNvSpPr>
            <a:spLocks noGrp="1"/>
          </p:cNvSpPr>
          <p:nvPr>
            <p:ph type="title"/>
          </p:nvPr>
        </p:nvSpPr>
        <p:spPr>
          <a:xfrm>
            <a:off x="2231136" y="442188"/>
            <a:ext cx="7729728" cy="617355"/>
          </a:xfrm>
          <a:ln>
            <a:noFill/>
          </a:ln>
        </p:spPr>
        <p:txBody>
          <a:bodyPr>
            <a:noAutofit/>
          </a:bodyPr>
          <a:lstStyle/>
          <a:p>
            <a:r>
              <a:rPr lang="vi-VN" sz="2600" b="1" dirty="0" err="1">
                <a:solidFill>
                  <a:srgbClr val="FF0000"/>
                </a:solidFill>
                <a:latin typeface="Times New Roman" pitchFamily="18" charset="0"/>
                <a:cs typeface="Times New Roman" pitchFamily="18" charset="0"/>
              </a:rPr>
              <a:t>Quá</a:t>
            </a:r>
            <a:r>
              <a:rPr lang="vi-VN" sz="2600" b="1" dirty="0">
                <a:solidFill>
                  <a:srgbClr val="FF0000"/>
                </a:solidFill>
                <a:latin typeface="Times New Roman" pitchFamily="18" charset="0"/>
                <a:cs typeface="Times New Roman" pitchFamily="18" charset="0"/>
              </a:rPr>
              <a:t> </a:t>
            </a:r>
            <a:r>
              <a:rPr lang="vi-VN" sz="2600" b="1" dirty="0" err="1">
                <a:solidFill>
                  <a:srgbClr val="FF0000"/>
                </a:solidFill>
                <a:latin typeface="Times New Roman" pitchFamily="18" charset="0"/>
                <a:cs typeface="Times New Roman" pitchFamily="18" charset="0"/>
              </a:rPr>
              <a:t>trình</a:t>
            </a:r>
            <a:r>
              <a:rPr lang="vi-VN" sz="2600" b="1" dirty="0">
                <a:solidFill>
                  <a:srgbClr val="FF0000"/>
                </a:solidFill>
                <a:latin typeface="Times New Roman" pitchFamily="18" charset="0"/>
                <a:cs typeface="Times New Roman" pitchFamily="18" charset="0"/>
              </a:rPr>
              <a:t> </a:t>
            </a:r>
            <a:r>
              <a:rPr lang="vi-VN" sz="2600" b="1" dirty="0" err="1">
                <a:solidFill>
                  <a:srgbClr val="FF0000"/>
                </a:solidFill>
                <a:latin typeface="Times New Roman" pitchFamily="18" charset="0"/>
                <a:cs typeface="Times New Roman" pitchFamily="18" charset="0"/>
              </a:rPr>
              <a:t>truyền</a:t>
            </a:r>
            <a:r>
              <a:rPr lang="vi-VN" sz="2600" b="1" dirty="0">
                <a:solidFill>
                  <a:srgbClr val="FF0000"/>
                </a:solidFill>
                <a:latin typeface="Times New Roman" pitchFamily="18" charset="0"/>
                <a:cs typeface="Times New Roman" pitchFamily="18" charset="0"/>
              </a:rPr>
              <a:t> tin</a:t>
            </a:r>
          </a:p>
        </p:txBody>
      </p:sp>
      <p:sp>
        <p:nvSpPr>
          <p:cNvPr id="15" name="Rectangle 14"/>
          <p:cNvSpPr/>
          <p:nvPr/>
        </p:nvSpPr>
        <p:spPr>
          <a:xfrm>
            <a:off x="841829" y="1154654"/>
            <a:ext cx="10261600" cy="1052596"/>
          </a:xfrm>
          <a:prstGeom prst="rect">
            <a:avLst/>
          </a:prstGeom>
        </p:spPr>
        <p:txBody>
          <a:bodyPr wrap="square">
            <a:spAutoFit/>
          </a:bodyPr>
          <a:lstStyle/>
          <a:p>
            <a:pPr algn="ctr">
              <a:lnSpc>
                <a:spcPct val="120000"/>
              </a:lnSpc>
              <a:spcAft>
                <a:spcPts val="1000"/>
              </a:spcAft>
            </a:pPr>
            <a:r>
              <a:rPr lang="en-US" sz="26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26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iền </a:t>
            </a:r>
            <a:r>
              <a:rPr lang="en-US" sz="26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thông tin </a:t>
            </a:r>
            <a:r>
              <a:rPr lang="en-US" sz="26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(tên </a:t>
            </a:r>
            <a:r>
              <a:rPr lang="en-US" sz="26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/yếu tố tham gia/sự kiện diễn </a:t>
            </a:r>
            <a:r>
              <a:rPr lang="en-US" sz="26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 </a:t>
            </a:r>
            <a:r>
              <a:rPr lang="en-US" sz="26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 ghép các hình thành sơ đồ mô tả các bước của quá trình truyền thông tin. </a:t>
            </a:r>
            <a:endParaRPr lang="vi-VN"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8" name="Group 17"/>
          <p:cNvGrpSpPr/>
          <p:nvPr/>
        </p:nvGrpSpPr>
        <p:grpSpPr>
          <a:xfrm>
            <a:off x="1455637" y="2590865"/>
            <a:ext cx="1501032" cy="1324160"/>
            <a:chOff x="1092787" y="2590865"/>
            <a:chExt cx="1501032" cy="132416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133" y="2590865"/>
              <a:ext cx="1152686" cy="1324160"/>
            </a:xfrm>
            <a:prstGeom prst="rect">
              <a:avLst/>
            </a:prstGeom>
          </p:spPr>
        </p:pic>
        <p:sp>
          <p:nvSpPr>
            <p:cNvPr id="16" name="TextBox 15"/>
            <p:cNvSpPr txBox="1"/>
            <p:nvPr/>
          </p:nvSpPr>
          <p:spPr>
            <a:xfrm>
              <a:off x="1092787" y="3355900"/>
              <a:ext cx="537028" cy="492443"/>
            </a:xfrm>
            <a:prstGeom prst="rect">
              <a:avLst/>
            </a:prstGeom>
            <a:noFill/>
          </p:spPr>
          <p:txBody>
            <a:bodyPr wrap="square" rtlCol="0">
              <a:spAutoFit/>
            </a:bodyPr>
            <a:lstStyle/>
            <a:p>
              <a:r>
                <a:rPr lang="en-US" sz="2600" b="1" smtClean="0">
                  <a:latin typeface="Times New Roman" pitchFamily="18" charset="0"/>
                  <a:cs typeface="Times New Roman" pitchFamily="18" charset="0"/>
                </a:rPr>
                <a:t>1</a:t>
              </a:r>
              <a:endParaRPr lang="en-US" sz="2600" b="1">
                <a:latin typeface="Times New Roman" pitchFamily="18" charset="0"/>
                <a:cs typeface="Times New Roman" pitchFamily="18" charset="0"/>
              </a:endParaRPr>
            </a:p>
          </p:txBody>
        </p:sp>
      </p:grpSp>
      <p:grpSp>
        <p:nvGrpSpPr>
          <p:cNvPr id="21" name="Group 20"/>
          <p:cNvGrpSpPr/>
          <p:nvPr/>
        </p:nvGrpSpPr>
        <p:grpSpPr>
          <a:xfrm>
            <a:off x="6094155" y="2587539"/>
            <a:ext cx="1438733" cy="1327486"/>
            <a:chOff x="2895582" y="2724569"/>
            <a:chExt cx="1438733" cy="1327486"/>
          </a:xfrm>
        </p:grpSpPr>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9669" y="2724569"/>
              <a:ext cx="1064646" cy="1235750"/>
            </a:xfrm>
            <a:prstGeom prst="rect">
              <a:avLst/>
            </a:prstGeom>
          </p:spPr>
        </p:pic>
        <p:sp>
          <p:nvSpPr>
            <p:cNvPr id="19" name="TextBox 18"/>
            <p:cNvSpPr txBox="1"/>
            <p:nvPr/>
          </p:nvSpPr>
          <p:spPr>
            <a:xfrm>
              <a:off x="2895582" y="3559612"/>
              <a:ext cx="537028" cy="492443"/>
            </a:xfrm>
            <a:prstGeom prst="rect">
              <a:avLst/>
            </a:prstGeom>
            <a:noFill/>
          </p:spPr>
          <p:txBody>
            <a:bodyPr wrap="square" rtlCol="0">
              <a:spAutoFit/>
            </a:bodyPr>
            <a:lstStyle/>
            <a:p>
              <a:r>
                <a:rPr lang="en-US" sz="2600" b="1" smtClean="0">
                  <a:latin typeface="Times New Roman" pitchFamily="18" charset="0"/>
                  <a:cs typeface="Times New Roman" pitchFamily="18" charset="0"/>
                </a:rPr>
                <a:t>3</a:t>
              </a:r>
              <a:endParaRPr lang="en-US" sz="2600" b="1">
                <a:latin typeface="Times New Roman" pitchFamily="18" charset="0"/>
                <a:cs typeface="Times New Roman" pitchFamily="18" charset="0"/>
              </a:endParaRPr>
            </a:p>
          </p:txBody>
        </p:sp>
      </p:grpSp>
      <p:grpSp>
        <p:nvGrpSpPr>
          <p:cNvPr id="22" name="Group 21"/>
          <p:cNvGrpSpPr/>
          <p:nvPr/>
        </p:nvGrpSpPr>
        <p:grpSpPr>
          <a:xfrm>
            <a:off x="2986103" y="2777614"/>
            <a:ext cx="2902773" cy="1137411"/>
            <a:chOff x="4709118" y="2724568"/>
            <a:chExt cx="2902773" cy="1137411"/>
          </a:xfrm>
        </p:grpSpPr>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3338" y="2724568"/>
              <a:ext cx="2518553" cy="1137411"/>
            </a:xfrm>
            <a:prstGeom prst="rect">
              <a:avLst/>
            </a:prstGeom>
          </p:spPr>
        </p:pic>
        <p:sp>
          <p:nvSpPr>
            <p:cNvPr id="20" name="TextBox 19"/>
            <p:cNvSpPr txBox="1"/>
            <p:nvPr/>
          </p:nvSpPr>
          <p:spPr>
            <a:xfrm>
              <a:off x="4709118" y="3352868"/>
              <a:ext cx="537028" cy="492443"/>
            </a:xfrm>
            <a:prstGeom prst="rect">
              <a:avLst/>
            </a:prstGeom>
            <a:noFill/>
          </p:spPr>
          <p:txBody>
            <a:bodyPr wrap="square" rtlCol="0">
              <a:spAutoFit/>
            </a:bodyPr>
            <a:lstStyle/>
            <a:p>
              <a:r>
                <a:rPr lang="en-US" sz="2600" b="1" smtClean="0">
                  <a:latin typeface="Times New Roman" pitchFamily="18" charset="0"/>
                  <a:cs typeface="Times New Roman" pitchFamily="18" charset="0"/>
                </a:rPr>
                <a:t>2</a:t>
              </a:r>
              <a:endParaRPr lang="en-US" sz="2600" b="1">
                <a:latin typeface="Times New Roman" pitchFamily="18" charset="0"/>
                <a:cs typeface="Times New Roman" pitchFamily="18" charset="0"/>
              </a:endParaRPr>
            </a:p>
          </p:txBody>
        </p:sp>
      </p:grpSp>
      <p:grpSp>
        <p:nvGrpSpPr>
          <p:cNvPr id="23" name="Group 22"/>
          <p:cNvGrpSpPr/>
          <p:nvPr/>
        </p:nvGrpSpPr>
        <p:grpSpPr>
          <a:xfrm>
            <a:off x="8163311" y="2835394"/>
            <a:ext cx="2519822" cy="1079631"/>
            <a:chOff x="7800461" y="2665757"/>
            <a:chExt cx="2519822" cy="1079631"/>
          </a:xfrm>
        </p:grpSpPr>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7152" y="2665757"/>
              <a:ext cx="2063131" cy="1052993"/>
            </a:xfrm>
            <a:prstGeom prst="rect">
              <a:avLst/>
            </a:prstGeom>
          </p:spPr>
        </p:pic>
        <p:sp>
          <p:nvSpPr>
            <p:cNvPr id="24" name="TextBox 23"/>
            <p:cNvSpPr txBox="1"/>
            <p:nvPr/>
          </p:nvSpPr>
          <p:spPr>
            <a:xfrm>
              <a:off x="7800461" y="3252945"/>
              <a:ext cx="537028" cy="492443"/>
            </a:xfrm>
            <a:prstGeom prst="rect">
              <a:avLst/>
            </a:prstGeom>
            <a:noFill/>
          </p:spPr>
          <p:txBody>
            <a:bodyPr wrap="square" rtlCol="0">
              <a:spAutoFit/>
            </a:bodyPr>
            <a:lstStyle/>
            <a:p>
              <a:r>
                <a:rPr lang="en-US" sz="2600" b="1" smtClean="0">
                  <a:latin typeface="Times New Roman" pitchFamily="18" charset="0"/>
                  <a:cs typeface="Times New Roman" pitchFamily="18" charset="0"/>
                </a:rPr>
                <a:t>4</a:t>
              </a:r>
              <a:endParaRPr lang="en-US" sz="2600" b="1">
                <a:latin typeface="Times New Roman" pitchFamily="18" charset="0"/>
                <a:cs typeface="Times New Roman" pitchFamily="18" charset="0"/>
              </a:endParaRPr>
            </a:p>
          </p:txBody>
        </p:sp>
      </p:grpSp>
      <p:grpSp>
        <p:nvGrpSpPr>
          <p:cNvPr id="25" name="Group 24"/>
          <p:cNvGrpSpPr/>
          <p:nvPr/>
        </p:nvGrpSpPr>
        <p:grpSpPr>
          <a:xfrm>
            <a:off x="822115" y="4872238"/>
            <a:ext cx="2221638" cy="854945"/>
            <a:chOff x="8228629" y="4725176"/>
            <a:chExt cx="2221638" cy="854945"/>
          </a:xfrm>
        </p:grpSpPr>
        <p:pic>
          <p:nvPicPr>
            <p:cNvPr id="8" name="Picture 7"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3078" y="4725176"/>
              <a:ext cx="1847189" cy="796433"/>
            </a:xfrm>
            <a:prstGeom prst="rect">
              <a:avLst/>
            </a:prstGeom>
          </p:spPr>
        </p:pic>
        <p:sp>
          <p:nvSpPr>
            <p:cNvPr id="26" name="TextBox 25"/>
            <p:cNvSpPr txBox="1"/>
            <p:nvPr/>
          </p:nvSpPr>
          <p:spPr>
            <a:xfrm>
              <a:off x="8228629" y="5087678"/>
              <a:ext cx="537028" cy="492443"/>
            </a:xfrm>
            <a:prstGeom prst="rect">
              <a:avLst/>
            </a:prstGeom>
            <a:noFill/>
          </p:spPr>
          <p:txBody>
            <a:bodyPr wrap="square" rtlCol="0">
              <a:spAutoFit/>
            </a:bodyPr>
            <a:lstStyle/>
            <a:p>
              <a:r>
                <a:rPr lang="en-US" sz="2600" b="1" smtClean="0">
                  <a:latin typeface="Times New Roman" pitchFamily="18" charset="0"/>
                  <a:cs typeface="Times New Roman" pitchFamily="18" charset="0"/>
                </a:rPr>
                <a:t>5</a:t>
              </a:r>
              <a:endParaRPr lang="en-US" sz="2600" b="1">
                <a:latin typeface="Times New Roman" pitchFamily="18" charset="0"/>
                <a:cs typeface="Times New Roman" pitchFamily="18" charset="0"/>
              </a:endParaRPr>
            </a:p>
          </p:txBody>
        </p:sp>
      </p:grpSp>
      <p:grpSp>
        <p:nvGrpSpPr>
          <p:cNvPr id="27" name="Group 26"/>
          <p:cNvGrpSpPr/>
          <p:nvPr/>
        </p:nvGrpSpPr>
        <p:grpSpPr>
          <a:xfrm>
            <a:off x="3480402" y="4106576"/>
            <a:ext cx="1693945" cy="1620607"/>
            <a:chOff x="1412095" y="4276393"/>
            <a:chExt cx="1693945" cy="1620607"/>
          </a:xfrm>
        </p:grpSpPr>
        <p:pic>
          <p:nvPicPr>
            <p:cNvPr id="10" name="Picture 9"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33011" y="4276393"/>
              <a:ext cx="1273029" cy="1585430"/>
            </a:xfrm>
            <a:prstGeom prst="rect">
              <a:avLst/>
            </a:prstGeom>
          </p:spPr>
        </p:pic>
        <p:sp>
          <p:nvSpPr>
            <p:cNvPr id="28" name="TextBox 27"/>
            <p:cNvSpPr txBox="1"/>
            <p:nvPr/>
          </p:nvSpPr>
          <p:spPr>
            <a:xfrm>
              <a:off x="1412095" y="5404557"/>
              <a:ext cx="537028" cy="492443"/>
            </a:xfrm>
            <a:prstGeom prst="rect">
              <a:avLst/>
            </a:prstGeom>
            <a:noFill/>
          </p:spPr>
          <p:txBody>
            <a:bodyPr wrap="square" rtlCol="0">
              <a:spAutoFit/>
            </a:bodyPr>
            <a:lstStyle/>
            <a:p>
              <a:r>
                <a:rPr lang="en-US" sz="2600" b="1" smtClean="0">
                  <a:latin typeface="Times New Roman" pitchFamily="18" charset="0"/>
                  <a:cs typeface="Times New Roman" pitchFamily="18" charset="0"/>
                </a:rPr>
                <a:t>6</a:t>
              </a:r>
              <a:endParaRPr lang="en-US" sz="2600" b="1">
                <a:latin typeface="Times New Roman" pitchFamily="18" charset="0"/>
                <a:cs typeface="Times New Roman" pitchFamily="18" charset="0"/>
              </a:endParaRPr>
            </a:p>
          </p:txBody>
        </p:sp>
      </p:grpSp>
      <p:grpSp>
        <p:nvGrpSpPr>
          <p:cNvPr id="29" name="Group 28"/>
          <p:cNvGrpSpPr/>
          <p:nvPr/>
        </p:nvGrpSpPr>
        <p:grpSpPr>
          <a:xfrm>
            <a:off x="5610996" y="4764127"/>
            <a:ext cx="1435965" cy="963056"/>
            <a:chOff x="6633010" y="4687722"/>
            <a:chExt cx="1435965" cy="963056"/>
          </a:xfrm>
        </p:grpSpPr>
        <p:pic>
          <p:nvPicPr>
            <p:cNvPr id="11" name="Picture 10"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21079" y="4687722"/>
              <a:ext cx="1047896" cy="905001"/>
            </a:xfrm>
            <a:prstGeom prst="rect">
              <a:avLst/>
            </a:prstGeom>
          </p:spPr>
        </p:pic>
        <p:sp>
          <p:nvSpPr>
            <p:cNvPr id="30" name="TextBox 29"/>
            <p:cNvSpPr txBox="1"/>
            <p:nvPr/>
          </p:nvSpPr>
          <p:spPr>
            <a:xfrm>
              <a:off x="6633010" y="5158335"/>
              <a:ext cx="537028" cy="492443"/>
            </a:xfrm>
            <a:prstGeom prst="rect">
              <a:avLst/>
            </a:prstGeom>
            <a:noFill/>
          </p:spPr>
          <p:txBody>
            <a:bodyPr wrap="square" rtlCol="0">
              <a:spAutoFit/>
            </a:bodyPr>
            <a:lstStyle/>
            <a:p>
              <a:r>
                <a:rPr lang="en-US" sz="2600" b="1" smtClean="0">
                  <a:latin typeface="Times New Roman" pitchFamily="18" charset="0"/>
                  <a:cs typeface="Times New Roman" pitchFamily="18" charset="0"/>
                </a:rPr>
                <a:t>7</a:t>
              </a:r>
              <a:endParaRPr lang="en-US" sz="2600" b="1">
                <a:latin typeface="Times New Roman" pitchFamily="18" charset="0"/>
                <a:cs typeface="Times New Roman" pitchFamily="18" charset="0"/>
              </a:endParaRPr>
            </a:p>
          </p:txBody>
        </p:sp>
      </p:grpSp>
      <p:grpSp>
        <p:nvGrpSpPr>
          <p:cNvPr id="31" name="Group 30"/>
          <p:cNvGrpSpPr/>
          <p:nvPr/>
        </p:nvGrpSpPr>
        <p:grpSpPr>
          <a:xfrm>
            <a:off x="7483610" y="4696054"/>
            <a:ext cx="1642670" cy="1031129"/>
            <a:chOff x="3233364" y="4559450"/>
            <a:chExt cx="1642670" cy="1031129"/>
          </a:xfrm>
        </p:grpSpPr>
        <p:pic>
          <p:nvPicPr>
            <p:cNvPr id="12" name="Picture 11"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18559" y="4559450"/>
              <a:ext cx="1257475" cy="962159"/>
            </a:xfrm>
            <a:prstGeom prst="rect">
              <a:avLst/>
            </a:prstGeom>
          </p:spPr>
        </p:pic>
        <p:sp>
          <p:nvSpPr>
            <p:cNvPr id="32" name="TextBox 31"/>
            <p:cNvSpPr txBox="1"/>
            <p:nvPr/>
          </p:nvSpPr>
          <p:spPr>
            <a:xfrm>
              <a:off x="3233364" y="5098136"/>
              <a:ext cx="537028" cy="492443"/>
            </a:xfrm>
            <a:prstGeom prst="rect">
              <a:avLst/>
            </a:prstGeom>
            <a:noFill/>
          </p:spPr>
          <p:txBody>
            <a:bodyPr wrap="square" rtlCol="0">
              <a:spAutoFit/>
            </a:bodyPr>
            <a:lstStyle/>
            <a:p>
              <a:r>
                <a:rPr lang="en-US" sz="2600" b="1" smtClean="0">
                  <a:latin typeface="Times New Roman" pitchFamily="18" charset="0"/>
                  <a:cs typeface="Times New Roman" pitchFamily="18" charset="0"/>
                </a:rPr>
                <a:t>8</a:t>
              </a:r>
              <a:endParaRPr lang="en-US" sz="2600" b="1">
                <a:latin typeface="Times New Roman" pitchFamily="18" charset="0"/>
                <a:cs typeface="Times New Roman" pitchFamily="18" charset="0"/>
              </a:endParaRPr>
            </a:p>
          </p:txBody>
        </p:sp>
      </p:grpSp>
      <p:grpSp>
        <p:nvGrpSpPr>
          <p:cNvPr id="2048" name="Group 2047"/>
          <p:cNvGrpSpPr/>
          <p:nvPr/>
        </p:nvGrpSpPr>
        <p:grpSpPr>
          <a:xfrm>
            <a:off x="9562929" y="4799070"/>
            <a:ext cx="1281067" cy="928113"/>
            <a:chOff x="5071548" y="4687722"/>
            <a:chExt cx="1281067" cy="928113"/>
          </a:xfrm>
        </p:grpSpPr>
        <p:pic>
          <p:nvPicPr>
            <p:cNvPr id="13" name="Picture 12"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14298" y="4687722"/>
              <a:ext cx="838317" cy="838317"/>
            </a:xfrm>
            <a:prstGeom prst="rect">
              <a:avLst/>
            </a:prstGeom>
          </p:spPr>
        </p:pic>
        <p:sp>
          <p:nvSpPr>
            <p:cNvPr id="34" name="TextBox 33"/>
            <p:cNvSpPr txBox="1"/>
            <p:nvPr/>
          </p:nvSpPr>
          <p:spPr>
            <a:xfrm>
              <a:off x="5071548" y="5123392"/>
              <a:ext cx="537028" cy="492443"/>
            </a:xfrm>
            <a:prstGeom prst="rect">
              <a:avLst/>
            </a:prstGeom>
            <a:noFill/>
          </p:spPr>
          <p:txBody>
            <a:bodyPr wrap="square" rtlCol="0">
              <a:spAutoFit/>
            </a:bodyPr>
            <a:lstStyle/>
            <a:p>
              <a:r>
                <a:rPr lang="en-US" sz="2600" b="1" smtClean="0">
                  <a:latin typeface="Times New Roman" pitchFamily="18" charset="0"/>
                  <a:cs typeface="Times New Roman" pitchFamily="18" charset="0"/>
                </a:rPr>
                <a:t>9</a:t>
              </a:r>
              <a:endParaRPr lang="en-US" sz="2600" b="1">
                <a:latin typeface="Times New Roman" pitchFamily="18" charset="0"/>
                <a:cs typeface="Times New Roman" pitchFamily="18" charset="0"/>
              </a:endParaRPr>
            </a:p>
          </p:txBody>
        </p:sp>
      </p:grpSp>
    </p:spTree>
    <p:extLst>
      <p:ext uri="{BB962C8B-B14F-4D97-AF65-F5344CB8AC3E}">
        <p14:creationId xmlns:p14="http://schemas.microsoft.com/office/powerpoint/2010/main" val="194042935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arn(inVertic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par>
                                <p:cTn id="21" presetID="16" presetClass="entr" presetSubtype="21"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par>
                                <p:cTn id="24" presetID="16" presetClass="entr" presetSubtype="21"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par>
                                <p:cTn id="27" presetID="16" presetClass="entr" presetSubtype="21"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par>
                                <p:cTn id="30" presetID="16" presetClass="entr" presetSubtype="21"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par>
                                <p:cTn id="33" presetID="16" presetClass="entr" presetSubtype="21"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par>
                                <p:cTn id="36" presetID="16" presetClass="entr" presetSubtype="21"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arn(inVertical)">
                                      <p:cBhvr>
                                        <p:cTn id="38" dur="500"/>
                                        <p:tgtEl>
                                          <p:spTgt spid="31"/>
                                        </p:tgtEl>
                                      </p:cBhvr>
                                    </p:animEffect>
                                  </p:childTnLst>
                                </p:cTn>
                              </p:par>
                              <p:par>
                                <p:cTn id="39" presetID="16" presetClass="entr" presetSubtype="21" fill="hold" nodeType="withEffect">
                                  <p:stCondLst>
                                    <p:cond delay="0"/>
                                  </p:stCondLst>
                                  <p:childTnLst>
                                    <p:set>
                                      <p:cBhvr>
                                        <p:cTn id="40" dur="1" fill="hold">
                                          <p:stCondLst>
                                            <p:cond delay="0"/>
                                          </p:stCondLst>
                                        </p:cTn>
                                        <p:tgtEl>
                                          <p:spTgt spid="2048"/>
                                        </p:tgtEl>
                                        <p:attrNameLst>
                                          <p:attrName>style.visibility</p:attrName>
                                        </p:attrNameLst>
                                      </p:cBhvr>
                                      <p:to>
                                        <p:strVal val="visible"/>
                                      </p:to>
                                    </p:set>
                                    <p:animEffect transition="in" filter="barn(inVertical)">
                                      <p:cBhvr>
                                        <p:cTn id="41" dur="500"/>
                                        <p:tgtEl>
                                          <p:spTgt spid="2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341" y="286700"/>
            <a:ext cx="7445829" cy="6125248"/>
          </a:xfrm>
          <a:prstGeom prst="rect">
            <a:avLst/>
          </a:prstGeom>
        </p:spPr>
      </p:pic>
    </p:spTree>
    <p:extLst>
      <p:ext uri="{BB962C8B-B14F-4D97-AF65-F5344CB8AC3E}">
        <p14:creationId xmlns:p14="http://schemas.microsoft.com/office/powerpoint/2010/main" val="194042935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hỗ dành sẵn cho Nội dung 2">
            <a:extLst>
              <a:ext uri="{FF2B5EF4-FFF2-40B4-BE49-F238E27FC236}">
                <a16:creationId xmlns:a16="http://schemas.microsoft.com/office/drawing/2014/main" id="{F0D46166-4127-1A7F-DDA2-EDB587D03544}"/>
              </a:ext>
            </a:extLst>
          </p:cNvPr>
          <p:cNvSpPr txBox="1">
            <a:spLocks/>
          </p:cNvSpPr>
          <p:nvPr/>
        </p:nvSpPr>
        <p:spPr>
          <a:xfrm>
            <a:off x="819151" y="765625"/>
            <a:ext cx="10095592" cy="305752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Quá</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trình</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giữa</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tế</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bào</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gồm</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3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giai</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đoạn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tiếp</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nội</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bào</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đáp</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ứng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600" dirty="0" smtClean="0">
              <a:latin typeface="Times New Roman" pitchFamily="18" charset="0"/>
              <a:ea typeface="Calibri" panose="020F0502020204030204" pitchFamily="34" charset="0"/>
              <a:cs typeface="Times New Roman" pitchFamily="18" charset="0"/>
            </a:endParaRPr>
          </a:p>
          <a:p>
            <a:pPr marL="0" indent="0" algn="just">
              <a:lnSpc>
                <a:spcPct val="150000"/>
              </a:lnSpc>
              <a:spcBef>
                <a:spcPts val="0"/>
              </a:spcBef>
              <a:buFont typeface="Arial" panose="020B0604020202020204" pitchFamily="34" charset="0"/>
              <a:buNone/>
            </a:pP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Tiếp</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phân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tử</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tín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liên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kết</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với</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thụ</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thể</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hóa</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thụ</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thể</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600" dirty="0" smtClean="0">
              <a:latin typeface="Times New Roman" pitchFamily="18" charset="0"/>
              <a:ea typeface="Calibri" panose="020F0502020204030204" pitchFamily="34" charset="0"/>
              <a:cs typeface="Times New Roman" pitchFamily="18" charset="0"/>
            </a:endParaRPr>
          </a:p>
          <a:p>
            <a:pPr marL="0" indent="0" algn="just">
              <a:lnSpc>
                <a:spcPct val="150000"/>
              </a:lnSpc>
              <a:spcBef>
                <a:spcPts val="0"/>
              </a:spcBef>
              <a:buFont typeface="Arial" panose="020B0604020202020204" pitchFamily="34" charset="0"/>
              <a:buNone/>
            </a:pP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nội</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bào</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thụ</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thể</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hóa</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sẽ</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hóa</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phân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tử</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nhất</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định</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tế</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bào</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theo</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chuỗi</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tương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tác</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với</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phân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tử</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đích</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600" dirty="0" smtClean="0">
              <a:latin typeface="Times New Roman" pitchFamily="18" charset="0"/>
              <a:ea typeface="Calibri" panose="020F0502020204030204" pitchFamily="34" charset="0"/>
              <a:cs typeface="Times New Roman" pitchFamily="18" charset="0"/>
            </a:endParaRPr>
          </a:p>
          <a:p>
            <a:pPr marL="0" indent="0" algn="just">
              <a:lnSpc>
                <a:spcPct val="150000"/>
              </a:lnSpc>
              <a:spcBef>
                <a:spcPts val="0"/>
              </a:spcBef>
              <a:buFont typeface="Arial" panose="020B0604020202020204" pitchFamily="34" charset="0"/>
              <a:buNone/>
            </a:pP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Đáp</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ứng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tế</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bào</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những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thay</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đổi</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tế</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bào</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đích</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600" dirty="0" smtClean="0">
              <a:latin typeface="Times New Roman" pitchFamily="18" charset="0"/>
              <a:ea typeface="Calibri" panose="020F0502020204030204" pitchFamily="34" charset="0"/>
              <a:cs typeface="Times New Roman" pitchFamily="18" charset="0"/>
            </a:endParaRPr>
          </a:p>
          <a:p>
            <a:pPr>
              <a:lnSpc>
                <a:spcPct val="150000"/>
              </a:lnSpc>
              <a:spcBef>
                <a:spcPts val="0"/>
              </a:spcBef>
            </a:pPr>
            <a:endParaRPr lang="vi-VN" sz="2600" dirty="0">
              <a:latin typeface="Times New Roman" pitchFamily="18" charset="0"/>
              <a:cs typeface="Times New Roman" pitchFamily="18" charset="0"/>
            </a:endParaRPr>
          </a:p>
        </p:txBody>
      </p:sp>
    </p:spTree>
    <p:extLst>
      <p:ext uri="{BB962C8B-B14F-4D97-AF65-F5344CB8AC3E}">
        <p14:creationId xmlns:p14="http://schemas.microsoft.com/office/powerpoint/2010/main" val="112317552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91"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êu đề 1">
            <a:extLst>
              <a:ext uri="{FF2B5EF4-FFF2-40B4-BE49-F238E27FC236}">
                <a16:creationId xmlns:a16="http://schemas.microsoft.com/office/drawing/2014/main" id="{527B28F6-B716-B665-32DF-27503725670A}"/>
              </a:ext>
            </a:extLst>
          </p:cNvPr>
          <p:cNvSpPr>
            <a:spLocks noGrp="1"/>
          </p:cNvSpPr>
          <p:nvPr>
            <p:ph type="title"/>
          </p:nvPr>
        </p:nvSpPr>
        <p:spPr>
          <a:xfrm>
            <a:off x="4062013" y="450765"/>
            <a:ext cx="4135582" cy="602673"/>
          </a:xfrm>
          <a:ln>
            <a:noFill/>
          </a:ln>
        </p:spPr>
        <p:txBody>
          <a:bodyPr>
            <a:noAutofit/>
          </a:bodyPr>
          <a:lstStyle/>
          <a:p>
            <a:r>
              <a:rPr lang="en-US" sz="2600" b="1" dirty="0" smtClean="0">
                <a:solidFill>
                  <a:srgbClr val="FF0000"/>
                </a:solidFill>
                <a:effectLst/>
                <a:latin typeface="Times New Roman" pitchFamily="18" charset="0"/>
                <a:ea typeface="Calibri" panose="020F0502020204030204" pitchFamily="34" charset="0"/>
                <a:cs typeface="Times New Roman" panose="02020603050405020304" pitchFamily="18" charset="0"/>
              </a:rPr>
              <a:t/>
            </a:r>
            <a:br>
              <a:rPr lang="en-US" sz="2600" b="1" dirty="0" smtClean="0">
                <a:solidFill>
                  <a:srgbClr val="FF0000"/>
                </a:solidFill>
                <a:effectLst/>
                <a:latin typeface="Times New Roman" pitchFamily="18" charset="0"/>
                <a:ea typeface="Calibri" panose="020F0502020204030204" pitchFamily="34" charset="0"/>
                <a:cs typeface="Times New Roman" panose="02020603050405020304" pitchFamily="18" charset="0"/>
              </a:rPr>
            </a:br>
            <a:r>
              <a:rPr lang="vi-VN" sz="2600" b="1" dirty="0" smtClean="0">
                <a:solidFill>
                  <a:srgbClr val="FF0000"/>
                </a:solidFill>
                <a:effectLst/>
                <a:latin typeface="Times New Roman" pitchFamily="18" charset="0"/>
                <a:ea typeface="Calibri" panose="020F0502020204030204" pitchFamily="34" charset="0"/>
                <a:cs typeface="Times New Roman" panose="02020603050405020304" pitchFamily="18" charset="0"/>
              </a:rPr>
              <a:t>Luyện </a:t>
            </a:r>
            <a:r>
              <a:rPr lang="vi-VN"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vi-VN" sz="2600" dirty="0">
                <a:solidFill>
                  <a:srgbClr val="FF0000"/>
                </a:solidFill>
                <a:effectLst/>
                <a:latin typeface="Times New Roman" pitchFamily="18" charset="0"/>
                <a:ea typeface="Calibri" panose="020F0502020204030204" pitchFamily="34" charset="0"/>
                <a:cs typeface="Times New Roman" pitchFamily="18" charset="0"/>
              </a:rPr>
              <a:t/>
            </a:r>
            <a:br>
              <a:rPr lang="vi-VN" sz="2600" dirty="0">
                <a:solidFill>
                  <a:srgbClr val="FF0000"/>
                </a:solidFill>
                <a:effectLst/>
                <a:latin typeface="Times New Roman" pitchFamily="18" charset="0"/>
                <a:ea typeface="Calibri" panose="020F0502020204030204" pitchFamily="34" charset="0"/>
                <a:cs typeface="Times New Roman" pitchFamily="18" charset="0"/>
              </a:rPr>
            </a:br>
            <a:endParaRPr lang="vi-VN" sz="2600" dirty="0">
              <a:solidFill>
                <a:srgbClr val="FF0000"/>
              </a:solidFill>
              <a:latin typeface="Times New Roman" pitchFamily="18" charset="0"/>
              <a:cs typeface="Times New Roman" pitchFamily="18" charset="0"/>
            </a:endParaRPr>
          </a:p>
        </p:txBody>
      </p:sp>
      <p:sp>
        <p:nvSpPr>
          <p:cNvPr id="3" name="Rectangle 2"/>
          <p:cNvSpPr/>
          <p:nvPr/>
        </p:nvSpPr>
        <p:spPr>
          <a:xfrm>
            <a:off x="798286" y="1179424"/>
            <a:ext cx="10464800" cy="3693319"/>
          </a:xfrm>
          <a:prstGeom prst="rect">
            <a:avLst/>
          </a:prstGeom>
        </p:spPr>
        <p:txBody>
          <a:bodyPr wrap="square">
            <a:spAutoFit/>
          </a:bodyPr>
          <a:lstStyle/>
          <a:p>
            <a:pPr algn="just">
              <a:lnSpc>
                <a:spcPct val="150000"/>
              </a:lnSpc>
            </a:pPr>
            <a:r>
              <a:rPr lang="en-US" sz="2600" b="1" i="1">
                <a:latin typeface="Times New Roman" panose="02020603050405020304" pitchFamily="18" charset="0"/>
                <a:ea typeface="Calibri" panose="020F0502020204030204" pitchFamily="34" charset="0"/>
                <a:cs typeface="Times New Roman" panose="02020603050405020304" pitchFamily="18" charset="0"/>
              </a:rPr>
              <a:t>Câu 1:</a:t>
            </a:r>
            <a:r>
              <a:rPr lang="en-US" sz="2600">
                <a:latin typeface="Times New Roman" panose="02020603050405020304" pitchFamily="18" charset="0"/>
                <a:ea typeface="Calibri" panose="020F0502020204030204" pitchFamily="34" charset="0"/>
                <a:cs typeface="Times New Roman" panose="02020603050405020304" pitchFamily="18" charset="0"/>
              </a:rPr>
              <a:t> Khi một tế bào giải phóng phân tử tín hiệu vào môi trường, một số tế bào trong môi trường xung quanh trả lời. Đây là:</a:t>
            </a:r>
            <a:endParaRPr lang="vi-VN" sz="2600">
              <a:latin typeface="Times New Roman" pitchFamily="18" charset="0"/>
              <a:ea typeface="Calibri" panose="020F0502020204030204" pitchFamily="34" charset="0"/>
              <a:cs typeface="Times New Roman" pitchFamily="18" charset="0"/>
            </a:endParaRPr>
          </a:p>
          <a:p>
            <a:pPr algn="just">
              <a:lnSpc>
                <a:spcPct val="150000"/>
              </a:lnSpc>
            </a:pPr>
            <a:r>
              <a:rPr lang="en-US" sz="2600" smtClean="0">
                <a:latin typeface="Times New Roman" panose="02020603050405020304" pitchFamily="18" charset="0"/>
                <a:ea typeface="Calibri" panose="020F0502020204030204" pitchFamily="34" charset="0"/>
                <a:cs typeface="Times New Roman" panose="02020603050405020304" pitchFamily="18" charset="0"/>
              </a:rPr>
              <a:t>A.  truyền </a:t>
            </a:r>
            <a:r>
              <a:rPr lang="en-US" sz="2600">
                <a:latin typeface="Times New Roman" panose="02020603050405020304" pitchFamily="18" charset="0"/>
                <a:ea typeface="Calibri" panose="020F0502020204030204" pitchFamily="34" charset="0"/>
                <a:cs typeface="Times New Roman" panose="02020603050405020304" pitchFamily="18" charset="0"/>
              </a:rPr>
              <a:t>thông tin đặc trưng của hormone.	     </a:t>
            </a:r>
            <a:endParaRPr lang="en-US" sz="26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600" smtClean="0">
                <a:latin typeface="Times New Roman" panose="02020603050405020304" pitchFamily="18" charset="0"/>
                <a:ea typeface="Calibri" panose="020F0502020204030204" pitchFamily="34" charset="0"/>
                <a:cs typeface="Times New Roman" panose="02020603050405020304" pitchFamily="18" charset="0"/>
              </a:rPr>
              <a:t>B</a:t>
            </a:r>
            <a:r>
              <a:rPr lang="en-US" sz="2600">
                <a:latin typeface="Times New Roman" panose="02020603050405020304" pitchFamily="18" charset="0"/>
                <a:ea typeface="Calibri" panose="020F0502020204030204" pitchFamily="34" charset="0"/>
                <a:cs typeface="Times New Roman" panose="02020603050405020304" pitchFamily="18" charset="0"/>
              </a:rPr>
              <a:t>. truyền tín hiệu nội tiết.   </a:t>
            </a:r>
            <a:endParaRPr lang="vi-VN" sz="2600">
              <a:latin typeface="Times New Roman" pitchFamily="18" charset="0"/>
              <a:ea typeface="Calibri" panose="020F0502020204030204" pitchFamily="34" charset="0"/>
              <a:cs typeface="Times New Roman" pitchFamily="18" charset="0"/>
            </a:endParaRPr>
          </a:p>
          <a:p>
            <a:pPr algn="just">
              <a:lnSpc>
                <a:spcPct val="150000"/>
              </a:lnSpc>
            </a:pPr>
            <a:r>
              <a:rPr lang="en-US" sz="2600" smtClean="0">
                <a:latin typeface="Times New Roman" panose="02020603050405020304" pitchFamily="18" charset="0"/>
                <a:ea typeface="Calibri" panose="020F0502020204030204" pitchFamily="34" charset="0"/>
                <a:cs typeface="Times New Roman" panose="02020603050405020304" pitchFamily="18" charset="0"/>
              </a:rPr>
              <a:t>C.  truyền </a:t>
            </a:r>
            <a:r>
              <a:rPr lang="en-US" sz="2600">
                <a:latin typeface="Times New Roman" panose="02020603050405020304" pitchFamily="18" charset="0"/>
                <a:ea typeface="Calibri" panose="020F0502020204030204" pitchFamily="34" charset="0"/>
                <a:cs typeface="Times New Roman" panose="02020603050405020304" pitchFamily="18" charset="0"/>
              </a:rPr>
              <a:t>thông tin cục bộ.                             </a:t>
            </a:r>
            <a:r>
              <a:rPr lang="en-US" sz="260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pPr>
            <a:r>
              <a:rPr lang="en-US" sz="2600" smtClean="0">
                <a:latin typeface="Times New Roman" panose="02020603050405020304" pitchFamily="18" charset="0"/>
                <a:ea typeface="Calibri" panose="020F0502020204030204" pitchFamily="34" charset="0"/>
                <a:cs typeface="Times New Roman" panose="02020603050405020304" pitchFamily="18" charset="0"/>
              </a:rPr>
              <a:t>D</a:t>
            </a:r>
            <a:r>
              <a:rPr lang="en-US" sz="2600">
                <a:latin typeface="Times New Roman" panose="02020603050405020304" pitchFamily="18" charset="0"/>
                <a:ea typeface="Calibri" panose="020F0502020204030204" pitchFamily="34" charset="0"/>
                <a:cs typeface="Times New Roman" panose="02020603050405020304" pitchFamily="18" charset="0"/>
              </a:rPr>
              <a:t>.  tiếp xúc giữa các tế bào.</a:t>
            </a:r>
            <a:endParaRPr lang="vi-VN" sz="2600" dirty="0">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5000373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91"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êu đề 1">
            <a:extLst>
              <a:ext uri="{FF2B5EF4-FFF2-40B4-BE49-F238E27FC236}">
                <a16:creationId xmlns:a16="http://schemas.microsoft.com/office/drawing/2014/main" id="{527B28F6-B716-B665-32DF-27503725670A}"/>
              </a:ext>
            </a:extLst>
          </p:cNvPr>
          <p:cNvSpPr>
            <a:spLocks noGrp="1"/>
          </p:cNvSpPr>
          <p:nvPr>
            <p:ph type="title"/>
          </p:nvPr>
        </p:nvSpPr>
        <p:spPr>
          <a:xfrm>
            <a:off x="4062013" y="450765"/>
            <a:ext cx="4135582" cy="602673"/>
          </a:xfrm>
          <a:ln>
            <a:noFill/>
          </a:ln>
        </p:spPr>
        <p:txBody>
          <a:bodyPr>
            <a:noAutofit/>
          </a:bodyPr>
          <a:lstStyle/>
          <a:p>
            <a:r>
              <a:rPr lang="en-US" sz="2600" b="1" dirty="0" smtClean="0">
                <a:solidFill>
                  <a:srgbClr val="FF0000"/>
                </a:solidFill>
                <a:effectLst/>
                <a:latin typeface="Times New Roman" pitchFamily="18" charset="0"/>
                <a:ea typeface="Calibri" panose="020F0502020204030204" pitchFamily="34" charset="0"/>
                <a:cs typeface="Times New Roman" panose="02020603050405020304" pitchFamily="18" charset="0"/>
              </a:rPr>
              <a:t/>
            </a:r>
            <a:br>
              <a:rPr lang="en-US" sz="2600" b="1" dirty="0" smtClean="0">
                <a:solidFill>
                  <a:srgbClr val="FF0000"/>
                </a:solidFill>
                <a:effectLst/>
                <a:latin typeface="Times New Roman" pitchFamily="18" charset="0"/>
                <a:ea typeface="Calibri" panose="020F0502020204030204" pitchFamily="34" charset="0"/>
                <a:cs typeface="Times New Roman" panose="02020603050405020304" pitchFamily="18" charset="0"/>
              </a:rPr>
            </a:br>
            <a:r>
              <a:rPr lang="vi-VN" sz="2600" b="1" dirty="0" smtClean="0">
                <a:solidFill>
                  <a:srgbClr val="FF0000"/>
                </a:solidFill>
                <a:effectLst/>
                <a:latin typeface="Times New Roman" pitchFamily="18" charset="0"/>
                <a:ea typeface="Calibri" panose="020F0502020204030204" pitchFamily="34" charset="0"/>
                <a:cs typeface="Times New Roman" panose="02020603050405020304" pitchFamily="18" charset="0"/>
              </a:rPr>
              <a:t>Luyện </a:t>
            </a:r>
            <a:r>
              <a:rPr lang="vi-VN"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vi-VN" sz="2600" dirty="0">
                <a:solidFill>
                  <a:srgbClr val="FF0000"/>
                </a:solidFill>
                <a:effectLst/>
                <a:latin typeface="Times New Roman" pitchFamily="18" charset="0"/>
                <a:ea typeface="Calibri" panose="020F0502020204030204" pitchFamily="34" charset="0"/>
                <a:cs typeface="Times New Roman" pitchFamily="18" charset="0"/>
              </a:rPr>
              <a:t/>
            </a:r>
            <a:br>
              <a:rPr lang="vi-VN" sz="2600" dirty="0">
                <a:solidFill>
                  <a:srgbClr val="FF0000"/>
                </a:solidFill>
                <a:effectLst/>
                <a:latin typeface="Times New Roman" pitchFamily="18" charset="0"/>
                <a:ea typeface="Calibri" panose="020F0502020204030204" pitchFamily="34" charset="0"/>
                <a:cs typeface="Times New Roman" pitchFamily="18" charset="0"/>
              </a:rPr>
            </a:br>
            <a:endParaRPr lang="vi-VN" sz="2600" dirty="0">
              <a:solidFill>
                <a:srgbClr val="FF0000"/>
              </a:solidFill>
              <a:latin typeface="Times New Roman" pitchFamily="18" charset="0"/>
              <a:cs typeface="Times New Roman" pitchFamily="18" charset="0"/>
            </a:endParaRPr>
          </a:p>
        </p:txBody>
      </p:sp>
      <p:sp>
        <p:nvSpPr>
          <p:cNvPr id="3" name="Rectangle 2"/>
          <p:cNvSpPr/>
          <p:nvPr/>
        </p:nvSpPr>
        <p:spPr>
          <a:xfrm>
            <a:off x="841828" y="1179424"/>
            <a:ext cx="7881257" cy="3323987"/>
          </a:xfrm>
          <a:prstGeom prst="rect">
            <a:avLst/>
          </a:prstGeom>
        </p:spPr>
        <p:txBody>
          <a:bodyPr wrap="square">
            <a:spAutoFit/>
          </a:bodyPr>
          <a:lstStyle/>
          <a:p>
            <a:pPr algn="just">
              <a:lnSpc>
                <a:spcPct val="150000"/>
              </a:lnSpc>
            </a:pPr>
            <a:r>
              <a:rPr lang="en-US" sz="2800" b="1" i="1">
                <a:latin typeface="Times New Roman" panose="02020603050405020304" pitchFamily="18" charset="0"/>
                <a:ea typeface="Calibri" panose="020F0502020204030204" pitchFamily="34" charset="0"/>
                <a:cs typeface="Times New Roman" panose="02020603050405020304" pitchFamily="18" charset="0"/>
              </a:rPr>
              <a:t>Câu 2:</a:t>
            </a:r>
            <a:r>
              <a:rPr lang="en-US" sz="2800">
                <a:latin typeface="Times New Roman" panose="02020603050405020304" pitchFamily="18" charset="0"/>
                <a:ea typeface="Calibri" panose="020F0502020204030204" pitchFamily="34" charset="0"/>
                <a:cs typeface="Times New Roman" panose="02020603050405020304" pitchFamily="18" charset="0"/>
              </a:rPr>
              <a:t> Quá trình truyền thông tin thường bắt đầu</a:t>
            </a:r>
            <a:endParaRPr lang="vi-VN" sz="2800">
              <a:latin typeface="Times New Roman" pitchFamily="18" charset="0"/>
              <a:ea typeface="Calibri" panose="020F0502020204030204" pitchFamily="34" charset="0"/>
              <a:cs typeface="Times New Roman" pitchFamily="18" charset="0"/>
            </a:endParaRPr>
          </a:p>
          <a:p>
            <a:pPr algn="just">
              <a:lnSpc>
                <a:spcPct val="150000"/>
              </a:lnSpc>
            </a:pPr>
            <a:r>
              <a:rPr lang="en-US" sz="2800" smtClean="0">
                <a:latin typeface="Times New Roman" panose="02020603050405020304" pitchFamily="18" charset="0"/>
                <a:ea typeface="Calibri" panose="020F0502020204030204" pitchFamily="34" charset="0"/>
                <a:cs typeface="Times New Roman" panose="02020603050405020304" pitchFamily="18" charset="0"/>
              </a:rPr>
              <a:t>A. sau </a:t>
            </a:r>
            <a:r>
              <a:rPr lang="en-US" sz="2800">
                <a:latin typeface="Times New Roman" panose="02020603050405020304" pitchFamily="18" charset="0"/>
                <a:ea typeface="Calibri" panose="020F0502020204030204" pitchFamily="34" charset="0"/>
                <a:cs typeface="Times New Roman" panose="02020603050405020304" pitchFamily="18" charset="0"/>
              </a:rPr>
              <a:t>khi tế bào đích phân chia 	</a:t>
            </a:r>
            <a:endParaRPr lang="en-US" sz="28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800" smtClean="0">
                <a:latin typeface="Times New Roman" panose="02020603050405020304" pitchFamily="18" charset="0"/>
                <a:ea typeface="Calibri" panose="020F0502020204030204" pitchFamily="34" charset="0"/>
                <a:cs typeface="Times New Roman" panose="02020603050405020304" pitchFamily="18" charset="0"/>
              </a:rPr>
              <a:t>B</a:t>
            </a:r>
            <a:r>
              <a:rPr lang="en-US" sz="2800">
                <a:latin typeface="Times New Roman" panose="02020603050405020304" pitchFamily="18" charset="0"/>
                <a:ea typeface="Calibri" panose="020F0502020204030204" pitchFamily="34" charset="0"/>
                <a:cs typeface="Times New Roman" panose="02020603050405020304" pitchFamily="18" charset="0"/>
              </a:rPr>
              <a:t>. khi hoạt động của tế bào thay đổi.</a:t>
            </a:r>
            <a:endParaRPr lang="vi-VN" sz="2800">
              <a:latin typeface="Times New Roman" pitchFamily="18" charset="0"/>
              <a:ea typeface="Calibri" panose="020F0502020204030204" pitchFamily="34" charset="0"/>
              <a:cs typeface="Times New Roman" pitchFamily="18" charset="0"/>
            </a:endParaRPr>
          </a:p>
          <a:p>
            <a:pPr algn="just">
              <a:lnSpc>
                <a:spcPct val="150000"/>
              </a:lnSpc>
            </a:pPr>
            <a:r>
              <a:rPr lang="en-US" sz="2800">
                <a:latin typeface="Times New Roman" panose="02020603050405020304" pitchFamily="18" charset="0"/>
                <a:ea typeface="Calibri" panose="020F0502020204030204" pitchFamily="34" charset="0"/>
                <a:cs typeface="Times New Roman" panose="02020603050405020304" pitchFamily="18" charset="0"/>
              </a:rPr>
              <a:t>C. khi hormone được giải phóng từ tuyến nội tiết.</a:t>
            </a:r>
            <a:endParaRPr lang="vi-VN" sz="2800">
              <a:latin typeface="Times New Roman" pitchFamily="18" charset="0"/>
              <a:ea typeface="Calibri" panose="020F0502020204030204" pitchFamily="34" charset="0"/>
              <a:cs typeface="Times New Roman" pitchFamily="18" charset="0"/>
            </a:endParaRPr>
          </a:p>
          <a:p>
            <a:pPr algn="just">
              <a:lnSpc>
                <a:spcPct val="150000"/>
              </a:lnSpc>
            </a:pPr>
            <a:r>
              <a:rPr lang="en-US" sz="2800">
                <a:latin typeface="Times New Roman" panose="02020603050405020304" pitchFamily="18" charset="0"/>
                <a:ea typeface="Calibri" panose="020F0502020204030204" pitchFamily="34" charset="0"/>
                <a:cs typeface="Times New Roman" panose="02020603050405020304" pitchFamily="18" charset="0"/>
              </a:rPr>
              <a:t>D. khi phân tử tín hiệu làm thụ thể thay đổi</a:t>
            </a:r>
            <a:endParaRPr lang="vi-VN" sz="2800" dirty="0">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280085341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91"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êu đề 1">
            <a:extLst>
              <a:ext uri="{FF2B5EF4-FFF2-40B4-BE49-F238E27FC236}">
                <a16:creationId xmlns:a16="http://schemas.microsoft.com/office/drawing/2014/main" id="{527B28F6-B716-B665-32DF-27503725670A}"/>
              </a:ext>
            </a:extLst>
          </p:cNvPr>
          <p:cNvSpPr>
            <a:spLocks noGrp="1"/>
          </p:cNvSpPr>
          <p:nvPr>
            <p:ph type="title"/>
          </p:nvPr>
        </p:nvSpPr>
        <p:spPr>
          <a:xfrm>
            <a:off x="4062013" y="450765"/>
            <a:ext cx="4135582" cy="602673"/>
          </a:xfrm>
          <a:ln>
            <a:noFill/>
          </a:ln>
        </p:spPr>
        <p:txBody>
          <a:bodyPr>
            <a:noAutofit/>
          </a:bodyPr>
          <a:lstStyle/>
          <a:p>
            <a:r>
              <a:rPr lang="en-US" sz="2600" b="1" dirty="0" smtClean="0">
                <a:solidFill>
                  <a:srgbClr val="FF0000"/>
                </a:solidFill>
                <a:effectLst/>
                <a:latin typeface="Times New Roman" pitchFamily="18" charset="0"/>
                <a:ea typeface="Calibri" panose="020F0502020204030204" pitchFamily="34" charset="0"/>
                <a:cs typeface="Times New Roman" panose="02020603050405020304" pitchFamily="18" charset="0"/>
              </a:rPr>
              <a:t/>
            </a:r>
            <a:br>
              <a:rPr lang="en-US" sz="2600" b="1" dirty="0" smtClean="0">
                <a:solidFill>
                  <a:srgbClr val="FF0000"/>
                </a:solidFill>
                <a:effectLst/>
                <a:latin typeface="Times New Roman" pitchFamily="18" charset="0"/>
                <a:ea typeface="Calibri" panose="020F0502020204030204" pitchFamily="34" charset="0"/>
                <a:cs typeface="Times New Roman" panose="02020603050405020304" pitchFamily="18" charset="0"/>
              </a:rPr>
            </a:br>
            <a:r>
              <a:rPr lang="vi-VN" sz="2600" b="1" dirty="0" smtClean="0">
                <a:solidFill>
                  <a:srgbClr val="FF0000"/>
                </a:solidFill>
                <a:effectLst/>
                <a:latin typeface="Times New Roman" pitchFamily="18" charset="0"/>
                <a:ea typeface="Calibri" panose="020F0502020204030204" pitchFamily="34" charset="0"/>
                <a:cs typeface="Times New Roman" panose="02020603050405020304" pitchFamily="18" charset="0"/>
              </a:rPr>
              <a:t>Luyện </a:t>
            </a:r>
            <a:r>
              <a:rPr lang="vi-VN"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vi-VN" sz="2600" dirty="0">
                <a:solidFill>
                  <a:srgbClr val="FF0000"/>
                </a:solidFill>
                <a:effectLst/>
                <a:latin typeface="Times New Roman" pitchFamily="18" charset="0"/>
                <a:ea typeface="Calibri" panose="020F0502020204030204" pitchFamily="34" charset="0"/>
                <a:cs typeface="Times New Roman" pitchFamily="18" charset="0"/>
              </a:rPr>
              <a:t/>
            </a:r>
            <a:br>
              <a:rPr lang="vi-VN" sz="2600" dirty="0">
                <a:solidFill>
                  <a:srgbClr val="FF0000"/>
                </a:solidFill>
                <a:effectLst/>
                <a:latin typeface="Times New Roman" pitchFamily="18" charset="0"/>
                <a:ea typeface="Calibri" panose="020F0502020204030204" pitchFamily="34" charset="0"/>
                <a:cs typeface="Times New Roman" pitchFamily="18" charset="0"/>
              </a:rPr>
            </a:br>
            <a:endParaRPr lang="vi-VN" sz="2600" dirty="0">
              <a:solidFill>
                <a:srgbClr val="FF0000"/>
              </a:solidFill>
              <a:latin typeface="Times New Roman" pitchFamily="18" charset="0"/>
              <a:cs typeface="Times New Roman" pitchFamily="18" charset="0"/>
            </a:endParaRPr>
          </a:p>
        </p:txBody>
      </p:sp>
      <p:sp>
        <p:nvSpPr>
          <p:cNvPr id="3" name="Rectangle 2"/>
          <p:cNvSpPr/>
          <p:nvPr/>
        </p:nvSpPr>
        <p:spPr>
          <a:xfrm>
            <a:off x="1074052" y="1179424"/>
            <a:ext cx="8998857" cy="3707682"/>
          </a:xfrm>
          <a:prstGeom prst="rect">
            <a:avLst/>
          </a:prstGeom>
        </p:spPr>
        <p:txBody>
          <a:bodyPr wrap="square">
            <a:spAutoFit/>
          </a:bodyPr>
          <a:lstStyle/>
          <a:p>
            <a:pPr algn="just">
              <a:lnSpc>
                <a:spcPct val="120000"/>
              </a:lnSpc>
              <a:spcAft>
                <a:spcPts val="1000"/>
              </a:spcAft>
            </a:pPr>
            <a:r>
              <a:rPr lang="en-US" sz="2800" b="1" i="1">
                <a:latin typeface="Times New Roman" panose="02020603050405020304" pitchFamily="18" charset="0"/>
                <a:ea typeface="Calibri" panose="020F0502020204030204" pitchFamily="34" charset="0"/>
                <a:cs typeface="Times New Roman" panose="02020603050405020304" pitchFamily="18" charset="0"/>
              </a:rPr>
              <a:t>Câu 3:</a:t>
            </a:r>
            <a:r>
              <a:rPr lang="en-US" sz="2800">
                <a:latin typeface="Times New Roman" panose="02020603050405020304" pitchFamily="18" charset="0"/>
                <a:ea typeface="Calibri" panose="020F0502020204030204" pitchFamily="34" charset="0"/>
                <a:cs typeface="Times New Roman" panose="02020603050405020304" pitchFamily="18" charset="0"/>
              </a:rPr>
              <a:t> Sự kết thúc một quá trình truyền thông tin đòi hỏi điều gì sau đây?</a:t>
            </a:r>
            <a:endParaRPr lang="vi-VN"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sz="2800" smtClean="0">
                <a:latin typeface="Times New Roman" panose="02020603050405020304" pitchFamily="18" charset="0"/>
                <a:ea typeface="Calibri" panose="020F0502020204030204" pitchFamily="34" charset="0"/>
                <a:cs typeface="Times New Roman" panose="02020603050405020304" pitchFamily="18" charset="0"/>
              </a:rPr>
              <a:t>A. Loại </a:t>
            </a:r>
            <a:r>
              <a:rPr lang="en-US" sz="2800">
                <a:latin typeface="Times New Roman" panose="02020603050405020304" pitchFamily="18" charset="0"/>
                <a:ea typeface="Calibri" panose="020F0502020204030204" pitchFamily="34" charset="0"/>
                <a:cs typeface="Times New Roman" panose="02020603050405020304" pitchFamily="18" charset="0"/>
              </a:rPr>
              <a:t>bỏ thụ thể   	</a:t>
            </a:r>
            <a:endParaRPr lang="en-US" sz="28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r>
              <a:rPr lang="en-US" sz="2800" smtClean="0">
                <a:latin typeface="Times New Roman" panose="02020603050405020304" pitchFamily="18" charset="0"/>
                <a:ea typeface="Calibri" panose="020F0502020204030204" pitchFamily="34" charset="0"/>
                <a:cs typeface="Times New Roman" panose="02020603050405020304" pitchFamily="18" charset="0"/>
              </a:rPr>
              <a:t>B</a:t>
            </a:r>
            <a:r>
              <a:rPr lang="en-US" sz="2800">
                <a:latin typeface="Times New Roman" panose="02020603050405020304" pitchFamily="18" charset="0"/>
                <a:ea typeface="Calibri" panose="020F0502020204030204" pitchFamily="34" charset="0"/>
                <a:cs typeface="Times New Roman" panose="02020603050405020304" pitchFamily="18" charset="0"/>
              </a:rPr>
              <a:t>. Phân hủy phân tử truyền tin cuối cùng.</a:t>
            </a:r>
            <a:endParaRPr lang="vi-VN"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sz="2800">
                <a:latin typeface="Times New Roman" panose="02020603050405020304" pitchFamily="18" charset="0"/>
                <a:ea typeface="Calibri" panose="020F0502020204030204" pitchFamily="34" charset="0"/>
                <a:cs typeface="Times New Roman" panose="02020603050405020304" pitchFamily="18" charset="0"/>
              </a:rPr>
              <a:t>C. Đảo ngược sự liên kết giữa phân tử tín hiệu và thụ thể.</a:t>
            </a:r>
            <a:endParaRPr lang="vi-VN"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sz="2800">
                <a:latin typeface="Times New Roman" panose="02020603050405020304" pitchFamily="18" charset="0"/>
                <a:ea typeface="Calibri" panose="020F0502020204030204" pitchFamily="34" charset="0"/>
                <a:cs typeface="Times New Roman" panose="02020603050405020304" pitchFamily="18" charset="0"/>
              </a:rPr>
              <a:t>D. Hoạt hóa một loạt các phân tử truyền tin khác.</a:t>
            </a:r>
            <a:endParaRPr lang="vi-VN"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531490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91"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êu đề 1">
            <a:extLst>
              <a:ext uri="{FF2B5EF4-FFF2-40B4-BE49-F238E27FC236}">
                <a16:creationId xmlns:a16="http://schemas.microsoft.com/office/drawing/2014/main" id="{527B28F6-B716-B665-32DF-27503725670A}"/>
              </a:ext>
            </a:extLst>
          </p:cNvPr>
          <p:cNvSpPr>
            <a:spLocks noGrp="1"/>
          </p:cNvSpPr>
          <p:nvPr>
            <p:ph type="title"/>
          </p:nvPr>
        </p:nvSpPr>
        <p:spPr>
          <a:xfrm>
            <a:off x="4062013" y="450765"/>
            <a:ext cx="4135582" cy="602673"/>
          </a:xfrm>
          <a:ln>
            <a:noFill/>
          </a:ln>
        </p:spPr>
        <p:txBody>
          <a:bodyPr>
            <a:noAutofit/>
          </a:bodyPr>
          <a:lstStyle/>
          <a:p>
            <a:r>
              <a:rPr lang="en-US" sz="2600" b="1" dirty="0" smtClean="0">
                <a:solidFill>
                  <a:srgbClr val="FF0000"/>
                </a:solidFill>
                <a:effectLst/>
                <a:latin typeface="Times New Roman" pitchFamily="18" charset="0"/>
                <a:ea typeface="Calibri" panose="020F0502020204030204" pitchFamily="34" charset="0"/>
                <a:cs typeface="Times New Roman" panose="02020603050405020304" pitchFamily="18" charset="0"/>
              </a:rPr>
              <a:t/>
            </a:r>
            <a:br>
              <a:rPr lang="en-US" sz="2600" b="1" dirty="0" smtClean="0">
                <a:solidFill>
                  <a:srgbClr val="FF0000"/>
                </a:solidFill>
                <a:effectLst/>
                <a:latin typeface="Times New Roman" pitchFamily="18" charset="0"/>
                <a:ea typeface="Calibri" panose="020F0502020204030204" pitchFamily="34" charset="0"/>
                <a:cs typeface="Times New Roman" panose="02020603050405020304" pitchFamily="18" charset="0"/>
              </a:rPr>
            </a:br>
            <a:r>
              <a:rPr lang="vi-VN" sz="2600" b="1" dirty="0" smtClean="0">
                <a:solidFill>
                  <a:srgbClr val="FF0000"/>
                </a:solidFill>
                <a:effectLst/>
                <a:latin typeface="Times New Roman" pitchFamily="18" charset="0"/>
                <a:ea typeface="Calibri" panose="020F0502020204030204" pitchFamily="34" charset="0"/>
                <a:cs typeface="Times New Roman" panose="02020603050405020304" pitchFamily="18" charset="0"/>
              </a:rPr>
              <a:t>Luyện </a:t>
            </a:r>
            <a:r>
              <a:rPr lang="vi-VN"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vi-VN" sz="2600" dirty="0">
                <a:solidFill>
                  <a:srgbClr val="FF0000"/>
                </a:solidFill>
                <a:effectLst/>
                <a:latin typeface="Times New Roman" pitchFamily="18" charset="0"/>
                <a:ea typeface="Calibri" panose="020F0502020204030204" pitchFamily="34" charset="0"/>
                <a:cs typeface="Times New Roman" pitchFamily="18" charset="0"/>
              </a:rPr>
              <a:t/>
            </a:r>
            <a:br>
              <a:rPr lang="vi-VN" sz="2600" dirty="0">
                <a:solidFill>
                  <a:srgbClr val="FF0000"/>
                </a:solidFill>
                <a:effectLst/>
                <a:latin typeface="Times New Roman" pitchFamily="18" charset="0"/>
                <a:ea typeface="Calibri" panose="020F0502020204030204" pitchFamily="34" charset="0"/>
                <a:cs typeface="Times New Roman" pitchFamily="18" charset="0"/>
              </a:rPr>
            </a:br>
            <a:endParaRPr lang="vi-VN" sz="2600" dirty="0">
              <a:solidFill>
                <a:srgbClr val="FF0000"/>
              </a:solidFill>
              <a:latin typeface="Times New Roman" pitchFamily="18" charset="0"/>
              <a:cs typeface="Times New Roman" pitchFamily="18" charset="0"/>
            </a:endParaRPr>
          </a:p>
        </p:txBody>
      </p:sp>
      <p:sp>
        <p:nvSpPr>
          <p:cNvPr id="3" name="Rectangle 2"/>
          <p:cNvSpPr/>
          <p:nvPr/>
        </p:nvSpPr>
        <p:spPr>
          <a:xfrm>
            <a:off x="1074052" y="1179424"/>
            <a:ext cx="8998857" cy="3707682"/>
          </a:xfrm>
          <a:prstGeom prst="rect">
            <a:avLst/>
          </a:prstGeom>
        </p:spPr>
        <p:txBody>
          <a:bodyPr wrap="square">
            <a:spAutoFit/>
          </a:bodyPr>
          <a:lstStyle/>
          <a:p>
            <a:pPr algn="just">
              <a:lnSpc>
                <a:spcPct val="120000"/>
              </a:lnSpc>
              <a:spcAft>
                <a:spcPts val="1000"/>
              </a:spcAft>
            </a:pPr>
            <a:r>
              <a:rPr lang="en-US" sz="2800" b="1" i="1">
                <a:latin typeface="Times New Roman" panose="02020603050405020304" pitchFamily="18" charset="0"/>
                <a:ea typeface="Calibri" panose="020F0502020204030204" pitchFamily="34" charset="0"/>
                <a:cs typeface="Times New Roman" panose="02020603050405020304" pitchFamily="18" charset="0"/>
              </a:rPr>
              <a:t>Câu 4:</a:t>
            </a:r>
            <a:r>
              <a:rPr lang="en-US" sz="2800">
                <a:latin typeface="Times New Roman" panose="02020603050405020304" pitchFamily="18" charset="0"/>
                <a:ea typeface="Calibri" panose="020F0502020204030204" pitchFamily="34" charset="0"/>
                <a:cs typeface="Times New Roman" panose="02020603050405020304" pitchFamily="18" charset="0"/>
              </a:rPr>
              <a:t> Sự ức chế phân tử truyền tin nội bào có thể dẫn đến kết quả nào sau đây?</a:t>
            </a:r>
            <a:endParaRPr lang="vi-VN" sz="2800">
              <a:latin typeface="Times New Roman" pitchFamily="18" charset="0"/>
              <a:ea typeface="Calibri" panose="020F0502020204030204" pitchFamily="34" charset="0"/>
              <a:cs typeface="Times New Roman" pitchFamily="18" charset="0"/>
            </a:endParaRPr>
          </a:p>
          <a:p>
            <a:pPr algn="just">
              <a:lnSpc>
                <a:spcPct val="120000"/>
              </a:lnSpc>
              <a:spcAft>
                <a:spcPts val="1000"/>
              </a:spcAft>
            </a:pPr>
            <a:r>
              <a:rPr lang="en-US" sz="2800" smtClean="0">
                <a:latin typeface="Times New Roman" panose="02020603050405020304" pitchFamily="18" charset="0"/>
                <a:ea typeface="Calibri" panose="020F0502020204030204" pitchFamily="34" charset="0"/>
                <a:cs typeface="Times New Roman" panose="02020603050405020304" pitchFamily="18" charset="0"/>
              </a:rPr>
              <a:t>A. Ức </a:t>
            </a:r>
            <a:r>
              <a:rPr lang="en-US" sz="2800">
                <a:latin typeface="Times New Roman" panose="02020603050405020304" pitchFamily="18" charset="0"/>
                <a:ea typeface="Calibri" panose="020F0502020204030204" pitchFamily="34" charset="0"/>
                <a:cs typeface="Times New Roman" panose="02020603050405020304" pitchFamily="18" charset="0"/>
              </a:rPr>
              <a:t>chế sự đáp ứng với phân tử tín hiệu. </a:t>
            </a:r>
            <a:endParaRPr lang="en-US" sz="28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r>
              <a:rPr lang="en-US" sz="2800" smtClean="0">
                <a:latin typeface="Times New Roman" panose="02020603050405020304" pitchFamily="18" charset="0"/>
                <a:ea typeface="Calibri" panose="020F0502020204030204" pitchFamily="34" charset="0"/>
                <a:cs typeface="Times New Roman" panose="02020603050405020304" pitchFamily="18" charset="0"/>
              </a:rPr>
              <a:t>B</a:t>
            </a:r>
            <a:r>
              <a:rPr lang="en-US" sz="2800">
                <a:latin typeface="Times New Roman" panose="02020603050405020304" pitchFamily="18" charset="0"/>
                <a:ea typeface="Calibri" panose="020F0502020204030204" pitchFamily="34" charset="0"/>
                <a:cs typeface="Times New Roman" panose="02020603050405020304" pitchFamily="18" charset="0"/>
              </a:rPr>
              <a:t>. Ức chế sự hoạt hóa thụ thể</a:t>
            </a:r>
            <a:endParaRPr lang="vi-VN" sz="2800">
              <a:latin typeface="Times New Roman" pitchFamily="18" charset="0"/>
              <a:ea typeface="Calibri" panose="020F0502020204030204" pitchFamily="34" charset="0"/>
              <a:cs typeface="Times New Roman" pitchFamily="18" charset="0"/>
            </a:endParaRPr>
          </a:p>
          <a:p>
            <a:pPr algn="just">
              <a:lnSpc>
                <a:spcPct val="120000"/>
              </a:lnSpc>
              <a:spcAft>
                <a:spcPts val="1000"/>
              </a:spcAft>
            </a:pPr>
            <a:r>
              <a:rPr lang="en-US" sz="2800">
                <a:latin typeface="Times New Roman" panose="02020603050405020304" pitchFamily="18" charset="0"/>
                <a:ea typeface="Calibri" panose="020F0502020204030204" pitchFamily="34" charset="0"/>
                <a:cs typeface="Times New Roman" panose="02020603050405020304" pitchFamily="18" charset="0"/>
              </a:rPr>
              <a:t>C. Kéo dài sự đáp ứng tế bào </a:t>
            </a:r>
            <a:endParaRPr lang="en-US" sz="28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r>
              <a:rPr lang="en-US" sz="2800" smtClean="0">
                <a:latin typeface="Times New Roman" panose="02020603050405020304" pitchFamily="18" charset="0"/>
                <a:ea typeface="Calibri" panose="020F0502020204030204" pitchFamily="34" charset="0"/>
                <a:cs typeface="Times New Roman" panose="02020603050405020304" pitchFamily="18" charset="0"/>
              </a:rPr>
              <a:t>D</a:t>
            </a:r>
            <a:r>
              <a:rPr lang="en-US" sz="2800">
                <a:latin typeface="Times New Roman" panose="02020603050405020304" pitchFamily="18" charset="0"/>
                <a:ea typeface="Calibri" panose="020F0502020204030204" pitchFamily="34" charset="0"/>
                <a:cs typeface="Times New Roman" panose="02020603050405020304" pitchFamily="18" charset="0"/>
              </a:rPr>
              <a:t>. Làm giảm số lượng phân tử truyền tin nội bào.</a:t>
            </a:r>
            <a:endParaRPr lang="vi-VN" sz="2800" dirty="0">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219293170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 Box 3"/>
          <p:cNvSpPr txBox="1">
            <a:spLocks noChangeArrowheads="1"/>
          </p:cNvSpPr>
          <p:nvPr/>
        </p:nvSpPr>
        <p:spPr bwMode="auto">
          <a:xfrm>
            <a:off x="3062252" y="-1039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vi-VN" altLang="vi-VN">
              <a:solidFill>
                <a:prstClr val="black"/>
              </a:solidFill>
            </a:endParaRPr>
          </a:p>
        </p:txBody>
      </p:sp>
      <p:sp>
        <p:nvSpPr>
          <p:cNvPr id="89134" name="AutoShape 46"/>
          <p:cNvSpPr>
            <a:spLocks noChangeArrowheads="1"/>
          </p:cNvSpPr>
          <p:nvPr/>
        </p:nvSpPr>
        <p:spPr bwMode="ltGray">
          <a:xfrm rot="5400000">
            <a:off x="-111269" y="1009908"/>
            <a:ext cx="6198369" cy="5019836"/>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defTabSz="914400"/>
            <a:endParaRPr lang="vi-VN">
              <a:solidFill>
                <a:prstClr val="black"/>
              </a:solidFill>
            </a:endParaRPr>
          </a:p>
        </p:txBody>
      </p:sp>
      <p:sp>
        <p:nvSpPr>
          <p:cNvPr id="89135" name="AutoShape 47"/>
          <p:cNvSpPr>
            <a:spLocks noChangeArrowheads="1"/>
          </p:cNvSpPr>
          <p:nvPr/>
        </p:nvSpPr>
        <p:spPr bwMode="ltGray">
          <a:xfrm rot="5400000" flipH="1">
            <a:off x="407638" y="1471966"/>
            <a:ext cx="5180604" cy="4134474"/>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a:endParaRPr lang="vi-VN">
              <a:solidFill>
                <a:prstClr val="black"/>
              </a:solidFill>
            </a:endParaRPr>
          </a:p>
        </p:txBody>
      </p:sp>
      <p:sp>
        <p:nvSpPr>
          <p:cNvPr id="89138" name="AutoShape 50"/>
          <p:cNvSpPr>
            <a:spLocks noChangeArrowheads="1"/>
          </p:cNvSpPr>
          <p:nvPr/>
        </p:nvSpPr>
        <p:spPr bwMode="gray">
          <a:xfrm>
            <a:off x="5400562" y="4153126"/>
            <a:ext cx="6258053" cy="1104675"/>
          </a:xfrm>
          <a:prstGeom prst="roundRect">
            <a:avLst>
              <a:gd name="adj" fmla="val 50000"/>
            </a:avLst>
          </a:prstGeom>
          <a:gradFill rotWithShape="1">
            <a:gsLst>
              <a:gs pos="0">
                <a:schemeClr val="accent1">
                  <a:gamma/>
                  <a:tint val="0"/>
                  <a:invGamma/>
                </a:schemeClr>
              </a:gs>
              <a:gs pos="100000">
                <a:schemeClr val="accent1"/>
              </a:gs>
            </a:gsLst>
            <a:lin ang="0" scaled="1"/>
          </a:gradFill>
          <a:ln w="57150" algn="ctr">
            <a:solidFill>
              <a:srgbClr val="FF0000"/>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defTabSz="914400" eaLnBrk="0" hangingPunct="0"/>
            <a:endParaRPr lang="en-US" altLang="vi-VN" b="1" dirty="0">
              <a:solidFill>
                <a:srgbClr val="44546A"/>
              </a:solidFill>
            </a:endParaRPr>
          </a:p>
        </p:txBody>
      </p:sp>
      <p:sp>
        <p:nvSpPr>
          <p:cNvPr id="89140" name="AutoShape 52"/>
          <p:cNvSpPr>
            <a:spLocks noChangeArrowheads="1"/>
          </p:cNvSpPr>
          <p:nvPr/>
        </p:nvSpPr>
        <p:spPr bwMode="gray">
          <a:xfrm>
            <a:off x="4870197" y="721712"/>
            <a:ext cx="6369713" cy="1171119"/>
          </a:xfrm>
          <a:prstGeom prst="roundRect">
            <a:avLst>
              <a:gd name="adj" fmla="val 50000"/>
            </a:avLst>
          </a:prstGeom>
          <a:solidFill>
            <a:schemeClr val="accent4">
              <a:lumMod val="40000"/>
              <a:lumOff val="60000"/>
            </a:schemeClr>
          </a:solidFill>
          <a:ln w="57150" algn="ctr">
            <a:solidFill>
              <a:srgbClr val="7030A0"/>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defTabSz="914400" eaLnBrk="0" hangingPunct="0"/>
            <a:endParaRPr lang="en-US" altLang="vi-VN" b="1" dirty="0">
              <a:solidFill>
                <a:srgbClr val="44546A"/>
              </a:solidFill>
            </a:endParaRPr>
          </a:p>
        </p:txBody>
      </p:sp>
      <p:grpSp>
        <p:nvGrpSpPr>
          <p:cNvPr id="89141" name="Group 53"/>
          <p:cNvGrpSpPr>
            <a:grpSpLocks/>
          </p:cNvGrpSpPr>
          <p:nvPr/>
        </p:nvGrpSpPr>
        <p:grpSpPr bwMode="auto">
          <a:xfrm>
            <a:off x="4522266" y="999314"/>
            <a:ext cx="400919" cy="519208"/>
            <a:chOff x="2078" y="1631"/>
            <a:chExt cx="1615" cy="1713"/>
          </a:xfrm>
        </p:grpSpPr>
        <p:sp>
          <p:nvSpPr>
            <p:cNvPr id="89142"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defTabSz="914400"/>
              <a:endParaRPr lang="vi-VN">
                <a:solidFill>
                  <a:prstClr val="black"/>
                </a:solidFill>
              </a:endParaRPr>
            </a:p>
          </p:txBody>
        </p:sp>
        <p:sp>
          <p:nvSpPr>
            <p:cNvPr id="89143"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defTabSz="914400"/>
              <a:endParaRPr lang="vi-VN">
                <a:solidFill>
                  <a:prstClr val="black"/>
                </a:solidFill>
              </a:endParaRPr>
            </a:p>
          </p:txBody>
        </p:sp>
        <p:sp>
          <p:nvSpPr>
            <p:cNvPr id="89144" name="Oval 56"/>
            <p:cNvSpPr>
              <a:spLocks noChangeArrowheads="1"/>
            </p:cNvSpPr>
            <p:nvPr/>
          </p:nvSpPr>
          <p:spPr bwMode="gray">
            <a:xfrm>
              <a:off x="2254" y="1631"/>
              <a:ext cx="1046" cy="171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defTabSz="914400"/>
              <a:endParaRPr lang="vi-VN">
                <a:solidFill>
                  <a:prstClr val="black"/>
                </a:solidFill>
              </a:endParaRPr>
            </a:p>
          </p:txBody>
        </p:sp>
        <p:sp>
          <p:nvSpPr>
            <p:cNvPr id="89145" name="Oval 57"/>
            <p:cNvSpPr>
              <a:spLocks noChangeArrowheads="1"/>
            </p:cNvSpPr>
            <p:nvPr/>
          </p:nvSpPr>
          <p:spPr bwMode="gray">
            <a:xfrm>
              <a:off x="2254" y="1631"/>
              <a:ext cx="1046" cy="1713"/>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defTabSz="914400"/>
              <a:endParaRPr lang="vi-VN">
                <a:solidFill>
                  <a:prstClr val="black"/>
                </a:solidFill>
              </a:endParaRPr>
            </a:p>
          </p:txBody>
        </p:sp>
        <p:sp>
          <p:nvSpPr>
            <p:cNvPr id="89146" name="Oval 58"/>
            <p:cNvSpPr>
              <a:spLocks noChangeArrowheads="1"/>
            </p:cNvSpPr>
            <p:nvPr/>
          </p:nvSpPr>
          <p:spPr bwMode="gray">
            <a:xfrm>
              <a:off x="2337" y="1631"/>
              <a:ext cx="1096" cy="171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4400"/>
              <a:endParaRPr lang="vi-VN">
                <a:solidFill>
                  <a:prstClr val="black"/>
                </a:solidFill>
              </a:endParaRPr>
            </a:p>
          </p:txBody>
        </p:sp>
        <p:sp>
          <p:nvSpPr>
            <p:cNvPr id="89147" name="Oval 59"/>
            <p:cNvSpPr>
              <a:spLocks noChangeArrowheads="1"/>
            </p:cNvSpPr>
            <p:nvPr/>
          </p:nvSpPr>
          <p:spPr bwMode="gray">
            <a:xfrm>
              <a:off x="2337" y="1631"/>
              <a:ext cx="1096" cy="1713"/>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4400"/>
              <a:endParaRPr lang="vi-VN">
                <a:solidFill>
                  <a:prstClr val="black"/>
                </a:solidFill>
              </a:endParaRPr>
            </a:p>
          </p:txBody>
        </p:sp>
      </p:grpSp>
      <p:grpSp>
        <p:nvGrpSpPr>
          <p:cNvPr id="89155" name="Group 67"/>
          <p:cNvGrpSpPr>
            <a:grpSpLocks/>
          </p:cNvGrpSpPr>
          <p:nvPr/>
        </p:nvGrpSpPr>
        <p:grpSpPr bwMode="auto">
          <a:xfrm>
            <a:off x="5060465" y="4191618"/>
            <a:ext cx="400920" cy="659543"/>
            <a:chOff x="2078" y="1484"/>
            <a:chExt cx="1615" cy="2176"/>
          </a:xfrm>
        </p:grpSpPr>
        <p:sp>
          <p:nvSpPr>
            <p:cNvPr id="89156" name="Oval 6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defTabSz="914400"/>
              <a:endParaRPr lang="vi-VN">
                <a:solidFill>
                  <a:prstClr val="black"/>
                </a:solidFill>
              </a:endParaRPr>
            </a:p>
          </p:txBody>
        </p:sp>
        <p:sp>
          <p:nvSpPr>
            <p:cNvPr id="89157" name="Oval 6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defTabSz="914400"/>
              <a:endParaRPr lang="vi-VN">
                <a:solidFill>
                  <a:prstClr val="black"/>
                </a:solidFill>
              </a:endParaRPr>
            </a:p>
          </p:txBody>
        </p:sp>
        <p:sp>
          <p:nvSpPr>
            <p:cNvPr id="89158" name="Oval 70"/>
            <p:cNvSpPr>
              <a:spLocks noChangeArrowheads="1"/>
            </p:cNvSpPr>
            <p:nvPr/>
          </p:nvSpPr>
          <p:spPr bwMode="gray">
            <a:xfrm>
              <a:off x="2388" y="1484"/>
              <a:ext cx="1046" cy="171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defTabSz="914400"/>
              <a:endParaRPr lang="vi-VN">
                <a:solidFill>
                  <a:prstClr val="black"/>
                </a:solidFill>
              </a:endParaRPr>
            </a:p>
          </p:txBody>
        </p:sp>
        <p:sp>
          <p:nvSpPr>
            <p:cNvPr id="89159" name="Oval 71"/>
            <p:cNvSpPr>
              <a:spLocks noChangeArrowheads="1"/>
            </p:cNvSpPr>
            <p:nvPr/>
          </p:nvSpPr>
          <p:spPr bwMode="gray">
            <a:xfrm>
              <a:off x="2254" y="1631"/>
              <a:ext cx="1046" cy="1713"/>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defTabSz="914400"/>
              <a:endParaRPr lang="vi-VN">
                <a:solidFill>
                  <a:prstClr val="black"/>
                </a:solidFill>
              </a:endParaRPr>
            </a:p>
          </p:txBody>
        </p:sp>
        <p:sp>
          <p:nvSpPr>
            <p:cNvPr id="89160" name="Oval 72"/>
            <p:cNvSpPr>
              <a:spLocks noChangeArrowheads="1"/>
            </p:cNvSpPr>
            <p:nvPr/>
          </p:nvSpPr>
          <p:spPr bwMode="gray">
            <a:xfrm>
              <a:off x="2337" y="1631"/>
              <a:ext cx="1096" cy="171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4400"/>
              <a:endParaRPr lang="vi-VN">
                <a:solidFill>
                  <a:prstClr val="black"/>
                </a:solidFill>
              </a:endParaRPr>
            </a:p>
          </p:txBody>
        </p:sp>
        <p:sp>
          <p:nvSpPr>
            <p:cNvPr id="89161" name="Oval 73"/>
            <p:cNvSpPr>
              <a:spLocks noChangeArrowheads="1"/>
            </p:cNvSpPr>
            <p:nvPr/>
          </p:nvSpPr>
          <p:spPr bwMode="gray">
            <a:xfrm>
              <a:off x="2337" y="1947"/>
              <a:ext cx="1096" cy="1713"/>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914400"/>
              <a:endParaRPr lang="vi-VN">
                <a:solidFill>
                  <a:prstClr val="black"/>
                </a:solidFill>
              </a:endParaRPr>
            </a:p>
          </p:txBody>
        </p:sp>
      </p:grpSp>
      <p:sp>
        <p:nvSpPr>
          <p:cNvPr id="31" name="AutoShape 7"/>
          <p:cNvSpPr>
            <a:spLocks noChangeArrowheads="1"/>
          </p:cNvSpPr>
          <p:nvPr/>
        </p:nvSpPr>
        <p:spPr bwMode="auto">
          <a:xfrm>
            <a:off x="990953" y="2586707"/>
            <a:ext cx="2646063" cy="1664320"/>
          </a:xfrm>
          <a:prstGeom prst="roundRect">
            <a:avLst>
              <a:gd name="adj" fmla="val 9106"/>
            </a:avLst>
          </a:prstGeom>
          <a:solidFill>
            <a:srgbClr val="FFC000"/>
          </a:solidFill>
          <a:ln w="25400">
            <a:solidFill>
              <a:srgbClr val="000000"/>
            </a:solidFill>
            <a:round/>
            <a:headEnd/>
            <a:tailEnd/>
          </a:ln>
          <a:effectLst/>
          <a:extLst/>
        </p:spPr>
        <p:txBody>
          <a:bodyPr anchor="ctr"/>
          <a:lstStyle/>
          <a:p>
            <a:pPr algn="ctr" defTabSz="914400"/>
            <a:r>
              <a:rPr lang="en-US" altLang="vi-VN" sz="2400" b="1" dirty="0" smtClean="0">
                <a:solidFill>
                  <a:prstClr val="black"/>
                </a:solidFill>
                <a:effectLst>
                  <a:outerShdw blurRad="38100" dist="38100" dir="2700000" algn="tl">
                    <a:srgbClr val="C0C0C0"/>
                  </a:outerShdw>
                </a:effectLst>
                <a:latin typeface="Times New Roman" pitchFamily="18" charset="0"/>
                <a:cs typeface="Times New Roman" pitchFamily="18" charset="0"/>
              </a:rPr>
              <a:t>THÔNG TIN TẾ BÀO</a:t>
            </a:r>
            <a:endParaRPr lang="en-US" altLang="vi-VN" sz="2400" b="1" dirty="0">
              <a:solidFill>
                <a:prstClr val="black"/>
              </a:solidFill>
              <a:effectLst>
                <a:outerShdw blurRad="38100" dist="38100" dir="2700000" algn="tl">
                  <a:srgbClr val="C0C0C0"/>
                </a:outerShdw>
              </a:effectLst>
              <a:latin typeface="Times New Roman" pitchFamily="18" charset="0"/>
              <a:cs typeface="Times New Roman" pitchFamily="18" charset="0"/>
            </a:endParaRPr>
          </a:p>
        </p:txBody>
      </p:sp>
      <p:sp>
        <p:nvSpPr>
          <p:cNvPr id="32" name="AutoShape 4"/>
          <p:cNvSpPr>
            <a:spLocks noChangeArrowheads="1"/>
          </p:cNvSpPr>
          <p:nvPr/>
        </p:nvSpPr>
        <p:spPr bwMode="blackWhite">
          <a:xfrm>
            <a:off x="6137020" y="889057"/>
            <a:ext cx="3913287" cy="436271"/>
          </a:xfrm>
          <a:prstGeom prst="roundRect">
            <a:avLst>
              <a:gd name="adj" fmla="val 9106"/>
            </a:avLst>
          </a:prstGeom>
          <a:noFill/>
          <a:ln w="25400">
            <a:noFill/>
            <a:round/>
            <a:headEnd/>
            <a:tailEnd/>
          </a:ln>
          <a:effectLst/>
          <a:extLst/>
        </p:spPr>
        <p:txBody>
          <a:bodyPr wrap="none" anchor="ctr"/>
          <a:lstStyle/>
          <a:p>
            <a:pPr algn="ctr" defTabSz="914400" eaLnBrk="0" hangingPunct="0"/>
            <a:endParaRPr lang="en-US" altLang="vi-VN" sz="2400" b="1" dirty="0" smtClean="0">
              <a:solidFill>
                <a:prstClr val="black"/>
              </a:solidFill>
              <a:latin typeface="Times New Roman" panose="02020603050405020304" pitchFamily="18" charset="0"/>
              <a:cs typeface="Times New Roman" panose="02020603050405020304" pitchFamily="18" charset="0"/>
            </a:endParaRPr>
          </a:p>
          <a:p>
            <a:pPr algn="ctr" defTabSz="914400" eaLnBrk="0" hangingPunct="0"/>
            <a:r>
              <a:rPr lang="en-US" altLang="vi-VN" sz="2400" b="1" dirty="0" smtClean="0">
                <a:solidFill>
                  <a:prstClr val="black"/>
                </a:solidFill>
                <a:latin typeface="Times New Roman" panose="02020603050405020304" pitchFamily="18" charset="0"/>
                <a:cs typeface="Times New Roman" panose="02020603050405020304" pitchFamily="18" charset="0"/>
              </a:rPr>
              <a:t>KHÁI NIỆM VỀ THÔNG TIN </a:t>
            </a:r>
          </a:p>
          <a:p>
            <a:pPr algn="ctr" defTabSz="914400" eaLnBrk="0" hangingPunct="0"/>
            <a:r>
              <a:rPr lang="en-US" altLang="vi-VN" sz="2400" b="1" dirty="0" smtClean="0">
                <a:solidFill>
                  <a:prstClr val="black"/>
                </a:solidFill>
                <a:latin typeface="Times New Roman" panose="02020603050405020304" pitchFamily="18" charset="0"/>
                <a:cs typeface="Times New Roman" panose="02020603050405020304" pitchFamily="18" charset="0"/>
              </a:rPr>
              <a:t>GIỮA CÁC TẾ BÀO</a:t>
            </a:r>
            <a:endParaRPr lang="en-US" altLang="vi-VN" sz="2400" b="1" dirty="0">
              <a:solidFill>
                <a:prstClr val="black"/>
              </a:solidFill>
              <a:latin typeface="Times New Roman" panose="02020603050405020304" pitchFamily="18" charset="0"/>
              <a:cs typeface="Times New Roman" panose="02020603050405020304" pitchFamily="18" charset="0"/>
            </a:endParaRPr>
          </a:p>
        </p:txBody>
      </p:sp>
      <p:sp>
        <p:nvSpPr>
          <p:cNvPr id="34" name="AutoShape 6"/>
          <p:cNvSpPr>
            <a:spLocks noChangeArrowheads="1"/>
          </p:cNvSpPr>
          <p:nvPr/>
        </p:nvSpPr>
        <p:spPr bwMode="blackWhite">
          <a:xfrm>
            <a:off x="5306313" y="3903840"/>
            <a:ext cx="5933596" cy="1482223"/>
          </a:xfrm>
          <a:prstGeom prst="roundRect">
            <a:avLst>
              <a:gd name="adj" fmla="val 9106"/>
            </a:avLst>
          </a:prstGeom>
          <a:noFill/>
          <a:ln w="25400">
            <a:noFill/>
            <a:round/>
            <a:headEnd/>
            <a:tailEnd/>
          </a:ln>
          <a:effectLst/>
          <a:extLst/>
        </p:spPr>
        <p:txBody>
          <a:bodyPr wrap="none" anchor="ctr"/>
          <a:lstStyle/>
          <a:p>
            <a:pPr algn="ctr" defTabSz="914400" eaLnBrk="0" hangingPunct="0"/>
            <a:r>
              <a:rPr lang="en-US" altLang="vi-VN" sz="2400" b="1" dirty="0" smtClean="0">
                <a:solidFill>
                  <a:prstClr val="black"/>
                </a:solidFill>
                <a:latin typeface="Times New Roman" panose="02020603050405020304" pitchFamily="18" charset="0"/>
                <a:cs typeface="Times New Roman" panose="02020603050405020304" pitchFamily="18" charset="0"/>
              </a:rPr>
              <a:t>QUÁ TRÌNH TRUYỀN THÔNG TIN </a:t>
            </a:r>
          </a:p>
          <a:p>
            <a:pPr algn="ctr" defTabSz="914400" eaLnBrk="0" hangingPunct="0"/>
            <a:r>
              <a:rPr lang="en-US" altLang="vi-VN" sz="2400" b="1" dirty="0" smtClean="0">
                <a:solidFill>
                  <a:prstClr val="black"/>
                </a:solidFill>
                <a:latin typeface="Times New Roman" panose="02020603050405020304" pitchFamily="18" charset="0"/>
                <a:cs typeface="Times New Roman" panose="02020603050405020304" pitchFamily="18" charset="0"/>
              </a:rPr>
              <a:t>GIỮA CÁC TẾ BÀO</a:t>
            </a:r>
            <a:endParaRPr lang="en-US" altLang="vi-VN" sz="2400" b="1" dirty="0">
              <a:solidFill>
                <a:prstClr val="black"/>
              </a:solidFill>
              <a:latin typeface="Times New Roman" panose="02020603050405020304" pitchFamily="18" charset="0"/>
              <a:cs typeface="Times New Roman" panose="02020603050405020304" pitchFamily="18" charset="0"/>
            </a:endParaRPr>
          </a:p>
        </p:txBody>
      </p:sp>
      <p:cxnSp>
        <p:nvCxnSpPr>
          <p:cNvPr id="7" name="Straight Arrow Connector 6"/>
          <p:cNvCxnSpPr>
            <a:endCxn id="89144" idx="3"/>
          </p:cNvCxnSpPr>
          <p:nvPr/>
        </p:nvCxnSpPr>
        <p:spPr>
          <a:xfrm flipV="1">
            <a:off x="3637015" y="1442486"/>
            <a:ext cx="966968" cy="17637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89156" idx="2"/>
          </p:cNvCxnSpPr>
          <p:nvPr/>
        </p:nvCxnSpPr>
        <p:spPr>
          <a:xfrm>
            <a:off x="3680708" y="3272119"/>
            <a:ext cx="1379757" cy="122366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13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9140"/>
                                        </p:tgtEl>
                                        <p:attrNameLst>
                                          <p:attrName>style.visibility</p:attrName>
                                        </p:attrNameLst>
                                      </p:cBhvr>
                                      <p:to>
                                        <p:strVal val="visible"/>
                                      </p:to>
                                    </p:set>
                                    <p:animEffect transition="in" filter="barn(inVertical)">
                                      <p:cBhvr>
                                        <p:cTn id="7" dur="500"/>
                                        <p:tgtEl>
                                          <p:spTgt spid="89140"/>
                                        </p:tgtEl>
                                      </p:cBhvr>
                                    </p:animEffect>
                                  </p:childTnLst>
                                </p:cTn>
                              </p:par>
                              <p:par>
                                <p:cTn id="8" presetID="16" presetClass="entr" presetSubtype="21" fill="hold" nodeType="withEffect">
                                  <p:stCondLst>
                                    <p:cond delay="0"/>
                                  </p:stCondLst>
                                  <p:childTnLst>
                                    <p:set>
                                      <p:cBhvr>
                                        <p:cTn id="9" dur="1" fill="hold">
                                          <p:stCondLst>
                                            <p:cond delay="0"/>
                                          </p:stCondLst>
                                        </p:cTn>
                                        <p:tgtEl>
                                          <p:spTgt spid="89141"/>
                                        </p:tgtEl>
                                        <p:attrNameLst>
                                          <p:attrName>style.visibility</p:attrName>
                                        </p:attrNameLst>
                                      </p:cBhvr>
                                      <p:to>
                                        <p:strVal val="visible"/>
                                      </p:to>
                                    </p:set>
                                    <p:animEffect transition="in" filter="barn(inVertical)">
                                      <p:cBhvr>
                                        <p:cTn id="10" dur="500"/>
                                        <p:tgtEl>
                                          <p:spTgt spid="8914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9138"/>
                                        </p:tgtEl>
                                        <p:attrNameLst>
                                          <p:attrName>style.visibility</p:attrName>
                                        </p:attrNameLst>
                                      </p:cBhvr>
                                      <p:to>
                                        <p:strVal val="visible"/>
                                      </p:to>
                                    </p:set>
                                    <p:animEffect transition="in" filter="barn(inVertical)">
                                      <p:cBhvr>
                                        <p:cTn id="21" dur="500"/>
                                        <p:tgtEl>
                                          <p:spTgt spid="89138"/>
                                        </p:tgtEl>
                                      </p:cBhvr>
                                    </p:animEffect>
                                  </p:childTnLst>
                                </p:cTn>
                              </p:par>
                              <p:par>
                                <p:cTn id="22" presetID="16" presetClass="entr" presetSubtype="21" fill="hold" nodeType="withEffect">
                                  <p:stCondLst>
                                    <p:cond delay="0"/>
                                  </p:stCondLst>
                                  <p:childTnLst>
                                    <p:set>
                                      <p:cBhvr>
                                        <p:cTn id="23" dur="1" fill="hold">
                                          <p:stCondLst>
                                            <p:cond delay="0"/>
                                          </p:stCondLst>
                                        </p:cTn>
                                        <p:tgtEl>
                                          <p:spTgt spid="89155"/>
                                        </p:tgtEl>
                                        <p:attrNameLst>
                                          <p:attrName>style.visibility</p:attrName>
                                        </p:attrNameLst>
                                      </p:cBhvr>
                                      <p:to>
                                        <p:strVal val="visible"/>
                                      </p:to>
                                    </p:set>
                                    <p:animEffect transition="in" filter="barn(inVertical)">
                                      <p:cBhvr>
                                        <p:cTn id="24" dur="500"/>
                                        <p:tgtEl>
                                          <p:spTgt spid="8915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inVertical)">
                                      <p:cBhvr>
                                        <p:cTn id="27" dur="500"/>
                                        <p:tgtEl>
                                          <p:spTgt spid="34"/>
                                        </p:tgtEl>
                                      </p:cBhvr>
                                    </p:animEffect>
                                  </p:childTnLst>
                                </p:cTn>
                              </p:par>
                              <p:par>
                                <p:cTn id="28" presetID="16" presetClass="entr" presetSubtype="2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38" grpId="0" animBg="1"/>
      <p:bldP spid="89140" grpId="0" animBg="1"/>
      <p:bldP spid="32"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91"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êu đề 1">
            <a:extLst>
              <a:ext uri="{FF2B5EF4-FFF2-40B4-BE49-F238E27FC236}">
                <a16:creationId xmlns:a16="http://schemas.microsoft.com/office/drawing/2014/main" id="{527B28F6-B716-B665-32DF-27503725670A}"/>
              </a:ext>
            </a:extLst>
          </p:cNvPr>
          <p:cNvSpPr>
            <a:spLocks noGrp="1"/>
          </p:cNvSpPr>
          <p:nvPr>
            <p:ph type="title"/>
          </p:nvPr>
        </p:nvSpPr>
        <p:spPr>
          <a:xfrm>
            <a:off x="4062013" y="450765"/>
            <a:ext cx="4135582" cy="602673"/>
          </a:xfrm>
          <a:ln>
            <a:noFill/>
          </a:ln>
        </p:spPr>
        <p:txBody>
          <a:bodyPr>
            <a:noAutofit/>
          </a:bodyPr>
          <a:lstStyle/>
          <a:p>
            <a:r>
              <a:rPr lang="en-US" sz="2600" b="1" dirty="0" smtClean="0">
                <a:solidFill>
                  <a:srgbClr val="FF0000"/>
                </a:solidFill>
                <a:effectLst/>
                <a:latin typeface="Times New Roman" pitchFamily="18" charset="0"/>
                <a:ea typeface="Calibri" panose="020F0502020204030204" pitchFamily="34" charset="0"/>
                <a:cs typeface="Times New Roman" panose="02020603050405020304" pitchFamily="18" charset="0"/>
              </a:rPr>
              <a:t/>
            </a:r>
            <a:br>
              <a:rPr lang="en-US" sz="2600" b="1" dirty="0" smtClean="0">
                <a:solidFill>
                  <a:srgbClr val="FF0000"/>
                </a:solidFill>
                <a:effectLst/>
                <a:latin typeface="Times New Roman" pitchFamily="18" charset="0"/>
                <a:ea typeface="Calibri" panose="020F0502020204030204" pitchFamily="34" charset="0"/>
                <a:cs typeface="Times New Roman" panose="02020603050405020304" pitchFamily="18" charset="0"/>
              </a:rPr>
            </a:br>
            <a:r>
              <a:rPr lang="vi-VN" sz="2600" b="1" dirty="0" smtClean="0">
                <a:solidFill>
                  <a:srgbClr val="FF0000"/>
                </a:solidFill>
                <a:effectLst/>
                <a:latin typeface="Times New Roman" pitchFamily="18" charset="0"/>
                <a:ea typeface="Calibri" panose="020F0502020204030204" pitchFamily="34" charset="0"/>
                <a:cs typeface="Times New Roman" panose="02020603050405020304" pitchFamily="18" charset="0"/>
              </a:rPr>
              <a:t>Luyện </a:t>
            </a:r>
            <a:r>
              <a:rPr lang="vi-VN"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vi-VN" sz="2600" dirty="0">
                <a:solidFill>
                  <a:srgbClr val="FF0000"/>
                </a:solidFill>
                <a:effectLst/>
                <a:latin typeface="Times New Roman" pitchFamily="18" charset="0"/>
                <a:ea typeface="Calibri" panose="020F0502020204030204" pitchFamily="34" charset="0"/>
                <a:cs typeface="Times New Roman" pitchFamily="18" charset="0"/>
              </a:rPr>
              <a:t/>
            </a:r>
            <a:br>
              <a:rPr lang="vi-VN" sz="2600" dirty="0">
                <a:solidFill>
                  <a:srgbClr val="FF0000"/>
                </a:solidFill>
                <a:effectLst/>
                <a:latin typeface="Times New Roman" pitchFamily="18" charset="0"/>
                <a:ea typeface="Calibri" panose="020F0502020204030204" pitchFamily="34" charset="0"/>
                <a:cs typeface="Times New Roman" pitchFamily="18" charset="0"/>
              </a:rPr>
            </a:br>
            <a:endParaRPr lang="vi-VN" sz="2600" dirty="0">
              <a:solidFill>
                <a:srgbClr val="FF0000"/>
              </a:solidFill>
              <a:latin typeface="Times New Roman" pitchFamily="18" charset="0"/>
              <a:cs typeface="Times New Roman" pitchFamily="18" charset="0"/>
            </a:endParaRPr>
          </a:p>
        </p:txBody>
      </p:sp>
      <p:sp>
        <p:nvSpPr>
          <p:cNvPr id="3" name="Rectangle 2"/>
          <p:cNvSpPr/>
          <p:nvPr/>
        </p:nvSpPr>
        <p:spPr>
          <a:xfrm>
            <a:off x="1030510" y="1179424"/>
            <a:ext cx="9724577" cy="4224746"/>
          </a:xfrm>
          <a:prstGeom prst="rect">
            <a:avLst/>
          </a:prstGeom>
        </p:spPr>
        <p:txBody>
          <a:bodyPr wrap="square">
            <a:spAutoFit/>
          </a:bodyPr>
          <a:lstStyle/>
          <a:p>
            <a:pPr algn="just">
              <a:lnSpc>
                <a:spcPct val="120000"/>
              </a:lnSpc>
              <a:spcAft>
                <a:spcPts val="1000"/>
              </a:spcAft>
            </a:pPr>
            <a:r>
              <a:rPr lang="en-US" sz="2800" b="1" i="1">
                <a:latin typeface="Times New Roman" panose="02020603050405020304" pitchFamily="18" charset="0"/>
                <a:ea typeface="Calibri" panose="020F0502020204030204" pitchFamily="34" charset="0"/>
                <a:cs typeface="Times New Roman" panose="02020603050405020304" pitchFamily="18" charset="0"/>
              </a:rPr>
              <a:t>Câu 5: </a:t>
            </a:r>
            <a:r>
              <a:rPr lang="en-US" sz="2800">
                <a:latin typeface="Times New Roman" panose="02020603050405020304" pitchFamily="18" charset="0"/>
                <a:ea typeface="Calibri" panose="020F0502020204030204" pitchFamily="34" charset="0"/>
                <a:cs typeface="Times New Roman" panose="02020603050405020304" pitchFamily="18" charset="0"/>
              </a:rPr>
              <a:t>Điều nào sau đây mô tả quá trình truyền thông tin tế bào?</a:t>
            </a:r>
            <a:endParaRPr lang="vi-VN" sz="2800">
              <a:latin typeface="Times New Roman" pitchFamily="18" charset="0"/>
              <a:ea typeface="Calibri" panose="020F0502020204030204" pitchFamily="34" charset="0"/>
              <a:cs typeface="Times New Roman" pitchFamily="18" charset="0"/>
            </a:endParaRPr>
          </a:p>
          <a:p>
            <a:pPr algn="just">
              <a:lnSpc>
                <a:spcPct val="120000"/>
              </a:lnSpc>
              <a:spcAft>
                <a:spcPts val="1000"/>
              </a:spcAft>
            </a:pPr>
            <a:r>
              <a:rPr lang="en-US" sz="2800">
                <a:latin typeface="Times New Roman" panose="02020603050405020304" pitchFamily="18" charset="0"/>
                <a:ea typeface="Calibri" panose="020F0502020204030204" pitchFamily="34" charset="0"/>
                <a:cs typeface="Times New Roman" panose="02020603050405020304" pitchFamily="18" charset="0"/>
              </a:rPr>
              <a:t>A. Các tế bào truyền thông tin với nhau phải ở gần nhau.</a:t>
            </a:r>
            <a:endParaRPr lang="vi-VN" sz="2800">
              <a:latin typeface="Times New Roman" pitchFamily="18" charset="0"/>
              <a:ea typeface="Calibri" panose="020F0502020204030204" pitchFamily="34" charset="0"/>
              <a:cs typeface="Times New Roman" pitchFamily="18" charset="0"/>
            </a:endParaRPr>
          </a:p>
          <a:p>
            <a:pPr algn="just">
              <a:lnSpc>
                <a:spcPct val="120000"/>
              </a:lnSpc>
              <a:spcAft>
                <a:spcPts val="1000"/>
              </a:spcAft>
            </a:pPr>
            <a:r>
              <a:rPr lang="en-US" sz="2800">
                <a:latin typeface="Times New Roman" panose="02020603050405020304" pitchFamily="18" charset="0"/>
                <a:ea typeface="Calibri" panose="020F0502020204030204" pitchFamily="34" charset="0"/>
                <a:cs typeface="Times New Roman" panose="02020603050405020304" pitchFamily="18" charset="0"/>
              </a:rPr>
              <a:t>B. Các thụ thể giữ nguyên hình dạng khi liên kết với phân tử tín hiệu.</a:t>
            </a:r>
            <a:endParaRPr lang="vi-VN" sz="2800">
              <a:latin typeface="Times New Roman" pitchFamily="18" charset="0"/>
              <a:ea typeface="Calibri" panose="020F0502020204030204" pitchFamily="34" charset="0"/>
              <a:cs typeface="Times New Roman" pitchFamily="18" charset="0"/>
            </a:endParaRPr>
          </a:p>
          <a:p>
            <a:pPr algn="just">
              <a:lnSpc>
                <a:spcPct val="120000"/>
              </a:lnSpc>
              <a:spcAft>
                <a:spcPts val="1000"/>
              </a:spcAft>
            </a:pPr>
            <a:r>
              <a:rPr lang="en-US" sz="2800">
                <a:latin typeface="Times New Roman" panose="02020603050405020304" pitchFamily="18" charset="0"/>
                <a:ea typeface="Calibri" panose="020F0502020204030204" pitchFamily="34" charset="0"/>
                <a:cs typeface="Times New Roman" panose="02020603050405020304" pitchFamily="18" charset="0"/>
              </a:rPr>
              <a:t>C. Các thụ thể thay đổi hình dạng do lipid màng bị biến đổi.</a:t>
            </a:r>
            <a:endParaRPr lang="vi-VN" sz="2800">
              <a:latin typeface="Times New Roman" pitchFamily="18" charset="0"/>
              <a:ea typeface="Calibri" panose="020F0502020204030204" pitchFamily="34" charset="0"/>
              <a:cs typeface="Times New Roman" pitchFamily="18" charset="0"/>
            </a:endParaRPr>
          </a:p>
          <a:p>
            <a:pPr algn="just">
              <a:lnSpc>
                <a:spcPct val="120000"/>
              </a:lnSpc>
              <a:spcAft>
                <a:spcPts val="1000"/>
              </a:spcAft>
            </a:pPr>
            <a:r>
              <a:rPr lang="en-US" sz="2800">
                <a:latin typeface="Times New Roman" panose="02020603050405020304" pitchFamily="18" charset="0"/>
                <a:ea typeface="Calibri" panose="020F0502020204030204" pitchFamily="34" charset="0"/>
                <a:cs typeface="Times New Roman" panose="02020603050405020304" pitchFamily="18" charset="0"/>
              </a:rPr>
              <a:t>D. Tế bào có thể biến đổi hoạt động enzyme trong tế bào chất hoặc biến đổi sự tổng hợp RNA.</a:t>
            </a:r>
            <a:endParaRPr lang="vi-VN" sz="2800" dirty="0">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20888209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êu đề 1">
            <a:extLst>
              <a:ext uri="{FF2B5EF4-FFF2-40B4-BE49-F238E27FC236}">
                <a16:creationId xmlns:a16="http://schemas.microsoft.com/office/drawing/2014/main" id="{EECE8EE9-F1B6-4426-D768-A46815DE3219}"/>
              </a:ext>
            </a:extLst>
          </p:cNvPr>
          <p:cNvSpPr>
            <a:spLocks noGrp="1"/>
          </p:cNvSpPr>
          <p:nvPr>
            <p:ph type="title"/>
          </p:nvPr>
        </p:nvSpPr>
        <p:spPr>
          <a:xfrm>
            <a:off x="3984820" y="372410"/>
            <a:ext cx="4048437" cy="666681"/>
          </a:xfrm>
          <a:ln>
            <a:noFill/>
          </a:ln>
        </p:spPr>
        <p:txBody>
          <a:bodyPr>
            <a:noAutofit/>
          </a:bodyPr>
          <a:lstStyle/>
          <a:p>
            <a:r>
              <a:rPr lang="en-US"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vi-VN"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Vận </a:t>
            </a:r>
            <a:r>
              <a:rPr lang="vi-VN"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dụng</a:t>
            </a:r>
            <a:br>
              <a:rPr lang="vi-VN"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vi-VN" sz="2600" b="1" dirty="0">
              <a:solidFill>
                <a:srgbClr val="FF0000"/>
              </a:solidFill>
              <a:latin typeface="Times New Roman" pitchFamily="18" charset="0"/>
              <a:cs typeface="Times New Roman" pitchFamily="18" charset="0"/>
            </a:endParaRPr>
          </a:p>
        </p:txBody>
      </p:sp>
      <p:sp>
        <p:nvSpPr>
          <p:cNvPr id="6" name="Chỗ dành sẵn cho Nội dung 2">
            <a:extLst>
              <a:ext uri="{FF2B5EF4-FFF2-40B4-BE49-F238E27FC236}">
                <a16:creationId xmlns:a16="http://schemas.microsoft.com/office/drawing/2014/main" id="{CFC08891-80FE-3D61-672B-7D8C20983E4E}"/>
              </a:ext>
            </a:extLst>
          </p:cNvPr>
          <p:cNvSpPr>
            <a:spLocks noGrp="1"/>
          </p:cNvSpPr>
          <p:nvPr>
            <p:ph idx="1"/>
          </p:nvPr>
        </p:nvSpPr>
        <p:spPr>
          <a:xfrm>
            <a:off x="1101600" y="1312275"/>
            <a:ext cx="9177093" cy="3884054"/>
          </a:xfrm>
        </p:spPr>
        <p:txBody>
          <a:bodyPr>
            <a:noAutofit/>
          </a:bodyPr>
          <a:lstStyle/>
          <a:p>
            <a:pPr marL="0" indent="0" algn="just">
              <a:lnSpc>
                <a:spcPct val="150000"/>
              </a:lnSpc>
              <a:spcBef>
                <a:spcPts val="0"/>
              </a:spcBef>
              <a:buNone/>
            </a:pPr>
            <a:r>
              <a:rPr lang="en-US" sz="2600"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60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en-US" sz="2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hormone insulin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79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Diều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Times New Roman" pitchFamily="18" charset="0"/>
              <a:ea typeface="Calibri" panose="020F0502020204030204" pitchFamily="34" charset="0"/>
              <a:cs typeface="Times New Roman" pitchFamily="18" charset="0"/>
            </a:endParaRPr>
          </a:p>
          <a:p>
            <a:pPr marL="0" indent="0" algn="just">
              <a:lnSpc>
                <a:spcPct val="150000"/>
              </a:lnSpc>
              <a:spcBef>
                <a:spcPts val="0"/>
              </a:spcBef>
              <a:buNone/>
            </a:pP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insulin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máu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Times New Roman" pitchFamily="18" charset="0"/>
              <a:ea typeface="Calibri" panose="020F0502020204030204" pitchFamily="34" charset="0"/>
              <a:cs typeface="Times New Roman" pitchFamily="18" charset="0"/>
            </a:endParaRPr>
          </a:p>
          <a:p>
            <a:pPr marL="0" indent="0" algn="just">
              <a:lnSpc>
                <a:spcPct val="150000"/>
              </a:lnSpc>
              <a:spcBef>
                <a:spcPts val="0"/>
              </a:spcBef>
              <a:buNone/>
            </a:pP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insulin.</a:t>
            </a:r>
            <a:endParaRPr lang="vi-VN" sz="2600" dirty="0">
              <a:effectLst/>
              <a:latin typeface="Times New Roman" pitchFamily="18" charset="0"/>
              <a:ea typeface="Calibri" panose="020F0502020204030204" pitchFamily="34" charset="0"/>
              <a:cs typeface="Times New Roman" pitchFamily="18" charset="0"/>
            </a:endParaRPr>
          </a:p>
          <a:p>
            <a:pPr marL="0" indent="0" algn="just">
              <a:lnSpc>
                <a:spcPct val="150000"/>
              </a:lnSpc>
              <a:spcBef>
                <a:spcPts val="0"/>
              </a:spcBef>
              <a:buNone/>
            </a:pP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insulin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triệu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tiểu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type 2.</a:t>
            </a:r>
            <a:endParaRPr lang="vi-VN" sz="2600" dirty="0">
              <a:effectLst/>
              <a:latin typeface="Times New Roman" pitchFamily="18" charset="0"/>
              <a:ea typeface="Calibri" panose="020F0502020204030204" pitchFamily="34" charset="0"/>
              <a:cs typeface="Times New Roman" pitchFamily="18" charset="0"/>
            </a:endParaRPr>
          </a:p>
          <a:p>
            <a:pPr>
              <a:lnSpc>
                <a:spcPct val="150000"/>
              </a:lnSpc>
              <a:spcBef>
                <a:spcPts val="0"/>
              </a:spcBef>
            </a:pPr>
            <a:endParaRPr lang="vi-VN" sz="2600" dirty="0">
              <a:latin typeface="Times New Roman" pitchFamily="18" charset="0"/>
              <a:cs typeface="Times New Roman" pitchFamily="18" charset="0"/>
            </a:endParaRPr>
          </a:p>
        </p:txBody>
      </p:sp>
    </p:spTree>
    <p:extLst>
      <p:ext uri="{BB962C8B-B14F-4D97-AF65-F5344CB8AC3E}">
        <p14:creationId xmlns:p14="http://schemas.microsoft.com/office/powerpoint/2010/main" val="5000373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hỗ dành sẵn cho Nội dung 2">
            <a:extLst>
              <a:ext uri="{FF2B5EF4-FFF2-40B4-BE49-F238E27FC236}">
                <a16:creationId xmlns:a16="http://schemas.microsoft.com/office/drawing/2014/main" id="{618F4B9C-84A5-AC32-4B72-DCFA7DBE8E91}"/>
              </a:ext>
            </a:extLst>
          </p:cNvPr>
          <p:cNvSpPr txBox="1">
            <a:spLocks/>
          </p:cNvSpPr>
          <p:nvPr/>
        </p:nvSpPr>
        <p:spPr>
          <a:xfrm>
            <a:off x="912491" y="373596"/>
            <a:ext cx="9883663" cy="403334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Vai</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trò</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insulin: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hormone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nội</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tiết</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từ</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tuyến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tụy</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tác</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động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đến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tế</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bào</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như</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gan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cơ</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mỡ</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khi</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nồng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độ</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glucose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máu</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tăng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lên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do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tiêu</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hóa</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thức</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ăn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600" dirty="0" smtClean="0">
              <a:latin typeface="Times New Roman" pitchFamily="18" charset="0"/>
              <a:ea typeface="Calibri" panose="020F0502020204030204" pitchFamily="34" charset="0"/>
              <a:cs typeface="Times New Roman" pitchFamily="18" charset="0"/>
            </a:endParaRPr>
          </a:p>
          <a:p>
            <a:pPr marL="0" indent="0" algn="just">
              <a:lnSpc>
                <a:spcPct val="150000"/>
              </a:lnSpc>
              <a:spcBef>
                <a:spcPts val="0"/>
              </a:spcBef>
              <a:buFont typeface="Arial" panose="020B0604020202020204" pitchFamily="34" charset="0"/>
              <a:buNone/>
            </a:pP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Quá</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trình</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từ</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insulin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gồm</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3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bước</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insulin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kích</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thích</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sự</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huy</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động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protein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vận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chuyển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glucose ở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trên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màng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sinh</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chất</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từ</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đó</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làm</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tăng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sự</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vận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chuyển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glucose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từ</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máu</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vào</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tế</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bào</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giảm</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lượng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glucose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máu</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600" dirty="0" smtClean="0">
              <a:latin typeface="Times New Roman" pitchFamily="18" charset="0"/>
              <a:ea typeface="Calibri" panose="020F0502020204030204" pitchFamily="34" charset="0"/>
              <a:cs typeface="Times New Roman" pitchFamily="18" charset="0"/>
            </a:endParaRPr>
          </a:p>
          <a:p>
            <a:pPr marL="0" indent="0" algn="just">
              <a:lnSpc>
                <a:spcPct val="150000"/>
              </a:lnSpc>
              <a:spcBef>
                <a:spcPts val="0"/>
              </a:spcBef>
              <a:buFont typeface="Arial" panose="020B0604020202020204" pitchFamily="34" charset="0"/>
              <a:buNone/>
            </a:pP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Bệnh</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tiểu</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đường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type 2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do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thiếu</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insulin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kháng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insulin,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làm</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giảm</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tác</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động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đến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quá</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trình</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vận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chuyển</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glucose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từ</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máu</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vào</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tế</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bào</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do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đó</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làm</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tăng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lượng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glucose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máu</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nước</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latin typeface="Times New Roman" panose="02020603050405020304" pitchFamily="18" charset="0"/>
                <a:ea typeface="Calibri" panose="020F0502020204030204" pitchFamily="34" charset="0"/>
                <a:cs typeface="Times New Roman" panose="02020603050405020304" pitchFamily="18" charset="0"/>
              </a:rPr>
              <a:t>tiểu</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600" dirty="0" smtClean="0">
              <a:latin typeface="Times New Roman" pitchFamily="18" charset="0"/>
              <a:ea typeface="Calibri" panose="020F0502020204030204" pitchFamily="34" charset="0"/>
              <a:cs typeface="Times New Roman" pitchFamily="18" charset="0"/>
            </a:endParaRPr>
          </a:p>
          <a:p>
            <a:pPr>
              <a:lnSpc>
                <a:spcPct val="150000"/>
              </a:lnSpc>
              <a:spcBef>
                <a:spcPts val="0"/>
              </a:spcBef>
            </a:pPr>
            <a:endParaRPr lang="vi-VN" sz="2600" dirty="0">
              <a:latin typeface="Times New Roman" pitchFamily="18" charset="0"/>
              <a:cs typeface="Times New Roman" pitchFamily="18" charset="0"/>
            </a:endParaRPr>
          </a:p>
        </p:txBody>
      </p:sp>
    </p:spTree>
    <p:extLst>
      <p:ext uri="{BB962C8B-B14F-4D97-AF65-F5344CB8AC3E}">
        <p14:creationId xmlns:p14="http://schemas.microsoft.com/office/powerpoint/2010/main" val="5000373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êu đề 1">
            <a:extLst>
              <a:ext uri="{FF2B5EF4-FFF2-40B4-BE49-F238E27FC236}">
                <a16:creationId xmlns:a16="http://schemas.microsoft.com/office/drawing/2014/main" id="{9AC18B6E-EC7B-2647-9D30-3A5ED978A2DE}"/>
              </a:ext>
            </a:extLst>
          </p:cNvPr>
          <p:cNvSpPr>
            <a:spLocks noGrp="1"/>
          </p:cNvSpPr>
          <p:nvPr>
            <p:ph type="title"/>
          </p:nvPr>
        </p:nvSpPr>
        <p:spPr>
          <a:xfrm>
            <a:off x="2940627" y="370126"/>
            <a:ext cx="6483304" cy="735600"/>
          </a:xfrm>
          <a:ln>
            <a:noFill/>
          </a:ln>
        </p:spPr>
        <p:txBody>
          <a:bodyPr>
            <a:noAutofit/>
          </a:bodyPr>
          <a:lstStyle/>
          <a:p>
            <a:r>
              <a:rPr lang="en-US"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en-US"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 KIỂM TRA ĐÁNH GIÁ</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600" dirty="0">
                <a:solidFill>
                  <a:srgbClr val="FF0000"/>
                </a:solidFill>
                <a:effectLst/>
                <a:latin typeface="Times New Roman" pitchFamily="18" charset="0"/>
                <a:ea typeface="Calibri" panose="020F0502020204030204" pitchFamily="34" charset="0"/>
                <a:cs typeface="Times New Roman" pitchFamily="18" charset="0"/>
              </a:rPr>
              <a:t/>
            </a:r>
            <a:br>
              <a:rPr lang="vi-VN" sz="2600" dirty="0">
                <a:solidFill>
                  <a:srgbClr val="FF0000"/>
                </a:solidFill>
                <a:effectLst/>
                <a:latin typeface="Times New Roman" pitchFamily="18" charset="0"/>
                <a:ea typeface="Calibri" panose="020F0502020204030204" pitchFamily="34" charset="0"/>
                <a:cs typeface="Times New Roman" pitchFamily="18" charset="0"/>
              </a:rPr>
            </a:br>
            <a:endParaRPr lang="vi-VN" sz="2600" dirty="0">
              <a:solidFill>
                <a:srgbClr val="FF0000"/>
              </a:solidFill>
              <a:latin typeface="Times New Roman" pitchFamily="18" charset="0"/>
              <a:cs typeface="Times New Roman" pitchFamily="18" charset="0"/>
            </a:endParaRPr>
          </a:p>
        </p:txBody>
      </p:sp>
      <p:sp>
        <p:nvSpPr>
          <p:cNvPr id="3" name="Rectangle 2"/>
          <p:cNvSpPr/>
          <p:nvPr/>
        </p:nvSpPr>
        <p:spPr>
          <a:xfrm>
            <a:off x="783772" y="1552823"/>
            <a:ext cx="2156856" cy="4293483"/>
          </a:xfrm>
          <a:prstGeom prst="rect">
            <a:avLst/>
          </a:prstGeom>
        </p:spPr>
        <p:txBody>
          <a:bodyPr wrap="square">
            <a:spAutoFit/>
          </a:bodyPr>
          <a:lstStyle/>
          <a:p>
            <a:pPr>
              <a:lnSpc>
                <a:spcPct val="150000"/>
              </a:lnSpc>
            </a:pPr>
            <a:r>
              <a:rPr lang="en-US" sz="2600" b="1" dirty="0" err="1">
                <a:latin typeface="Times New Roman" pitchFamily="18" charset="0"/>
                <a:cs typeface="Times New Roman" pitchFamily="18" charset="0"/>
              </a:rPr>
              <a:t>Câu</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hỏi</a:t>
            </a:r>
            <a:r>
              <a:rPr lang="en-US" sz="2600" b="1" dirty="0">
                <a:latin typeface="Times New Roman" pitchFamily="18" charset="0"/>
                <a:cs typeface="Times New Roman" pitchFamily="18" charset="0"/>
              </a:rPr>
              <a:t> 1</a:t>
            </a:r>
            <a:r>
              <a:rPr lang="en-US" sz="2600" i="1" dirty="0">
                <a:latin typeface="Times New Roman" pitchFamily="18" charset="0"/>
                <a:cs typeface="Times New Roman" pitchFamily="18" charset="0"/>
              </a:rPr>
              <a: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Tế</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bào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đích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nào</a:t>
            </a:r>
            <a:r>
              <a:rPr lang="en-US" sz="2600" dirty="0">
                <a:latin typeface="Times New Roman" pitchFamily="18" charset="0"/>
                <a:cs typeface="Times New Roman" pitchFamily="18" charset="0"/>
              </a:rPr>
              <a:t> ở </a:t>
            </a:r>
            <a:r>
              <a:rPr lang="en-US" sz="2600" dirty="0" err="1">
                <a:latin typeface="Times New Roman" pitchFamily="18" charset="0"/>
                <a:cs typeface="Times New Roman" pitchFamily="18" charset="0"/>
              </a:rPr>
              <a:t>hình</a:t>
            </a:r>
            <a:r>
              <a:rPr lang="en-US" sz="2600" dirty="0">
                <a:latin typeface="Times New Roman" pitchFamily="18" charset="0"/>
                <a:cs typeface="Times New Roman" pitchFamily="18" charset="0"/>
              </a:rPr>
              <a:t> 12.5  </a:t>
            </a:r>
            <a:r>
              <a:rPr lang="en-US" sz="2600" dirty="0" err="1">
                <a:latin typeface="Times New Roman" pitchFamily="18" charset="0"/>
                <a:cs typeface="Times New Roman" pitchFamily="18" charset="0"/>
              </a:rPr>
              <a:t>tiếp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nhận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được</a:t>
            </a:r>
            <a:r>
              <a:rPr lang="en-US" sz="2600" dirty="0">
                <a:latin typeface="Times New Roman" pitchFamily="18" charset="0"/>
                <a:cs typeface="Times New Roman" pitchFamily="18" charset="0"/>
              </a:rPr>
              <a:t> hormone A, hormone B? </a:t>
            </a:r>
            <a:r>
              <a:rPr lang="en-US" sz="2600" dirty="0" err="1">
                <a:latin typeface="Times New Roman" pitchFamily="18" charset="0"/>
                <a:cs typeface="Times New Roman" pitchFamily="18" charset="0"/>
              </a:rPr>
              <a:t>Vì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sao</a:t>
            </a:r>
            <a:r>
              <a:rPr lang="en-US" sz="2600" dirty="0">
                <a:latin typeface="Times New Roman" pitchFamily="18" charset="0"/>
                <a:cs typeface="Times New Roman" pitchFamily="18" charset="0"/>
              </a:rPr>
              <a:t>?</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627" y="1784953"/>
            <a:ext cx="7706801" cy="3258005"/>
          </a:xfrm>
          <a:prstGeom prst="rect">
            <a:avLst/>
          </a:prstGeom>
        </p:spPr>
      </p:pic>
    </p:spTree>
    <p:extLst>
      <p:ext uri="{BB962C8B-B14F-4D97-AF65-F5344CB8AC3E}">
        <p14:creationId xmlns:p14="http://schemas.microsoft.com/office/powerpoint/2010/main" val="5000373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êu đề 1">
            <a:extLst>
              <a:ext uri="{FF2B5EF4-FFF2-40B4-BE49-F238E27FC236}">
                <a16:creationId xmlns:a16="http://schemas.microsoft.com/office/drawing/2014/main" id="{9AC18B6E-EC7B-2647-9D30-3A5ED978A2DE}"/>
              </a:ext>
            </a:extLst>
          </p:cNvPr>
          <p:cNvSpPr>
            <a:spLocks noGrp="1"/>
          </p:cNvSpPr>
          <p:nvPr>
            <p:ph type="title"/>
          </p:nvPr>
        </p:nvSpPr>
        <p:spPr>
          <a:xfrm>
            <a:off x="2940627" y="370126"/>
            <a:ext cx="6483304" cy="735600"/>
          </a:xfrm>
          <a:ln>
            <a:noFill/>
          </a:ln>
        </p:spPr>
        <p:txBody>
          <a:bodyPr>
            <a:noAutofit/>
          </a:bodyPr>
          <a:lstStyle/>
          <a:p>
            <a:r>
              <a:rPr lang="en-US"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en-US"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 KIỂM TRA ĐÁNH GIÁ</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600" dirty="0">
                <a:solidFill>
                  <a:srgbClr val="FF0000"/>
                </a:solidFill>
                <a:effectLst/>
                <a:latin typeface="Times New Roman" pitchFamily="18" charset="0"/>
                <a:ea typeface="Calibri" panose="020F0502020204030204" pitchFamily="34" charset="0"/>
                <a:cs typeface="Times New Roman" pitchFamily="18" charset="0"/>
              </a:rPr>
              <a:t/>
            </a:r>
            <a:br>
              <a:rPr lang="vi-VN" sz="2600" dirty="0">
                <a:solidFill>
                  <a:srgbClr val="FF0000"/>
                </a:solidFill>
                <a:effectLst/>
                <a:latin typeface="Times New Roman" pitchFamily="18" charset="0"/>
                <a:ea typeface="Calibri" panose="020F0502020204030204" pitchFamily="34" charset="0"/>
                <a:cs typeface="Times New Roman" pitchFamily="18" charset="0"/>
              </a:rPr>
            </a:br>
            <a:endParaRPr lang="vi-VN" sz="2600" dirty="0">
              <a:solidFill>
                <a:srgbClr val="FF0000"/>
              </a:solidFill>
              <a:latin typeface="Times New Roman" pitchFamily="18" charset="0"/>
              <a:cs typeface="Times New Roman" pitchFamily="18" charset="0"/>
            </a:endParaRPr>
          </a:p>
        </p:txBody>
      </p:sp>
      <p:sp>
        <p:nvSpPr>
          <p:cNvPr id="3" name="Rectangle 2"/>
          <p:cNvSpPr/>
          <p:nvPr/>
        </p:nvSpPr>
        <p:spPr>
          <a:xfrm>
            <a:off x="696686" y="1407667"/>
            <a:ext cx="3338287" cy="4893647"/>
          </a:xfrm>
          <a:prstGeom prst="rect">
            <a:avLst/>
          </a:prstGeom>
        </p:spPr>
        <p:txBody>
          <a:bodyPr wrap="square">
            <a:spAutoFit/>
          </a:bodyPr>
          <a:lstStyle/>
          <a:p>
            <a:pPr algn="just">
              <a:lnSpc>
                <a:spcPct val="150000"/>
              </a:lnSpc>
            </a:pPr>
            <a:r>
              <a:rPr lang="en-US" sz="2600" b="1">
                <a:latin typeface="Times New Roman" pitchFamily="18" charset="0"/>
                <a:cs typeface="Times New Roman" pitchFamily="18" charset="0"/>
              </a:rPr>
              <a:t>Câu hỏi 2</a:t>
            </a:r>
            <a:r>
              <a:rPr lang="en-US" sz="2600" i="1">
                <a:latin typeface="Times New Roman" pitchFamily="18" charset="0"/>
                <a:cs typeface="Times New Roman" pitchFamily="18" charset="0"/>
              </a:rPr>
              <a:t>:</a:t>
            </a:r>
            <a:r>
              <a:rPr lang="en-US" sz="2600">
                <a:latin typeface="Times New Roman" pitchFamily="18" charset="0"/>
                <a:cs typeface="Times New Roman" pitchFamily="18" charset="0"/>
              </a:rPr>
              <a:t> Mô tả quá trình truyền tin nội bào đối với thụ thể màng ở hình 12.6. Điều gì xảy ra nếu một loại phân tử trong chuỗi truyền tin nội bào không được hoạt hóa? </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0111" y="1221553"/>
            <a:ext cx="7092431" cy="4784963"/>
          </a:xfrm>
          <a:prstGeom prst="rect">
            <a:avLst/>
          </a:prstGeom>
        </p:spPr>
      </p:pic>
    </p:spTree>
    <p:extLst>
      <p:ext uri="{BB962C8B-B14F-4D97-AF65-F5344CB8AC3E}">
        <p14:creationId xmlns:p14="http://schemas.microsoft.com/office/powerpoint/2010/main" val="267378570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êu đề 1">
            <a:extLst>
              <a:ext uri="{FF2B5EF4-FFF2-40B4-BE49-F238E27FC236}">
                <a16:creationId xmlns:a16="http://schemas.microsoft.com/office/drawing/2014/main" id="{9AC18B6E-EC7B-2647-9D30-3A5ED978A2DE}"/>
              </a:ext>
            </a:extLst>
          </p:cNvPr>
          <p:cNvSpPr>
            <a:spLocks noGrp="1"/>
          </p:cNvSpPr>
          <p:nvPr>
            <p:ph type="title"/>
          </p:nvPr>
        </p:nvSpPr>
        <p:spPr>
          <a:xfrm>
            <a:off x="2940627" y="370126"/>
            <a:ext cx="6483304" cy="735600"/>
          </a:xfrm>
          <a:ln>
            <a:noFill/>
          </a:ln>
        </p:spPr>
        <p:txBody>
          <a:bodyPr>
            <a:noAutofit/>
          </a:bodyPr>
          <a:lstStyle/>
          <a:p>
            <a:r>
              <a:rPr lang="en-US"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en-US"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 KIỂM TRA ĐÁNH GIÁ</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600" dirty="0">
                <a:solidFill>
                  <a:srgbClr val="FF0000"/>
                </a:solidFill>
                <a:effectLst/>
                <a:latin typeface="Times New Roman" pitchFamily="18" charset="0"/>
                <a:ea typeface="Calibri" panose="020F0502020204030204" pitchFamily="34" charset="0"/>
                <a:cs typeface="Times New Roman" pitchFamily="18" charset="0"/>
              </a:rPr>
              <a:t/>
            </a:r>
            <a:br>
              <a:rPr lang="vi-VN" sz="2600" dirty="0">
                <a:solidFill>
                  <a:srgbClr val="FF0000"/>
                </a:solidFill>
                <a:effectLst/>
                <a:latin typeface="Times New Roman" pitchFamily="18" charset="0"/>
                <a:ea typeface="Calibri" panose="020F0502020204030204" pitchFamily="34" charset="0"/>
                <a:cs typeface="Times New Roman" pitchFamily="18" charset="0"/>
              </a:rPr>
            </a:br>
            <a:endParaRPr lang="vi-VN" sz="2600" dirty="0">
              <a:solidFill>
                <a:srgbClr val="FF0000"/>
              </a:solidFill>
              <a:latin typeface="Times New Roman" pitchFamily="18" charset="0"/>
              <a:cs typeface="Times New Roman" pitchFamily="18" charset="0"/>
            </a:endParaRPr>
          </a:p>
        </p:txBody>
      </p:sp>
      <p:sp>
        <p:nvSpPr>
          <p:cNvPr id="3" name="Rectangle 2"/>
          <p:cNvSpPr/>
          <p:nvPr/>
        </p:nvSpPr>
        <p:spPr>
          <a:xfrm>
            <a:off x="696686" y="1407667"/>
            <a:ext cx="4499428" cy="4851777"/>
          </a:xfrm>
          <a:prstGeom prst="rect">
            <a:avLst/>
          </a:prstGeom>
        </p:spPr>
        <p:txBody>
          <a:bodyPr wrap="square">
            <a:spAutoFit/>
          </a:bodyPr>
          <a:lstStyle/>
          <a:p>
            <a:pPr algn="just">
              <a:lnSpc>
                <a:spcPct val="120000"/>
              </a:lnSpc>
            </a:pPr>
            <a:r>
              <a:rPr lang="en-US" sz="2600" b="1">
                <a:latin typeface="Times New Roman" pitchFamily="18" charset="0"/>
                <a:cs typeface="Times New Roman" pitchFamily="18" charset="0"/>
              </a:rPr>
              <a:t>  Câu hỏi 3: </a:t>
            </a:r>
            <a:r>
              <a:rPr lang="en-US" sz="2600">
                <a:latin typeface="Times New Roman" pitchFamily="18" charset="0"/>
                <a:cs typeface="Times New Roman" pitchFamily="18" charset="0"/>
              </a:rPr>
              <a:t>Hormone từ tế bào tuyến giáp đi theo đường máu đến các tế bào cơ làm tăng cường hoạt động phiên mã, dịch mã và trao đổi chất ở các tế bào cơ. Xác định và vẽ sơ đồ kết quả mô tả các yếu tố tham gia trong quá trình truyền thông tin đó. Cho biết quá trình truyền thông tin trên thuộc kiểu nào? </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6742" y="1407667"/>
            <a:ext cx="5334744" cy="4172532"/>
          </a:xfrm>
          <a:prstGeom prst="rect">
            <a:avLst/>
          </a:prstGeom>
        </p:spPr>
      </p:pic>
    </p:spTree>
    <p:extLst>
      <p:ext uri="{BB962C8B-B14F-4D97-AF65-F5344CB8AC3E}">
        <p14:creationId xmlns:p14="http://schemas.microsoft.com/office/powerpoint/2010/main" val="49886684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êu đề 1">
            <a:extLst>
              <a:ext uri="{FF2B5EF4-FFF2-40B4-BE49-F238E27FC236}">
                <a16:creationId xmlns:a16="http://schemas.microsoft.com/office/drawing/2014/main" id="{9AC18B6E-EC7B-2647-9D30-3A5ED978A2DE}"/>
              </a:ext>
            </a:extLst>
          </p:cNvPr>
          <p:cNvSpPr>
            <a:spLocks noGrp="1"/>
          </p:cNvSpPr>
          <p:nvPr>
            <p:ph type="title"/>
          </p:nvPr>
        </p:nvSpPr>
        <p:spPr>
          <a:xfrm>
            <a:off x="2940627" y="312070"/>
            <a:ext cx="6483304" cy="735600"/>
          </a:xfrm>
          <a:ln>
            <a:noFill/>
          </a:ln>
        </p:spPr>
        <p:txBody>
          <a:bodyPr>
            <a:noAutofit/>
          </a:bodyPr>
          <a:lstStyle/>
          <a:p>
            <a:r>
              <a:rPr lang="en-US" sz="2600" b="1" smtClean="0">
                <a:solidFill>
                  <a:srgbClr val="FF0000"/>
                </a:solidFill>
                <a:latin typeface="Times New Roman" panose="02020603050405020304" pitchFamily="18" charset="0"/>
                <a:cs typeface="Times New Roman" panose="02020603050405020304" pitchFamily="18" charset="0"/>
              </a:rPr>
              <a:t>ĐÁP ÁN</a:t>
            </a:r>
            <a:endParaRPr lang="vi-VN" sz="2600" dirty="0">
              <a:solidFill>
                <a:srgbClr val="FF0000"/>
              </a:solidFill>
              <a:latin typeface="Times New Roman" pitchFamily="18" charset="0"/>
              <a:cs typeface="Times New Roman" pitchFamily="18" charset="0"/>
            </a:endParaRPr>
          </a:p>
        </p:txBody>
      </p:sp>
      <p:sp>
        <p:nvSpPr>
          <p:cNvPr id="6" name="Rectangle 5"/>
          <p:cNvSpPr/>
          <p:nvPr/>
        </p:nvSpPr>
        <p:spPr>
          <a:xfrm>
            <a:off x="934720" y="312070"/>
            <a:ext cx="3558903" cy="6093976"/>
          </a:xfrm>
          <a:prstGeom prst="rect">
            <a:avLst/>
          </a:prstGeom>
        </p:spPr>
        <p:txBody>
          <a:bodyPr wrap="square">
            <a:spAutoFit/>
          </a:bodyPr>
          <a:lstStyle/>
          <a:p>
            <a:pPr>
              <a:lnSpc>
                <a:spcPct val="150000"/>
              </a:lnSpc>
            </a:pPr>
            <a:r>
              <a:rPr lang="en-US" sz="26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600" b="1" dirty="0">
                <a:latin typeface="Times New Roman" panose="02020603050405020304" pitchFamily="18" charset="0"/>
                <a:ea typeface="Calibri" panose="020F0502020204030204" pitchFamily="34" charset="0"/>
                <a:cs typeface="Times New Roman" panose="02020603050405020304" pitchFamily="18" charset="0"/>
              </a:rPr>
              <a:t> 1: </a:t>
            </a:r>
            <a:endParaRPr lang="en-US" sz="2600" b="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hocmone</a:t>
            </a:r>
            <a:r>
              <a:rPr lang="en-US" sz="2600" dirty="0">
                <a:latin typeface="Times New Roman" panose="02020603050405020304" pitchFamily="18" charset="0"/>
                <a:ea typeface="Calibri" panose="020F0502020204030204" pitchFamily="34" charset="0"/>
                <a:cs typeface="Times New Roman" panose="02020603050405020304" pitchFamily="18" charset="0"/>
              </a:rPr>
              <a:t> A; </a:t>
            </a:r>
            <a:endParaRPr lang="en-US" sz="2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ế</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hocmone</a:t>
            </a:r>
            <a:r>
              <a:rPr lang="en-US" sz="2600" dirty="0">
                <a:latin typeface="Times New Roman" panose="02020603050405020304" pitchFamily="18" charset="0"/>
                <a:ea typeface="Calibri" panose="020F0502020204030204" pitchFamily="34" charset="0"/>
                <a:cs typeface="Times New Roman" panose="02020603050405020304" pitchFamily="18" charset="0"/>
              </a:rPr>
              <a:t> B</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50000"/>
              </a:lnSpc>
            </a:pP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600" dirty="0">
                <a:latin typeface="Times New Roman" panose="02020603050405020304" pitchFamily="18" charset="0"/>
                <a:ea typeface="Calibri" panose="020F0502020204030204" pitchFamily="34" charset="0"/>
                <a:cs typeface="Times New Roman" panose="02020603050405020304" pitchFamily="18" charset="0"/>
              </a:rPr>
              <a:t> 2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hocmone</a:t>
            </a:r>
            <a:r>
              <a:rPr lang="en-US" sz="2600" dirty="0">
                <a:latin typeface="Times New Roman" panose="02020603050405020304" pitchFamily="18" charset="0"/>
                <a:ea typeface="Calibri" panose="020F0502020204030204" pitchFamily="34" charset="0"/>
                <a:cs typeface="Times New Roman" panose="02020603050405020304" pitchFamily="18" charset="0"/>
              </a:rPr>
              <a:t> A, B. Do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thụ</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tín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600" dirty="0">
                <a:latin typeface="Times New Roman" panose="02020603050405020304" pitchFamily="18" charset="0"/>
                <a:ea typeface="Calibri" panose="020F0502020204030204" pitchFamily="34" charset="0"/>
                <a:cs typeface="Times New Roman" panose="02020603050405020304" pitchFamily="18" charset="0"/>
              </a:rPr>
              <a:t>.</a:t>
            </a:r>
            <a:endParaRPr lang="vi-VN" sz="2600" dirty="0">
              <a:latin typeface="Times New Roman" pitchFamily="18" charset="0"/>
              <a:ea typeface="Calibri" panose="020F0502020204030204" pitchFamily="34" charset="0"/>
              <a:cs typeface="Times New Roman" pitchFamily="18" charset="0"/>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925" y="1389828"/>
            <a:ext cx="6045057" cy="3258005"/>
          </a:xfrm>
          <a:prstGeom prst="rect">
            <a:avLst/>
          </a:prstGeom>
        </p:spPr>
      </p:pic>
    </p:spTree>
    <p:extLst>
      <p:ext uri="{BB962C8B-B14F-4D97-AF65-F5344CB8AC3E}">
        <p14:creationId xmlns:p14="http://schemas.microsoft.com/office/powerpoint/2010/main" val="5000373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hỗ dành sẵn cho Nội dung 2">
            <a:extLst>
              <a:ext uri="{FF2B5EF4-FFF2-40B4-BE49-F238E27FC236}">
                <a16:creationId xmlns:a16="http://schemas.microsoft.com/office/drawing/2014/main" id="{90FD3AFC-141C-F14C-3074-0B8DAACD47A7}"/>
              </a:ext>
            </a:extLst>
          </p:cNvPr>
          <p:cNvSpPr>
            <a:spLocks noGrp="1"/>
          </p:cNvSpPr>
          <p:nvPr>
            <p:ph idx="1"/>
          </p:nvPr>
        </p:nvSpPr>
        <p:spPr>
          <a:xfrm>
            <a:off x="724828" y="928827"/>
            <a:ext cx="4921229" cy="4052005"/>
          </a:xfrm>
        </p:spPr>
        <p:txBody>
          <a:bodyPr>
            <a:noAutofit/>
          </a:bodyPr>
          <a:lstStyle/>
          <a:p>
            <a:pPr marL="0" indent="0" algn="just">
              <a:lnSpc>
                <a:spcPct val="150000"/>
              </a:lnSpc>
              <a:spcBef>
                <a:spcPts val="0"/>
              </a:spcBef>
              <a:buNone/>
            </a:pPr>
            <a:r>
              <a:rPr lang="en-US" sz="2600" b="1" smtClean="0">
                <a:effectLst/>
                <a:latin typeface="Times New Roman" panose="02020603050405020304" pitchFamily="18" charset="0"/>
                <a:ea typeface="Calibri" panose="020F0502020204030204" pitchFamily="34" charset="0"/>
                <a:cs typeface="Times New Roman" panose="02020603050405020304" pitchFamily="18" charset="0"/>
              </a:rPr>
              <a:t>Câu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đáp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tín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phiên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mã</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mã</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protein.</a:t>
            </a:r>
            <a:endParaRPr lang="vi-VN" sz="2600" dirty="0">
              <a:effectLst/>
              <a:latin typeface="Times New Roman" pitchFamily="18" charset="0"/>
              <a:ea typeface="Calibri" panose="020F0502020204030204" pitchFamily="34" charset="0"/>
              <a:cs typeface="Times New Roman" pitchFamily="18" charset="0"/>
            </a:endParaRPr>
          </a:p>
          <a:p>
            <a:pPr marL="0" indent="0" algn="just">
              <a:lnSpc>
                <a:spcPct val="150000"/>
              </a:lnSpc>
              <a:spcBef>
                <a:spcPts val="0"/>
              </a:spcBef>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Khi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chuỗi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protein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600" err="1">
                <a:effectLst/>
                <a:latin typeface="Times New Roman" panose="02020603050405020304" pitchFamily="18" charset="0"/>
                <a:ea typeface="Calibri" panose="020F0502020204030204" pitchFamily="34" charset="0"/>
                <a:cs typeface="Times New Roman" panose="02020603050405020304" pitchFamily="18" charset="0"/>
              </a:rPr>
              <a:t>.</a:t>
            </a:r>
            <a:r>
              <a:rPr lang="en-US" sz="26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Times New Roman" pitchFamily="18" charset="0"/>
              <a:ea typeface="Calibri" panose="020F0502020204030204" pitchFamily="34" charset="0"/>
              <a:cs typeface="Times New Roman" pitchFamily="18" charset="0"/>
            </a:endParaRPr>
          </a:p>
        </p:txBody>
      </p:sp>
      <p:sp>
        <p:nvSpPr>
          <p:cNvPr id="4" name="Tiêu đề 1">
            <a:extLst>
              <a:ext uri="{FF2B5EF4-FFF2-40B4-BE49-F238E27FC236}">
                <a16:creationId xmlns:a16="http://schemas.microsoft.com/office/drawing/2014/main" id="{9AC18B6E-EC7B-2647-9D30-3A5ED978A2DE}"/>
              </a:ext>
            </a:extLst>
          </p:cNvPr>
          <p:cNvSpPr>
            <a:spLocks noGrp="1"/>
          </p:cNvSpPr>
          <p:nvPr>
            <p:ph type="title"/>
          </p:nvPr>
        </p:nvSpPr>
        <p:spPr>
          <a:xfrm>
            <a:off x="2940627" y="312070"/>
            <a:ext cx="6483304" cy="735600"/>
          </a:xfrm>
          <a:ln>
            <a:noFill/>
          </a:ln>
        </p:spPr>
        <p:txBody>
          <a:bodyPr>
            <a:noAutofit/>
          </a:bodyPr>
          <a:lstStyle/>
          <a:p>
            <a:r>
              <a:rPr lang="en-US" sz="2600" b="1" smtClean="0">
                <a:solidFill>
                  <a:srgbClr val="FF0000"/>
                </a:solidFill>
                <a:latin typeface="Times New Roman" panose="02020603050405020304" pitchFamily="18" charset="0"/>
                <a:cs typeface="Times New Roman" panose="02020603050405020304" pitchFamily="18" charset="0"/>
              </a:rPr>
              <a:t>ĐÁP ÁN</a:t>
            </a:r>
            <a:endParaRPr lang="vi-VN" sz="2600" dirty="0">
              <a:solidFill>
                <a:srgbClr val="FF0000"/>
              </a:solidFill>
              <a:latin typeface="Times New Roman" pitchFamily="18" charset="0"/>
              <a:cs typeface="Times New Roman" pitchFamily="18" charset="0"/>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0540" y="1626247"/>
            <a:ext cx="5299602" cy="3575417"/>
          </a:xfrm>
          <a:prstGeom prst="rect">
            <a:avLst/>
          </a:prstGeom>
        </p:spPr>
      </p:pic>
    </p:spTree>
    <p:extLst>
      <p:ext uri="{BB962C8B-B14F-4D97-AF65-F5344CB8AC3E}">
        <p14:creationId xmlns:p14="http://schemas.microsoft.com/office/powerpoint/2010/main" val="272567336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hỗ dành sẵn cho Nội dung 2">
            <a:extLst>
              <a:ext uri="{FF2B5EF4-FFF2-40B4-BE49-F238E27FC236}">
                <a16:creationId xmlns:a16="http://schemas.microsoft.com/office/drawing/2014/main" id="{90FD3AFC-141C-F14C-3074-0B8DAACD47A7}"/>
              </a:ext>
            </a:extLst>
          </p:cNvPr>
          <p:cNvSpPr>
            <a:spLocks noGrp="1"/>
          </p:cNvSpPr>
          <p:nvPr>
            <p:ph idx="1"/>
          </p:nvPr>
        </p:nvSpPr>
        <p:spPr>
          <a:xfrm>
            <a:off x="724828" y="1088481"/>
            <a:ext cx="5269572" cy="4052005"/>
          </a:xfrm>
        </p:spPr>
        <p:txBody>
          <a:bodyPr>
            <a:noAutofit/>
          </a:bodyPr>
          <a:lstStyle/>
          <a:p>
            <a:pPr marL="0" indent="0" algn="just">
              <a:lnSpc>
                <a:spcPct val="120000"/>
              </a:lnSpc>
              <a:spcBef>
                <a:spcPts val="0"/>
              </a:spcBef>
              <a:buNone/>
            </a:pPr>
            <a:r>
              <a:rPr lang="en-US" sz="2600" b="1" smtClean="0">
                <a:effectLst/>
                <a:latin typeface="Times New Roman" panose="02020603050405020304" pitchFamily="18" charset="0"/>
                <a:ea typeface="Calibri" panose="020F0502020204030204" pitchFamily="34" charset="0"/>
                <a:cs typeface="Times New Roman" panose="02020603050405020304" pitchFamily="18" charset="0"/>
              </a:rPr>
              <a:t>Câu 3</a:t>
            </a:r>
            <a:r>
              <a:rPr lang="en-US" sz="2600" b="1">
                <a:latin typeface="Times New Roman" panose="02020603050405020304" pitchFamily="18" charset="0"/>
                <a:ea typeface="Calibri" panose="020F0502020204030204" pitchFamily="34" charset="0"/>
                <a:cs typeface="Times New Roman" panose="02020603050405020304" pitchFamily="18" charset="0"/>
              </a:rPr>
              <a:t>.</a:t>
            </a:r>
            <a:endParaRPr lang="en-US" sz="2600" b="1"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20000"/>
              </a:lnSpc>
              <a:spcBef>
                <a:spcPts val="0"/>
              </a:spcBef>
              <a:buNone/>
            </a:pPr>
            <a:r>
              <a:rPr lang="en-US" sz="260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giáp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tín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hormone; 3.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Times New Roman" pitchFamily="18" charset="0"/>
              <a:ea typeface="Calibri" panose="020F0502020204030204" pitchFamily="34" charset="0"/>
              <a:cs typeface="Times New Roman" pitchFamily="18" charset="0"/>
            </a:endParaRPr>
          </a:p>
          <a:p>
            <a:pPr marL="0" indent="0" algn="just">
              <a:lnSpc>
                <a:spcPct val="120000"/>
              </a:lnSpc>
              <a:spcBef>
                <a:spcPts val="0"/>
              </a:spcBef>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giáp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tín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hormone →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phiên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mã</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mã</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trao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Times New Roman" pitchFamily="18" charset="0"/>
              <a:ea typeface="Calibri" panose="020F0502020204030204" pitchFamily="34" charset="0"/>
              <a:cs typeface="Times New Roman" pitchFamily="18" charset="0"/>
            </a:endParaRPr>
          </a:p>
          <a:p>
            <a:pPr marL="0" indent="0" algn="just">
              <a:lnSpc>
                <a:spcPct val="120000"/>
              </a:lnSpc>
              <a:spcBef>
                <a:spcPts val="0"/>
              </a:spcBef>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Times New Roman" pitchFamily="18" charset="0"/>
              <a:ea typeface="Calibri" panose="020F0502020204030204" pitchFamily="34" charset="0"/>
              <a:cs typeface="Times New Roman" pitchFamily="18" charset="0"/>
            </a:endParaRPr>
          </a:p>
          <a:p>
            <a:pPr>
              <a:lnSpc>
                <a:spcPct val="120000"/>
              </a:lnSpc>
              <a:spcBef>
                <a:spcPts val="0"/>
              </a:spcBef>
            </a:pPr>
            <a:endParaRPr lang="vi-VN" sz="2600" dirty="0">
              <a:latin typeface="Times New Roman" pitchFamily="18" charset="0"/>
              <a:cs typeface="Times New Roman" pitchFamily="18" charset="0"/>
            </a:endParaRPr>
          </a:p>
        </p:txBody>
      </p:sp>
      <p:sp>
        <p:nvSpPr>
          <p:cNvPr id="4" name="Tiêu đề 1">
            <a:extLst>
              <a:ext uri="{FF2B5EF4-FFF2-40B4-BE49-F238E27FC236}">
                <a16:creationId xmlns:a16="http://schemas.microsoft.com/office/drawing/2014/main" id="{9AC18B6E-EC7B-2647-9D30-3A5ED978A2DE}"/>
              </a:ext>
            </a:extLst>
          </p:cNvPr>
          <p:cNvSpPr>
            <a:spLocks noGrp="1"/>
          </p:cNvSpPr>
          <p:nvPr>
            <p:ph type="title"/>
          </p:nvPr>
        </p:nvSpPr>
        <p:spPr>
          <a:xfrm>
            <a:off x="2940627" y="312070"/>
            <a:ext cx="6483304" cy="735600"/>
          </a:xfrm>
          <a:ln>
            <a:noFill/>
          </a:ln>
        </p:spPr>
        <p:txBody>
          <a:bodyPr>
            <a:noAutofit/>
          </a:bodyPr>
          <a:lstStyle/>
          <a:p>
            <a:r>
              <a:rPr lang="en-US" sz="2600" b="1" smtClean="0">
                <a:solidFill>
                  <a:srgbClr val="FF0000"/>
                </a:solidFill>
                <a:latin typeface="Times New Roman" panose="02020603050405020304" pitchFamily="18" charset="0"/>
                <a:cs typeface="Times New Roman" panose="02020603050405020304" pitchFamily="18" charset="0"/>
              </a:rPr>
              <a:t>ĐÁP ÁN</a:t>
            </a:r>
            <a:endParaRPr lang="vi-VN" sz="2600" dirty="0">
              <a:solidFill>
                <a:srgbClr val="FF0000"/>
              </a:solidFill>
              <a:latin typeface="Times New Roman" pitchFamily="18" charset="0"/>
              <a:cs typeface="Times New Roman" pitchFamily="18" charset="0"/>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725" y="1581838"/>
            <a:ext cx="5334744" cy="4172532"/>
          </a:xfrm>
          <a:prstGeom prst="rect">
            <a:avLst/>
          </a:prstGeom>
        </p:spPr>
      </p:pic>
    </p:spTree>
    <p:extLst>
      <p:ext uri="{BB962C8B-B14F-4D97-AF65-F5344CB8AC3E}">
        <p14:creationId xmlns:p14="http://schemas.microsoft.com/office/powerpoint/2010/main" val="363915365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hỗ dành sẵn cho Nội dung 2">
            <a:extLst>
              <a:ext uri="{FF2B5EF4-FFF2-40B4-BE49-F238E27FC236}">
                <a16:creationId xmlns:a16="http://schemas.microsoft.com/office/drawing/2014/main" id="{B700C4B8-2C83-1123-BF75-13F12BDA96AF}"/>
              </a:ext>
            </a:extLst>
          </p:cNvPr>
          <p:cNvSpPr>
            <a:spLocks noGrp="1"/>
          </p:cNvSpPr>
          <p:nvPr>
            <p:ph idx="1"/>
          </p:nvPr>
        </p:nvSpPr>
        <p:spPr>
          <a:xfrm>
            <a:off x="800099" y="466510"/>
            <a:ext cx="10521043" cy="5539602"/>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smtClean="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Q</a:t>
            </a:r>
            <a:r>
              <a:rPr kumimoji="0" lang="vi-VN" sz="2600" b="0" i="0" u="none" strike="noStrike" kern="0" cap="none" spc="0" normalizeH="0" baseline="0" noProof="0" smtClean="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uan sát hình mèo đuổi bắt chuột trong 2 phút và trả lời các câu hỏi:  </a:t>
            </a:r>
            <a:endParaRPr kumimoji="0" lang="vi-VN" sz="2600" b="0" i="0" u="none" strike="noStrike" kern="0" cap="none" spc="0" normalizeH="0" baseline="0" noProof="0" smtClean="0">
              <a:ln>
                <a:noFill/>
              </a:ln>
              <a:solidFill>
                <a:sysClr val="windowText" lastClr="000000"/>
              </a:solidFill>
              <a:effectLst/>
              <a:uLnTx/>
              <a:uFillTx/>
              <a:latin typeface="+mj-lt"/>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20000"/>
              </a:lnSpc>
              <a:spcBef>
                <a:spcPts val="0"/>
              </a:spcBef>
              <a:spcAft>
                <a:spcPts val="1000"/>
              </a:spcAft>
              <a:buClrTx/>
              <a:buSzTx/>
              <a:buFontTx/>
              <a:buNone/>
              <a:tabLst/>
              <a:defRPr/>
            </a:pPr>
            <a:endParaRPr kumimoji="0" lang="en-US" sz="2600" b="0" i="1" u="none" strike="noStrike" kern="0" cap="none" spc="0" normalizeH="0" baseline="0" noProof="0" smtClean="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20000"/>
              </a:lnSpc>
              <a:spcBef>
                <a:spcPts val="0"/>
              </a:spcBef>
              <a:spcAft>
                <a:spcPts val="1000"/>
              </a:spcAft>
              <a:buClrTx/>
              <a:buSzTx/>
              <a:buFontTx/>
              <a:buNone/>
              <a:tabLst/>
              <a:defRPr/>
            </a:pPr>
            <a:endPar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20000"/>
              </a:lnSpc>
              <a:spcBef>
                <a:spcPts val="0"/>
              </a:spcBef>
              <a:spcAft>
                <a:spcPts val="1000"/>
              </a:spcAft>
              <a:buClrTx/>
              <a:buSzTx/>
              <a:buFontTx/>
              <a:buNone/>
              <a:tabLst/>
              <a:defRPr/>
            </a:pPr>
            <a:endParaRPr kumimoji="0" lang="en-US" sz="2600" b="0" i="1" u="none" strike="noStrike" kern="0" cap="none" spc="0" normalizeH="0" baseline="0" noProof="0" dirty="0" smtClean="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20000"/>
              </a:lnSpc>
              <a:spcBef>
                <a:spcPts val="0"/>
              </a:spcBef>
              <a:spcAft>
                <a:spcPts val="1000"/>
              </a:spcAft>
              <a:buClrTx/>
              <a:buSzTx/>
              <a:buFontTx/>
              <a:buNone/>
              <a:tabLst/>
              <a:defRPr/>
            </a:pPr>
            <a:endParaRPr lang="en-US" sz="2600" i="1" kern="0" dirty="0">
              <a:solidFill>
                <a:sysClr val="windowText" lastClr="000000"/>
              </a:solidFill>
              <a:latin typeface="+mj-lt"/>
              <a:ea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20000"/>
              </a:lnSpc>
              <a:spcBef>
                <a:spcPts val="0"/>
              </a:spcBef>
              <a:spcAft>
                <a:spcPts val="1000"/>
              </a:spcAft>
              <a:buClrTx/>
              <a:buSzTx/>
              <a:buFontTx/>
              <a:buNone/>
              <a:tabLst/>
              <a:defRPr/>
            </a:pPr>
            <a:endParaRPr kumimoji="0" lang="en-US" sz="2600" b="0" i="1" u="none" strike="noStrike" kern="0" cap="none" spc="0" normalizeH="0" baseline="0" noProof="0" dirty="0" smtClean="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20000"/>
              </a:lnSpc>
              <a:spcBef>
                <a:spcPts val="0"/>
              </a:spcBef>
              <a:spcAft>
                <a:spcPts val="1000"/>
              </a:spcAft>
              <a:buClrTx/>
              <a:buSzTx/>
              <a:buFontTx/>
              <a:buNone/>
              <a:tabLst/>
              <a:defRPr/>
            </a:pPr>
            <a:endPar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20000"/>
              </a:lnSpc>
              <a:spcBef>
                <a:spcPts val="0"/>
              </a:spcBef>
              <a:spcAft>
                <a:spcPts val="1000"/>
              </a:spcAft>
              <a:buClrTx/>
              <a:buSzTx/>
              <a:buFontTx/>
              <a:buNone/>
              <a:tabLst/>
              <a:defRPr/>
            </a:pP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Câu</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hỏi</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1: Con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mèo</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phát</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hiện</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ra</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con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chuột</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nhờ</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cơ</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quan</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nào</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Thông</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tin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về</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con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chuột</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được</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truyền</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qua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các</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cơ</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quan</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nào</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trong</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cơ</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thể</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mèo</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endParaRPr kumimoji="0" lang="vi-VN" sz="2600" b="0"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20000"/>
              </a:lnSpc>
              <a:spcBef>
                <a:spcPts val="0"/>
              </a:spcBef>
              <a:spcAft>
                <a:spcPts val="1000"/>
              </a:spcAft>
              <a:buClrTx/>
              <a:buSzTx/>
              <a:buFontTx/>
              <a:buNone/>
              <a:tabLst/>
              <a:defRPr/>
            </a:pP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Câu</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hỏi</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2: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Quá</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trình</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trả</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lời</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kích</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thích</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của</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chuột</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gồm</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những</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hoạt</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động</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 </a:t>
            </a:r>
            <a:r>
              <a:rPr kumimoji="0" lang="en-US" sz="2600" b="0" i="1" u="none" strike="noStrike" kern="0" cap="none" spc="0" normalizeH="0" baseline="0" noProof="0" dirty="0" err="1">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nào</a:t>
            </a:r>
            <a:r>
              <a:rPr kumimoji="0" lang="en-US" sz="2600" b="0" i="1" u="none" strike="noStrike" kern="0" cap="none" spc="0" normalizeH="0" baseline="0" noProof="0" dirty="0">
                <a:ln>
                  <a:noFill/>
                </a:ln>
                <a:solidFill>
                  <a:sysClr val="windowText" lastClr="000000"/>
                </a:solidFill>
                <a:effectLst/>
                <a:uLnTx/>
                <a:uFillTx/>
                <a:latin typeface="+mj-lt"/>
                <a:ea typeface="Times New Roman" panose="02020603050405020304" pitchFamily="18" charset="0"/>
                <a:cs typeface="Times New Roman" panose="02020603050405020304" pitchFamily="18" charset="0"/>
              </a:rPr>
              <a:t>?</a:t>
            </a:r>
            <a:endParaRPr kumimoji="0" lang="vi-VN" sz="2600" b="0"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vi-VN" sz="2600" b="0" i="0" u="none" strike="noStrike" kern="0" cap="none" spc="0" normalizeH="0" baseline="0" noProof="0" dirty="0">
              <a:ln>
                <a:noFill/>
              </a:ln>
              <a:solidFill>
                <a:sysClr val="windowText" lastClr="000000"/>
              </a:solidFill>
              <a:effectLst/>
              <a:uLnTx/>
              <a:uFillTx/>
              <a:latin typeface="+mj-lt"/>
            </a:endParaRPr>
          </a:p>
        </p:txBody>
      </p:sp>
      <p:pic>
        <p:nvPicPr>
          <p:cNvPr id="6" name="Picture 1">
            <a:extLst>
              <a:ext uri="{FF2B5EF4-FFF2-40B4-BE49-F238E27FC236}">
                <a16:creationId xmlns:a16="http://schemas.microsoft.com/office/drawing/2014/main" id="{8789D24C-E87C-A892-5540-9BDE086D3B52}"/>
              </a:ext>
            </a:extLst>
          </p:cNvPr>
          <p:cNvPicPr>
            <a:picLocks noChangeAspect="1"/>
          </p:cNvPicPr>
          <p:nvPr/>
        </p:nvPicPr>
        <p:blipFill>
          <a:blip r:embed="rId3"/>
          <a:srcRect/>
          <a:stretch/>
        </p:blipFill>
        <p:spPr>
          <a:xfrm>
            <a:off x="3006157" y="1267018"/>
            <a:ext cx="4766243" cy="2866413"/>
          </a:xfrm>
          <a:prstGeom prst="rect">
            <a:avLst/>
          </a:prstGeom>
        </p:spPr>
      </p:pic>
    </p:spTree>
    <p:extLst>
      <p:ext uri="{BB962C8B-B14F-4D97-AF65-F5344CB8AC3E}">
        <p14:creationId xmlns:p14="http://schemas.microsoft.com/office/powerpoint/2010/main" val="239434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Effect transition="in" filter="barn(inVertical)">
                                      <p:cBhvr>
                                        <p:cTn id="15" dur="500"/>
                                        <p:tgtEl>
                                          <p:spTgt spid="5">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8" end="8"/>
                                            </p:txEl>
                                          </p:spTgt>
                                        </p:tgtEl>
                                        <p:attrNameLst>
                                          <p:attrName>style.visibility</p:attrName>
                                        </p:attrNameLst>
                                      </p:cBhvr>
                                      <p:to>
                                        <p:strVal val="visible"/>
                                      </p:to>
                                    </p:set>
                                    <p:animEffect transition="in" filter="barn(inVertical)">
                                      <p:cBhvr>
                                        <p:cTn id="2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hỗ dành sẵn cho Nội dung 2">
            <a:extLst>
              <a:ext uri="{FF2B5EF4-FFF2-40B4-BE49-F238E27FC236}">
                <a16:creationId xmlns:a16="http://schemas.microsoft.com/office/drawing/2014/main" id="{D1213BED-9D74-527A-5BE2-EE5EB65E3B4B}"/>
              </a:ext>
            </a:extLst>
          </p:cNvPr>
          <p:cNvSpPr>
            <a:spLocks noGrp="1"/>
          </p:cNvSpPr>
          <p:nvPr>
            <p:ph idx="1"/>
          </p:nvPr>
        </p:nvSpPr>
        <p:spPr>
          <a:xfrm>
            <a:off x="1212826" y="1380012"/>
            <a:ext cx="9624891" cy="3017812"/>
          </a:xfrm>
        </p:spPr>
        <p:txBody>
          <a:bodyPr>
            <a:normAutofit/>
          </a:bodyPr>
          <a:lstStyle/>
          <a:p>
            <a:pPr marL="0" indent="0" algn="just">
              <a:lnSpc>
                <a:spcPct val="120000"/>
              </a:lnSpc>
              <a:spcBef>
                <a:spcPts val="0"/>
              </a:spcBef>
              <a:buNone/>
            </a:pPr>
            <a:r>
              <a:rPr lang="en-US" sz="2600" dirty="0">
                <a:effectLst/>
                <a:latin typeface="Times New Roman" panose="02020603050405020304" pitchFamily="18" charset="0"/>
                <a:ea typeface="Times New Roman" panose="02020603050405020304" pitchFamily="18" charset="0"/>
                <a:cs typeface="Times New Roman" pitchFamily="18" charset="0"/>
              </a:rPr>
              <a:t>Con </a:t>
            </a:r>
            <a:r>
              <a:rPr lang="en-US" sz="2600" dirty="0" err="1">
                <a:effectLst/>
                <a:latin typeface="Times New Roman" panose="02020603050405020304" pitchFamily="18" charset="0"/>
                <a:ea typeface="Times New Roman" panose="02020603050405020304" pitchFamily="18" charset="0"/>
                <a:cs typeface="Times New Roman" pitchFamily="18" charset="0"/>
              </a:rPr>
              <a:t>chuột</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đã</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phát</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hiện</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ra</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kẻ</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thù</a:t>
            </a:r>
            <a:r>
              <a:rPr lang="en-US" sz="2600" dirty="0">
                <a:effectLst/>
                <a:latin typeface="Times New Roman" panose="02020603050405020304" pitchFamily="18" charset="0"/>
                <a:ea typeface="Times New Roman" panose="02020603050405020304" pitchFamily="18" charset="0"/>
                <a:cs typeface="Times New Roman" pitchFamily="18" charset="0"/>
              </a:rPr>
              <a:t> (con </a:t>
            </a:r>
            <a:r>
              <a:rPr lang="en-US" sz="2600" dirty="0" err="1">
                <a:effectLst/>
                <a:latin typeface="Times New Roman" panose="02020603050405020304" pitchFamily="18" charset="0"/>
                <a:ea typeface="Times New Roman" panose="02020603050405020304" pitchFamily="18" charset="0"/>
                <a:cs typeface="Times New Roman" pitchFamily="18" charset="0"/>
              </a:rPr>
              <a:t>mèo</a:t>
            </a:r>
            <a:r>
              <a:rPr lang="en-US" sz="2600" dirty="0">
                <a:effectLst/>
                <a:latin typeface="Times New Roman" panose="02020603050405020304" pitchFamily="18" charset="0"/>
                <a:ea typeface="Times New Roman" panose="02020603050405020304" pitchFamily="18" charset="0"/>
                <a:cs typeface="Times New Roman" pitchFamily="18" charset="0"/>
              </a:rPr>
              <a:t>) qua </a:t>
            </a:r>
            <a:r>
              <a:rPr lang="en-US" sz="2600" dirty="0" err="1">
                <a:effectLst/>
                <a:latin typeface="Times New Roman" panose="02020603050405020304" pitchFamily="18" charset="0"/>
                <a:ea typeface="Times New Roman" panose="02020603050405020304" pitchFamily="18" charset="0"/>
                <a:cs typeface="Times New Roman" pitchFamily="18" charset="0"/>
              </a:rPr>
              <a:t>quan</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sát</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bằng</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mắt</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đánh</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hơi</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sau</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đó</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hệ</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thần</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kinh</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xử</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lý</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thông</a:t>
            </a:r>
            <a:r>
              <a:rPr lang="en-US" sz="2600" dirty="0">
                <a:effectLst/>
                <a:latin typeface="Times New Roman" panose="02020603050405020304" pitchFamily="18" charset="0"/>
                <a:ea typeface="Times New Roman" panose="02020603050405020304" pitchFamily="18" charset="0"/>
                <a:cs typeface="Times New Roman" pitchFamily="18" charset="0"/>
              </a:rPr>
              <a:t> tin </a:t>
            </a:r>
            <a:r>
              <a:rPr lang="en-US" sz="2600" dirty="0" err="1">
                <a:effectLst/>
                <a:latin typeface="Times New Roman" panose="02020603050405020304" pitchFamily="18" charset="0"/>
                <a:ea typeface="Times New Roman" panose="02020603050405020304" pitchFamily="18" charset="0"/>
                <a:cs typeface="Times New Roman" pitchFamily="18" charset="0"/>
              </a:rPr>
              <a:t>và</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trả</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lời</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bằng</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cách</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tăng</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nhịp</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tim</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huyết</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áp</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tăng</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cường</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phân</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giải</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các</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chất</a:t>
            </a:r>
            <a:r>
              <a:rPr lang="en-US" sz="2600" dirty="0">
                <a:effectLst/>
                <a:latin typeface="Times New Roman" panose="02020603050405020304" pitchFamily="18" charset="0"/>
                <a:ea typeface="Times New Roman" panose="02020603050405020304" pitchFamily="18" charset="0"/>
                <a:cs typeface="Times New Roman" pitchFamily="18" charset="0"/>
              </a:rPr>
              <a:t> (glucose) </a:t>
            </a:r>
            <a:r>
              <a:rPr lang="en-US" sz="2600" dirty="0" err="1">
                <a:effectLst/>
                <a:latin typeface="Times New Roman" panose="02020603050405020304" pitchFamily="18" charset="0"/>
                <a:ea typeface="Times New Roman" panose="02020603050405020304" pitchFamily="18" charset="0"/>
                <a:cs typeface="Times New Roman" pitchFamily="18" charset="0"/>
              </a:rPr>
              <a:t>để</a:t>
            </a:r>
            <a:r>
              <a:rPr lang="en-US" sz="2600" dirty="0">
                <a:effectLst/>
                <a:latin typeface="Times New Roman" panose="02020603050405020304" pitchFamily="18" charset="0"/>
                <a:ea typeface="Times New Roman" panose="02020603050405020304" pitchFamily="18" charset="0"/>
                <a:cs typeface="Times New Roman" pitchFamily="18" charset="0"/>
              </a:rPr>
              <a:t> co </a:t>
            </a:r>
            <a:r>
              <a:rPr lang="en-US" sz="2600" dirty="0" err="1">
                <a:effectLst/>
                <a:latin typeface="Times New Roman" panose="02020603050405020304" pitchFamily="18" charset="0"/>
                <a:ea typeface="Times New Roman" panose="02020603050405020304" pitchFamily="18" charset="0"/>
                <a:cs typeface="Times New Roman" pitchFamily="18" charset="0"/>
              </a:rPr>
              <a:t>cơ</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kết</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quả</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là</a:t>
            </a:r>
            <a:r>
              <a:rPr lang="en-US" sz="2600" dirty="0">
                <a:effectLst/>
                <a:latin typeface="Times New Roman" panose="02020603050405020304" pitchFamily="18" charset="0"/>
                <a:ea typeface="Times New Roman" panose="02020603050405020304" pitchFamily="18" charset="0"/>
                <a:cs typeface="Times New Roman" pitchFamily="18" charset="0"/>
              </a:rPr>
              <a:t> con </a:t>
            </a:r>
            <a:r>
              <a:rPr lang="en-US" sz="2600" dirty="0" err="1">
                <a:effectLst/>
                <a:latin typeface="Times New Roman" panose="02020603050405020304" pitchFamily="18" charset="0"/>
                <a:ea typeface="Times New Roman" panose="02020603050405020304" pitchFamily="18" charset="0"/>
                <a:cs typeface="Times New Roman" pitchFamily="18" charset="0"/>
              </a:rPr>
              <a:t>mèo</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và</a:t>
            </a:r>
            <a:r>
              <a:rPr lang="en-US" sz="2600" dirty="0">
                <a:effectLst/>
                <a:latin typeface="Times New Roman" panose="02020603050405020304" pitchFamily="18" charset="0"/>
                <a:ea typeface="Times New Roman" panose="02020603050405020304" pitchFamily="18" charset="0"/>
                <a:cs typeface="Times New Roman" pitchFamily="18" charset="0"/>
              </a:rPr>
              <a:t> con </a:t>
            </a:r>
            <a:r>
              <a:rPr lang="en-US" sz="2600" dirty="0" err="1">
                <a:effectLst/>
                <a:latin typeface="Times New Roman" panose="02020603050405020304" pitchFamily="18" charset="0"/>
                <a:ea typeface="Times New Roman" panose="02020603050405020304" pitchFamily="18" charset="0"/>
                <a:cs typeface="Times New Roman" pitchFamily="18" charset="0"/>
              </a:rPr>
              <a:t>chuột</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đều</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chạy</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với</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tốc</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độ</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cao</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Như</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vậy</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cơ</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thể</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động</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vật</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đã</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tiếp</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nhận</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xử</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lý</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thông</a:t>
            </a:r>
            <a:r>
              <a:rPr lang="en-US" sz="2600" dirty="0">
                <a:effectLst/>
                <a:latin typeface="Times New Roman" panose="02020603050405020304" pitchFamily="18" charset="0"/>
                <a:ea typeface="Times New Roman" panose="02020603050405020304" pitchFamily="18" charset="0"/>
                <a:cs typeface="Times New Roman" pitchFamily="18" charset="0"/>
              </a:rPr>
              <a:t> tin </a:t>
            </a:r>
            <a:r>
              <a:rPr lang="en-US" sz="2600" dirty="0" err="1">
                <a:effectLst/>
                <a:latin typeface="Times New Roman" panose="02020603050405020304" pitchFamily="18" charset="0"/>
                <a:ea typeface="Times New Roman" panose="02020603050405020304" pitchFamily="18" charset="0"/>
                <a:cs typeface="Times New Roman" pitchFamily="18" charset="0"/>
              </a:rPr>
              <a:t>và</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trả</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lời</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các</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kích</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thích</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từ</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môi</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trường</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Các</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tế</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bào</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nhỏ</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bé</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cũng</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tiến</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hành</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quá</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trình</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tương</a:t>
            </a:r>
            <a:r>
              <a:rPr lang="en-US" sz="2600" dirty="0">
                <a:effectLst/>
                <a:latin typeface="Times New Roman" panose="02020603050405020304" pitchFamily="18" charset="0"/>
                <a:ea typeface="Times New Roman" panose="02020603050405020304" pitchFamily="18" charset="0"/>
                <a:cs typeface="Times New Roman" pitchFamily="18" charset="0"/>
              </a:rPr>
              <a:t> </a:t>
            </a:r>
            <a:r>
              <a:rPr lang="en-US" sz="2600" dirty="0" err="1">
                <a:effectLst/>
                <a:latin typeface="Times New Roman" panose="02020603050405020304" pitchFamily="18" charset="0"/>
                <a:ea typeface="Times New Roman" panose="02020603050405020304" pitchFamily="18" charset="0"/>
                <a:cs typeface="Times New Roman" pitchFamily="18" charset="0"/>
              </a:rPr>
              <a:t>tự</a:t>
            </a:r>
            <a:r>
              <a:rPr lang="en-US" sz="2600" dirty="0">
                <a:effectLst/>
                <a:latin typeface="Times New Roman" panose="02020603050405020304" pitchFamily="18" charset="0"/>
                <a:ea typeface="Times New Roman" panose="02020603050405020304" pitchFamily="18" charset="0"/>
                <a:cs typeface="Times New Roman" pitchFamily="18" charset="0"/>
              </a:rPr>
              <a:t>. </a:t>
            </a:r>
            <a:endParaRPr lang="vi-VN" sz="2600" dirty="0">
              <a:latin typeface="Times New Roman" pitchFamily="18" charset="0"/>
              <a:cs typeface="Times New Roman" pitchFamily="18" charset="0"/>
            </a:endParaRPr>
          </a:p>
        </p:txBody>
      </p:sp>
      <p:sp>
        <p:nvSpPr>
          <p:cNvPr id="4" name="Tiêu đề 1">
            <a:extLst>
              <a:ext uri="{FF2B5EF4-FFF2-40B4-BE49-F238E27FC236}">
                <a16:creationId xmlns:a16="http://schemas.microsoft.com/office/drawing/2014/main" id="{AA859277-3D96-14BA-5AE1-A941046BFC8B}"/>
              </a:ext>
            </a:extLst>
          </p:cNvPr>
          <p:cNvSpPr>
            <a:spLocks noGrp="1"/>
          </p:cNvSpPr>
          <p:nvPr>
            <p:ph type="title"/>
          </p:nvPr>
        </p:nvSpPr>
        <p:spPr>
          <a:xfrm>
            <a:off x="3117271" y="453060"/>
            <a:ext cx="5856455" cy="708244"/>
          </a:xfrm>
          <a:ln>
            <a:noFill/>
          </a:ln>
        </p:spPr>
        <p:txBody>
          <a:bodyPr>
            <a:noAutofit/>
          </a:bodyPr>
          <a:lstStyle/>
          <a:p>
            <a:r>
              <a:rPr lang="vi-VN" sz="2600" b="1" dirty="0" err="1">
                <a:solidFill>
                  <a:srgbClr val="FF0000"/>
                </a:solidFill>
                <a:latin typeface="Times New Roman" pitchFamily="18" charset="0"/>
                <a:cs typeface="Times New Roman" pitchFamily="18" charset="0"/>
              </a:rPr>
              <a:t>Đáp</a:t>
            </a:r>
            <a:r>
              <a:rPr lang="vi-VN" sz="2600" b="1" dirty="0">
                <a:solidFill>
                  <a:srgbClr val="FF0000"/>
                </a:solidFill>
                <a:latin typeface="Times New Roman" pitchFamily="18" charset="0"/>
                <a:cs typeface="Times New Roman" pitchFamily="18" charset="0"/>
              </a:rPr>
              <a:t> </a:t>
            </a:r>
            <a:r>
              <a:rPr lang="vi-VN" sz="2600" b="1" dirty="0" err="1">
                <a:solidFill>
                  <a:srgbClr val="FF0000"/>
                </a:solidFill>
                <a:latin typeface="Times New Roman" pitchFamily="18" charset="0"/>
                <a:cs typeface="Times New Roman" pitchFamily="18" charset="0"/>
              </a:rPr>
              <a:t>án</a:t>
            </a:r>
            <a:r>
              <a:rPr lang="vi-VN" sz="26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94042935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3362" y="1180476"/>
            <a:ext cx="8374843" cy="4874420"/>
          </a:xfrm>
          <a:prstGeom prst="rect">
            <a:avLst/>
          </a:prstGeom>
        </p:spPr>
      </p:pic>
      <p:sp>
        <p:nvSpPr>
          <p:cNvPr id="3" name="Rectangle 2"/>
          <p:cNvSpPr/>
          <p:nvPr/>
        </p:nvSpPr>
        <p:spPr>
          <a:xfrm>
            <a:off x="202722" y="1172149"/>
            <a:ext cx="3541963" cy="4980018"/>
          </a:xfrm>
          <a:prstGeom prst="rect">
            <a:avLst/>
          </a:prstGeom>
        </p:spPr>
        <p:txBody>
          <a:bodyPr wrap="square">
            <a:spAutoFit/>
          </a:bodyPr>
          <a:lstStyle/>
          <a:p>
            <a:pPr algn="just">
              <a:lnSpc>
                <a:spcPct val="120000"/>
              </a:lnSpc>
              <a:spcAft>
                <a:spcPts val="1000"/>
              </a:spcAft>
            </a:pPr>
            <a:r>
              <a:rPr lang="en-US" sz="2600">
                <a:latin typeface="Times New Roman" panose="02020603050405020304" pitchFamily="18" charset="0"/>
                <a:ea typeface="Times New Roman" panose="02020603050405020304" pitchFamily="18" charset="0"/>
                <a:cs typeface="Times New Roman" panose="02020603050405020304" pitchFamily="18" charset="0"/>
                <a:hlinkClick r:id="rId3" action="ppaction://hlinksldjump"/>
              </a:rPr>
              <a:t>Câu hỏi 1</a:t>
            </a:r>
            <a:r>
              <a:rPr lang="en-US" sz="2600">
                <a:latin typeface="Times New Roman" panose="02020603050405020304" pitchFamily="18" charset="0"/>
                <a:ea typeface="Times New Roman" panose="02020603050405020304" pitchFamily="18" charset="0"/>
                <a:cs typeface="Times New Roman" panose="02020603050405020304" pitchFamily="18" charset="0"/>
              </a:rPr>
              <a:t>: Điều gì xảy ra nếu các tế bào trong cơ thể hoạt động độc lập? Sự truyền thông tin tế bào là gì? Ý nghĩa sinh học?</a:t>
            </a:r>
            <a:endParaRPr lang="vi-VN" sz="2600">
              <a:latin typeface="Times New Roman" pitchFamily="18" charset="0"/>
              <a:ea typeface="Calibri" panose="020F0502020204030204" pitchFamily="34" charset="0"/>
              <a:cs typeface="Times New Roman" pitchFamily="18" charset="0"/>
            </a:endParaRPr>
          </a:p>
          <a:p>
            <a:pPr algn="just">
              <a:lnSpc>
                <a:spcPct val="120000"/>
              </a:lnSpc>
              <a:spcAft>
                <a:spcPts val="1000"/>
              </a:spcAft>
            </a:pPr>
            <a:r>
              <a:rPr lang="en-US" sz="2600">
                <a:latin typeface="Times New Roman" panose="02020603050405020304" pitchFamily="18" charset="0"/>
                <a:ea typeface="Times New Roman" panose="02020603050405020304" pitchFamily="18" charset="0"/>
                <a:cs typeface="Times New Roman" panose="02020603050405020304" pitchFamily="18" charset="0"/>
                <a:hlinkClick r:id="rId4" action="ppaction://hlinksldjump"/>
              </a:rPr>
              <a:t>Câu hỏi 2</a:t>
            </a:r>
            <a:r>
              <a:rPr lang="en-US" sz="2600">
                <a:latin typeface="Times New Roman" panose="02020603050405020304" pitchFamily="18" charset="0"/>
                <a:ea typeface="Times New Roman" panose="02020603050405020304" pitchFamily="18" charset="0"/>
                <a:cs typeface="Times New Roman" panose="02020603050405020304" pitchFamily="18" charset="0"/>
              </a:rPr>
              <a:t>: Dựa vào khoảng cách, có những kiểu truyền thông tin tế bào nào?</a:t>
            </a:r>
            <a:endParaRPr lang="vi-VN" sz="2600" dirty="0">
              <a:latin typeface="Times New Roman" pitchFamily="18" charset="0"/>
              <a:ea typeface="Calibri" panose="020F0502020204030204" pitchFamily="34" charset="0"/>
              <a:cs typeface="Times New Roman" pitchFamily="18" charset="0"/>
            </a:endParaRPr>
          </a:p>
        </p:txBody>
      </p:sp>
      <p:sp>
        <p:nvSpPr>
          <p:cNvPr id="6" name="Rectangle 5"/>
          <p:cNvSpPr/>
          <p:nvPr/>
        </p:nvSpPr>
        <p:spPr>
          <a:xfrm>
            <a:off x="308911" y="254391"/>
            <a:ext cx="5942652" cy="492443"/>
          </a:xfrm>
          <a:prstGeom prst="rect">
            <a:avLst/>
          </a:prstGeom>
        </p:spPr>
        <p:txBody>
          <a:bodyPr wrap="none">
            <a:spAutoFit/>
          </a:bodyPr>
          <a:lstStyle/>
          <a:p>
            <a:r>
              <a:rPr lang="en-US" sz="2600" b="1" smtClean="0">
                <a:solidFill>
                  <a:srgbClr val="FF0000"/>
                </a:solidFill>
                <a:latin typeface="Times New Roman" pitchFamily="18" charset="0"/>
                <a:cs typeface="Times New Roman" pitchFamily="18" charset="0"/>
              </a:rPr>
              <a:t>I. Khái </a:t>
            </a:r>
            <a:r>
              <a:rPr lang="en-US" sz="2600" b="1">
                <a:solidFill>
                  <a:srgbClr val="FF0000"/>
                </a:solidFill>
                <a:latin typeface="Times New Roman" pitchFamily="18" charset="0"/>
                <a:cs typeface="Times New Roman" pitchFamily="18" charset="0"/>
              </a:rPr>
              <a:t>niệm về thông tin giữa các tế bào</a:t>
            </a:r>
            <a:endParaRPr lang="en-US" sz="26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4042935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3362" y="1180476"/>
            <a:ext cx="8374843" cy="4874420"/>
          </a:xfrm>
          <a:prstGeom prst="rect">
            <a:avLst/>
          </a:prstGeom>
        </p:spPr>
      </p:pic>
      <p:sp>
        <p:nvSpPr>
          <p:cNvPr id="3" name="Rectangle 2"/>
          <p:cNvSpPr/>
          <p:nvPr/>
        </p:nvSpPr>
        <p:spPr>
          <a:xfrm>
            <a:off x="173694" y="1012495"/>
            <a:ext cx="3541963" cy="5460149"/>
          </a:xfrm>
          <a:prstGeom prst="rect">
            <a:avLst/>
          </a:prstGeom>
        </p:spPr>
        <p:txBody>
          <a:bodyPr wrap="square">
            <a:spAutoFit/>
          </a:bodyPr>
          <a:lstStyle/>
          <a:p>
            <a:pPr algn="just">
              <a:lnSpc>
                <a:spcPct val="120000"/>
              </a:lnSpc>
              <a:spcAft>
                <a:spcPts val="1000"/>
              </a:spcAft>
            </a:pPr>
            <a:r>
              <a:rPr lang="en-US" sz="2600">
                <a:latin typeface="Times New Roman" panose="02020603050405020304" pitchFamily="18" charset="0"/>
                <a:ea typeface="Times New Roman" panose="02020603050405020304" pitchFamily="18" charset="0"/>
                <a:cs typeface="Times New Roman" panose="02020603050405020304" pitchFamily="18" charset="0"/>
                <a:hlinkClick r:id="rId3" action="ppaction://hlinksldjump"/>
              </a:rPr>
              <a:t>Câu hỏi 3</a:t>
            </a:r>
            <a:r>
              <a:rPr lang="en-US" sz="2600">
                <a:latin typeface="Times New Roman" panose="02020603050405020304" pitchFamily="18" charset="0"/>
                <a:ea typeface="Times New Roman" panose="02020603050405020304" pitchFamily="18" charset="0"/>
                <a:cs typeface="Times New Roman" panose="02020603050405020304" pitchFamily="18" charset="0"/>
              </a:rPr>
              <a:t>: Quan sát hình 12.3 hãy cho biết những yếu tố nào tham gia vào quá trình truyền thông tin nói chung? </a:t>
            </a:r>
            <a:endParaRPr lang="vi-VN" sz="2600">
              <a:latin typeface="Times New Roman" pitchFamily="18" charset="0"/>
              <a:ea typeface="Calibri" panose="020F0502020204030204" pitchFamily="34" charset="0"/>
              <a:cs typeface="Times New Roman" pitchFamily="18" charset="0"/>
            </a:endParaRPr>
          </a:p>
          <a:p>
            <a:pPr algn="just">
              <a:lnSpc>
                <a:spcPct val="120000"/>
              </a:lnSpc>
              <a:spcAft>
                <a:spcPts val="100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Câu hỏi 4. Quan sát hình 12.3 hãy so sánh hai kiểu thông tin giữa các tế bào.                        (Hoàn thành phiếu học tập số 1.</a:t>
            </a:r>
            <a:r>
              <a:rPr lang="en-US" sz="2600">
                <a:latin typeface="Times New Roman" panose="02020603050405020304" pitchFamily="18" charset="0"/>
                <a:ea typeface="Calibri" panose="020F0502020204030204" pitchFamily="34" charset="0"/>
                <a:cs typeface="Times New Roman" panose="02020603050405020304" pitchFamily="18" charset="0"/>
              </a:rPr>
              <a:t> Các hình thức truyền thông tin)</a:t>
            </a:r>
            <a:endParaRPr lang="vi-VN" sz="2600" dirty="0">
              <a:latin typeface="Times New Roman" pitchFamily="18" charset="0"/>
              <a:ea typeface="Calibri" panose="020F0502020204030204" pitchFamily="34" charset="0"/>
              <a:cs typeface="Times New Roman" pitchFamily="18" charset="0"/>
            </a:endParaRPr>
          </a:p>
        </p:txBody>
      </p:sp>
      <p:sp>
        <p:nvSpPr>
          <p:cNvPr id="4" name="Rectangle 3"/>
          <p:cNvSpPr/>
          <p:nvPr/>
        </p:nvSpPr>
        <p:spPr>
          <a:xfrm>
            <a:off x="308911" y="254391"/>
            <a:ext cx="5942652" cy="492443"/>
          </a:xfrm>
          <a:prstGeom prst="rect">
            <a:avLst/>
          </a:prstGeom>
        </p:spPr>
        <p:txBody>
          <a:bodyPr wrap="none">
            <a:spAutoFit/>
          </a:bodyPr>
          <a:lstStyle/>
          <a:p>
            <a:r>
              <a:rPr lang="en-US" sz="2600" b="1" smtClean="0">
                <a:solidFill>
                  <a:srgbClr val="FF0000"/>
                </a:solidFill>
                <a:latin typeface="Times New Roman" pitchFamily="18" charset="0"/>
                <a:cs typeface="Times New Roman" pitchFamily="18" charset="0"/>
              </a:rPr>
              <a:t>I. Khái </a:t>
            </a:r>
            <a:r>
              <a:rPr lang="en-US" sz="2600" b="1">
                <a:solidFill>
                  <a:srgbClr val="FF0000"/>
                </a:solidFill>
                <a:latin typeface="Times New Roman" pitchFamily="18" charset="0"/>
                <a:cs typeface="Times New Roman" pitchFamily="18" charset="0"/>
              </a:rPr>
              <a:t>niệm về thông tin giữa các tế bào</a:t>
            </a:r>
            <a:endParaRPr lang="en-US" sz="26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4700452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hỗ dành sẵn cho Nội dung 3">
            <a:extLst>
              <a:ext uri="{FF2B5EF4-FFF2-40B4-BE49-F238E27FC236}">
                <a16:creationId xmlns:a16="http://schemas.microsoft.com/office/drawing/2014/main" id="{447B48B2-974C-63BB-BE98-81295BBBB13E}"/>
              </a:ext>
            </a:extLst>
          </p:cNvPr>
          <p:cNvGraphicFramePr>
            <a:graphicFrameLocks noGrp="1"/>
          </p:cNvGraphicFramePr>
          <p:nvPr>
            <p:ph idx="1"/>
            <p:extLst>
              <p:ext uri="{D42A27DB-BD31-4B8C-83A1-F6EECF244321}">
                <p14:modId xmlns:p14="http://schemas.microsoft.com/office/powerpoint/2010/main" val="1742899924"/>
              </p:ext>
            </p:extLst>
          </p:nvPr>
        </p:nvGraphicFramePr>
        <p:xfrm>
          <a:off x="1144706" y="2124487"/>
          <a:ext cx="9583294" cy="2886074"/>
        </p:xfrm>
        <a:graphic>
          <a:graphicData uri="http://schemas.openxmlformats.org/drawingml/2006/table">
            <a:tbl>
              <a:tblPr firstRow="1" firstCol="1" bandRow="1"/>
              <a:tblGrid>
                <a:gridCol w="3514380">
                  <a:extLst>
                    <a:ext uri="{9D8B030D-6E8A-4147-A177-3AD203B41FA5}">
                      <a16:colId xmlns:a16="http://schemas.microsoft.com/office/drawing/2014/main" val="2524813875"/>
                    </a:ext>
                  </a:extLst>
                </a:gridCol>
                <a:gridCol w="2931885">
                  <a:extLst>
                    <a:ext uri="{9D8B030D-6E8A-4147-A177-3AD203B41FA5}">
                      <a16:colId xmlns:a16="http://schemas.microsoft.com/office/drawing/2014/main" val="2652997653"/>
                    </a:ext>
                  </a:extLst>
                </a:gridCol>
                <a:gridCol w="3137029">
                  <a:extLst>
                    <a:ext uri="{9D8B030D-6E8A-4147-A177-3AD203B41FA5}">
                      <a16:colId xmlns:a16="http://schemas.microsoft.com/office/drawing/2014/main" val="2919612973"/>
                    </a:ext>
                  </a:extLst>
                </a:gridCol>
              </a:tblGrid>
              <a:tr h="503785">
                <a:tc>
                  <a:txBody>
                    <a:bodyPr/>
                    <a:lstStyle/>
                    <a:p>
                      <a:pPr algn="just">
                        <a:lnSpc>
                          <a:spcPct val="120000"/>
                        </a:lnSpc>
                        <a:spcAft>
                          <a:spcPts val="1000"/>
                        </a:spcAft>
                      </a:pPr>
                      <a:r>
                        <a:rPr lang="en-US" sz="26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Truyền tin cận tiết</a:t>
                      </a:r>
                      <a:endParaRPr lang="vi-VN" sz="2600">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Truyền tin nội tiết</a:t>
                      </a:r>
                      <a:endParaRPr lang="vi-VN" sz="2600">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5322172"/>
                  </a:ext>
                </a:extLst>
              </a:tr>
              <a:tr h="1336035">
                <a:tc>
                  <a:txBody>
                    <a:bodyPr/>
                    <a:lstStyle/>
                    <a:p>
                      <a:pPr algn="ctr">
                        <a:lnSpc>
                          <a:spcPct val="120000"/>
                        </a:lnSpc>
                        <a:spcAft>
                          <a:spcPts val="1000"/>
                        </a:spcAft>
                      </a:pP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cách</a:t>
                      </a:r>
                      <a:endParaRPr lang="vi-VN" sz="2600" dirty="0">
                        <a:effectLst/>
                        <a:latin typeface="Times New Roman" pitchFamily="18" charset="0"/>
                        <a:ea typeface="Calibri" panose="020F0502020204030204" pitchFamily="34" charset="0"/>
                        <a:cs typeface="Times New Roman" pitchFamily="18" charset="0"/>
                      </a:endParaRPr>
                    </a:p>
                    <a:p>
                      <a:pPr algn="ctr">
                        <a:lnSpc>
                          <a:spcPct val="120000"/>
                        </a:lnSpc>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932314"/>
                  </a:ext>
                </a:extLst>
              </a:tr>
              <a:tr h="1046254">
                <a:tc>
                  <a:txBody>
                    <a:bodyPr/>
                    <a:lstStyle/>
                    <a:p>
                      <a:pPr algn="ctr">
                        <a:lnSpc>
                          <a:spcPct val="120000"/>
                        </a:lnSpc>
                        <a:spcAft>
                          <a:spcPts val="10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Các yếu tố tham gia quá trình truyền thông tin</a:t>
                      </a:r>
                      <a:endParaRPr lang="vi-VN" sz="2600">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490465"/>
                  </a:ext>
                </a:extLst>
              </a:tr>
            </a:tbl>
          </a:graphicData>
        </a:graphic>
      </p:graphicFrame>
      <p:sp>
        <p:nvSpPr>
          <p:cNvPr id="6" name="Tiêu đề 1">
            <a:extLst>
              <a:ext uri="{FF2B5EF4-FFF2-40B4-BE49-F238E27FC236}">
                <a16:creationId xmlns:a16="http://schemas.microsoft.com/office/drawing/2014/main" id="{7BC21366-5071-8EB5-DD98-8BCD740171DD}"/>
              </a:ext>
            </a:extLst>
          </p:cNvPr>
          <p:cNvSpPr>
            <a:spLocks noGrp="1"/>
          </p:cNvSpPr>
          <p:nvPr>
            <p:ph type="title"/>
          </p:nvPr>
        </p:nvSpPr>
        <p:spPr>
          <a:xfrm>
            <a:off x="2992582" y="1182402"/>
            <a:ext cx="6968282" cy="562772"/>
          </a:xfrm>
          <a:ln>
            <a:noFill/>
          </a:ln>
        </p:spPr>
        <p:txBody>
          <a:bodyPr>
            <a:noAutofit/>
          </a:bodyPr>
          <a:lstStyle/>
          <a:p>
            <a:r>
              <a:rPr lang="vi-VN" sz="2600" b="1" dirty="0">
                <a:solidFill>
                  <a:srgbClr val="FF0000"/>
                </a:solidFill>
                <a:latin typeface="Times New Roman" pitchFamily="18" charset="0"/>
                <a:cs typeface="Times New Roman" pitchFamily="18" charset="0"/>
                <a:hlinkClick r:id="rId3" action="ppaction://hlinksldjump"/>
              </a:rPr>
              <a:t>Phiếu học </a:t>
            </a:r>
            <a:r>
              <a:rPr lang="vi-VN" sz="2600" b="1" dirty="0" smtClean="0">
                <a:solidFill>
                  <a:srgbClr val="FF0000"/>
                </a:solidFill>
                <a:latin typeface="Times New Roman" pitchFamily="18" charset="0"/>
                <a:cs typeface="Times New Roman" pitchFamily="18" charset="0"/>
                <a:hlinkClick r:id="rId3" action="ppaction://hlinksldjump"/>
              </a:rPr>
              <a:t>tập</a:t>
            </a:r>
            <a:r>
              <a:rPr lang="en-US" sz="2600" b="1" dirty="0" smtClean="0">
                <a:solidFill>
                  <a:srgbClr val="FF0000"/>
                </a:solidFill>
                <a:latin typeface="Times New Roman" pitchFamily="18" charset="0"/>
                <a:cs typeface="Times New Roman" pitchFamily="18" charset="0"/>
                <a:hlinkClick r:id="rId3" action="ppaction://hlinksldjump"/>
              </a:rPr>
              <a:t> SỐ 1</a:t>
            </a:r>
            <a:endParaRPr lang="vi-VN" sz="2600" b="1" dirty="0">
              <a:solidFill>
                <a:srgbClr val="FF0000"/>
              </a:solidFill>
              <a:latin typeface="Times New Roman" pitchFamily="18" charset="0"/>
              <a:cs typeface="Times New Roman" pitchFamily="18" charset="0"/>
            </a:endParaRPr>
          </a:p>
        </p:txBody>
      </p:sp>
      <p:sp>
        <p:nvSpPr>
          <p:cNvPr id="7" name="Rectangle 6"/>
          <p:cNvSpPr/>
          <p:nvPr/>
        </p:nvSpPr>
        <p:spPr>
          <a:xfrm>
            <a:off x="308911" y="414045"/>
            <a:ext cx="5942652" cy="492443"/>
          </a:xfrm>
          <a:prstGeom prst="rect">
            <a:avLst/>
          </a:prstGeom>
        </p:spPr>
        <p:txBody>
          <a:bodyPr wrap="none">
            <a:spAutoFit/>
          </a:bodyPr>
          <a:lstStyle/>
          <a:p>
            <a:r>
              <a:rPr lang="en-US" sz="2600" b="1" smtClean="0">
                <a:solidFill>
                  <a:srgbClr val="FF0000"/>
                </a:solidFill>
                <a:latin typeface="Times New Roman" pitchFamily="18" charset="0"/>
                <a:cs typeface="Times New Roman" pitchFamily="18" charset="0"/>
              </a:rPr>
              <a:t>I. Khái </a:t>
            </a:r>
            <a:r>
              <a:rPr lang="en-US" sz="2600" b="1">
                <a:solidFill>
                  <a:srgbClr val="FF0000"/>
                </a:solidFill>
                <a:latin typeface="Times New Roman" pitchFamily="18" charset="0"/>
                <a:cs typeface="Times New Roman" pitchFamily="18" charset="0"/>
              </a:rPr>
              <a:t>niệm về thông tin giữa các tế bào</a:t>
            </a:r>
            <a:endParaRPr lang="en-US" sz="26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361615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 y="-30088"/>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hỗ dành sẵn cho Nội dung 2">
            <a:extLst>
              <a:ext uri="{FF2B5EF4-FFF2-40B4-BE49-F238E27FC236}">
                <a16:creationId xmlns:a16="http://schemas.microsoft.com/office/drawing/2014/main" id="{0B8FDA32-77EA-AEB6-6131-6E8C57514201}"/>
              </a:ext>
            </a:extLst>
          </p:cNvPr>
          <p:cNvSpPr>
            <a:spLocks noGrp="1"/>
          </p:cNvSpPr>
          <p:nvPr>
            <p:ph idx="1"/>
          </p:nvPr>
        </p:nvSpPr>
        <p:spPr>
          <a:xfrm>
            <a:off x="725717" y="891421"/>
            <a:ext cx="10479313" cy="5076825"/>
          </a:xfrm>
        </p:spPr>
        <p:txBody>
          <a:bodyPr>
            <a:noAutofit/>
          </a:bodyPr>
          <a:lstStyle/>
          <a:p>
            <a:pPr marL="0" indent="0" algn="just">
              <a:lnSpc>
                <a:spcPct val="150000"/>
              </a:lnSpc>
              <a:spcBef>
                <a:spcPts val="600"/>
              </a:spcBef>
              <a:spcAft>
                <a:spcPts val="1000"/>
              </a:spcAft>
              <a:buNone/>
            </a:pP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xử</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Times New Roman" pitchFamily="18" charset="0"/>
              <a:ea typeface="Calibri" panose="020F0502020204030204" pitchFamily="34" charset="0"/>
              <a:cs typeface="Times New Roman" pitchFamily="18" charset="0"/>
            </a:endParaRPr>
          </a:p>
          <a:p>
            <a:pPr marL="0" indent="0" algn="just">
              <a:lnSpc>
                <a:spcPct val="150000"/>
              </a:lnSpc>
              <a:spcAft>
                <a:spcPts val="1000"/>
              </a:spcAft>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Ý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Times New Roman" pitchFamily="18" charset="0"/>
              <a:ea typeface="Calibri" panose="020F0502020204030204" pitchFamily="34" charset="0"/>
              <a:cs typeface="Times New Roman" pitchFamily="18" charset="0"/>
            </a:endParaRPr>
          </a:p>
          <a:p>
            <a:pPr marL="0" indent="0" algn="just">
              <a:lnSpc>
                <a:spcPct val="150000"/>
              </a:lnSpc>
              <a:spcAft>
                <a:spcPts val="1000"/>
              </a:spcAft>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kích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đảm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tồn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effectLst/>
              <a:latin typeface="Times New Roman" pitchFamily="18" charset="0"/>
              <a:ea typeface="Calibri" panose="020F0502020204030204" pitchFamily="34" charset="0"/>
              <a:cs typeface="Times New Roman" pitchFamily="18" charset="0"/>
            </a:endParaRPr>
          </a:p>
          <a:p>
            <a:pPr marL="0" indent="0" algn="just">
              <a:lnSpc>
                <a:spcPct val="150000"/>
              </a:lnSpc>
              <a:spcAft>
                <a:spcPts val="1000"/>
              </a:spcAft>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phối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đảm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Times New Roman" pitchFamily="18" charset="0"/>
              <a:ea typeface="Calibri" panose="020F0502020204030204" pitchFamily="34" charset="0"/>
              <a:cs typeface="Times New Roman" pitchFamily="18" charset="0"/>
            </a:endParaRPr>
          </a:p>
        </p:txBody>
      </p:sp>
      <p:sp>
        <p:nvSpPr>
          <p:cNvPr id="4" name="Tiêu đề 1">
            <a:extLst>
              <a:ext uri="{FF2B5EF4-FFF2-40B4-BE49-F238E27FC236}">
                <a16:creationId xmlns:a16="http://schemas.microsoft.com/office/drawing/2014/main" id="{AA859277-3D96-14BA-5AE1-A941046BFC8B}"/>
              </a:ext>
            </a:extLst>
          </p:cNvPr>
          <p:cNvSpPr>
            <a:spLocks noGrp="1"/>
          </p:cNvSpPr>
          <p:nvPr>
            <p:ph type="title"/>
          </p:nvPr>
        </p:nvSpPr>
        <p:spPr>
          <a:xfrm>
            <a:off x="3117271" y="351462"/>
            <a:ext cx="5856455" cy="708244"/>
          </a:xfrm>
          <a:ln>
            <a:noFill/>
          </a:ln>
        </p:spPr>
        <p:txBody>
          <a:bodyPr>
            <a:noAutofit/>
          </a:bodyPr>
          <a:lstStyle/>
          <a:p>
            <a:r>
              <a:rPr lang="vi-VN" sz="2600" b="1" dirty="0" err="1">
                <a:solidFill>
                  <a:srgbClr val="FF0000"/>
                </a:solidFill>
                <a:latin typeface="Times New Roman" pitchFamily="18" charset="0"/>
                <a:cs typeface="Times New Roman" pitchFamily="18" charset="0"/>
              </a:rPr>
              <a:t>Đáp</a:t>
            </a:r>
            <a:r>
              <a:rPr lang="vi-VN" sz="2600" b="1" dirty="0">
                <a:solidFill>
                  <a:srgbClr val="FF0000"/>
                </a:solidFill>
                <a:latin typeface="Times New Roman" pitchFamily="18" charset="0"/>
                <a:cs typeface="Times New Roman" pitchFamily="18" charset="0"/>
              </a:rPr>
              <a:t> </a:t>
            </a:r>
            <a:r>
              <a:rPr lang="vi-VN" sz="2600" b="1" dirty="0" err="1">
                <a:solidFill>
                  <a:srgbClr val="FF0000"/>
                </a:solidFill>
                <a:latin typeface="Times New Roman" pitchFamily="18" charset="0"/>
                <a:cs typeface="Times New Roman" pitchFamily="18" charset="0"/>
              </a:rPr>
              <a:t>án</a:t>
            </a:r>
            <a:r>
              <a:rPr lang="vi-VN" sz="26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94042935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832"/>
            <a:ext cx="12271391"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hỗ dành sẵn cho Nội dung 2">
            <a:extLst>
              <a:ext uri="{FF2B5EF4-FFF2-40B4-BE49-F238E27FC236}">
                <a16:creationId xmlns:a16="http://schemas.microsoft.com/office/drawing/2014/main" id="{0B8FDA32-77EA-AEB6-6131-6E8C57514201}"/>
              </a:ext>
            </a:extLst>
          </p:cNvPr>
          <p:cNvSpPr>
            <a:spLocks noGrp="1"/>
          </p:cNvSpPr>
          <p:nvPr>
            <p:ph idx="1"/>
          </p:nvPr>
        </p:nvSpPr>
        <p:spPr>
          <a:xfrm>
            <a:off x="1204686" y="1196216"/>
            <a:ext cx="8636000" cy="2083996"/>
          </a:xfrm>
        </p:spPr>
        <p:txBody>
          <a:bodyPr>
            <a:noAutofit/>
          </a:bodyPr>
          <a:lstStyle/>
          <a:p>
            <a:pPr marL="0" indent="0">
              <a:lnSpc>
                <a:spcPct val="150000"/>
              </a:lnSpc>
              <a:spcAft>
                <a:spcPts val="1000"/>
              </a:spcAft>
              <a:buNone/>
            </a:pP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a:t>
            </a:r>
            <a:endParaRPr lang="en-US" sz="2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50000"/>
              </a:lnSpc>
              <a:spcAft>
                <a:spcPts val="1000"/>
              </a:spcAft>
              <a:buNone/>
            </a:pPr>
            <a:r>
              <a:rPr lang="en-US" sz="26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cận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gần</a:t>
            </a:r>
            <a:r>
              <a:rPr lang="en-US" sz="2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nSpc>
                <a:spcPct val="150000"/>
              </a:lnSpc>
              <a:spcAft>
                <a:spcPts val="1000"/>
              </a:spcAft>
              <a:buNone/>
            </a:pPr>
            <a:r>
              <a:rPr lang="en-US"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en-US" sz="26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ruyền</a:t>
            </a:r>
            <a:r>
              <a:rPr lang="en-US" sz="2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hormone,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Times New Roman" pitchFamily="18" charset="0"/>
              <a:ea typeface="Calibri" panose="020F0502020204030204" pitchFamily="34" charset="0"/>
              <a:cs typeface="Times New Roman" pitchFamily="18" charset="0"/>
            </a:endParaRPr>
          </a:p>
        </p:txBody>
      </p:sp>
      <p:sp>
        <p:nvSpPr>
          <p:cNvPr id="4" name="Tiêu đề 1">
            <a:extLst>
              <a:ext uri="{FF2B5EF4-FFF2-40B4-BE49-F238E27FC236}">
                <a16:creationId xmlns:a16="http://schemas.microsoft.com/office/drawing/2014/main" id="{AA859277-3D96-14BA-5AE1-A941046BFC8B}"/>
              </a:ext>
            </a:extLst>
          </p:cNvPr>
          <p:cNvSpPr>
            <a:spLocks noGrp="1"/>
          </p:cNvSpPr>
          <p:nvPr>
            <p:ph type="title"/>
          </p:nvPr>
        </p:nvSpPr>
        <p:spPr>
          <a:xfrm>
            <a:off x="3117271" y="351462"/>
            <a:ext cx="5856455" cy="708244"/>
          </a:xfrm>
          <a:ln>
            <a:noFill/>
          </a:ln>
        </p:spPr>
        <p:txBody>
          <a:bodyPr>
            <a:noAutofit/>
          </a:bodyPr>
          <a:lstStyle/>
          <a:p>
            <a:r>
              <a:rPr lang="vi-VN" sz="2600" b="1" dirty="0" err="1">
                <a:solidFill>
                  <a:srgbClr val="FF0000"/>
                </a:solidFill>
                <a:latin typeface="Times New Roman" pitchFamily="18" charset="0"/>
                <a:cs typeface="Times New Roman" pitchFamily="18" charset="0"/>
              </a:rPr>
              <a:t>Đáp</a:t>
            </a:r>
            <a:r>
              <a:rPr lang="vi-VN" sz="2600" b="1" dirty="0">
                <a:solidFill>
                  <a:srgbClr val="FF0000"/>
                </a:solidFill>
                <a:latin typeface="Times New Roman" pitchFamily="18" charset="0"/>
                <a:cs typeface="Times New Roman" pitchFamily="18" charset="0"/>
              </a:rPr>
              <a:t> </a:t>
            </a:r>
            <a:r>
              <a:rPr lang="vi-VN" sz="2600" b="1" dirty="0" err="1">
                <a:solidFill>
                  <a:srgbClr val="FF0000"/>
                </a:solidFill>
                <a:latin typeface="Times New Roman" pitchFamily="18" charset="0"/>
                <a:cs typeface="Times New Roman" pitchFamily="18" charset="0"/>
              </a:rPr>
              <a:t>án</a:t>
            </a:r>
            <a:r>
              <a:rPr lang="vi-VN" sz="26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416605356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44535168"/>
</p:tagLst>
</file>

<file path=ppt/theme/theme1.xml><?xml version="1.0" encoding="utf-8"?>
<a:theme xmlns:a="http://schemas.openxmlformats.org/drawingml/2006/main" name="Bưu kiện">
  <a:themeElements>
    <a:clrScheme name="Bưu kiện">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ưu kiện">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ưu kiện">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TM10001115[[fn=Bưu kiện]]</Template>
  <TotalTime>150</TotalTime>
  <Words>1632</Words>
  <Application>Microsoft Office PowerPoint</Application>
  <PresentationFormat>Widescreen</PresentationFormat>
  <Paragraphs>141</Paragraphs>
  <Slides>28</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28</vt:i4>
      </vt:variant>
    </vt:vector>
  </HeadingPairs>
  <TitlesOfParts>
    <vt:vector size="39" baseType="lpstr">
      <vt:lpstr>Arial</vt:lpstr>
      <vt:lpstr>Calibri</vt:lpstr>
      <vt:lpstr>Calibri Light</vt:lpstr>
      <vt:lpstr>Gill Sans MT</vt:lpstr>
      <vt:lpstr>Tahoma</vt:lpstr>
      <vt:lpstr>Times New Roman</vt:lpstr>
      <vt:lpstr>Bưu kiện</vt:lpstr>
      <vt:lpstr>Office Theme</vt:lpstr>
      <vt:lpstr>1_Office Theme</vt:lpstr>
      <vt:lpstr>2_Office Theme</vt:lpstr>
      <vt:lpstr>3_Office Theme</vt:lpstr>
      <vt:lpstr>PowerPoint Presentation</vt:lpstr>
      <vt:lpstr>PowerPoint Presentation</vt:lpstr>
      <vt:lpstr>PowerPoint Presentation</vt:lpstr>
      <vt:lpstr>Đáp án </vt:lpstr>
      <vt:lpstr>PowerPoint Presentation</vt:lpstr>
      <vt:lpstr>PowerPoint Presentation</vt:lpstr>
      <vt:lpstr>Phiếu học tập SỐ 1</vt:lpstr>
      <vt:lpstr>Đáp án </vt:lpstr>
      <vt:lpstr>Đáp án </vt:lpstr>
      <vt:lpstr>Đáp án </vt:lpstr>
      <vt:lpstr>Các hình thức truyền thông tin </vt:lpstr>
      <vt:lpstr>PowerPoint Presentation</vt:lpstr>
      <vt:lpstr>Quá trình truyền tin</vt:lpstr>
      <vt:lpstr>PowerPoint Presentation</vt:lpstr>
      <vt:lpstr>PowerPoint Presentation</vt:lpstr>
      <vt:lpstr> Luyện tập </vt:lpstr>
      <vt:lpstr> Luyện tập </vt:lpstr>
      <vt:lpstr> Luyện tập </vt:lpstr>
      <vt:lpstr> Luyện tập </vt:lpstr>
      <vt:lpstr> Luyện tập </vt:lpstr>
      <vt:lpstr> Vận dụng </vt:lpstr>
      <vt:lpstr>PowerPoint Presentation</vt:lpstr>
      <vt:lpstr> CÂU HỎI KIỂM TRA ĐÁNH GIÁ       </vt:lpstr>
      <vt:lpstr> CÂU HỎI KIỂM TRA ĐÁNH GIÁ       </vt:lpstr>
      <vt:lpstr> CÂU HỎI KIỂM TRA ĐÁNH GIÁ       </vt:lpstr>
      <vt:lpstr>ĐÁP ÁN</vt:lpstr>
      <vt:lpstr>ĐÁP ÁN</vt:lpstr>
      <vt:lpstr>ĐÁP 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THÔNG TIN TẾ BÀO</dc:title>
  <dc:creator>Thắng Nguyễn</dc:creator>
  <cp:lastModifiedBy>PC</cp:lastModifiedBy>
  <cp:revision>65</cp:revision>
  <dcterms:created xsi:type="dcterms:W3CDTF">2022-06-17T08:13:36Z</dcterms:created>
  <dcterms:modified xsi:type="dcterms:W3CDTF">2022-09-16T02:35:15Z</dcterms:modified>
</cp:coreProperties>
</file>