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4"/>
  </p:notesMasterIdLst>
  <p:sldIdLst>
    <p:sldId id="271" r:id="rId2"/>
    <p:sldId id="323" r:id="rId3"/>
    <p:sldId id="324" r:id="rId4"/>
    <p:sldId id="316" r:id="rId5"/>
    <p:sldId id="311" r:id="rId6"/>
    <p:sldId id="340" r:id="rId7"/>
    <p:sldId id="310" r:id="rId8"/>
    <p:sldId id="343" r:id="rId9"/>
    <p:sldId id="344" r:id="rId10"/>
    <p:sldId id="325" r:id="rId11"/>
    <p:sldId id="317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000000"/>
    <a:srgbClr val="E0A4A5"/>
    <a:srgbClr val="5E913B"/>
    <a:srgbClr val="CB6466"/>
    <a:srgbClr val="61953D"/>
    <a:srgbClr val="5C8E3A"/>
    <a:srgbClr val="E36427"/>
    <a:srgbClr val="D98F91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4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Review expressions for certainty and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Technologies used in some smart cities in the world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+mn-lt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+mn-lt"/>
                <a:cs typeface="Arial" panose="020B0604020202020204" pitchFamily="34" charset="0"/>
              </a:rPr>
              <a:t> - Unit 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3" y="3125942"/>
            <a:ext cx="6559291" cy="110911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COMMUNICATION AND CULTURE / CLIL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51562" y="3429000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7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357297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647543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COMMUNICATION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47902" y="4149986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CULTURE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3" y="1293944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Things of the future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2" y="2424977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complete the </a:t>
            </a:r>
            <a:r>
              <a:rPr lang="en-US" dirty="0" smtClean="0">
                <a:solidFill>
                  <a:schemeClr val="tx1"/>
                </a:solidFill>
              </a:rPr>
              <a:t>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Make similar </a:t>
            </a:r>
            <a:r>
              <a:rPr lang="en-US" dirty="0" smtClean="0">
                <a:solidFill>
                  <a:schemeClr val="tx1"/>
                </a:solidFill>
              </a:rPr>
              <a:t>conversations.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1" y="399086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text and decide </a:t>
            </a:r>
            <a:r>
              <a:rPr lang="en-US" dirty="0" smtClean="0">
                <a:solidFill>
                  <a:schemeClr val="tx1"/>
                </a:solidFill>
              </a:rPr>
              <a:t>in which city you can do the following.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GB" dirty="0" smtClean="0">
                <a:solidFill>
                  <a:schemeClr val="tx1"/>
                </a:solidFill>
              </a:rPr>
              <a:t>Discussion.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684999"/>
            <a:ext cx="898447" cy="96254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423269" y="2975244"/>
            <a:ext cx="643030" cy="117474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cxnSpLocks/>
            <a:stCxn id="24" idx="3"/>
          </p:cNvCxnSpPr>
          <p:nvPr/>
        </p:nvCxnSpPr>
        <p:spPr>
          <a:xfrm>
            <a:off x="3398635" y="4505089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947383" y="322270"/>
            <a:ext cx="6181534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COMMUNICATION AND CULTURE / CLIL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37188" y="344239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7694" y="5411372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79781" y="541137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9827" y="903277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THINGS OF THE FUTURE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C51DF-0566-63BA-A99E-47330D7E6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04" y="2243382"/>
            <a:ext cx="3418432" cy="255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0DB0A-1C60-C52E-AB12-81CB6AE6D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38" y="1647206"/>
            <a:ext cx="3711342" cy="23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A0580-3268-1637-9619-545FFBD3B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177" y="4191081"/>
            <a:ext cx="3597866" cy="23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E105FB-3FFB-3559-FB37-CC2E5CC7A9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-1205" r="25960"/>
          <a:stretch/>
        </p:blipFill>
        <p:spPr bwMode="auto">
          <a:xfrm>
            <a:off x="4561067" y="4191081"/>
            <a:ext cx="2659882" cy="25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29344" y="1049176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9344" y="93627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56770" y="1074749"/>
            <a:ext cx="6204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and complete the </a:t>
            </a:r>
            <a:r>
              <a:rPr lang="en-US" sz="2800" b="1" dirty="0" smtClean="0">
                <a:cs typeface="Arial" panose="020B0604020202020204" pitchFamily="34" charset="0"/>
              </a:rPr>
              <a:t>conversations.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Track 21.mp3" descr="Track 21.mp3">
            <a:hlinkClick r:id="" action="ppaction://media"/>
            <a:extLst>
              <a:ext uri="{FF2B5EF4-FFF2-40B4-BE49-F238E27FC236}">
                <a16:creationId xmlns:a16="http://schemas.microsoft.com/office/drawing/2014/main" id="{81803F2B-F874-BF4D-850A-7B41D140E0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2819" y="18934"/>
            <a:ext cx="812800" cy="81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758" y="1369870"/>
            <a:ext cx="116664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</a:rPr>
              <a:t>1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i="1" dirty="0"/>
              <a:t>Minh: </a:t>
            </a:r>
            <a:r>
              <a:rPr lang="en-US" sz="3200" dirty="0" smtClean="0"/>
              <a:t>I </a:t>
            </a:r>
            <a:r>
              <a:rPr lang="en-US" sz="3200" dirty="0"/>
              <a:t>heard that in the future people </a:t>
            </a:r>
            <a:r>
              <a:rPr lang="en-US" sz="3200" dirty="0" smtClean="0"/>
              <a:t>will build </a:t>
            </a:r>
            <a:r>
              <a:rPr lang="en-US" sz="3200" dirty="0"/>
              <a:t>cities on the ocean. do </a:t>
            </a:r>
            <a:r>
              <a:rPr lang="en-US" sz="3200" dirty="0" smtClean="0"/>
              <a:t>you think </a:t>
            </a:r>
            <a:r>
              <a:rPr lang="en-US" sz="3200" dirty="0"/>
              <a:t>that will be possible?</a:t>
            </a:r>
            <a:br>
              <a:rPr lang="en-US" sz="3200" dirty="0"/>
            </a:br>
            <a:r>
              <a:rPr lang="en-US" sz="3200" b="1" i="1" dirty="0"/>
              <a:t>Anna: </a:t>
            </a:r>
            <a:r>
              <a:rPr lang="en-US" sz="3200" dirty="0"/>
              <a:t>(1) </a:t>
            </a:r>
            <a:r>
              <a:rPr lang="en-US" sz="3200" dirty="0" smtClean="0"/>
              <a:t>_______________________. </a:t>
            </a:r>
            <a:r>
              <a:rPr lang="en-US" sz="3200" dirty="0"/>
              <a:t>with the help of </a:t>
            </a:r>
            <a:r>
              <a:rPr lang="en-US" sz="3200" dirty="0" smtClean="0"/>
              <a:t>modern technologies</a:t>
            </a:r>
            <a:r>
              <a:rPr lang="en-US" sz="3200" dirty="0"/>
              <a:t>, we can </a:t>
            </a:r>
            <a:r>
              <a:rPr lang="en-US" sz="3200" dirty="0" smtClean="0"/>
              <a:t>build </a:t>
            </a:r>
            <a:r>
              <a:rPr lang="en-US" sz="3200" dirty="0"/>
              <a:t>cities </a:t>
            </a:r>
            <a:r>
              <a:rPr lang="en-US" sz="3200" dirty="0" smtClean="0"/>
              <a:t>on water</a:t>
            </a:r>
            <a:r>
              <a:rPr lang="en-US" sz="3200" dirty="0"/>
              <a:t>, and people can live </a:t>
            </a:r>
            <a:r>
              <a:rPr lang="en-US" sz="3200" dirty="0" smtClean="0"/>
              <a:t>there safely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26532"/>
                </a:solidFill>
              </a:rPr>
              <a:t>2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i="1" dirty="0"/>
              <a:t>Mike: </a:t>
            </a:r>
            <a:r>
              <a:rPr lang="en-US" sz="3200" dirty="0"/>
              <a:t>do you think the government </a:t>
            </a:r>
            <a:r>
              <a:rPr lang="en-US" sz="3200" dirty="0" smtClean="0"/>
              <a:t>can build </a:t>
            </a:r>
            <a:r>
              <a:rPr lang="en-US" sz="3200" dirty="0"/>
              <a:t>our first smart city in this area?</a:t>
            </a:r>
            <a:br>
              <a:rPr lang="en-US" sz="3200" dirty="0"/>
            </a:br>
            <a:r>
              <a:rPr lang="en-US" sz="3200" b="1" i="1" dirty="0"/>
              <a:t>Long: </a:t>
            </a:r>
            <a:r>
              <a:rPr lang="en-US" sz="3200" dirty="0"/>
              <a:t>(2) </a:t>
            </a:r>
            <a:r>
              <a:rPr lang="en-US" sz="3200" dirty="0" smtClean="0"/>
              <a:t>________________________. smart </a:t>
            </a:r>
            <a:r>
              <a:rPr lang="en-US" sz="3200" dirty="0"/>
              <a:t>technologies </a:t>
            </a:r>
            <a:r>
              <a:rPr lang="en-US" sz="3200" dirty="0" smtClean="0"/>
              <a:t>are very </a:t>
            </a:r>
            <a:r>
              <a:rPr lang="en-US" sz="3200" dirty="0"/>
              <a:t>expensive. we don’t have </a:t>
            </a:r>
            <a:r>
              <a:rPr lang="en-US" sz="3200" dirty="0" smtClean="0"/>
              <a:t>AI experts </a:t>
            </a:r>
            <a:r>
              <a:rPr lang="en-US" sz="3200" dirty="0"/>
              <a:t>either.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6819" y="28260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I </a:t>
            </a:r>
            <a:r>
              <a:rPr lang="en-US" sz="3200" dirty="0">
                <a:solidFill>
                  <a:srgbClr val="00B050"/>
                </a:solidFill>
              </a:rPr>
              <a:t>have no doubt </a:t>
            </a:r>
            <a:r>
              <a:rPr lang="en-US" sz="3200" dirty="0" smtClean="0">
                <a:solidFill>
                  <a:srgbClr val="00B050"/>
                </a:solidFill>
              </a:rPr>
              <a:t>about </a:t>
            </a:r>
            <a:r>
              <a:rPr lang="en-US" sz="3200" dirty="0">
                <a:solidFill>
                  <a:srgbClr val="00B050"/>
                </a:solidFill>
              </a:rPr>
              <a:t>it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65586" y="575317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I’m not really sure about it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015224" y="894025"/>
            <a:ext cx="4161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Useful expressions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40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expressing certainty and uncertainty - YouTube">
            <a:extLst>
              <a:ext uri="{FF2B5EF4-FFF2-40B4-BE49-F238E27FC236}">
                <a16:creationId xmlns:a16="http://schemas.microsoft.com/office/drawing/2014/main" id="{7F71F24F-75D3-207F-40D6-079A522A3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5" r="19551" b="2843"/>
          <a:stretch/>
        </p:blipFill>
        <p:spPr bwMode="auto">
          <a:xfrm>
            <a:off x="662411" y="1540356"/>
            <a:ext cx="10950091" cy="5193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111574"/>
            <a:ext cx="104905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Use the models in </a:t>
            </a:r>
            <a:r>
              <a:rPr lang="en-US" sz="3200" b="1" dirty="0">
                <a:solidFill>
                  <a:schemeClr val="bg1"/>
                </a:solidFill>
                <a:highlight>
                  <a:srgbClr val="F26532"/>
                </a:highlight>
              </a:rPr>
              <a:t>1</a:t>
            </a:r>
            <a:r>
              <a:rPr lang="en-US" sz="3200" b="1" dirty="0"/>
              <a:t> </a:t>
            </a:r>
            <a:r>
              <a:rPr lang="en-US" sz="2800" b="1" dirty="0"/>
              <a:t>to make similar conversations about these predictions for the future. One of you is Student A, the other is Student B. Use the expressions below to help you.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43979" y="2685912"/>
            <a:ext cx="4522573" cy="2866768"/>
          </a:xfrm>
          <a:prstGeom prst="wedgeRoundRectCallout">
            <a:avLst>
              <a:gd name="adj1" fmla="val -37660"/>
              <a:gd name="adj2" fmla="val 67018"/>
              <a:gd name="adj3" fmla="val 16667"/>
            </a:avLst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1. Student A thinks we’ll use driverless buses and flying cars. Student B expresses certainty or uncertainty, and </a:t>
            </a:r>
            <a:r>
              <a:rPr lang="en-US" sz="2800" b="1" i="1" dirty="0" smtClean="0">
                <a:solidFill>
                  <a:schemeClr val="tx1"/>
                </a:solidFill>
              </a:rPr>
              <a:t>gives </a:t>
            </a:r>
            <a:r>
              <a:rPr lang="en-US" sz="2800" b="1" i="1" dirty="0">
                <a:solidFill>
                  <a:schemeClr val="tx1"/>
                </a:solidFill>
              </a:rPr>
              <a:t>reasons.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043351" y="3158471"/>
            <a:ext cx="4782065" cy="2903838"/>
          </a:xfrm>
          <a:prstGeom prst="wedgeRoundRectCallout">
            <a:avLst>
              <a:gd name="adj1" fmla="val -63"/>
              <a:gd name="adj2" fmla="val 630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2. Student B thinks AI robots will do all the household chores. Student A expresses certainty or uncertainty, and </a:t>
            </a:r>
            <a:r>
              <a:rPr lang="en-US" sz="2800" b="1" i="1" dirty="0" smtClean="0">
                <a:solidFill>
                  <a:schemeClr val="tx1"/>
                </a:solidFill>
              </a:rPr>
              <a:t>gives </a:t>
            </a:r>
            <a:r>
              <a:rPr lang="en-US" sz="2800" b="1" i="1" dirty="0">
                <a:solidFill>
                  <a:schemeClr val="tx1"/>
                </a:solidFill>
              </a:rPr>
              <a:t>reasons.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7539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 on page 36 and decide in which city you can do the </a:t>
            </a:r>
            <a:r>
              <a:rPr lang="en-US" sz="2800" b="1" dirty="0" smtClean="0">
                <a:cs typeface="Arial" panose="020B0604020202020204" pitchFamily="34" charset="0"/>
              </a:rPr>
              <a:t>following.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F6481C-2D4C-E1FB-D360-994EE6279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19487"/>
              </p:ext>
            </p:extLst>
          </p:nvPr>
        </p:nvGraphicFramePr>
        <p:xfrm>
          <a:off x="1081185" y="2170483"/>
          <a:ext cx="1030257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4069">
                  <a:extLst>
                    <a:ext uri="{9D8B030D-6E8A-4147-A177-3AD203B41FA5}">
                      <a16:colId xmlns:a16="http://schemas.microsoft.com/office/drawing/2014/main" val="2392046357"/>
                    </a:ext>
                  </a:extLst>
                </a:gridCol>
                <a:gridCol w="2618509">
                  <a:extLst>
                    <a:ext uri="{9D8B030D-6E8A-4147-A177-3AD203B41FA5}">
                      <a16:colId xmlns:a16="http://schemas.microsoft.com/office/drawing/2014/main" val="1161664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1. book a parking space via a mobile app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2060"/>
                          </a:solidFill>
                        </a:rPr>
                        <a:t>Singapore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1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2. have a medical check-up online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3. use your bank card to pay for travelling on the bus or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underground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29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4. unlock your bike from one station and return it to any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other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station in the city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84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5. use a mobile app to help you choose the best route to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cycle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in the city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639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A7984D-F80C-4E4A-6C1E-B939CC199113}"/>
              </a:ext>
            </a:extLst>
          </p:cNvPr>
          <p:cNvSpPr txBox="1"/>
          <p:nvPr/>
        </p:nvSpPr>
        <p:spPr>
          <a:xfrm>
            <a:off x="9380784" y="2753325"/>
            <a:ext cx="225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Toronto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8DA2C-08D2-5E53-F6AE-D6F264466389}"/>
              </a:ext>
            </a:extLst>
          </p:cNvPr>
          <p:cNvSpPr txBox="1"/>
          <p:nvPr/>
        </p:nvSpPr>
        <p:spPr>
          <a:xfrm>
            <a:off x="9436112" y="3587697"/>
            <a:ext cx="225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London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8A369-C83F-5300-01FB-21A0233D5258}"/>
              </a:ext>
            </a:extLst>
          </p:cNvPr>
          <p:cNvSpPr txBox="1"/>
          <p:nvPr/>
        </p:nvSpPr>
        <p:spPr>
          <a:xfrm>
            <a:off x="9333485" y="4613449"/>
            <a:ext cx="225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New York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44E78-A5B7-C779-16F5-1F6F41AC1E22}"/>
              </a:ext>
            </a:extLst>
          </p:cNvPr>
          <p:cNvSpPr txBox="1"/>
          <p:nvPr/>
        </p:nvSpPr>
        <p:spPr>
          <a:xfrm>
            <a:off x="9012926" y="5639201"/>
            <a:ext cx="262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Copenhagen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groups. Discuss the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106E7B-195A-2E85-ED1A-F9B527D71D25}"/>
              </a:ext>
            </a:extLst>
          </p:cNvPr>
          <p:cNvSpPr/>
          <p:nvPr/>
        </p:nvSpPr>
        <p:spPr>
          <a:xfrm>
            <a:off x="1703153" y="2299615"/>
            <a:ext cx="8891274" cy="34863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Which of the technologies in the text would you like to have in your city or </a:t>
            </a:r>
            <a:r>
              <a:rPr lang="en-US" sz="4400" dirty="0" err="1">
                <a:solidFill>
                  <a:srgbClr val="000000"/>
                </a:solidFill>
              </a:rPr>
              <a:t>neighbourhood</a:t>
            </a:r>
            <a:r>
              <a:rPr lang="en-US" sz="4400" dirty="0">
                <a:solidFill>
                  <a:srgbClr val="000000"/>
                </a:solidFill>
              </a:rPr>
              <a:t>? Why?</a:t>
            </a: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8911</TotalTime>
  <Words>366</Words>
  <Application>Microsoft Office PowerPoint</Application>
  <PresentationFormat>Widescreen</PresentationFormat>
  <Paragraphs>67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177</cp:revision>
  <dcterms:created xsi:type="dcterms:W3CDTF">2020-12-09T02:04:09Z</dcterms:created>
  <dcterms:modified xsi:type="dcterms:W3CDTF">2023-05-17T10:11:28Z</dcterms:modified>
</cp:coreProperties>
</file>