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8" r:id="rId2"/>
    <p:sldId id="303" r:id="rId3"/>
    <p:sldId id="294" r:id="rId4"/>
    <p:sldId id="269" r:id="rId5"/>
    <p:sldId id="270" r:id="rId6"/>
    <p:sldId id="273" r:id="rId7"/>
    <p:sldId id="295" r:id="rId8"/>
    <p:sldId id="300" r:id="rId9"/>
    <p:sldId id="296" r:id="rId10"/>
    <p:sldId id="280" r:id="rId11"/>
    <p:sldId id="301" r:id="rId12"/>
    <p:sldId id="281" r:id="rId13"/>
    <p:sldId id="283" r:id="rId14"/>
    <p:sldId id="30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AEFB3-F0C1-43A1-9795-01CBF827FACA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F9102-424E-4522-BD37-F79F408F5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C73961-79AC-4C30-8791-C384A23B806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C73961-79AC-4C30-8791-C384A23B806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D056-6CEC-43AD-9ACB-C87B6A6E487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19C2-FDAF-4666-B020-A636AB178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D056-6CEC-43AD-9ACB-C87B6A6E487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19C2-FDAF-4666-B020-A636AB178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D056-6CEC-43AD-9ACB-C87B6A6E487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19C2-FDAF-4666-B020-A636AB178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7F766-3CA7-4A91-875E-5C2924063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D056-6CEC-43AD-9ACB-C87B6A6E487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19C2-FDAF-4666-B020-A636AB178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D056-6CEC-43AD-9ACB-C87B6A6E487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19C2-FDAF-4666-B020-A636AB178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D056-6CEC-43AD-9ACB-C87B6A6E487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19C2-FDAF-4666-B020-A636AB178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D056-6CEC-43AD-9ACB-C87B6A6E487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19C2-FDAF-4666-B020-A636AB178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D056-6CEC-43AD-9ACB-C87B6A6E487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19C2-FDAF-4666-B020-A636AB178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D056-6CEC-43AD-9ACB-C87B6A6E487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19C2-FDAF-4666-B020-A636AB178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D056-6CEC-43AD-9ACB-C87B6A6E487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19C2-FDAF-4666-B020-A636AB178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D056-6CEC-43AD-9ACB-C87B6A6E487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5219C2-FDAF-4666-B020-A636AB178E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C0D056-6CEC-43AD-9ACB-C87B6A6E4873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5219C2-FDAF-4666-B020-A636AB178EB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762000" y="43434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pic>
        <p:nvPicPr>
          <p:cNvPr id="96259" name="Picture 3" descr="000a1cb4_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9144000" cy="6858000"/>
          </a:xfrm>
          <a:prstGeom prst="rect">
            <a:avLst/>
          </a:prstGeom>
          <a:noFill/>
        </p:spPr>
      </p:pic>
      <p:sp>
        <p:nvSpPr>
          <p:cNvPr id="96260" name="WordArt 4"/>
          <p:cNvSpPr>
            <a:spLocks noChangeArrowheads="1" noChangeShapeType="1" noTextEdit="1"/>
          </p:cNvSpPr>
          <p:nvPr/>
        </p:nvSpPr>
        <p:spPr bwMode="auto">
          <a:xfrm rot="-405726">
            <a:off x="388938" y="699021"/>
            <a:ext cx="8001000" cy="288766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20644"/>
                <a:gd name="adj2" fmla="val -282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805726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Good morning</a:t>
            </a: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1447800" y="5181600"/>
            <a:ext cx="7162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Presented by :Vu </a:t>
            </a:r>
            <a:r>
              <a:rPr lang="en-US" sz="40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4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4000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  <p:bldP spid="962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8960"/>
            <a:ext cx="8229600" cy="73856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III. POST - SPEAKING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2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4.Activity 4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Work in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pairs:Discuss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the question: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3716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Arial" pitchFamily="34" charset="0"/>
                <a:cs typeface="Arial" pitchFamily="34" charset="0"/>
              </a:rPr>
              <a:t>A: “Which seat do you think is the most suitable for you ?  Why?”</a:t>
            </a:r>
            <a:endParaRPr lang="en-US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</a:rPr>
              <a:t>B: I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think I would like to sit in section ....in seat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</a:rPr>
              <a:t>....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</a:rPr>
              <a:t>ecause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I ......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81000" y="3505200"/>
            <a:ext cx="8229600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Example: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A: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Which seat do you think is the most suitable for you ? and Why?”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B: I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think I would like to sit in section </a:t>
            </a:r>
            <a:r>
              <a:rPr lang="en-US" sz="24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seat </a:t>
            </a:r>
            <a:r>
              <a:rPr lang="en-US" sz="24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because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4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want to have a good view and I like taking photographs.</a:t>
            </a:r>
            <a:endParaRPr lang="en-US" sz="2400" i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85800" y="2514600"/>
            <a:ext cx="7924800" cy="2123658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b="1" i="1" dirty="0" smtClean="0"/>
              <a:t>*</a:t>
            </a:r>
            <a:r>
              <a:rPr lang="en-US" sz="2400" b="1" i="1" u="sng" dirty="0" smtClean="0"/>
              <a:t> SUMMARY</a:t>
            </a: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Talk about the seat plan on a boat trip 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Learn some words related to the topic  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4" descr="FL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248400"/>
            <a:ext cx="746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11"/>
          <p:cNvSpPr txBox="1">
            <a:spLocks noChangeArrowheads="1"/>
          </p:cNvSpPr>
          <p:nvPr/>
        </p:nvSpPr>
        <p:spPr bwMode="auto">
          <a:xfrm>
            <a:off x="381000" y="381001"/>
            <a:ext cx="6858000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en-US" sz="3600" b="1" i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UNIT 6</a:t>
            </a:r>
            <a:r>
              <a:rPr lang="en-US" sz="36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AN </a:t>
            </a:r>
            <a:r>
              <a:rPr lang="en-US" sz="3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EXCURSION</a:t>
            </a:r>
          </a:p>
          <a:p>
            <a:pPr algn="ctr" eaLnBrk="0" hangingPunct="0">
              <a:spcBef>
                <a:spcPts val="600"/>
              </a:spcBef>
            </a:pPr>
            <a:r>
              <a:rPr lang="en-US" sz="3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Part B: SPEAKING</a:t>
            </a:r>
            <a:endParaRPr lang="en-US" sz="3200" b="1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3600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184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914400" y="2460676"/>
            <a:ext cx="7924800" cy="156966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Learn by heart the new words and useful expressions.</a:t>
            </a:r>
          </a:p>
          <a:p>
            <a:pPr marL="457200" indent="-457200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Prepare the part C. LISTENING for the next period.</a:t>
            </a:r>
          </a:p>
          <a:p>
            <a:pPr marL="457200" indent="-457200">
              <a:spcBef>
                <a:spcPct val="50000"/>
              </a:spcBef>
            </a:pP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4" descr="FL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248400"/>
            <a:ext cx="746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WordArt 9"/>
          <p:cNvSpPr>
            <a:spLocks noChangeArrowheads="1" noChangeShapeType="1" noTextEdit="1"/>
          </p:cNvSpPr>
          <p:nvPr/>
        </p:nvSpPr>
        <p:spPr bwMode="auto">
          <a:xfrm>
            <a:off x="1981200" y="1365740"/>
            <a:ext cx="2743200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itchFamily="34" charset="0"/>
                <a:cs typeface="Arial" pitchFamily="34" charset="0"/>
              </a:rPr>
              <a:t>HOMEWORK</a:t>
            </a:r>
          </a:p>
        </p:txBody>
      </p:sp>
      <p:sp>
        <p:nvSpPr>
          <p:cNvPr id="18437" name="Text Box 11"/>
          <p:cNvSpPr txBox="1">
            <a:spLocks noChangeArrowheads="1"/>
          </p:cNvSpPr>
          <p:nvPr/>
        </p:nvSpPr>
        <p:spPr bwMode="auto">
          <a:xfrm>
            <a:off x="381000" y="381000"/>
            <a:ext cx="662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i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UNIT 6</a:t>
            </a:r>
            <a:r>
              <a:rPr lang="en-US" sz="36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AN EXCURSION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563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Unit 6 - Lesson 2: Speaking</a:t>
            </a:r>
          </a:p>
        </p:txBody>
      </p:sp>
      <p:pic>
        <p:nvPicPr>
          <p:cNvPr id="24578" name="Picture 2" descr="20061172246326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2006891543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0ruS7NfPmOQ=_RtDTm0QvibN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24"/>
          <p:cNvSpPr>
            <a:spLocks noChangeArrowheads="1" noChangeShapeType="1" noTextEdit="1"/>
          </p:cNvSpPr>
          <p:nvPr/>
        </p:nvSpPr>
        <p:spPr bwMode="auto">
          <a:xfrm>
            <a:off x="914400" y="1981200"/>
            <a:ext cx="73152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Viettay"/>
              </a:rPr>
              <a:t>Thanks for your attention!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5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decel="50000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accel="50000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decel="50000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accel="50000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" presetID="25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decel="50000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accel="50000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decel="50000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accel="50000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 descr="FL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248400"/>
            <a:ext cx="746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11"/>
          <p:cNvSpPr txBox="1">
            <a:spLocks noChangeArrowheads="1"/>
          </p:cNvSpPr>
          <p:nvPr/>
        </p:nvSpPr>
        <p:spPr bwMode="auto">
          <a:xfrm>
            <a:off x="381000" y="381000"/>
            <a:ext cx="662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i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UNIT 6</a:t>
            </a:r>
            <a:r>
              <a:rPr lang="en-US" sz="36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AN EXCURSION</a:t>
            </a:r>
          </a:p>
        </p:txBody>
      </p:sp>
      <p:pic>
        <p:nvPicPr>
          <p:cNvPr id="7" name="Picture 170" descr="2007123958718"/>
          <p:cNvPicPr>
            <a:picLocks noChangeAspect="1" noChangeArrowheads="1"/>
          </p:cNvPicPr>
          <p:nvPr/>
        </p:nvPicPr>
        <p:blipFill>
          <a:blip r:embed="rId3">
            <a:lum bright="-6000" contrast="18000"/>
          </a:blip>
          <a:srcRect/>
          <a:stretch>
            <a:fillRect/>
          </a:stretch>
        </p:blipFill>
        <p:spPr bwMode="auto">
          <a:xfrm>
            <a:off x="457200" y="3733800"/>
            <a:ext cx="3200400" cy="259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" name="Table 206"/>
          <p:cNvGraphicFramePr>
            <a:graphicFrameLocks noGrp="1"/>
          </p:cNvGraphicFramePr>
          <p:nvPr/>
        </p:nvGraphicFramePr>
        <p:xfrm>
          <a:off x="1041400" y="664708"/>
          <a:ext cx="8001008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3"/>
                <a:gridCol w="500063"/>
                <a:gridCol w="500063"/>
                <a:gridCol w="500063"/>
                <a:gridCol w="500063"/>
                <a:gridCol w="500063"/>
                <a:gridCol w="500063"/>
                <a:gridCol w="500063"/>
                <a:gridCol w="500063"/>
                <a:gridCol w="500063"/>
                <a:gridCol w="500063"/>
                <a:gridCol w="500063"/>
                <a:gridCol w="500063"/>
                <a:gridCol w="500063"/>
                <a:gridCol w="500063"/>
                <a:gridCol w="500063"/>
              </a:tblGrid>
              <a:tr h="6762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525" name="AutoShape 181"/>
          <p:cNvSpPr>
            <a:spLocks noChangeArrowheads="1"/>
          </p:cNvSpPr>
          <p:nvPr/>
        </p:nvSpPr>
        <p:spPr bwMode="auto">
          <a:xfrm>
            <a:off x="63500" y="791708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Garamond" pitchFamily="18" charset="0"/>
              </a:rPr>
              <a:t>1</a:t>
            </a:r>
          </a:p>
        </p:txBody>
      </p:sp>
      <p:sp>
        <p:nvSpPr>
          <p:cNvPr id="185526" name="AutoShape 182"/>
          <p:cNvSpPr>
            <a:spLocks noChangeArrowheads="1"/>
          </p:cNvSpPr>
          <p:nvPr/>
        </p:nvSpPr>
        <p:spPr bwMode="auto">
          <a:xfrm>
            <a:off x="63500" y="1426708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Garamond" pitchFamily="18" charset="0"/>
              </a:rPr>
              <a:t>2</a:t>
            </a:r>
          </a:p>
        </p:txBody>
      </p:sp>
      <p:sp>
        <p:nvSpPr>
          <p:cNvPr id="185527" name="AutoShape 183"/>
          <p:cNvSpPr>
            <a:spLocks noChangeArrowheads="1"/>
          </p:cNvSpPr>
          <p:nvPr/>
        </p:nvSpPr>
        <p:spPr bwMode="auto">
          <a:xfrm>
            <a:off x="76200" y="2112508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Garamond" pitchFamily="18" charset="0"/>
              </a:rPr>
              <a:t>3</a:t>
            </a:r>
          </a:p>
        </p:txBody>
      </p:sp>
      <p:sp>
        <p:nvSpPr>
          <p:cNvPr id="185528" name="AutoShape 184"/>
          <p:cNvSpPr>
            <a:spLocks noChangeArrowheads="1"/>
          </p:cNvSpPr>
          <p:nvPr/>
        </p:nvSpPr>
        <p:spPr bwMode="auto">
          <a:xfrm>
            <a:off x="63500" y="2798308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Garamond" pitchFamily="18" charset="0"/>
              </a:rPr>
              <a:t>4</a:t>
            </a:r>
          </a:p>
        </p:txBody>
      </p:sp>
      <p:sp>
        <p:nvSpPr>
          <p:cNvPr id="185529" name="AutoShape 185"/>
          <p:cNvSpPr>
            <a:spLocks noChangeArrowheads="1"/>
          </p:cNvSpPr>
          <p:nvPr/>
        </p:nvSpPr>
        <p:spPr bwMode="auto">
          <a:xfrm>
            <a:off x="76200" y="3484108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Garamond" pitchFamily="18" charset="0"/>
              </a:rPr>
              <a:t>5</a:t>
            </a:r>
          </a:p>
        </p:txBody>
      </p:sp>
      <p:sp>
        <p:nvSpPr>
          <p:cNvPr id="185530" name="AutoShape 186"/>
          <p:cNvSpPr>
            <a:spLocks noChangeArrowheads="1"/>
          </p:cNvSpPr>
          <p:nvPr/>
        </p:nvSpPr>
        <p:spPr bwMode="auto">
          <a:xfrm>
            <a:off x="63500" y="4208008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6</a:t>
            </a:r>
          </a:p>
        </p:txBody>
      </p:sp>
      <p:sp>
        <p:nvSpPr>
          <p:cNvPr id="185531" name="AutoShape 187"/>
          <p:cNvSpPr>
            <a:spLocks noChangeArrowheads="1"/>
          </p:cNvSpPr>
          <p:nvPr/>
        </p:nvSpPr>
        <p:spPr bwMode="auto">
          <a:xfrm>
            <a:off x="63500" y="4843008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Garamond" pitchFamily="18" charset="0"/>
              </a:rPr>
              <a:t>7</a:t>
            </a:r>
          </a:p>
        </p:txBody>
      </p:sp>
      <p:sp>
        <p:nvSpPr>
          <p:cNvPr id="185532" name="AutoShape 188"/>
          <p:cNvSpPr>
            <a:spLocks noChangeArrowheads="1"/>
          </p:cNvSpPr>
          <p:nvPr/>
        </p:nvSpPr>
        <p:spPr bwMode="auto">
          <a:xfrm>
            <a:off x="63500" y="5617708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Garamond" pitchFamily="18" charset="0"/>
              </a:rPr>
              <a:t>8</a:t>
            </a:r>
          </a:p>
        </p:txBody>
      </p:sp>
      <p:sp>
        <p:nvSpPr>
          <p:cNvPr id="185539" name="Text Box 195"/>
          <p:cNvSpPr txBox="1">
            <a:spLocks noChangeArrowheads="1"/>
          </p:cNvSpPr>
          <p:nvPr/>
        </p:nvSpPr>
        <p:spPr bwMode="auto">
          <a:xfrm>
            <a:off x="1981200" y="656500"/>
            <a:ext cx="495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M</a:t>
            </a:r>
            <a:r>
              <a:rPr lang="en-US" sz="3600" b="1" dirty="0"/>
              <a:t> O  U N  T  A  I  N</a:t>
            </a:r>
          </a:p>
        </p:txBody>
      </p:sp>
      <p:sp>
        <p:nvSpPr>
          <p:cNvPr id="185541" name="Text Box 197"/>
          <p:cNvSpPr txBox="1">
            <a:spLocks noChangeArrowheads="1"/>
          </p:cNvSpPr>
          <p:nvPr/>
        </p:nvSpPr>
        <p:spPr bwMode="auto">
          <a:xfrm>
            <a:off x="1066800" y="1308304"/>
            <a:ext cx="243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E  X  </a:t>
            </a:r>
            <a:r>
              <a:rPr lang="en-US" sz="3600" b="1" dirty="0">
                <a:solidFill>
                  <a:srgbClr val="FF0000"/>
                </a:solidFill>
              </a:rPr>
              <a:t>I</a:t>
            </a:r>
            <a:r>
              <a:rPr lang="en-US" sz="3600" b="1" dirty="0"/>
              <a:t>  T</a:t>
            </a:r>
          </a:p>
        </p:txBody>
      </p:sp>
      <p:sp>
        <p:nvSpPr>
          <p:cNvPr id="185543" name="Text Box 199"/>
          <p:cNvSpPr txBox="1">
            <a:spLocks noChangeArrowheads="1"/>
          </p:cNvSpPr>
          <p:nvPr/>
        </p:nvSpPr>
        <p:spPr bwMode="auto">
          <a:xfrm>
            <a:off x="1536700" y="2022240"/>
            <a:ext cx="4406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O </a:t>
            </a:r>
            <a:r>
              <a:rPr lang="en-US" sz="3600" b="1" dirty="0">
                <a:solidFill>
                  <a:srgbClr val="FF0000"/>
                </a:solidFill>
              </a:rPr>
              <a:t>C</a:t>
            </a:r>
            <a:r>
              <a:rPr lang="en-US" sz="3600" b="1" dirty="0"/>
              <a:t>  </a:t>
            </a:r>
            <a:r>
              <a:rPr lang="en-US" sz="3600" b="1" dirty="0" err="1"/>
              <a:t>C</a:t>
            </a:r>
            <a:r>
              <a:rPr lang="en-US" sz="3600" b="1" dirty="0"/>
              <a:t> U  P  I   E  D</a:t>
            </a:r>
          </a:p>
        </p:txBody>
      </p:sp>
      <p:sp>
        <p:nvSpPr>
          <p:cNvPr id="185545" name="Text Box 201"/>
          <p:cNvSpPr txBox="1">
            <a:spLocks noChangeArrowheads="1"/>
          </p:cNvSpPr>
          <p:nvPr/>
        </p:nvSpPr>
        <p:spPr bwMode="auto">
          <a:xfrm>
            <a:off x="1524000" y="2667000"/>
            <a:ext cx="586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P  </a:t>
            </a:r>
            <a:r>
              <a:rPr lang="en-US" sz="3600" b="1" dirty="0">
                <a:solidFill>
                  <a:srgbClr val="FF0000"/>
                </a:solidFill>
              </a:rPr>
              <a:t>H</a:t>
            </a:r>
            <a:r>
              <a:rPr lang="en-US" sz="3600" b="1" dirty="0"/>
              <a:t> O  T O G  R  A P  H  S</a:t>
            </a:r>
          </a:p>
        </p:txBody>
      </p:sp>
      <p:sp>
        <p:nvSpPr>
          <p:cNvPr id="185547" name="Text Box 203"/>
          <p:cNvSpPr txBox="1">
            <a:spLocks noChangeArrowheads="1"/>
          </p:cNvSpPr>
          <p:nvPr/>
        </p:nvSpPr>
        <p:spPr bwMode="auto">
          <a:xfrm>
            <a:off x="1600200" y="3351636"/>
            <a:ext cx="160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S  </a:t>
            </a:r>
            <a:r>
              <a:rPr lang="en-US" sz="3600" b="1" dirty="0">
                <a:solidFill>
                  <a:srgbClr val="FF0000"/>
                </a:solidFill>
              </a:rPr>
              <a:t>I</a:t>
            </a:r>
            <a:r>
              <a:rPr lang="en-US" sz="3600" b="1" dirty="0"/>
              <a:t>   T</a:t>
            </a:r>
          </a:p>
        </p:txBody>
      </p:sp>
      <p:sp>
        <p:nvSpPr>
          <p:cNvPr id="185549" name="Text Box 205"/>
          <p:cNvSpPr txBox="1">
            <a:spLocks noChangeArrowheads="1"/>
          </p:cNvSpPr>
          <p:nvPr/>
        </p:nvSpPr>
        <p:spPr bwMode="auto">
          <a:xfrm>
            <a:off x="2043332" y="4093708"/>
            <a:ext cx="259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G</a:t>
            </a:r>
            <a:r>
              <a:rPr lang="en-US" sz="3600" b="1" dirty="0"/>
              <a:t> O </a:t>
            </a:r>
            <a:r>
              <a:rPr lang="en-US" sz="3600" b="1" dirty="0" err="1"/>
              <a:t>O</a:t>
            </a:r>
            <a:r>
              <a:rPr lang="en-US" sz="3600" b="1" dirty="0"/>
              <a:t>  D</a:t>
            </a:r>
          </a:p>
        </p:txBody>
      </p:sp>
      <p:sp>
        <p:nvSpPr>
          <p:cNvPr id="185551" name="Text Box 207"/>
          <p:cNvSpPr txBox="1">
            <a:spLocks noChangeArrowheads="1"/>
          </p:cNvSpPr>
          <p:nvPr/>
        </p:nvSpPr>
        <p:spPr bwMode="auto">
          <a:xfrm>
            <a:off x="2057400" y="4773648"/>
            <a:ext cx="708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A</a:t>
            </a:r>
            <a:r>
              <a:rPr lang="en-US" sz="3600" b="1" dirty="0"/>
              <a:t>  I  R- C O N  D  I  T   I  O N  E R</a:t>
            </a:r>
          </a:p>
        </p:txBody>
      </p:sp>
      <p:sp>
        <p:nvSpPr>
          <p:cNvPr id="185552" name="AutoShape 208"/>
          <p:cNvSpPr>
            <a:spLocks noChangeArrowheads="1"/>
          </p:cNvSpPr>
          <p:nvPr/>
        </p:nvSpPr>
        <p:spPr bwMode="auto">
          <a:xfrm>
            <a:off x="2557988" y="2743200"/>
            <a:ext cx="5943600" cy="27432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b="1" u="sng">
                <a:solidFill>
                  <a:srgbClr val="FF0000"/>
                </a:solidFill>
              </a:rPr>
              <a:t>Row 8th</a:t>
            </a:r>
            <a:r>
              <a:rPr lang="en-US" b="1">
                <a:solidFill>
                  <a:srgbClr val="FF0000"/>
                </a:solidFill>
              </a:rPr>
              <a:t>: There are 3 letters     </a:t>
            </a:r>
          </a:p>
        </p:txBody>
      </p:sp>
      <p:sp>
        <p:nvSpPr>
          <p:cNvPr id="185553" name="Text Box 209"/>
          <p:cNvSpPr txBox="1">
            <a:spLocks noChangeArrowheads="1"/>
          </p:cNvSpPr>
          <p:nvPr/>
        </p:nvSpPr>
        <p:spPr bwMode="auto">
          <a:xfrm>
            <a:off x="1143000" y="5431312"/>
            <a:ext cx="624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S U  </a:t>
            </a:r>
            <a:r>
              <a:rPr lang="en-US" sz="3600" b="1" dirty="0">
                <a:solidFill>
                  <a:srgbClr val="FF0000"/>
                </a:solidFill>
              </a:rPr>
              <a:t>N</a:t>
            </a:r>
          </a:p>
        </p:txBody>
      </p:sp>
      <p:pic>
        <p:nvPicPr>
          <p:cNvPr id="185571" name="Picture 227" descr="C:\Users\User\Downloads\su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3804" y="27432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550" name="AutoShape 206"/>
          <p:cNvSpPr>
            <a:spLocks noChangeArrowheads="1"/>
          </p:cNvSpPr>
          <p:nvPr/>
        </p:nvSpPr>
        <p:spPr bwMode="auto">
          <a:xfrm>
            <a:off x="1371600" y="2514600"/>
            <a:ext cx="7391400" cy="24384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b="1" u="sng" dirty="0">
                <a:solidFill>
                  <a:srgbClr val="FF0000"/>
                </a:solidFill>
              </a:rPr>
              <a:t>Row 7th</a:t>
            </a:r>
            <a:r>
              <a:rPr lang="en-US" b="1" dirty="0">
                <a:solidFill>
                  <a:srgbClr val="FF0000"/>
                </a:solidFill>
              </a:rPr>
              <a:t>: There are </a:t>
            </a:r>
            <a:r>
              <a:rPr lang="en-US" b="1" dirty="0" smtClean="0">
                <a:solidFill>
                  <a:srgbClr val="FF0000"/>
                </a:solidFill>
              </a:rPr>
              <a:t>14 </a:t>
            </a:r>
            <a:r>
              <a:rPr lang="en-US" b="1" dirty="0">
                <a:solidFill>
                  <a:srgbClr val="FF0000"/>
                </a:solidFill>
              </a:rPr>
              <a:t>letters</a:t>
            </a:r>
          </a:p>
        </p:txBody>
      </p:sp>
      <p:pic>
        <p:nvPicPr>
          <p:cNvPr id="185572" name="Picture 228" descr="C:\Users\User\Downloads\dieu-hoa-sap-1-chie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854134"/>
            <a:ext cx="3284538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548" name="AutoShape 204"/>
          <p:cNvSpPr>
            <a:spLocks noChangeArrowheads="1"/>
          </p:cNvSpPr>
          <p:nvPr/>
        </p:nvSpPr>
        <p:spPr bwMode="auto">
          <a:xfrm>
            <a:off x="2133600" y="2971800"/>
            <a:ext cx="7391400" cy="128905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Row 6</a:t>
            </a:r>
            <a:r>
              <a:rPr lang="en-US" b="1" u="sng" baseline="30000" dirty="0">
                <a:solidFill>
                  <a:srgbClr val="FF0000"/>
                </a:solidFill>
              </a:rPr>
              <a:t>th</a:t>
            </a:r>
            <a:r>
              <a:rPr lang="en-US" b="1" u="sng" dirty="0">
                <a:solidFill>
                  <a:srgbClr val="FF0000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> There are 4 </a:t>
            </a:r>
            <a:r>
              <a:rPr lang="en-US" b="1" dirty="0" smtClean="0">
                <a:solidFill>
                  <a:srgbClr val="FF0000"/>
                </a:solidFill>
              </a:rPr>
              <a:t>letters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sz="2400" b="1" i="1" dirty="0" smtClean="0">
                <a:solidFill>
                  <a:srgbClr val="002060"/>
                </a:solidFill>
              </a:rPr>
              <a:t>This word is opposite meaning to </a:t>
            </a:r>
            <a:r>
              <a:rPr lang="en-US" b="1" i="1" dirty="0" smtClean="0">
                <a:solidFill>
                  <a:srgbClr val="FF0000"/>
                </a:solidFill>
              </a:rPr>
              <a:t>“ </a:t>
            </a:r>
            <a:r>
              <a:rPr lang="en-US" b="1" i="1" dirty="0">
                <a:solidFill>
                  <a:srgbClr val="FF0000"/>
                </a:solidFill>
              </a:rPr>
              <a:t>BAD”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5546" name="AutoShape 202"/>
          <p:cNvSpPr>
            <a:spLocks noChangeArrowheads="1"/>
          </p:cNvSpPr>
          <p:nvPr/>
        </p:nvSpPr>
        <p:spPr bwMode="auto">
          <a:xfrm>
            <a:off x="1514996" y="2667000"/>
            <a:ext cx="6883400" cy="25273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b="1" u="sng">
                <a:solidFill>
                  <a:srgbClr val="FF0000"/>
                </a:solidFill>
              </a:rPr>
              <a:t>Row 5</a:t>
            </a:r>
            <a:r>
              <a:rPr lang="en-US" b="1" u="sng" baseline="30000">
                <a:solidFill>
                  <a:srgbClr val="FF0000"/>
                </a:solidFill>
              </a:rPr>
              <a:t>th</a:t>
            </a:r>
            <a:r>
              <a:rPr lang="en-US" b="1" u="sng">
                <a:solidFill>
                  <a:srgbClr val="FF0000"/>
                </a:solidFill>
              </a:rPr>
              <a:t> :</a:t>
            </a:r>
            <a:r>
              <a:rPr lang="en-US" b="1">
                <a:solidFill>
                  <a:srgbClr val="FF0000"/>
                </a:solidFill>
              </a:rPr>
              <a:t> There are 3 letters</a:t>
            </a:r>
          </a:p>
          <a:p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29" name="Picture 30" descr="http://langmaster.edu.vn/public/files/editor-upload/images/TA-thuc-hanh/Tu-vung/sit-dow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859858"/>
            <a:ext cx="21399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544" name="AutoShape 200"/>
          <p:cNvSpPr>
            <a:spLocks noChangeArrowheads="1"/>
          </p:cNvSpPr>
          <p:nvPr/>
        </p:nvSpPr>
        <p:spPr bwMode="auto">
          <a:xfrm>
            <a:off x="1970644" y="2743200"/>
            <a:ext cx="7242175" cy="249555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b="1" u="sng">
                <a:solidFill>
                  <a:srgbClr val="FF0000"/>
                </a:solidFill>
              </a:rPr>
              <a:t>Row 4</a:t>
            </a:r>
            <a:r>
              <a:rPr lang="en-US" b="1" u="sng" baseline="30000">
                <a:solidFill>
                  <a:srgbClr val="FF0000"/>
                </a:solidFill>
              </a:rPr>
              <a:t>th</a:t>
            </a:r>
            <a:r>
              <a:rPr lang="en-US" b="1" u="sng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: There are 11 letters</a:t>
            </a:r>
          </a:p>
          <a:p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30" name="Picture 2" descr="350800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00650" y="2841596"/>
            <a:ext cx="3943350" cy="185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542" name="AutoShape 198"/>
          <p:cNvSpPr>
            <a:spLocks noChangeArrowheads="1"/>
          </p:cNvSpPr>
          <p:nvPr/>
        </p:nvSpPr>
        <p:spPr bwMode="auto">
          <a:xfrm>
            <a:off x="1295400" y="3124200"/>
            <a:ext cx="7251700" cy="16764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 u="sng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u="sng" dirty="0" smtClean="0">
                <a:solidFill>
                  <a:srgbClr val="FF0000"/>
                </a:solidFill>
              </a:rPr>
              <a:t>Row </a:t>
            </a:r>
            <a:r>
              <a:rPr lang="en-US" sz="2000" b="1" u="sng" dirty="0">
                <a:solidFill>
                  <a:srgbClr val="FF0000"/>
                </a:solidFill>
              </a:rPr>
              <a:t>3th </a:t>
            </a:r>
            <a:r>
              <a:rPr lang="en-US" sz="2000" b="1" dirty="0">
                <a:solidFill>
                  <a:srgbClr val="FF0000"/>
                </a:solidFill>
              </a:rPr>
              <a:t>: There are 8 </a:t>
            </a:r>
            <a:r>
              <a:rPr lang="en-US" sz="2000" b="1" dirty="0" smtClean="0">
                <a:solidFill>
                  <a:srgbClr val="FF0000"/>
                </a:solidFill>
              </a:rPr>
              <a:t>letters</a:t>
            </a: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002060"/>
                </a:solidFill>
              </a:rPr>
              <a:t>LEAVE ME </a:t>
            </a:r>
            <a:r>
              <a:rPr lang="en-US" i="1" dirty="0">
                <a:solidFill>
                  <a:srgbClr val="002060"/>
                </a:solidFill>
              </a:rPr>
              <a:t>OUT </a:t>
            </a:r>
            <a:r>
              <a:rPr lang="en-US" i="1" dirty="0" smtClean="0">
                <a:solidFill>
                  <a:srgbClr val="002060"/>
                </a:solidFill>
              </a:rPr>
              <a:t>: </a:t>
            </a:r>
          </a:p>
          <a:p>
            <a:pPr algn="ctr"/>
            <a:endParaRPr lang="en-US" i="1" dirty="0" smtClean="0">
              <a:solidFill>
                <a:srgbClr val="002060"/>
              </a:solidFill>
            </a:endParaRPr>
          </a:p>
          <a:p>
            <a:pPr algn="ctr"/>
            <a:endParaRPr lang="en-US" i="1" dirty="0">
              <a:solidFill>
                <a:srgbClr val="00206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5540" name="AutoShape 196"/>
          <p:cNvSpPr>
            <a:spLocks noChangeArrowheads="1"/>
          </p:cNvSpPr>
          <p:nvPr/>
        </p:nvSpPr>
        <p:spPr bwMode="auto">
          <a:xfrm>
            <a:off x="2043944" y="2895600"/>
            <a:ext cx="7353300" cy="2286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b="1" u="sng" dirty="0">
                <a:solidFill>
                  <a:srgbClr val="FF0000"/>
                </a:solidFill>
              </a:rPr>
              <a:t>Row 2</a:t>
            </a:r>
            <a:r>
              <a:rPr lang="en-US" b="1" u="sng" baseline="30000" dirty="0">
                <a:solidFill>
                  <a:srgbClr val="FF0000"/>
                </a:solidFill>
              </a:rPr>
              <a:t>nd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: There are </a:t>
            </a:r>
            <a:r>
              <a:rPr lang="en-US" b="1" dirty="0" smtClean="0">
                <a:solidFill>
                  <a:srgbClr val="FF0000"/>
                </a:solidFill>
              </a:rPr>
              <a:t>4 </a:t>
            </a:r>
            <a:r>
              <a:rPr lang="en-US" b="1" dirty="0">
                <a:solidFill>
                  <a:srgbClr val="FF0000"/>
                </a:solidFill>
              </a:rPr>
              <a:t>letters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279" name="Picture 183" descr="C:\Users\Admin\Desktop\11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3048000"/>
            <a:ext cx="207645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536" name="AutoShape 192"/>
          <p:cNvSpPr>
            <a:spLocks noChangeArrowheads="1"/>
          </p:cNvSpPr>
          <p:nvPr/>
        </p:nvSpPr>
        <p:spPr bwMode="auto">
          <a:xfrm>
            <a:off x="1363662" y="2478318"/>
            <a:ext cx="7780338" cy="2620963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b="1" u="sng" dirty="0">
                <a:solidFill>
                  <a:srgbClr val="FF0000"/>
                </a:solidFill>
              </a:rPr>
              <a:t>Row 1</a:t>
            </a:r>
            <a:r>
              <a:rPr lang="en-US" b="1" u="sng" baseline="30000" dirty="0">
                <a:solidFill>
                  <a:srgbClr val="FF0000"/>
                </a:solidFill>
              </a:rPr>
              <a:t>st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sz="2000" b="1" dirty="0">
                <a:solidFill>
                  <a:srgbClr val="FF0000"/>
                </a:solidFill>
              </a:rPr>
              <a:t>There are 8 letters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2" name="Picture 31" descr="http://www.philippineair.net/wp-content/uploads/2015/09/ve-may-bay-di-Legazpi-25-9-2015-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3048000"/>
            <a:ext cx="3455987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81200" y="648782"/>
            <a:ext cx="685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75960" y="1314654"/>
            <a:ext cx="533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98663" y="1994104"/>
            <a:ext cx="676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81200" y="2665836"/>
            <a:ext cx="869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76450" y="3347093"/>
            <a:ext cx="581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38570" y="4089165"/>
            <a:ext cx="746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57400" y="4800600"/>
            <a:ext cx="825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63750" y="5437662"/>
            <a:ext cx="685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3" name="AutoShape 188"/>
          <p:cNvSpPr>
            <a:spLocks noChangeArrowheads="1"/>
          </p:cNvSpPr>
          <p:nvPr/>
        </p:nvSpPr>
        <p:spPr bwMode="auto">
          <a:xfrm>
            <a:off x="8057844" y="6189663"/>
            <a:ext cx="990600" cy="5921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00FF00"/>
                </a:solidFill>
                <a:latin typeface="Garamond" pitchFamily="18" charset="0"/>
              </a:rPr>
              <a:t>Key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081988" y="3886200"/>
          <a:ext cx="464820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7"/>
                <a:gridCol w="516467"/>
                <a:gridCol w="516467"/>
                <a:gridCol w="516467"/>
                <a:gridCol w="516467"/>
                <a:gridCol w="516467"/>
                <a:gridCol w="516467"/>
                <a:gridCol w="516467"/>
                <a:gridCol w="516467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4" name="Rectangle 4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CROSSWORD PUZZLE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5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85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85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8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5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5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85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4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85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5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55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8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185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85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8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5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5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8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185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185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18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52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85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18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185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185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18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52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85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18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9" dur="500"/>
                                        <p:tgtEl>
                                          <p:spTgt spid="185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4" dur="500"/>
                                        <p:tgtEl>
                                          <p:spTgt spid="185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18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530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85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 nodeType="clickPar">
                      <p:stCondLst>
                        <p:cond delay="0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18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18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2" dur="500"/>
                                        <p:tgtEl>
                                          <p:spTgt spid="185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7" dur="500"/>
                                        <p:tgtEl>
                                          <p:spTgt spid="185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185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18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53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85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18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8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8" dur="500"/>
                                        <p:tgtEl>
                                          <p:spTgt spid="185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3" dur="500"/>
                                        <p:tgtEl>
                                          <p:spTgt spid="185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185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2" dur="500"/>
                                        <p:tgtEl>
                                          <p:spTgt spid="18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532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85539" grpId="0"/>
      <p:bldP spid="185541" grpId="0"/>
      <p:bldP spid="185543" grpId="0"/>
      <p:bldP spid="185545" grpId="0"/>
      <p:bldP spid="185547" grpId="0"/>
      <p:bldP spid="185549" grpId="0"/>
      <p:bldP spid="185551" grpId="0"/>
      <p:bldP spid="185552" grpId="0" animBg="1"/>
      <p:bldP spid="185552" grpId="1" animBg="1"/>
      <p:bldP spid="185553" grpId="0"/>
      <p:bldP spid="185550" grpId="0" animBg="1"/>
      <p:bldP spid="185550" grpId="1" animBg="1"/>
      <p:bldP spid="185548" grpId="0" animBg="1"/>
      <p:bldP spid="185548" grpId="1" animBg="1"/>
      <p:bldP spid="185546" grpId="0" animBg="1"/>
      <p:bldP spid="185546" grpId="1" animBg="1"/>
      <p:bldP spid="185544" grpId="0" animBg="1"/>
      <p:bldP spid="185544" grpId="1" animBg="1"/>
      <p:bldP spid="185542" grpId="0" animBg="1"/>
      <p:bldP spid="185542" grpId="1" animBg="1"/>
      <p:bldP spid="185540" grpId="0" animBg="1"/>
      <p:bldP spid="185540" grpId="1" animBg="1"/>
      <p:bldP spid="185536" grpId="0" animBg="1"/>
      <p:bldP spid="185536" grpId="1" animBg="1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" name="Table 206"/>
          <p:cNvGraphicFramePr>
            <a:graphicFrameLocks noGrp="1"/>
          </p:cNvGraphicFramePr>
          <p:nvPr/>
        </p:nvGraphicFramePr>
        <p:xfrm>
          <a:off x="1041400" y="664708"/>
          <a:ext cx="8001008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3"/>
                <a:gridCol w="500063"/>
                <a:gridCol w="500063"/>
                <a:gridCol w="500063"/>
                <a:gridCol w="500063"/>
                <a:gridCol w="500063"/>
                <a:gridCol w="500063"/>
                <a:gridCol w="500063"/>
                <a:gridCol w="500063"/>
                <a:gridCol w="500063"/>
                <a:gridCol w="500063"/>
                <a:gridCol w="500063"/>
                <a:gridCol w="500063"/>
                <a:gridCol w="500063"/>
                <a:gridCol w="500063"/>
                <a:gridCol w="500063"/>
              </a:tblGrid>
              <a:tr h="6762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525" name="AutoShape 181"/>
          <p:cNvSpPr>
            <a:spLocks noChangeArrowheads="1"/>
          </p:cNvSpPr>
          <p:nvPr/>
        </p:nvSpPr>
        <p:spPr bwMode="auto">
          <a:xfrm>
            <a:off x="63500" y="791708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Garamond" pitchFamily="18" charset="0"/>
              </a:rPr>
              <a:t>1</a:t>
            </a:r>
          </a:p>
        </p:txBody>
      </p:sp>
      <p:sp>
        <p:nvSpPr>
          <p:cNvPr id="185526" name="AutoShape 182"/>
          <p:cNvSpPr>
            <a:spLocks noChangeArrowheads="1"/>
          </p:cNvSpPr>
          <p:nvPr/>
        </p:nvSpPr>
        <p:spPr bwMode="auto">
          <a:xfrm>
            <a:off x="63500" y="1426708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Garamond" pitchFamily="18" charset="0"/>
              </a:rPr>
              <a:t>2</a:t>
            </a:r>
          </a:p>
        </p:txBody>
      </p:sp>
      <p:sp>
        <p:nvSpPr>
          <p:cNvPr id="185527" name="AutoShape 183"/>
          <p:cNvSpPr>
            <a:spLocks noChangeArrowheads="1"/>
          </p:cNvSpPr>
          <p:nvPr/>
        </p:nvSpPr>
        <p:spPr bwMode="auto">
          <a:xfrm>
            <a:off x="76200" y="2112508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Garamond" pitchFamily="18" charset="0"/>
              </a:rPr>
              <a:t>3</a:t>
            </a:r>
          </a:p>
        </p:txBody>
      </p:sp>
      <p:sp>
        <p:nvSpPr>
          <p:cNvPr id="185528" name="AutoShape 184"/>
          <p:cNvSpPr>
            <a:spLocks noChangeArrowheads="1"/>
          </p:cNvSpPr>
          <p:nvPr/>
        </p:nvSpPr>
        <p:spPr bwMode="auto">
          <a:xfrm>
            <a:off x="63500" y="2798308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Garamond" pitchFamily="18" charset="0"/>
              </a:rPr>
              <a:t>4</a:t>
            </a:r>
          </a:p>
        </p:txBody>
      </p:sp>
      <p:sp>
        <p:nvSpPr>
          <p:cNvPr id="185529" name="AutoShape 185"/>
          <p:cNvSpPr>
            <a:spLocks noChangeArrowheads="1"/>
          </p:cNvSpPr>
          <p:nvPr/>
        </p:nvSpPr>
        <p:spPr bwMode="auto">
          <a:xfrm>
            <a:off x="76200" y="3484108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Garamond" pitchFamily="18" charset="0"/>
              </a:rPr>
              <a:t>5</a:t>
            </a:r>
          </a:p>
        </p:txBody>
      </p:sp>
      <p:sp>
        <p:nvSpPr>
          <p:cNvPr id="185530" name="AutoShape 186"/>
          <p:cNvSpPr>
            <a:spLocks noChangeArrowheads="1"/>
          </p:cNvSpPr>
          <p:nvPr/>
        </p:nvSpPr>
        <p:spPr bwMode="auto">
          <a:xfrm>
            <a:off x="63500" y="4208008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6</a:t>
            </a:r>
          </a:p>
        </p:txBody>
      </p:sp>
      <p:sp>
        <p:nvSpPr>
          <p:cNvPr id="185531" name="AutoShape 187"/>
          <p:cNvSpPr>
            <a:spLocks noChangeArrowheads="1"/>
          </p:cNvSpPr>
          <p:nvPr/>
        </p:nvSpPr>
        <p:spPr bwMode="auto">
          <a:xfrm>
            <a:off x="63500" y="4843008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Garamond" pitchFamily="18" charset="0"/>
              </a:rPr>
              <a:t>7</a:t>
            </a:r>
          </a:p>
        </p:txBody>
      </p:sp>
      <p:sp>
        <p:nvSpPr>
          <p:cNvPr id="185532" name="AutoShape 188"/>
          <p:cNvSpPr>
            <a:spLocks noChangeArrowheads="1"/>
          </p:cNvSpPr>
          <p:nvPr/>
        </p:nvSpPr>
        <p:spPr bwMode="auto">
          <a:xfrm>
            <a:off x="63500" y="5617708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Garamond" pitchFamily="18" charset="0"/>
              </a:rPr>
              <a:t>8</a:t>
            </a:r>
          </a:p>
        </p:txBody>
      </p:sp>
      <p:sp>
        <p:nvSpPr>
          <p:cNvPr id="185539" name="Text Box 195"/>
          <p:cNvSpPr txBox="1">
            <a:spLocks noChangeArrowheads="1"/>
          </p:cNvSpPr>
          <p:nvPr/>
        </p:nvSpPr>
        <p:spPr bwMode="auto">
          <a:xfrm>
            <a:off x="1981200" y="656500"/>
            <a:ext cx="495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M</a:t>
            </a:r>
            <a:r>
              <a:rPr lang="en-US" sz="3600" b="1" dirty="0"/>
              <a:t> O  U N  T  A  I  N</a:t>
            </a:r>
          </a:p>
        </p:txBody>
      </p:sp>
      <p:sp>
        <p:nvSpPr>
          <p:cNvPr id="185541" name="Text Box 197"/>
          <p:cNvSpPr txBox="1">
            <a:spLocks noChangeArrowheads="1"/>
          </p:cNvSpPr>
          <p:nvPr/>
        </p:nvSpPr>
        <p:spPr bwMode="auto">
          <a:xfrm>
            <a:off x="1066800" y="1308304"/>
            <a:ext cx="243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E  X  </a:t>
            </a:r>
            <a:r>
              <a:rPr lang="en-US" sz="3600" b="1" dirty="0">
                <a:solidFill>
                  <a:srgbClr val="FF0000"/>
                </a:solidFill>
              </a:rPr>
              <a:t>I</a:t>
            </a:r>
            <a:r>
              <a:rPr lang="en-US" sz="3600" b="1" dirty="0"/>
              <a:t>  T</a:t>
            </a:r>
          </a:p>
        </p:txBody>
      </p:sp>
      <p:sp>
        <p:nvSpPr>
          <p:cNvPr id="185543" name="Text Box 199"/>
          <p:cNvSpPr txBox="1">
            <a:spLocks noChangeArrowheads="1"/>
          </p:cNvSpPr>
          <p:nvPr/>
        </p:nvSpPr>
        <p:spPr bwMode="auto">
          <a:xfrm>
            <a:off x="1536700" y="2022240"/>
            <a:ext cx="4406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O </a:t>
            </a:r>
            <a:r>
              <a:rPr lang="en-US" sz="3600" b="1" dirty="0">
                <a:solidFill>
                  <a:srgbClr val="FF0000"/>
                </a:solidFill>
              </a:rPr>
              <a:t>C</a:t>
            </a:r>
            <a:r>
              <a:rPr lang="en-US" sz="3600" b="1" dirty="0"/>
              <a:t>  </a:t>
            </a:r>
            <a:r>
              <a:rPr lang="en-US" sz="3600" b="1" dirty="0" err="1"/>
              <a:t>C</a:t>
            </a:r>
            <a:r>
              <a:rPr lang="en-US" sz="3600" b="1" dirty="0"/>
              <a:t> U  P  I   E  D</a:t>
            </a:r>
          </a:p>
        </p:txBody>
      </p:sp>
      <p:sp>
        <p:nvSpPr>
          <p:cNvPr id="185545" name="Text Box 201"/>
          <p:cNvSpPr txBox="1">
            <a:spLocks noChangeArrowheads="1"/>
          </p:cNvSpPr>
          <p:nvPr/>
        </p:nvSpPr>
        <p:spPr bwMode="auto">
          <a:xfrm>
            <a:off x="1524000" y="2667000"/>
            <a:ext cx="586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P  </a:t>
            </a:r>
            <a:r>
              <a:rPr lang="en-US" sz="3600" b="1" dirty="0">
                <a:solidFill>
                  <a:srgbClr val="FF0000"/>
                </a:solidFill>
              </a:rPr>
              <a:t>H</a:t>
            </a:r>
            <a:r>
              <a:rPr lang="en-US" sz="3600" b="1" dirty="0"/>
              <a:t> O  T O G  R  A P  H  S</a:t>
            </a:r>
          </a:p>
        </p:txBody>
      </p:sp>
      <p:sp>
        <p:nvSpPr>
          <p:cNvPr id="185547" name="Text Box 203"/>
          <p:cNvSpPr txBox="1">
            <a:spLocks noChangeArrowheads="1"/>
          </p:cNvSpPr>
          <p:nvPr/>
        </p:nvSpPr>
        <p:spPr bwMode="auto">
          <a:xfrm>
            <a:off x="1600200" y="3351636"/>
            <a:ext cx="160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S  </a:t>
            </a:r>
            <a:r>
              <a:rPr lang="en-US" sz="3600" b="1" dirty="0">
                <a:solidFill>
                  <a:srgbClr val="FF0000"/>
                </a:solidFill>
              </a:rPr>
              <a:t>I</a:t>
            </a:r>
            <a:r>
              <a:rPr lang="en-US" sz="3600" b="1" dirty="0"/>
              <a:t>   T</a:t>
            </a:r>
          </a:p>
        </p:txBody>
      </p:sp>
      <p:sp>
        <p:nvSpPr>
          <p:cNvPr id="185549" name="Text Box 205"/>
          <p:cNvSpPr txBox="1">
            <a:spLocks noChangeArrowheads="1"/>
          </p:cNvSpPr>
          <p:nvPr/>
        </p:nvSpPr>
        <p:spPr bwMode="auto">
          <a:xfrm>
            <a:off x="2043332" y="4093708"/>
            <a:ext cx="259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G</a:t>
            </a:r>
            <a:r>
              <a:rPr lang="en-US" sz="3600" b="1" dirty="0"/>
              <a:t> O </a:t>
            </a:r>
            <a:r>
              <a:rPr lang="en-US" sz="3600" b="1" dirty="0" err="1"/>
              <a:t>O</a:t>
            </a:r>
            <a:r>
              <a:rPr lang="en-US" sz="3600" b="1" dirty="0"/>
              <a:t>  D</a:t>
            </a:r>
          </a:p>
        </p:txBody>
      </p:sp>
      <p:sp>
        <p:nvSpPr>
          <p:cNvPr id="185551" name="Text Box 207"/>
          <p:cNvSpPr txBox="1">
            <a:spLocks noChangeArrowheads="1"/>
          </p:cNvSpPr>
          <p:nvPr/>
        </p:nvSpPr>
        <p:spPr bwMode="auto">
          <a:xfrm>
            <a:off x="2057400" y="4773648"/>
            <a:ext cx="708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A</a:t>
            </a:r>
            <a:r>
              <a:rPr lang="en-US" sz="3600" b="1" dirty="0"/>
              <a:t>  I  R- C O N  D  I  T   I  O N  E R</a:t>
            </a:r>
          </a:p>
        </p:txBody>
      </p:sp>
      <p:sp>
        <p:nvSpPr>
          <p:cNvPr id="185552" name="AutoShape 208"/>
          <p:cNvSpPr>
            <a:spLocks noChangeArrowheads="1"/>
          </p:cNvSpPr>
          <p:nvPr/>
        </p:nvSpPr>
        <p:spPr bwMode="auto">
          <a:xfrm>
            <a:off x="2557988" y="2743200"/>
            <a:ext cx="5943600" cy="27432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b="1" u="sng">
                <a:solidFill>
                  <a:srgbClr val="FF0000"/>
                </a:solidFill>
              </a:rPr>
              <a:t>Row 8th</a:t>
            </a:r>
            <a:r>
              <a:rPr lang="en-US" b="1">
                <a:solidFill>
                  <a:srgbClr val="FF0000"/>
                </a:solidFill>
              </a:rPr>
              <a:t>: There are 3 letters     </a:t>
            </a:r>
          </a:p>
        </p:txBody>
      </p:sp>
      <p:sp>
        <p:nvSpPr>
          <p:cNvPr id="185553" name="Text Box 209"/>
          <p:cNvSpPr txBox="1">
            <a:spLocks noChangeArrowheads="1"/>
          </p:cNvSpPr>
          <p:nvPr/>
        </p:nvSpPr>
        <p:spPr bwMode="auto">
          <a:xfrm>
            <a:off x="1143000" y="5431312"/>
            <a:ext cx="624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S U  </a:t>
            </a:r>
            <a:r>
              <a:rPr lang="en-US" sz="3600" b="1" dirty="0">
                <a:solidFill>
                  <a:srgbClr val="FF0000"/>
                </a:solidFill>
              </a:rPr>
              <a:t>N</a:t>
            </a:r>
          </a:p>
        </p:txBody>
      </p:sp>
      <p:pic>
        <p:nvPicPr>
          <p:cNvPr id="185571" name="Picture 227" descr="C:\Users\User\Downloads\su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3804" y="27432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550" name="AutoShape 206"/>
          <p:cNvSpPr>
            <a:spLocks noChangeArrowheads="1"/>
          </p:cNvSpPr>
          <p:nvPr/>
        </p:nvSpPr>
        <p:spPr bwMode="auto">
          <a:xfrm>
            <a:off x="1371600" y="2514600"/>
            <a:ext cx="7391400" cy="24384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b="1" u="sng" dirty="0">
                <a:solidFill>
                  <a:srgbClr val="FF0000"/>
                </a:solidFill>
              </a:rPr>
              <a:t>Row 7th</a:t>
            </a:r>
            <a:r>
              <a:rPr lang="en-US" b="1" dirty="0">
                <a:solidFill>
                  <a:srgbClr val="FF0000"/>
                </a:solidFill>
              </a:rPr>
              <a:t>: There are </a:t>
            </a:r>
            <a:r>
              <a:rPr lang="en-US" b="1" dirty="0" smtClean="0">
                <a:solidFill>
                  <a:srgbClr val="FF0000"/>
                </a:solidFill>
              </a:rPr>
              <a:t>14 </a:t>
            </a:r>
            <a:r>
              <a:rPr lang="en-US" b="1" dirty="0">
                <a:solidFill>
                  <a:srgbClr val="FF0000"/>
                </a:solidFill>
              </a:rPr>
              <a:t>letters</a:t>
            </a:r>
          </a:p>
        </p:txBody>
      </p:sp>
      <p:pic>
        <p:nvPicPr>
          <p:cNvPr id="185572" name="Picture 228" descr="C:\Users\User\Downloads\dieu-hoa-sap-1-chie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854134"/>
            <a:ext cx="3284538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548" name="AutoShape 204"/>
          <p:cNvSpPr>
            <a:spLocks noChangeArrowheads="1"/>
          </p:cNvSpPr>
          <p:nvPr/>
        </p:nvSpPr>
        <p:spPr bwMode="auto">
          <a:xfrm>
            <a:off x="2133600" y="2971800"/>
            <a:ext cx="7391400" cy="128905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Row 6</a:t>
            </a:r>
            <a:r>
              <a:rPr lang="en-US" b="1" u="sng" baseline="30000" dirty="0">
                <a:solidFill>
                  <a:srgbClr val="FF0000"/>
                </a:solidFill>
              </a:rPr>
              <a:t>th</a:t>
            </a:r>
            <a:r>
              <a:rPr lang="en-US" b="1" u="sng" dirty="0">
                <a:solidFill>
                  <a:srgbClr val="FF0000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> There are 4 </a:t>
            </a:r>
            <a:r>
              <a:rPr lang="en-US" b="1" dirty="0" smtClean="0">
                <a:solidFill>
                  <a:srgbClr val="FF0000"/>
                </a:solidFill>
              </a:rPr>
              <a:t>letters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sz="2400" b="1" i="1" dirty="0" smtClean="0">
                <a:solidFill>
                  <a:srgbClr val="002060"/>
                </a:solidFill>
              </a:rPr>
              <a:t>This word is opposite meaning to </a:t>
            </a:r>
            <a:r>
              <a:rPr lang="en-US" b="1" i="1" dirty="0" smtClean="0">
                <a:solidFill>
                  <a:srgbClr val="FF0000"/>
                </a:solidFill>
              </a:rPr>
              <a:t>“ </a:t>
            </a:r>
            <a:r>
              <a:rPr lang="en-US" b="1" i="1" dirty="0">
                <a:solidFill>
                  <a:srgbClr val="FF0000"/>
                </a:solidFill>
              </a:rPr>
              <a:t>BAD”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5546" name="AutoShape 202"/>
          <p:cNvSpPr>
            <a:spLocks noChangeArrowheads="1"/>
          </p:cNvSpPr>
          <p:nvPr/>
        </p:nvSpPr>
        <p:spPr bwMode="auto">
          <a:xfrm>
            <a:off x="1514996" y="2667000"/>
            <a:ext cx="6883400" cy="25273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b="1" u="sng">
                <a:solidFill>
                  <a:srgbClr val="FF0000"/>
                </a:solidFill>
              </a:rPr>
              <a:t>Row 5</a:t>
            </a:r>
            <a:r>
              <a:rPr lang="en-US" b="1" u="sng" baseline="30000">
                <a:solidFill>
                  <a:srgbClr val="FF0000"/>
                </a:solidFill>
              </a:rPr>
              <a:t>th</a:t>
            </a:r>
            <a:r>
              <a:rPr lang="en-US" b="1" u="sng">
                <a:solidFill>
                  <a:srgbClr val="FF0000"/>
                </a:solidFill>
              </a:rPr>
              <a:t> :</a:t>
            </a:r>
            <a:r>
              <a:rPr lang="en-US" b="1">
                <a:solidFill>
                  <a:srgbClr val="FF0000"/>
                </a:solidFill>
              </a:rPr>
              <a:t> There are 3 letters</a:t>
            </a:r>
          </a:p>
          <a:p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29" name="Picture 30" descr="http://langmaster.edu.vn/public/files/editor-upload/images/TA-thuc-hanh/Tu-vung/sit-dow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859858"/>
            <a:ext cx="21399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544" name="AutoShape 200"/>
          <p:cNvSpPr>
            <a:spLocks noChangeArrowheads="1"/>
          </p:cNvSpPr>
          <p:nvPr/>
        </p:nvSpPr>
        <p:spPr bwMode="auto">
          <a:xfrm>
            <a:off x="1970644" y="2743200"/>
            <a:ext cx="7242175" cy="249555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b="1" u="sng">
                <a:solidFill>
                  <a:srgbClr val="FF0000"/>
                </a:solidFill>
              </a:rPr>
              <a:t>Row 4</a:t>
            </a:r>
            <a:r>
              <a:rPr lang="en-US" b="1" u="sng" baseline="30000">
                <a:solidFill>
                  <a:srgbClr val="FF0000"/>
                </a:solidFill>
              </a:rPr>
              <a:t>th</a:t>
            </a:r>
            <a:r>
              <a:rPr lang="en-US" b="1" u="sng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: There are 11 letters</a:t>
            </a:r>
          </a:p>
          <a:p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30" name="Picture 2" descr="350800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00650" y="2841596"/>
            <a:ext cx="3943350" cy="185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542" name="AutoShape 198"/>
          <p:cNvSpPr>
            <a:spLocks noChangeArrowheads="1"/>
          </p:cNvSpPr>
          <p:nvPr/>
        </p:nvSpPr>
        <p:spPr bwMode="auto">
          <a:xfrm>
            <a:off x="1295400" y="3124200"/>
            <a:ext cx="7251700" cy="16764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 u="sng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u="sng" dirty="0" smtClean="0">
                <a:solidFill>
                  <a:srgbClr val="FF0000"/>
                </a:solidFill>
              </a:rPr>
              <a:t>Row </a:t>
            </a:r>
            <a:r>
              <a:rPr lang="en-US" sz="2000" b="1" u="sng" dirty="0">
                <a:solidFill>
                  <a:srgbClr val="FF0000"/>
                </a:solidFill>
              </a:rPr>
              <a:t>3th </a:t>
            </a:r>
            <a:r>
              <a:rPr lang="en-US" sz="2000" b="1" dirty="0">
                <a:solidFill>
                  <a:srgbClr val="FF0000"/>
                </a:solidFill>
              </a:rPr>
              <a:t>: There are 8 </a:t>
            </a:r>
            <a:r>
              <a:rPr lang="en-US" sz="2000" b="1" dirty="0" smtClean="0">
                <a:solidFill>
                  <a:srgbClr val="FF0000"/>
                </a:solidFill>
              </a:rPr>
              <a:t>letters</a:t>
            </a: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002060"/>
                </a:solidFill>
              </a:rPr>
              <a:t>LEAVE ME </a:t>
            </a:r>
            <a:r>
              <a:rPr lang="en-US" i="1" dirty="0">
                <a:solidFill>
                  <a:srgbClr val="002060"/>
                </a:solidFill>
              </a:rPr>
              <a:t>OUT </a:t>
            </a:r>
            <a:r>
              <a:rPr lang="en-US" i="1" dirty="0" smtClean="0">
                <a:solidFill>
                  <a:srgbClr val="002060"/>
                </a:solidFill>
              </a:rPr>
              <a:t>: </a:t>
            </a:r>
          </a:p>
          <a:p>
            <a:pPr algn="ctr"/>
            <a:endParaRPr lang="en-US" i="1" dirty="0" smtClean="0">
              <a:solidFill>
                <a:srgbClr val="002060"/>
              </a:solidFill>
            </a:endParaRPr>
          </a:p>
          <a:p>
            <a:pPr algn="ctr"/>
            <a:endParaRPr lang="en-US" i="1" dirty="0">
              <a:solidFill>
                <a:srgbClr val="00206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5540" name="AutoShape 196"/>
          <p:cNvSpPr>
            <a:spLocks noChangeArrowheads="1"/>
          </p:cNvSpPr>
          <p:nvPr/>
        </p:nvSpPr>
        <p:spPr bwMode="auto">
          <a:xfrm>
            <a:off x="2043944" y="2895600"/>
            <a:ext cx="7353300" cy="2286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b="1" u="sng" dirty="0">
                <a:solidFill>
                  <a:srgbClr val="FF0000"/>
                </a:solidFill>
              </a:rPr>
              <a:t>Row 2</a:t>
            </a:r>
            <a:r>
              <a:rPr lang="en-US" b="1" u="sng" baseline="30000" dirty="0">
                <a:solidFill>
                  <a:srgbClr val="FF0000"/>
                </a:solidFill>
              </a:rPr>
              <a:t>nd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: There are </a:t>
            </a:r>
            <a:r>
              <a:rPr lang="en-US" b="1" dirty="0" smtClean="0">
                <a:solidFill>
                  <a:srgbClr val="FF0000"/>
                </a:solidFill>
              </a:rPr>
              <a:t>4 </a:t>
            </a:r>
            <a:r>
              <a:rPr lang="en-US" b="1" dirty="0">
                <a:solidFill>
                  <a:srgbClr val="FF0000"/>
                </a:solidFill>
              </a:rPr>
              <a:t>letters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279" name="Picture 183" descr="C:\Users\Admin\Desktop\11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3048000"/>
            <a:ext cx="207645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536" name="AutoShape 192"/>
          <p:cNvSpPr>
            <a:spLocks noChangeArrowheads="1"/>
          </p:cNvSpPr>
          <p:nvPr/>
        </p:nvSpPr>
        <p:spPr bwMode="auto">
          <a:xfrm>
            <a:off x="1363662" y="2478318"/>
            <a:ext cx="7780338" cy="2620963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b="1" u="sng" dirty="0">
                <a:solidFill>
                  <a:srgbClr val="FF0000"/>
                </a:solidFill>
              </a:rPr>
              <a:t>Row 1</a:t>
            </a:r>
            <a:r>
              <a:rPr lang="en-US" b="1" u="sng" baseline="30000" dirty="0">
                <a:solidFill>
                  <a:srgbClr val="FF0000"/>
                </a:solidFill>
              </a:rPr>
              <a:t>st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sz="2000" b="1" dirty="0">
                <a:solidFill>
                  <a:srgbClr val="FF0000"/>
                </a:solidFill>
              </a:rPr>
              <a:t>There are 8 letters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2" name="Picture 31" descr="http://www.philippineair.net/wp-content/uploads/2015/09/ve-may-bay-di-Legazpi-25-9-2015-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3048000"/>
            <a:ext cx="3455987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81200" y="648782"/>
            <a:ext cx="685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75960" y="1314654"/>
            <a:ext cx="533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98663" y="1994104"/>
            <a:ext cx="676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81200" y="2665836"/>
            <a:ext cx="869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76450" y="3347093"/>
            <a:ext cx="581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38570" y="4089165"/>
            <a:ext cx="746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57400" y="4800600"/>
            <a:ext cx="825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63750" y="5437662"/>
            <a:ext cx="685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3" name="AutoShape 188"/>
          <p:cNvSpPr>
            <a:spLocks noChangeArrowheads="1"/>
          </p:cNvSpPr>
          <p:nvPr/>
        </p:nvSpPr>
        <p:spPr bwMode="auto">
          <a:xfrm>
            <a:off x="8057844" y="6189663"/>
            <a:ext cx="990600" cy="5921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00FF00"/>
                </a:solidFill>
                <a:latin typeface="Garamond" pitchFamily="18" charset="0"/>
              </a:rPr>
              <a:t>Key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081988" y="3886200"/>
          <a:ext cx="464820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7"/>
                <a:gridCol w="516467"/>
                <a:gridCol w="516467"/>
                <a:gridCol w="516467"/>
                <a:gridCol w="516467"/>
                <a:gridCol w="516467"/>
                <a:gridCol w="516467"/>
                <a:gridCol w="516467"/>
                <a:gridCol w="516467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4" name="Rectangle 4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CROSSWORD PUZZLE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5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85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85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8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5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5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85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4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85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5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55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8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185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85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8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5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5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8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185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185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18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52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85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18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185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185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18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52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85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18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9" dur="500"/>
                                        <p:tgtEl>
                                          <p:spTgt spid="185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4" dur="500"/>
                                        <p:tgtEl>
                                          <p:spTgt spid="185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18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530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85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 nodeType="clickPar">
                      <p:stCondLst>
                        <p:cond delay="0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18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18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2" dur="500"/>
                                        <p:tgtEl>
                                          <p:spTgt spid="185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7" dur="500"/>
                                        <p:tgtEl>
                                          <p:spTgt spid="185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185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18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53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85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18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8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8" dur="500"/>
                                        <p:tgtEl>
                                          <p:spTgt spid="185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3" dur="500"/>
                                        <p:tgtEl>
                                          <p:spTgt spid="185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185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2" dur="500"/>
                                        <p:tgtEl>
                                          <p:spTgt spid="18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532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85539" grpId="0"/>
      <p:bldP spid="185541" grpId="0"/>
      <p:bldP spid="185543" grpId="0"/>
      <p:bldP spid="185545" grpId="0"/>
      <p:bldP spid="185547" grpId="0"/>
      <p:bldP spid="185549" grpId="0"/>
      <p:bldP spid="185551" grpId="0"/>
      <p:bldP spid="185552" grpId="0" animBg="1"/>
      <p:bldP spid="185552" grpId="1" animBg="1"/>
      <p:bldP spid="185553" grpId="0"/>
      <p:bldP spid="185550" grpId="0" animBg="1"/>
      <p:bldP spid="185550" grpId="1" animBg="1"/>
      <p:bldP spid="185548" grpId="0" animBg="1"/>
      <p:bldP spid="185548" grpId="1" animBg="1"/>
      <p:bldP spid="185546" grpId="0" animBg="1"/>
      <p:bldP spid="185546" grpId="1" animBg="1"/>
      <p:bldP spid="185544" grpId="0" animBg="1"/>
      <p:bldP spid="185544" grpId="1" animBg="1"/>
      <p:bldP spid="185542" grpId="0" animBg="1"/>
      <p:bldP spid="185542" grpId="1" animBg="1"/>
      <p:bldP spid="185540" grpId="0" animBg="1"/>
      <p:bldP spid="185540" grpId="1" animBg="1"/>
      <p:bldP spid="185536" grpId="0" animBg="1"/>
      <p:bldP spid="185536" grpId="1" animBg="1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838200" y="5152300"/>
            <a:ext cx="746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just"/>
            <a:r>
              <a:rPr lang="en-US" sz="2800" b="1" dirty="0">
                <a:latin typeface="Comic Sans MS" pitchFamily="66" charset="0"/>
              </a:rPr>
              <a:t>Lake Michigan </a:t>
            </a:r>
            <a:r>
              <a:rPr lang="en-US" sz="2800" b="1" dirty="0" smtClean="0">
                <a:latin typeface="Comic Sans MS" pitchFamily="66" charset="0"/>
              </a:rPr>
              <a:t>is in </a:t>
            </a:r>
            <a:r>
              <a:rPr lang="en-US" sz="2800" b="1" dirty="0" err="1" smtClean="0">
                <a:latin typeface="Comic Sans MS" pitchFamily="66" charset="0"/>
              </a:rPr>
              <a:t>chicago</a:t>
            </a:r>
            <a:r>
              <a:rPr lang="en-US" sz="2800" b="1" dirty="0" smtClean="0">
                <a:latin typeface="Comic Sans MS" pitchFamily="66" charset="0"/>
              </a:rPr>
              <a:t>. it is </a:t>
            </a:r>
            <a:r>
              <a:rPr lang="en-US" sz="2800" b="1" dirty="0">
                <a:latin typeface="Comic Sans MS" pitchFamily="66" charset="0"/>
              </a:rPr>
              <a:t>one of the five Great Lakes in North America.</a:t>
            </a:r>
            <a:r>
              <a:rPr lang="en-US" sz="2400" dirty="0"/>
              <a:t> 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 l="17526" t="53609" r="15463" b="13402"/>
          <a:stretch>
            <a:fillRect/>
          </a:stretch>
        </p:blipFill>
        <p:spPr bwMode="auto">
          <a:xfrm>
            <a:off x="228600" y="381000"/>
            <a:ext cx="8763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boa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676400"/>
            <a:ext cx="8610600" cy="4953000"/>
          </a:xfrm>
          <a:noFill/>
          <a:ln/>
        </p:spPr>
      </p:pic>
      <p:sp>
        <p:nvSpPr>
          <p:cNvPr id="45059" name="WordArt 3"/>
          <p:cNvSpPr>
            <a:spLocks noChangeArrowheads="1" noChangeShapeType="1" noTextEdit="1"/>
          </p:cNvSpPr>
          <p:nvPr/>
        </p:nvSpPr>
        <p:spPr bwMode="auto">
          <a:xfrm>
            <a:off x="5029200" y="838200"/>
            <a:ext cx="31051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Century SchoolbookH"/>
              </a:rPr>
              <a:t>B. SPEAKING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510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 u="sng" dirty="0">
                <a:solidFill>
                  <a:srgbClr val="FF0066"/>
                </a:solidFill>
              </a:rPr>
              <a:t>UNIT 6</a:t>
            </a:r>
            <a:r>
              <a:rPr lang="en-US" sz="2400" b="1" i="1" dirty="0">
                <a:solidFill>
                  <a:srgbClr val="FF0066"/>
                </a:solidFill>
              </a:rPr>
              <a:t>: </a:t>
            </a:r>
            <a:r>
              <a:rPr lang="en-US" sz="3200" b="1" dirty="0">
                <a:solidFill>
                  <a:srgbClr val="FF0066"/>
                </a:solidFill>
                <a:latin typeface="Comic Sans MS" pitchFamily="66" charset="0"/>
              </a:rPr>
              <a:t>AN EXCURSION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096120" y="5457218"/>
            <a:ext cx="480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9900"/>
                </a:solidFill>
                <a:latin typeface="Comic Sans MS" pitchFamily="66" charset="0"/>
              </a:rPr>
              <a:t>Tim’s class is going on trip on </a:t>
            </a:r>
            <a:r>
              <a:rPr lang="en-US" sz="3200" b="1" dirty="0">
                <a:solidFill>
                  <a:srgbClr val="FF9900"/>
                </a:solidFill>
                <a:latin typeface="Comic Sans MS" pitchFamily="66" charset="0"/>
              </a:rPr>
              <a:t>Lake Michigan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 l="36574" t="33333" r="50383" b="43115"/>
          <a:stretch>
            <a:fillRect/>
          </a:stretch>
        </p:blipFill>
        <p:spPr bwMode="auto">
          <a:xfrm>
            <a:off x="457200" y="1600200"/>
            <a:ext cx="1752600" cy="2057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 l="53241" t="33694" r="32266" b="42149"/>
          <a:stretch>
            <a:fillRect/>
          </a:stretch>
        </p:blipFill>
        <p:spPr bwMode="auto">
          <a:xfrm>
            <a:off x="5257800" y="1752600"/>
            <a:ext cx="1905000" cy="2057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 l="69182" t="32729" r="16325" b="43115"/>
          <a:stretch>
            <a:fillRect/>
          </a:stretch>
        </p:blipFill>
        <p:spPr bwMode="auto">
          <a:xfrm>
            <a:off x="7216724" y="1752600"/>
            <a:ext cx="1828800" cy="2057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 l="35849" t="59784" r="49658" b="16060"/>
          <a:stretch>
            <a:fillRect/>
          </a:stretch>
        </p:blipFill>
        <p:spPr bwMode="auto">
          <a:xfrm>
            <a:off x="381000" y="3733800"/>
            <a:ext cx="1752600" cy="2057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 l="53241" t="59784" r="32266" b="15094"/>
          <a:stretch>
            <a:fillRect/>
          </a:stretch>
        </p:blipFill>
        <p:spPr bwMode="auto">
          <a:xfrm>
            <a:off x="5181600" y="4572000"/>
            <a:ext cx="1905000" cy="1981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 l="69182" t="59421" r="16325" b="15456"/>
          <a:stretch>
            <a:fillRect/>
          </a:stretch>
        </p:blipFill>
        <p:spPr bwMode="auto">
          <a:xfrm>
            <a:off x="7166312" y="4572000"/>
            <a:ext cx="1752600" cy="1981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15256" y="5461776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9900"/>
                </a:solidFill>
                <a:latin typeface="Comic Sans MS" pitchFamily="66" charset="0"/>
              </a:rPr>
              <a:t>  a boat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246116" y="309841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C- SUNDESK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94208" y="3880340"/>
            <a:ext cx="515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B- NON- AIR CONDITIONED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6824" y="44196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A- AIR - CONDITIONED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/>
      <p:bldP spid="45061" grpId="0"/>
      <p:bldP spid="14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8960"/>
            <a:ext cx="8229600" cy="738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I. PRE - SPEAKING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858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2. Activity 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A.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Read the information about the     participants and complete the table below.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85800" y="1828801"/>
          <a:ext cx="7848600" cy="5013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5638800"/>
              </a:tblGrid>
              <a:tr h="64797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NAME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WANT / DON’T WANT/ REASONS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723622">
                <a:tc>
                  <a:txBody>
                    <a:bodyPr/>
                    <a:lstStyle/>
                    <a:p>
                      <a:r>
                        <a:rPr lang="en-US" dirty="0" smtClean="0"/>
                        <a:t>MRS. ANDREWS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Bef>
                          <a:spcPct val="50000"/>
                        </a:spcBef>
                        <a:buFontTx/>
                        <a:buChar char="-"/>
                      </a:pPr>
                      <a:endParaRPr lang="en-US" sz="2000" b="1" dirty="0" smtClean="0"/>
                    </a:p>
                  </a:txBody>
                  <a:tcPr/>
                </a:tc>
              </a:tr>
              <a:tr h="825961">
                <a:tc>
                  <a:txBody>
                    <a:bodyPr/>
                    <a:lstStyle/>
                    <a:p>
                      <a:r>
                        <a:rPr lang="en-US" dirty="0" smtClean="0"/>
                        <a:t>SUSAN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79902">
                <a:tc>
                  <a:txBody>
                    <a:bodyPr/>
                    <a:lstStyle/>
                    <a:p>
                      <a:r>
                        <a:rPr lang="en-US" dirty="0" smtClean="0"/>
                        <a:t>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56337">
                <a:tc>
                  <a:txBody>
                    <a:bodyPr/>
                    <a:lstStyle/>
                    <a:p>
                      <a:r>
                        <a:rPr lang="en-US" dirty="0" smtClean="0"/>
                        <a:t>TIM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9519">
                <a:tc>
                  <a:txBody>
                    <a:bodyPr/>
                    <a:lstStyle/>
                    <a:p>
                      <a:r>
                        <a:rPr lang="en-US" dirty="0" smtClean="0"/>
                        <a:t>JOHN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0608">
                <a:tc>
                  <a:txBody>
                    <a:bodyPr/>
                    <a:lstStyle/>
                    <a:p>
                      <a:r>
                        <a:rPr lang="en-US" dirty="0" smtClean="0"/>
                        <a:t>SAM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284828" y="3318804"/>
            <a:ext cx="43434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sz="2000" b="1" dirty="0"/>
              <a:t> Want to be near Mary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/>
              <a:t>- Not want to get </a:t>
            </a:r>
            <a:r>
              <a:rPr lang="en-US" sz="2000" b="1" dirty="0" err="1"/>
              <a:t>sunburnt</a:t>
            </a:r>
            <a:endParaRPr lang="en-US" sz="2000" b="1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290688" y="4108940"/>
            <a:ext cx="4572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sz="2000" b="1" dirty="0"/>
              <a:t> Suffer from travel sickness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/>
              <a:t>- Need plenty of fresh air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288340" y="4879148"/>
            <a:ext cx="4267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sz="2000" b="1" dirty="0"/>
              <a:t> Like to sit on the sun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/>
              <a:t>- Want to </a:t>
            </a:r>
            <a:r>
              <a:rPr lang="en-US" sz="2000" b="1" dirty="0" smtClean="0"/>
              <a:t>be by </a:t>
            </a:r>
            <a:r>
              <a:rPr lang="en-US" sz="2000" b="1" dirty="0"/>
              <a:t>himself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264900" y="2494672"/>
            <a:ext cx="4419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sz="2000" b="1" dirty="0"/>
              <a:t> Not want to sit on the sundeck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/>
              <a:t>- Need to see all </a:t>
            </a:r>
            <a:r>
              <a:rPr lang="en-US" sz="2000" b="1" dirty="0" smtClean="0"/>
              <a:t>the students</a:t>
            </a:r>
            <a:endParaRPr lang="en-US" sz="2000" b="1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318824" y="5632940"/>
            <a:ext cx="41148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sz="2000" b="1" dirty="0"/>
              <a:t> Not like air- conditioning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/>
              <a:t>- Like to take photographs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288340" y="6445352"/>
            <a:ext cx="411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sz="2000" b="1" dirty="0"/>
              <a:t> Want to have a good view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2" grpId="0"/>
      <p:bldP spid="13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1447800"/>
          <a:ext cx="86868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4038600"/>
                <a:gridCol w="2819400"/>
              </a:tblGrid>
              <a:tr h="4955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WANT / DON’T WANT/ REASONS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827156">
                <a:tc>
                  <a:txBody>
                    <a:bodyPr/>
                    <a:lstStyle/>
                    <a:p>
                      <a:r>
                        <a:rPr lang="en-US" dirty="0" smtClean="0"/>
                        <a:t>MRS. 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ANDREWS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Bef>
                          <a:spcPct val="50000"/>
                        </a:spcBef>
                        <a:buFontTx/>
                        <a:buChar char="-"/>
                      </a:pPr>
                      <a:endParaRPr 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5961">
                <a:tc>
                  <a:txBody>
                    <a:bodyPr/>
                    <a:lstStyle/>
                    <a:p>
                      <a:r>
                        <a:rPr lang="en-US" dirty="0" smtClean="0"/>
                        <a:t>SUSAN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79902">
                <a:tc>
                  <a:txBody>
                    <a:bodyPr/>
                    <a:lstStyle/>
                    <a:p>
                      <a:r>
                        <a:rPr lang="en-US" dirty="0" smtClean="0"/>
                        <a:t>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6901">
                <a:tc>
                  <a:txBody>
                    <a:bodyPr/>
                    <a:lstStyle/>
                    <a:p>
                      <a:r>
                        <a:rPr lang="en-US" dirty="0" smtClean="0"/>
                        <a:t>TIM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0824">
                <a:tc>
                  <a:txBody>
                    <a:bodyPr/>
                    <a:lstStyle/>
                    <a:p>
                      <a:r>
                        <a:rPr lang="en-US" dirty="0" smtClean="0"/>
                        <a:t>JOHN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0776">
                <a:tc>
                  <a:txBody>
                    <a:bodyPr/>
                    <a:lstStyle/>
                    <a:p>
                      <a:r>
                        <a:rPr lang="en-US" dirty="0" smtClean="0"/>
                        <a:t>SAM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286000" y="3009308"/>
            <a:ext cx="43434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Want to be near Mary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- Not want to get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sunburnt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362200" y="3799444"/>
            <a:ext cx="4572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Suffer from travel sickness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- Need plenty of fresh air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514600" y="4569652"/>
            <a:ext cx="4267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Like to sit on the sun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- Want to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be by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himself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66072" y="2213312"/>
            <a:ext cx="4419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Not want to sit on the sundeck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- Need to see all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students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362200" y="5337512"/>
            <a:ext cx="41148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Not like air- conditioning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- Like to take photographs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514600" y="6206196"/>
            <a:ext cx="411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Want to have a good view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88484" y="219924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SECTION A: </a:t>
            </a:r>
            <a:endParaRPr lang="en-US" dirty="0"/>
          </a:p>
        </p:txBody>
      </p:sp>
      <p:sp>
        <p:nvSpPr>
          <p:cNvPr id="19" name="Text Box 175"/>
          <p:cNvSpPr txBox="1">
            <a:spLocks noChangeArrowheads="1"/>
          </p:cNvSpPr>
          <p:nvPr/>
        </p:nvSpPr>
        <p:spPr bwMode="auto">
          <a:xfrm>
            <a:off x="7064324" y="2475908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46,43,45,41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9400" y="291669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SECTION B: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162800" y="31959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33,36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1800" y="381937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SECTION B: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91400" y="40341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37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05600" y="459544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SECTION C: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43800" y="4814292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1, 9,12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9400" y="532344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SECTION C: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67600" y="562824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1, 4,5, 9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29400" y="613585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SECTION C: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81668" y="626972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1, 4,5, 9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29400" y="1400901"/>
            <a:ext cx="2434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SUGGESTED SEATS / SECTION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762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2.Activity 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B.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Decide the best seat for each person.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38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I. PRE - SPEAKING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6036" y="1371601"/>
          <a:ext cx="8459364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862"/>
                <a:gridCol w="2560302"/>
                <a:gridCol w="4267200"/>
              </a:tblGrid>
              <a:tr h="5717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USEFUL EXPRESSIONS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827156">
                <a:tc>
                  <a:txBody>
                    <a:bodyPr/>
                    <a:lstStyle/>
                    <a:p>
                      <a:r>
                        <a:rPr lang="en-US" dirty="0" smtClean="0"/>
                        <a:t>MRS. 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ANDREWS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825961">
                <a:tc>
                  <a:txBody>
                    <a:bodyPr/>
                    <a:lstStyle/>
                    <a:p>
                      <a:r>
                        <a:rPr lang="en-US" dirty="0" smtClean="0"/>
                        <a:t>SUSAN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79902">
                <a:tc>
                  <a:txBody>
                    <a:bodyPr/>
                    <a:lstStyle/>
                    <a:p>
                      <a:r>
                        <a:rPr lang="en-US" dirty="0" smtClean="0"/>
                        <a:t>MARY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6901">
                <a:tc>
                  <a:txBody>
                    <a:bodyPr/>
                    <a:lstStyle/>
                    <a:p>
                      <a:r>
                        <a:rPr lang="en-US" dirty="0" smtClean="0"/>
                        <a:t>TIM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0824">
                <a:tc>
                  <a:txBody>
                    <a:bodyPr/>
                    <a:lstStyle/>
                    <a:p>
                      <a:r>
                        <a:rPr lang="en-US" dirty="0" smtClean="0"/>
                        <a:t>JOHN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9080">
                <a:tc>
                  <a:txBody>
                    <a:bodyPr/>
                    <a:lstStyle/>
                    <a:p>
                      <a:r>
                        <a:rPr lang="en-US" dirty="0" smtClean="0"/>
                        <a:t>SAM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465372" y="2057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SECTION A: </a:t>
            </a:r>
            <a:endParaRPr lang="en-US" dirty="0"/>
          </a:p>
        </p:txBody>
      </p:sp>
      <p:sp>
        <p:nvSpPr>
          <p:cNvPr id="19" name="Text Box 175"/>
          <p:cNvSpPr txBox="1">
            <a:spLocks noChangeArrowheads="1"/>
          </p:cNvSpPr>
          <p:nvPr/>
        </p:nvSpPr>
        <p:spPr bwMode="auto">
          <a:xfrm>
            <a:off x="2584940" y="2334064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46,43,45,41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6628" y="277484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SECTION B: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39688" y="30540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33,36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58688" y="367752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SECTION B: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68288" y="3886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37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2488" y="445359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SECTION C: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50348" y="4672448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1, 9,12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48492" y="5181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SECTION C: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4488" y="5486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1, 4,5, 9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62560" y="599401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SECTION C: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58556" y="6127879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1, 4,5, 9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03580" y="1371600"/>
            <a:ext cx="2434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SUGGESTED SEATS / SECTION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57200" y="-128960"/>
            <a:ext cx="8229600" cy="73856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II. WHILE - SPEAKING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762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3.Activity 3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Conduct a conversation.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57800" y="2286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257800" y="2209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638800" y="2362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813484" y="2209800"/>
            <a:ext cx="41781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latin typeface="Arial" pitchFamily="34" charset="0"/>
                <a:cs typeface="Arial" pitchFamily="34" charset="0"/>
              </a:rPr>
              <a:t>MODEL 1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b="1" i="1" u="sng" dirty="0" smtClean="0"/>
              <a:t>A:</a:t>
            </a:r>
            <a:r>
              <a:rPr lang="en-US" sz="2400" dirty="0" smtClean="0"/>
              <a:t> Well I think  </a:t>
            </a:r>
            <a:r>
              <a:rPr lang="en-US" sz="2400" b="1" i="1" u="sng" dirty="0" smtClean="0"/>
              <a:t>Susan</a:t>
            </a:r>
            <a:r>
              <a:rPr lang="en-US" sz="2400" dirty="0" smtClean="0"/>
              <a:t> should sit in section </a:t>
            </a:r>
            <a:r>
              <a:rPr lang="en-US" sz="2400" b="1" i="1" u="sng" dirty="0" smtClean="0"/>
              <a:t>B</a:t>
            </a:r>
          </a:p>
          <a:p>
            <a:pPr>
              <a:lnSpc>
                <a:spcPct val="150000"/>
              </a:lnSpc>
            </a:pPr>
            <a:r>
              <a:rPr lang="en-US" sz="2400" b="1" i="1" u="sng" dirty="0" smtClean="0"/>
              <a:t>B:</a:t>
            </a:r>
            <a:r>
              <a:rPr lang="en-US" sz="2400" dirty="0" smtClean="0"/>
              <a:t> Yes, put </a:t>
            </a:r>
            <a:r>
              <a:rPr lang="en-US" sz="2400" b="1" i="1" u="sng" dirty="0" smtClean="0"/>
              <a:t>her</a:t>
            </a:r>
            <a:r>
              <a:rPr lang="en-US" sz="2400" dirty="0" smtClean="0"/>
              <a:t> in seat </a:t>
            </a:r>
            <a:r>
              <a:rPr lang="en-US" sz="2400" b="1" i="1" u="sng" dirty="0" smtClean="0">
                <a:latin typeface="Arial" pitchFamily="34" charset="0"/>
                <a:cs typeface="Arial" pitchFamily="34" charset="0"/>
              </a:rPr>
              <a:t>36</a:t>
            </a:r>
          </a:p>
          <a:p>
            <a:pPr>
              <a:lnSpc>
                <a:spcPct val="150000"/>
              </a:lnSpc>
            </a:pPr>
            <a:r>
              <a:rPr lang="en-US" sz="2400" b="1" i="1" u="sng" dirty="0" smtClean="0"/>
              <a:t>C:</a:t>
            </a:r>
            <a:r>
              <a:rPr lang="en-US" sz="2400" dirty="0" smtClean="0"/>
              <a:t>  I quite  agree with you because </a:t>
            </a:r>
            <a:r>
              <a:rPr lang="en-US" sz="2400" b="1" i="1" u="sng" dirty="0" smtClean="0"/>
              <a:t>she want to be near Mary </a:t>
            </a:r>
            <a:endParaRPr lang="en-US" sz="2400" b="1" i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7036" y="1447800"/>
          <a:ext cx="8154564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862"/>
                <a:gridCol w="2560302"/>
                <a:gridCol w="3962400"/>
              </a:tblGrid>
              <a:tr h="4955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MODELS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827156">
                <a:tc>
                  <a:txBody>
                    <a:bodyPr/>
                    <a:lstStyle/>
                    <a:p>
                      <a:r>
                        <a:rPr lang="en-US" dirty="0" smtClean="0"/>
                        <a:t>MRS. 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ANDREWS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825961">
                <a:tc>
                  <a:txBody>
                    <a:bodyPr/>
                    <a:lstStyle/>
                    <a:p>
                      <a:r>
                        <a:rPr lang="en-US" dirty="0" smtClean="0"/>
                        <a:t>SUSAN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79902">
                <a:tc>
                  <a:txBody>
                    <a:bodyPr/>
                    <a:lstStyle/>
                    <a:p>
                      <a:r>
                        <a:rPr lang="en-US" dirty="0" smtClean="0"/>
                        <a:t>MARY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6901">
                <a:tc>
                  <a:txBody>
                    <a:bodyPr/>
                    <a:lstStyle/>
                    <a:p>
                      <a:r>
                        <a:rPr lang="en-US" dirty="0" smtClean="0"/>
                        <a:t>TIM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0824">
                <a:tc>
                  <a:txBody>
                    <a:bodyPr/>
                    <a:lstStyle/>
                    <a:p>
                      <a:r>
                        <a:rPr lang="en-US" dirty="0" smtClean="0"/>
                        <a:t>JOHN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9080">
                <a:tc>
                  <a:txBody>
                    <a:bodyPr/>
                    <a:lstStyle/>
                    <a:p>
                      <a:r>
                        <a:rPr lang="en-US" dirty="0" smtClean="0"/>
                        <a:t>SAM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621284" y="2057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SECTION A: </a:t>
            </a:r>
            <a:endParaRPr lang="en-US" dirty="0"/>
          </a:p>
        </p:txBody>
      </p:sp>
      <p:sp>
        <p:nvSpPr>
          <p:cNvPr id="19" name="Text Box 175"/>
          <p:cNvSpPr txBox="1">
            <a:spLocks noChangeArrowheads="1"/>
          </p:cNvSpPr>
          <p:nvPr/>
        </p:nvSpPr>
        <p:spPr bwMode="auto">
          <a:xfrm>
            <a:off x="2895600" y="2334064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46,41,43,38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2540" y="277484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SECTION B: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895600" y="30540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33,36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4600" y="367752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SECTION B: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4200" y="3886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37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8400" y="445359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SECTION C: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4672448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1, 9,12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04404" y="5181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SECTION C: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00400" y="5486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1, 4,5, 9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18472" y="599401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SECTION C: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4468" y="6127879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1, 4,5, 9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70512" y="1371600"/>
            <a:ext cx="2434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SUGGESTED SEATS / SECTION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57200" y="-128960"/>
            <a:ext cx="8229600" cy="73856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II. WHILE - SPEAKING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762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3.Activity 3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Conduct a conversation.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57800" y="2286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257800" y="2209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638800" y="2362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105400" y="2438400"/>
            <a:ext cx="3733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I think </a:t>
            </a: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Mary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should sit in section </a:t>
            </a: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B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.Yes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put </a:t>
            </a: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her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 seat </a:t>
            </a: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16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No, that’s </a:t>
            </a: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not a good idea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because Susan wants to </a:t>
            </a: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sit near her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b="1" i="1" u="sng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Ok.Seat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37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would be </a:t>
            </a: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better /  suitable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her</a:t>
            </a:r>
            <a:r>
              <a:rPr lang="en-US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257800" y="1981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latin typeface="Arial" pitchFamily="34" charset="0"/>
                <a:cs typeface="Arial" pitchFamily="34" charset="0"/>
              </a:rPr>
              <a:t>MODEL 2:</a:t>
            </a:r>
            <a:endParaRPr lang="en-US" b="1" i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7" grpId="0"/>
      <p:bldP spid="38" grpId="0"/>
      <p:bldP spid="38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1720</TotalTime>
  <Words>993</Words>
  <Application>Microsoft Office PowerPoint</Application>
  <PresentationFormat>On-screen Show (4:3)</PresentationFormat>
  <Paragraphs>249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Slide 1</vt:lpstr>
      <vt:lpstr>Slide 2</vt:lpstr>
      <vt:lpstr>Slide 3</vt:lpstr>
      <vt:lpstr>Slide 4</vt:lpstr>
      <vt:lpstr>Slide 5</vt:lpstr>
      <vt:lpstr>I. PRE - SPEAKING</vt:lpstr>
      <vt:lpstr>I. PRE - SPEAKING</vt:lpstr>
      <vt:lpstr>Slide 8</vt:lpstr>
      <vt:lpstr>Slide 9</vt:lpstr>
      <vt:lpstr>III. POST - SPEAKING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194</cp:revision>
  <dcterms:created xsi:type="dcterms:W3CDTF">2015-10-27T03:32:55Z</dcterms:created>
  <dcterms:modified xsi:type="dcterms:W3CDTF">2015-11-03T15:44:53Z</dcterms:modified>
</cp:coreProperties>
</file>