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pptx" ContentType="application/vnd.openxmlformats-officedocument.presentationml.presentation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74" r:id="rId2"/>
    <p:sldId id="257" r:id="rId3"/>
    <p:sldId id="269" r:id="rId4"/>
    <p:sldId id="258" r:id="rId5"/>
    <p:sldId id="270" r:id="rId6"/>
    <p:sldId id="260" r:id="rId7"/>
    <p:sldId id="275" r:id="rId8"/>
    <p:sldId id="261" r:id="rId9"/>
    <p:sldId id="262" r:id="rId10"/>
    <p:sldId id="263" r:id="rId11"/>
    <p:sldId id="271" r:id="rId12"/>
    <p:sldId id="264" r:id="rId13"/>
    <p:sldId id="267" r:id="rId14"/>
    <p:sldId id="265" r:id="rId15"/>
    <p:sldId id="266" r:id="rId16"/>
    <p:sldId id="272" r:id="rId17"/>
    <p:sldId id="273" r:id="rId18"/>
  </p:sldIdLst>
  <p:sldSz cx="18288000" cy="10287000"/>
  <p:notesSz cx="6858000" cy="9144000"/>
  <p:embeddedFontLst>
    <p:embeddedFont>
      <p:font typeface="微软雅黑" panose="020B0503020204020204" pitchFamily="34" charset="-122"/>
      <p:regular r:id="rId20"/>
      <p:bold r:id="rId21"/>
    </p:embeddedFont>
    <p:embeddedFont>
      <p:font typeface="Sigmar One" panose="020B0604020202020204" charset="0"/>
      <p:regular r:id="rId22"/>
    </p:embeddedFont>
    <p:embeddedFont>
      <p:font typeface="宋体" panose="02010600030101010101" pitchFamily="2" charset="-122"/>
      <p:regular r:id="rId23"/>
    </p:embeddedFont>
    <p:embeddedFont>
      <p:font typeface="Amatic SC" panose="020B0604020202020204" charset="-79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Public Sans" panose="020B0604020202020204" charset="0"/>
      <p:regular r:id="rId30"/>
    </p:embeddedFont>
    <p:embeddedFont>
      <p:font typeface="Public Sans 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7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0981E-7FCD-48F9-A1C2-EA3564BEBDC6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15C8A-DE83-4A2F-9FE6-2E26DE931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18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948DB-1EE1-4AE7-8C3C-BB912814411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12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11957"/>
            <a:ext cx="15849600" cy="15311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524000" y="2171700"/>
            <a:ext cx="15849600" cy="73152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6800" y="9801225"/>
            <a:ext cx="4267200" cy="2571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0" y="9801225"/>
            <a:ext cx="5791200" cy="2571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258800" y="9801225"/>
            <a:ext cx="4267200" cy="257175"/>
          </a:xfrm>
        </p:spPr>
        <p:txBody>
          <a:bodyPr/>
          <a:lstStyle>
            <a:lvl1pPr>
              <a:defRPr/>
            </a:lvl1pPr>
          </a:lstStyle>
          <a:p>
            <a:fld id="{6E3969E7-0E07-45E9-8C6A-E62BFCFCD0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09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1.svg"/><Relationship Id="rId3" Type="http://schemas.openxmlformats.org/officeDocument/2006/relationships/image" Target="../media/image60.svg"/><Relationship Id="rId7" Type="http://schemas.openxmlformats.org/officeDocument/2006/relationships/image" Target="../media/image46.svg"/><Relationship Id="rId12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65.svg"/><Relationship Id="rId5" Type="http://schemas.openxmlformats.org/officeDocument/2006/relationships/image" Target="../media/image53.svg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63.sv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45.png"/><Relationship Id="rId4" Type="http://schemas.openxmlformats.org/officeDocument/2006/relationships/image" Target="../media/image7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5.svg"/><Relationship Id="rId18" Type="http://schemas.openxmlformats.org/officeDocument/2006/relationships/image" Target="../media/image48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32.png"/><Relationship Id="rId17" Type="http://schemas.openxmlformats.org/officeDocument/2006/relationships/image" Target="../media/image47.png"/><Relationship Id="rId2" Type="http://schemas.openxmlformats.org/officeDocument/2006/relationships/image" Target="../media/image26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3.svg"/><Relationship Id="rId5" Type="http://schemas.openxmlformats.org/officeDocument/2006/relationships/image" Target="../media/image46.sv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51.sv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0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svg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12.svg"/><Relationship Id="rId5" Type="http://schemas.openxmlformats.org/officeDocument/2006/relationships/image" Target="../media/image28.sv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9.svg"/><Relationship Id="rId7" Type="http://schemas.openxmlformats.org/officeDocument/2006/relationships/image" Target="../media/image1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svg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3.svg"/><Relationship Id="rId17" Type="http://schemas.openxmlformats.org/officeDocument/2006/relationships/image" Target="../media/image35.png"/><Relationship Id="rId2" Type="http://schemas.openxmlformats.org/officeDocument/2006/relationships/image" Target="../media/image26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46.svg"/><Relationship Id="rId15" Type="http://schemas.openxmlformats.org/officeDocument/2006/relationships/image" Target="../media/image33.png"/><Relationship Id="rId10" Type="http://schemas.openxmlformats.org/officeDocument/2006/relationships/image" Target="../media/image51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38707" y="2933628"/>
            <a:ext cx="16234894" cy="198515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1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</a:t>
            </a:r>
            <a:r>
              <a:rPr lang="en-US" altLang="zh-CN" sz="1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11: LIÊN KẾT ION</a:t>
            </a:r>
            <a:endParaRPr lang="zh-CN" altLang="en-US" sz="1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67885" y="5506485"/>
            <a:ext cx="6196966" cy="3075622"/>
            <a:chOff x="3054" y="3641"/>
            <a:chExt cx="4590" cy="2198"/>
          </a:xfrm>
        </p:grpSpPr>
        <p:pic>
          <p:nvPicPr>
            <p:cNvPr id="9" name="Picture 12" descr="field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4" y="4481"/>
              <a:ext cx="4590" cy="1358"/>
            </a:xfrm>
            <a:prstGeom prst="rect">
              <a:avLst/>
            </a:prstGeom>
          </p:spPr>
        </p:pic>
        <p:pic>
          <p:nvPicPr>
            <p:cNvPr id="10" name="Picture 13" descr="camera'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4" y="3641"/>
              <a:ext cx="2833" cy="2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5921256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403529">
            <a:off x="-2956264" y="7110625"/>
            <a:ext cx="10370934" cy="68707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4674">
            <a:off x="-6930382" y="-4809304"/>
            <a:ext cx="11788114" cy="78096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4674">
            <a:off x="11532173" y="5585607"/>
            <a:ext cx="11788114" cy="78096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4622" y="5033250"/>
            <a:ext cx="603830" cy="865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4622" y="5033250"/>
            <a:ext cx="603830" cy="86570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4861552" y="7784906"/>
            <a:ext cx="2564678" cy="1473394"/>
            <a:chOff x="0" y="0"/>
            <a:chExt cx="3419570" cy="196452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411279" y="91337"/>
              <a:ext cx="2008292" cy="187318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661699" cy="93659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l="59349" b="60397"/>
            <a:stretch>
              <a:fillRect/>
            </a:stretch>
          </p:blipFill>
          <p:spPr>
            <a:xfrm>
              <a:off x="1498447" y="1092698"/>
              <a:ext cx="326505" cy="41754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4674">
            <a:off x="11789227" y="-5625325"/>
            <a:ext cx="12997546" cy="86108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28700" y="1485363"/>
            <a:ext cx="13832852" cy="34191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28700" y="5236344"/>
            <a:ext cx="14288518" cy="328525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803986" y="269169"/>
            <a:ext cx="3095625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Public Sans Bold"/>
              </a:rPr>
              <a:t>LUYỆN TẬP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266700"/>
            <a:ext cx="3246402" cy="1160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995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Public Sans Bold"/>
              </a:rPr>
              <a:t>II.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Tinh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ublic Sans Bold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Public Sans Bold"/>
              </a:rPr>
              <a:t> 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219200" y="1638300"/>
            <a:ext cx="46660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/>
              <a:t>1.Cấu trúc của tinh thể ion</a:t>
            </a:r>
            <a:endParaRPr lang="en-US" sz="320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124200" y="3162300"/>
            <a:ext cx="10896600" cy="365760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32D8C566-DB05-4086-9DB3-5CFF70619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69114">
            <a:off x="16250012" y="969115"/>
            <a:ext cx="1304107" cy="1539509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925800" y="7186547"/>
            <a:ext cx="1851110" cy="2409694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7097" y="7745556"/>
            <a:ext cx="1402206" cy="185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82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440147">
            <a:off x="13306363" y="7128269"/>
            <a:ext cx="6453203" cy="69051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59300" y="6967432"/>
            <a:ext cx="518177" cy="7429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579840" y="9211841"/>
            <a:ext cx="359696" cy="6070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700000">
            <a:off x="-2404797" y="-4102560"/>
            <a:ext cx="5808171" cy="62149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59349" b="60397"/>
          <a:stretch>
            <a:fillRect/>
          </a:stretch>
        </p:blipFill>
        <p:spPr>
          <a:xfrm>
            <a:off x="669225" y="1459770"/>
            <a:ext cx="587766" cy="751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392152">
            <a:off x="-1968164" y="6484799"/>
            <a:ext cx="9562453" cy="63351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353796" flipV="1">
            <a:off x="465622" y="8185894"/>
            <a:ext cx="5732819" cy="17700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62018" y="7720019"/>
            <a:ext cx="407207" cy="5838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458865" flipH="1">
            <a:off x="12116724" y="-1703721"/>
            <a:ext cx="8248819" cy="54648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59349" b="60397"/>
          <a:stretch>
            <a:fillRect/>
          </a:stretch>
        </p:blipFill>
        <p:spPr>
          <a:xfrm>
            <a:off x="17401037" y="1589985"/>
            <a:ext cx="752879" cy="9627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2638159" y="419916"/>
            <a:ext cx="4880230" cy="15067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 b="11375"/>
          <a:stretch>
            <a:fillRect/>
          </a:stretch>
        </p:blipFill>
        <p:spPr>
          <a:xfrm>
            <a:off x="465621" y="6415308"/>
            <a:ext cx="17515459" cy="1447357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18"/>
          <a:stretch>
            <a:fillRect/>
          </a:stretch>
        </p:blipFill>
        <p:spPr>
          <a:xfrm>
            <a:off x="669225" y="1926687"/>
            <a:ext cx="15332775" cy="42074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581400" y="659368"/>
            <a:ext cx="8509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/>
              <a:t>2. Độ bền và tính chất của hợp chất ion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0" name="Text Box 18"/>
          <p:cNvSpPr txBox="1">
            <a:spLocks noChangeArrowheads="1"/>
          </p:cNvSpPr>
          <p:nvPr/>
        </p:nvSpPr>
        <p:spPr bwMode="gray">
          <a:xfrm>
            <a:off x="1773662" y="5372100"/>
            <a:ext cx="15782512" cy="468919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 lIns="163284" tIns="81642" rIns="163284" bIns="81642">
            <a:spAutoFit/>
          </a:bodyPr>
          <a:lstStyle>
            <a:lvl1pPr marL="120650" indent="-1206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90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FE0000"/>
                </a:solidFill>
                <a:latin typeface="+mj-lt"/>
                <a:cs typeface="Times New Roman" panose="02020603050405020304" pitchFamily="18" charset="0"/>
              </a:rPr>
              <a:t>LUẬT CHƠI:</a:t>
            </a:r>
            <a:r>
              <a:rPr lang="en-US" sz="2800" dirty="0">
                <a:latin typeface="+mj-lt"/>
              </a:rPr>
              <a:t> </a:t>
            </a:r>
          </a:p>
          <a:p>
            <a:pPr marL="510264" indent="-510264" algn="just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 NGHIỆM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ngùi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510264" indent="-510264" algn="just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0" indent="0" algn="just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056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>
                <a:solidFill>
                  <a:srgbClr val="FF0000"/>
                </a:solidFill>
              </a:rPr>
              <a:t>Ai nhanh hơn?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2024" y="83124"/>
            <a:ext cx="8458200" cy="2345283"/>
          </a:xfrm>
          <a:prstGeom prst="rect">
            <a:avLst/>
          </a:prstGeom>
        </p:spPr>
      </p:pic>
      <p:sp>
        <p:nvSpPr>
          <p:cNvPr id="28" name="Hình chữ nhật 4"/>
          <p:cNvSpPr/>
          <p:nvPr/>
        </p:nvSpPr>
        <p:spPr>
          <a:xfrm>
            <a:off x="2286000" y="2570455"/>
            <a:ext cx="13204824" cy="204231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lIns="163284" tIns="81642" rIns="163284" bIns="81642">
            <a:spAutoFit/>
          </a:bodyPr>
          <a:lstStyle/>
          <a:p>
            <a:pPr algn="just">
              <a:defRPr/>
            </a:pPr>
            <a:r>
              <a:rPr lang="en-US" sz="4300" b="1" dirty="0">
                <a:solidFill>
                  <a:srgbClr val="F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sz="4300" b="1">
                <a:solidFill>
                  <a:srgbClr val="F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3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000" b="1">
                <a:solidFill>
                  <a:srgbClr val="3333FF"/>
                </a:solidFill>
                <a:latin typeface="Times New Roman" pitchFamily="18" charset="0"/>
                <a:cs typeface="Times New Roman" panose="02020603050405020304" pitchFamily="18" charset="0"/>
              </a:rPr>
              <a:t>Ai đứng lâu hơn</a:t>
            </a:r>
          </a:p>
          <a:p>
            <a:pPr marL="612317" indent="-612317" algn="just">
              <a:buFont typeface="Wingdings" panose="05000000000000000000" pitchFamily="2" charset="2"/>
              <a:buChar char="v"/>
              <a:defRPr/>
            </a:pPr>
            <a:r>
              <a:rPr lang="en-US" sz="3600" b="1">
                <a:latin typeface="Times New Roman" pitchFamily="18" charset="0"/>
                <a:cs typeface="Times New Roman" panose="02020603050405020304" pitchFamily="18" charset="0"/>
              </a:rPr>
              <a:t>Trò chơi với sự tham gia khởi động tiết học của cả lớp để tìm ra người có đôi chân không biết mệt mỏi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773662" y="9096122"/>
            <a:ext cx="1066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4" name="Smiley Face 3"/>
          <p:cNvSpPr/>
          <p:nvPr/>
        </p:nvSpPr>
        <p:spPr>
          <a:xfrm>
            <a:off x="6172200" y="9562653"/>
            <a:ext cx="609600" cy="457200"/>
          </a:xfrm>
          <a:prstGeom prst="smileyFac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73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0" grpId="0" animBg="1"/>
      <p:bldP spid="28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99268" y="-47625"/>
            <a:ext cx="16760032" cy="10141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b="1" dirty="0" err="1">
                <a:solidFill>
                  <a:srgbClr val="000000"/>
                </a:solidFill>
                <a:latin typeface="Public Sans"/>
              </a:rPr>
              <a:t>Câu</a:t>
            </a:r>
            <a:r>
              <a:rPr lang="en-US" sz="3238" b="1" dirty="0">
                <a:solidFill>
                  <a:srgbClr val="000000"/>
                </a:solidFill>
                <a:latin typeface="Public Sans"/>
              </a:rPr>
              <a:t> 1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. 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Liên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ion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tạo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thành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giữa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hai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nguyên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tử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: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dirty="0">
                <a:solidFill>
                  <a:srgbClr val="000000"/>
                </a:solidFill>
                <a:latin typeface="Public Sans"/>
              </a:rPr>
              <a:t>A. Phi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kim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điển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hình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.                                                          B. Kim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loại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và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phi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kim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dirty="0">
                <a:solidFill>
                  <a:srgbClr val="000000"/>
                </a:solidFill>
                <a:latin typeface="Public Sans"/>
              </a:rPr>
              <a:t>C. Kim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loại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điển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hình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và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phi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kim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điển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hình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.                 D. Kim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loại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điển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hình</a:t>
            </a:r>
            <a:endParaRPr lang="en-US" sz="3238" dirty="0">
              <a:solidFill>
                <a:srgbClr val="000000"/>
              </a:solidFill>
              <a:latin typeface="Public Sans"/>
            </a:endParaRP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b="1" dirty="0" err="1">
                <a:solidFill>
                  <a:srgbClr val="000000"/>
                </a:solidFill>
                <a:latin typeface="Public Sans"/>
              </a:rPr>
              <a:t>Câu</a:t>
            </a:r>
            <a:r>
              <a:rPr lang="en-US" sz="3238" b="1" dirty="0">
                <a:solidFill>
                  <a:srgbClr val="000000"/>
                </a:solidFill>
                <a:latin typeface="Public Sans"/>
              </a:rPr>
              <a:t> 2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. 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Hầu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hết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các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hợp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chất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ion :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dirty="0">
                <a:solidFill>
                  <a:srgbClr val="000000"/>
                </a:solidFill>
                <a:latin typeface="Public Sans"/>
              </a:rPr>
              <a:t>A.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Có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nhiệt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độ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nóng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chảy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và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nhiệt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độ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sôi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cao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dirty="0">
                <a:solidFill>
                  <a:srgbClr val="000000"/>
                </a:solidFill>
                <a:latin typeface="Public Sans"/>
              </a:rPr>
              <a:t>B.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Dễ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hòa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tan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trong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các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dung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môi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hữu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cơ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dirty="0">
                <a:solidFill>
                  <a:srgbClr val="000000"/>
                </a:solidFill>
                <a:latin typeface="Public Sans"/>
              </a:rPr>
              <a:t>C. Ở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trạng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thái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nóng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chảy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không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dẫn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điện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dirty="0">
                <a:solidFill>
                  <a:srgbClr val="000000"/>
                </a:solidFill>
                <a:latin typeface="Public Sans"/>
              </a:rPr>
              <a:t>D. Tan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trong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nước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thành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dung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dịch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không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điện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li.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b="1" dirty="0" err="1">
                <a:solidFill>
                  <a:srgbClr val="000000"/>
                </a:solidFill>
                <a:latin typeface="Public Sans"/>
              </a:rPr>
              <a:t>Câu</a:t>
            </a:r>
            <a:r>
              <a:rPr lang="en-US" sz="3238" b="1" dirty="0">
                <a:solidFill>
                  <a:srgbClr val="000000"/>
                </a:solidFill>
                <a:latin typeface="Public Sans"/>
              </a:rPr>
              <a:t> 3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. 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Liên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ion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có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bản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chất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là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: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dirty="0">
                <a:solidFill>
                  <a:srgbClr val="000000"/>
                </a:solidFill>
                <a:latin typeface="Public Sans"/>
              </a:rPr>
              <a:t>A.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Lực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hút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tĩnh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điện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của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các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ion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mang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điện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tích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trái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dấu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dirty="0">
                <a:solidFill>
                  <a:srgbClr val="000000"/>
                </a:solidFill>
                <a:latin typeface="Public Sans"/>
              </a:rPr>
              <a:t>B.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Lực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hút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tĩnh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điện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giữa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cation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kim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loại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với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các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electron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tự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do.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dirty="0">
                <a:solidFill>
                  <a:srgbClr val="000000"/>
                </a:solidFill>
                <a:latin typeface="Public Sans"/>
              </a:rPr>
              <a:t>C.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Lực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hút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giữa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các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phân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tử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dirty="0">
                <a:solidFill>
                  <a:srgbClr val="000000"/>
                </a:solidFill>
                <a:latin typeface="Public Sans"/>
              </a:rPr>
              <a:t>D.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Sự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dùng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chung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các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electron.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b="1" dirty="0" err="1">
                <a:solidFill>
                  <a:srgbClr val="000000"/>
                </a:solidFill>
                <a:latin typeface="Public Sans"/>
              </a:rPr>
              <a:t>Câu</a:t>
            </a:r>
            <a:r>
              <a:rPr lang="en-US" sz="3238" b="1" dirty="0">
                <a:solidFill>
                  <a:srgbClr val="000000"/>
                </a:solidFill>
                <a:latin typeface="Public Sans"/>
              </a:rPr>
              <a:t> 4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. 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Chọn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câu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sai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: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Khi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nói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về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ion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dirty="0">
                <a:solidFill>
                  <a:srgbClr val="000000"/>
                </a:solidFill>
                <a:latin typeface="Public Sans"/>
              </a:rPr>
              <a:t>A. Ion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có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thể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chia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thành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ion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đơn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nguyên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tử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và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ion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đa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nguyên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tử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dirty="0">
                <a:solidFill>
                  <a:srgbClr val="000000"/>
                </a:solidFill>
                <a:latin typeface="Public Sans"/>
              </a:rPr>
              <a:t>B. Ion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âm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gọi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là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cation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, ion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dương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gọi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là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anion.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dirty="0">
                <a:solidFill>
                  <a:srgbClr val="000000"/>
                </a:solidFill>
                <a:latin typeface="Public Sans"/>
              </a:rPr>
              <a:t>C. Ion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là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phần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tử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mang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điện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r>
              <a:rPr lang="en-US" sz="3238" dirty="0">
                <a:solidFill>
                  <a:srgbClr val="000000"/>
                </a:solidFill>
                <a:latin typeface="Public Sans"/>
              </a:rPr>
              <a:t>D. Ion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được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hình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thành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khi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nguyên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tử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nhường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hay </a:t>
            </a:r>
            <a:r>
              <a:rPr lang="en-US" sz="3238" dirty="0" err="1">
                <a:solidFill>
                  <a:srgbClr val="000000"/>
                </a:solidFill>
                <a:latin typeface="Public Sans"/>
              </a:rPr>
              <a:t>nhận</a:t>
            </a:r>
            <a:r>
              <a:rPr lang="en-US" sz="3238" dirty="0">
                <a:solidFill>
                  <a:srgbClr val="000000"/>
                </a:solidFill>
                <a:latin typeface="Public Sans"/>
              </a:rPr>
              <a:t> electron.</a:t>
            </a:r>
          </a:p>
          <a:p>
            <a:pPr>
              <a:lnSpc>
                <a:spcPts val="4209"/>
              </a:lnSpc>
              <a:spcBef>
                <a:spcPct val="0"/>
              </a:spcBef>
            </a:pPr>
            <a:endParaRPr lang="en-US" sz="3238" dirty="0">
              <a:solidFill>
                <a:srgbClr val="000000"/>
              </a:solidFill>
              <a:latin typeface="Public Sans"/>
            </a:endParaRPr>
          </a:p>
        </p:txBody>
      </p:sp>
      <p:sp>
        <p:nvSpPr>
          <p:cNvPr id="4" name="Oval 3"/>
          <p:cNvSpPr/>
          <p:nvPr/>
        </p:nvSpPr>
        <p:spPr>
          <a:xfrm>
            <a:off x="499268" y="990600"/>
            <a:ext cx="457200" cy="533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07597" y="2095500"/>
            <a:ext cx="457200" cy="533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5000" y="4756226"/>
            <a:ext cx="457200" cy="533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28135" y="7962900"/>
            <a:ext cx="457200" cy="533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7200" y="-47625"/>
            <a:ext cx="17583342" cy="10988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b="1" dirty="0" err="1">
                <a:solidFill>
                  <a:srgbClr val="000000"/>
                </a:solidFill>
                <a:latin typeface="Public Sans"/>
              </a:rPr>
              <a:t>Câu</a:t>
            </a:r>
            <a:r>
              <a:rPr lang="en-US" sz="3337" b="1" dirty="0">
                <a:solidFill>
                  <a:srgbClr val="000000"/>
                </a:solidFill>
                <a:latin typeface="Public Sans"/>
              </a:rPr>
              <a:t> 5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 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Tính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chất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nào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sau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đây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không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phải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tính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chất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của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hợp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chất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ion: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dirty="0">
                <a:solidFill>
                  <a:srgbClr val="000000"/>
                </a:solidFill>
                <a:latin typeface="Public Sans"/>
              </a:rPr>
              <a:t>A.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Có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tính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bền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,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nhiệt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độ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nóng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chảy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cao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dirty="0">
                <a:solidFill>
                  <a:srgbClr val="000000"/>
                </a:solidFill>
                <a:latin typeface="Public Sans"/>
              </a:rPr>
              <a:t>B.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Có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tính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dẫn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điện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và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tan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nhiều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trong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nước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dirty="0">
                <a:solidFill>
                  <a:srgbClr val="000000"/>
                </a:solidFill>
                <a:latin typeface="Public Sans"/>
              </a:rPr>
              <a:t>C.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Có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tính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dẫn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nhiệt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và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nhiệt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độ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nóng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chảy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thấp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dirty="0">
                <a:solidFill>
                  <a:srgbClr val="000000"/>
                </a:solidFill>
                <a:latin typeface="Public Sans"/>
              </a:rPr>
              <a:t>D.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Chứa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các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liên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ion.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b="1" dirty="0" err="1">
                <a:solidFill>
                  <a:srgbClr val="000000"/>
                </a:solidFill>
                <a:latin typeface="Public Sans"/>
              </a:rPr>
              <a:t>Câu</a:t>
            </a:r>
            <a:r>
              <a:rPr lang="en-US" sz="3337" b="1" dirty="0">
                <a:solidFill>
                  <a:srgbClr val="000000"/>
                </a:solidFill>
                <a:latin typeface="Public Sans"/>
              </a:rPr>
              <a:t> 6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  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Hợp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chất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trong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phân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tử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có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liên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ion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là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?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dirty="0">
                <a:solidFill>
                  <a:srgbClr val="000000"/>
                </a:solidFill>
                <a:latin typeface="Public Sans"/>
              </a:rPr>
              <a:t> A. 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HCl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 B.  NH3. C.  H2O.    D. 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NaCl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b="1" dirty="0" err="1">
                <a:solidFill>
                  <a:srgbClr val="000000"/>
                </a:solidFill>
                <a:latin typeface="Public Sans"/>
              </a:rPr>
              <a:t>Câu</a:t>
            </a:r>
            <a:r>
              <a:rPr lang="en-US" sz="3337" b="1" dirty="0">
                <a:solidFill>
                  <a:srgbClr val="000000"/>
                </a:solidFill>
                <a:latin typeface="Public Sans"/>
              </a:rPr>
              <a:t> 7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 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Liên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hóa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học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trong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phân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tử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nào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sau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đây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là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liên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ion?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dirty="0">
                <a:solidFill>
                  <a:srgbClr val="000000"/>
                </a:solidFill>
                <a:latin typeface="Public Sans"/>
              </a:rPr>
              <a:t> A. Cl2. B.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KCl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 C.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HCl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    D.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HClO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b="1" dirty="0" err="1">
                <a:solidFill>
                  <a:srgbClr val="000000"/>
                </a:solidFill>
                <a:latin typeface="Public Sans"/>
              </a:rPr>
              <a:t>Câu</a:t>
            </a:r>
            <a:r>
              <a:rPr lang="en-US" sz="3337" b="1" dirty="0">
                <a:solidFill>
                  <a:srgbClr val="000000"/>
                </a:solidFill>
                <a:latin typeface="Public Sans"/>
              </a:rPr>
              <a:t> 8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 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Dãy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chất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nào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sau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đây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chỉ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chứa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liên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ion?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dirty="0">
                <a:solidFill>
                  <a:srgbClr val="000000"/>
                </a:solidFill>
                <a:latin typeface="Public Sans"/>
              </a:rPr>
              <a:t>A.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BaO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;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CaO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;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NaCl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; Na2S.                 B. K2O ; BaCl2 ;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HCl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;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NaCl</a:t>
            </a:r>
            <a:endParaRPr lang="en-US" sz="3337" dirty="0">
              <a:solidFill>
                <a:srgbClr val="000000"/>
              </a:solidFill>
              <a:latin typeface="Public Sans"/>
            </a:endParaRP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dirty="0">
                <a:solidFill>
                  <a:srgbClr val="000000"/>
                </a:solidFill>
                <a:latin typeface="Public Sans"/>
              </a:rPr>
              <a:t>C. CO2 ;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BaO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; Na2O ;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NaCl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                  D. KI ; Li2O ; BaCl2 ;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NaF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b="1" dirty="0" err="1">
                <a:solidFill>
                  <a:srgbClr val="000000"/>
                </a:solidFill>
                <a:latin typeface="Public Sans"/>
              </a:rPr>
              <a:t>Câu</a:t>
            </a:r>
            <a:r>
              <a:rPr lang="en-US" sz="3337" b="1" dirty="0">
                <a:solidFill>
                  <a:srgbClr val="000000"/>
                </a:solidFill>
                <a:latin typeface="Public Sans"/>
              </a:rPr>
              <a:t> 9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 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Hợp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chất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nào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sau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thuộc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loại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hợp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chất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ion?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dirty="0">
                <a:solidFill>
                  <a:srgbClr val="000000"/>
                </a:solidFill>
                <a:latin typeface="Public Sans"/>
              </a:rPr>
              <a:t>A. Cl2.  B.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KCl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 C. H2S.                 D. CO2.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b="1" dirty="0" err="1">
                <a:solidFill>
                  <a:srgbClr val="000000"/>
                </a:solidFill>
                <a:latin typeface="Public Sans"/>
              </a:rPr>
              <a:t>Câu</a:t>
            </a:r>
            <a:r>
              <a:rPr lang="en-US" sz="3337" b="1" dirty="0">
                <a:solidFill>
                  <a:srgbClr val="000000"/>
                </a:solidFill>
                <a:latin typeface="Public Sans"/>
              </a:rPr>
              <a:t> 10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 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luận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nào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sau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đây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không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đúng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?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dirty="0">
                <a:solidFill>
                  <a:srgbClr val="000000"/>
                </a:solidFill>
                <a:latin typeface="Public Sans"/>
              </a:rPr>
              <a:t>A.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Liên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trong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phân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tử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Cl2, H2, O2, N2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là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liên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cộng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hóa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trị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không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cực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dirty="0">
                <a:solidFill>
                  <a:srgbClr val="000000"/>
                </a:solidFill>
                <a:latin typeface="Public Sans"/>
              </a:rPr>
              <a:t>B.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Liên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trong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phân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tử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NH3, H2O, C2H4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là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liên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cộng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hóa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trị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có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cực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dirty="0">
                <a:solidFill>
                  <a:srgbClr val="000000"/>
                </a:solidFill>
                <a:latin typeface="Public Sans"/>
              </a:rPr>
              <a:t>C.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Liên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trong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phân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tử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CaF2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và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CsCl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là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liên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ion.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337" dirty="0">
                <a:solidFill>
                  <a:srgbClr val="000000"/>
                </a:solidFill>
                <a:latin typeface="Public Sans"/>
              </a:rPr>
              <a:t>D.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Liên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trong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phân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tử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CaS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và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AlCl3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là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liên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3337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3337" dirty="0">
                <a:solidFill>
                  <a:srgbClr val="000000"/>
                </a:solidFill>
                <a:latin typeface="Public Sans"/>
              </a:rPr>
              <a:t> ion.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endParaRPr lang="en-US" sz="3337" dirty="0">
              <a:solidFill>
                <a:srgbClr val="000000"/>
              </a:solidFill>
              <a:latin typeface="Public Sans"/>
            </a:endParaRPr>
          </a:p>
        </p:txBody>
      </p:sp>
      <p:sp>
        <p:nvSpPr>
          <p:cNvPr id="4" name="Oval 3"/>
          <p:cNvSpPr/>
          <p:nvPr/>
        </p:nvSpPr>
        <p:spPr>
          <a:xfrm>
            <a:off x="445000" y="1562100"/>
            <a:ext cx="457200" cy="533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15000" y="3162300"/>
            <a:ext cx="457200" cy="533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28800" y="4234489"/>
            <a:ext cx="457200" cy="533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67600" y="5905500"/>
            <a:ext cx="457200" cy="533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30596" y="7048500"/>
            <a:ext cx="457200" cy="533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5000" y="9753600"/>
            <a:ext cx="457200" cy="533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AC360C35-CE52-418F-B37F-AFD0F245E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55430">
            <a:off x="12449068" y="2713837"/>
            <a:ext cx="1099040" cy="1642587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DBDC7D4D-FF1B-4197-B568-711182D6D10C}"/>
              </a:ext>
            </a:extLst>
          </p:cNvPr>
          <p:cNvSpPr txBox="1"/>
          <p:nvPr/>
        </p:nvSpPr>
        <p:spPr>
          <a:xfrm>
            <a:off x="6172200" y="3303021"/>
            <a:ext cx="4457747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6"/>
              </a:lnSpc>
            </a:pPr>
            <a:r>
              <a:rPr lang="en-US" sz="10406" b="1" dirty="0">
                <a:solidFill>
                  <a:schemeClr val="tx1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EM CÓ BIẾT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30167"/>
            <a:ext cx="4457747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29200" y="5600330"/>
            <a:ext cx="7758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/>
              <a:t>Làm sao để “ Nuôi tinh thể muối ăn”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5726232" y="7505700"/>
            <a:ext cx="4903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https://www.youtube.com/watch?v=2IyD4tb9oN4</a:t>
            </a:r>
          </a:p>
        </p:txBody>
      </p:sp>
    </p:spTree>
    <p:extLst>
      <p:ext uri="{BB962C8B-B14F-4D97-AF65-F5344CB8AC3E}">
        <p14:creationId xmlns:p14="http://schemas.microsoft.com/office/powerpoint/2010/main" val="598723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1160864"/>
              </p:ext>
            </p:extLst>
          </p:nvPr>
        </p:nvGraphicFramePr>
        <p:xfrm>
          <a:off x="0" y="-190500"/>
          <a:ext cx="18288000" cy="10262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Presentation" r:id="rId3" imgW="9142299" imgH="5142083" progId="PowerPoint.Show.12">
                  <p:embed/>
                </p:oleObj>
              </mc:Choice>
              <mc:Fallback>
                <p:oleObj name="Presentation" r:id="rId3" imgW="9142299" imgH="5142083" progId="PowerPoint.Show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90500"/>
                        <a:ext cx="18288000" cy="10262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2377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1133475"/>
            <a:ext cx="8115300" cy="141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99"/>
              </a:lnSpc>
            </a:pPr>
            <a:r>
              <a:rPr lang="en-US" sz="9999" dirty="0">
                <a:solidFill>
                  <a:srgbClr val="000000"/>
                </a:solidFill>
                <a:latin typeface="Sigmar One"/>
              </a:rPr>
              <a:t>NỘI DUNG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3479001"/>
            <a:ext cx="4955789" cy="5629953"/>
          </a:xfrm>
          <a:prstGeom prst="rect">
            <a:avLst/>
          </a:prstGeom>
          <a:solidFill>
            <a:srgbClr val="FDD2F5"/>
          </a:solidFill>
        </p:spPr>
      </p:sp>
      <p:sp>
        <p:nvSpPr>
          <p:cNvPr id="5" name="TextBox 5"/>
          <p:cNvSpPr txBox="1"/>
          <p:nvPr/>
        </p:nvSpPr>
        <p:spPr>
          <a:xfrm>
            <a:off x="1451313" y="4111066"/>
            <a:ext cx="4110563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dirty="0">
                <a:solidFill>
                  <a:srgbClr val="000000"/>
                </a:solidFill>
                <a:latin typeface="Public Sans Bold"/>
              </a:rPr>
              <a:t>SỰ TẠO THÀNH ION</a:t>
            </a:r>
          </a:p>
        </p:txBody>
      </p:sp>
      <p:sp>
        <p:nvSpPr>
          <p:cNvPr id="6" name="AutoShape 6"/>
          <p:cNvSpPr/>
          <p:nvPr/>
        </p:nvSpPr>
        <p:spPr>
          <a:xfrm>
            <a:off x="6666106" y="3479001"/>
            <a:ext cx="4955789" cy="5629953"/>
          </a:xfrm>
          <a:prstGeom prst="rect">
            <a:avLst/>
          </a:prstGeom>
          <a:solidFill>
            <a:srgbClr val="FDD2F5"/>
          </a:solidFill>
        </p:spPr>
      </p:sp>
      <p:sp>
        <p:nvSpPr>
          <p:cNvPr id="7" name="TextBox 7"/>
          <p:cNvSpPr txBox="1"/>
          <p:nvPr/>
        </p:nvSpPr>
        <p:spPr>
          <a:xfrm>
            <a:off x="7235677" y="4111066"/>
            <a:ext cx="3963605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dirty="0">
                <a:solidFill>
                  <a:srgbClr val="000000"/>
                </a:solidFill>
                <a:latin typeface="Public Sans Bold"/>
              </a:rPr>
              <a:t>SỰ TẠO THÀNH LIÊN KẾT ION</a:t>
            </a:r>
          </a:p>
        </p:txBody>
      </p:sp>
      <p:sp>
        <p:nvSpPr>
          <p:cNvPr id="8" name="AutoShape 8"/>
          <p:cNvSpPr/>
          <p:nvPr/>
        </p:nvSpPr>
        <p:spPr>
          <a:xfrm>
            <a:off x="12303511" y="3479001"/>
            <a:ext cx="4955789" cy="5629953"/>
          </a:xfrm>
          <a:prstGeom prst="rect">
            <a:avLst/>
          </a:prstGeom>
          <a:solidFill>
            <a:srgbClr val="FDD2F5"/>
          </a:solidFill>
        </p:spPr>
      </p:sp>
      <p:sp>
        <p:nvSpPr>
          <p:cNvPr id="9" name="TextBox 9"/>
          <p:cNvSpPr txBox="1"/>
          <p:nvPr/>
        </p:nvSpPr>
        <p:spPr>
          <a:xfrm>
            <a:off x="12869669" y="3869449"/>
            <a:ext cx="4110563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dirty="0">
                <a:solidFill>
                  <a:srgbClr val="000000"/>
                </a:solidFill>
                <a:latin typeface="Public Sans Bold"/>
              </a:rPr>
              <a:t>TINH THỂ ION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519681" y="391397"/>
            <a:ext cx="2783830" cy="20937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86350" y="8887124"/>
            <a:ext cx="2805593" cy="15456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914653" flipH="1">
            <a:off x="13547929" y="1567010"/>
            <a:ext cx="1617783" cy="6147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763441" y="5165166"/>
            <a:ext cx="524559" cy="5245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07290" y="9258300"/>
            <a:ext cx="2096379" cy="68608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869669" y="5105400"/>
            <a:ext cx="4110563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dirty="0">
                <a:solidFill>
                  <a:srgbClr val="000000"/>
                </a:solidFill>
                <a:latin typeface="Public Sans Bold"/>
              </a:rPr>
              <a:t>CẤU TRÚC CỦA TINH THỂ 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869669" y="6462855"/>
            <a:ext cx="4110563" cy="1569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dirty="0">
                <a:solidFill>
                  <a:srgbClr val="000000"/>
                </a:solidFill>
                <a:latin typeface="Public Sans Bold"/>
              </a:rPr>
              <a:t> ĐỘ BỀN VÀ TÍNH CHẤT CỦA HỢP CHẤT 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xmlns="" id="{6226D385-2BD8-4561-832C-A577B8D74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733800" y="1649848"/>
            <a:ext cx="10744200" cy="3424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72200" y="2523788"/>
            <a:ext cx="6629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cs typeface="Amatic SC" panose="00000500000000000000" pitchFamily="2" charset="-79"/>
              </a:rPr>
              <a:t>KHỞI ĐỘNG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0371D205-69C0-4A03-A3EE-D2BEAAA74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4800" y="5074348"/>
            <a:ext cx="5236911" cy="5007482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xmlns="" id="{078F9B17-28B9-4E6F-9064-A2155C28D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8650">
            <a:off x="16536993" y="52281"/>
            <a:ext cx="1718181" cy="2104688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19D3A083-A9FF-4621-A047-121114EA35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146443" y="419100"/>
            <a:ext cx="2249640" cy="2104688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F3D07420-53D3-4C75-AC17-62CE187583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28969">
            <a:off x="16185378" y="6938728"/>
            <a:ext cx="1176379" cy="2104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6AAA06-4532-4640-8E29-595EA4A4A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0830694">
            <a:off x="15151054" y="7152792"/>
            <a:ext cx="1176379" cy="210468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DAA4E59C-9DA2-450D-9256-0B0F4065C0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876086" y="7120448"/>
            <a:ext cx="3033973" cy="2104688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CEA62846-59DF-4AE9-A41A-BD57A0B84A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57200" y="419100"/>
            <a:ext cx="2041037" cy="21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0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768629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1444" y="-77200"/>
            <a:ext cx="1801971" cy="12482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94752" y="-187141"/>
            <a:ext cx="1798024" cy="17196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816478" y="203276"/>
            <a:ext cx="524559" cy="524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917000">
            <a:off x="345863" y="1106144"/>
            <a:ext cx="1577595" cy="516304"/>
          </a:xfrm>
          <a:prstGeom prst="rect">
            <a:avLst/>
          </a:prstGeom>
        </p:spPr>
      </p:pic>
      <p:pic>
        <p:nvPicPr>
          <p:cNvPr id="8" name="video khở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400" y="1768629"/>
            <a:ext cx="17983199" cy="7413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3484131" y="507365"/>
            <a:ext cx="11968336" cy="52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Public Sans Bold"/>
              </a:rPr>
              <a:t>ĐIỀN VÀO CHỖ CHẤM ĐỂ ĐƯỢC CÂU HOÀN CHỈNH: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0200" y="1147535"/>
            <a:ext cx="15392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624"/>
              </a:lnSpc>
            </a:pPr>
            <a:r>
              <a:rPr lang="en-US" sz="4326" dirty="0">
                <a:solidFill>
                  <a:srgbClr val="000000"/>
                </a:solidFill>
                <a:latin typeface="Public Sans Bold"/>
              </a:rPr>
              <a:t>1.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Nguyên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tử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clo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nhận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1 electron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thì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ion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tạo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thành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có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cấu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hình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electron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của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nguyên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tử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nguyên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tố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….</a:t>
            </a:r>
          </a:p>
          <a:p>
            <a:pPr lvl="0">
              <a:lnSpc>
                <a:spcPts val="5624"/>
              </a:lnSpc>
            </a:pPr>
            <a:r>
              <a:rPr lang="en-US" sz="4326" dirty="0">
                <a:solidFill>
                  <a:srgbClr val="000000"/>
                </a:solidFill>
                <a:latin typeface="Public Sans Bold"/>
              </a:rPr>
              <a:t>2.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Để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hình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thành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liên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kết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hoá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học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nguyên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tử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Na ….1 electron,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nguyên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tử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Cl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…..1 electron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để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trở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thành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….</a:t>
            </a:r>
          </a:p>
          <a:p>
            <a:pPr lvl="0">
              <a:lnSpc>
                <a:spcPts val="5624"/>
              </a:lnSpc>
            </a:pPr>
            <a:r>
              <a:rPr lang="en-US" sz="4326" dirty="0">
                <a:solidFill>
                  <a:srgbClr val="000000"/>
                </a:solidFill>
                <a:latin typeface="Public Sans Bold"/>
              </a:rPr>
              <a:t>3.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Trong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tinh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thể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sodium chloride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bao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gồm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các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….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liên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kết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chặt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chẽ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với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326" dirty="0" err="1">
                <a:solidFill>
                  <a:srgbClr val="000000"/>
                </a:solidFill>
                <a:latin typeface="Public Sans Bold"/>
              </a:rPr>
              <a:t>nhau</a:t>
            </a:r>
            <a:r>
              <a:rPr lang="en-US" sz="4326" dirty="0">
                <a:solidFill>
                  <a:srgbClr val="000000"/>
                </a:solidFill>
                <a:latin typeface="Public Sans Bold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9724" y="6972300"/>
            <a:ext cx="2740952" cy="2610843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534400" y="7125771"/>
            <a:ext cx="2174871" cy="2457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710549" y="7277100"/>
            <a:ext cx="2577451" cy="24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34784" y="17083"/>
            <a:ext cx="15456837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71600" indent="-1371600">
              <a:lnSpc>
                <a:spcPts val="9950"/>
              </a:lnSpc>
              <a:spcBef>
                <a:spcPct val="0"/>
              </a:spcBef>
              <a:buAutoNum type="romanUcPeriod"/>
            </a:pPr>
            <a:r>
              <a:rPr lang="en-US" sz="7654" dirty="0" err="1">
                <a:solidFill>
                  <a:srgbClr val="000000"/>
                </a:solidFill>
                <a:latin typeface="Public Sans Bold"/>
              </a:rPr>
              <a:t>Sự</a:t>
            </a:r>
            <a:r>
              <a:rPr lang="en-US" sz="7654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7654" dirty="0" err="1">
                <a:solidFill>
                  <a:srgbClr val="000000"/>
                </a:solidFill>
                <a:latin typeface="Public Sans Bold"/>
              </a:rPr>
              <a:t>tạo</a:t>
            </a:r>
            <a:r>
              <a:rPr lang="en-US" sz="7654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7654" dirty="0" err="1">
                <a:solidFill>
                  <a:srgbClr val="000000"/>
                </a:solidFill>
                <a:latin typeface="Public Sans Bold"/>
              </a:rPr>
              <a:t>thành</a:t>
            </a:r>
            <a:r>
              <a:rPr lang="en-US" sz="7654" dirty="0">
                <a:solidFill>
                  <a:srgbClr val="000000"/>
                </a:solidFill>
                <a:latin typeface="Public Sans Bold"/>
              </a:rPr>
              <a:t> ion</a:t>
            </a:r>
          </a:p>
          <a:p>
            <a:pPr>
              <a:lnSpc>
                <a:spcPts val="9950"/>
              </a:lnSpc>
              <a:spcBef>
                <a:spcPct val="0"/>
              </a:spcBef>
            </a:pPr>
            <a:r>
              <a:rPr lang="de-DE" sz="3200" b="1" dirty="0"/>
              <a:t>Phiếu học tập 1:  Ghép nội dung ở cột A với cột B để thành câu hoàn chỉnh</a:t>
            </a:r>
            <a:endParaRPr lang="en-US" sz="3200" dirty="0"/>
          </a:p>
          <a:p>
            <a:pPr>
              <a:lnSpc>
                <a:spcPts val="9950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  <a:latin typeface="Public Sans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416018" y="7290624"/>
            <a:ext cx="3092470" cy="29963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91621" y="0"/>
            <a:ext cx="2096379" cy="6860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161528"/>
            <a:ext cx="524559" cy="524559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468246"/>
              </p:ext>
            </p:extLst>
          </p:nvPr>
        </p:nvGraphicFramePr>
        <p:xfrm>
          <a:off x="1570018" y="2968090"/>
          <a:ext cx="13980126" cy="6025478"/>
        </p:xfrm>
        <a:graphic>
          <a:graphicData uri="http://schemas.openxmlformats.org/drawingml/2006/table">
            <a:tbl>
              <a:tblPr firstRow="1" firstCol="1" bandRow="1"/>
              <a:tblGrid>
                <a:gridCol w="69900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900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043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Cột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A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Cột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B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0432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Nguyên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tử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kim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loại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nhường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electron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để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a.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tạo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thành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ion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mang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điện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tích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âm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(anion)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0432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Nguyên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tử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phi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kim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nhận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electron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để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b.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nó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trở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thành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phần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tử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mạng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điện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gọi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là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ion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05973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Khi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nguyên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tử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nhường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hay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nhận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electron 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3151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4.Quá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trình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thành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cation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sodium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4669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5.Quá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trình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thành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anion chloride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tạo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thành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ion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mang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điện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tích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dương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cation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02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710" y="4735598"/>
            <a:ext cx="5443960" cy="81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820" y="6384891"/>
            <a:ext cx="5029200" cy="90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7807960" y="6972300"/>
            <a:ext cx="15452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001000" y="5551402"/>
            <a:ext cx="1143000" cy="27162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53400" y="3864290"/>
            <a:ext cx="467810" cy="49245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848600" y="3864290"/>
            <a:ext cx="1143000" cy="5934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467600" y="4160995"/>
            <a:ext cx="2667000" cy="13904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Flowchart: Document 17414">
            <a:extLst>
              <a:ext uri="{FF2B5EF4-FFF2-40B4-BE49-F238E27FC236}">
                <a16:creationId xmlns:a16="http://schemas.microsoft.com/office/drawing/2014/main" xmlns="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57263" y="1"/>
            <a:ext cx="4872038" cy="5100638"/>
          </a:xfrm>
          <a:prstGeom prst="flowChartDocument">
            <a:avLst/>
          </a:prstGeom>
          <a:solidFill>
            <a:srgbClr val="B66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7410" name="Title 1">
            <a:extLst>
              <a:ext uri="{FF2B5EF4-FFF2-40B4-BE49-F238E27FC236}">
                <a16:creationId xmlns:a16="http://schemas.microsoft.com/office/drawing/2014/main" xmlns="" id="{B046D059-AFE4-FC6D-3FEA-285D326F7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8711" y="465887"/>
            <a:ext cx="4529138" cy="3556722"/>
          </a:xfrm>
        </p:spPr>
        <p:txBody>
          <a:bodyPr vert="horz" lIns="182880" tIns="91440" rIns="182880" bIns="91440" rtlCol="0" anchor="ctr">
            <a:normAutofit fontScale="90000"/>
          </a:bodyPr>
          <a:lstStyle/>
          <a:p>
            <a:pPr algn="just" eaLnBrk="1" hangingPunct="1">
              <a:lnSpc>
                <a:spcPct val="120000"/>
              </a:lnSpc>
            </a:pPr>
            <a:r>
              <a:rPr lang="en-US" altLang="vi-VN" sz="4800" b="1" dirty="0">
                <a:solidFill>
                  <a:srgbClr val="FFFFFF"/>
                </a:solidFill>
              </a:rPr>
              <a:t>Xem video, trả lời </a:t>
            </a:r>
            <a:r>
              <a:rPr lang="en-US" altLang="vi-VN" sz="4800" b="1" dirty="0" smtClean="0">
                <a:solidFill>
                  <a:srgbClr val="FFFFFF"/>
                </a:solidFill>
              </a:rPr>
              <a:t>câu hỏi</a:t>
            </a:r>
            <a:r>
              <a:rPr lang="en-US" altLang="vi-VN" sz="4800" b="1" dirty="0">
                <a:solidFill>
                  <a:srgbClr val="FFFFFF"/>
                </a:solidFill>
              </a:rPr>
              <a:t>: </a:t>
            </a:r>
            <a:br>
              <a:rPr lang="en-US" altLang="vi-VN" sz="4800" b="1" dirty="0">
                <a:solidFill>
                  <a:srgbClr val="FFFFFF"/>
                </a:solidFill>
              </a:rPr>
            </a:br>
            <a:r>
              <a:rPr lang="en-US" altLang="vi-VN" sz="4800" b="1" dirty="0">
                <a:solidFill>
                  <a:srgbClr val="FFFFFF"/>
                </a:solidFill>
              </a:rPr>
              <a:t>Phản ứng hóa học nào đã xảy ra?</a:t>
            </a:r>
          </a:p>
        </p:txBody>
      </p:sp>
      <p:pic>
        <p:nvPicPr>
          <p:cNvPr id="3" name="NA + CL2">
            <a:hlinkClick r:id="" action="ppaction://media"/>
            <a:extLst>
              <a:ext uri="{FF2B5EF4-FFF2-40B4-BE49-F238E27FC236}">
                <a16:creationId xmlns:a16="http://schemas.microsoft.com/office/drawing/2014/main" xmlns="" id="{63F30840-75BB-DD09-1CF6-5429F4933C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8356" y="465888"/>
            <a:ext cx="12729645" cy="923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77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3976" y="-57150"/>
            <a:ext cx="13956823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9"/>
              </a:lnSpc>
              <a:spcBef>
                <a:spcPct val="0"/>
              </a:spcBef>
            </a:pPr>
            <a:r>
              <a:rPr lang="en-US" sz="4699" dirty="0">
                <a:solidFill>
                  <a:srgbClr val="000000"/>
                </a:solidFill>
                <a:latin typeface="Public Sans Bold"/>
              </a:rPr>
              <a:t>2. </a:t>
            </a:r>
            <a:r>
              <a:rPr lang="en-US" sz="4699" dirty="0" err="1">
                <a:solidFill>
                  <a:srgbClr val="000000"/>
                </a:solidFill>
                <a:latin typeface="Public Sans Bold"/>
              </a:rPr>
              <a:t>Sự</a:t>
            </a:r>
            <a:r>
              <a:rPr lang="en-US" sz="46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Public Sans Bold"/>
              </a:rPr>
              <a:t>tạo</a:t>
            </a:r>
            <a:r>
              <a:rPr lang="en-US" sz="46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Public Sans Bold"/>
              </a:rPr>
              <a:t>thành</a:t>
            </a:r>
            <a:r>
              <a:rPr lang="en-US" sz="46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Public Sans Bold"/>
              </a:rPr>
              <a:t>liên</a:t>
            </a:r>
            <a:r>
              <a:rPr lang="en-US" sz="4699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Public Sans Bold"/>
              </a:rPr>
              <a:t>kết</a:t>
            </a:r>
            <a:r>
              <a:rPr lang="en-US" sz="4699" dirty="0">
                <a:solidFill>
                  <a:srgbClr val="000000"/>
                </a:solidFill>
                <a:latin typeface="Public Sans Bold"/>
              </a:rPr>
              <a:t> ion</a:t>
            </a:r>
          </a:p>
        </p:txBody>
      </p:sp>
      <p:pic>
        <p:nvPicPr>
          <p:cNvPr id="4" name="Mô phỏng liên kết ion (online-video-cutter.com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409700"/>
            <a:ext cx="16459200" cy="76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636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440147">
            <a:off x="13306363" y="7128269"/>
            <a:ext cx="6453203" cy="69051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59300" y="6967432"/>
            <a:ext cx="518177" cy="7429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579840" y="9211841"/>
            <a:ext cx="359696" cy="6070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700000">
            <a:off x="-3118282" y="-3834916"/>
            <a:ext cx="7167806" cy="76698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752126" y="419916"/>
            <a:ext cx="360704" cy="6087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9349" b="60397"/>
          <a:stretch>
            <a:fillRect/>
          </a:stretch>
        </p:blipFill>
        <p:spPr>
          <a:xfrm>
            <a:off x="669225" y="1459770"/>
            <a:ext cx="587766" cy="751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392152">
            <a:off x="-1968164" y="6484799"/>
            <a:ext cx="9562453" cy="63351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353796" flipV="1">
            <a:off x="465622" y="8185894"/>
            <a:ext cx="5732819" cy="17700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62018" y="7720019"/>
            <a:ext cx="407207" cy="5838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458865" flipH="1">
            <a:off x="12116724" y="-1703721"/>
            <a:ext cx="8248819" cy="54648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9349" b="60397"/>
          <a:stretch>
            <a:fillRect/>
          </a:stretch>
        </p:blipFill>
        <p:spPr>
          <a:xfrm>
            <a:off x="17401037" y="1589985"/>
            <a:ext cx="752879" cy="9627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2638159" y="419916"/>
            <a:ext cx="4880230" cy="150677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577149" y="2456131"/>
            <a:ext cx="14955816" cy="6946587"/>
            <a:chOff x="0" y="0"/>
            <a:chExt cx="19941088" cy="9262116"/>
          </a:xfrm>
        </p:grpSpPr>
        <p:sp>
          <p:nvSpPr>
            <p:cNvPr id="15" name="TextBox 15"/>
            <p:cNvSpPr txBox="1"/>
            <p:nvPr/>
          </p:nvSpPr>
          <p:spPr>
            <a:xfrm>
              <a:off x="0" y="746446"/>
              <a:ext cx="19941088" cy="675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66"/>
                </a:lnSpc>
              </a:pPr>
              <a:r>
                <a:rPr lang="en-US" sz="7866" dirty="0">
                  <a:solidFill>
                    <a:srgbClr val="241726"/>
                  </a:solidFill>
                  <a:latin typeface="Amatic SC"/>
                </a:rPr>
                <a:t> PHIẾU HỌC TẬP 2: MÔ TẢ SỰ HÌNH THÀNH LIÊN KẾT ION TRONG PHÂN TỬ : SODIUM CHLORIDE, MAGNESIUM OXIDE, CALCIUM CHLORIDE.</a:t>
              </a:r>
            </a:p>
            <a:p>
              <a:pPr algn="ctr">
                <a:lnSpc>
                  <a:spcPts val="7866"/>
                </a:lnSpc>
              </a:pPr>
              <a:r>
                <a:rPr lang="en-US" sz="7866" dirty="0">
                  <a:solidFill>
                    <a:srgbClr val="241726"/>
                  </a:solidFill>
                  <a:latin typeface="Amatic SC"/>
                </a:rPr>
                <a:t> </a:t>
              </a:r>
            </a:p>
            <a:p>
              <a:pPr algn="ctr">
                <a:lnSpc>
                  <a:spcPts val="7866"/>
                </a:lnSpc>
              </a:pPr>
              <a:endParaRPr lang="en-US" sz="7866" dirty="0">
                <a:solidFill>
                  <a:srgbClr val="241726"/>
                </a:solidFill>
                <a:latin typeface="Amatic SC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575452"/>
              <a:ext cx="19941088" cy="686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86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1007</Words>
  <Application>Microsoft Office PowerPoint</Application>
  <PresentationFormat>Custom</PresentationFormat>
  <Paragraphs>85</Paragraphs>
  <Slides>17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微软雅黑</vt:lpstr>
      <vt:lpstr>Sigmar One</vt:lpstr>
      <vt:lpstr>Wingdings</vt:lpstr>
      <vt:lpstr>Arial</vt:lpstr>
      <vt:lpstr>宋体</vt:lpstr>
      <vt:lpstr>Amatic SC</vt:lpstr>
      <vt:lpstr>Calibri</vt:lpstr>
      <vt:lpstr>Public Sans</vt:lpstr>
      <vt:lpstr>Public Sans Bold</vt:lpstr>
      <vt:lpstr>Times New Roman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video, trả lời câu hỏi:  Phản ứng hóa học nào đã xảy ra?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nhanh hơn? </vt:lpstr>
      <vt:lpstr>PowerPoint Presentation</vt:lpstr>
      <vt:lpstr>PowerPoint Presentation</vt:lpstr>
      <vt:lpstr>PowerPoint Presentation</vt:lpstr>
      <vt:lpstr>PowerPoint Presentation</vt:lpstr>
    </vt:vector>
  </TitlesOfParts>
  <Manager>TV_STEM</Manager>
  <Company>TV_STEM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TV_STEM</dc:title>
  <dc:subject>TV_STEM</dc:subject>
  <dc:creator>TV_STEM</dc:creator>
  <cp:keywords>TV_STEM</cp:keywords>
  <dc:description>TV_STEM</dc:description>
  <cp:lastModifiedBy>Huan Tran</cp:lastModifiedBy>
  <cp:revision>28</cp:revision>
  <dcterms:created xsi:type="dcterms:W3CDTF">2006-08-16T00:00:00Z</dcterms:created>
  <dcterms:modified xsi:type="dcterms:W3CDTF">2024-11-11T16:11:42Z</dcterms:modified>
  <cp:category>TV_STEM</cp:category>
  <dc:identifier>DAFHmVFHE9M</dc:identifier>
</cp:coreProperties>
</file>