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71" r:id="rId3"/>
    <p:sldId id="272" r:id="rId4"/>
    <p:sldId id="263" r:id="rId5"/>
    <p:sldId id="264" r:id="rId6"/>
    <p:sldId id="265" r:id="rId7"/>
    <p:sldId id="266" r:id="rId8"/>
    <p:sldId id="262" r:id="rId9"/>
    <p:sldId id="256" r:id="rId10"/>
    <p:sldId id="257" r:id="rId11"/>
    <p:sldId id="258" r:id="rId12"/>
    <p:sldId id="259" r:id="rId13"/>
    <p:sldId id="260" r:id="rId14"/>
    <p:sldId id="261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E0ADE-8369-41AE-BBED-B16439465EE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C0602-8F04-459F-A6E0-7571DF472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75A9A-5B61-451E-B8FC-E84FBA8F806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02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75A9A-5B61-451E-B8FC-E84FBA8F806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30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slide" Target="slide9.xml"/><Relationship Id="rId4" Type="http://schemas.openxmlformats.org/officeDocument/2006/relationships/audio" Target="../media/audio4.wav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4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4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4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slide" Target="slide11.xml"/><Relationship Id="rId7" Type="http://schemas.openxmlformats.org/officeDocument/2006/relationships/slide" Target="slide12.xml"/><Relationship Id="rId12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13.xml"/><Relationship Id="rId5" Type="http://schemas.openxmlformats.org/officeDocument/2006/relationships/slide" Target="slide10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27596"/>
            <a:ext cx="5638800" cy="421684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457200"/>
            <a:ext cx="8686800" cy="147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  <a:p>
            <a:pPr algn="ctr"/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LỚP VỎ ELECTRON NGUYÊN TỬ</a:t>
            </a: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10 -  KNTT 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electron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47800" y="3114323"/>
            <a:ext cx="5124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3953301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7800" y="4911161"/>
            <a:ext cx="476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7800" y="5865911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4" name="Picture 23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6800" y="685800"/>
            <a:ext cx="1028553" cy="1045142"/>
          </a:xfrm>
          <a:prstGeom prst="rect">
            <a:avLst/>
          </a:prstGeom>
        </p:spPr>
      </p:pic>
      <p:pic>
        <p:nvPicPr>
          <p:cNvPr id="27" name="Picture 26" descr="fd2eb0da63d7a14861647a759c721ae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2400" y="5715001"/>
            <a:ext cx="1371600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42311" y="3258617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42311" y="4093795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2400" y="5715001"/>
            <a:ext cx="1371600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Pauli (Pau-li),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orbital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47800" y="32243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electron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0145" y="38862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electron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5509" y="4831271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electron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5509" y="5863519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electron,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electron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2400" y="5715001"/>
            <a:ext cx="1371600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fluorine (Z = 9)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2400" y="5715001"/>
            <a:ext cx="1371600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= 16.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6862" y="5455216"/>
            <a:ext cx="525371" cy="458774"/>
          </a:xfrm>
          <a:prstGeom prst="rect">
            <a:avLst/>
          </a:prstGeom>
          <a:noFill/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72400" y="5715001"/>
            <a:ext cx="1371600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85800"/>
            <a:ext cx="8229600" cy="5573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a, b, c, d: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1s</a:t>
            </a:r>
            <a:r>
              <a:rPr lang="en-US" sz="2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2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electron.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X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electron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BÀI 3: CẤU TRÚC LỚP VỎ ELECTR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5000"/>
            <a:ext cx="990600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1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143000"/>
            <a:ext cx="8686800" cy="374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14: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40.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…………………………………….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electron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…………………………….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electron…………………………………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electron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…………………….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hay phi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hiếm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……..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0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7" name="Group 67"/>
          <p:cNvGrpSpPr>
            <a:grpSpLocks/>
          </p:cNvGrpSpPr>
          <p:nvPr/>
        </p:nvGrpSpPr>
        <p:grpSpPr bwMode="auto">
          <a:xfrm>
            <a:off x="1981200" y="2057400"/>
            <a:ext cx="2743200" cy="2743200"/>
            <a:chOff x="2880" y="360"/>
            <a:chExt cx="4320" cy="4320"/>
          </a:xfrm>
        </p:grpSpPr>
        <p:sp>
          <p:nvSpPr>
            <p:cNvPr id="5188" name="Oval 68"/>
            <p:cNvSpPr>
              <a:spLocks noChangeArrowheads="1"/>
            </p:cNvSpPr>
            <p:nvPr/>
          </p:nvSpPr>
          <p:spPr bwMode="auto">
            <a:xfrm>
              <a:off x="2880" y="360"/>
              <a:ext cx="4320" cy="4320"/>
            </a:xfrm>
            <a:prstGeom prst="ellipse">
              <a:avLst/>
            </a:prstGeom>
            <a:solidFill>
              <a:srgbClr val="33CCCC"/>
            </a:solidFill>
            <a:ln w="38100" cmpd="dbl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_s1038"/>
            <p:cNvSpPr>
              <a:spLocks noChangeShapeType="1"/>
            </p:cNvSpPr>
            <p:nvPr/>
          </p:nvSpPr>
          <p:spPr bwMode="auto">
            <a:xfrm flipH="1">
              <a:off x="3780" y="3960"/>
              <a:ext cx="360" cy="4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90" name="_s1042"/>
            <p:cNvSpPr>
              <a:spLocks noChangeShapeType="1"/>
            </p:cNvSpPr>
            <p:nvPr/>
          </p:nvSpPr>
          <p:spPr bwMode="auto">
            <a:xfrm flipH="1" flipV="1">
              <a:off x="3060" y="1800"/>
              <a:ext cx="54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91" name="Line 71"/>
            <p:cNvSpPr>
              <a:spLocks noChangeShapeType="1"/>
            </p:cNvSpPr>
            <p:nvPr/>
          </p:nvSpPr>
          <p:spPr bwMode="auto">
            <a:xfrm>
              <a:off x="5040" y="360"/>
              <a:ext cx="0" cy="5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2" name="_s1030"/>
            <p:cNvSpPr>
              <a:spLocks noChangeShapeType="1"/>
            </p:cNvSpPr>
            <p:nvPr/>
          </p:nvSpPr>
          <p:spPr bwMode="auto">
            <a:xfrm flipV="1">
              <a:off x="6591" y="1620"/>
              <a:ext cx="429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93" name="Line 73"/>
            <p:cNvSpPr>
              <a:spLocks noChangeShapeType="1"/>
            </p:cNvSpPr>
            <p:nvPr/>
          </p:nvSpPr>
          <p:spPr bwMode="auto">
            <a:xfrm>
              <a:off x="6300" y="3600"/>
              <a:ext cx="54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4" name="Oval 74"/>
            <p:cNvSpPr>
              <a:spLocks noChangeArrowheads="1"/>
            </p:cNvSpPr>
            <p:nvPr/>
          </p:nvSpPr>
          <p:spPr bwMode="auto">
            <a:xfrm>
              <a:off x="4860" y="2340"/>
              <a:ext cx="360" cy="360"/>
            </a:xfrm>
            <a:prstGeom prst="ellipse">
              <a:avLst/>
            </a:prstGeom>
            <a:solidFill>
              <a:srgbClr val="33CC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4191000" y="5562600"/>
            <a:ext cx="441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HẾT THỜI GIAN</a:t>
            </a:r>
            <a:endParaRPr lang="vi-VN" altLang="en-US" sz="40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4114800" y="2743200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962400" y="38862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2667000" y="40386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3200400" y="2209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2286000" y="28956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pic>
        <p:nvPicPr>
          <p:cNvPr id="5131" name="Picture 11" descr="kim ph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1050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7" name="WordArt 27"/>
          <p:cNvSpPr>
            <a:spLocks noChangeArrowheads="1" noChangeShapeType="1" noTextEdit="1"/>
          </p:cNvSpPr>
          <p:nvPr/>
        </p:nvSpPr>
        <p:spPr bwMode="auto">
          <a:xfrm>
            <a:off x="3200400" y="2209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32766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50" name="Picture 30" descr="slide0002_image02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534025"/>
            <a:ext cx="9048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2667000" y="632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54" name="Picture 34" descr="CHAY XE D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62600"/>
            <a:ext cx="9017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6" name="WordArt 66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6868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</a:rPr>
              <a:t>Thảo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luận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và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hoàn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thành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nội</a:t>
            </a:r>
            <a:r>
              <a:rPr lang="en-US" sz="3600" dirty="0">
                <a:solidFill>
                  <a:srgbClr val="7030A0"/>
                </a:solidFill>
              </a:rPr>
              <a:t> dung </a:t>
            </a:r>
            <a:r>
              <a:rPr lang="en-US" sz="3600" dirty="0" err="1">
                <a:solidFill>
                  <a:srgbClr val="7030A0"/>
                </a:solidFill>
              </a:rPr>
              <a:t>trong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phiếu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học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tập</a:t>
            </a:r>
            <a:r>
              <a:rPr lang="en-US" sz="3600" dirty="0">
                <a:solidFill>
                  <a:srgbClr val="7030A0"/>
                </a:solidFill>
              </a:rPr>
              <a:t> 1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95" name="Picture 75" descr="dong ho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2151063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96" name="WordArt 76"/>
          <p:cNvSpPr>
            <a:spLocks noChangeArrowheads="1" noChangeShapeType="1" noTextEdit="1"/>
          </p:cNvSpPr>
          <p:nvPr/>
        </p:nvSpPr>
        <p:spPr bwMode="auto">
          <a:xfrm>
            <a:off x="7067550" y="25146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197" name="WordArt 77"/>
          <p:cNvSpPr>
            <a:spLocks noChangeArrowheads="1" noChangeShapeType="1" noTextEdit="1"/>
          </p:cNvSpPr>
          <p:nvPr/>
        </p:nvSpPr>
        <p:spPr bwMode="auto">
          <a:xfrm>
            <a:off x="7419975" y="28194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5198" name="WordArt 78"/>
          <p:cNvSpPr>
            <a:spLocks noChangeArrowheads="1" noChangeShapeType="1" noTextEdit="1"/>
          </p:cNvSpPr>
          <p:nvPr/>
        </p:nvSpPr>
        <p:spPr bwMode="auto">
          <a:xfrm>
            <a:off x="7626350" y="33528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5199" name="WordArt 79"/>
          <p:cNvSpPr>
            <a:spLocks noChangeArrowheads="1" noChangeShapeType="1" noTextEdit="1"/>
          </p:cNvSpPr>
          <p:nvPr/>
        </p:nvSpPr>
        <p:spPr bwMode="auto">
          <a:xfrm>
            <a:off x="7397750" y="38100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5200" name="WordArt 80"/>
          <p:cNvSpPr>
            <a:spLocks noChangeArrowheads="1" noChangeShapeType="1" noTextEdit="1"/>
          </p:cNvSpPr>
          <p:nvPr/>
        </p:nvSpPr>
        <p:spPr bwMode="auto">
          <a:xfrm>
            <a:off x="6473825" y="4267200"/>
            <a:ext cx="2603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sp>
        <p:nvSpPr>
          <p:cNvPr id="5201" name="WordArt 81"/>
          <p:cNvSpPr>
            <a:spLocks noChangeArrowheads="1" noChangeShapeType="1" noTextEdit="1"/>
          </p:cNvSpPr>
          <p:nvPr/>
        </p:nvSpPr>
        <p:spPr bwMode="auto">
          <a:xfrm>
            <a:off x="6962775" y="41148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5202" name="WordArt 82"/>
          <p:cNvSpPr>
            <a:spLocks noChangeArrowheads="1" noChangeShapeType="1" noTextEdit="1"/>
          </p:cNvSpPr>
          <p:nvPr/>
        </p:nvSpPr>
        <p:spPr bwMode="auto">
          <a:xfrm>
            <a:off x="6483350" y="23622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30</a:t>
            </a:r>
          </a:p>
        </p:txBody>
      </p:sp>
      <p:sp>
        <p:nvSpPr>
          <p:cNvPr id="5203" name="WordArt 83"/>
          <p:cNvSpPr>
            <a:spLocks noChangeArrowheads="1" noChangeShapeType="1" noTextEdit="1"/>
          </p:cNvSpPr>
          <p:nvPr/>
        </p:nvSpPr>
        <p:spPr bwMode="auto">
          <a:xfrm>
            <a:off x="6018213" y="25146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27</a:t>
            </a:r>
          </a:p>
        </p:txBody>
      </p:sp>
      <p:sp>
        <p:nvSpPr>
          <p:cNvPr id="5204" name="WordArt 84"/>
          <p:cNvSpPr>
            <a:spLocks noChangeArrowheads="1" noChangeShapeType="1" noTextEdit="1"/>
          </p:cNvSpPr>
          <p:nvPr/>
        </p:nvSpPr>
        <p:spPr bwMode="auto">
          <a:xfrm>
            <a:off x="5591175" y="28194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24</a:t>
            </a:r>
          </a:p>
        </p:txBody>
      </p:sp>
      <p:sp>
        <p:nvSpPr>
          <p:cNvPr id="5205" name="WordArt 85"/>
          <p:cNvSpPr>
            <a:spLocks noChangeArrowheads="1" noChangeShapeType="1" noTextEdit="1"/>
          </p:cNvSpPr>
          <p:nvPr/>
        </p:nvSpPr>
        <p:spPr bwMode="auto">
          <a:xfrm>
            <a:off x="5484813" y="33528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22</a:t>
            </a:r>
          </a:p>
        </p:txBody>
      </p:sp>
      <p:sp>
        <p:nvSpPr>
          <p:cNvPr id="5206" name="WordArt 86"/>
          <p:cNvSpPr>
            <a:spLocks noChangeArrowheads="1" noChangeShapeType="1" noTextEdit="1"/>
          </p:cNvSpPr>
          <p:nvPr/>
        </p:nvSpPr>
        <p:spPr bwMode="auto">
          <a:xfrm>
            <a:off x="5568950" y="38862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</a:t>
            </a:r>
          </a:p>
        </p:txBody>
      </p:sp>
      <p:sp>
        <p:nvSpPr>
          <p:cNvPr id="5207" name="WordArt 87"/>
          <p:cNvSpPr>
            <a:spLocks noChangeArrowheads="1" noChangeShapeType="1" noTextEdit="1"/>
          </p:cNvSpPr>
          <p:nvPr/>
        </p:nvSpPr>
        <p:spPr bwMode="auto">
          <a:xfrm>
            <a:off x="6018213" y="41910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18</a:t>
            </a:r>
          </a:p>
        </p:txBody>
      </p:sp>
      <p:sp>
        <p:nvSpPr>
          <p:cNvPr id="5208" name="Rectangle 88"/>
          <p:cNvSpPr>
            <a:spLocks noChangeArrowheads="1"/>
          </p:cNvSpPr>
          <p:nvPr/>
        </p:nvSpPr>
        <p:spPr bwMode="auto">
          <a:xfrm>
            <a:off x="6407150" y="2362200"/>
            <a:ext cx="384175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09" name="Picture 89" descr="kim ph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0" name="WordArt 90"/>
          <p:cNvSpPr>
            <a:spLocks noChangeArrowheads="1" noChangeShapeType="1" noTextEdit="1"/>
          </p:cNvSpPr>
          <p:nvPr/>
        </p:nvSpPr>
        <p:spPr bwMode="auto">
          <a:xfrm>
            <a:off x="6477000" y="2362200"/>
            <a:ext cx="228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5211" name="Oval 91"/>
          <p:cNvSpPr>
            <a:spLocks noChangeArrowheads="1"/>
          </p:cNvSpPr>
          <p:nvPr/>
        </p:nvSpPr>
        <p:spPr bwMode="auto">
          <a:xfrm>
            <a:off x="6569075" y="3486150"/>
            <a:ext cx="104775" cy="9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" name="WordArt 92"/>
          <p:cNvSpPr>
            <a:spLocks noChangeArrowheads="1" noChangeShapeType="1" noTextEdit="1"/>
          </p:cNvSpPr>
          <p:nvPr/>
        </p:nvSpPr>
        <p:spPr bwMode="auto">
          <a:xfrm>
            <a:off x="2382405" y="1509713"/>
            <a:ext cx="49530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5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13" name="WordArt 93"/>
          <p:cNvSpPr>
            <a:spLocks noChangeArrowheads="1" noChangeShapeType="1" noTextEdit="1"/>
          </p:cNvSpPr>
          <p:nvPr/>
        </p:nvSpPr>
        <p:spPr bwMode="auto">
          <a:xfrm>
            <a:off x="1295400" y="3048000"/>
            <a:ext cx="49530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 1 PHÚT</a:t>
            </a:r>
          </a:p>
        </p:txBody>
      </p:sp>
      <p:sp>
        <p:nvSpPr>
          <p:cNvPr id="5214" name="WordArt 94"/>
          <p:cNvSpPr>
            <a:spLocks noChangeArrowheads="1" noChangeShapeType="1" noTextEdit="1"/>
          </p:cNvSpPr>
          <p:nvPr/>
        </p:nvSpPr>
        <p:spPr bwMode="auto">
          <a:xfrm>
            <a:off x="1295400" y="3048000"/>
            <a:ext cx="49530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 2 PHÚT</a:t>
            </a:r>
          </a:p>
        </p:txBody>
      </p:sp>
      <p:sp>
        <p:nvSpPr>
          <p:cNvPr id="5215" name="WordArt 95"/>
          <p:cNvSpPr>
            <a:spLocks noChangeArrowheads="1" noChangeShapeType="1" noTextEdit="1"/>
          </p:cNvSpPr>
          <p:nvPr/>
        </p:nvSpPr>
        <p:spPr bwMode="auto">
          <a:xfrm>
            <a:off x="1295400" y="3048000"/>
            <a:ext cx="49530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 3 PHÚT</a:t>
            </a:r>
          </a:p>
        </p:txBody>
      </p:sp>
      <p:sp>
        <p:nvSpPr>
          <p:cNvPr id="5216" name="WordArt 96"/>
          <p:cNvSpPr>
            <a:spLocks noChangeArrowheads="1" noChangeShapeType="1" noTextEdit="1"/>
          </p:cNvSpPr>
          <p:nvPr/>
        </p:nvSpPr>
        <p:spPr bwMode="auto">
          <a:xfrm>
            <a:off x="1295400" y="3048000"/>
            <a:ext cx="49530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 4 PHÚT</a:t>
            </a:r>
          </a:p>
        </p:txBody>
      </p:sp>
    </p:spTree>
    <p:extLst>
      <p:ext uri="{BB962C8B-B14F-4D97-AF65-F5344CB8AC3E}">
        <p14:creationId xmlns:p14="http://schemas.microsoft.com/office/powerpoint/2010/main" val="18809634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accel="50000" decel="5000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0"/>
                                        <p:tgtEl>
                                          <p:spTgt spid="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0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accel="50000" decel="5000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1" presetClass="exit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0"/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2" accel="50000" decel="50000" fill="hold" nodeType="withEffect">
                                  <p:stCondLst>
                                    <p:cond delay="183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0"/>
                                        <p:tgtEl>
                                          <p:spTgt spid="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1" presetClass="exit" presetSubtype="0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5000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accel="50000" decel="50000" fill="hold" nodeType="withEffect">
                                  <p:stCondLst>
                                    <p:cond delay="242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24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0"/>
                                        <p:tgtEl>
                                          <p:spTgt spid="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1" presetClass="exit" presetSubtype="0" fill="hold" nodeType="withEffect">
                                  <p:stCondLst>
                                    <p:cond delay="24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5000"/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30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300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270000"/>
                                  </p:stCondLst>
                                  <p:childTnLst>
                                    <p:animRot by="-21600000">
                                      <p:cBhvr>
                                        <p:cTn id="63" dur="300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" presetClass="emph" presetSubtype="2" accel="50000" decel="50000" fill="hold" nodeType="withEffect">
                                  <p:stCondLst>
                                    <p:cond delay="27000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accel="50000" decel="50000" fill="hold" nodeType="withEffect">
                                  <p:stCondLst>
                                    <p:cond delay="272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2" accel="50000" decel="50000" fill="hold" nodeType="withEffect">
                                  <p:stCondLst>
                                    <p:cond delay="275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accel="50000" decel="50000" fill="hold" nodeType="withEffect">
                                  <p:stCondLst>
                                    <p:cond delay="277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accel="50000" decel="50000" fill="hold" nodeType="withEffect">
                                  <p:stCondLst>
                                    <p:cond delay="280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accel="50000" decel="50000" fill="hold" nodeType="withEffect">
                                  <p:stCondLst>
                                    <p:cond delay="282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accel="50000" decel="50000" fill="hold" nodeType="withEffect">
                                  <p:stCondLst>
                                    <p:cond delay="284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accel="50000" decel="50000" fill="hold" nodeType="withEffect">
                                  <p:stCondLst>
                                    <p:cond delay="287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accel="50000" decel="50000" fill="hold" nodeType="withEffect">
                                  <p:stCondLst>
                                    <p:cond delay="290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accel="50000" decel="50000" fill="hold" nodeType="withEffect">
                                  <p:stCondLst>
                                    <p:cond delay="292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accel="50000" decel="50000" fill="hold" nodeType="withEffect">
                                  <p:stCondLst>
                                    <p:cond delay="294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3" presetClass="emph" presetSubtype="2" accel="50000" decel="50000" fill="hold" nodeType="withEffect">
                                  <p:stCondLst>
                                    <p:cond delay="297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3" presetClass="emph" presetSubtype="2" fill="hold" nodeType="withEffect">
                                  <p:stCondLst>
                                    <p:cond delay="30000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4"/>
                  </p:tgtEl>
                </p:cond>
              </p:nextCondLst>
            </p:seq>
          </p:childTnLst>
        </p:cTn>
      </p:par>
    </p:tnLst>
    <p:bldLst>
      <p:bldP spid="51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7" name="Group 67"/>
          <p:cNvGrpSpPr>
            <a:grpSpLocks/>
          </p:cNvGrpSpPr>
          <p:nvPr/>
        </p:nvGrpSpPr>
        <p:grpSpPr bwMode="auto">
          <a:xfrm>
            <a:off x="1981200" y="2057400"/>
            <a:ext cx="2743200" cy="2743200"/>
            <a:chOff x="2880" y="360"/>
            <a:chExt cx="4320" cy="4320"/>
          </a:xfrm>
        </p:grpSpPr>
        <p:sp>
          <p:nvSpPr>
            <p:cNvPr id="5188" name="Oval 68"/>
            <p:cNvSpPr>
              <a:spLocks noChangeArrowheads="1"/>
            </p:cNvSpPr>
            <p:nvPr/>
          </p:nvSpPr>
          <p:spPr bwMode="auto">
            <a:xfrm>
              <a:off x="2880" y="360"/>
              <a:ext cx="4320" cy="4320"/>
            </a:xfrm>
            <a:prstGeom prst="ellipse">
              <a:avLst/>
            </a:prstGeom>
            <a:solidFill>
              <a:srgbClr val="33CCCC"/>
            </a:solidFill>
            <a:ln w="38100" cmpd="dbl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_s1038"/>
            <p:cNvSpPr>
              <a:spLocks noChangeShapeType="1"/>
            </p:cNvSpPr>
            <p:nvPr/>
          </p:nvSpPr>
          <p:spPr bwMode="auto">
            <a:xfrm flipH="1">
              <a:off x="3780" y="3960"/>
              <a:ext cx="360" cy="4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90" name="_s1042"/>
            <p:cNvSpPr>
              <a:spLocks noChangeShapeType="1"/>
            </p:cNvSpPr>
            <p:nvPr/>
          </p:nvSpPr>
          <p:spPr bwMode="auto">
            <a:xfrm flipH="1" flipV="1">
              <a:off x="3060" y="1800"/>
              <a:ext cx="54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91" name="Line 71"/>
            <p:cNvSpPr>
              <a:spLocks noChangeShapeType="1"/>
            </p:cNvSpPr>
            <p:nvPr/>
          </p:nvSpPr>
          <p:spPr bwMode="auto">
            <a:xfrm>
              <a:off x="5040" y="360"/>
              <a:ext cx="0" cy="5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2" name="_s1030"/>
            <p:cNvSpPr>
              <a:spLocks noChangeShapeType="1"/>
            </p:cNvSpPr>
            <p:nvPr/>
          </p:nvSpPr>
          <p:spPr bwMode="auto">
            <a:xfrm flipV="1">
              <a:off x="6591" y="1620"/>
              <a:ext cx="429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93" name="Line 73"/>
            <p:cNvSpPr>
              <a:spLocks noChangeShapeType="1"/>
            </p:cNvSpPr>
            <p:nvPr/>
          </p:nvSpPr>
          <p:spPr bwMode="auto">
            <a:xfrm>
              <a:off x="6300" y="3600"/>
              <a:ext cx="54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4" name="Oval 74"/>
            <p:cNvSpPr>
              <a:spLocks noChangeArrowheads="1"/>
            </p:cNvSpPr>
            <p:nvPr/>
          </p:nvSpPr>
          <p:spPr bwMode="auto">
            <a:xfrm>
              <a:off x="4860" y="2340"/>
              <a:ext cx="360" cy="360"/>
            </a:xfrm>
            <a:prstGeom prst="ellipse">
              <a:avLst/>
            </a:prstGeom>
            <a:solidFill>
              <a:srgbClr val="33CC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4191000" y="5562600"/>
            <a:ext cx="441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HẾT THỜI GIAN</a:t>
            </a:r>
            <a:endParaRPr lang="vi-VN" altLang="en-US" sz="40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4114800" y="2743200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962400" y="38862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2667000" y="40386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3200400" y="2209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2286000" y="28956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pic>
        <p:nvPicPr>
          <p:cNvPr id="5131" name="Picture 11" descr="kim ph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1050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7" name="WordArt 27"/>
          <p:cNvSpPr>
            <a:spLocks noChangeArrowheads="1" noChangeShapeType="1" noTextEdit="1"/>
          </p:cNvSpPr>
          <p:nvPr/>
        </p:nvSpPr>
        <p:spPr bwMode="auto">
          <a:xfrm>
            <a:off x="3200400" y="2209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32766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50" name="Picture 30" descr="slide0002_image02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534025"/>
            <a:ext cx="9048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2667000" y="632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54" name="Picture 34" descr="CHAY XE D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62600"/>
            <a:ext cx="9017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6" name="WordArt 66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6868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</a:rPr>
              <a:t>Các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nhóm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</a:t>
            </a:r>
            <a:r>
              <a:rPr lang="en-US" sz="3600" dirty="0" err="1" smtClean="0">
                <a:solidFill>
                  <a:srgbClr val="7030A0"/>
                </a:solidFill>
              </a:rPr>
              <a:t>hảo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luận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chéo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và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hoàn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thành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nội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dung </a:t>
            </a:r>
            <a:r>
              <a:rPr lang="en-US" sz="3600" dirty="0" err="1" smtClean="0">
                <a:solidFill>
                  <a:srgbClr val="7030A0"/>
                </a:solidFill>
              </a:rPr>
              <a:t>còn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lại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</a:rPr>
              <a:t>trong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phiếu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học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tập</a:t>
            </a:r>
            <a:r>
              <a:rPr lang="en-US" sz="3600" dirty="0">
                <a:solidFill>
                  <a:srgbClr val="7030A0"/>
                </a:solidFill>
              </a:rPr>
              <a:t> 1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95" name="Picture 75" descr="dong ho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2151063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96" name="WordArt 76"/>
          <p:cNvSpPr>
            <a:spLocks noChangeArrowheads="1" noChangeShapeType="1" noTextEdit="1"/>
          </p:cNvSpPr>
          <p:nvPr/>
        </p:nvSpPr>
        <p:spPr bwMode="auto">
          <a:xfrm>
            <a:off x="7067550" y="25146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197" name="WordArt 77"/>
          <p:cNvSpPr>
            <a:spLocks noChangeArrowheads="1" noChangeShapeType="1" noTextEdit="1"/>
          </p:cNvSpPr>
          <p:nvPr/>
        </p:nvSpPr>
        <p:spPr bwMode="auto">
          <a:xfrm>
            <a:off x="7419975" y="28194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5198" name="WordArt 78"/>
          <p:cNvSpPr>
            <a:spLocks noChangeArrowheads="1" noChangeShapeType="1" noTextEdit="1"/>
          </p:cNvSpPr>
          <p:nvPr/>
        </p:nvSpPr>
        <p:spPr bwMode="auto">
          <a:xfrm>
            <a:off x="7626350" y="33528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5199" name="WordArt 79"/>
          <p:cNvSpPr>
            <a:spLocks noChangeArrowheads="1" noChangeShapeType="1" noTextEdit="1"/>
          </p:cNvSpPr>
          <p:nvPr/>
        </p:nvSpPr>
        <p:spPr bwMode="auto">
          <a:xfrm>
            <a:off x="7397750" y="38100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5200" name="WordArt 80"/>
          <p:cNvSpPr>
            <a:spLocks noChangeArrowheads="1" noChangeShapeType="1" noTextEdit="1"/>
          </p:cNvSpPr>
          <p:nvPr/>
        </p:nvSpPr>
        <p:spPr bwMode="auto">
          <a:xfrm>
            <a:off x="6473825" y="4267200"/>
            <a:ext cx="2603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sp>
        <p:nvSpPr>
          <p:cNvPr id="5201" name="WordArt 81"/>
          <p:cNvSpPr>
            <a:spLocks noChangeArrowheads="1" noChangeShapeType="1" noTextEdit="1"/>
          </p:cNvSpPr>
          <p:nvPr/>
        </p:nvSpPr>
        <p:spPr bwMode="auto">
          <a:xfrm>
            <a:off x="6962775" y="41148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5202" name="WordArt 82"/>
          <p:cNvSpPr>
            <a:spLocks noChangeArrowheads="1" noChangeShapeType="1" noTextEdit="1"/>
          </p:cNvSpPr>
          <p:nvPr/>
        </p:nvSpPr>
        <p:spPr bwMode="auto">
          <a:xfrm>
            <a:off x="6483350" y="23622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30</a:t>
            </a:r>
          </a:p>
        </p:txBody>
      </p:sp>
      <p:sp>
        <p:nvSpPr>
          <p:cNvPr id="5203" name="WordArt 83"/>
          <p:cNvSpPr>
            <a:spLocks noChangeArrowheads="1" noChangeShapeType="1" noTextEdit="1"/>
          </p:cNvSpPr>
          <p:nvPr/>
        </p:nvSpPr>
        <p:spPr bwMode="auto">
          <a:xfrm>
            <a:off x="6018213" y="25146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27</a:t>
            </a:r>
          </a:p>
        </p:txBody>
      </p:sp>
      <p:sp>
        <p:nvSpPr>
          <p:cNvPr id="5204" name="WordArt 84"/>
          <p:cNvSpPr>
            <a:spLocks noChangeArrowheads="1" noChangeShapeType="1" noTextEdit="1"/>
          </p:cNvSpPr>
          <p:nvPr/>
        </p:nvSpPr>
        <p:spPr bwMode="auto">
          <a:xfrm>
            <a:off x="5591175" y="28194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24</a:t>
            </a:r>
          </a:p>
        </p:txBody>
      </p:sp>
      <p:sp>
        <p:nvSpPr>
          <p:cNvPr id="5205" name="WordArt 85"/>
          <p:cNvSpPr>
            <a:spLocks noChangeArrowheads="1" noChangeShapeType="1" noTextEdit="1"/>
          </p:cNvSpPr>
          <p:nvPr/>
        </p:nvSpPr>
        <p:spPr bwMode="auto">
          <a:xfrm>
            <a:off x="5484813" y="33528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22</a:t>
            </a:r>
          </a:p>
        </p:txBody>
      </p:sp>
      <p:sp>
        <p:nvSpPr>
          <p:cNvPr id="5206" name="WordArt 86"/>
          <p:cNvSpPr>
            <a:spLocks noChangeArrowheads="1" noChangeShapeType="1" noTextEdit="1"/>
          </p:cNvSpPr>
          <p:nvPr/>
        </p:nvSpPr>
        <p:spPr bwMode="auto">
          <a:xfrm>
            <a:off x="5568950" y="38862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</a:t>
            </a:r>
          </a:p>
        </p:txBody>
      </p:sp>
      <p:sp>
        <p:nvSpPr>
          <p:cNvPr id="5207" name="WordArt 87"/>
          <p:cNvSpPr>
            <a:spLocks noChangeArrowheads="1" noChangeShapeType="1" noTextEdit="1"/>
          </p:cNvSpPr>
          <p:nvPr/>
        </p:nvSpPr>
        <p:spPr bwMode="auto">
          <a:xfrm>
            <a:off x="6018213" y="41910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18</a:t>
            </a:r>
          </a:p>
        </p:txBody>
      </p:sp>
      <p:sp>
        <p:nvSpPr>
          <p:cNvPr id="5208" name="Rectangle 88"/>
          <p:cNvSpPr>
            <a:spLocks noChangeArrowheads="1"/>
          </p:cNvSpPr>
          <p:nvPr/>
        </p:nvSpPr>
        <p:spPr bwMode="auto">
          <a:xfrm>
            <a:off x="6407150" y="2362200"/>
            <a:ext cx="384175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09" name="Picture 89" descr="kim ph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0" name="WordArt 90"/>
          <p:cNvSpPr>
            <a:spLocks noChangeArrowheads="1" noChangeShapeType="1" noTextEdit="1"/>
          </p:cNvSpPr>
          <p:nvPr/>
        </p:nvSpPr>
        <p:spPr bwMode="auto">
          <a:xfrm>
            <a:off x="6477000" y="2362200"/>
            <a:ext cx="228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5211" name="Oval 91"/>
          <p:cNvSpPr>
            <a:spLocks noChangeArrowheads="1"/>
          </p:cNvSpPr>
          <p:nvPr/>
        </p:nvSpPr>
        <p:spPr bwMode="auto">
          <a:xfrm>
            <a:off x="6569075" y="3486150"/>
            <a:ext cx="104775" cy="9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" name="WordArt 92"/>
          <p:cNvSpPr>
            <a:spLocks noChangeArrowheads="1" noChangeShapeType="1" noTextEdit="1"/>
          </p:cNvSpPr>
          <p:nvPr/>
        </p:nvSpPr>
        <p:spPr bwMode="auto">
          <a:xfrm>
            <a:off x="2382405" y="1509713"/>
            <a:ext cx="49530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5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13" name="WordArt 93"/>
          <p:cNvSpPr>
            <a:spLocks noChangeArrowheads="1" noChangeShapeType="1" noTextEdit="1"/>
          </p:cNvSpPr>
          <p:nvPr/>
        </p:nvSpPr>
        <p:spPr bwMode="auto">
          <a:xfrm>
            <a:off x="1295400" y="3048000"/>
            <a:ext cx="49530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 1 PHÚT</a:t>
            </a:r>
          </a:p>
        </p:txBody>
      </p:sp>
      <p:sp>
        <p:nvSpPr>
          <p:cNvPr id="5214" name="WordArt 94"/>
          <p:cNvSpPr>
            <a:spLocks noChangeArrowheads="1" noChangeShapeType="1" noTextEdit="1"/>
          </p:cNvSpPr>
          <p:nvPr/>
        </p:nvSpPr>
        <p:spPr bwMode="auto">
          <a:xfrm>
            <a:off x="1295400" y="3048000"/>
            <a:ext cx="49530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 2 PHÚT</a:t>
            </a:r>
          </a:p>
        </p:txBody>
      </p:sp>
      <p:sp>
        <p:nvSpPr>
          <p:cNvPr id="5215" name="WordArt 95"/>
          <p:cNvSpPr>
            <a:spLocks noChangeArrowheads="1" noChangeShapeType="1" noTextEdit="1"/>
          </p:cNvSpPr>
          <p:nvPr/>
        </p:nvSpPr>
        <p:spPr bwMode="auto">
          <a:xfrm>
            <a:off x="1295400" y="3048000"/>
            <a:ext cx="49530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 3 PHÚT</a:t>
            </a:r>
          </a:p>
        </p:txBody>
      </p:sp>
      <p:sp>
        <p:nvSpPr>
          <p:cNvPr id="5216" name="WordArt 96"/>
          <p:cNvSpPr>
            <a:spLocks noChangeArrowheads="1" noChangeShapeType="1" noTextEdit="1"/>
          </p:cNvSpPr>
          <p:nvPr/>
        </p:nvSpPr>
        <p:spPr bwMode="auto">
          <a:xfrm>
            <a:off x="1295400" y="3048000"/>
            <a:ext cx="49530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 4 PHÚT</a:t>
            </a:r>
          </a:p>
        </p:txBody>
      </p:sp>
    </p:spTree>
    <p:extLst>
      <p:ext uri="{BB962C8B-B14F-4D97-AF65-F5344CB8AC3E}">
        <p14:creationId xmlns:p14="http://schemas.microsoft.com/office/powerpoint/2010/main" val="213740303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accel="50000" decel="5000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0"/>
                                        <p:tgtEl>
                                          <p:spTgt spid="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0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accel="50000" decel="5000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1" presetClass="exit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0"/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2" accel="50000" decel="50000" fill="hold" nodeType="withEffect">
                                  <p:stCondLst>
                                    <p:cond delay="183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0"/>
                                        <p:tgtEl>
                                          <p:spTgt spid="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1" presetClass="exit" presetSubtype="0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5000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accel="50000" decel="50000" fill="hold" nodeType="withEffect">
                                  <p:stCondLst>
                                    <p:cond delay="242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24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0"/>
                                        <p:tgtEl>
                                          <p:spTgt spid="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1" presetClass="exit" presetSubtype="0" fill="hold" nodeType="withEffect">
                                  <p:stCondLst>
                                    <p:cond delay="24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5000"/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30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300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270000"/>
                                  </p:stCondLst>
                                  <p:childTnLst>
                                    <p:animRot by="-21600000">
                                      <p:cBhvr>
                                        <p:cTn id="63" dur="300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" presetClass="emph" presetSubtype="2" accel="50000" decel="50000" fill="hold" nodeType="withEffect">
                                  <p:stCondLst>
                                    <p:cond delay="27000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accel="50000" decel="50000" fill="hold" nodeType="withEffect">
                                  <p:stCondLst>
                                    <p:cond delay="272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2" accel="50000" decel="50000" fill="hold" nodeType="withEffect">
                                  <p:stCondLst>
                                    <p:cond delay="275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accel="50000" decel="50000" fill="hold" nodeType="withEffect">
                                  <p:stCondLst>
                                    <p:cond delay="277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accel="50000" decel="50000" fill="hold" nodeType="withEffect">
                                  <p:stCondLst>
                                    <p:cond delay="280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accel="50000" decel="50000" fill="hold" nodeType="withEffect">
                                  <p:stCondLst>
                                    <p:cond delay="282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accel="50000" decel="50000" fill="hold" nodeType="withEffect">
                                  <p:stCondLst>
                                    <p:cond delay="284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accel="50000" decel="50000" fill="hold" nodeType="withEffect">
                                  <p:stCondLst>
                                    <p:cond delay="287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accel="50000" decel="50000" fill="hold" nodeType="withEffect">
                                  <p:stCondLst>
                                    <p:cond delay="290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accel="50000" decel="50000" fill="hold" nodeType="withEffect">
                                  <p:stCondLst>
                                    <p:cond delay="292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accel="50000" decel="50000" fill="hold" nodeType="withEffect">
                                  <p:stCondLst>
                                    <p:cond delay="294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3" presetClass="emph" presetSubtype="2" accel="50000" decel="50000" fill="hold" nodeType="withEffect">
                                  <p:stCondLst>
                                    <p:cond delay="297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3" presetClass="emph" presetSubtype="2" fill="hold" nodeType="withEffect">
                                  <p:stCondLst>
                                    <p:cond delay="30000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4"/>
                  </p:tgtEl>
                </p:cond>
              </p:nextCondLst>
            </p:seq>
          </p:childTnLst>
        </p:cTn>
      </p:par>
    </p:tnLst>
    <p:bldLst>
      <p:bldP spid="5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763000" cy="6332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Rutherford - Bohr,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orbital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Orbital 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orbital 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electron,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orbital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5305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-20782"/>
            <a:ext cx="8839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(13)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(14)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(15)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electron: n = 1,2,3,4,…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K,L,M,N,…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(16)</a:t>
            </a:r>
          </a:p>
          <a:p>
            <a:pPr marL="214313" indent="-214313">
              <a:buFontTx/>
              <a:buChar char="-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(17)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(18)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orbital,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orbital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s,p,d,f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1,3,5,7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s,p,d,f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2,6,10,14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30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(22)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(n=&lt; 4)</a:t>
            </a:r>
          </a:p>
          <a:p>
            <a:pPr marL="214313" indent="-214313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en-US" sz="2800" baseline="30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(23)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(n=&lt; 4) electron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55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2359"/>
            <a:ext cx="8229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(1s 2s 2p 3s 3p...)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Hund: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(26)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electron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electron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(27)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electron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(28):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1s 2s 2p 3s 3p 4s</a:t>
            </a:r>
          </a:p>
          <a:p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electron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(29)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electron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26878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electron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(30)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(31)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8 electron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He)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bền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vững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(32).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electron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(33)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(34)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8 electron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(35)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He).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1, 2, 3 electron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(36)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H, He, B).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5, 6, 7 electron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phi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(37).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 electron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(38)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phi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(39).</a:t>
            </a:r>
          </a:p>
        </p:txBody>
      </p:sp>
    </p:spTree>
    <p:extLst>
      <p:ext uri="{BB962C8B-B14F-4D97-AF65-F5344CB8AC3E}">
        <p14:creationId xmlns:p14="http://schemas.microsoft.com/office/powerpoint/2010/main" val="39327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52400"/>
            <a:ext cx="8077200" cy="1295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GIÚP ONG VỀ TỔ</a:t>
            </a:r>
          </a:p>
        </p:txBody>
      </p:sp>
      <p:pic>
        <p:nvPicPr>
          <p:cNvPr id="5" name="Picture 4" descr="560ec1f238fa36f16d98f82a4df1b6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8200" y="2819400"/>
            <a:ext cx="2057400" cy="2436244"/>
          </a:xfrm>
          <a:prstGeom prst="rect">
            <a:avLst/>
          </a:prstGeom>
        </p:spPr>
      </p:pic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019800" y="1752600"/>
            <a:ext cx="3124200" cy="2438400"/>
          </a:xfrm>
          <a:prstGeom prst="rect">
            <a:avLst/>
          </a:prstGeom>
        </p:spPr>
      </p:pic>
      <p:sp>
        <p:nvSpPr>
          <p:cNvPr id="8" name="Cloud 7">
            <a:hlinkClick r:id="rId4" action="ppaction://hlinksldjump"/>
          </p:cNvPr>
          <p:cNvSpPr/>
          <p:nvPr/>
        </p:nvSpPr>
        <p:spPr>
          <a:xfrm>
            <a:off x="3505200" y="1447800"/>
            <a:ext cx="2590800" cy="2209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3429000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3124200"/>
            <a:ext cx="3048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720976" y="2057400"/>
            <a:ext cx="2031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8600" y="2895600"/>
            <a:ext cx="914400" cy="929148"/>
          </a:xfrm>
          <a:prstGeom prst="rect">
            <a:avLst/>
          </a:prstGeom>
        </p:spPr>
      </p:pic>
      <p:pic>
        <p:nvPicPr>
          <p:cNvPr id="6" name="Picture 5" descr="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400" y="1447800"/>
            <a:ext cx="838200" cy="838200"/>
          </a:xfrm>
          <a:prstGeom prst="rect">
            <a:avLst/>
          </a:prstGeom>
        </p:spPr>
      </p:pic>
      <p:pic>
        <p:nvPicPr>
          <p:cNvPr id="7" name="Picture 6" descr="4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62000" y="4572000"/>
            <a:ext cx="914400" cy="1012372"/>
          </a:xfrm>
          <a:prstGeom prst="rect">
            <a:avLst/>
          </a:prstGeom>
        </p:spPr>
      </p:pic>
      <p:pic>
        <p:nvPicPr>
          <p:cNvPr id="8" name="Picture 7" descr="5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562600"/>
            <a:ext cx="819048" cy="895239"/>
          </a:xfrm>
          <a:prstGeom prst="rect">
            <a:avLst/>
          </a:prstGeom>
        </p:spPr>
      </p:pic>
      <p:pic>
        <p:nvPicPr>
          <p:cNvPr id="10" name="Picture 9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962400"/>
            <a:ext cx="880991" cy="895200"/>
          </a:xfrm>
          <a:prstGeom prst="rect">
            <a:avLst/>
          </a:prstGeom>
        </p:spPr>
      </p:pic>
      <p:pic>
        <p:nvPicPr>
          <p:cNvPr id="12" name="Picture 11" descr="5144e915ff17705e2be92c41dfee8556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126681">
            <a:off x="6634642" y="1072042"/>
            <a:ext cx="1173478" cy="1173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 C 3.46945E-18 -0.05509 0.06424 -0.09722 0.14236 -0.09722 C 0.22292 -0.09722 0.2875 -0.05509 0.2875 0 C 0.2875 0.05486 0.35174 0.09745 0.43229 0.09745 C 0.51042 0.09745 0.575 0.05486 0.575 0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712 0.06782 -0.01424 0.13587 0.00451 0.1655 C 0.02326 0.19513 0.07691 0.19652 0.11198 0.17777 C 0.14705 0.15902 0.18646 0.07222 0.2151 0.05231 C 0.24375 0.0324 0.26354 0.04537 0.28333 0.05856 " pathEditMode="relative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4097 -0.02962 0.08211 -0.05902 0.12968 -0.07291 C 0.17708 -0.0868 0.22986 -0.09467 0.28437 -0.08287 C 0.33906 -0.07106 0.38784 0.00116 0.45729 -0.00254 C 0.52656 -0.00601 0.61319 -0.05509 0.7 -0.103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2454 C 0.03959 0.00069 0.07917 -0.02292 0.1408 -0.01111 C 0.20261 0.00046 0.27865 0.07755 0.37118 0.09444 C 0.4632 0.11111 0.61163 0.11342 0.69375 0.08912 C 0.77604 0.06551 0.84757 -0.0044 0.86389 -0.04884 C 0.88021 -0.09306 0.83542 -0.13495 0.79063 -0.17639 " pathEditMode="relative" rAng="0" ptsTypes="aaaa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" y="-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01875 C 0.04791 0.01018 0.06892 0.00185 0.09045 -0.01551 C 0.11198 -0.03287 0.13923 -0.07361 0.15573 -0.08611 C 0.17222 -0.09861 0.18055 -0.09445 0.18906 -0.09028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0.05857 C 0.27396 0.08843 0.26476 0.11852 0.30104 0.14861 C 0.3375 0.17894 0.41927 0.2088 0.50156 0.23889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7.40741E-6 C 0.59965 -0.01064 0.62448 -0.02129 0.6401 -0.03032 C 0.65573 -0.03934 0.65468 -0.0493 0.66892 -0.05439 C 0.68316 -0.05948 0.71215 -0.0743 0.725 -0.06064 C 0.73784 -0.04698 0.73281 0.01343 0.74618 0.02825 C 0.75955 0.04306 0.78229 0.03566 0.8052 0.02825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7 -0.09028 C 0.25209 -0.05949 0.31528 -0.02871 0.34202 -0.03565 C 0.36875 -0.04259 0.3592 -0.08773 0.34966 -0.13264 " pathEditMode="relative" ptsTypes="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063 -0.17639 C 0.76181 -0.21273 0.73299 -0.24884 0.73299 -0.28148 C 0.73299 -0.31412 0.76181 -0.34329 0.79063 -0.37245 " pathEditMode="relative" ptsTypes="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996</Words>
  <Application>Microsoft Office PowerPoint</Application>
  <PresentationFormat>On-screen Show (4:3)</PresentationFormat>
  <Paragraphs>147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Impact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</cp:lastModifiedBy>
  <cp:revision>21</cp:revision>
  <dcterms:created xsi:type="dcterms:W3CDTF">2006-08-16T00:00:00Z</dcterms:created>
  <dcterms:modified xsi:type="dcterms:W3CDTF">2024-10-14T15:35:51Z</dcterms:modified>
</cp:coreProperties>
</file>