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6D6B-10AB-DD0B-B540-3AAB6D813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8310B-F0AE-0846-AAA1-503ACE1D5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97301-4E4E-FED5-0CB9-86C6D189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CC16-E439-4181-B6A8-B8C9FFE488E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EFD28-E28C-DD83-1DAC-738928E3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4C85A-1F67-BD6A-498B-E5444337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E8A9-5CF2-4367-9E5C-955588C2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2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74B6-6913-DA5A-925C-F35B1920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D3BD8-C3AA-F477-6D5C-C4CB3B329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53759-0BA6-5305-764B-5B8EB3C7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CC16-E439-4181-B6A8-B8C9FFE488E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CF596-1362-BFDD-60DA-47840FA4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7045D-9D31-DB67-542D-2F790493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E8A9-5CF2-4367-9E5C-955588C2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0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3D77D0-E319-999C-62D2-CC136C97A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85FEB-E4F8-BFFF-DF25-CA617EA80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D4D21-FA58-ABF4-614C-15756ED6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CC16-E439-4181-B6A8-B8C9FFE488E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F6BC4-3E9B-DE56-9D2C-6BBE6E0A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34F8B-2A29-8FFF-80A6-98760938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E8A9-5CF2-4367-9E5C-955588C2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9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B75C-4C38-E859-71E4-6AEB5BCC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5D0C6-606D-4B7E-23C5-0FDA550EE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AD67E-74B8-5A47-814B-20ED005B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CC16-E439-4181-B6A8-B8C9FFE488E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A5CA2-BCD6-5583-52CF-1D84E74A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3DE07-BF66-18F5-0367-7C10999F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E8A9-5CF2-4367-9E5C-955588C2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0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F6B6-58E5-1069-641A-251EAE79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E58B0-44AA-434A-FC46-0467367C9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B60CA-AF60-E010-31AD-25AD5585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CC16-E439-4181-B6A8-B8C9FFE488E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B5C4E-F31B-EEFA-7A87-A8456CDB5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B14AF-A7E8-7D15-788C-0CF86B4A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E8A9-5CF2-4367-9E5C-955588C2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3A524-0C5A-0E73-5C03-BC60E9E1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7428-04DA-3A7B-D322-CBD36AF96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89A7F-F34D-3D23-54AB-096903027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D3A58-0684-6874-89D5-38B3182F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CC16-E439-4181-B6A8-B8C9FFE488E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43CAB-82B6-B5AE-70B1-E750863D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35173-6D69-3345-A652-7F3DC4A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E8A9-5CF2-4367-9E5C-955588C2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CD52-E063-4C00-CC64-02A078C7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AC36F-85F8-95D5-FF24-C4B23A6A9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69E50-38E5-AA99-CFDA-50B941646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EB21F-5028-4515-8D2B-4D753BF09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02671-506F-6647-0799-6050D645C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3E1C44-4B6C-1585-5BB6-58A49897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CC16-E439-4181-B6A8-B8C9FFE488E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F1876C-C9AF-DE52-B4FB-656493DC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B5C98-B2BC-6AF2-DE97-7B13DE5A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E8A9-5CF2-4367-9E5C-955588C2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CA89-35A7-E75F-0F82-05FDEA31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6CB3D-A40C-9E28-F3D3-63582DE1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CC16-E439-4181-B6A8-B8C9FFE488E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F51D3-BDED-F838-DCF5-1E732C90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385F6-8B25-C933-1268-1DD2CB69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E8A9-5CF2-4367-9E5C-955588C2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33A257-C048-2ACA-EBC6-B0FEA2DB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CC16-E439-4181-B6A8-B8C9FFE488E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60D9F-C422-7FC8-0125-261B7834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56717-AC20-984E-1FB0-3301D4B0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E8A9-5CF2-4367-9E5C-955588C2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7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4302-0BCC-C4B4-BE30-3DCC91B4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35083-21D7-B2F7-707D-D2CBBEC45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230E8-F5E9-B233-5EFA-68089B79F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895D-1C44-8FF5-C64D-34F2D037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CC16-E439-4181-B6A8-B8C9FFE488E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BD863-6EFD-405F-B2BE-ABEE5B45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46BBF-AFED-3439-8094-6A185E68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E8A9-5CF2-4367-9E5C-955588C2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5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590D-2EB4-08FE-1C47-FD27B25B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1CE3F1-BD31-5960-3179-E2CC7AEB9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9690C-EA4A-6DE8-0666-BC049332C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9500F-72B5-F5FE-3002-127215BD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CC16-E439-4181-B6A8-B8C9FFE488E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6EB98-439B-7CF3-0A9D-1BE39194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6D2B3-E052-8A11-34F4-D6659391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E8A9-5CF2-4367-9E5C-955588C2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48D541-259F-79A5-EC63-73AFB823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59BFA-2915-EEA4-5A2D-88E0EE373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55BAD-8F1D-BC9F-D5B5-96FE2663E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CC16-E439-4181-B6A8-B8C9FFE488E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5CFC1-46AF-96AD-C91C-56D7A7624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CF69F-B420-4D07-C952-13DEC9D50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6E8A9-5CF2-4367-9E5C-955588C2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5770-9562-1BC2-DC5C-CB05A308D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62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GIÁO DỤC ĐỊA PHƯƠNG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A4DA6-81FA-7226-E4F7-2930D1888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022" y="2476870"/>
            <a:ext cx="9144000" cy="143818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 VỰC: ĐỊA LÍ, KINH TẾ, HƯỚNG NGHIỆP</a:t>
            </a:r>
          </a:p>
          <a:p>
            <a:endParaRPr lang="en-US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CHỦ ĐỀ 5. NGUỒN LỰC PHÁT TRIỂN KINH TẾ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6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7BDF4C-E7F2-DEC7-64AF-70BAA5D09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60515"/>
              </p:ext>
            </p:extLst>
          </p:nvPr>
        </p:nvGraphicFramePr>
        <p:xfrm>
          <a:off x="1123780" y="651205"/>
          <a:ext cx="9067785" cy="5168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279">
                  <a:extLst>
                    <a:ext uri="{9D8B030D-6E8A-4147-A177-3AD203B41FA5}">
                      <a16:colId xmlns:a16="http://schemas.microsoft.com/office/drawing/2014/main" val="3857304276"/>
                    </a:ext>
                  </a:extLst>
                </a:gridCol>
                <a:gridCol w="3022279">
                  <a:extLst>
                    <a:ext uri="{9D8B030D-6E8A-4147-A177-3AD203B41FA5}">
                      <a16:colId xmlns:a16="http://schemas.microsoft.com/office/drawing/2014/main" val="305961754"/>
                    </a:ext>
                  </a:extLst>
                </a:gridCol>
                <a:gridCol w="3023227">
                  <a:extLst>
                    <a:ext uri="{9D8B030D-6E8A-4147-A177-3AD203B41FA5}">
                      <a16:colId xmlns:a16="http://schemas.microsoft.com/office/drawing/2014/main" val="3251267358"/>
                    </a:ext>
                  </a:extLst>
                </a:gridCol>
              </a:tblGrid>
              <a:tr h="32172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effectLst/>
                        </a:rPr>
                        <a:t>Tiêu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chí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Địa hình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Khí hậu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710683"/>
                  </a:ext>
                </a:extLst>
              </a:tr>
              <a:tr h="203950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effectLst/>
                        </a:rPr>
                        <a:t>Đặc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điểm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Chủ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yếu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là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đồi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núi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thấp</a:t>
                      </a:r>
                      <a:r>
                        <a:rPr lang="en-US" sz="2000" dirty="0">
                          <a:effectLst/>
                        </a:rPr>
                        <a:t>. Xen </a:t>
                      </a:r>
                      <a:r>
                        <a:rPr lang="en-US" sz="2000" dirty="0" err="1">
                          <a:effectLst/>
                        </a:rPr>
                        <a:t>kẽ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dãy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núi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đá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vôi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cao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là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đồi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núi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thấp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thung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lũng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nhỏ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hẹp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và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vùng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đất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tương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đối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bằng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phẳng</a:t>
                      </a:r>
                      <a:endParaRPr lang="en-US" sz="2000" dirty="0">
                        <a:effectLst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buFontTx/>
                        <a:buChar char="-"/>
                      </a:pPr>
                      <a:r>
                        <a:rPr lang="en-US" sz="2000" dirty="0" err="1">
                          <a:effectLst/>
                        </a:rPr>
                        <a:t>Khí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hậu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nhiệt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đới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mùa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nóng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ẩm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gồm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có</a:t>
                      </a:r>
                      <a:r>
                        <a:rPr lang="en-US" sz="2000" dirty="0">
                          <a:effectLst/>
                        </a:rPr>
                        <a:t> 4 </a:t>
                      </a:r>
                      <a:r>
                        <a:rPr lang="en-US" sz="2000" dirty="0" err="1">
                          <a:effectLst/>
                        </a:rPr>
                        <a:t>mùa</a:t>
                      </a:r>
                      <a:r>
                        <a:rPr lang="en-US" sz="2000" dirty="0">
                          <a:effectLst/>
                        </a:rPr>
                        <a:t>: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Mùa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mùa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mùa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hè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Nam.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711536"/>
                  </a:ext>
                </a:extLst>
              </a:tr>
              <a:tr h="203950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Thuận lợi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Phát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triển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nông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lâm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nghiệp</a:t>
                      </a:r>
                      <a:endParaRPr lang="en-US" sz="2000" dirty="0">
                        <a:effectLst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Xây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dựng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các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trình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nghiệp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Xây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dựng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cơ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sở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hạ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tầng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và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phát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triển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đô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thị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Thuận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lợi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đối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với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đời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sống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Đối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với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sản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xuất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r>
                        <a:rPr lang="en-US" sz="2000" dirty="0" err="1">
                          <a:effectLst/>
                        </a:rPr>
                        <a:t>cây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trồng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nhiệt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đới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và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cận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nhiệt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70969"/>
                  </a:ext>
                </a:extLst>
              </a:tr>
              <a:tr h="66528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Khó khăn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Rửa trôi, xói mòn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effectLst/>
                        </a:rPr>
                        <a:t>Thiên</a:t>
                      </a:r>
                      <a:r>
                        <a:rPr lang="en-US" sz="2000" dirty="0">
                          <a:effectLst/>
                        </a:rPr>
                        <a:t> tai: </a:t>
                      </a:r>
                      <a:r>
                        <a:rPr lang="en-US" sz="2000" dirty="0" err="1">
                          <a:effectLst/>
                        </a:rPr>
                        <a:t>giông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lốc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lũ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hạn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hán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sâu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bệnh</a:t>
                      </a:r>
                      <a:r>
                        <a:rPr lang="en-US" sz="2000" dirty="0">
                          <a:effectLst/>
                        </a:rPr>
                        <a:t>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647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66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D134-DBFA-538E-4760-3264A5B3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0F144-E6E1-DC95-ADFD-39055F5C4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6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D01E-2DAF-D13F-CE7B-130243EF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9B6E10-2111-7F8A-1F0D-43692482C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598363"/>
              </p:ext>
            </p:extLst>
          </p:nvPr>
        </p:nvGraphicFramePr>
        <p:xfrm>
          <a:off x="296662" y="348510"/>
          <a:ext cx="10889203" cy="6174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2199">
                  <a:extLst>
                    <a:ext uri="{9D8B030D-6E8A-4147-A177-3AD203B41FA5}">
                      <a16:colId xmlns:a16="http://schemas.microsoft.com/office/drawing/2014/main" val="616319192"/>
                    </a:ext>
                  </a:extLst>
                </a:gridCol>
                <a:gridCol w="2750477">
                  <a:extLst>
                    <a:ext uri="{9D8B030D-6E8A-4147-A177-3AD203B41FA5}">
                      <a16:colId xmlns:a16="http://schemas.microsoft.com/office/drawing/2014/main" val="2029010271"/>
                    </a:ext>
                  </a:extLst>
                </a:gridCol>
                <a:gridCol w="2725431">
                  <a:extLst>
                    <a:ext uri="{9D8B030D-6E8A-4147-A177-3AD203B41FA5}">
                      <a16:colId xmlns:a16="http://schemas.microsoft.com/office/drawing/2014/main" val="1569217005"/>
                    </a:ext>
                  </a:extLst>
                </a:gridCol>
                <a:gridCol w="2591096">
                  <a:extLst>
                    <a:ext uri="{9D8B030D-6E8A-4147-A177-3AD203B41FA5}">
                      <a16:colId xmlns:a16="http://schemas.microsoft.com/office/drawing/2014/main" val="4080557793"/>
                    </a:ext>
                  </a:extLst>
                </a:gridCol>
              </a:tblGrid>
              <a:tr h="38499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</a:rPr>
                        <a:t>Tiêu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Đất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Nước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Sinh vật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7472961"/>
                  </a:ext>
                </a:extLst>
              </a:tr>
              <a:tr h="244059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</a:rPr>
                        <a:t>Đặc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</a:rPr>
                        <a:t>Chủ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yếu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đất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feralit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đất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đá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vôi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đất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ruộng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Hệ thống sông ngòi khá dày, chủ yếu nằm trong lưu vực sông Cầu.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Nhiều hồ nhân tạo: Hồ Núi Cốc…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trò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trọng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trồng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972609"/>
                  </a:ext>
                </a:extLst>
              </a:tr>
              <a:tr h="202947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Thuận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lợi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cây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lương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lúa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ngô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),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cây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công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nghiệp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chè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),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chăn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nuôi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gia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súc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lớn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Cung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cấp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xuất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đời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sống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nuôi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thủy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, du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lịch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triên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kinh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tế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xã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hội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môi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trường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7560540"/>
                  </a:ext>
                </a:extLst>
              </a:tr>
              <a:tr h="120723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Khó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khăn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Xói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mòn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rửa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trôi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thoái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hóa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bạc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Lượng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đều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năm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vệ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tài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rừng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256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52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45E4-8880-0087-CD2A-C4E374F4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B83165-833E-111A-A793-F445779A0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218428"/>
              </p:ext>
            </p:extLst>
          </p:nvPr>
        </p:nvGraphicFramePr>
        <p:xfrm>
          <a:off x="420948" y="267471"/>
          <a:ext cx="11093390" cy="6986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3262">
                  <a:extLst>
                    <a:ext uri="{9D8B030D-6E8A-4147-A177-3AD203B41FA5}">
                      <a16:colId xmlns:a16="http://schemas.microsoft.com/office/drawing/2014/main" val="3797437264"/>
                    </a:ext>
                  </a:extLst>
                </a:gridCol>
                <a:gridCol w="3981558">
                  <a:extLst>
                    <a:ext uri="{9D8B030D-6E8A-4147-A177-3AD203B41FA5}">
                      <a16:colId xmlns:a16="http://schemas.microsoft.com/office/drawing/2014/main" val="1441241101"/>
                    </a:ext>
                  </a:extLst>
                </a:gridCol>
                <a:gridCol w="3698570">
                  <a:extLst>
                    <a:ext uri="{9D8B030D-6E8A-4147-A177-3AD203B41FA5}">
                      <a16:colId xmlns:a16="http://schemas.microsoft.com/office/drawing/2014/main" val="1473139661"/>
                    </a:ext>
                  </a:extLst>
                </a:gridCol>
              </a:tblGrid>
              <a:tr h="6668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3200" dirty="0" err="1">
                          <a:effectLst/>
                        </a:rPr>
                        <a:t>Tên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khoáng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sản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3200">
                          <a:effectLst/>
                        </a:rPr>
                        <a:t>Đặc điểm (phân bố)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3200">
                          <a:effectLst/>
                        </a:rPr>
                        <a:t>Vai trò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89618"/>
                  </a:ext>
                </a:extLst>
              </a:tr>
              <a:tr h="213589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3200" dirty="0">
                          <a:effectLst/>
                        </a:rPr>
                        <a:t>Than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3200" dirty="0" err="1">
                          <a:effectLst/>
                        </a:rPr>
                        <a:t>Làng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Cẩm</a:t>
                      </a:r>
                      <a:r>
                        <a:rPr lang="en-US" sz="3200" dirty="0">
                          <a:effectLst/>
                        </a:rPr>
                        <a:t>, </a:t>
                      </a:r>
                      <a:r>
                        <a:rPr lang="en-US" sz="3200" dirty="0" err="1">
                          <a:effectLst/>
                        </a:rPr>
                        <a:t>Núi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Hồng</a:t>
                      </a:r>
                      <a:r>
                        <a:rPr lang="en-US" sz="3200" dirty="0">
                          <a:effectLst/>
                        </a:rPr>
                        <a:t>, (</a:t>
                      </a:r>
                      <a:r>
                        <a:rPr lang="en-US" sz="3200" dirty="0" err="1">
                          <a:effectLst/>
                        </a:rPr>
                        <a:t>Đại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Từ</a:t>
                      </a:r>
                      <a:r>
                        <a:rPr lang="en-US" sz="3200" dirty="0">
                          <a:effectLst/>
                        </a:rPr>
                        <a:t>), </a:t>
                      </a:r>
                      <a:r>
                        <a:rPr lang="en-US" sz="3200" dirty="0" err="1">
                          <a:effectLst/>
                        </a:rPr>
                        <a:t>Phấn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Mễ</a:t>
                      </a:r>
                      <a:r>
                        <a:rPr lang="en-US" sz="3200" dirty="0">
                          <a:effectLst/>
                        </a:rPr>
                        <a:t>, </a:t>
                      </a:r>
                      <a:r>
                        <a:rPr lang="en-US" sz="3200" dirty="0" err="1">
                          <a:effectLst/>
                        </a:rPr>
                        <a:t>Khánh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Hòa</a:t>
                      </a:r>
                      <a:r>
                        <a:rPr lang="en-US" sz="3200" dirty="0">
                          <a:effectLst/>
                        </a:rPr>
                        <a:t> (</a:t>
                      </a:r>
                      <a:r>
                        <a:rPr lang="en-US" sz="3200" dirty="0" err="1">
                          <a:effectLst/>
                        </a:rPr>
                        <a:t>Phú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Lương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3200">
                          <a:effectLst/>
                        </a:rPr>
                        <a:t>CN năng lượng, luyện kim, hóa chất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7532321"/>
                  </a:ext>
                </a:extLst>
              </a:tr>
              <a:tr h="137893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Quặng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sắt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Trại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Cau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, Linh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Nham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, Linh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Sơn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Đồng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Hỷ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nghiệp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luyện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kim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3379914"/>
                  </a:ext>
                </a:extLst>
              </a:tr>
              <a:tr h="105078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3200">
                          <a:effectLst/>
                        </a:rPr>
                        <a:t>Đa kim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3200" dirty="0" err="1">
                          <a:effectLst/>
                        </a:rPr>
                        <a:t>Núi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Pháo</a:t>
                      </a:r>
                      <a:r>
                        <a:rPr lang="en-US" sz="3200" dirty="0">
                          <a:effectLst/>
                        </a:rPr>
                        <a:t> (</a:t>
                      </a:r>
                      <a:r>
                        <a:rPr lang="en-US" sz="3200" dirty="0" err="1">
                          <a:effectLst/>
                        </a:rPr>
                        <a:t>Đại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từ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3200" dirty="0" err="1">
                          <a:effectLst/>
                        </a:rPr>
                        <a:t>Công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nghiệp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luyện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kim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922764"/>
                  </a:ext>
                </a:extLst>
              </a:tr>
              <a:tr h="159333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Đá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vôi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La</a:t>
                      </a:r>
                      <a:r>
                        <a:rPr lang="en-US" sz="3200" spc="-5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Hiên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,</a:t>
                      </a:r>
                      <a:r>
                        <a:rPr lang="en-US" sz="3200" spc="-5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Trúc</a:t>
                      </a:r>
                      <a:r>
                        <a:rPr lang="en-US" sz="3200" spc="-5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Mai</a:t>
                      </a:r>
                      <a:r>
                        <a:rPr lang="en-US" sz="3200" spc="-5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Võ</a:t>
                      </a:r>
                      <a:r>
                        <a:rPr lang="en-US" sz="3200" spc="-5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Nhai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), Quang 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Sơn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Đồng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Hỷ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).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CN 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sản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xuất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vật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liệu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xây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7030A0"/>
                          </a:solidFill>
                          <a:effectLst/>
                        </a:rPr>
                        <a:t>dựng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341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91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79DD-E4F2-F854-395E-07EF5CE7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909DB-FB44-6074-5964-7D548D95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4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6867-2A4D-B11D-EB1D-A577B50E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7D091-4CD4-8397-E6AA-6D7E77807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8" y="801893"/>
            <a:ext cx="10515600" cy="5608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a. </a:t>
            </a:r>
            <a:r>
              <a:rPr lang="en-US" b="1" dirty="0" err="1"/>
              <a:t>Nguồn</a:t>
            </a:r>
            <a:r>
              <a:rPr lang="en-US" b="1" dirty="0"/>
              <a:t> </a:t>
            </a:r>
            <a:r>
              <a:rPr lang="en-US" b="1" dirty="0" err="1"/>
              <a:t>lao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:</a:t>
            </a:r>
          </a:p>
          <a:p>
            <a:pPr marL="71755" marR="70485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19375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6985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19375" algn="l"/>
              </a:tabLst>
            </a:pP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Thái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27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4CD36B-2339-7A54-BBFD-A234F937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13" y="255242"/>
            <a:ext cx="10515600" cy="6026288"/>
          </a:xfrm>
        </p:spPr>
        <p:txBody>
          <a:bodyPr>
            <a:normAutofit fontScale="92500"/>
          </a:bodyPr>
          <a:lstStyle/>
          <a:p>
            <a:pPr marL="71755" marR="69850" indent="287655"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71755" marR="69850" indent="287655"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Trung du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69850" indent="287655"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Thái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vạn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tin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69850" indent="287655"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71755" marR="69850" indent="287655"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69850" indent="287655"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65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2FD7-6A97-BA99-D380-09CB8003E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2353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b. </a:t>
            </a:r>
            <a:r>
              <a:rPr lang="en-US" b="1" dirty="0" err="1"/>
              <a:t>Vốn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tư</a:t>
            </a:r>
            <a:endParaRPr lang="en-US" b="1" dirty="0"/>
          </a:p>
          <a:p>
            <a:pPr indent="0" algn="ctr">
              <a:lnSpc>
                <a:spcPct val="115000"/>
              </a:lnSpc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buNone/>
            </a:pP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en-US" sz="240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%)</a:t>
            </a:r>
            <a:endParaRPr lang="en-US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902E86-D485-4C46-BD81-2ED0BEA67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342649"/>
              </p:ext>
            </p:extLst>
          </p:nvPr>
        </p:nvGraphicFramePr>
        <p:xfrm>
          <a:off x="987284" y="1699076"/>
          <a:ext cx="10515598" cy="281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671">
                  <a:extLst>
                    <a:ext uri="{9D8B030D-6E8A-4147-A177-3AD203B41FA5}">
                      <a16:colId xmlns:a16="http://schemas.microsoft.com/office/drawing/2014/main" val="832688087"/>
                    </a:ext>
                  </a:extLst>
                </a:gridCol>
                <a:gridCol w="2778671">
                  <a:extLst>
                    <a:ext uri="{9D8B030D-6E8A-4147-A177-3AD203B41FA5}">
                      <a16:colId xmlns:a16="http://schemas.microsoft.com/office/drawing/2014/main" val="623337962"/>
                    </a:ext>
                  </a:extLst>
                </a:gridCol>
                <a:gridCol w="2479128">
                  <a:extLst>
                    <a:ext uri="{9D8B030D-6E8A-4147-A177-3AD203B41FA5}">
                      <a16:colId xmlns:a16="http://schemas.microsoft.com/office/drawing/2014/main" val="705177063"/>
                    </a:ext>
                  </a:extLst>
                </a:gridCol>
                <a:gridCol w="2479128">
                  <a:extLst>
                    <a:ext uri="{9D8B030D-6E8A-4147-A177-3AD203B41FA5}">
                      <a16:colId xmlns:a16="http://schemas.microsoft.com/office/drawing/2014/main" val="3655239810"/>
                    </a:ext>
                  </a:extLst>
                </a:gridCol>
              </a:tblGrid>
              <a:tr h="34132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</a:rPr>
                        <a:t>Tiêu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Giai đoạn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643325"/>
                  </a:ext>
                </a:extLst>
              </a:tr>
              <a:tr h="341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2006 – 2010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2011 – 2015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2016 – 2020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9838486"/>
                  </a:ext>
                </a:extLst>
              </a:tr>
              <a:tr h="70581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Nông, lâm, thủy sản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</a:rPr>
                        <a:t>7,4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1,5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2,2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2333350"/>
                  </a:ext>
                </a:extLst>
              </a:tr>
              <a:tr h="70581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Công nghiệp, xây dựng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42,7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</a:rPr>
                        <a:t>84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</a:rPr>
                        <a:t>0,8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9703757"/>
                  </a:ext>
                </a:extLst>
              </a:tr>
              <a:tr h="34132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Dịch vụ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49,9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</a:rPr>
                        <a:t>14,5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</a:rPr>
                        <a:t>97,4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7679023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6BFF6D-C5AC-E86D-C646-1C04C3975618}"/>
              </a:ext>
            </a:extLst>
          </p:cNvPr>
          <p:cNvSpPr txBox="1">
            <a:spLocks/>
          </p:cNvSpPr>
          <p:nvPr/>
        </p:nvSpPr>
        <p:spPr>
          <a:xfrm>
            <a:off x="516917" y="4929056"/>
            <a:ext cx="10859992" cy="16935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Vốn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,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khoa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,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luỹ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endParaRPr lang="en-US" dirty="0"/>
          </a:p>
          <a:p>
            <a:r>
              <a:rPr lang="en-US" dirty="0"/>
              <a:t>Thái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Hàn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,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Kông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Trung </a:t>
            </a:r>
            <a:r>
              <a:rPr lang="en-US" dirty="0" err="1"/>
              <a:t>Quốc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3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9B821-6130-D0E3-B4FB-AEE22B419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46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C. </a:t>
            </a:r>
            <a:r>
              <a:rPr lang="en-US" b="1" dirty="0" err="1"/>
              <a:t>Lịch</a:t>
            </a:r>
            <a:r>
              <a:rPr lang="en-US" b="1" dirty="0"/>
              <a:t> </a:t>
            </a:r>
            <a:r>
              <a:rPr lang="en-US" b="1" dirty="0" err="1"/>
              <a:t>sử</a:t>
            </a:r>
            <a:r>
              <a:rPr lang="en-US" b="1" dirty="0"/>
              <a:t> - </a:t>
            </a:r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err="1"/>
              <a:t>hoá</a:t>
            </a:r>
            <a:endParaRPr lang="en-US" b="1" dirty="0"/>
          </a:p>
          <a:p>
            <a:pPr marL="136525" marR="132715" indent="287655"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marR="132715" indent="287655"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8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41912-5E42-F8DE-FDE1-1D633FB81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40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d.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nguồn</a:t>
            </a:r>
            <a:r>
              <a:rPr lang="en-US" b="1" dirty="0"/>
              <a:t> </a:t>
            </a:r>
            <a:r>
              <a:rPr lang="en-US" b="1" dirty="0" err="1"/>
              <a:t>lực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lam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.</a:t>
            </a:r>
          </a:p>
          <a:p>
            <a:pPr>
              <a:buFontTx/>
              <a:buChar char="-"/>
            </a:pP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,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/>
              <a:t>hàng</a:t>
            </a:r>
            <a:r>
              <a:rPr lang="en-US" dirty="0"/>
              <a:t>,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ổn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khoa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,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thụ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i="1" dirty="0">
                <a:solidFill>
                  <a:srgbClr val="FF0000"/>
                </a:solidFill>
              </a:rPr>
              <a:t>&gt; Thái </a:t>
            </a:r>
            <a:r>
              <a:rPr lang="en-US" i="1" dirty="0" err="1">
                <a:solidFill>
                  <a:srgbClr val="FF0000"/>
                </a:solidFill>
              </a:rPr>
              <a:t>nguyên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đã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sử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dụng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hiệu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quả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các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nguồn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lực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tự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nhiên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và</a:t>
            </a:r>
            <a:r>
              <a:rPr lang="en-US" i="1" dirty="0">
                <a:solidFill>
                  <a:srgbClr val="FF0000"/>
                </a:solidFill>
              </a:rPr>
              <a:t> KTXH </a:t>
            </a:r>
            <a:r>
              <a:rPr lang="en-US" i="1" dirty="0" err="1">
                <a:solidFill>
                  <a:srgbClr val="FF0000"/>
                </a:solidFill>
              </a:rPr>
              <a:t>góp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phần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nâng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cao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thu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nhập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và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mức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sống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cho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nhân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dân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064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0AC9-E93D-D2C4-C1FE-F2F6BB51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MỞ ĐẦU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D069B-71F7-D7C7-91CF-5E837E99B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TRÒ CHƠI: AI NHANH HƠN</a:t>
            </a:r>
          </a:p>
          <a:p>
            <a:pPr marL="0" indent="0">
              <a:buNone/>
            </a:pP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: </a:t>
            </a:r>
            <a:r>
              <a:rPr lang="en-US" dirty="0" err="1"/>
              <a:t>Gồm</a:t>
            </a:r>
            <a:r>
              <a:rPr lang="en-US" dirty="0"/>
              <a:t> 4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nhanh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tả,thời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2 </a:t>
            </a:r>
            <a:r>
              <a:rPr lang="en-US" dirty="0" err="1"/>
              <a:t>phút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A0E0A-172D-BB0D-66BF-23B81AD0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8287-4C66-6D1F-075D-BE2AD9FD2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5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# Bản đồ Thái Nguyên khổ lớn phóng to năm 2022">
            <a:extLst>
              <a:ext uri="{FF2B5EF4-FFF2-40B4-BE49-F238E27FC236}">
                <a16:creationId xmlns:a16="http://schemas.microsoft.com/office/drawing/2014/main" id="{8BC31A36-09C3-B9D3-F1B8-898D90A5CE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84" y="578189"/>
            <a:ext cx="5759844" cy="5845813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A70122-E16A-AE38-7C3C-F42D1DB975ED}"/>
              </a:ext>
            </a:extLst>
          </p:cNvPr>
          <p:cNvSpPr txBox="1"/>
          <p:nvPr/>
        </p:nvSpPr>
        <p:spPr>
          <a:xfrm>
            <a:off x="514905" y="976544"/>
            <a:ext cx="3320248" cy="442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 THÁI NGUYÊN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Hỷ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Võ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37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6FCA-F521-5C53-E78E-D3021415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NỘI DUNG BÀI HỌC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5ADAF-6600-37A6-DA20-67DB04C00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52" y="1662445"/>
            <a:ext cx="57655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Kạn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Vĩnh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Tuyên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Quang.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1# Bản đồ Thái Nguyên khổ lớn phóng to năm 2022">
            <a:extLst>
              <a:ext uri="{FF2B5EF4-FFF2-40B4-BE49-F238E27FC236}">
                <a16:creationId xmlns:a16="http://schemas.microsoft.com/office/drawing/2014/main" id="{1663237B-7AE0-49F8-B104-D0C3C7918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33" y="1676566"/>
            <a:ext cx="4259519" cy="4323095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40551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5DD77-14B0-DFDE-D06A-C2A5EBA88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14" y="1064202"/>
            <a:ext cx="5686887" cy="435133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Thái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Trung du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miền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giàu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khoáng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feralit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CN,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chè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ướng dẫn quy trình trồng và bón phân cho cây chè">
            <a:extLst>
              <a:ext uri="{FF2B5EF4-FFF2-40B4-BE49-F238E27FC236}">
                <a16:creationId xmlns:a16="http://schemas.microsoft.com/office/drawing/2014/main" id="{8038D558-84B2-8059-DA31-B40BC178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1" y="1064202"/>
            <a:ext cx="5497829" cy="36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C92B6-56FB-5A83-60FF-C6470B74C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1" y="485311"/>
            <a:ext cx="4532790" cy="3261065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thổ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(ATK),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MN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Khu di tích lịch sử Quốc gia đặc biệt ATK Định Hóa">
            <a:extLst>
              <a:ext uri="{FF2B5EF4-FFF2-40B4-BE49-F238E27FC236}">
                <a16:creationId xmlns:a16="http://schemas.microsoft.com/office/drawing/2014/main" id="{8A485A82-F333-130B-CB80-06D1F8CCB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59" y="230081"/>
            <a:ext cx="6191250" cy="319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ường Đại học Thái Nguyên - Trang Tuyển Sinh | Thông tin tuyển sinh Đại học  Cao đẳng">
            <a:extLst>
              <a:ext uri="{FF2B5EF4-FFF2-40B4-BE49-F238E27FC236}">
                <a16:creationId xmlns:a16="http://schemas.microsoft.com/office/drawing/2014/main" id="{33AA6298-2E9C-0B0D-2173-16BE8508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19" y="3533313"/>
            <a:ext cx="5659329" cy="36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40FB9E-62AE-3435-823F-565B690F326B}"/>
              </a:ext>
            </a:extLst>
          </p:cNvPr>
          <p:cNvSpPr txBox="1"/>
          <p:nvPr/>
        </p:nvSpPr>
        <p:spPr>
          <a:xfrm>
            <a:off x="7395099" y="229343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KHU DI TÍCH ATK </a:t>
            </a:r>
          </a:p>
        </p:txBody>
      </p:sp>
    </p:spTree>
    <p:extLst>
      <p:ext uri="{BB962C8B-B14F-4D97-AF65-F5344CB8AC3E}">
        <p14:creationId xmlns:p14="http://schemas.microsoft.com/office/powerpoint/2010/main" val="35027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1FEA4-04DB-5482-96E6-F7432E0DD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0" y="840898"/>
            <a:ext cx="4769721" cy="556878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lộ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37, 3,1B, 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HN –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Quan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Triều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Uông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Bí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hút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vốn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ao tốc Hà Nội Thái Nguyên góp phát triển kinh tế phía Bắc">
            <a:extLst>
              <a:ext uri="{FF2B5EF4-FFF2-40B4-BE49-F238E27FC236}">
                <a16:creationId xmlns:a16="http://schemas.microsoft.com/office/drawing/2014/main" id="{9BA98E69-2251-7B06-503B-8BF2A4F4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64" y="-317370"/>
            <a:ext cx="6506669" cy="387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i trò của hạ tầng Khu công nghiệp đối với sự phát triển kinh tế - xã hội  ở Thái nguyên - Tin hoạt động của địa phương, đơn vị - Cổng">
            <a:extLst>
              <a:ext uri="{FF2B5EF4-FFF2-40B4-BE49-F238E27FC236}">
                <a16:creationId xmlns:a16="http://schemas.microsoft.com/office/drawing/2014/main" id="{BF9714C7-3437-08D3-6D97-50CB958E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25288"/>
            <a:ext cx="5121487" cy="308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B91E4-4903-97A5-26EC-65FAD05F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35" y="847101"/>
            <a:ext cx="4630813" cy="450613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tai hay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lụt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Thái Nguyên: Đất đồi sạt lở vùi lấp 3 người | Báo Dân trí">
            <a:extLst>
              <a:ext uri="{FF2B5EF4-FFF2-40B4-BE49-F238E27FC236}">
                <a16:creationId xmlns:a16="http://schemas.microsoft.com/office/drawing/2014/main" id="{F4013C4D-0542-B49A-A0B9-715ECD593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67" y="847101"/>
            <a:ext cx="5669230" cy="377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921B7A-625C-9714-4FC0-19D5B03A63B1}"/>
              </a:ext>
            </a:extLst>
          </p:cNvPr>
          <p:cNvSpPr txBox="1"/>
          <p:nvPr/>
        </p:nvSpPr>
        <p:spPr>
          <a:xfrm>
            <a:off x="5558667" y="5078027"/>
            <a:ext cx="5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b="0" i="1" dirty="0">
                <a:effectLst/>
                <a:latin typeface="Noto Serif" panose="020B0604020202020204" pitchFamily="18" charset="0"/>
              </a:rPr>
              <a:t>Hiện trường vụ sạt lở ở xóm Na Quán </a:t>
            </a:r>
            <a:r>
              <a:rPr lang="en-US" sz="1600" b="0" i="1" dirty="0">
                <a:effectLst/>
                <a:latin typeface="Noto Serif" panose="020B0604020202020204" pitchFamily="18" charset="0"/>
              </a:rPr>
              <a:t>– </a:t>
            </a:r>
            <a:r>
              <a:rPr lang="en-US" sz="1600" b="0" i="1" dirty="0" err="1">
                <a:effectLst/>
                <a:latin typeface="Noto Serif" panose="020B0604020202020204" pitchFamily="18" charset="0"/>
              </a:rPr>
              <a:t>Đồng</a:t>
            </a:r>
            <a:r>
              <a:rPr lang="en-US" sz="1600" b="0" i="1" dirty="0">
                <a:effectLst/>
                <a:latin typeface="Noto Serif" panose="020B0604020202020204" pitchFamily="18" charset="0"/>
              </a:rPr>
              <a:t> </a:t>
            </a:r>
            <a:r>
              <a:rPr lang="en-US" sz="1600" b="0" i="1" dirty="0" err="1">
                <a:effectLst/>
                <a:latin typeface="Noto Serif" panose="020B0604020202020204" pitchFamily="18" charset="0"/>
              </a:rPr>
              <a:t>Hỷ</a:t>
            </a:r>
            <a:endParaRPr lang="en-US" sz="1600" b="0" i="1" dirty="0">
              <a:effectLst/>
              <a:latin typeface="Noto Serif" panose="020B0604020202020204" pitchFamily="18" charset="0"/>
            </a:endParaRPr>
          </a:p>
          <a:p>
            <a:pPr algn="ctr"/>
            <a:r>
              <a:rPr lang="vi-VN" sz="1600" b="0" i="1" dirty="0">
                <a:effectLst/>
                <a:latin typeface="Noto Serif" panose="020B0604020202020204" pitchFamily="18" charset="0"/>
              </a:rPr>
              <a:t>(Ảnh: Báo Thái Nguyên)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644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ái Nguyên – Wikipedia tiếng Việt">
            <a:extLst>
              <a:ext uri="{FF2B5EF4-FFF2-40B4-BE49-F238E27FC236}">
                <a16:creationId xmlns:a16="http://schemas.microsoft.com/office/drawing/2014/main" id="{9D8F1210-593F-34C8-E54B-F8E1AC98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81" y="-123148"/>
            <a:ext cx="6986726" cy="5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7090293-3CB8-D74C-65CA-C75EB2CDB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6010"/>
              </p:ext>
            </p:extLst>
          </p:nvPr>
        </p:nvGraphicFramePr>
        <p:xfrm>
          <a:off x="1328693" y="5007580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209044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720682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17650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1300" dirty="0" err="1">
                          <a:effectLst/>
                        </a:rPr>
                        <a:t>Tiêu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chí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Địa hình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Khí hậu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8732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1300" dirty="0" err="1">
                          <a:effectLst/>
                        </a:rPr>
                        <a:t>Đặc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điểm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 (</a:t>
                      </a:r>
                      <a:r>
                        <a:rPr lang="en-US" sz="1300" dirty="0" err="1">
                          <a:effectLst/>
                        </a:rPr>
                        <a:t>Kể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tên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các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loại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gió</a:t>
                      </a:r>
                      <a:r>
                        <a:rPr lang="en-US" sz="1300" dirty="0">
                          <a:effectLst/>
                        </a:rPr>
                        <a:t>, </a:t>
                      </a:r>
                      <a:r>
                        <a:rPr lang="en-US" sz="1300" dirty="0" err="1">
                          <a:effectLst/>
                        </a:rPr>
                        <a:t>sự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phân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mùa</a:t>
                      </a:r>
                      <a:r>
                        <a:rPr lang="en-US" sz="13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111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1300" dirty="0" err="1">
                          <a:effectLst/>
                        </a:rPr>
                        <a:t>Thuận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lợi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2900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1300" dirty="0" err="1">
                          <a:effectLst/>
                        </a:rPr>
                        <a:t>Khó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khăn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16218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542C6E5-F42A-B3E9-C93D-2040E9551698}"/>
              </a:ext>
            </a:extLst>
          </p:cNvPr>
          <p:cNvSpPr txBox="1"/>
          <p:nvPr/>
        </p:nvSpPr>
        <p:spPr>
          <a:xfrm>
            <a:off x="390617" y="408373"/>
            <a:ext cx="348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2.Nguồn </a:t>
            </a:r>
            <a:r>
              <a:rPr lang="en-US" sz="2400" b="1" dirty="0" err="1"/>
              <a:t>lực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571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1387</Words>
  <Application>Microsoft Office PowerPoint</Application>
  <PresentationFormat>Widescreen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Noto Serif</vt:lpstr>
      <vt:lpstr>Times New Roman</vt:lpstr>
      <vt:lpstr>Office Theme</vt:lpstr>
      <vt:lpstr>GIÁO DỤC ĐỊA PHƯƠNG</vt:lpstr>
      <vt:lpstr>MỞ ĐẦU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Nguồn lực kinh tế xã hội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DỤC ĐỊA PHƯƠNG</dc:title>
  <dc:creator>GV Phạm Thị Hương</dc:creator>
  <cp:lastModifiedBy>ADMIN</cp:lastModifiedBy>
  <cp:revision>31</cp:revision>
  <dcterms:created xsi:type="dcterms:W3CDTF">2022-09-16T14:20:02Z</dcterms:created>
  <dcterms:modified xsi:type="dcterms:W3CDTF">2024-10-16T01:27:25Z</dcterms:modified>
</cp:coreProperties>
</file>