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media/audio1.wav" ContentType="audio/x-wav"/>
  <Override PartName="/ppt/media/audio2.wav" ContentType="audio/x-wav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9" r:id="rId2"/>
    <p:sldId id="273" r:id="rId3"/>
    <p:sldId id="274" r:id="rId4"/>
    <p:sldId id="278" r:id="rId5"/>
    <p:sldId id="275" r:id="rId6"/>
    <p:sldId id="277" r:id="rId7"/>
    <p:sldId id="276" r:id="rId8"/>
    <p:sldId id="279" r:id="rId9"/>
    <p:sldId id="280" r:id="rId10"/>
    <p:sldId id="281" r:id="rId11"/>
  </p:sldIdLst>
  <p:sldSz cx="12192000" cy="6858000"/>
  <p:notesSz cx="6858000" cy="9144000"/>
  <p:embeddedFontLst>
    <p:embeddedFont>
      <p:font typeface="Calibri Light" pitchFamily="34" charset="0"/>
      <p:regular r:id="rId12"/>
      <p:italic r:id="rId13"/>
    </p:embeddedFont>
    <p:embeddedFont>
      <p:font typeface="Tahoma" pitchFamily="34" charset="0"/>
      <p:regular r:id="rId14"/>
      <p:bold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Brush Script MT" pitchFamily="66" charset="0"/>
      <p:italic r:id="rId20"/>
    </p:embeddedFont>
  </p:embeddedFontLst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CFCD"/>
    <a:srgbClr val="0E73B7"/>
    <a:srgbClr val="E43230"/>
    <a:srgbClr val="E99D05"/>
    <a:srgbClr val="DBB2CB"/>
    <a:srgbClr val="DCADCB"/>
    <a:srgbClr val="9F7906"/>
    <a:srgbClr val="E9AAD4"/>
    <a:srgbClr val="668B06"/>
    <a:srgbClr val="3E6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 autoAdjust="0"/>
    <p:restoredTop sz="94660"/>
  </p:normalViewPr>
  <p:slideViewPr>
    <p:cSldViewPr snapToGrid="0">
      <p:cViewPr>
        <p:scale>
          <a:sx n="64" d="100"/>
          <a:sy n="64" d="100"/>
        </p:scale>
        <p:origin x="-924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5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6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1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07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022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84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51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96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6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35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949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85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18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73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5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93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5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8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2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gi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12201525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Kết quả hình ảnh cho THPT NGUYỄN THÁI BÌNH"/>
          <p:cNvPicPr>
            <a:picLocks noChangeAspect="1" noChangeArrowheads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79" y="22755"/>
            <a:ext cx="675745" cy="67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ết quả hình ảnh cho THE EARTH.GIF"/>
          <p:cNvPicPr>
            <a:picLocks noChangeAspect="1" noChangeArrowheads="1" noCrop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041" y="76200"/>
            <a:ext cx="778434" cy="73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9" t="28125" r="7271" b="29166"/>
          <a:stretch/>
        </p:blipFill>
        <p:spPr bwMode="auto">
          <a:xfrm>
            <a:off x="-9525" y="2400300"/>
            <a:ext cx="12192000" cy="445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9283700" y="6413500"/>
            <a:ext cx="278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mtClean="0">
                <a:solidFill>
                  <a:srgbClr val="FF0000"/>
                </a:solidFill>
              </a:rPr>
              <a:t>Copy</a:t>
            </a:r>
            <a:r>
              <a:rPr lang="en-US" baseline="0" smtClean="0">
                <a:solidFill>
                  <a:srgbClr val="FF0000"/>
                </a:solidFill>
              </a:rPr>
              <a:t>right Thinh, Phan huu</a:t>
            </a:r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74" r:id="rId21"/>
    <p:sldLayoutId id="2147483675" r:id="rId22"/>
    <p:sldLayoutId id="2147483676" r:id="rId23"/>
    <p:sldLayoutId id="2147483677" r:id="rId24"/>
    <p:sldLayoutId id="2147483680" r:id="rId25"/>
    <p:sldLayoutId id="2147483681" r:id="rId26"/>
    <p:sldLayoutId id="2147483682" r:id="rId27"/>
    <p:sldLayoutId id="2147483683" r:id="rId28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slide" Target="slide4.xml"/><Relationship Id="rId12" Type="http://schemas.openxmlformats.org/officeDocument/2006/relationships/slide" Target="slide9.xml"/><Relationship Id="rId17" Type="http://schemas.openxmlformats.org/officeDocument/2006/relationships/image" Target="../media/image9.png"/><Relationship Id="rId2" Type="http://schemas.openxmlformats.org/officeDocument/2006/relationships/audio" Target="../media/media1.wav"/><Relationship Id="rId16" Type="http://schemas.openxmlformats.org/officeDocument/2006/relationships/image" Target="../media/image8.png"/><Relationship Id="rId1" Type="http://schemas.microsoft.com/office/2007/relationships/media" Target="../media/media1.wav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slide" Target="slide2.xml"/><Relationship Id="rId15" Type="http://schemas.openxmlformats.org/officeDocument/2006/relationships/image" Target="../media/image7.gif"/><Relationship Id="rId10" Type="http://schemas.openxmlformats.org/officeDocument/2006/relationships/slide" Target="slide7.xml"/><Relationship Id="rId4" Type="http://schemas.openxmlformats.org/officeDocument/2006/relationships/image" Target="../media/image5.png"/><Relationship Id="rId9" Type="http://schemas.openxmlformats.org/officeDocument/2006/relationships/slide" Target="slide6.xml"/><Relationship Id="rId1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slide" Target="slide1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slide" Target="slide1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6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slide" Target="slide1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9.xml"/><Relationship Id="rId6" Type="http://schemas.microsoft.com/office/2007/relationships/hdphoto" Target="../media/hdphoto2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929273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649312"/>
              <a:ext cx="2025648" cy="427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Mất</a:t>
              </a:r>
              <a:r>
                <a:rPr kumimoji="0" lang="en-GB" b="1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lượt</a:t>
              </a:r>
              <a:endParaRPr kumimoji="0" lang="vi-V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429008"/>
              <a:ext cx="2025648" cy="819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noProof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Vỗ tay của cả lớp</a:t>
              </a:r>
              <a:endPara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680821"/>
              <a:ext cx="2025648" cy="427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</a:t>
              </a:r>
              <a:r>
                <a:rPr kumimoji="0" lang="en-GB" b="1" i="0" u="none" strike="noStrike" kern="1200" cap="none" spc="0" normalizeH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thưởng</a:t>
              </a:r>
              <a:endParaRPr kumimoji="0" lang="vi-VN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781411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557436" y="6181860"/>
            <a:ext cx="2550178" cy="635664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9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0" action="ppaction://hlinksldjump"/>
          </p:cNvPr>
          <p:cNvSpPr/>
          <p:nvPr/>
        </p:nvSpPr>
        <p:spPr>
          <a:xfrm>
            <a:off x="3854396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1" action="ppaction://hlinksldjump"/>
          </p:cNvPr>
          <p:cNvSpPr/>
          <p:nvPr/>
        </p:nvSpPr>
        <p:spPr>
          <a:xfrm>
            <a:off x="859321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12" action="ppaction://hlinksldjump"/>
          </p:cNvPr>
          <p:cNvSpPr/>
          <p:nvPr/>
        </p:nvSpPr>
        <p:spPr>
          <a:xfrm>
            <a:off x="2357238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ounded Rectangle 39">
            <a:hlinkClick r:id="rId13" action="ppaction://hlinksldjump"/>
          </p:cNvPr>
          <p:cNvSpPr/>
          <p:nvPr/>
        </p:nvSpPr>
        <p:spPr>
          <a:xfrm>
            <a:off x="3855154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9088" y="1151188"/>
            <a:ext cx="56122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</a:t>
            </a:r>
            <a:r>
              <a:rPr kumimoji="0" lang="en-US" sz="3600" b="1" i="0" u="none" strike="noStrike" kern="1200" cap="none" spc="0" normalizeH="0" baseline="0" noProof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r>
              <a:rPr kumimoji="0" lang="en-US" sz="3600" b="1" i="0" u="none" strike="noStrike" kern="1200" cap="none" spc="0" normalizeH="0" noProof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 THỨC</a:t>
            </a:r>
            <a:endParaRPr kumimoji="0" lang="en-US" sz="3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848110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781411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781411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781411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781411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781411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781411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781411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781411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781411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781411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781411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781411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781411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781411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781411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781411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781411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781411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781411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781411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/>
          <p:cNvSpPr/>
          <p:nvPr/>
        </p:nvSpPr>
        <p:spPr>
          <a:xfrm rot="5400000">
            <a:off x="11242687" y="3064397"/>
            <a:ext cx="1134254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Dừng</a:t>
            </a:r>
            <a:endParaRPr kumimoji="0" lang="vi-VN" sz="1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" name="Action Button: Custom 61">
            <a:hlinkClick r:id="" action="ppaction://hlinkshowjump?jump=endshow" highlightClick="1"/>
          </p:cNvPr>
          <p:cNvSpPr/>
          <p:nvPr/>
        </p:nvSpPr>
        <p:spPr>
          <a:xfrm>
            <a:off x="8205085" y="6400800"/>
            <a:ext cx="914400" cy="381000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/>
              <a:t>x</a:t>
            </a:r>
            <a:endParaRPr lang="vi-VN" sz="4000" b="1"/>
          </a:p>
        </p:txBody>
      </p:sp>
      <p:pic>
        <p:nvPicPr>
          <p:cNvPr id="63" name="Picture 2" descr="What&amp;#39;s In a Board Game? | Time">
            <a:extLst>
              <a:ext uri="{FF2B5EF4-FFF2-40B4-BE49-F238E27FC236}">
                <a16:creationId xmlns="" xmlns:a16="http://schemas.microsoft.com/office/drawing/2014/main" id="{8D587F4A-879D-4DF8-9F15-A30114874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873" b="100000" l="5750" r="99667">
                        <a14:foregroundMark x1="17833" y1="36943" x2="17833" y2="36943"/>
                        <a14:foregroundMark x1="15167" y1="32325" x2="22417" y2="84076"/>
                        <a14:foregroundMark x1="18917" y1="44745" x2="26333" y2="83280"/>
                        <a14:foregroundMark x1="22667" y1="43949" x2="27667" y2="67038"/>
                        <a14:foregroundMark x1="14750" y1="80732" x2="19833" y2="51115"/>
                        <a14:foregroundMark x1="40833" y1="46975" x2="43167" y2="72771"/>
                        <a14:foregroundMark x1="36000" y1="84873" x2="40583" y2="44427"/>
                        <a14:foregroundMark x1="38417" y1="49841" x2="45833" y2="79459"/>
                        <a14:foregroundMark x1="54167" y1="79936" x2="54167" y2="43631"/>
                        <a14:foregroundMark x1="53500" y1="39013" x2="62417" y2="78185"/>
                        <a14:foregroundMark x1="57167" y1="85350" x2="58333" y2="60350"/>
                        <a14:foregroundMark x1="60500" y1="67834" x2="64000" y2="46497"/>
                        <a14:foregroundMark x1="66833" y1="87420" x2="65750" y2="44745"/>
                        <a14:foregroundMark x1="78833" y1="42675" x2="76250" y2="80414"/>
                        <a14:foregroundMark x1="72500" y1="46019" x2="73167" y2="84554"/>
                        <a14:foregroundMark x1="72917" y1="84554" x2="83000" y2="77866"/>
                        <a14:foregroundMark x1="72917" y1="67038" x2="81500" y2="60350"/>
                        <a14:foregroundMark x1="75583" y1="45701" x2="75583" y2="63694"/>
                        <a14:foregroundMark x1="74500" y1="51433" x2="82583" y2="44745"/>
                        <a14:foregroundMark x1="93083" y1="36465" x2="93083" y2="36465"/>
                        <a14:foregroundMark x1="61583" y1="29777" x2="72500" y2="33599"/>
                        <a14:foregroundMark x1="26167" y1="32325" x2="34250" y2="30255"/>
                        <a14:foregroundMark x1="87833" y1="54777" x2="97917" y2="30255"/>
                        <a14:foregroundMark x1="88667" y1="64013" x2="96833" y2="41879"/>
                        <a14:foregroundMark x1="88250" y1="78185" x2="96167" y2="49045"/>
                        <a14:foregroundMark x1="87583" y1="40605" x2="99667" y2="28981"/>
                        <a14:foregroundMark x1="98083" y1="41401" x2="98083" y2="41401"/>
                        <a14:foregroundMark x1="12333" y1="28503" x2="13667" y2="80732"/>
                        <a14:foregroundMark x1="31583" y1="46019" x2="47583" y2="32643"/>
                        <a14:foregroundMark x1="46667" y1="31847" x2="50167" y2="28981"/>
                        <a14:foregroundMark x1="45417" y1="32643" x2="48917" y2="87102"/>
                        <a14:foregroundMark x1="33833" y1="46975" x2="31417" y2="94904"/>
                        <a14:foregroundMark x1="30333" y1="97452" x2="49083" y2="82803"/>
                        <a14:foregroundMark x1="40333" y1="56529" x2="39917" y2="71975"/>
                        <a14:foregroundMark x1="13250" y1="87420" x2="19167" y2="90764"/>
                        <a14:foregroundMark x1="12833" y1="86624" x2="20000" y2="91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7391" y="-294256"/>
            <a:ext cx="4581972" cy="122023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AD717EF3-9DEA-4BEB-B3A1-A45834181DCE}"/>
              </a:ext>
            </a:extLst>
          </p:cNvPr>
          <p:cNvSpPr/>
          <p:nvPr/>
        </p:nvSpPr>
        <p:spPr>
          <a:xfrm>
            <a:off x="3537679" y="3490"/>
            <a:ext cx="8654319" cy="842041"/>
          </a:xfrm>
          <a:prstGeom prst="rect">
            <a:avLst/>
          </a:prstGeom>
          <a:solidFill>
            <a:srgbClr val="84B1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3144" tIns="51572" rIns="103144" bIns="51572" rtlCol="0" anchor="ctr"/>
          <a:lstStyle/>
          <a:p>
            <a:pPr>
              <a:lnSpc>
                <a:spcPct val="150000"/>
              </a:lnSpc>
            </a:pPr>
            <a:r>
              <a:rPr lang="en-US" sz="3200" b="1" kern="0" dirty="0" smtClean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            HỌC MÀ CH</a:t>
            </a:r>
            <a:r>
              <a:rPr lang="vi-VN" sz="3200" b="1" kern="0" dirty="0" smtClean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Ơ</a:t>
            </a:r>
            <a:r>
              <a:rPr lang="en-US" sz="3200" b="1" kern="0" dirty="0" smtClean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I – CH</a:t>
            </a:r>
            <a:r>
              <a:rPr lang="vi-VN" sz="3200" b="1" kern="0" dirty="0" smtClean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Ơ</a:t>
            </a:r>
            <a:r>
              <a:rPr lang="en-US" sz="3200" b="1" kern="0" dirty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I MÀ </a:t>
            </a:r>
            <a:r>
              <a:rPr lang="en-US" sz="3200" b="1" kern="0" dirty="0" smtClean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HỌC</a:t>
            </a:r>
            <a:endParaRPr lang="en-US" sz="3200" b="1" kern="0" dirty="0">
              <a:ln>
                <a:noFill/>
                <a:prstDash val="dashDot"/>
              </a:ln>
              <a:solidFill>
                <a:schemeClr val="bg1"/>
              </a:solidFill>
              <a:latin typeface="Times New Roman" pitchFamily="18" charset="0"/>
              <a:ea typeface="Roboto" pitchFamily="2" charset="0"/>
              <a:cs typeface="Times New Roman" pitchFamily="18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4729" y="6616810"/>
            <a:ext cx="5188113" cy="216782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alt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Nguyễn</a:t>
            </a:r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 </a:t>
            </a:r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Minh </a:t>
            </a:r>
            <a:r>
              <a:rPr lang="en-US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Chiến</a:t>
            </a:r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– THPT Kim </a:t>
            </a:r>
            <a:r>
              <a:rPr lang="en-US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Liên</a:t>
            </a:r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. 26/11/2022</a:t>
            </a:r>
            <a:endParaRPr lang="en-US" altLang="en-US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298965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23104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484557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510684" y="946912"/>
            <a:ext cx="11427315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smtClean="0">
                <a:solidFill>
                  <a:srgbClr val="FF0000"/>
                </a:solidFill>
                <a:latin typeface="Arial" panose="020B0604020202020204" pitchFamily="34" charset="0"/>
              </a:rPr>
              <a:t>Trong việc hình thành đất, </a:t>
            </a:r>
            <a:r>
              <a:rPr lang="vi-VN" sz="3200" u="sng" smtClean="0">
                <a:solidFill>
                  <a:schemeClr val="tx1"/>
                </a:solidFill>
                <a:latin typeface="Arial" panose="020B0604020202020204" pitchFamily="34" charset="0"/>
              </a:rPr>
              <a:t>thực vật không có vai trò nào </a:t>
            </a:r>
            <a:r>
              <a:rPr lang="vi-VN" sz="3200" smtClean="0">
                <a:solidFill>
                  <a:srgbClr val="FF0000"/>
                </a:solidFill>
                <a:latin typeface="Arial" panose="020B0604020202020204" pitchFamily="34" charset="0"/>
              </a:rPr>
              <a:t>sau đây?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560" y="3148014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A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Arial" panose="020B0604020202020204" pitchFamily="34" charset="0"/>
              </a:rPr>
              <a:t>Cung cấp vật chất hữu cơ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119300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315220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B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Arial" panose="020B0604020202020204" pitchFamily="34" charset="0"/>
              </a:rPr>
              <a:t>Góp phần làm phá hủy đá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0560" y="453185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C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lang="vi-VN" sz="2800" noProof="0" smtClean="0">
                <a:solidFill>
                  <a:prstClr val="black"/>
                </a:solidFill>
                <a:latin typeface="Arial" panose="020B0604020202020204" pitchFamily="34" charset="0"/>
              </a:rPr>
              <a:t>Phân giải và tổng hợp chất mùn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453604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D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lang="vi-VN" sz="2800" noProof="0" smtClean="0">
                <a:solidFill>
                  <a:prstClr val="black"/>
                </a:solidFill>
                <a:latin typeface="Arial" panose="020B0604020202020204" pitchFamily="34" charset="0"/>
              </a:rPr>
              <a:t>Hạn chế sự xói mòn, rửa trôi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941" y="321077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822" y="480705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792" y="48455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253" y="3215714"/>
            <a:ext cx="732592" cy="643793"/>
          </a:xfrm>
          <a:prstGeom prst="rect">
            <a:avLst/>
          </a:prstGeom>
        </p:spPr>
      </p:pic>
      <p:sp>
        <p:nvSpPr>
          <p:cNvPr id="17" name="Cloud 16">
            <a:hlinkClick r:id="rId13" action="ppaction://hlinksldjump"/>
          </p:cNvPr>
          <p:cNvSpPr/>
          <p:nvPr/>
        </p:nvSpPr>
        <p:spPr>
          <a:xfrm>
            <a:off x="927652" y="5927414"/>
            <a:ext cx="2017385" cy="930586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D717EF3-9DEA-4BEB-B3A1-A45834181DCE}"/>
              </a:ext>
            </a:extLst>
          </p:cNvPr>
          <p:cNvSpPr/>
          <p:nvPr/>
        </p:nvSpPr>
        <p:spPr>
          <a:xfrm>
            <a:off x="3537679" y="3490"/>
            <a:ext cx="8654319" cy="842041"/>
          </a:xfrm>
          <a:prstGeom prst="rect">
            <a:avLst/>
          </a:prstGeom>
          <a:solidFill>
            <a:srgbClr val="84B1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3144" tIns="51572" rIns="103144" bIns="51572" rtlCol="0" anchor="ctr"/>
          <a:lstStyle/>
          <a:p>
            <a:pPr>
              <a:lnSpc>
                <a:spcPct val="150000"/>
              </a:lnSpc>
            </a:pPr>
            <a:r>
              <a:rPr lang="en-US" sz="3200" b="1" kern="0" dirty="0" smtClean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            HỌC MÀ CH</a:t>
            </a:r>
            <a:r>
              <a:rPr lang="vi-VN" sz="3200" b="1" kern="0" dirty="0" smtClean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Ơ</a:t>
            </a:r>
            <a:r>
              <a:rPr lang="en-US" sz="3200" b="1" kern="0" dirty="0" smtClean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I – CH</a:t>
            </a:r>
            <a:r>
              <a:rPr lang="vi-VN" sz="3200" b="1" kern="0" dirty="0" smtClean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Ơ</a:t>
            </a:r>
            <a:r>
              <a:rPr lang="en-US" sz="3200" b="1" kern="0" dirty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I MÀ </a:t>
            </a:r>
            <a:r>
              <a:rPr lang="en-US" sz="3200" b="1" kern="0" dirty="0" smtClean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HỌC</a:t>
            </a:r>
            <a:endParaRPr lang="en-US" sz="3200" b="1" kern="0" dirty="0">
              <a:ln>
                <a:noFill/>
                <a:prstDash val="dashDot"/>
              </a:ln>
              <a:solidFill>
                <a:schemeClr val="bg1"/>
              </a:solidFill>
              <a:latin typeface="Times New Roman" pitchFamily="18" charset="0"/>
              <a:ea typeface="Roboto" pitchFamily="2" charset="0"/>
              <a:cs typeface="Times New Roman" pitchFamily="18" charset="0"/>
            </a:endParaRPr>
          </a:p>
        </p:txBody>
      </p:sp>
      <p:pic>
        <p:nvPicPr>
          <p:cNvPr id="19" name="Picture 2" descr="What&amp;#39;s In a Board Game? | Time">
            <a:extLst>
              <a:ext uri="{FF2B5EF4-FFF2-40B4-BE49-F238E27FC236}">
                <a16:creationId xmlns="" xmlns:a16="http://schemas.microsoft.com/office/drawing/2014/main" id="{8D587F4A-879D-4DF8-9F15-A30114874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873" b="100000" l="5750" r="99667">
                        <a14:foregroundMark x1="17833" y1="36943" x2="17833" y2="36943"/>
                        <a14:foregroundMark x1="15167" y1="32325" x2="22417" y2="84076"/>
                        <a14:foregroundMark x1="18917" y1="44745" x2="26333" y2="83280"/>
                        <a14:foregroundMark x1="22667" y1="43949" x2="27667" y2="67038"/>
                        <a14:foregroundMark x1="14750" y1="80732" x2="19833" y2="51115"/>
                        <a14:foregroundMark x1="40833" y1="46975" x2="43167" y2="72771"/>
                        <a14:foregroundMark x1="36000" y1="84873" x2="40583" y2="44427"/>
                        <a14:foregroundMark x1="38417" y1="49841" x2="45833" y2="79459"/>
                        <a14:foregroundMark x1="54167" y1="79936" x2="54167" y2="43631"/>
                        <a14:foregroundMark x1="53500" y1="39013" x2="62417" y2="78185"/>
                        <a14:foregroundMark x1="57167" y1="85350" x2="58333" y2="60350"/>
                        <a14:foregroundMark x1="60500" y1="67834" x2="64000" y2="46497"/>
                        <a14:foregroundMark x1="66833" y1="87420" x2="65750" y2="44745"/>
                        <a14:foregroundMark x1="78833" y1="42675" x2="76250" y2="80414"/>
                        <a14:foregroundMark x1="72500" y1="46019" x2="73167" y2="84554"/>
                        <a14:foregroundMark x1="72917" y1="84554" x2="83000" y2="77866"/>
                        <a14:foregroundMark x1="72917" y1="67038" x2="81500" y2="60350"/>
                        <a14:foregroundMark x1="75583" y1="45701" x2="75583" y2="63694"/>
                        <a14:foregroundMark x1="74500" y1="51433" x2="82583" y2="44745"/>
                        <a14:foregroundMark x1="93083" y1="36465" x2="93083" y2="36465"/>
                        <a14:foregroundMark x1="61583" y1="29777" x2="72500" y2="33599"/>
                        <a14:foregroundMark x1="26167" y1="32325" x2="34250" y2="30255"/>
                        <a14:foregroundMark x1="87833" y1="54777" x2="97917" y2="30255"/>
                        <a14:foregroundMark x1="88667" y1="64013" x2="96833" y2="41879"/>
                        <a14:foregroundMark x1="88250" y1="78185" x2="96167" y2="49045"/>
                        <a14:foregroundMark x1="87583" y1="40605" x2="99667" y2="28981"/>
                        <a14:foregroundMark x1="98083" y1="41401" x2="98083" y2="41401"/>
                        <a14:foregroundMark x1="12333" y1="28503" x2="13667" y2="80732"/>
                        <a14:foregroundMark x1="31583" y1="46019" x2="47583" y2="32643"/>
                        <a14:foregroundMark x1="46667" y1="31847" x2="50167" y2="28981"/>
                        <a14:foregroundMark x1="45417" y1="32643" x2="48917" y2="87102"/>
                        <a14:foregroundMark x1="33833" y1="46975" x2="31417" y2="94904"/>
                        <a14:foregroundMark x1="30333" y1="97452" x2="49083" y2="82803"/>
                        <a14:foregroundMark x1="40333" y1="56529" x2="39917" y2="71975"/>
                        <a14:foregroundMark x1="13250" y1="87420" x2="19167" y2="90764"/>
                        <a14:foregroundMark x1="12833" y1="86624" x2="20000" y2="91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7391" y="-294256"/>
            <a:ext cx="4581972" cy="122023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5614750" y="6308725"/>
            <a:ext cx="6577251" cy="54927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Nguyễn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Minh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Chiến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– THPT Kim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Liên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, 26/11/2022</a:t>
            </a:r>
            <a:endParaRPr lang="en-US" alt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6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902225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Lớp</a:t>
            </a:r>
            <a:r>
              <a:rPr kumimoji="0" lang="vi-VN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vật chất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mỏng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bao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phủ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bề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mặt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lục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địa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đảo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tạo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thành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do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quá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trình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phong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hóa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loại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đá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Đó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chính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30615" y="425021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Đất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41952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958370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285227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Sinh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vật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424083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vi-VN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Lớp vỏ phong hóa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91729" y="288027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</a:t>
            </a:r>
            <a:r>
              <a:rPr kumimoji="0" lang="vi-VN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N</a:t>
            </a: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ước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10152276" y="4275690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4274194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85" y="2921047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93527"/>
            <a:ext cx="804742" cy="707197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927652" y="5927414"/>
            <a:ext cx="2017385" cy="930586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D717EF3-9DEA-4BEB-B3A1-A45834181DCE}"/>
              </a:ext>
            </a:extLst>
          </p:cNvPr>
          <p:cNvSpPr/>
          <p:nvPr/>
        </p:nvSpPr>
        <p:spPr>
          <a:xfrm>
            <a:off x="3537679" y="3490"/>
            <a:ext cx="8654319" cy="842041"/>
          </a:xfrm>
          <a:prstGeom prst="rect">
            <a:avLst/>
          </a:prstGeom>
          <a:solidFill>
            <a:srgbClr val="84B1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3144" tIns="51572" rIns="103144" bIns="51572" rtlCol="0" anchor="ctr"/>
          <a:lstStyle/>
          <a:p>
            <a:pPr>
              <a:lnSpc>
                <a:spcPct val="150000"/>
              </a:lnSpc>
            </a:pPr>
            <a:r>
              <a:rPr lang="en-US" sz="3200" b="1" kern="0" dirty="0" smtClean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            HỌC MÀ CH</a:t>
            </a:r>
            <a:r>
              <a:rPr lang="vi-VN" sz="3200" b="1" kern="0" dirty="0" smtClean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Ơ</a:t>
            </a:r>
            <a:r>
              <a:rPr lang="en-US" sz="3200" b="1" kern="0" dirty="0" smtClean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I – CH</a:t>
            </a:r>
            <a:r>
              <a:rPr lang="vi-VN" sz="3200" b="1" kern="0" dirty="0" smtClean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Ơ</a:t>
            </a:r>
            <a:r>
              <a:rPr lang="en-US" sz="3200" b="1" kern="0" dirty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I MÀ </a:t>
            </a:r>
            <a:r>
              <a:rPr lang="en-US" sz="3200" b="1" kern="0" dirty="0" smtClean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HỌC</a:t>
            </a:r>
            <a:endParaRPr lang="en-US" sz="3200" b="1" kern="0" dirty="0">
              <a:ln>
                <a:noFill/>
                <a:prstDash val="dashDot"/>
              </a:ln>
              <a:solidFill>
                <a:schemeClr val="bg1"/>
              </a:solidFill>
              <a:latin typeface="Times New Roman" pitchFamily="18" charset="0"/>
              <a:ea typeface="Roboto" pitchFamily="2" charset="0"/>
              <a:cs typeface="Times New Roman" pitchFamily="18" charset="0"/>
            </a:endParaRPr>
          </a:p>
        </p:txBody>
      </p:sp>
      <p:pic>
        <p:nvPicPr>
          <p:cNvPr id="19" name="Picture 2" descr="What&amp;#39;s In a Board Game? | Time">
            <a:extLst>
              <a:ext uri="{FF2B5EF4-FFF2-40B4-BE49-F238E27FC236}">
                <a16:creationId xmlns="" xmlns:a16="http://schemas.microsoft.com/office/drawing/2014/main" id="{8D587F4A-879D-4DF8-9F15-A30114874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873" b="100000" l="5750" r="99667">
                        <a14:foregroundMark x1="17833" y1="36943" x2="17833" y2="36943"/>
                        <a14:foregroundMark x1="15167" y1="32325" x2="22417" y2="84076"/>
                        <a14:foregroundMark x1="18917" y1="44745" x2="26333" y2="83280"/>
                        <a14:foregroundMark x1="22667" y1="43949" x2="27667" y2="67038"/>
                        <a14:foregroundMark x1="14750" y1="80732" x2="19833" y2="51115"/>
                        <a14:foregroundMark x1="40833" y1="46975" x2="43167" y2="72771"/>
                        <a14:foregroundMark x1="36000" y1="84873" x2="40583" y2="44427"/>
                        <a14:foregroundMark x1="38417" y1="49841" x2="45833" y2="79459"/>
                        <a14:foregroundMark x1="54167" y1="79936" x2="54167" y2="43631"/>
                        <a14:foregroundMark x1="53500" y1="39013" x2="62417" y2="78185"/>
                        <a14:foregroundMark x1="57167" y1="85350" x2="58333" y2="60350"/>
                        <a14:foregroundMark x1="60500" y1="67834" x2="64000" y2="46497"/>
                        <a14:foregroundMark x1="66833" y1="87420" x2="65750" y2="44745"/>
                        <a14:foregroundMark x1="78833" y1="42675" x2="76250" y2="80414"/>
                        <a14:foregroundMark x1="72500" y1="46019" x2="73167" y2="84554"/>
                        <a14:foregroundMark x1="72917" y1="84554" x2="83000" y2="77866"/>
                        <a14:foregroundMark x1="72917" y1="67038" x2="81500" y2="60350"/>
                        <a14:foregroundMark x1="75583" y1="45701" x2="75583" y2="63694"/>
                        <a14:foregroundMark x1="74500" y1="51433" x2="82583" y2="44745"/>
                        <a14:foregroundMark x1="93083" y1="36465" x2="93083" y2="36465"/>
                        <a14:foregroundMark x1="61583" y1="29777" x2="72500" y2="33599"/>
                        <a14:foregroundMark x1="26167" y1="32325" x2="34250" y2="30255"/>
                        <a14:foregroundMark x1="87833" y1="54777" x2="97917" y2="30255"/>
                        <a14:foregroundMark x1="88667" y1="64013" x2="96833" y2="41879"/>
                        <a14:foregroundMark x1="88250" y1="78185" x2="96167" y2="49045"/>
                        <a14:foregroundMark x1="87583" y1="40605" x2="99667" y2="28981"/>
                        <a14:foregroundMark x1="98083" y1="41401" x2="98083" y2="41401"/>
                        <a14:foregroundMark x1="12333" y1="28503" x2="13667" y2="80732"/>
                        <a14:foregroundMark x1="31583" y1="46019" x2="47583" y2="32643"/>
                        <a14:foregroundMark x1="46667" y1="31847" x2="50167" y2="28981"/>
                        <a14:foregroundMark x1="45417" y1="32643" x2="48917" y2="87102"/>
                        <a14:foregroundMark x1="33833" y1="46975" x2="31417" y2="94904"/>
                        <a14:foregroundMark x1="30333" y1="97452" x2="49083" y2="82803"/>
                        <a14:foregroundMark x1="40333" y1="56529" x2="39917" y2="71975"/>
                        <a14:foregroundMark x1="13250" y1="87420" x2="19167" y2="90764"/>
                        <a14:foregroundMark x1="12833" y1="86624" x2="20000" y2="91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7391" y="-294256"/>
            <a:ext cx="4581972" cy="122023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5614750" y="6308725"/>
            <a:ext cx="6577251" cy="54927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Nguyễn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Minh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Chiến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Phan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Thịnh</a:t>
            </a:r>
            <a:endParaRPr lang="en-US" alt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37" y="3687746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98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2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569626" y="914653"/>
            <a:ext cx="11242623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Độ phì của đất là khả năng cung cấp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nước,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các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</a:rPr>
              <a:t>chất dinh dưỡng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yếu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tố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khác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nh</a:t>
            </a:r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ư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nhiệt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khí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….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giúp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sự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sinh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tr</a:t>
            </a:r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ưởng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triển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thành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đâ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y?</a:t>
            </a:r>
            <a:endParaRPr lang="vi-VN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43987" y="3020093"/>
            <a:ext cx="4156097" cy="11455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A.</a:t>
            </a:r>
            <a:r>
              <a:rPr kumimoji="0" lang="vi-VN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Động vật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536243" y="3024282"/>
            <a:ext cx="3789766" cy="11455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Thực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vật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543987" y="4547215"/>
            <a:ext cx="4156097" cy="11455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C. Vi sinh vật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536243" y="4551404"/>
            <a:ext cx="3789766" cy="11455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D.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Sinh</a:t>
            </a:r>
            <a:r>
              <a:rPr kumimoji="0" lang="vi-VN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vật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409" y="3236952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760636" y="4696798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842" y="4723202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311" y="3301218"/>
            <a:ext cx="804742" cy="643793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927652" y="5927414"/>
            <a:ext cx="2017385" cy="930586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" name="Picture 2" descr="What&amp;#39;s In a Board Game? | Time">
            <a:extLst>
              <a:ext uri="{FF2B5EF4-FFF2-40B4-BE49-F238E27FC236}">
                <a16:creationId xmlns="" xmlns:a16="http://schemas.microsoft.com/office/drawing/2014/main" id="{8D587F4A-879D-4DF8-9F15-A30114874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873" b="100000" l="5750" r="99667">
                        <a14:foregroundMark x1="17833" y1="36943" x2="17833" y2="36943"/>
                        <a14:foregroundMark x1="15167" y1="32325" x2="22417" y2="84076"/>
                        <a14:foregroundMark x1="18917" y1="44745" x2="26333" y2="83280"/>
                        <a14:foregroundMark x1="22667" y1="43949" x2="27667" y2="67038"/>
                        <a14:foregroundMark x1="14750" y1="80732" x2="19833" y2="51115"/>
                        <a14:foregroundMark x1="40833" y1="46975" x2="43167" y2="72771"/>
                        <a14:foregroundMark x1="36000" y1="84873" x2="40583" y2="44427"/>
                        <a14:foregroundMark x1="38417" y1="49841" x2="45833" y2="79459"/>
                        <a14:foregroundMark x1="54167" y1="79936" x2="54167" y2="43631"/>
                        <a14:foregroundMark x1="53500" y1="39013" x2="62417" y2="78185"/>
                        <a14:foregroundMark x1="57167" y1="85350" x2="58333" y2="60350"/>
                        <a14:foregroundMark x1="60500" y1="67834" x2="64000" y2="46497"/>
                        <a14:foregroundMark x1="66833" y1="87420" x2="65750" y2="44745"/>
                        <a14:foregroundMark x1="78833" y1="42675" x2="76250" y2="80414"/>
                        <a14:foregroundMark x1="72500" y1="46019" x2="73167" y2="84554"/>
                        <a14:foregroundMark x1="72917" y1="84554" x2="83000" y2="77866"/>
                        <a14:foregroundMark x1="72917" y1="67038" x2="81500" y2="60350"/>
                        <a14:foregroundMark x1="75583" y1="45701" x2="75583" y2="63694"/>
                        <a14:foregroundMark x1="74500" y1="51433" x2="82583" y2="44745"/>
                        <a14:foregroundMark x1="93083" y1="36465" x2="93083" y2="36465"/>
                        <a14:foregroundMark x1="61583" y1="29777" x2="72500" y2="33599"/>
                        <a14:foregroundMark x1="26167" y1="32325" x2="34250" y2="30255"/>
                        <a14:foregroundMark x1="87833" y1="54777" x2="97917" y2="30255"/>
                        <a14:foregroundMark x1="88667" y1="64013" x2="96833" y2="41879"/>
                        <a14:foregroundMark x1="88250" y1="78185" x2="96167" y2="49045"/>
                        <a14:foregroundMark x1="87583" y1="40605" x2="99667" y2="28981"/>
                        <a14:foregroundMark x1="98083" y1="41401" x2="98083" y2="41401"/>
                        <a14:foregroundMark x1="12333" y1="28503" x2="13667" y2="80732"/>
                        <a14:foregroundMark x1="31583" y1="46019" x2="47583" y2="32643"/>
                        <a14:foregroundMark x1="46667" y1="31847" x2="50167" y2="28981"/>
                        <a14:foregroundMark x1="45417" y1="32643" x2="48917" y2="87102"/>
                        <a14:foregroundMark x1="33833" y1="46975" x2="31417" y2="94904"/>
                        <a14:foregroundMark x1="30333" y1="97452" x2="49083" y2="82803"/>
                        <a14:foregroundMark x1="40333" y1="56529" x2="39917" y2="71975"/>
                        <a14:foregroundMark x1="13250" y1="87420" x2="19167" y2="90764"/>
                        <a14:foregroundMark x1="12833" y1="86624" x2="20000" y2="91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7391" y="-294256"/>
            <a:ext cx="4581972" cy="122023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D717EF3-9DEA-4BEB-B3A1-A45834181DCE}"/>
              </a:ext>
            </a:extLst>
          </p:cNvPr>
          <p:cNvSpPr/>
          <p:nvPr/>
        </p:nvSpPr>
        <p:spPr>
          <a:xfrm>
            <a:off x="3537679" y="3490"/>
            <a:ext cx="8654319" cy="842041"/>
          </a:xfrm>
          <a:prstGeom prst="rect">
            <a:avLst/>
          </a:prstGeom>
          <a:solidFill>
            <a:srgbClr val="84B1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3144" tIns="51572" rIns="103144" bIns="51572" rtlCol="0" anchor="ctr"/>
          <a:lstStyle/>
          <a:p>
            <a:pPr>
              <a:lnSpc>
                <a:spcPct val="150000"/>
              </a:lnSpc>
            </a:pPr>
            <a:r>
              <a:rPr lang="en-US" sz="3200" b="1" kern="0" dirty="0" smtClean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            HỌC MÀ CH</a:t>
            </a:r>
            <a:r>
              <a:rPr lang="vi-VN" sz="3200" b="1" kern="0" dirty="0" smtClean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Ơ</a:t>
            </a:r>
            <a:r>
              <a:rPr lang="en-US" sz="3200" b="1" kern="0" dirty="0" smtClean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I – CH</a:t>
            </a:r>
            <a:r>
              <a:rPr lang="vi-VN" sz="3200" b="1" kern="0" dirty="0" smtClean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Ơ</a:t>
            </a:r>
            <a:r>
              <a:rPr lang="en-US" sz="3200" b="1" kern="0" dirty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I MÀ </a:t>
            </a:r>
            <a:r>
              <a:rPr lang="en-US" sz="3200" b="1" kern="0" dirty="0" smtClean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HỌC</a:t>
            </a:r>
            <a:endParaRPr lang="en-US" sz="3200" b="1" kern="0" dirty="0">
              <a:ln>
                <a:noFill/>
                <a:prstDash val="dashDot"/>
              </a:ln>
              <a:solidFill>
                <a:schemeClr val="bg1"/>
              </a:solidFill>
              <a:latin typeface="Times New Roman" pitchFamily="18" charset="0"/>
              <a:ea typeface="Roboto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69823" y="915466"/>
            <a:ext cx="11812249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Đá mẹ là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nhân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tố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khởi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đầu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quá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trình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thành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đất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đặc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đá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mẹ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nh</a:t>
            </a:r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ư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màu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sắc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cấu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tạo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thành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sẽ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tác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đến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9593" y="2799384"/>
            <a:ext cx="5069084" cy="118730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A.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Tính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chất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lí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hóa</a:t>
            </a:r>
            <a:r>
              <a:rPr lang="vi-VN" sz="24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của đất.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89628" y="2803573"/>
            <a:ext cx="5069084" cy="118730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noProof="0" smtClean="0">
                <a:solidFill>
                  <a:prstClr val="black"/>
                </a:solidFill>
                <a:latin typeface="Arial" panose="020B0604020202020204" pitchFamily="34" charset="0"/>
              </a:rPr>
              <a:t>B. độ tơi xốp của đất.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29593" y="4515854"/>
            <a:ext cx="5069084" cy="118730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C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lang="vi-VN" sz="2400" noProof="0">
                <a:solidFill>
                  <a:prstClr val="black"/>
                </a:solidFill>
                <a:latin typeface="Arial" panose="020B0604020202020204" pitchFamily="34" charset="0"/>
              </a:rPr>
              <a:t>l</a:t>
            </a:r>
            <a:r>
              <a:rPr lang="vi-VN" sz="2400" smtClean="0">
                <a:solidFill>
                  <a:prstClr val="black"/>
                </a:solidFill>
                <a:latin typeface="Arial" panose="020B0604020202020204" pitchFamily="34" charset="0"/>
              </a:rPr>
              <a:t>ượng chất dinh dưỡng trong đất.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89628" y="4520043"/>
            <a:ext cx="5069084" cy="118730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D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lang="vi-VN" sz="2400" noProof="0" smtClean="0">
                <a:solidFill>
                  <a:prstClr val="black"/>
                </a:solidFill>
                <a:latin typeface="Arial" panose="020B0604020202020204" pitchFamily="34" charset="0"/>
              </a:rPr>
              <a:t>Khả năng thẩm thấu nước và không khí của đất.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773445" y="3282817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854046" y="5007176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109" y="4971538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109" y="3255552"/>
            <a:ext cx="804742" cy="707197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927652" y="5927414"/>
            <a:ext cx="2017385" cy="930586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D717EF3-9DEA-4BEB-B3A1-A45834181DCE}"/>
              </a:ext>
            </a:extLst>
          </p:cNvPr>
          <p:cNvSpPr/>
          <p:nvPr/>
        </p:nvSpPr>
        <p:spPr>
          <a:xfrm>
            <a:off x="3537679" y="3490"/>
            <a:ext cx="8654319" cy="842041"/>
          </a:xfrm>
          <a:prstGeom prst="rect">
            <a:avLst/>
          </a:prstGeom>
          <a:solidFill>
            <a:srgbClr val="84B1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3144" tIns="51572" rIns="103144" bIns="51572" rtlCol="0" anchor="ctr"/>
          <a:lstStyle/>
          <a:p>
            <a:pPr>
              <a:lnSpc>
                <a:spcPct val="150000"/>
              </a:lnSpc>
            </a:pPr>
            <a:r>
              <a:rPr lang="en-US" sz="3200" b="1" kern="0" dirty="0" smtClean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            HỌC MÀ CH</a:t>
            </a:r>
            <a:r>
              <a:rPr lang="vi-VN" sz="3200" b="1" kern="0" dirty="0" smtClean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Ơ</a:t>
            </a:r>
            <a:r>
              <a:rPr lang="en-US" sz="3200" b="1" kern="0" dirty="0" smtClean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I – CH</a:t>
            </a:r>
            <a:r>
              <a:rPr lang="vi-VN" sz="3200" b="1" kern="0" dirty="0" smtClean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Ơ</a:t>
            </a:r>
            <a:r>
              <a:rPr lang="en-US" sz="3200" b="1" kern="0" dirty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I MÀ </a:t>
            </a:r>
            <a:r>
              <a:rPr lang="en-US" sz="3200" b="1" kern="0" dirty="0" smtClean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HỌC</a:t>
            </a:r>
            <a:endParaRPr lang="en-US" sz="3200" b="1" kern="0" dirty="0">
              <a:ln>
                <a:noFill/>
                <a:prstDash val="dashDot"/>
              </a:ln>
              <a:solidFill>
                <a:schemeClr val="bg1"/>
              </a:solidFill>
              <a:latin typeface="Times New Roman" pitchFamily="18" charset="0"/>
              <a:ea typeface="Roboto" pitchFamily="2" charset="0"/>
              <a:cs typeface="Times New Roman" pitchFamily="18" charset="0"/>
            </a:endParaRPr>
          </a:p>
        </p:txBody>
      </p:sp>
      <p:pic>
        <p:nvPicPr>
          <p:cNvPr id="19" name="Picture 2" descr="What&amp;#39;s In a Board Game? | Time">
            <a:extLst>
              <a:ext uri="{FF2B5EF4-FFF2-40B4-BE49-F238E27FC236}">
                <a16:creationId xmlns="" xmlns:a16="http://schemas.microsoft.com/office/drawing/2014/main" id="{8D587F4A-879D-4DF8-9F15-A30114874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873" b="100000" l="5750" r="99667">
                        <a14:foregroundMark x1="17833" y1="36943" x2="17833" y2="36943"/>
                        <a14:foregroundMark x1="15167" y1="32325" x2="22417" y2="84076"/>
                        <a14:foregroundMark x1="18917" y1="44745" x2="26333" y2="83280"/>
                        <a14:foregroundMark x1="22667" y1="43949" x2="27667" y2="67038"/>
                        <a14:foregroundMark x1="14750" y1="80732" x2="19833" y2="51115"/>
                        <a14:foregroundMark x1="40833" y1="46975" x2="43167" y2="72771"/>
                        <a14:foregroundMark x1="36000" y1="84873" x2="40583" y2="44427"/>
                        <a14:foregroundMark x1="38417" y1="49841" x2="45833" y2="79459"/>
                        <a14:foregroundMark x1="54167" y1="79936" x2="54167" y2="43631"/>
                        <a14:foregroundMark x1="53500" y1="39013" x2="62417" y2="78185"/>
                        <a14:foregroundMark x1="57167" y1="85350" x2="58333" y2="60350"/>
                        <a14:foregroundMark x1="60500" y1="67834" x2="64000" y2="46497"/>
                        <a14:foregroundMark x1="66833" y1="87420" x2="65750" y2="44745"/>
                        <a14:foregroundMark x1="78833" y1="42675" x2="76250" y2="80414"/>
                        <a14:foregroundMark x1="72500" y1="46019" x2="73167" y2="84554"/>
                        <a14:foregroundMark x1="72917" y1="84554" x2="83000" y2="77866"/>
                        <a14:foregroundMark x1="72917" y1="67038" x2="81500" y2="60350"/>
                        <a14:foregroundMark x1="75583" y1="45701" x2="75583" y2="63694"/>
                        <a14:foregroundMark x1="74500" y1="51433" x2="82583" y2="44745"/>
                        <a14:foregroundMark x1="93083" y1="36465" x2="93083" y2="36465"/>
                        <a14:foregroundMark x1="61583" y1="29777" x2="72500" y2="33599"/>
                        <a14:foregroundMark x1="26167" y1="32325" x2="34250" y2="30255"/>
                        <a14:foregroundMark x1="87833" y1="54777" x2="97917" y2="30255"/>
                        <a14:foregroundMark x1="88667" y1="64013" x2="96833" y2="41879"/>
                        <a14:foregroundMark x1="88250" y1="78185" x2="96167" y2="49045"/>
                        <a14:foregroundMark x1="87583" y1="40605" x2="99667" y2="28981"/>
                        <a14:foregroundMark x1="98083" y1="41401" x2="98083" y2="41401"/>
                        <a14:foregroundMark x1="12333" y1="28503" x2="13667" y2="80732"/>
                        <a14:foregroundMark x1="31583" y1="46019" x2="47583" y2="32643"/>
                        <a14:foregroundMark x1="46667" y1="31847" x2="50167" y2="28981"/>
                        <a14:foregroundMark x1="45417" y1="32643" x2="48917" y2="87102"/>
                        <a14:foregroundMark x1="33833" y1="46975" x2="31417" y2="94904"/>
                        <a14:foregroundMark x1="30333" y1="97452" x2="49083" y2="82803"/>
                        <a14:foregroundMark x1="40333" y1="56529" x2="39917" y2="71975"/>
                        <a14:foregroundMark x1="13250" y1="87420" x2="19167" y2="90764"/>
                        <a14:foregroundMark x1="12833" y1="86624" x2="20000" y2="91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7391" y="-294256"/>
            <a:ext cx="4581972" cy="122023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5614750" y="6308725"/>
            <a:ext cx="6577251" cy="54927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Nguyễn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Minh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Chiến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– THPT Kim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Liên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, 26/11/2022</a:t>
            </a:r>
            <a:endParaRPr lang="en-US" alt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04961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05543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19920" y="901082"/>
            <a:ext cx="11917181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Nhân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tố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đâ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y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tham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gia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thành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nên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tuổi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đất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337552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lang="vi-VN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Đá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mẹ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82724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337971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</a:t>
            </a:r>
            <a:r>
              <a:rPr kumimoji="0" lang="vi-VN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Khí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hậu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490926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</a:t>
            </a:r>
            <a:r>
              <a:rPr kumimoji="0" lang="vi-VN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Thời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gian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491345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Sinh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vật</a:t>
            </a:r>
            <a:r>
              <a:rPr kumimoji="0" lang="vi-VN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340100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497286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495422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3452673"/>
            <a:ext cx="732592" cy="643793"/>
          </a:xfrm>
          <a:prstGeom prst="rect">
            <a:avLst/>
          </a:prstGeom>
        </p:spPr>
      </p:pic>
      <p:sp>
        <p:nvSpPr>
          <p:cNvPr id="17" name="Cloud 16">
            <a:hlinkClick r:id="rId13" action="ppaction://hlinksldjump"/>
          </p:cNvPr>
          <p:cNvSpPr/>
          <p:nvPr/>
        </p:nvSpPr>
        <p:spPr>
          <a:xfrm>
            <a:off x="927652" y="5927414"/>
            <a:ext cx="2017385" cy="930586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" name="Picture 2" descr="What&amp;#39;s In a Board Game? | Time">
            <a:extLst>
              <a:ext uri="{FF2B5EF4-FFF2-40B4-BE49-F238E27FC236}">
                <a16:creationId xmlns="" xmlns:a16="http://schemas.microsoft.com/office/drawing/2014/main" id="{8D587F4A-879D-4DF8-9F15-A30114874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873" b="100000" l="5750" r="99667">
                        <a14:foregroundMark x1="17833" y1="36943" x2="17833" y2="36943"/>
                        <a14:foregroundMark x1="15167" y1="32325" x2="22417" y2="84076"/>
                        <a14:foregroundMark x1="18917" y1="44745" x2="26333" y2="83280"/>
                        <a14:foregroundMark x1="22667" y1="43949" x2="27667" y2="67038"/>
                        <a14:foregroundMark x1="14750" y1="80732" x2="19833" y2="51115"/>
                        <a14:foregroundMark x1="40833" y1="46975" x2="43167" y2="72771"/>
                        <a14:foregroundMark x1="36000" y1="84873" x2="40583" y2="44427"/>
                        <a14:foregroundMark x1="38417" y1="49841" x2="45833" y2="79459"/>
                        <a14:foregroundMark x1="54167" y1="79936" x2="54167" y2="43631"/>
                        <a14:foregroundMark x1="53500" y1="39013" x2="62417" y2="78185"/>
                        <a14:foregroundMark x1="57167" y1="85350" x2="58333" y2="60350"/>
                        <a14:foregroundMark x1="60500" y1="67834" x2="64000" y2="46497"/>
                        <a14:foregroundMark x1="66833" y1="87420" x2="65750" y2="44745"/>
                        <a14:foregroundMark x1="78833" y1="42675" x2="76250" y2="80414"/>
                        <a14:foregroundMark x1="72500" y1="46019" x2="73167" y2="84554"/>
                        <a14:foregroundMark x1="72917" y1="84554" x2="83000" y2="77866"/>
                        <a14:foregroundMark x1="72917" y1="67038" x2="81500" y2="60350"/>
                        <a14:foregroundMark x1="75583" y1="45701" x2="75583" y2="63694"/>
                        <a14:foregroundMark x1="74500" y1="51433" x2="82583" y2="44745"/>
                        <a14:foregroundMark x1="93083" y1="36465" x2="93083" y2="36465"/>
                        <a14:foregroundMark x1="61583" y1="29777" x2="72500" y2="33599"/>
                        <a14:foregroundMark x1="26167" y1="32325" x2="34250" y2="30255"/>
                        <a14:foregroundMark x1="87833" y1="54777" x2="97917" y2="30255"/>
                        <a14:foregroundMark x1="88667" y1="64013" x2="96833" y2="41879"/>
                        <a14:foregroundMark x1="88250" y1="78185" x2="96167" y2="49045"/>
                        <a14:foregroundMark x1="87583" y1="40605" x2="99667" y2="28981"/>
                        <a14:foregroundMark x1="98083" y1="41401" x2="98083" y2="41401"/>
                        <a14:foregroundMark x1="12333" y1="28503" x2="13667" y2="80732"/>
                        <a14:foregroundMark x1="31583" y1="46019" x2="47583" y2="32643"/>
                        <a14:foregroundMark x1="46667" y1="31847" x2="50167" y2="28981"/>
                        <a14:foregroundMark x1="45417" y1="32643" x2="48917" y2="87102"/>
                        <a14:foregroundMark x1="33833" y1="46975" x2="31417" y2="94904"/>
                        <a14:foregroundMark x1="30333" y1="97452" x2="49083" y2="82803"/>
                        <a14:foregroundMark x1="40333" y1="56529" x2="39917" y2="71975"/>
                        <a14:foregroundMark x1="13250" y1="87420" x2="19167" y2="90764"/>
                        <a14:foregroundMark x1="12833" y1="86624" x2="20000" y2="91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7391" y="-294256"/>
            <a:ext cx="4581972" cy="122023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D717EF3-9DEA-4BEB-B3A1-A45834181DCE}"/>
              </a:ext>
            </a:extLst>
          </p:cNvPr>
          <p:cNvSpPr/>
          <p:nvPr/>
        </p:nvSpPr>
        <p:spPr>
          <a:xfrm>
            <a:off x="3537679" y="3490"/>
            <a:ext cx="8654319" cy="842041"/>
          </a:xfrm>
          <a:prstGeom prst="rect">
            <a:avLst/>
          </a:prstGeom>
          <a:solidFill>
            <a:srgbClr val="84B1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3144" tIns="51572" rIns="103144" bIns="51572" rtlCol="0" anchor="ctr"/>
          <a:lstStyle/>
          <a:p>
            <a:pPr>
              <a:lnSpc>
                <a:spcPct val="150000"/>
              </a:lnSpc>
            </a:pPr>
            <a:r>
              <a:rPr lang="en-US" sz="3200" b="1" kern="0" dirty="0" smtClean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            HỌC MÀ CH</a:t>
            </a:r>
            <a:r>
              <a:rPr lang="vi-VN" sz="3200" b="1" kern="0" dirty="0" smtClean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Ơ</a:t>
            </a:r>
            <a:r>
              <a:rPr lang="en-US" sz="3200" b="1" kern="0" dirty="0" smtClean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I – CH</a:t>
            </a:r>
            <a:r>
              <a:rPr lang="vi-VN" sz="3200" b="1" kern="0" dirty="0" smtClean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Ơ</a:t>
            </a:r>
            <a:r>
              <a:rPr lang="en-US" sz="3200" b="1" kern="0" dirty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I MÀ </a:t>
            </a:r>
            <a:r>
              <a:rPr lang="en-US" sz="3200" b="1" kern="0" dirty="0" smtClean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HỌC</a:t>
            </a:r>
            <a:endParaRPr lang="en-US" sz="3200" b="1" kern="0" dirty="0">
              <a:ln>
                <a:noFill/>
                <a:prstDash val="dashDot"/>
              </a:ln>
              <a:solidFill>
                <a:schemeClr val="bg1"/>
              </a:solidFill>
              <a:latin typeface="Times New Roman" pitchFamily="18" charset="0"/>
              <a:ea typeface="Roboto" pitchFamily="2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614750" y="6308725"/>
            <a:ext cx="6577251" cy="54927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Nguyễn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Minh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Chiến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– THPT Kim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Liên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, 26/11/2022</a:t>
            </a:r>
            <a:endParaRPr lang="en-US" alt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3659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49804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053935" y="93769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Trong quá</a:t>
            </a:r>
            <a:r>
              <a:rPr kumimoji="0" lang="vi-VN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trình hình thành đất,</a:t>
            </a:r>
            <a:r>
              <a:rPr kumimoji="0" lang="vi-VN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sinh vật </a:t>
            </a:r>
            <a:r>
              <a:rPr kumimoji="0" lang="vi-VN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 vai trò?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40004" y="299828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A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lang="vi-VN" sz="2400" smtClean="0">
                <a:solidFill>
                  <a:prstClr val="black"/>
                </a:solidFill>
                <a:latin typeface="Arial" panose="020B0604020202020204" pitchFamily="34" charset="0"/>
              </a:rPr>
              <a:t>Cung cấp chất vô cơ cho đất.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7522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315229" y="3002476"/>
            <a:ext cx="570688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B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Góp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phần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phá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hủy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vi-VN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đá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Cung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cấp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chất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hữu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c</a:t>
            </a:r>
            <a:r>
              <a:rPr lang="vi-VN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ơ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chất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dinh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d</a:t>
            </a:r>
            <a:r>
              <a:rPr lang="vi-VN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ưỡng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bảo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vệ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đất</a:t>
            </a:r>
            <a:r>
              <a:rPr lang="vi-VN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40004" y="4711909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C.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Cung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cấp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nhiệt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ẩm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đất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431470" y="4776248"/>
            <a:ext cx="5543931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D. </a:t>
            </a:r>
            <a:r>
              <a:rPr lang="vi-VN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Hạn chế việc xói mòn đất.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080" y="3023762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42266" y="4745273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983" y="4897387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3031" y="3164483"/>
            <a:ext cx="804742" cy="643793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927652" y="5927414"/>
            <a:ext cx="2017385" cy="930586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D717EF3-9DEA-4BEB-B3A1-A45834181DCE}"/>
              </a:ext>
            </a:extLst>
          </p:cNvPr>
          <p:cNvSpPr/>
          <p:nvPr/>
        </p:nvSpPr>
        <p:spPr>
          <a:xfrm>
            <a:off x="3537679" y="3490"/>
            <a:ext cx="8654319" cy="842041"/>
          </a:xfrm>
          <a:prstGeom prst="rect">
            <a:avLst/>
          </a:prstGeom>
          <a:solidFill>
            <a:srgbClr val="84B1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3144" tIns="51572" rIns="103144" bIns="51572" rtlCol="0" anchor="ctr"/>
          <a:lstStyle/>
          <a:p>
            <a:pPr>
              <a:lnSpc>
                <a:spcPct val="150000"/>
              </a:lnSpc>
            </a:pPr>
            <a:r>
              <a:rPr lang="en-US" sz="3200" b="1" kern="0" dirty="0" smtClean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            HỌC MÀ CH</a:t>
            </a:r>
            <a:r>
              <a:rPr lang="vi-VN" sz="3200" b="1" kern="0" dirty="0" smtClean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Ơ</a:t>
            </a:r>
            <a:r>
              <a:rPr lang="en-US" sz="3200" b="1" kern="0" dirty="0" smtClean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I – CH</a:t>
            </a:r>
            <a:r>
              <a:rPr lang="vi-VN" sz="3200" b="1" kern="0" dirty="0" smtClean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Ơ</a:t>
            </a:r>
            <a:r>
              <a:rPr lang="en-US" sz="3200" b="1" kern="0" dirty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I MÀ </a:t>
            </a:r>
            <a:r>
              <a:rPr lang="en-US" sz="3200" b="1" kern="0" dirty="0" smtClean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HỌC</a:t>
            </a:r>
            <a:endParaRPr lang="en-US" sz="3200" b="1" kern="0" dirty="0">
              <a:ln>
                <a:noFill/>
                <a:prstDash val="dashDot"/>
              </a:ln>
              <a:solidFill>
                <a:schemeClr val="bg1"/>
              </a:solidFill>
              <a:latin typeface="Times New Roman" pitchFamily="18" charset="0"/>
              <a:ea typeface="Roboto" pitchFamily="2" charset="0"/>
              <a:cs typeface="Times New Roman" pitchFamily="18" charset="0"/>
            </a:endParaRPr>
          </a:p>
        </p:txBody>
      </p:sp>
      <p:pic>
        <p:nvPicPr>
          <p:cNvPr id="19" name="Picture 2" descr="What&amp;#39;s In a Board Game? | Time">
            <a:extLst>
              <a:ext uri="{FF2B5EF4-FFF2-40B4-BE49-F238E27FC236}">
                <a16:creationId xmlns="" xmlns:a16="http://schemas.microsoft.com/office/drawing/2014/main" id="{8D587F4A-879D-4DF8-9F15-A30114874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873" b="100000" l="5750" r="99667">
                        <a14:foregroundMark x1="17833" y1="36943" x2="17833" y2="36943"/>
                        <a14:foregroundMark x1="15167" y1="32325" x2="22417" y2="84076"/>
                        <a14:foregroundMark x1="18917" y1="44745" x2="26333" y2="83280"/>
                        <a14:foregroundMark x1="22667" y1="43949" x2="27667" y2="67038"/>
                        <a14:foregroundMark x1="14750" y1="80732" x2="19833" y2="51115"/>
                        <a14:foregroundMark x1="40833" y1="46975" x2="43167" y2="72771"/>
                        <a14:foregroundMark x1="36000" y1="84873" x2="40583" y2="44427"/>
                        <a14:foregroundMark x1="38417" y1="49841" x2="45833" y2="79459"/>
                        <a14:foregroundMark x1="54167" y1="79936" x2="54167" y2="43631"/>
                        <a14:foregroundMark x1="53500" y1="39013" x2="62417" y2="78185"/>
                        <a14:foregroundMark x1="57167" y1="85350" x2="58333" y2="60350"/>
                        <a14:foregroundMark x1="60500" y1="67834" x2="64000" y2="46497"/>
                        <a14:foregroundMark x1="66833" y1="87420" x2="65750" y2="44745"/>
                        <a14:foregroundMark x1="78833" y1="42675" x2="76250" y2="80414"/>
                        <a14:foregroundMark x1="72500" y1="46019" x2="73167" y2="84554"/>
                        <a14:foregroundMark x1="72917" y1="84554" x2="83000" y2="77866"/>
                        <a14:foregroundMark x1="72917" y1="67038" x2="81500" y2="60350"/>
                        <a14:foregroundMark x1="75583" y1="45701" x2="75583" y2="63694"/>
                        <a14:foregroundMark x1="74500" y1="51433" x2="82583" y2="44745"/>
                        <a14:foregroundMark x1="93083" y1="36465" x2="93083" y2="36465"/>
                        <a14:foregroundMark x1="61583" y1="29777" x2="72500" y2="33599"/>
                        <a14:foregroundMark x1="26167" y1="32325" x2="34250" y2="30255"/>
                        <a14:foregroundMark x1="87833" y1="54777" x2="97917" y2="30255"/>
                        <a14:foregroundMark x1="88667" y1="64013" x2="96833" y2="41879"/>
                        <a14:foregroundMark x1="88250" y1="78185" x2="96167" y2="49045"/>
                        <a14:foregroundMark x1="87583" y1="40605" x2="99667" y2="28981"/>
                        <a14:foregroundMark x1="98083" y1="41401" x2="98083" y2="41401"/>
                        <a14:foregroundMark x1="12333" y1="28503" x2="13667" y2="80732"/>
                        <a14:foregroundMark x1="31583" y1="46019" x2="47583" y2="32643"/>
                        <a14:foregroundMark x1="46667" y1="31847" x2="50167" y2="28981"/>
                        <a14:foregroundMark x1="45417" y1="32643" x2="48917" y2="87102"/>
                        <a14:foregroundMark x1="33833" y1="46975" x2="31417" y2="94904"/>
                        <a14:foregroundMark x1="30333" y1="97452" x2="49083" y2="82803"/>
                        <a14:foregroundMark x1="40333" y1="56529" x2="39917" y2="71975"/>
                        <a14:foregroundMark x1="13250" y1="87420" x2="19167" y2="90764"/>
                        <a14:foregroundMark x1="12833" y1="86624" x2="20000" y2="91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7391" y="-294256"/>
            <a:ext cx="4581972" cy="122023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6925456" y="6308725"/>
            <a:ext cx="5266544" cy="54927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Nguyễn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Minh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Chiến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– THPT Kim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Liên</a:t>
            </a:r>
            <a:endParaRPr lang="en-US" alt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60579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76396" y="979605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Ở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vùng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đồng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ông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Hồng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n</a:t>
            </a:r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ước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ta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loại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đất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nông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nghiệp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chiếm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lớn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53980" y="3284809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lang="vi-VN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Đất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Feralit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74375" y="328899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vi-VN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Đất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vi-VN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đỏ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ba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dan.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53980" y="472861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vi-VN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Đất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phù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sa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biển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74375" y="473280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vi-VN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Đất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phù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sa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sông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056" y="3310284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374" y="4792205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431" y="4805274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581" y="3361956"/>
            <a:ext cx="732592" cy="643793"/>
          </a:xfrm>
          <a:prstGeom prst="rect">
            <a:avLst/>
          </a:prstGeom>
        </p:spPr>
      </p:pic>
      <p:sp>
        <p:nvSpPr>
          <p:cNvPr id="17" name="Cloud 16">
            <a:hlinkClick r:id="rId13" action="ppaction://hlinksldjump"/>
          </p:cNvPr>
          <p:cNvSpPr/>
          <p:nvPr/>
        </p:nvSpPr>
        <p:spPr>
          <a:xfrm>
            <a:off x="927652" y="5927414"/>
            <a:ext cx="2017385" cy="930586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" name="Picture 2" descr="What&amp;#39;s In a Board Game? | Time">
            <a:extLst>
              <a:ext uri="{FF2B5EF4-FFF2-40B4-BE49-F238E27FC236}">
                <a16:creationId xmlns="" xmlns:a16="http://schemas.microsoft.com/office/drawing/2014/main" id="{8D587F4A-879D-4DF8-9F15-A30114874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873" b="100000" l="5750" r="99667">
                        <a14:foregroundMark x1="17833" y1="36943" x2="17833" y2="36943"/>
                        <a14:foregroundMark x1="15167" y1="32325" x2="22417" y2="84076"/>
                        <a14:foregroundMark x1="18917" y1="44745" x2="26333" y2="83280"/>
                        <a14:foregroundMark x1="22667" y1="43949" x2="27667" y2="67038"/>
                        <a14:foregroundMark x1="14750" y1="80732" x2="19833" y2="51115"/>
                        <a14:foregroundMark x1="40833" y1="46975" x2="43167" y2="72771"/>
                        <a14:foregroundMark x1="36000" y1="84873" x2="40583" y2="44427"/>
                        <a14:foregroundMark x1="38417" y1="49841" x2="45833" y2="79459"/>
                        <a14:foregroundMark x1="54167" y1="79936" x2="54167" y2="43631"/>
                        <a14:foregroundMark x1="53500" y1="39013" x2="62417" y2="78185"/>
                        <a14:foregroundMark x1="57167" y1="85350" x2="58333" y2="60350"/>
                        <a14:foregroundMark x1="60500" y1="67834" x2="64000" y2="46497"/>
                        <a14:foregroundMark x1="66833" y1="87420" x2="65750" y2="44745"/>
                        <a14:foregroundMark x1="78833" y1="42675" x2="76250" y2="80414"/>
                        <a14:foregroundMark x1="72500" y1="46019" x2="73167" y2="84554"/>
                        <a14:foregroundMark x1="72917" y1="84554" x2="83000" y2="77866"/>
                        <a14:foregroundMark x1="72917" y1="67038" x2="81500" y2="60350"/>
                        <a14:foregroundMark x1="75583" y1="45701" x2="75583" y2="63694"/>
                        <a14:foregroundMark x1="74500" y1="51433" x2="82583" y2="44745"/>
                        <a14:foregroundMark x1="93083" y1="36465" x2="93083" y2="36465"/>
                        <a14:foregroundMark x1="61583" y1="29777" x2="72500" y2="33599"/>
                        <a14:foregroundMark x1="26167" y1="32325" x2="34250" y2="30255"/>
                        <a14:foregroundMark x1="87833" y1="54777" x2="97917" y2="30255"/>
                        <a14:foregroundMark x1="88667" y1="64013" x2="96833" y2="41879"/>
                        <a14:foregroundMark x1="88250" y1="78185" x2="96167" y2="49045"/>
                        <a14:foregroundMark x1="87583" y1="40605" x2="99667" y2="28981"/>
                        <a14:foregroundMark x1="98083" y1="41401" x2="98083" y2="41401"/>
                        <a14:foregroundMark x1="12333" y1="28503" x2="13667" y2="80732"/>
                        <a14:foregroundMark x1="31583" y1="46019" x2="47583" y2="32643"/>
                        <a14:foregroundMark x1="46667" y1="31847" x2="50167" y2="28981"/>
                        <a14:foregroundMark x1="45417" y1="32643" x2="48917" y2="87102"/>
                        <a14:foregroundMark x1="33833" y1="46975" x2="31417" y2="94904"/>
                        <a14:foregroundMark x1="30333" y1="97452" x2="49083" y2="82803"/>
                        <a14:foregroundMark x1="40333" y1="56529" x2="39917" y2="71975"/>
                        <a14:foregroundMark x1="13250" y1="87420" x2="19167" y2="90764"/>
                        <a14:foregroundMark x1="12833" y1="86624" x2="20000" y2="91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7391" y="-294256"/>
            <a:ext cx="4581972" cy="122023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D717EF3-9DEA-4BEB-B3A1-A45834181DCE}"/>
              </a:ext>
            </a:extLst>
          </p:cNvPr>
          <p:cNvSpPr/>
          <p:nvPr/>
        </p:nvSpPr>
        <p:spPr>
          <a:xfrm>
            <a:off x="3537679" y="3490"/>
            <a:ext cx="8654319" cy="842041"/>
          </a:xfrm>
          <a:prstGeom prst="rect">
            <a:avLst/>
          </a:prstGeom>
          <a:solidFill>
            <a:srgbClr val="84B1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3144" tIns="51572" rIns="103144" bIns="51572" rtlCol="0" anchor="ctr"/>
          <a:lstStyle/>
          <a:p>
            <a:pPr>
              <a:lnSpc>
                <a:spcPct val="150000"/>
              </a:lnSpc>
            </a:pPr>
            <a:r>
              <a:rPr lang="en-US" sz="3200" b="1" kern="0" dirty="0" smtClean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            HỌC MÀ CH</a:t>
            </a:r>
            <a:r>
              <a:rPr lang="vi-VN" sz="3200" b="1" kern="0" dirty="0" smtClean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Ơ</a:t>
            </a:r>
            <a:r>
              <a:rPr lang="en-US" sz="3200" b="1" kern="0" dirty="0" smtClean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I – CH</a:t>
            </a:r>
            <a:r>
              <a:rPr lang="vi-VN" sz="3200" b="1" kern="0" dirty="0" smtClean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Ơ</a:t>
            </a:r>
            <a:r>
              <a:rPr lang="en-US" sz="3200" b="1" kern="0" dirty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I MÀ </a:t>
            </a:r>
            <a:r>
              <a:rPr lang="en-US" sz="3200" b="1" kern="0" dirty="0" smtClean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HỌC</a:t>
            </a:r>
            <a:endParaRPr lang="en-US" sz="3200" b="1" kern="0" dirty="0">
              <a:ln>
                <a:noFill/>
                <a:prstDash val="dashDot"/>
              </a:ln>
              <a:solidFill>
                <a:schemeClr val="bg1"/>
              </a:solidFill>
              <a:latin typeface="Times New Roman" pitchFamily="18" charset="0"/>
              <a:ea typeface="Roboto" pitchFamily="2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614750" y="6308725"/>
            <a:ext cx="6577251" cy="54927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Nguyễn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Minh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Chiến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– THPT Kim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Liên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, 26/11/2022</a:t>
            </a:r>
            <a:endParaRPr lang="en-US" alt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03462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49804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753654" y="983415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smtClean="0">
                <a:solidFill>
                  <a:srgbClr val="FF0000"/>
                </a:solidFill>
                <a:latin typeface="Arial" panose="020B0604020202020204" pitchFamily="34" charset="0"/>
              </a:rPr>
              <a:t>Căn cứ nào sau đây để phân biệt đất với đá?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96623" y="336335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vi-VN" sz="3200" noProof="0" smtClean="0">
                <a:solidFill>
                  <a:prstClr val="black"/>
                </a:solidFill>
                <a:latin typeface="Arial" panose="020B0604020202020204" pitchFamily="34" charset="0"/>
              </a:rPr>
              <a:t>Độ ẩm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17018" y="336754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vi-VN" sz="3200" noProof="0" smtClean="0">
                <a:solidFill>
                  <a:prstClr val="black"/>
                </a:solidFill>
                <a:latin typeface="Arial" panose="020B0604020202020204" pitchFamily="34" charset="0"/>
              </a:rPr>
              <a:t>Độ phì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96623" y="483713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vi-VN" sz="3200" noProof="0" smtClean="0">
                <a:solidFill>
                  <a:prstClr val="black"/>
                </a:solidFill>
                <a:latin typeface="Arial" panose="020B0604020202020204" pitchFamily="34" charset="0"/>
              </a:rPr>
              <a:t>Độ cứng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017018" y="484132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Arial" panose="020B0604020202020204" pitchFamily="34" charset="0"/>
              </a:rPr>
              <a:t>Nhiệt độ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99" y="338883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098885" y="487050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074" y="488209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074" y="3440503"/>
            <a:ext cx="804742" cy="643793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927652" y="5927414"/>
            <a:ext cx="2017385" cy="930586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D717EF3-9DEA-4BEB-B3A1-A45834181DCE}"/>
              </a:ext>
            </a:extLst>
          </p:cNvPr>
          <p:cNvSpPr/>
          <p:nvPr/>
        </p:nvSpPr>
        <p:spPr>
          <a:xfrm>
            <a:off x="3537679" y="3490"/>
            <a:ext cx="8654319" cy="842041"/>
          </a:xfrm>
          <a:prstGeom prst="rect">
            <a:avLst/>
          </a:prstGeom>
          <a:solidFill>
            <a:srgbClr val="84B1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3144" tIns="51572" rIns="103144" bIns="51572" rtlCol="0" anchor="ctr"/>
          <a:lstStyle/>
          <a:p>
            <a:pPr>
              <a:lnSpc>
                <a:spcPct val="150000"/>
              </a:lnSpc>
            </a:pPr>
            <a:r>
              <a:rPr lang="en-US" sz="3200" b="1" kern="0" dirty="0" smtClean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            HỌC MÀ CH</a:t>
            </a:r>
            <a:r>
              <a:rPr lang="vi-VN" sz="3200" b="1" kern="0" dirty="0" smtClean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Ơ</a:t>
            </a:r>
            <a:r>
              <a:rPr lang="en-US" sz="3200" b="1" kern="0" dirty="0" smtClean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I – CH</a:t>
            </a:r>
            <a:r>
              <a:rPr lang="vi-VN" sz="3200" b="1" kern="0" dirty="0" smtClean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Ơ</a:t>
            </a:r>
            <a:r>
              <a:rPr lang="en-US" sz="3200" b="1" kern="0" dirty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I MÀ </a:t>
            </a:r>
            <a:r>
              <a:rPr lang="en-US" sz="3200" b="1" kern="0" dirty="0" smtClean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HỌC</a:t>
            </a:r>
            <a:endParaRPr lang="en-US" sz="3200" b="1" kern="0" dirty="0">
              <a:ln>
                <a:noFill/>
                <a:prstDash val="dashDot"/>
              </a:ln>
              <a:solidFill>
                <a:schemeClr val="bg1"/>
              </a:solidFill>
              <a:latin typeface="Times New Roman" pitchFamily="18" charset="0"/>
              <a:ea typeface="Roboto" pitchFamily="2" charset="0"/>
              <a:cs typeface="Times New Roman" pitchFamily="18" charset="0"/>
            </a:endParaRPr>
          </a:p>
        </p:txBody>
      </p:sp>
      <p:pic>
        <p:nvPicPr>
          <p:cNvPr id="19" name="Picture 2" descr="What&amp;#39;s In a Board Game? | Time">
            <a:extLst>
              <a:ext uri="{FF2B5EF4-FFF2-40B4-BE49-F238E27FC236}">
                <a16:creationId xmlns="" xmlns:a16="http://schemas.microsoft.com/office/drawing/2014/main" id="{8D587F4A-879D-4DF8-9F15-A30114874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873" b="100000" l="5750" r="99667">
                        <a14:foregroundMark x1="17833" y1="36943" x2="17833" y2="36943"/>
                        <a14:foregroundMark x1="15167" y1="32325" x2="22417" y2="84076"/>
                        <a14:foregroundMark x1="18917" y1="44745" x2="26333" y2="83280"/>
                        <a14:foregroundMark x1="22667" y1="43949" x2="27667" y2="67038"/>
                        <a14:foregroundMark x1="14750" y1="80732" x2="19833" y2="51115"/>
                        <a14:foregroundMark x1="40833" y1="46975" x2="43167" y2="72771"/>
                        <a14:foregroundMark x1="36000" y1="84873" x2="40583" y2="44427"/>
                        <a14:foregroundMark x1="38417" y1="49841" x2="45833" y2="79459"/>
                        <a14:foregroundMark x1="54167" y1="79936" x2="54167" y2="43631"/>
                        <a14:foregroundMark x1="53500" y1="39013" x2="62417" y2="78185"/>
                        <a14:foregroundMark x1="57167" y1="85350" x2="58333" y2="60350"/>
                        <a14:foregroundMark x1="60500" y1="67834" x2="64000" y2="46497"/>
                        <a14:foregroundMark x1="66833" y1="87420" x2="65750" y2="44745"/>
                        <a14:foregroundMark x1="78833" y1="42675" x2="76250" y2="80414"/>
                        <a14:foregroundMark x1="72500" y1="46019" x2="73167" y2="84554"/>
                        <a14:foregroundMark x1="72917" y1="84554" x2="83000" y2="77866"/>
                        <a14:foregroundMark x1="72917" y1="67038" x2="81500" y2="60350"/>
                        <a14:foregroundMark x1="75583" y1="45701" x2="75583" y2="63694"/>
                        <a14:foregroundMark x1="74500" y1="51433" x2="82583" y2="44745"/>
                        <a14:foregroundMark x1="93083" y1="36465" x2="93083" y2="36465"/>
                        <a14:foregroundMark x1="61583" y1="29777" x2="72500" y2="33599"/>
                        <a14:foregroundMark x1="26167" y1="32325" x2="34250" y2="30255"/>
                        <a14:foregroundMark x1="87833" y1="54777" x2="97917" y2="30255"/>
                        <a14:foregroundMark x1="88667" y1="64013" x2="96833" y2="41879"/>
                        <a14:foregroundMark x1="88250" y1="78185" x2="96167" y2="49045"/>
                        <a14:foregroundMark x1="87583" y1="40605" x2="99667" y2="28981"/>
                        <a14:foregroundMark x1="98083" y1="41401" x2="98083" y2="41401"/>
                        <a14:foregroundMark x1="12333" y1="28503" x2="13667" y2="80732"/>
                        <a14:foregroundMark x1="31583" y1="46019" x2="47583" y2="32643"/>
                        <a14:foregroundMark x1="46667" y1="31847" x2="50167" y2="28981"/>
                        <a14:foregroundMark x1="45417" y1="32643" x2="48917" y2="87102"/>
                        <a14:foregroundMark x1="33833" y1="46975" x2="31417" y2="94904"/>
                        <a14:foregroundMark x1="30333" y1="97452" x2="49083" y2="82803"/>
                        <a14:foregroundMark x1="40333" y1="56529" x2="39917" y2="71975"/>
                        <a14:foregroundMark x1="13250" y1="87420" x2="19167" y2="90764"/>
                        <a14:foregroundMark x1="12833" y1="86624" x2="20000" y2="91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7391" y="-294256"/>
            <a:ext cx="4581972" cy="122023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09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87895" y="922700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smtClean="0">
                <a:solidFill>
                  <a:srgbClr val="FF0000"/>
                </a:solidFill>
                <a:latin typeface="Arial" panose="020B0604020202020204" pitchFamily="34" charset="0"/>
              </a:rPr>
              <a:t>Các yếu tố khí hậu nào sau đây có ảnh hưởng trực tiếp đến sự hình thành của đất?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9528" y="3282000"/>
            <a:ext cx="5392506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lang="vi-VN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Nhiệt độ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và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l</a:t>
            </a:r>
            <a:r>
              <a:rPr lang="vi-VN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ượng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m</a:t>
            </a:r>
            <a:r>
              <a:rPr lang="vi-VN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ư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a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25631" y="3286189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vi-VN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Độ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ẩm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ánh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sáng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19528" y="4740792"/>
            <a:ext cx="5392506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vi-VN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Nhiệt độ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ánh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sáng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25631" y="474498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vi-VN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Khí và nhiệt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226897" y="3307475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307498" y="4774156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687" y="4785753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687" y="3327445"/>
            <a:ext cx="804742" cy="707197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927652" y="5927414"/>
            <a:ext cx="2017385" cy="930586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2" descr="What&amp;#39;s In a Board Game? | Time">
            <a:extLst>
              <a:ext uri="{FF2B5EF4-FFF2-40B4-BE49-F238E27FC236}">
                <a16:creationId xmlns="" xmlns:a16="http://schemas.microsoft.com/office/drawing/2014/main" id="{8D587F4A-879D-4DF8-9F15-A30114874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873" b="100000" l="5750" r="99667">
                        <a14:foregroundMark x1="17833" y1="36943" x2="17833" y2="36943"/>
                        <a14:foregroundMark x1="15167" y1="32325" x2="22417" y2="84076"/>
                        <a14:foregroundMark x1="18917" y1="44745" x2="26333" y2="83280"/>
                        <a14:foregroundMark x1="22667" y1="43949" x2="27667" y2="67038"/>
                        <a14:foregroundMark x1="14750" y1="80732" x2="19833" y2="51115"/>
                        <a14:foregroundMark x1="40833" y1="46975" x2="43167" y2="72771"/>
                        <a14:foregroundMark x1="36000" y1="84873" x2="40583" y2="44427"/>
                        <a14:foregroundMark x1="38417" y1="49841" x2="45833" y2="79459"/>
                        <a14:foregroundMark x1="54167" y1="79936" x2="54167" y2="43631"/>
                        <a14:foregroundMark x1="53500" y1="39013" x2="62417" y2="78185"/>
                        <a14:foregroundMark x1="57167" y1="85350" x2="58333" y2="60350"/>
                        <a14:foregroundMark x1="60500" y1="67834" x2="64000" y2="46497"/>
                        <a14:foregroundMark x1="66833" y1="87420" x2="65750" y2="44745"/>
                        <a14:foregroundMark x1="78833" y1="42675" x2="76250" y2="80414"/>
                        <a14:foregroundMark x1="72500" y1="46019" x2="73167" y2="84554"/>
                        <a14:foregroundMark x1="72917" y1="84554" x2="83000" y2="77866"/>
                        <a14:foregroundMark x1="72917" y1="67038" x2="81500" y2="60350"/>
                        <a14:foregroundMark x1="75583" y1="45701" x2="75583" y2="63694"/>
                        <a14:foregroundMark x1="74500" y1="51433" x2="82583" y2="44745"/>
                        <a14:foregroundMark x1="93083" y1="36465" x2="93083" y2="36465"/>
                        <a14:foregroundMark x1="61583" y1="29777" x2="72500" y2="33599"/>
                        <a14:foregroundMark x1="26167" y1="32325" x2="34250" y2="30255"/>
                        <a14:foregroundMark x1="87833" y1="54777" x2="97917" y2="30255"/>
                        <a14:foregroundMark x1="88667" y1="64013" x2="96833" y2="41879"/>
                        <a14:foregroundMark x1="88250" y1="78185" x2="96167" y2="49045"/>
                        <a14:foregroundMark x1="87583" y1="40605" x2="99667" y2="28981"/>
                        <a14:foregroundMark x1="98083" y1="41401" x2="98083" y2="41401"/>
                        <a14:foregroundMark x1="12333" y1="28503" x2="13667" y2="80732"/>
                        <a14:foregroundMark x1="31583" y1="46019" x2="47583" y2="32643"/>
                        <a14:foregroundMark x1="46667" y1="31847" x2="50167" y2="28981"/>
                        <a14:foregroundMark x1="45417" y1="32643" x2="48917" y2="87102"/>
                        <a14:foregroundMark x1="33833" y1="46975" x2="31417" y2="94904"/>
                        <a14:foregroundMark x1="30333" y1="97452" x2="49083" y2="82803"/>
                        <a14:foregroundMark x1="40333" y1="56529" x2="39917" y2="71975"/>
                        <a14:foregroundMark x1="13250" y1="87420" x2="19167" y2="90764"/>
                        <a14:foregroundMark x1="12833" y1="86624" x2="20000" y2="91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7391" y="-294256"/>
            <a:ext cx="4581972" cy="122023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D717EF3-9DEA-4BEB-B3A1-A45834181DCE}"/>
              </a:ext>
            </a:extLst>
          </p:cNvPr>
          <p:cNvSpPr/>
          <p:nvPr/>
        </p:nvSpPr>
        <p:spPr>
          <a:xfrm>
            <a:off x="3537679" y="3490"/>
            <a:ext cx="8654319" cy="842041"/>
          </a:xfrm>
          <a:prstGeom prst="rect">
            <a:avLst/>
          </a:prstGeom>
          <a:solidFill>
            <a:srgbClr val="84B1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3144" tIns="51572" rIns="103144" bIns="51572" rtlCol="0" anchor="ctr"/>
          <a:lstStyle/>
          <a:p>
            <a:pPr>
              <a:lnSpc>
                <a:spcPct val="150000"/>
              </a:lnSpc>
            </a:pPr>
            <a:r>
              <a:rPr lang="en-US" sz="3200" b="1" kern="0" dirty="0" smtClean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            HỌC MÀ CH</a:t>
            </a:r>
            <a:r>
              <a:rPr lang="vi-VN" sz="3200" b="1" kern="0" dirty="0" smtClean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Ơ</a:t>
            </a:r>
            <a:r>
              <a:rPr lang="en-US" sz="3200" b="1" kern="0" dirty="0" smtClean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I – CH</a:t>
            </a:r>
            <a:r>
              <a:rPr lang="vi-VN" sz="3200" b="1" kern="0" dirty="0" smtClean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Ơ</a:t>
            </a:r>
            <a:r>
              <a:rPr lang="en-US" sz="3200" b="1" kern="0" dirty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I MÀ </a:t>
            </a:r>
            <a:r>
              <a:rPr lang="en-US" sz="3200" b="1" kern="0" dirty="0" smtClean="0">
                <a:ln>
                  <a:noFill/>
                  <a:prstDash val="dashDot"/>
                </a:ln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HỌC</a:t>
            </a:r>
            <a:endParaRPr lang="en-US" sz="3200" b="1" kern="0" dirty="0">
              <a:ln>
                <a:noFill/>
                <a:prstDash val="dashDot"/>
              </a:ln>
              <a:solidFill>
                <a:schemeClr val="bg1"/>
              </a:solidFill>
              <a:latin typeface="Times New Roman" pitchFamily="18" charset="0"/>
              <a:ea typeface="Roboto" pitchFamily="2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614750" y="6308725"/>
            <a:ext cx="6577251" cy="54927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Nguyễn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Minh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Chiến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– THPT Kim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Liên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, 26/11/2022</a:t>
            </a:r>
            <a:endParaRPr lang="en-US" alt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51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6288b2c348a514b9a7560f891df7dffbe9252"/>
</p:tagLst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0BD0D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</TotalTime>
  <Words>704</Words>
  <Application>Microsoft Office PowerPoint</Application>
  <PresentationFormat>Custom</PresentationFormat>
  <Paragraphs>93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 Light</vt:lpstr>
      <vt:lpstr>Times New Roman</vt:lpstr>
      <vt:lpstr>Tahoma</vt:lpstr>
      <vt:lpstr>Calibri</vt:lpstr>
      <vt:lpstr>Roboto</vt:lpstr>
      <vt:lpstr>Brush Script MT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77</cp:revision>
  <dcterms:created xsi:type="dcterms:W3CDTF">2018-05-10T00:06:18Z</dcterms:created>
  <dcterms:modified xsi:type="dcterms:W3CDTF">2022-11-28T13:16:24Z</dcterms:modified>
</cp:coreProperties>
</file>