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43"/>
  </p:notesMasterIdLst>
  <p:sldIdLst>
    <p:sldId id="837" r:id="rId4"/>
    <p:sldId id="793" r:id="rId5"/>
    <p:sldId id="794" r:id="rId6"/>
    <p:sldId id="795" r:id="rId7"/>
    <p:sldId id="796" r:id="rId8"/>
    <p:sldId id="797" r:id="rId9"/>
    <p:sldId id="798" r:id="rId10"/>
    <p:sldId id="799" r:id="rId11"/>
    <p:sldId id="800" r:id="rId12"/>
    <p:sldId id="802" r:id="rId13"/>
    <p:sldId id="803" r:id="rId14"/>
    <p:sldId id="804" r:id="rId15"/>
    <p:sldId id="805" r:id="rId16"/>
    <p:sldId id="806" r:id="rId17"/>
    <p:sldId id="807" r:id="rId18"/>
    <p:sldId id="808" r:id="rId19"/>
    <p:sldId id="809" r:id="rId20"/>
    <p:sldId id="810" r:id="rId21"/>
    <p:sldId id="825" r:id="rId22"/>
    <p:sldId id="826" r:id="rId23"/>
    <p:sldId id="827" r:id="rId24"/>
    <p:sldId id="828" r:id="rId25"/>
    <p:sldId id="811" r:id="rId26"/>
    <p:sldId id="812" r:id="rId27"/>
    <p:sldId id="813" r:id="rId28"/>
    <p:sldId id="814" r:id="rId29"/>
    <p:sldId id="815" r:id="rId30"/>
    <p:sldId id="816" r:id="rId31"/>
    <p:sldId id="817" r:id="rId32"/>
    <p:sldId id="818" r:id="rId33"/>
    <p:sldId id="819" r:id="rId34"/>
    <p:sldId id="820" r:id="rId35"/>
    <p:sldId id="821" r:id="rId36"/>
    <p:sldId id="822" r:id="rId37"/>
    <p:sldId id="823" r:id="rId38"/>
    <p:sldId id="829" r:id="rId39"/>
    <p:sldId id="824" r:id="rId40"/>
    <p:sldId id="759" r:id="rId41"/>
    <p:sldId id="838" r:id="rId42"/>
  </p:sldIdLst>
  <p:sldSz cx="12192000" cy="6858000"/>
  <p:notesSz cx="6858000" cy="9144000"/>
  <p:embeddedFontLst>
    <p:embeddedFont>
      <p:font typeface="#9Slide03 SFU Futura_12" panose="020B0604020202020204" charset="0"/>
      <p:regular r:id="rId44"/>
    </p:embeddedFont>
    <p:embeddedFont>
      <p:font typeface="#9Slide03 SVN-PF Din Text Pro C" panose="02000506020000020004" charset="0"/>
      <p:regular r:id="rId45"/>
    </p:embeddedFont>
    <p:embeddedFont>
      <p:font typeface="#9Slide07 IcielKoni" panose="020B0604020202020204" charset="0"/>
      <p:bold r:id="rId46"/>
    </p:embeddedFont>
    <p:embeddedFont>
      <p:font typeface="Arial Black" panose="020B0A04020102020204" pitchFamily="34" charset="0"/>
      <p:bold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Open Sans Light" panose="020B0306030504020204" pitchFamily="34"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27CF"/>
    <a:srgbClr val="FF6600"/>
    <a:srgbClr val="FF6699"/>
    <a:srgbClr val="FFFA99"/>
    <a:srgbClr val="FFFFCC"/>
    <a:srgbClr val="006600"/>
    <a:srgbClr val="ECFFFB"/>
    <a:srgbClr val="F1F9FC"/>
    <a:srgbClr val="6E6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1091" autoAdjust="0"/>
  </p:normalViewPr>
  <p:slideViewPr>
    <p:cSldViewPr snapToGrid="0">
      <p:cViewPr varScale="1">
        <p:scale>
          <a:sx n="76" d="100"/>
          <a:sy n="76"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ntri.com.vn/du-lich/vung-dat-kho-han-nhat-trai-dat-suot-2-trieu-nam-khong-mua-quanh-canh-nhu-sao-hoa-20190703100121907.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2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https://dantri.com.vn/du-lich/vung-dat-kho-han-nhat-trai-dat-suot-2-trieu-nam-khong-mua-quanh-canh-nhu-sao-hoa-20190703100121907.htm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1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10s </a:t>
            </a:r>
            <a:r>
              <a:rPr lang="en-US" sz="1200" kern="1200" dirty="0" err="1">
                <a:solidFill>
                  <a:schemeClr val="tx1"/>
                </a:solidFill>
                <a:effectLst/>
                <a:latin typeface="+mn-lt"/>
                <a:ea typeface="+mn-ea"/>
                <a:cs typeface="+mn-cs"/>
              </a:rPr>
              <a:t>suy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thắng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trừ</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293995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0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6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https://www.youtube.com/watch?v=QUEaWdK26pM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51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https://thanhnien.vn/thoi-su/vi-sao-mien-trung-mua-lu-khoc-liet-di-thuong-1296391.html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99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45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37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20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732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7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2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6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1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5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1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1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80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672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03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5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6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30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739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61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36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5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722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4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304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595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13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24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34314"/>
            <a:ext cx="10128448" cy="1035373"/>
          </a:xfrm>
          <a:prstGeom prst="rect">
            <a:avLst/>
          </a:prstGeom>
        </p:spPr>
        <p:txBody>
          <a:bodyPr anchor="ctr"/>
          <a:lstStyle>
            <a:lvl1pPr algn="l">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421247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10/23/2023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10/23/2023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58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2523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4.wdp"/><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2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gif"/><Relationship Id="rId1" Type="http://schemas.openxmlformats.org/officeDocument/2006/relationships/slideLayout" Target="../slideLayouts/slideLayout2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5.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1.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1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1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Điện Toán Đám Mây Thời Tiết Mưa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12" y="746860"/>
            <a:ext cx="11714988" cy="57935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F2071E-DF8C-495C-8676-8F839E06F04F}"/>
              </a:ext>
            </a:extLst>
          </p:cNvPr>
          <p:cNvSpPr/>
          <p:nvPr/>
        </p:nvSpPr>
        <p:spPr>
          <a:xfrm>
            <a:off x="647700" y="818524"/>
            <a:ext cx="10807699"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7030A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err="1">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9Slide07 IcielKoni" pitchFamily="2" charset="0"/>
                <a:ea typeface="+mn-ea"/>
                <a:cs typeface="+mn-cs"/>
              </a:rPr>
              <a:t>BÀI</a:t>
            </a:r>
            <a:r>
              <a:rPr kumimoji="0" lang="en-US" sz="60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9Slide07 IcielKoni" pitchFamily="2" charset="0"/>
                <a:ea typeface="+mn-ea"/>
                <a:cs typeface="+mn-cs"/>
              </a:rPr>
              <a:t>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KHÍ</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QUYỂN</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CÁC</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YẾU</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TỐ</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KHÍ</a:t>
            </a:r>
            <a:r>
              <a:rPr kumimoji="0" lang="en-US" sz="4800" b="1" i="0" u="none" strike="noStrike" kern="1200" cap="none" spc="0" normalizeH="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4800" b="1" i="0" u="none" strike="noStrike" kern="1200" cap="none" spc="0" normalizeH="0" noProof="0" dirty="0" err="1">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HẬU</a:t>
            </a:r>
            <a:endParaRPr kumimoji="0" lang="en-US" sz="44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endParaRPr>
          </a:p>
        </p:txBody>
      </p:sp>
    </p:spTree>
    <p:extLst>
      <p:ext uri="{BB962C8B-B14F-4D97-AF65-F5344CB8AC3E}">
        <p14:creationId xmlns:p14="http://schemas.microsoft.com/office/powerpoint/2010/main" val="99403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0398" y="1903062"/>
            <a:ext cx="1918073" cy="1078372"/>
          </a:xfrm>
          <a:prstGeom prst="rect">
            <a:avLst/>
          </a:prstGeom>
          <a:ln w="3175">
            <a:noFill/>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cặp</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sp>
        <p:nvSpPr>
          <p:cNvPr id="17" name="Rectangle 16"/>
          <p:cNvSpPr/>
          <p:nvPr/>
        </p:nvSpPr>
        <p:spPr>
          <a:xfrm>
            <a:off x="5663901" y="1372976"/>
            <a:ext cx="6473854" cy="43827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3175">
            <a:noFill/>
          </a:ln>
        </p:spPr>
        <p:txBody>
          <a:bodyPr wrap="square">
            <a:spAutoFit/>
          </a:bodyPr>
          <a:lstStyle/>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Mỗi</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cặp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nhận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2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phiếu</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tập</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Nghiên</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cứu</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bảng</a:t>
            </a:r>
            <a:r>
              <a:rPr kumimoji="0" lang="en-US" sz="2800" b="1" i="0" u="none" strike="noStrike" kern="1200" cap="none" spc="0" normalizeH="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9Slide03 SFU Futura_12" panose="00000400000000000000" pitchFamily="2" charset="0"/>
                <a:ea typeface="Times New Roman" panose="02020603050405020304" pitchFamily="18" charset="0"/>
              </a:rPr>
              <a:t>số</a:t>
            </a:r>
            <a:r>
              <a:rPr kumimoji="0" lang="en-US" sz="2800" b="1" i="0" u="none" strike="noStrike" kern="1200" cap="none" spc="0" normalizeH="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9Slide03 SFU Futura_12" panose="00000400000000000000" pitchFamily="2" charset="0"/>
                <a:ea typeface="Times New Roman" panose="02020603050405020304" pitchFamily="18" charset="0"/>
              </a:rPr>
              <a:t>liệu</a:t>
            </a:r>
            <a:r>
              <a:rPr lang="en-US" sz="2800" b="1" dirty="0">
                <a:solidFill>
                  <a:srgbClr val="FF0000"/>
                </a:solidFill>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biểu</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đồ</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bản</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đồ</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SGK,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chọn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từ</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khóa</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thích</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hợp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để</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điền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vào</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chỗ</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trống</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p>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Hết</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giờ</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cặp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đổi</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phiếu</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chấm</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rPr>
              <a:t>chéo</a:t>
            </a:r>
            <a:r>
              <a:rPr kumimoji="0" lang="en-US"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dò</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GV).</a:t>
            </a:r>
          </a:p>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Cặp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có</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nhiều</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đúng</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nhất</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chiến</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rPr>
              <a:t>thắng</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điểm</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cộng</a:t>
            </a:r>
            <a:r>
              <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sym typeface="Wingdings" panose="05000000000000000000" pitchFamily="2" charset="2"/>
              </a:rPr>
              <a:t>.</a:t>
            </a:r>
            <a:endPar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endParaRPr>
          </a:p>
        </p:txBody>
      </p:sp>
      <p:pic>
        <p:nvPicPr>
          <p:cNvPr id="19" name="Picture 2" descr="Một Cuốn Sách Mở Hình ảnh | Định dạng hình ảnh JPG 500877382| vn.lovepik.com"/>
          <p:cNvPicPr>
            <a:picLocks noChangeAspect="1" noChangeArrowheads="1"/>
          </p:cNvPicPr>
          <p:nvPr/>
        </p:nvPicPr>
        <p:blipFill rotWithShape="1">
          <a:blip r:embed="rId2">
            <a:extLst>
              <a:ext uri="{28A0092B-C50C-407E-A947-70E740481C1C}">
                <a14:useLocalDpi xmlns:a14="http://schemas.microsoft.com/office/drawing/2010/main" val="0"/>
              </a:ext>
            </a:extLst>
          </a:blip>
          <a:srcRect l="6050" t="62600" r="2788" b="5669"/>
          <a:stretch/>
        </p:blipFill>
        <p:spPr bwMode="auto">
          <a:xfrm>
            <a:off x="5663901" y="5849935"/>
            <a:ext cx="6359236" cy="1008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6" name="Graphic 2057">
            <a:extLst>
              <a:ext uri="{FF2B5EF4-FFF2-40B4-BE49-F238E27FC236}">
                <a16:creationId xmlns:a16="http://schemas.microsoft.com/office/drawing/2014/main" id="{35423614-59A3-4B18-887A-F5EA72F90B83}"/>
              </a:ext>
            </a:extLst>
          </p:cNvPr>
          <p:cNvGrpSpPr/>
          <p:nvPr/>
        </p:nvGrpSpPr>
        <p:grpSpPr>
          <a:xfrm>
            <a:off x="3553012" y="3245364"/>
            <a:ext cx="777342" cy="998024"/>
            <a:chOff x="4660501" y="0"/>
            <a:chExt cx="652537" cy="740865"/>
          </a:xfrm>
          <a:solidFill>
            <a:schemeClr val="accent1"/>
          </a:solidFill>
        </p:grpSpPr>
        <p:sp>
          <p:nvSpPr>
            <p:cNvPr id="27"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80B918"/>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385">
              <a:extLst>
                <a:ext uri="{FF2B5EF4-FFF2-40B4-BE49-F238E27FC236}">
                  <a16:creationId xmlns:a16="http://schemas.microsoft.com/office/drawing/2014/main" id="{A7CE9869-217D-4C95-8974-0D33195D5C70}"/>
                </a:ext>
              </a:extLst>
            </p:cNvPr>
            <p:cNvSpPr/>
            <p:nvPr/>
          </p:nvSpPr>
          <p:spPr>
            <a:xfrm>
              <a:off x="4743403" y="45699"/>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37"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31"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190239B8-7998-4451-BAD9-6C4C22C7C97E}"/>
              </a:ext>
            </a:extLst>
          </p:cNvPr>
          <p:cNvGrpSpPr/>
          <p:nvPr/>
        </p:nvGrpSpPr>
        <p:grpSpPr>
          <a:xfrm rot="923114">
            <a:off x="4143883" y="3635116"/>
            <a:ext cx="458558" cy="538255"/>
            <a:chOff x="7125402" y="3522577"/>
            <a:chExt cx="1372843" cy="1368686"/>
          </a:xfrm>
        </p:grpSpPr>
        <p:sp>
          <p:nvSpPr>
            <p:cNvPr id="40" name="Freeform: Shape 68">
              <a:extLst>
                <a:ext uri="{FF2B5EF4-FFF2-40B4-BE49-F238E27FC236}">
                  <a16:creationId xmlns:a16="http://schemas.microsoft.com/office/drawing/2014/main" id="{98B2FD59-204C-4EF3-BD1B-0F7F65FE527E}"/>
                </a:ext>
              </a:extLst>
            </p:cNvPr>
            <p:cNvSpPr/>
            <p:nvPr/>
          </p:nvSpPr>
          <p:spPr>
            <a:xfrm>
              <a:off x="7125402" y="3522577"/>
              <a:ext cx="1372843" cy="1368686"/>
            </a:xfrm>
            <a:custGeom>
              <a:avLst/>
              <a:gdLst>
                <a:gd name="connsiteX0" fmla="*/ 1267731 w 1372843"/>
                <a:gd name="connsiteY0" fmla="*/ 72054 h 1368686"/>
                <a:gd name="connsiteX1" fmla="*/ 1020041 w 1372843"/>
                <a:gd name="connsiteY1" fmla="*/ 20701 h 1368686"/>
                <a:gd name="connsiteX2" fmla="*/ 796219 w 1372843"/>
                <a:gd name="connsiteY2" fmla="*/ 198101 h 1368686"/>
                <a:gd name="connsiteX3" fmla="*/ 495401 w 1372843"/>
                <a:gd name="connsiteY3" fmla="*/ 490569 h 1368686"/>
                <a:gd name="connsiteX4" fmla="*/ 217136 w 1372843"/>
                <a:gd name="connsiteY4" fmla="*/ 784944 h 1368686"/>
                <a:gd name="connsiteX5" fmla="*/ 95691 w 1372843"/>
                <a:gd name="connsiteY5" fmla="*/ 922958 h 1368686"/>
                <a:gd name="connsiteX6" fmla="*/ 92008 w 1372843"/>
                <a:gd name="connsiteY6" fmla="*/ 928021 h 1368686"/>
                <a:gd name="connsiteX7" fmla="*/ 89049 w 1372843"/>
                <a:gd name="connsiteY7" fmla="*/ 934268 h 1368686"/>
                <a:gd name="connsiteX8" fmla="*/ 42891 w 1372843"/>
                <a:gd name="connsiteY8" fmla="*/ 1094310 h 1368686"/>
                <a:gd name="connsiteX9" fmla="*/ 86 w 1372843"/>
                <a:gd name="connsiteY9" fmla="*/ 1346471 h 1368686"/>
                <a:gd name="connsiteX10" fmla="*/ 28820 w 1372843"/>
                <a:gd name="connsiteY10" fmla="*/ 1368367 h 1368686"/>
                <a:gd name="connsiteX11" fmla="*/ 424585 w 1372843"/>
                <a:gd name="connsiteY11" fmla="*/ 1294987 h 1368686"/>
                <a:gd name="connsiteX12" fmla="*/ 539455 w 1372843"/>
                <a:gd name="connsiteY12" fmla="*/ 1209443 h 1368686"/>
                <a:gd name="connsiteX13" fmla="*/ 728100 w 1372843"/>
                <a:gd name="connsiteY13" fmla="*/ 1013105 h 1368686"/>
                <a:gd name="connsiteX14" fmla="*/ 1080139 w 1372843"/>
                <a:gd name="connsiteY14" fmla="*/ 649559 h 1368686"/>
                <a:gd name="connsiteX15" fmla="*/ 1362809 w 1372843"/>
                <a:gd name="connsiteY15" fmla="*/ 307316 h 1368686"/>
                <a:gd name="connsiteX16" fmla="*/ 1267731 w 1372843"/>
                <a:gd name="connsiteY16" fmla="*/ 72054 h 1368686"/>
                <a:gd name="connsiteX17" fmla="*/ 1127481 w 1372843"/>
                <a:gd name="connsiteY17" fmla="*/ 542382 h 1368686"/>
                <a:gd name="connsiteX18" fmla="*/ 983154 w 1372843"/>
                <a:gd name="connsiteY18" fmla="*/ 393518 h 1368686"/>
                <a:gd name="connsiteX19" fmla="*/ 821666 w 1372843"/>
                <a:gd name="connsiteY19" fmla="*/ 238013 h 1368686"/>
                <a:gd name="connsiteX20" fmla="*/ 851912 w 1372843"/>
                <a:gd name="connsiteY20" fmla="*/ 210068 h 1368686"/>
                <a:gd name="connsiteX21" fmla="*/ 1154834 w 1372843"/>
                <a:gd name="connsiteY21" fmla="*/ 515884 h 1368686"/>
                <a:gd name="connsiteX22" fmla="*/ 1127481 w 1372843"/>
                <a:gd name="connsiteY22" fmla="*/ 542382 h 1368686"/>
                <a:gd name="connsiteX23" fmla="*/ 1005773 w 1372843"/>
                <a:gd name="connsiteY23" fmla="*/ 660408 h 1368686"/>
                <a:gd name="connsiteX24" fmla="*/ 688714 w 1372843"/>
                <a:gd name="connsiteY24" fmla="*/ 363535 h 1368686"/>
                <a:gd name="connsiteX25" fmla="*/ 715738 w 1372843"/>
                <a:gd name="connsiteY25" fmla="*/ 337563 h 1368686"/>
                <a:gd name="connsiteX26" fmla="*/ 1030299 w 1372843"/>
                <a:gd name="connsiteY26" fmla="*/ 635488 h 1368686"/>
                <a:gd name="connsiteX27" fmla="*/ 1018726 w 1372843"/>
                <a:gd name="connsiteY27" fmla="*/ 646995 h 1368686"/>
                <a:gd name="connsiteX28" fmla="*/ 1005773 w 1372843"/>
                <a:gd name="connsiteY28" fmla="*/ 660408 h 1368686"/>
                <a:gd name="connsiteX29" fmla="*/ 420048 w 1372843"/>
                <a:gd name="connsiteY29" fmla="*/ 1095033 h 1368686"/>
                <a:gd name="connsiteX30" fmla="*/ 419851 w 1372843"/>
                <a:gd name="connsiteY30" fmla="*/ 1095033 h 1368686"/>
                <a:gd name="connsiteX31" fmla="*/ 290253 w 1372843"/>
                <a:gd name="connsiteY31" fmla="*/ 1098912 h 1368686"/>
                <a:gd name="connsiteX32" fmla="*/ 276971 w 1372843"/>
                <a:gd name="connsiteY32" fmla="*/ 982990 h 1368686"/>
                <a:gd name="connsiteX33" fmla="*/ 496190 w 1372843"/>
                <a:gd name="connsiteY33" fmla="*/ 743782 h 1368686"/>
                <a:gd name="connsiteX34" fmla="*/ 755452 w 1372843"/>
                <a:gd name="connsiteY34" fmla="*/ 481758 h 1368686"/>
                <a:gd name="connsiteX35" fmla="*/ 887747 w 1372843"/>
                <a:gd name="connsiteY35" fmla="*/ 602743 h 1368686"/>
                <a:gd name="connsiteX36" fmla="*/ 420048 w 1372843"/>
                <a:gd name="connsiteY36" fmla="*/ 1095033 h 1368686"/>
                <a:gd name="connsiteX37" fmla="*/ 796548 w 1372843"/>
                <a:gd name="connsiteY37" fmla="*/ 261092 h 1368686"/>
                <a:gd name="connsiteX38" fmla="*/ 820613 w 1372843"/>
                <a:gd name="connsiteY38" fmla="*/ 283119 h 1368686"/>
                <a:gd name="connsiteX39" fmla="*/ 769458 w 1372843"/>
                <a:gd name="connsiteY39" fmla="*/ 335919 h 1368686"/>
                <a:gd name="connsiteX40" fmla="*/ 740395 w 1372843"/>
                <a:gd name="connsiteY40" fmla="*/ 313826 h 1368686"/>
                <a:gd name="connsiteX41" fmla="*/ 796548 w 1372843"/>
                <a:gd name="connsiteY41" fmla="*/ 261092 h 1368686"/>
                <a:gd name="connsiteX42" fmla="*/ 907472 w 1372843"/>
                <a:gd name="connsiteY42" fmla="*/ 461506 h 1368686"/>
                <a:gd name="connsiteX43" fmla="*/ 957445 w 1372843"/>
                <a:gd name="connsiteY43" fmla="*/ 415940 h 1368686"/>
                <a:gd name="connsiteX44" fmla="*/ 959089 w 1372843"/>
                <a:gd name="connsiteY44" fmla="*/ 417584 h 1368686"/>
                <a:gd name="connsiteX45" fmla="*/ 986770 w 1372843"/>
                <a:gd name="connsiteY45" fmla="*/ 447698 h 1368686"/>
                <a:gd name="connsiteX46" fmla="*/ 939955 w 1372843"/>
                <a:gd name="connsiteY46" fmla="*/ 494186 h 1368686"/>
                <a:gd name="connsiteX47" fmla="*/ 907472 w 1372843"/>
                <a:gd name="connsiteY47" fmla="*/ 461506 h 1368686"/>
                <a:gd name="connsiteX48" fmla="*/ 883210 w 1372843"/>
                <a:gd name="connsiteY48" fmla="*/ 437638 h 1368686"/>
                <a:gd name="connsiteX49" fmla="*/ 855002 w 1372843"/>
                <a:gd name="connsiteY49" fmla="*/ 410482 h 1368686"/>
                <a:gd name="connsiteX50" fmla="*/ 902936 w 1372843"/>
                <a:gd name="connsiteY50" fmla="*/ 360839 h 1368686"/>
                <a:gd name="connsiteX51" fmla="*/ 933708 w 1372843"/>
                <a:gd name="connsiteY51" fmla="*/ 391611 h 1368686"/>
                <a:gd name="connsiteX52" fmla="*/ 883210 w 1372843"/>
                <a:gd name="connsiteY52" fmla="*/ 437638 h 1368686"/>
                <a:gd name="connsiteX53" fmla="*/ 829819 w 1372843"/>
                <a:gd name="connsiteY53" fmla="*/ 387600 h 1368686"/>
                <a:gd name="connsiteX54" fmla="*/ 795825 w 1372843"/>
                <a:gd name="connsiteY54" fmla="*/ 357880 h 1368686"/>
                <a:gd name="connsiteX55" fmla="*/ 845534 w 1372843"/>
                <a:gd name="connsiteY55" fmla="*/ 306330 h 1368686"/>
                <a:gd name="connsiteX56" fmla="*/ 878476 w 1372843"/>
                <a:gd name="connsiteY56" fmla="*/ 337234 h 1368686"/>
                <a:gd name="connsiteX57" fmla="*/ 829819 w 1372843"/>
                <a:gd name="connsiteY57" fmla="*/ 387600 h 1368686"/>
                <a:gd name="connsiteX58" fmla="*/ 963625 w 1372843"/>
                <a:gd name="connsiteY58" fmla="*/ 518580 h 1368686"/>
                <a:gd name="connsiteX59" fmla="*/ 1009652 w 1372843"/>
                <a:gd name="connsiteY59" fmla="*/ 473145 h 1368686"/>
                <a:gd name="connsiteX60" fmla="*/ 1039964 w 1372843"/>
                <a:gd name="connsiteY60" fmla="*/ 506218 h 1368686"/>
                <a:gd name="connsiteX61" fmla="*/ 996568 w 1372843"/>
                <a:gd name="connsiteY61" fmla="*/ 552442 h 1368686"/>
                <a:gd name="connsiteX62" fmla="*/ 963625 w 1372843"/>
                <a:gd name="connsiteY62" fmla="*/ 518580 h 1368686"/>
                <a:gd name="connsiteX63" fmla="*/ 399599 w 1372843"/>
                <a:gd name="connsiteY63" fmla="*/ 655280 h 1368686"/>
                <a:gd name="connsiteX64" fmla="*/ 655969 w 1372843"/>
                <a:gd name="connsiteY64" fmla="*/ 395030 h 1368686"/>
                <a:gd name="connsiteX65" fmla="*/ 729809 w 1372843"/>
                <a:gd name="connsiteY65" fmla="*/ 459337 h 1368686"/>
                <a:gd name="connsiteX66" fmla="*/ 472190 w 1372843"/>
                <a:gd name="connsiteY66" fmla="*/ 719717 h 1368686"/>
                <a:gd name="connsiteX67" fmla="*/ 253037 w 1372843"/>
                <a:gd name="connsiteY67" fmla="*/ 958925 h 1368686"/>
                <a:gd name="connsiteX68" fmla="*/ 213322 w 1372843"/>
                <a:gd name="connsiteY68" fmla="*/ 952876 h 1368686"/>
                <a:gd name="connsiteX69" fmla="*/ 138167 w 1372843"/>
                <a:gd name="connsiteY69" fmla="*/ 941304 h 1368686"/>
                <a:gd name="connsiteX70" fmla="*/ 399599 w 1372843"/>
                <a:gd name="connsiteY70" fmla="*/ 655280 h 1368686"/>
                <a:gd name="connsiteX71" fmla="*/ 226670 w 1372843"/>
                <a:gd name="connsiteY71" fmla="*/ 1290187 h 1368686"/>
                <a:gd name="connsiteX72" fmla="*/ 78529 w 1372843"/>
                <a:gd name="connsiteY72" fmla="*/ 1142441 h 1368686"/>
                <a:gd name="connsiteX73" fmla="*/ 86485 w 1372843"/>
                <a:gd name="connsiteY73" fmla="*/ 1106342 h 1368686"/>
                <a:gd name="connsiteX74" fmla="*/ 121071 w 1372843"/>
                <a:gd name="connsiteY74" fmla="*/ 972733 h 1368686"/>
                <a:gd name="connsiteX75" fmla="*/ 245475 w 1372843"/>
                <a:gd name="connsiteY75" fmla="*/ 992919 h 1368686"/>
                <a:gd name="connsiteX76" fmla="*/ 247514 w 1372843"/>
                <a:gd name="connsiteY76" fmla="*/ 1033029 h 1368686"/>
                <a:gd name="connsiteX77" fmla="*/ 257508 w 1372843"/>
                <a:gd name="connsiteY77" fmla="*/ 1116403 h 1368686"/>
                <a:gd name="connsiteX78" fmla="*/ 274538 w 1372843"/>
                <a:gd name="connsiteY78" fmla="*/ 1133433 h 1368686"/>
                <a:gd name="connsiteX79" fmla="*/ 371457 w 1372843"/>
                <a:gd name="connsiteY79" fmla="*/ 1131263 h 1368686"/>
                <a:gd name="connsiteX80" fmla="*/ 408805 w 1372843"/>
                <a:gd name="connsiteY80" fmla="*/ 1155262 h 1368686"/>
                <a:gd name="connsiteX81" fmla="*/ 416958 w 1372843"/>
                <a:gd name="connsiteY81" fmla="*/ 1248894 h 1368686"/>
                <a:gd name="connsiteX82" fmla="*/ 404925 w 1372843"/>
                <a:gd name="connsiteY82" fmla="*/ 1252576 h 1368686"/>
                <a:gd name="connsiteX83" fmla="*/ 226670 w 1372843"/>
                <a:gd name="connsiteY83" fmla="*/ 1290187 h 1368686"/>
                <a:gd name="connsiteX84" fmla="*/ 715212 w 1372843"/>
                <a:gd name="connsiteY84" fmla="*/ 960832 h 1368686"/>
                <a:gd name="connsiteX85" fmla="*/ 553395 w 1372843"/>
                <a:gd name="connsiteY85" fmla="*/ 1129488 h 1368686"/>
                <a:gd name="connsiteX86" fmla="*/ 449834 w 1372843"/>
                <a:gd name="connsiteY86" fmla="*/ 1232127 h 1368686"/>
                <a:gd name="connsiteX87" fmla="*/ 438854 w 1372843"/>
                <a:gd name="connsiteY87" fmla="*/ 1124424 h 1368686"/>
                <a:gd name="connsiteX88" fmla="*/ 911944 w 1372843"/>
                <a:gd name="connsiteY88" fmla="*/ 626743 h 1368686"/>
                <a:gd name="connsiteX89" fmla="*/ 974146 w 1372843"/>
                <a:gd name="connsiteY89" fmla="*/ 692956 h 1368686"/>
                <a:gd name="connsiteX90" fmla="*/ 715212 w 1372843"/>
                <a:gd name="connsiteY90" fmla="*/ 960832 h 1368686"/>
                <a:gd name="connsiteX91" fmla="*/ 1054627 w 1372843"/>
                <a:gd name="connsiteY91" fmla="*/ 611751 h 1368686"/>
                <a:gd name="connsiteX92" fmla="*/ 1020304 w 1372843"/>
                <a:gd name="connsiteY92" fmla="*/ 576968 h 1368686"/>
                <a:gd name="connsiteX93" fmla="*/ 1063832 w 1372843"/>
                <a:gd name="connsiteY93" fmla="*/ 530612 h 1368686"/>
                <a:gd name="connsiteX94" fmla="*/ 1102824 w 1372843"/>
                <a:gd name="connsiteY94" fmla="*/ 565987 h 1368686"/>
                <a:gd name="connsiteX95" fmla="*/ 1054627 w 1372843"/>
                <a:gd name="connsiteY95" fmla="*/ 611751 h 1368686"/>
                <a:gd name="connsiteX96" fmla="*/ 1306985 w 1372843"/>
                <a:gd name="connsiteY96" fmla="*/ 322900 h 1368686"/>
                <a:gd name="connsiteX97" fmla="*/ 1186659 w 1372843"/>
                <a:gd name="connsiteY97" fmla="*/ 483599 h 1368686"/>
                <a:gd name="connsiteX98" fmla="*/ 885248 w 1372843"/>
                <a:gd name="connsiteY98" fmla="*/ 179296 h 1368686"/>
                <a:gd name="connsiteX99" fmla="*/ 891889 w 1372843"/>
                <a:gd name="connsiteY99" fmla="*/ 173181 h 1368686"/>
                <a:gd name="connsiteX100" fmla="*/ 1149442 w 1372843"/>
                <a:gd name="connsiteY100" fmla="*/ 47330 h 1368686"/>
                <a:gd name="connsiteX101" fmla="*/ 1268652 w 1372843"/>
                <a:gd name="connsiteY101" fmla="*/ 137872 h 1368686"/>
                <a:gd name="connsiteX102" fmla="*/ 1306985 w 1372843"/>
                <a:gd name="connsiteY102" fmla="*/ 322900 h 1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72843" h="1368686">
                  <a:moveTo>
                    <a:pt x="1267731" y="72054"/>
                  </a:moveTo>
                  <a:cubicBezTo>
                    <a:pt x="1191064" y="580"/>
                    <a:pt x="1118407" y="-20066"/>
                    <a:pt x="1020041" y="20701"/>
                  </a:cubicBezTo>
                  <a:cubicBezTo>
                    <a:pt x="932984" y="56733"/>
                    <a:pt x="864865" y="135439"/>
                    <a:pt x="796219" y="198101"/>
                  </a:cubicBezTo>
                  <a:cubicBezTo>
                    <a:pt x="692921" y="292325"/>
                    <a:pt x="593241" y="390691"/>
                    <a:pt x="495401" y="490569"/>
                  </a:cubicBezTo>
                  <a:cubicBezTo>
                    <a:pt x="400915" y="587028"/>
                    <a:pt x="308071" y="685197"/>
                    <a:pt x="217136" y="784944"/>
                  </a:cubicBezTo>
                  <a:cubicBezTo>
                    <a:pt x="176566" y="829458"/>
                    <a:pt x="130737" y="873578"/>
                    <a:pt x="95691" y="922958"/>
                  </a:cubicBezTo>
                  <a:cubicBezTo>
                    <a:pt x="94310" y="924405"/>
                    <a:pt x="93061" y="926049"/>
                    <a:pt x="92008" y="928021"/>
                  </a:cubicBezTo>
                  <a:cubicBezTo>
                    <a:pt x="90562" y="930125"/>
                    <a:pt x="89641" y="932230"/>
                    <a:pt x="89049" y="934268"/>
                  </a:cubicBezTo>
                  <a:cubicBezTo>
                    <a:pt x="64918" y="982925"/>
                    <a:pt x="54924" y="1042365"/>
                    <a:pt x="42891" y="1094310"/>
                  </a:cubicBezTo>
                  <a:cubicBezTo>
                    <a:pt x="23691" y="1177355"/>
                    <a:pt x="7713" y="1261519"/>
                    <a:pt x="86" y="1346471"/>
                  </a:cubicBezTo>
                  <a:cubicBezTo>
                    <a:pt x="-1360" y="1362646"/>
                    <a:pt x="15670" y="1370405"/>
                    <a:pt x="28820" y="1368367"/>
                  </a:cubicBezTo>
                  <a:cubicBezTo>
                    <a:pt x="161443" y="1347655"/>
                    <a:pt x="292423" y="1318329"/>
                    <a:pt x="424585" y="1294987"/>
                  </a:cubicBezTo>
                  <a:cubicBezTo>
                    <a:pt x="478371" y="1285518"/>
                    <a:pt x="501779" y="1248368"/>
                    <a:pt x="539455" y="1209443"/>
                  </a:cubicBezTo>
                  <a:cubicBezTo>
                    <a:pt x="602577" y="1144216"/>
                    <a:pt x="665306" y="1078661"/>
                    <a:pt x="728100" y="1013105"/>
                  </a:cubicBezTo>
                  <a:cubicBezTo>
                    <a:pt x="844811" y="891331"/>
                    <a:pt x="961522" y="769492"/>
                    <a:pt x="1080139" y="649559"/>
                  </a:cubicBezTo>
                  <a:cubicBezTo>
                    <a:pt x="1177913" y="550667"/>
                    <a:pt x="1316191" y="443424"/>
                    <a:pt x="1362809" y="307316"/>
                  </a:cubicBezTo>
                  <a:cubicBezTo>
                    <a:pt x="1397133" y="206846"/>
                    <a:pt x="1337956" y="137543"/>
                    <a:pt x="1267731" y="72054"/>
                  </a:cubicBezTo>
                  <a:moveTo>
                    <a:pt x="1127481" y="542382"/>
                  </a:moveTo>
                  <a:cubicBezTo>
                    <a:pt x="1073235" y="497473"/>
                    <a:pt x="1031942" y="445200"/>
                    <a:pt x="983154" y="393518"/>
                  </a:cubicBezTo>
                  <a:cubicBezTo>
                    <a:pt x="931867" y="339141"/>
                    <a:pt x="876832" y="288380"/>
                    <a:pt x="821666" y="238013"/>
                  </a:cubicBezTo>
                  <a:cubicBezTo>
                    <a:pt x="831726" y="228676"/>
                    <a:pt x="841786" y="219340"/>
                    <a:pt x="851912" y="210068"/>
                  </a:cubicBezTo>
                  <a:cubicBezTo>
                    <a:pt x="954223" y="310736"/>
                    <a:pt x="1055219" y="412586"/>
                    <a:pt x="1154834" y="515884"/>
                  </a:cubicBezTo>
                  <a:cubicBezTo>
                    <a:pt x="1145761" y="524826"/>
                    <a:pt x="1136621" y="533637"/>
                    <a:pt x="1127481" y="542382"/>
                  </a:cubicBezTo>
                  <a:moveTo>
                    <a:pt x="1005773" y="660408"/>
                  </a:moveTo>
                  <a:cubicBezTo>
                    <a:pt x="909774" y="551982"/>
                    <a:pt x="797600" y="458811"/>
                    <a:pt x="688714" y="363535"/>
                  </a:cubicBezTo>
                  <a:cubicBezTo>
                    <a:pt x="697722" y="354856"/>
                    <a:pt x="706730" y="346176"/>
                    <a:pt x="715738" y="337563"/>
                  </a:cubicBezTo>
                  <a:cubicBezTo>
                    <a:pt x="831397" y="422318"/>
                    <a:pt x="929434" y="534163"/>
                    <a:pt x="1030299" y="635488"/>
                  </a:cubicBezTo>
                  <a:cubicBezTo>
                    <a:pt x="1026419" y="639302"/>
                    <a:pt x="1022539" y="643181"/>
                    <a:pt x="1018726" y="646995"/>
                  </a:cubicBezTo>
                  <a:cubicBezTo>
                    <a:pt x="1014386" y="651532"/>
                    <a:pt x="1010113" y="656003"/>
                    <a:pt x="1005773" y="660408"/>
                  </a:cubicBezTo>
                  <a:moveTo>
                    <a:pt x="420048" y="1095033"/>
                  </a:moveTo>
                  <a:cubicBezTo>
                    <a:pt x="419983" y="1095033"/>
                    <a:pt x="419917" y="1095033"/>
                    <a:pt x="419851" y="1095033"/>
                  </a:cubicBezTo>
                  <a:cubicBezTo>
                    <a:pt x="376717" y="1097597"/>
                    <a:pt x="333518" y="1097663"/>
                    <a:pt x="290253" y="1098912"/>
                  </a:cubicBezTo>
                  <a:cubicBezTo>
                    <a:pt x="288806" y="1065905"/>
                    <a:pt x="289003" y="1013500"/>
                    <a:pt x="276971" y="982990"/>
                  </a:cubicBezTo>
                  <a:cubicBezTo>
                    <a:pt x="354822" y="906652"/>
                    <a:pt x="421889" y="823277"/>
                    <a:pt x="496190" y="743782"/>
                  </a:cubicBezTo>
                  <a:cubicBezTo>
                    <a:pt x="579959" y="654096"/>
                    <a:pt x="668857" y="568749"/>
                    <a:pt x="755452" y="481758"/>
                  </a:cubicBezTo>
                  <a:cubicBezTo>
                    <a:pt x="800494" y="521144"/>
                    <a:pt x="844942" y="561122"/>
                    <a:pt x="887747" y="602743"/>
                  </a:cubicBezTo>
                  <a:cubicBezTo>
                    <a:pt x="735924" y="770741"/>
                    <a:pt x="581603" y="936372"/>
                    <a:pt x="420048" y="1095033"/>
                  </a:cubicBezTo>
                  <a:moveTo>
                    <a:pt x="796548" y="261092"/>
                  </a:moveTo>
                  <a:cubicBezTo>
                    <a:pt x="804570" y="268457"/>
                    <a:pt x="812592" y="275755"/>
                    <a:pt x="820613" y="283119"/>
                  </a:cubicBezTo>
                  <a:cubicBezTo>
                    <a:pt x="804570" y="301727"/>
                    <a:pt x="787474" y="319218"/>
                    <a:pt x="769458" y="335919"/>
                  </a:cubicBezTo>
                  <a:cubicBezTo>
                    <a:pt x="759924" y="328291"/>
                    <a:pt x="750127" y="321125"/>
                    <a:pt x="740395" y="313826"/>
                  </a:cubicBezTo>
                  <a:cubicBezTo>
                    <a:pt x="759003" y="296139"/>
                    <a:pt x="777743" y="278582"/>
                    <a:pt x="796548" y="261092"/>
                  </a:cubicBezTo>
                  <a:moveTo>
                    <a:pt x="907472" y="461506"/>
                  </a:moveTo>
                  <a:cubicBezTo>
                    <a:pt x="925160" y="447436"/>
                    <a:pt x="941730" y="432115"/>
                    <a:pt x="957445" y="415940"/>
                  </a:cubicBezTo>
                  <a:cubicBezTo>
                    <a:pt x="957971" y="416532"/>
                    <a:pt x="958496" y="417057"/>
                    <a:pt x="959089" y="417584"/>
                  </a:cubicBezTo>
                  <a:cubicBezTo>
                    <a:pt x="968623" y="427710"/>
                    <a:pt x="977762" y="437770"/>
                    <a:pt x="986770" y="447698"/>
                  </a:cubicBezTo>
                  <a:cubicBezTo>
                    <a:pt x="972436" y="464465"/>
                    <a:pt x="956853" y="479983"/>
                    <a:pt x="939955" y="494186"/>
                  </a:cubicBezTo>
                  <a:cubicBezTo>
                    <a:pt x="929171" y="483205"/>
                    <a:pt x="918322" y="472356"/>
                    <a:pt x="907472" y="461506"/>
                  </a:cubicBezTo>
                  <a:moveTo>
                    <a:pt x="883210" y="437638"/>
                  </a:moveTo>
                  <a:cubicBezTo>
                    <a:pt x="873873" y="428499"/>
                    <a:pt x="864537" y="419359"/>
                    <a:pt x="855002" y="410482"/>
                  </a:cubicBezTo>
                  <a:cubicBezTo>
                    <a:pt x="870651" y="393584"/>
                    <a:pt x="886629" y="377080"/>
                    <a:pt x="902936" y="360839"/>
                  </a:cubicBezTo>
                  <a:cubicBezTo>
                    <a:pt x="913324" y="370965"/>
                    <a:pt x="923516" y="381223"/>
                    <a:pt x="933708" y="391611"/>
                  </a:cubicBezTo>
                  <a:cubicBezTo>
                    <a:pt x="917796" y="407984"/>
                    <a:pt x="901029" y="423436"/>
                    <a:pt x="883210" y="437638"/>
                  </a:cubicBezTo>
                  <a:moveTo>
                    <a:pt x="829819" y="387600"/>
                  </a:moveTo>
                  <a:cubicBezTo>
                    <a:pt x="818641" y="377475"/>
                    <a:pt x="807265" y="367612"/>
                    <a:pt x="795825" y="357880"/>
                  </a:cubicBezTo>
                  <a:cubicBezTo>
                    <a:pt x="813249" y="341574"/>
                    <a:pt x="829951" y="324478"/>
                    <a:pt x="845534" y="306330"/>
                  </a:cubicBezTo>
                  <a:cubicBezTo>
                    <a:pt x="856580" y="316588"/>
                    <a:pt x="867561" y="326845"/>
                    <a:pt x="878476" y="337234"/>
                  </a:cubicBezTo>
                  <a:cubicBezTo>
                    <a:pt x="861906" y="353672"/>
                    <a:pt x="845666" y="370439"/>
                    <a:pt x="829819" y="387600"/>
                  </a:cubicBezTo>
                  <a:moveTo>
                    <a:pt x="963625" y="518580"/>
                  </a:moveTo>
                  <a:cubicBezTo>
                    <a:pt x="980195" y="504706"/>
                    <a:pt x="995515" y="489517"/>
                    <a:pt x="1009652" y="473145"/>
                  </a:cubicBezTo>
                  <a:cubicBezTo>
                    <a:pt x="1019713" y="484323"/>
                    <a:pt x="1029773" y="495369"/>
                    <a:pt x="1039964" y="506218"/>
                  </a:cubicBezTo>
                  <a:cubicBezTo>
                    <a:pt x="1024841" y="521012"/>
                    <a:pt x="1010441" y="536464"/>
                    <a:pt x="996568" y="552442"/>
                  </a:cubicBezTo>
                  <a:cubicBezTo>
                    <a:pt x="985587" y="541198"/>
                    <a:pt x="974606" y="529889"/>
                    <a:pt x="963625" y="518580"/>
                  </a:cubicBezTo>
                  <a:moveTo>
                    <a:pt x="399599" y="655280"/>
                  </a:moveTo>
                  <a:cubicBezTo>
                    <a:pt x="483500" y="566842"/>
                    <a:pt x="568913" y="480114"/>
                    <a:pt x="655969" y="395030"/>
                  </a:cubicBezTo>
                  <a:cubicBezTo>
                    <a:pt x="680495" y="416532"/>
                    <a:pt x="705152" y="437901"/>
                    <a:pt x="729809" y="459337"/>
                  </a:cubicBezTo>
                  <a:cubicBezTo>
                    <a:pt x="643739" y="545735"/>
                    <a:pt x="555433" y="630556"/>
                    <a:pt x="472190" y="719717"/>
                  </a:cubicBezTo>
                  <a:cubicBezTo>
                    <a:pt x="397956" y="799212"/>
                    <a:pt x="330822" y="882586"/>
                    <a:pt x="253037" y="958925"/>
                  </a:cubicBezTo>
                  <a:cubicBezTo>
                    <a:pt x="239952" y="955111"/>
                    <a:pt x="222922" y="954585"/>
                    <a:pt x="213322" y="952876"/>
                  </a:cubicBezTo>
                  <a:cubicBezTo>
                    <a:pt x="188402" y="948405"/>
                    <a:pt x="163350" y="944591"/>
                    <a:pt x="138167" y="941304"/>
                  </a:cubicBezTo>
                  <a:cubicBezTo>
                    <a:pt x="211612" y="838138"/>
                    <a:pt x="313200" y="746413"/>
                    <a:pt x="399599" y="655280"/>
                  </a:cubicBezTo>
                  <a:moveTo>
                    <a:pt x="226670" y="1290187"/>
                  </a:moveTo>
                  <a:cubicBezTo>
                    <a:pt x="190966" y="1244160"/>
                    <a:pt x="133696" y="1186955"/>
                    <a:pt x="78529" y="1142441"/>
                  </a:cubicBezTo>
                  <a:cubicBezTo>
                    <a:pt x="81159" y="1130408"/>
                    <a:pt x="83724" y="1118310"/>
                    <a:pt x="86485" y="1106342"/>
                  </a:cubicBezTo>
                  <a:cubicBezTo>
                    <a:pt x="96348" y="1063932"/>
                    <a:pt x="104107" y="1014683"/>
                    <a:pt x="121071" y="972733"/>
                  </a:cubicBezTo>
                  <a:cubicBezTo>
                    <a:pt x="157170" y="975955"/>
                    <a:pt x="213782" y="976744"/>
                    <a:pt x="245475" y="992919"/>
                  </a:cubicBezTo>
                  <a:cubicBezTo>
                    <a:pt x="233180" y="988908"/>
                    <a:pt x="245278" y="1015538"/>
                    <a:pt x="247514" y="1033029"/>
                  </a:cubicBezTo>
                  <a:cubicBezTo>
                    <a:pt x="251064" y="1060776"/>
                    <a:pt x="254286" y="1088589"/>
                    <a:pt x="257508" y="1116403"/>
                  </a:cubicBezTo>
                  <a:cubicBezTo>
                    <a:pt x="258560" y="1125279"/>
                    <a:pt x="264478" y="1133761"/>
                    <a:pt x="274538" y="1133433"/>
                  </a:cubicBezTo>
                  <a:cubicBezTo>
                    <a:pt x="306559" y="1132183"/>
                    <a:pt x="339567" y="1134222"/>
                    <a:pt x="371457" y="1131263"/>
                  </a:cubicBezTo>
                  <a:cubicBezTo>
                    <a:pt x="406175" y="1128041"/>
                    <a:pt x="404991" y="1121071"/>
                    <a:pt x="408805" y="1155262"/>
                  </a:cubicBezTo>
                  <a:cubicBezTo>
                    <a:pt x="412290" y="1186363"/>
                    <a:pt x="414722" y="1217662"/>
                    <a:pt x="416958" y="1248894"/>
                  </a:cubicBezTo>
                  <a:cubicBezTo>
                    <a:pt x="413013" y="1250275"/>
                    <a:pt x="409002" y="1251524"/>
                    <a:pt x="404925" y="1252576"/>
                  </a:cubicBezTo>
                  <a:cubicBezTo>
                    <a:pt x="346471" y="1267174"/>
                    <a:pt x="286702" y="1279272"/>
                    <a:pt x="226670" y="1290187"/>
                  </a:cubicBezTo>
                  <a:moveTo>
                    <a:pt x="715212" y="960832"/>
                  </a:moveTo>
                  <a:cubicBezTo>
                    <a:pt x="661295" y="1017050"/>
                    <a:pt x="607443" y="1073400"/>
                    <a:pt x="553395" y="1129488"/>
                  </a:cubicBezTo>
                  <a:cubicBezTo>
                    <a:pt x="520584" y="1163613"/>
                    <a:pt x="489286" y="1206024"/>
                    <a:pt x="449834" y="1232127"/>
                  </a:cubicBezTo>
                  <a:cubicBezTo>
                    <a:pt x="447336" y="1196095"/>
                    <a:pt x="444180" y="1160062"/>
                    <a:pt x="438854" y="1124424"/>
                  </a:cubicBezTo>
                  <a:cubicBezTo>
                    <a:pt x="602381" y="964119"/>
                    <a:pt x="758412" y="796582"/>
                    <a:pt x="911944" y="626743"/>
                  </a:cubicBezTo>
                  <a:cubicBezTo>
                    <a:pt x="933248" y="648244"/>
                    <a:pt x="954092" y="670271"/>
                    <a:pt x="974146" y="692956"/>
                  </a:cubicBezTo>
                  <a:cubicBezTo>
                    <a:pt x="887287" y="781722"/>
                    <a:pt x="801151" y="871145"/>
                    <a:pt x="715212" y="960832"/>
                  </a:cubicBezTo>
                  <a:moveTo>
                    <a:pt x="1054627" y="611751"/>
                  </a:moveTo>
                  <a:cubicBezTo>
                    <a:pt x="1043120" y="600245"/>
                    <a:pt x="1031679" y="588672"/>
                    <a:pt x="1020304" y="576968"/>
                  </a:cubicBezTo>
                  <a:cubicBezTo>
                    <a:pt x="1034178" y="560990"/>
                    <a:pt x="1048644" y="545473"/>
                    <a:pt x="1063832" y="530612"/>
                  </a:cubicBezTo>
                  <a:cubicBezTo>
                    <a:pt x="1076128" y="542711"/>
                    <a:pt x="1089081" y="554546"/>
                    <a:pt x="1102824" y="565987"/>
                  </a:cubicBezTo>
                  <a:cubicBezTo>
                    <a:pt x="1086452" y="581374"/>
                    <a:pt x="1070276" y="596628"/>
                    <a:pt x="1054627" y="611751"/>
                  </a:cubicBezTo>
                  <a:moveTo>
                    <a:pt x="1306985" y="322900"/>
                  </a:moveTo>
                  <a:cubicBezTo>
                    <a:pt x="1277792" y="381091"/>
                    <a:pt x="1234395" y="433825"/>
                    <a:pt x="1186659" y="483599"/>
                  </a:cubicBezTo>
                  <a:cubicBezTo>
                    <a:pt x="1087503" y="380828"/>
                    <a:pt x="986968" y="279437"/>
                    <a:pt x="885248" y="179296"/>
                  </a:cubicBezTo>
                  <a:cubicBezTo>
                    <a:pt x="887484" y="177324"/>
                    <a:pt x="889654" y="175219"/>
                    <a:pt x="891889" y="173181"/>
                  </a:cubicBezTo>
                  <a:cubicBezTo>
                    <a:pt x="960469" y="111308"/>
                    <a:pt x="1046079" y="18728"/>
                    <a:pt x="1149442" y="47330"/>
                  </a:cubicBezTo>
                  <a:cubicBezTo>
                    <a:pt x="1197245" y="60547"/>
                    <a:pt x="1236367" y="102168"/>
                    <a:pt x="1268652" y="137872"/>
                  </a:cubicBezTo>
                  <a:cubicBezTo>
                    <a:pt x="1321057" y="195734"/>
                    <a:pt x="1345977" y="245180"/>
                    <a:pt x="1306985" y="322900"/>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69">
              <a:extLst>
                <a:ext uri="{FF2B5EF4-FFF2-40B4-BE49-F238E27FC236}">
                  <a16:creationId xmlns:a16="http://schemas.microsoft.com/office/drawing/2014/main" id="{8AD0D154-622F-405B-B060-ABEFE4B82DB3}"/>
                </a:ext>
              </a:extLst>
            </p:cNvPr>
            <p:cNvSpPr/>
            <p:nvPr/>
          </p:nvSpPr>
          <p:spPr>
            <a:xfrm>
              <a:off x="8119987" y="3647979"/>
              <a:ext cx="57652" cy="123832"/>
            </a:xfrm>
            <a:custGeom>
              <a:avLst/>
              <a:gdLst>
                <a:gd name="connsiteX0" fmla="*/ 33150 w 57652"/>
                <a:gd name="connsiteY0" fmla="*/ 12272 h 123832"/>
                <a:gd name="connsiteX1" fmla="*/ 339 w 57652"/>
                <a:gd name="connsiteY1" fmla="*/ 21280 h 123832"/>
                <a:gd name="connsiteX2" fmla="*/ 23878 w 57652"/>
                <a:gd name="connsiteY2" fmla="*/ 112085 h 123832"/>
                <a:gd name="connsiteX3" fmla="*/ 56689 w 57652"/>
                <a:gd name="connsiteY3" fmla="*/ 103011 h 123832"/>
                <a:gd name="connsiteX4" fmla="*/ 33150 w 57652"/>
                <a:gd name="connsiteY4" fmla="*/ 12272 h 12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2" h="123832">
                  <a:moveTo>
                    <a:pt x="33150" y="12272"/>
                  </a:moveTo>
                  <a:cubicBezTo>
                    <a:pt x="29139" y="-9229"/>
                    <a:pt x="-3672" y="-89"/>
                    <a:pt x="339" y="21280"/>
                  </a:cubicBezTo>
                  <a:cubicBezTo>
                    <a:pt x="6125" y="52118"/>
                    <a:pt x="13950" y="82365"/>
                    <a:pt x="23878" y="112085"/>
                  </a:cubicBezTo>
                  <a:cubicBezTo>
                    <a:pt x="30783" y="132731"/>
                    <a:pt x="63659" y="123920"/>
                    <a:pt x="56689" y="103011"/>
                  </a:cubicBezTo>
                  <a:cubicBezTo>
                    <a:pt x="46761" y="73357"/>
                    <a:pt x="38936" y="43110"/>
                    <a:pt x="33150" y="12272"/>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70">
              <a:extLst>
                <a:ext uri="{FF2B5EF4-FFF2-40B4-BE49-F238E27FC236}">
                  <a16:creationId xmlns:a16="http://schemas.microsoft.com/office/drawing/2014/main" id="{627ACDC4-9E46-4F9F-819C-E2250BC38D65}"/>
                </a:ext>
              </a:extLst>
            </p:cNvPr>
            <p:cNvSpPr/>
            <p:nvPr/>
          </p:nvSpPr>
          <p:spPr>
            <a:xfrm>
              <a:off x="8177108" y="3636800"/>
              <a:ext cx="60284" cy="109434"/>
            </a:xfrm>
            <a:custGeom>
              <a:avLst/>
              <a:gdLst>
                <a:gd name="connsiteX0" fmla="*/ 33759 w 60284"/>
                <a:gd name="connsiteY0" fmla="*/ 11748 h 109434"/>
                <a:gd name="connsiteX1" fmla="*/ 949 w 60284"/>
                <a:gd name="connsiteY1" fmla="*/ 20822 h 109434"/>
                <a:gd name="connsiteX2" fmla="*/ 26527 w 60284"/>
                <a:gd name="connsiteY2" fmla="*/ 97687 h 109434"/>
                <a:gd name="connsiteX3" fmla="*/ 59337 w 60284"/>
                <a:gd name="connsiteY3" fmla="*/ 88613 h 109434"/>
                <a:gd name="connsiteX4" fmla="*/ 33759 w 60284"/>
                <a:gd name="connsiteY4" fmla="*/ 11748 h 10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4" h="109434">
                  <a:moveTo>
                    <a:pt x="33759" y="11748"/>
                  </a:moveTo>
                  <a:cubicBezTo>
                    <a:pt x="26855" y="-8899"/>
                    <a:pt x="-5956" y="-88"/>
                    <a:pt x="949" y="20822"/>
                  </a:cubicBezTo>
                  <a:cubicBezTo>
                    <a:pt x="9496" y="46465"/>
                    <a:pt x="18044" y="72043"/>
                    <a:pt x="26527" y="97687"/>
                  </a:cubicBezTo>
                  <a:cubicBezTo>
                    <a:pt x="33364" y="118333"/>
                    <a:pt x="66241" y="109522"/>
                    <a:pt x="59337" y="88613"/>
                  </a:cubicBezTo>
                  <a:cubicBezTo>
                    <a:pt x="50789" y="62969"/>
                    <a:pt x="42242" y="37326"/>
                    <a:pt x="33759" y="11748"/>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Rectangle 42"/>
          <p:cNvSpPr/>
          <p:nvPr/>
        </p:nvSpPr>
        <p:spPr>
          <a:xfrm>
            <a:off x="2696005" y="1903062"/>
            <a:ext cx="2607604" cy="1078372"/>
          </a:xfrm>
          <a:prstGeom prst="rect">
            <a:avLst/>
          </a:prstGeom>
          <a:ln w="3175">
            <a:noFill/>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2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tập</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sp>
        <p:nvSpPr>
          <p:cNvPr id="44" name="Rectangle 43"/>
          <p:cNvSpPr/>
          <p:nvPr/>
        </p:nvSpPr>
        <p:spPr>
          <a:xfrm>
            <a:off x="1118043" y="4698817"/>
            <a:ext cx="3212311" cy="561308"/>
          </a:xfrm>
          <a:prstGeom prst="rect">
            <a:avLst/>
          </a:prstGeom>
          <a:ln w="3175">
            <a:noFill/>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gian</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5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phút</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grpSp>
        <p:nvGrpSpPr>
          <p:cNvPr id="132" name="Graphic 2057">
            <a:extLst>
              <a:ext uri="{FF2B5EF4-FFF2-40B4-BE49-F238E27FC236}">
                <a16:creationId xmlns:a16="http://schemas.microsoft.com/office/drawing/2014/main" id="{35423614-59A3-4B18-887A-F5EA72F90B83}"/>
              </a:ext>
            </a:extLst>
          </p:cNvPr>
          <p:cNvGrpSpPr/>
          <p:nvPr/>
        </p:nvGrpSpPr>
        <p:grpSpPr>
          <a:xfrm rot="20179847">
            <a:off x="2996823" y="3352510"/>
            <a:ext cx="777342" cy="998025"/>
            <a:chOff x="4660501" y="0"/>
            <a:chExt cx="652537" cy="740865"/>
          </a:xfrm>
          <a:solidFill>
            <a:schemeClr val="accent1"/>
          </a:solidFill>
        </p:grpSpPr>
        <p:sp>
          <p:nvSpPr>
            <p:cNvPr id="133"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FFC000"/>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3385">
              <a:extLst>
                <a:ext uri="{FF2B5EF4-FFF2-40B4-BE49-F238E27FC236}">
                  <a16:creationId xmlns:a16="http://schemas.microsoft.com/office/drawing/2014/main" id="{A7CE9869-217D-4C95-8974-0D33195D5C70}"/>
                </a:ext>
              </a:extLst>
            </p:cNvPr>
            <p:cNvSpPr/>
            <p:nvPr/>
          </p:nvSpPr>
          <p:spPr>
            <a:xfrm>
              <a:off x="4739900" y="36384"/>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143"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6"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137"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5" name="Group 144"/>
          <p:cNvGrpSpPr/>
          <p:nvPr/>
        </p:nvGrpSpPr>
        <p:grpSpPr>
          <a:xfrm>
            <a:off x="964292" y="72097"/>
            <a:ext cx="9844087" cy="887761"/>
            <a:chOff x="28576" y="56623"/>
            <a:chExt cx="9844087" cy="887761"/>
          </a:xfrm>
        </p:grpSpPr>
        <p:grpSp>
          <p:nvGrpSpPr>
            <p:cNvPr id="146" name="Group 145"/>
            <p:cNvGrpSpPr/>
            <p:nvPr/>
          </p:nvGrpSpPr>
          <p:grpSpPr>
            <a:xfrm>
              <a:off x="857250" y="70911"/>
              <a:ext cx="9015413" cy="789559"/>
              <a:chOff x="857250" y="70911"/>
              <a:chExt cx="9015413" cy="789559"/>
            </a:xfrm>
          </p:grpSpPr>
          <p:cxnSp>
            <p:nvCxnSpPr>
              <p:cNvPr id="148" name="Straight Connector 147">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81F2071E-DF8C-495C-8676-8F839E06F04F}"/>
                  </a:ext>
                </a:extLst>
              </p:cNvPr>
              <p:cNvSpPr/>
              <p:nvPr/>
            </p:nvSpPr>
            <p:spPr>
              <a:xfrm>
                <a:off x="857250" y="70911"/>
                <a:ext cx="9015413"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SỰ</a:t>
                </a:r>
                <a:r>
                  <a:rPr kumimoji="0" lang="en-US"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PHÂN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BỐ</a:t>
                </a:r>
                <a:r>
                  <a:rPr kumimoji="0" lang="en-US"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MƯA</a:t>
                </a:r>
                <a:endPar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47" name="Picture 14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
        <p:nvSpPr>
          <p:cNvPr id="150" name="Flowchart: Terminator 149"/>
          <p:cNvSpPr/>
          <p:nvPr/>
        </p:nvSpPr>
        <p:spPr>
          <a:xfrm>
            <a:off x="1412551" y="1192197"/>
            <a:ext cx="2218967" cy="639498"/>
          </a:xfrm>
          <a:prstGeom prst="flowChartTerminator">
            <a:avLst/>
          </a:prstGeom>
          <a:solidFill>
            <a:srgbClr val="002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3F"/>
                </a:solidFill>
                <a:effectLst/>
                <a:uLnTx/>
                <a:uFillTx/>
                <a:latin typeface="#9Slide03 SFU Futura_12" panose="020B0604020202020204" charset="0"/>
                <a:cs typeface="Arial" panose="020B0604020202020204" pitchFamily="34" charset="0"/>
              </a:rPr>
              <a:t>Nhiệm</a:t>
            </a:r>
            <a:r>
              <a:rPr kumimoji="0" lang="en-US" sz="3200" b="1" i="0" u="none" strike="noStrike" kern="1200" cap="none" spc="0" normalizeH="0" baseline="0" noProof="0" dirty="0">
                <a:ln>
                  <a:noFill/>
                </a:ln>
                <a:solidFill>
                  <a:srgbClr val="FFFF3F"/>
                </a:solidFill>
                <a:effectLst/>
                <a:uLnTx/>
                <a:uFillTx/>
                <a:latin typeface="#9Slide03 SFU Futura_12" panose="020B0604020202020204" charset="0"/>
                <a:cs typeface="Arial" panose="020B0604020202020204" pitchFamily="34" charset="0"/>
              </a:rPr>
              <a:t> </a:t>
            </a:r>
            <a:r>
              <a:rPr kumimoji="0" lang="en-US" sz="3200" b="1" i="0" u="none" strike="noStrike" kern="1200" cap="none" spc="0" normalizeH="0" baseline="0" noProof="0" dirty="0" err="1">
                <a:ln>
                  <a:noFill/>
                </a:ln>
                <a:solidFill>
                  <a:srgbClr val="FFFF3F"/>
                </a:solidFill>
                <a:effectLst/>
                <a:uLnTx/>
                <a:uFillTx/>
                <a:latin typeface="#9Slide03 SFU Futura_12" panose="020B0604020202020204" charset="0"/>
                <a:cs typeface="Arial" panose="020B0604020202020204" pitchFamily="34" charset="0"/>
              </a:rPr>
              <a:t>vụ</a:t>
            </a:r>
            <a:endParaRPr kumimoji="0" lang="en-US" sz="4800" b="1" i="0" u="none" strike="noStrike" kern="1200" cap="none" spc="0" normalizeH="0" baseline="0" noProof="0" dirty="0">
              <a:ln>
                <a:noFill/>
              </a:ln>
              <a:solidFill>
                <a:srgbClr val="FFFF3F"/>
              </a:solidFill>
              <a:effectLst/>
              <a:uLnTx/>
              <a:uFillTx/>
              <a:latin typeface="#9Slide03 SFU Futura_12" panose="020B0604020202020204" charset="0"/>
              <a:cs typeface="Arial" panose="020B0604020202020204" pitchFamily="34" charset="0"/>
            </a:endParaRPr>
          </a:p>
        </p:txBody>
      </p:sp>
      <p:pic>
        <p:nvPicPr>
          <p:cNvPr id="15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333663" y="5517514"/>
            <a:ext cx="1051832" cy="124307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577386" y="3169938"/>
            <a:ext cx="1412915" cy="115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482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43" grpId="0"/>
      <p:bldP spid="44" grpId="0"/>
      <p:bldP spid="1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3939" y="2706483"/>
            <a:ext cx="6798061" cy="4125938"/>
          </a:xfrm>
          <a:prstGeom prst="rect">
            <a:avLst/>
          </a:prstGeom>
          <a:ln w="19050">
            <a:solidFill>
              <a:schemeClr val="tx1"/>
            </a:solidFill>
            <a:prstDash val="dash"/>
          </a:ln>
        </p:spPr>
        <p:txBody>
          <a:bodyPr wrap="square">
            <a:spAutoFit/>
          </a:bodyPr>
          <a:lstStyle/>
          <a:p>
            <a:pPr marL="457200" marR="0" lvl="0" indent="-457200" algn="just" defTabSz="914400" rtl="0" eaLnBrk="1" fontAlgn="auto" latinLnBrk="0" hangingPunct="1">
              <a:lnSpc>
                <a:spcPct val="120000"/>
              </a:lnSpc>
              <a:spcBef>
                <a:spcPts val="0"/>
              </a:spcBef>
              <a:spcAft>
                <a:spcPts val="600"/>
              </a:spcAft>
              <a:buClrTx/>
              <a:buSzTx/>
              <a:buFontTx/>
              <a:buAutoNum type="arabicPeriod"/>
              <a:tabLst/>
              <a:defRPr/>
            </a:pP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Mưa </a:t>
            </a:r>
            <a:r>
              <a:rPr kumimoji="0" lang="vi-VN" sz="2800" b="1" i="0" u="none" strike="noStrike" kern="1200" cap="none" spc="0" normalizeH="0" baseline="0" noProof="0" dirty="0">
                <a:ln>
                  <a:noFill/>
                </a:ln>
                <a:solidFill>
                  <a:srgbClr val="0027CF"/>
                </a:solidFill>
                <a:effectLst/>
                <a:uLnTx/>
                <a:uFillTx/>
                <a:latin typeface="Arialgency FB"/>
                <a:ea typeface="Times New Roman" panose="02020603050405020304" pitchFamily="18" charset="0"/>
              </a:rPr>
              <a:t>nhiều nhất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ở </a:t>
            </a:r>
            <a:r>
              <a:rPr kumimoji="0" lang="en-US" sz="2800" b="1" i="0" u="none" strike="noStrike" kern="1200" cap="none" spc="0" normalizeH="0" baseline="0" noProof="0" dirty="0" err="1">
                <a:ln>
                  <a:noFill/>
                </a:ln>
                <a:solidFill>
                  <a:prstClr val="black"/>
                </a:solidFill>
                <a:effectLst/>
                <a:uLnTx/>
                <a:uFillTx/>
                <a:latin typeface="Arialgency FB"/>
                <a:ea typeface="Times New Roman" panose="02020603050405020304" pitchFamily="18" charset="0"/>
              </a:rPr>
              <a:t>vùng</a:t>
            </a: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 …………… </a:t>
            </a:r>
          </a:p>
          <a:p>
            <a:pPr marR="0" lvl="0" algn="just" defTabSz="914400" rtl="0" eaLnBrk="1" fontAlgn="auto" latinLnBrk="0" hangingPunct="1">
              <a:lnSpc>
                <a:spcPct val="120000"/>
              </a:lnSpc>
              <a:spcBef>
                <a:spcPts val="0"/>
              </a:spcBef>
              <a:spcAft>
                <a:spcPts val="600"/>
              </a:spcAft>
              <a:buClrTx/>
              <a:buSzTx/>
              <a:tabLst/>
              <a:defRPr/>
            </a:pPr>
            <a:endPar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endParaRPr>
          </a:p>
          <a:p>
            <a:pPr marR="0" lvl="0" algn="just" defTabSz="914400" rtl="0" eaLnBrk="1" fontAlgn="auto" latinLnBrk="0" hangingPunct="1">
              <a:lnSpc>
                <a:spcPct val="120000"/>
              </a:lnSpc>
              <a:spcBef>
                <a:spcPts val="0"/>
              </a:spcBef>
              <a:spcAft>
                <a:spcPts val="600"/>
              </a:spcAft>
              <a:buClrTx/>
              <a:buSzTx/>
              <a:tabLst/>
              <a:defRPr/>
            </a:pP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2.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Mưa </a:t>
            </a:r>
            <a:r>
              <a:rPr kumimoji="0" lang="vi-VN" sz="2800" b="1" i="0" u="none" strike="noStrike" kern="1200" cap="none" spc="0" normalizeH="0" baseline="0" noProof="0" dirty="0">
                <a:ln>
                  <a:noFill/>
                </a:ln>
                <a:solidFill>
                  <a:srgbClr val="0027CF"/>
                </a:solidFill>
                <a:effectLst/>
                <a:uLnTx/>
                <a:uFillTx/>
                <a:latin typeface="Arialgency FB"/>
                <a:ea typeface="Times New Roman" panose="02020603050405020304" pitchFamily="18" charset="0"/>
              </a:rPr>
              <a:t>tương đối ít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ở </a:t>
            </a:r>
            <a:r>
              <a:rPr kumimoji="0" lang="en-US" sz="2800" b="1" i="0" u="none" strike="noStrike" kern="1200" cap="none" spc="0" normalizeH="0" baseline="0" noProof="0" dirty="0" err="1">
                <a:ln>
                  <a:noFill/>
                </a:ln>
                <a:solidFill>
                  <a:prstClr val="black"/>
                </a:solidFill>
                <a:effectLst/>
                <a:uLnTx/>
                <a:uFillTx/>
                <a:latin typeface="Arialgency FB"/>
                <a:ea typeface="Times New Roman" panose="02020603050405020304" pitchFamily="18" charset="0"/>
              </a:rPr>
              <a:t>vùng</a:t>
            </a: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 ………….. </a:t>
            </a:r>
          </a:p>
          <a:p>
            <a:pPr marR="0" lvl="0" algn="just" defTabSz="914400" rtl="0" eaLnBrk="1" fontAlgn="auto" latinLnBrk="0" hangingPunct="1">
              <a:lnSpc>
                <a:spcPct val="120000"/>
              </a:lnSpc>
              <a:spcBef>
                <a:spcPts val="0"/>
              </a:spcBef>
              <a:spcAft>
                <a:spcPts val="600"/>
              </a:spcAft>
              <a:buClrTx/>
              <a:buSzTx/>
              <a:tabLst/>
              <a:defRPr/>
            </a:pPr>
            <a:endParaRPr lang="en-US" sz="2800" b="1" dirty="0">
              <a:solidFill>
                <a:prstClr val="black"/>
              </a:solidFill>
              <a:latin typeface="Arialgency FB"/>
              <a:ea typeface="Times New Roman" panose="02020603050405020304" pitchFamily="18" charset="0"/>
            </a:endParaRPr>
          </a:p>
          <a:p>
            <a:pPr marR="0" lvl="0" algn="just" defTabSz="914400" rtl="0" eaLnBrk="1" fontAlgn="auto" latinLnBrk="0" hangingPunct="1">
              <a:lnSpc>
                <a:spcPct val="120000"/>
              </a:lnSpc>
              <a:spcBef>
                <a:spcPts val="0"/>
              </a:spcBef>
              <a:spcAft>
                <a:spcPts val="600"/>
              </a:spcAft>
              <a:buClrTx/>
              <a:buSzTx/>
              <a:tabLst/>
              <a:defRPr/>
            </a:pP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3.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Mưa </a:t>
            </a:r>
            <a:r>
              <a:rPr kumimoji="0" lang="vi-VN" sz="2800" b="1" i="0" u="none" strike="noStrike" kern="1200" cap="none" spc="0" normalizeH="0" baseline="0" noProof="0" dirty="0">
                <a:ln>
                  <a:noFill/>
                </a:ln>
                <a:solidFill>
                  <a:srgbClr val="0027CF"/>
                </a:solidFill>
                <a:effectLst/>
                <a:uLnTx/>
                <a:uFillTx/>
                <a:latin typeface="Arialgency FB"/>
                <a:ea typeface="Times New Roman" panose="02020603050405020304" pitchFamily="18" charset="0"/>
              </a:rPr>
              <a:t>nhiều</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 ở </a:t>
            </a:r>
            <a:r>
              <a:rPr kumimoji="0" lang="en-US" sz="2800" b="1" i="0" u="none" strike="noStrike" kern="1200" cap="none" spc="0" normalizeH="0" baseline="0" noProof="0" dirty="0" err="1">
                <a:ln>
                  <a:noFill/>
                </a:ln>
                <a:solidFill>
                  <a:prstClr val="black"/>
                </a:solidFill>
                <a:effectLst/>
                <a:uLnTx/>
                <a:uFillTx/>
                <a:latin typeface="Arialgency FB"/>
                <a:ea typeface="Times New Roman" panose="02020603050405020304" pitchFamily="18" charset="0"/>
              </a:rPr>
              <a:t>vùng</a:t>
            </a: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endParaRPr>
          </a:p>
          <a:p>
            <a:pPr marR="0" lvl="0" algn="just" defTabSz="914400" rtl="0" eaLnBrk="1" fontAlgn="auto" latinLnBrk="0" hangingPunct="1">
              <a:lnSpc>
                <a:spcPct val="120000"/>
              </a:lnSpc>
              <a:spcBef>
                <a:spcPts val="0"/>
              </a:spcBef>
              <a:spcAft>
                <a:spcPts val="600"/>
              </a:spcAft>
              <a:buClrTx/>
              <a:buSzTx/>
              <a:tabLst/>
              <a:defRPr/>
            </a:pPr>
            <a:endParaRPr lang="en-US" sz="2800" b="1" dirty="0">
              <a:solidFill>
                <a:prstClr val="black"/>
              </a:solidFill>
              <a:latin typeface="Arialgency FB"/>
              <a:ea typeface="Times New Roman" panose="02020603050405020304" pitchFamily="18" charset="0"/>
            </a:endParaRPr>
          </a:p>
          <a:p>
            <a:pPr marR="0" lvl="0" algn="just" defTabSz="914400" rtl="0" eaLnBrk="1" fontAlgn="auto" latinLnBrk="0" hangingPunct="1">
              <a:lnSpc>
                <a:spcPct val="120000"/>
              </a:lnSpc>
              <a:spcBef>
                <a:spcPts val="0"/>
              </a:spcBef>
              <a:spcAft>
                <a:spcPts val="600"/>
              </a:spcAft>
              <a:buClrTx/>
              <a:buSzTx/>
              <a:tabLst/>
              <a:defRPr/>
            </a:pP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4.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Mưa </a:t>
            </a:r>
            <a:r>
              <a:rPr kumimoji="0" lang="vi-VN" sz="2800" b="1" i="0" u="none" strike="noStrike" kern="1200" cap="none" spc="0" normalizeH="0" baseline="0" noProof="0" dirty="0">
                <a:ln>
                  <a:noFill/>
                </a:ln>
                <a:solidFill>
                  <a:srgbClr val="0027CF"/>
                </a:solidFill>
                <a:effectLst/>
                <a:uLnTx/>
                <a:uFillTx/>
                <a:latin typeface="Arialgency FB"/>
                <a:ea typeface="Times New Roman" panose="02020603050405020304" pitchFamily="18" charset="0"/>
              </a:rPr>
              <a:t>càng ít </a:t>
            </a:r>
            <a:r>
              <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khi càng về gần ....</a:t>
            </a:r>
            <a:r>
              <a:rPr kumimoji="0" lang="en-US"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Arialgency FB"/>
              <a:ea typeface="Times New Roman" panose="02020603050405020304" pitchFamily="18" charset="0"/>
            </a:endParaRPr>
          </a:p>
        </p:txBody>
      </p:sp>
      <p:sp>
        <p:nvSpPr>
          <p:cNvPr id="17" name="Rectangle 16"/>
          <p:cNvSpPr/>
          <p:nvPr/>
        </p:nvSpPr>
        <p:spPr>
          <a:xfrm>
            <a:off x="1243115" y="1679531"/>
            <a:ext cx="3561321" cy="646331"/>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algn="ctr"/>
            <a:r>
              <a:rPr lang="en-US" sz="3600" b="1" dirty="0" err="1">
                <a:solidFill>
                  <a:srgbClr val="FF0000"/>
                </a:solidFill>
                <a:latin typeface="Arialgency FB"/>
              </a:rPr>
              <a:t>Phiếu</a:t>
            </a:r>
            <a:r>
              <a:rPr lang="en-US" sz="3600" b="1" dirty="0">
                <a:solidFill>
                  <a:srgbClr val="FF0000"/>
                </a:solidFill>
                <a:latin typeface="Arialgency FB"/>
              </a:rPr>
              <a:t> </a:t>
            </a:r>
            <a:r>
              <a:rPr lang="en-US" sz="3600" b="1" dirty="0" err="1">
                <a:solidFill>
                  <a:srgbClr val="FF0000"/>
                </a:solidFill>
                <a:latin typeface="Arialgency FB"/>
              </a:rPr>
              <a:t>học</a:t>
            </a:r>
            <a:r>
              <a:rPr lang="en-US" sz="3600" b="1" dirty="0">
                <a:solidFill>
                  <a:srgbClr val="FF0000"/>
                </a:solidFill>
                <a:latin typeface="Arialgency FB"/>
              </a:rPr>
              <a:t> </a:t>
            </a:r>
            <a:r>
              <a:rPr lang="en-US" sz="3600" b="1" dirty="0" err="1">
                <a:solidFill>
                  <a:srgbClr val="FF0000"/>
                </a:solidFill>
                <a:latin typeface="Arialgency FB"/>
              </a:rPr>
              <a:t>tập</a:t>
            </a:r>
            <a:r>
              <a:rPr lang="en-US" sz="3600" b="1" dirty="0">
                <a:solidFill>
                  <a:srgbClr val="FF0000"/>
                </a:solidFill>
                <a:latin typeface="Arialgency FB"/>
              </a:rPr>
              <a:t> 1</a:t>
            </a:r>
          </a:p>
        </p:txBody>
      </p:sp>
      <p:sp>
        <p:nvSpPr>
          <p:cNvPr id="3" name="Rectangle 2"/>
          <p:cNvSpPr/>
          <p:nvPr/>
        </p:nvSpPr>
        <p:spPr>
          <a:xfrm>
            <a:off x="10263811" y="4666832"/>
            <a:ext cx="1742785" cy="523220"/>
          </a:xfrm>
          <a:prstGeom prst="rect">
            <a:avLst/>
          </a:prstGeom>
          <a:solidFill>
            <a:schemeClr val="accent1">
              <a:lumMod val="20000"/>
              <a:lumOff val="80000"/>
            </a:schemeClr>
          </a:solidFill>
          <a:ln>
            <a:solidFill>
              <a:srgbClr val="0070C0"/>
            </a:solidFill>
            <a:prstDash val="sysDot"/>
          </a:ln>
        </p:spPr>
        <p:txBody>
          <a:bodyPr wrap="none">
            <a:spAutoFit/>
          </a:bodyPr>
          <a:lstStyle/>
          <a:p>
            <a:pPr marR="0" lvl="0" indent="0" fontAlgn="auto">
              <a:lnSpc>
                <a:spcPct val="100000"/>
              </a:lnSpc>
              <a:spcBef>
                <a:spcPts val="0"/>
              </a:spcBef>
              <a:spcAft>
                <a:spcPts val="0"/>
              </a:spcAft>
              <a:buClrTx/>
              <a:buSzTx/>
              <a:buFontTx/>
              <a:buNone/>
              <a:tabLst/>
              <a:defRPr/>
            </a:pPr>
            <a:r>
              <a:rPr lang="vi-VN" sz="2800" b="1" dirty="0">
                <a:solidFill>
                  <a:srgbClr val="FF0000"/>
                </a:solidFill>
                <a:latin typeface="Arialgency FB"/>
              </a:rPr>
              <a:t>xích đạo</a:t>
            </a:r>
            <a:r>
              <a:rPr lang="en-US" sz="2800" b="1" dirty="0">
                <a:solidFill>
                  <a:srgbClr val="FF0000"/>
                </a:solidFill>
                <a:latin typeface="Arialgency FB"/>
              </a:rPr>
              <a:t> </a:t>
            </a:r>
          </a:p>
        </p:txBody>
      </p:sp>
      <p:sp>
        <p:nvSpPr>
          <p:cNvPr id="10" name="Rectangle 9"/>
          <p:cNvSpPr/>
          <p:nvPr/>
        </p:nvSpPr>
        <p:spPr>
          <a:xfrm>
            <a:off x="7817184" y="3366084"/>
            <a:ext cx="1763624" cy="523220"/>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latin typeface="Arialgency FB"/>
              </a:rPr>
              <a:t>chí tuyến</a:t>
            </a:r>
            <a:endParaRPr lang="en-US" sz="2800" b="1" dirty="0">
              <a:solidFill>
                <a:srgbClr val="FF0000"/>
              </a:solidFill>
              <a:latin typeface="Arialgency FB"/>
            </a:endParaRPr>
          </a:p>
        </p:txBody>
      </p:sp>
      <p:sp>
        <p:nvSpPr>
          <p:cNvPr id="13" name="Rectangle 12"/>
          <p:cNvSpPr/>
          <p:nvPr/>
        </p:nvSpPr>
        <p:spPr>
          <a:xfrm>
            <a:off x="10263811" y="3361764"/>
            <a:ext cx="1396536" cy="523220"/>
          </a:xfrm>
          <a:prstGeom prst="rect">
            <a:avLst/>
          </a:prstGeom>
          <a:solidFill>
            <a:schemeClr val="accent1">
              <a:lumMod val="20000"/>
              <a:lumOff val="80000"/>
            </a:schemeClr>
          </a:solidFill>
          <a:ln>
            <a:solidFill>
              <a:srgbClr val="0070C0"/>
            </a:solidFill>
            <a:prstDash val="sysDot"/>
          </a:ln>
        </p:spPr>
        <p:txBody>
          <a:bodyPr wrap="square">
            <a:spAutoFit/>
          </a:bodyPr>
          <a:lstStyle/>
          <a:p>
            <a:pPr>
              <a:defRPr/>
            </a:pPr>
            <a:r>
              <a:rPr lang="vi-VN" sz="2800" b="1" dirty="0">
                <a:solidFill>
                  <a:srgbClr val="FF0000"/>
                </a:solidFill>
                <a:latin typeface="Arialgency FB"/>
              </a:rPr>
              <a:t>ôn đới</a:t>
            </a:r>
            <a:r>
              <a:rPr lang="en-US" sz="2800" b="1" dirty="0">
                <a:solidFill>
                  <a:srgbClr val="FF0000"/>
                </a:solidFill>
                <a:latin typeface="Arialgency FB"/>
              </a:rPr>
              <a:t> </a:t>
            </a:r>
          </a:p>
        </p:txBody>
      </p:sp>
      <p:sp>
        <p:nvSpPr>
          <p:cNvPr id="15" name="Rectangle 14"/>
          <p:cNvSpPr/>
          <p:nvPr/>
        </p:nvSpPr>
        <p:spPr>
          <a:xfrm>
            <a:off x="7817184" y="4666833"/>
            <a:ext cx="1338828" cy="954107"/>
          </a:xfrm>
          <a:prstGeom prst="rect">
            <a:avLst/>
          </a:prstGeom>
          <a:solidFill>
            <a:schemeClr val="accent1">
              <a:lumMod val="20000"/>
              <a:lumOff val="80000"/>
            </a:schemeClr>
          </a:solidFill>
          <a:ln>
            <a:solidFill>
              <a:srgbClr val="0070C0"/>
            </a:solidFill>
            <a:prstDash val="sysDot"/>
          </a:ln>
        </p:spPr>
        <p:txBody>
          <a:bodyPr wrap="square">
            <a:spAutoFit/>
          </a:bodyPr>
          <a:lstStyle/>
          <a:p>
            <a:pPr>
              <a:defRPr/>
            </a:pPr>
            <a:r>
              <a:rPr lang="vi-VN" sz="2800" b="1" dirty="0">
                <a:solidFill>
                  <a:srgbClr val="FF0000"/>
                </a:solidFill>
                <a:latin typeface="Arialgency FB"/>
              </a:rPr>
              <a:t>hai cực </a:t>
            </a:r>
            <a:endParaRPr lang="en-US" sz="2800" b="1" dirty="0">
              <a:solidFill>
                <a:srgbClr val="FF0000"/>
              </a:solidFill>
              <a:latin typeface="Arialgency FB"/>
            </a:endParaRPr>
          </a:p>
        </p:txBody>
      </p:sp>
      <p:sp>
        <p:nvSpPr>
          <p:cNvPr id="18" name="Rectangle 17"/>
          <p:cNvSpPr/>
          <p:nvPr/>
        </p:nvSpPr>
        <p:spPr>
          <a:xfrm>
            <a:off x="7804310" y="1756229"/>
            <a:ext cx="3561321" cy="646331"/>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R="0" lvl="0" indent="0" algn="ctr" fontAlgn="auto">
              <a:lnSpc>
                <a:spcPct val="100000"/>
              </a:lnSpc>
              <a:spcBef>
                <a:spcPts val="0"/>
              </a:spcBef>
              <a:spcAft>
                <a:spcPts val="0"/>
              </a:spcAft>
              <a:buClrTx/>
              <a:buSzTx/>
              <a:buFontTx/>
              <a:buNone/>
              <a:tabLst/>
              <a:defRPr/>
            </a:pPr>
            <a:r>
              <a:rPr lang="en-US" sz="3600" b="1" dirty="0" err="1">
                <a:solidFill>
                  <a:srgbClr val="FF0000"/>
                </a:solidFill>
                <a:latin typeface="Arialgency FB"/>
              </a:rPr>
              <a:t>Từ</a:t>
            </a:r>
            <a:r>
              <a:rPr lang="en-US" sz="3600" b="1" dirty="0">
                <a:solidFill>
                  <a:srgbClr val="FF0000"/>
                </a:solidFill>
                <a:latin typeface="Arialgency FB"/>
              </a:rPr>
              <a:t> </a:t>
            </a:r>
            <a:r>
              <a:rPr lang="en-US" sz="3600" b="1" dirty="0" err="1">
                <a:solidFill>
                  <a:srgbClr val="FF0000"/>
                </a:solidFill>
                <a:latin typeface="Arialgency FB"/>
              </a:rPr>
              <a:t>khóa</a:t>
            </a:r>
            <a:endParaRPr lang="en-US" sz="3600" b="1" dirty="0">
              <a:solidFill>
                <a:srgbClr val="FF0000"/>
              </a:solidFill>
              <a:latin typeface="Arialgency FB"/>
            </a:endParaRPr>
          </a:p>
        </p:txBody>
      </p:sp>
      <p:sp>
        <p:nvSpPr>
          <p:cNvPr id="19" name="Rectangle 18"/>
          <p:cNvSpPr/>
          <p:nvPr/>
        </p:nvSpPr>
        <p:spPr>
          <a:xfrm>
            <a:off x="7329713" y="2870585"/>
            <a:ext cx="4738347" cy="385741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888092" y="323745"/>
            <a:ext cx="9844087" cy="887761"/>
            <a:chOff x="28576" y="56623"/>
            <a:chExt cx="9844087" cy="887761"/>
          </a:xfrm>
        </p:grpSpPr>
        <p:grpSp>
          <p:nvGrpSpPr>
            <p:cNvPr id="28" name="Group 27"/>
            <p:cNvGrpSpPr/>
            <p:nvPr/>
          </p:nvGrpSpPr>
          <p:grpSpPr>
            <a:xfrm>
              <a:off x="857250" y="70911"/>
              <a:ext cx="9015413" cy="789559"/>
              <a:chOff x="857250" y="70911"/>
              <a:chExt cx="9015413" cy="789559"/>
            </a:xfrm>
          </p:grpSpPr>
          <p:cxnSp>
            <p:nvCxnSpPr>
              <p:cNvPr id="30" name="Straight Connector 29">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1F2071E-DF8C-495C-8676-8F839E06F04F}"/>
                  </a:ext>
                </a:extLst>
              </p:cNvPr>
              <p:cNvSpPr/>
              <p:nvPr/>
            </p:nvSpPr>
            <p:spPr>
              <a:xfrm>
                <a:off x="857250" y="70911"/>
                <a:ext cx="9015413"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SỰ</a:t>
                </a:r>
                <a:r>
                  <a:rPr kumimoji="0" lang="en-US"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PHÂN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BỐ</a:t>
                </a:r>
                <a:r>
                  <a:rPr kumimoji="0" lang="en-US" sz="32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32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MƯA</a:t>
                </a:r>
                <a:endPar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9" name="Picture 2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0949432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8545" y="1981655"/>
            <a:ext cx="6125395" cy="2908489"/>
          </a:xfrm>
          <a:prstGeom prst="rect">
            <a:avLst/>
          </a:prstGeom>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5.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Ở mỗi đới, từ Tây sang Đông có sự phân bố lượng mưa</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6.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nhiều: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7.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ít: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8.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Nguyên nhân: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3" name="Rectangle 2"/>
          <p:cNvSpPr/>
          <p:nvPr/>
        </p:nvSpPr>
        <p:spPr>
          <a:xfrm>
            <a:off x="9181933" y="2332257"/>
            <a:ext cx="1513556"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gần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0" name="Rectangle 9"/>
          <p:cNvSpPr/>
          <p:nvPr/>
        </p:nvSpPr>
        <p:spPr>
          <a:xfrm>
            <a:off x="7269864" y="2328994"/>
            <a:ext cx="1553630"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đều</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2" name="Rectangle 11"/>
          <p:cNvSpPr/>
          <p:nvPr/>
        </p:nvSpPr>
        <p:spPr>
          <a:xfrm>
            <a:off x="6798949" y="3026710"/>
            <a:ext cx="234414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nóng</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13" name="Rectangle 12"/>
          <p:cNvSpPr/>
          <p:nvPr/>
        </p:nvSpPr>
        <p:spPr>
          <a:xfrm>
            <a:off x="9325971" y="3081775"/>
            <a:ext cx="2359941"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sâu</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lục</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địa</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4" name="Rectangle 13"/>
          <p:cNvSpPr/>
          <p:nvPr/>
        </p:nvSpPr>
        <p:spPr>
          <a:xfrm>
            <a:off x="8158086" y="5387395"/>
            <a:ext cx="2047693"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xa</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đại</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dương</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19" name="Rectangle 18"/>
          <p:cNvSpPr/>
          <p:nvPr/>
        </p:nvSpPr>
        <p:spPr>
          <a:xfrm>
            <a:off x="6415849" y="1981655"/>
            <a:ext cx="5637606" cy="4459682"/>
          </a:xfrm>
          <a:prstGeom prst="rect">
            <a:avLst/>
          </a:prstGeom>
          <a:noFill/>
          <a:ln w="28575">
            <a:solidFill>
              <a:srgbClr val="007F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733600" y="3780992"/>
            <a:ext cx="234414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lạnh</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21" name="Rectangle 20"/>
          <p:cNvSpPr/>
          <p:nvPr/>
        </p:nvSpPr>
        <p:spPr>
          <a:xfrm>
            <a:off x="9260995" y="3733057"/>
            <a:ext cx="264698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khu</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vực</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khuất</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gió</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22" name="Rectangle 21"/>
          <p:cNvSpPr/>
          <p:nvPr/>
        </p:nvSpPr>
        <p:spPr>
          <a:xfrm>
            <a:off x="6561322" y="4619608"/>
            <a:ext cx="5346660"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Gần biển được cung cấp lượng hơi ẩm</a:t>
            </a:r>
          </a:p>
        </p:txBody>
      </p:sp>
      <p:pic>
        <p:nvPicPr>
          <p:cNvPr id="1026" name="Picture 2" descr="Blue Watercolor Rainy Day, Blue Clipart, Rainy Day, Flaky Clouds PNG  Transparent Clipart Image and PSD File for Free Download">
            <a:extLst>
              <a:ext uri="{FF2B5EF4-FFF2-40B4-BE49-F238E27FC236}">
                <a16:creationId xmlns:a16="http://schemas.microsoft.com/office/drawing/2014/main" id="{430E54D2-3576-4B9D-93A7-493D59B2302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40500" y1="46583" x2="40500" y2="46583"/>
                        <a14:foregroundMark x1="35750" y1="51500" x2="35333" y2="49667"/>
                        <a14:foregroundMark x1="33083" y1="41417" x2="33083" y2="41417"/>
                        <a14:foregroundMark x1="39083" y1="60333" x2="39083" y2="60333"/>
                        <a14:foregroundMark x1="46833" y1="61500" x2="46833" y2="61500"/>
                        <a14:foregroundMark x1="47250" y1="70333" x2="47250" y2="71000"/>
                        <a14:foregroundMark x1="52167" y1="72167" x2="52167" y2="72167"/>
                        <a14:foregroundMark x1="59167" y1="65833" x2="59167" y2="65833"/>
                        <a14:foregroundMark x1="57750" y1="65250" x2="57750" y2="65250"/>
                        <a14:foregroundMark x1="53583" y1="55833" x2="53583" y2="55833"/>
                        <a14:foregroundMark x1="54833" y1="54750" x2="54833" y2="54750"/>
                        <a14:foregroundMark x1="49333" y1="49250" x2="49333" y2="49250"/>
                        <a14:foregroundMark x1="45833" y1="49667" x2="45833" y2="49667"/>
                        <a14:foregroundMark x1="50917" y1="49833" x2="50917" y2="49833"/>
                        <a14:foregroundMark x1="52000" y1="63000" x2="52000" y2="63000"/>
                        <a14:foregroundMark x1="43750" y1="70167" x2="43750" y2="70167"/>
                      </a14:backgroundRemoval>
                    </a14:imgEffect>
                  </a14:imgLayer>
                </a14:imgProps>
              </a:ext>
              <a:ext uri="{28A0092B-C50C-407E-A947-70E740481C1C}">
                <a14:useLocalDpi xmlns:a14="http://schemas.microsoft.com/office/drawing/2010/main" val="0"/>
              </a:ext>
            </a:extLst>
          </a:blip>
          <a:srcRect l="17813" t="6076" r="19932" b="21444"/>
          <a:stretch/>
        </p:blipFill>
        <p:spPr bwMode="auto">
          <a:xfrm>
            <a:off x="2115876" y="4890144"/>
            <a:ext cx="1827474" cy="2127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16873" y="945423"/>
            <a:ext cx="4373651" cy="864990"/>
            <a:chOff x="916873" y="945423"/>
            <a:chExt cx="4373651" cy="864990"/>
          </a:xfrm>
        </p:grpSpPr>
        <p:sp>
          <p:nvSpPr>
            <p:cNvPr id="17" name="Rectangle 16"/>
            <p:cNvSpPr/>
            <p:nvPr/>
          </p:nvSpPr>
          <p:spPr>
            <a:xfrm>
              <a:off x="916873" y="1073235"/>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Phiếu</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học</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tập</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2</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pic>
          <p:nvPicPr>
            <p:cNvPr id="2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78194" y="945423"/>
              <a:ext cx="812330" cy="864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556660" y="910325"/>
            <a:ext cx="3775633" cy="904566"/>
            <a:chOff x="6942298" y="945423"/>
            <a:chExt cx="3775633" cy="904566"/>
          </a:xfrm>
        </p:grpSpPr>
        <p:sp>
          <p:nvSpPr>
            <p:cNvPr id="18" name="Rectangle 17"/>
            <p:cNvSpPr/>
            <p:nvPr/>
          </p:nvSpPr>
          <p:spPr>
            <a:xfrm>
              <a:off x="6942298" y="1083865"/>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Từ</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khóa</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pic>
          <p:nvPicPr>
            <p:cNvPr id="24" name="Picture 6" descr="Search keyword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9881208" y="945423"/>
              <a:ext cx="836723" cy="9045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964292" y="72097"/>
            <a:ext cx="9844087" cy="887761"/>
            <a:chOff x="28576" y="56623"/>
            <a:chExt cx="9844087" cy="887761"/>
          </a:xfrm>
        </p:grpSpPr>
        <p:grpSp>
          <p:nvGrpSpPr>
            <p:cNvPr id="31" name="Group 30"/>
            <p:cNvGrpSpPr/>
            <p:nvPr/>
          </p:nvGrpSpPr>
          <p:grpSpPr>
            <a:xfrm>
              <a:off x="857250" y="70911"/>
              <a:ext cx="9015413" cy="789559"/>
              <a:chOff x="857250" y="70911"/>
              <a:chExt cx="9015413" cy="789559"/>
            </a:xfrm>
          </p:grpSpPr>
          <p:cxnSp>
            <p:nvCxnSpPr>
              <p:cNvPr id="33" name="Straight Connector 32">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32" name="Picture 3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32341602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9006" y="2375052"/>
            <a:ext cx="8016137" cy="4125938"/>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Mưa nhiều nhất ở vùng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xích đạo</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Mưa tương đối ít ở vùng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chí tuyến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Mưa nhiều ở vùng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ôn đới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Mưa càng ít khi càng về gần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hai cực</a:t>
            </a:r>
            <a:endParaRPr kumimoji="0" lang="vi-VN" sz="2800" b="1" i="0" u="none" strike="noStrike" kern="1200" cap="none" spc="0" normalizeH="0" baseline="0" noProof="0" dirty="0">
              <a:ln>
                <a:noFill/>
              </a:ln>
              <a:solidFill>
                <a:srgbClr val="0027C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p:cNvSpPr/>
          <p:nvPr/>
        </p:nvSpPr>
        <p:spPr>
          <a:xfrm>
            <a:off x="3861147" y="808559"/>
            <a:ext cx="3561321" cy="92333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Đáp</a:t>
            </a:r>
            <a:r>
              <a:rPr kumimoji="0" lang="en-US" sz="54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án</a:t>
            </a:r>
            <a:endParaRPr kumimoji="0" lang="en-US" sz="96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sp>
        <p:nvSpPr>
          <p:cNvPr id="27" name="Rectangle 26"/>
          <p:cNvSpPr/>
          <p:nvPr/>
        </p:nvSpPr>
        <p:spPr>
          <a:xfrm>
            <a:off x="6992856" y="883753"/>
            <a:ext cx="4662581" cy="769441"/>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phiếu</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học</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tập</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1</a:t>
            </a:r>
            <a:endPar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pic>
        <p:nvPicPr>
          <p:cNvPr id="2050" name="Picture 2" descr="Hình nền động về biển xanh tươi má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35" y="45690"/>
            <a:ext cx="2109331" cy="182833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964292" y="72097"/>
            <a:ext cx="9844087" cy="887761"/>
            <a:chOff x="28576" y="56623"/>
            <a:chExt cx="9844087" cy="887761"/>
          </a:xfrm>
        </p:grpSpPr>
        <p:grpSp>
          <p:nvGrpSpPr>
            <p:cNvPr id="15" name="Group 14"/>
            <p:cNvGrpSpPr/>
            <p:nvPr/>
          </p:nvGrpSpPr>
          <p:grpSpPr>
            <a:xfrm>
              <a:off x="857250" y="70911"/>
              <a:ext cx="9015413" cy="789559"/>
              <a:chOff x="857250" y="70911"/>
              <a:chExt cx="9015413" cy="789559"/>
            </a:xfrm>
          </p:grpSpPr>
          <p:cxnSp>
            <p:nvCxnSpPr>
              <p:cNvPr id="17" name="Straight Connector 16">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9177974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4289" y="2100679"/>
            <a:ext cx="11683422" cy="3345852"/>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Ở mỗi đới, từ Tây sang Đông có sự phân bố lượng mưa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không đều</a:t>
            </a:r>
          </a:p>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Mưa nhiều: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gần biển, dòng biển nóng</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7.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Mưa ít: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xa đại dương, sâu trong lục địa, dòng biển lạnh, khu vực khuất gió</a:t>
            </a:r>
            <a:endPar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Nguyên nhân: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Gần biển được cung cấp lượng hơi ẩm</a:t>
            </a:r>
          </a:p>
        </p:txBody>
      </p:sp>
      <p:pic>
        <p:nvPicPr>
          <p:cNvPr id="3074" name="Picture 2" descr="Hình Ảnh động mặt biển xanh biếc lúc bình m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35"/>
            <a:ext cx="2656114" cy="18191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61161" y="872068"/>
            <a:ext cx="3561321" cy="92333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Đáp</a:t>
            </a:r>
            <a:r>
              <a:rPr kumimoji="0" lang="en-US" sz="54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án</a:t>
            </a:r>
            <a:endParaRPr kumimoji="0" lang="en-US" sz="96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sp>
        <p:nvSpPr>
          <p:cNvPr id="13" name="Rectangle 12"/>
          <p:cNvSpPr/>
          <p:nvPr/>
        </p:nvSpPr>
        <p:spPr>
          <a:xfrm>
            <a:off x="7545299" y="970150"/>
            <a:ext cx="4544523" cy="769441"/>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phiếu</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học</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tập</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2</a:t>
            </a:r>
            <a:endPar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grpSp>
        <p:nvGrpSpPr>
          <p:cNvPr id="17" name="Group 16"/>
          <p:cNvGrpSpPr/>
          <p:nvPr/>
        </p:nvGrpSpPr>
        <p:grpSpPr>
          <a:xfrm>
            <a:off x="964292" y="72097"/>
            <a:ext cx="9844087" cy="887761"/>
            <a:chOff x="28576" y="56623"/>
            <a:chExt cx="9844087" cy="887761"/>
          </a:xfrm>
        </p:grpSpPr>
        <p:grpSp>
          <p:nvGrpSpPr>
            <p:cNvPr id="18" name="Group 17"/>
            <p:cNvGrpSpPr/>
            <p:nvPr/>
          </p:nvGrpSpPr>
          <p:grpSpPr>
            <a:xfrm>
              <a:off x="857250" y="70911"/>
              <a:ext cx="9015413" cy="789559"/>
              <a:chOff x="857250" y="70911"/>
              <a:chExt cx="9015413" cy="789559"/>
            </a:xfrm>
          </p:grpSpPr>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9525">
                      <a:solidFill>
                        <a:prstClr val="white"/>
                      </a:solidFill>
                      <a:prstDash val="solid"/>
                    </a:ln>
                    <a:solidFill>
                      <a:srgbClr val="0027CF"/>
                    </a:solidFill>
                    <a:effectLst>
                      <a:outerShdw blurRad="12700" dist="38100" dir="2700000" algn="tl" rotWithShape="0">
                        <a:prstClr val="white">
                          <a:lumMod val="50000"/>
                        </a:prstClr>
                      </a:outerShdw>
                    </a:effectLst>
                    <a:latin typeface="#9Slide07 IcielKoni" pitchFamily="2" charset="0"/>
                  </a:rPr>
                  <a:t>V</a:t>
                </a: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3303325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8389" y="1298593"/>
            <a:ext cx="8421137" cy="1219180"/>
          </a:xfrm>
          <a:prstGeom prst="rect">
            <a:avLst/>
          </a:prstGeom>
          <a:solidFill>
            <a:schemeClr val="accent4">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Từ</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các</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nội</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dung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đã</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tìm</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hiểu</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hãy</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nhận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xét</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ngắn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gọn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phân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bố</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lượng</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mưa</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trên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Trái</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sp>
        <p:nvSpPr>
          <p:cNvPr id="10" name="Rectangle 9"/>
          <p:cNvSpPr/>
          <p:nvPr/>
        </p:nvSpPr>
        <p:spPr>
          <a:xfrm>
            <a:off x="2350385" y="3267247"/>
            <a:ext cx="7292379" cy="156966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Sự</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phân</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bố</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lượng</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mưa</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trên</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Trái</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Đất</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không</a:t>
            </a:r>
            <a:r>
              <a:rPr kumimoji="0" lang="en-US" sz="4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uLnTx/>
                <a:uFillTx/>
                <a:latin typeface="#9Slide03 SFU Futura_12" panose="00000400000000000000" pitchFamily="2" charset="0"/>
                <a:ea typeface="+mn-ea"/>
                <a:cs typeface="+mn-cs"/>
              </a:rPr>
              <a:t>đều</a:t>
            </a:r>
            <a:endParaRPr kumimoji="0" lang="en-US" sz="8800" b="1" i="0" u="none" strike="noStrike" kern="1200" cap="none" spc="0" normalizeH="0" baseline="0" noProof="0" dirty="0">
              <a:ln w="9525">
                <a:solidFill>
                  <a:prstClr val="white"/>
                </a:solidFill>
                <a:prstDash val="solid"/>
              </a:ln>
              <a:solidFill>
                <a:srgbClr val="0027CF"/>
              </a:solidFill>
              <a:uLnTx/>
              <a:uFillTx/>
              <a:latin typeface="#9Slide03 SFU Futura_12" panose="00000400000000000000" pitchFamily="2" charset="0"/>
              <a:ea typeface="+mn-ea"/>
              <a:cs typeface="+mn-cs"/>
            </a:endParaRPr>
          </a:p>
        </p:txBody>
      </p:sp>
      <p:pic>
        <p:nvPicPr>
          <p:cNvPr id="12" name="Picture 2" descr="Mũi Tên Màu Đỏ Lên Biểu - Miễn Phí vector hình ảnh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262698">
            <a:off x="7941059" y="4833378"/>
            <a:ext cx="992716" cy="8185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ũi Tên đỏ Hình ảnh | Định dạng hình ảnh PSD 401451017|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131" t="12105" r="13746" b="9033"/>
          <a:stretch/>
        </p:blipFill>
        <p:spPr bwMode="auto">
          <a:xfrm rot="9706751">
            <a:off x="3677720" y="4809325"/>
            <a:ext cx="1058362" cy="8429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5636" y="5893020"/>
            <a:ext cx="5084619" cy="628249"/>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Theo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vĩ</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độ</a:t>
            </a:r>
            <a:endPar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sp>
        <p:nvSpPr>
          <p:cNvPr id="15" name="Rectangle 14"/>
          <p:cNvSpPr/>
          <p:nvPr/>
        </p:nvSpPr>
        <p:spPr>
          <a:xfrm>
            <a:off x="5626919" y="5893020"/>
            <a:ext cx="5456717" cy="628249"/>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Do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ảnh</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hưởng</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đại</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dương</a:t>
            </a:r>
            <a:endPar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pic>
        <p:nvPicPr>
          <p:cNvPr id="21" name="Picture 12" descr="Hand Drawn Cartoon Boys Question Free Map, Thinking Problem, Boy, Free  Buckle PNG Transparent Clipart Image and PSD File for Free Download">
            <a:extLst>
              <a:ext uri="{FF2B5EF4-FFF2-40B4-BE49-F238E27FC236}">
                <a16:creationId xmlns:a16="http://schemas.microsoft.com/office/drawing/2014/main" id="{236FA003-6E08-4365-AFDA-D16F61F923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27" t="17445" r="23664" b="22327"/>
          <a:stretch/>
        </p:blipFill>
        <p:spPr bwMode="auto">
          <a:xfrm>
            <a:off x="1632380" y="1025219"/>
            <a:ext cx="1436009" cy="148382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0" y="2883261"/>
            <a:ext cx="12192000"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964292" y="72097"/>
            <a:ext cx="9844087" cy="887761"/>
            <a:chOff x="28576" y="56623"/>
            <a:chExt cx="9844087" cy="887761"/>
          </a:xfrm>
        </p:grpSpPr>
        <p:grpSp>
          <p:nvGrpSpPr>
            <p:cNvPr id="23" name="Group 22"/>
            <p:cNvGrpSpPr/>
            <p:nvPr/>
          </p:nvGrpSpPr>
          <p:grpSpPr>
            <a:xfrm>
              <a:off x="857250" y="70911"/>
              <a:ext cx="9015413" cy="789559"/>
              <a:chOff x="857250" y="70911"/>
              <a:chExt cx="9015413" cy="789559"/>
            </a:xfrm>
          </p:grpSpPr>
          <p:cxnSp>
            <p:nvCxnSpPr>
              <p:cNvPr id="25" name="Straight Connector 24">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V.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4" name="Picture 2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5904735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77914" y="1174396"/>
            <a:ext cx="4079836" cy="683264"/>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P</a:t>
            </a:r>
            <a:r>
              <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hân bố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theo</a:t>
            </a: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vĩ</a:t>
            </a: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độ</a:t>
            </a:r>
            <a:endPar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endParaRPr>
          </a:p>
        </p:txBody>
      </p:sp>
      <p:sp>
        <p:nvSpPr>
          <p:cNvPr id="16" name="Rectangle 15"/>
          <p:cNvSpPr/>
          <p:nvPr/>
        </p:nvSpPr>
        <p:spPr>
          <a:xfrm>
            <a:off x="777914" y="1919590"/>
            <a:ext cx="4079836" cy="4459682"/>
          </a:xfrm>
          <a:prstGeom prst="rect">
            <a:avLst/>
          </a:prstGeom>
          <a:solidFill>
            <a:schemeClr val="accent4">
              <a:lumMod val="20000"/>
              <a:lumOff val="80000"/>
            </a:schemeClr>
          </a:solidFill>
          <a:ln w="28575">
            <a:solidFill>
              <a:schemeClr val="tx1"/>
            </a:solidFill>
            <a:prstDash val="sys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nhiều nhất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xích đạo</a:t>
            </a: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tương đối ít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chí tuyến </a:t>
            </a:r>
            <a:endPar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nhiều</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ôn đới</a:t>
            </a: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càng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ít</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khi càng về gần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hai cực</a:t>
            </a:r>
          </a:p>
        </p:txBody>
      </p:sp>
      <p:grpSp>
        <p:nvGrpSpPr>
          <p:cNvPr id="2" name="Group 1"/>
          <p:cNvGrpSpPr/>
          <p:nvPr/>
        </p:nvGrpSpPr>
        <p:grpSpPr>
          <a:xfrm>
            <a:off x="5383583" y="1643063"/>
            <a:ext cx="6808417" cy="4658267"/>
            <a:chOff x="5383583" y="1643063"/>
            <a:chExt cx="6808417" cy="4658267"/>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83583" y="1643063"/>
              <a:ext cx="6808417" cy="4619193"/>
            </a:xfrm>
            <a:prstGeom prst="rect">
              <a:avLst/>
            </a:prstGeom>
          </p:spPr>
        </p:pic>
        <p:sp>
          <p:nvSpPr>
            <p:cNvPr id="13" name="Rectangle 12"/>
            <p:cNvSpPr/>
            <p:nvPr/>
          </p:nvSpPr>
          <p:spPr>
            <a:xfrm>
              <a:off x="6702478" y="5807028"/>
              <a:ext cx="4170625" cy="494302"/>
            </a:xfrm>
            <a:prstGeom prst="rect">
              <a:avLst/>
            </a:prstGeom>
            <a:solidFill>
              <a:schemeClr val="bg1"/>
            </a:solidFill>
            <a:ln w="28575">
              <a:no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P</a:t>
              </a:r>
              <a:r>
                <a:rPr kumimoji="0" lang="vi-VN"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hân bố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lượng</a:t>
              </a: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mưa</a:t>
              </a: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theo</a:t>
              </a: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vĩ</a:t>
              </a: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độ</a:t>
              </a:r>
              <a:endParaRPr kumimoji="0" lang="vi-VN"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15" name="Group 14"/>
          <p:cNvGrpSpPr/>
          <p:nvPr/>
        </p:nvGrpSpPr>
        <p:grpSpPr>
          <a:xfrm>
            <a:off x="964292" y="72097"/>
            <a:ext cx="9844087" cy="887761"/>
            <a:chOff x="28576" y="56623"/>
            <a:chExt cx="9844087" cy="887761"/>
          </a:xfrm>
        </p:grpSpPr>
        <p:grpSp>
          <p:nvGrpSpPr>
            <p:cNvPr id="17" name="Group 16"/>
            <p:cNvGrpSpPr/>
            <p:nvPr/>
          </p:nvGrpSpPr>
          <p:grpSpPr>
            <a:xfrm>
              <a:off x="857250" y="70911"/>
              <a:ext cx="9015413" cy="789559"/>
              <a:chOff x="857250" y="70911"/>
              <a:chExt cx="9015413" cy="789559"/>
            </a:xfrm>
          </p:grpSpPr>
          <p:cxnSp>
            <p:nvCxnSpPr>
              <p:cNvPr id="19" name="Straight Connector 18">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9525">
                      <a:solidFill>
                        <a:prstClr val="white"/>
                      </a:solidFill>
                      <a:prstDash val="solid"/>
                    </a:ln>
                    <a:solidFill>
                      <a:srgbClr val="0027CF"/>
                    </a:solidFill>
                    <a:effectLst>
                      <a:outerShdw blurRad="12700" dist="38100" dir="2700000" algn="tl" rotWithShape="0">
                        <a:prstClr val="white">
                          <a:lumMod val="50000"/>
                        </a:prstClr>
                      </a:outerShdw>
                    </a:effectLst>
                    <a:latin typeface="#9Slide07 IcielKoni" pitchFamily="2" charset="0"/>
                  </a:rPr>
                  <a:t>V</a:t>
                </a: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36624369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3804" y="1201944"/>
            <a:ext cx="4452497" cy="683264"/>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P</a:t>
            </a:r>
            <a:r>
              <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hân bố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theo</a:t>
            </a: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khu</a:t>
            </a: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vực</a:t>
            </a:r>
            <a:endPar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endParaRPr>
          </a:p>
        </p:txBody>
      </p:sp>
      <p:sp>
        <p:nvSpPr>
          <p:cNvPr id="9" name="Rectangle 8"/>
          <p:cNvSpPr/>
          <p:nvPr/>
        </p:nvSpPr>
        <p:spPr>
          <a:xfrm>
            <a:off x="233803" y="2142752"/>
            <a:ext cx="4452497" cy="4456605"/>
          </a:xfrm>
          <a:prstGeom prst="rect">
            <a:avLst/>
          </a:prstGeom>
          <a:solidFill>
            <a:schemeClr val="accent4">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mỗi đới, từ Tây sang Đông có sự phân bố lượng mưa không đều</a:t>
            </a: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a:t>
            </a:r>
            <a:endPar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nhiều: gần biển, dòng biển nóng</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ít: xa đại dương, sâu trong lục địa, dòng biển lạnh, khu vực khuất gió</a:t>
            </a:r>
          </a:p>
        </p:txBody>
      </p:sp>
      <p:sp>
        <p:nvSpPr>
          <p:cNvPr id="14" name="Rectangle 13"/>
          <p:cNvSpPr/>
          <p:nvPr/>
        </p:nvSpPr>
        <p:spPr>
          <a:xfrm>
            <a:off x="5725485" y="5969787"/>
            <a:ext cx="5769528" cy="427296"/>
          </a:xfrm>
          <a:prstGeom prst="rect">
            <a:avLst/>
          </a:prstGeom>
        </p:spPr>
        <p:txBody>
          <a:bodyPr wrap="non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Phân</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bố</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lượng</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mưa</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trung</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bình</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năm</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trên</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các</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lục</a:t>
            </a:r>
            <a:r>
              <a:rPr kumimoji="0" lang="en-US"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9Slide03 SFU Futura_12" panose="020B0604020202020204" charset="0"/>
                <a:ea typeface="Times New Roman" panose="02020603050405020304" pitchFamily="18" charset="0"/>
                <a:cs typeface="+mn-cs"/>
              </a:rPr>
              <a:t>địa</a:t>
            </a:r>
            <a:endParaRPr kumimoji="0" lang="vi-VN"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endParaRPr>
          </a:p>
        </p:txBody>
      </p:sp>
      <p:grpSp>
        <p:nvGrpSpPr>
          <p:cNvPr id="16" name="Group 15"/>
          <p:cNvGrpSpPr/>
          <p:nvPr/>
        </p:nvGrpSpPr>
        <p:grpSpPr>
          <a:xfrm>
            <a:off x="964292" y="72097"/>
            <a:ext cx="9844087" cy="887761"/>
            <a:chOff x="28576" y="56623"/>
            <a:chExt cx="9844087" cy="887761"/>
          </a:xfrm>
        </p:grpSpPr>
        <p:grpSp>
          <p:nvGrpSpPr>
            <p:cNvPr id="17" name="Group 16"/>
            <p:cNvGrpSpPr/>
            <p:nvPr/>
          </p:nvGrpSpPr>
          <p:grpSpPr>
            <a:xfrm>
              <a:off x="857250" y="70911"/>
              <a:ext cx="9015413" cy="789559"/>
              <a:chOff x="857250" y="70911"/>
              <a:chExt cx="9015413" cy="789559"/>
            </a:xfrm>
          </p:grpSpPr>
          <p:cxnSp>
            <p:nvCxnSpPr>
              <p:cNvPr id="19" name="Straight Connector 18">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9525">
                      <a:solidFill>
                        <a:prstClr val="white"/>
                      </a:solidFill>
                      <a:prstDash val="solid"/>
                    </a:ln>
                    <a:solidFill>
                      <a:srgbClr val="0027CF"/>
                    </a:solidFill>
                    <a:effectLst>
                      <a:outerShdw blurRad="12700" dist="38100" dir="2700000" algn="tl" rotWithShape="0">
                        <a:prstClr val="white">
                          <a:lumMod val="50000"/>
                        </a:prstClr>
                      </a:outerShdw>
                    </a:effectLst>
                    <a:latin typeface="#9Slide07 IcielKoni" pitchFamily="2" charset="0"/>
                  </a:rPr>
                  <a:t>V</a:t>
                </a: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SỰ PHÂN BỐ MƯA TRÊN THẾ</a:t>
                </a:r>
                <a:r>
                  <a:rPr kumimoji="0" lang="en-US" sz="4000" b="1" i="0" u="none" strike="noStrike" kern="1200" cap="none" spc="0" normalizeH="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pic>
        <p:nvPicPr>
          <p:cNvPr id="4" name="Picture 3"/>
          <p:cNvPicPr>
            <a:picLocks noChangeAspect="1"/>
          </p:cNvPicPr>
          <p:nvPr/>
        </p:nvPicPr>
        <p:blipFill>
          <a:blip r:embed="rId4"/>
          <a:stretch>
            <a:fillRect/>
          </a:stretch>
        </p:blipFill>
        <p:spPr>
          <a:xfrm>
            <a:off x="4729164" y="940238"/>
            <a:ext cx="7417358" cy="4031812"/>
          </a:xfrm>
          <a:prstGeom prst="rect">
            <a:avLst/>
          </a:prstGeom>
        </p:spPr>
      </p:pic>
      <p:pic>
        <p:nvPicPr>
          <p:cNvPr id="5" name="Picture 4"/>
          <p:cNvPicPr>
            <a:picLocks noChangeAspect="1"/>
          </p:cNvPicPr>
          <p:nvPr/>
        </p:nvPicPr>
        <p:blipFill>
          <a:blip r:embed="rId5"/>
          <a:stretch>
            <a:fillRect/>
          </a:stretch>
        </p:blipFill>
        <p:spPr>
          <a:xfrm>
            <a:off x="4933962" y="5029113"/>
            <a:ext cx="7007762" cy="883611"/>
          </a:xfrm>
          <a:prstGeom prst="rect">
            <a:avLst/>
          </a:prstGeom>
        </p:spPr>
      </p:pic>
    </p:spTree>
    <p:extLst>
      <p:ext uri="{BB962C8B-B14F-4D97-AF65-F5344CB8AC3E}">
        <p14:creationId xmlns:p14="http://schemas.microsoft.com/office/powerpoint/2010/main" val="38575595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  CÓ BIẾT?</a:t>
            </a:r>
          </a:p>
        </p:txBody>
      </p:sp>
      <p:sp>
        <p:nvSpPr>
          <p:cNvPr id="10" name="Rectangle 9">
            <a:extLst>
              <a:ext uri="{FF2B5EF4-FFF2-40B4-BE49-F238E27FC236}">
                <a16:creationId xmlns:a16="http://schemas.microsoft.com/office/drawing/2014/main" id="{81F2071E-DF8C-495C-8676-8F839E06F04F}"/>
              </a:ext>
            </a:extLst>
          </p:cNvPr>
          <p:cNvSpPr/>
          <p:nvPr/>
        </p:nvSpPr>
        <p:spPr>
          <a:xfrm>
            <a:off x="-78007" y="3190564"/>
            <a:ext cx="3324267" cy="280076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NƠI KHÔ HẠN NHẤT TRÊN TRÁI ĐẤT?</a:t>
            </a: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ùng đất khô hạn nhất trái đất suốt 2 triệu năm không mưa, quanh cảnh như sao Hỏa - 1"/>
          <p:cNvPicPr/>
          <p:nvPr/>
        </p:nvPicPr>
        <p:blipFill>
          <a:blip r:embed="rId4">
            <a:extLst>
              <a:ext uri="{28A0092B-C50C-407E-A947-70E740481C1C}">
                <a14:useLocalDpi xmlns:a14="http://schemas.microsoft.com/office/drawing/2010/main" val="0"/>
              </a:ext>
            </a:extLst>
          </a:blip>
          <a:srcRect/>
          <a:stretch>
            <a:fillRect/>
          </a:stretch>
        </p:blipFill>
        <p:spPr bwMode="auto">
          <a:xfrm>
            <a:off x="3388497" y="137306"/>
            <a:ext cx="4254761" cy="2871979"/>
          </a:xfrm>
          <a:prstGeom prst="rect">
            <a:avLst/>
          </a:prstGeom>
          <a:ln>
            <a:noFill/>
          </a:ln>
          <a:effectLst>
            <a:outerShdw blurRad="292100" dist="139700" dir="2700000" algn="tl" rotWithShape="0">
              <a:srgbClr val="333333">
                <a:alpha val="65000"/>
              </a:srgbClr>
            </a:outerShdw>
          </a:effectLst>
        </p:spPr>
      </p:pic>
      <p:pic>
        <p:nvPicPr>
          <p:cNvPr id="13" name="Picture 12" descr="Vùng đất khô hạn nhất trái đất suốt 2 triệu năm không mưa, quanh cảnh như sao Hỏa - 2"/>
          <p:cNvPicPr/>
          <p:nvPr/>
        </p:nvPicPr>
        <p:blipFill>
          <a:blip r:embed="rId5">
            <a:extLst>
              <a:ext uri="{28A0092B-C50C-407E-A947-70E740481C1C}">
                <a14:useLocalDpi xmlns:a14="http://schemas.microsoft.com/office/drawing/2010/main" val="0"/>
              </a:ext>
            </a:extLst>
          </a:blip>
          <a:srcRect/>
          <a:stretch>
            <a:fillRect/>
          </a:stretch>
        </p:blipFill>
        <p:spPr bwMode="auto">
          <a:xfrm>
            <a:off x="7785495" y="137305"/>
            <a:ext cx="4254761" cy="287197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879089" y="3744562"/>
            <a:ext cx="7927056"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Nơi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khô</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hạn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thế</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giới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vùng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đất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nằm</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ở Nam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còn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gọi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Thung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lũng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khô</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Tại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đây</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suốt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triệu</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năm</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qua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chưa</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chứng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kiến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giọt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nước</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mưa</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rơi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xuống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Nơi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này</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cũng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vùng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đất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điều</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kiện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nhiên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gần</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giống</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với</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sao</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Hỏa</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7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27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p:cxnSp>
        <p:nvCxnSpPr>
          <p:cNvPr id="4" name="Straight Connector 3"/>
          <p:cNvCxnSpPr/>
          <p:nvPr/>
        </p:nvCxnSpPr>
        <p:spPr>
          <a:xfrm flipV="1">
            <a:off x="3443353" y="345757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17073" y="341928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052877" y="5421068"/>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13928" y="5430209"/>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29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32140" y="2837602"/>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4699733" y="1772871"/>
            <a:ext cx="7386548"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2531DD"/>
                </a:solidFill>
                <a:latin typeface="#9Slide03 SFU Futura_12" panose="020B0604020202020204" charset="0"/>
                <a:cs typeface="Arial" panose="020B0604020202020204" pitchFamily="34" charset="0"/>
              </a:rPr>
              <a:t>NHANH NHƯ CHỚP</a:t>
            </a: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223850" y="3002907"/>
            <a:ext cx="2339510" cy="1462955"/>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9Slide03 SFU Futura_12" panose="00000400000000000000" pitchFamily="2" charset="0"/>
                <a:cs typeface="Arial" panose="020B0604020202020204" pitchFamily="34" charset="0"/>
              </a:rPr>
              <a:t>Lớp</a:t>
            </a:r>
            <a:r>
              <a:rPr lang="en-US" sz="2400" b="1" dirty="0">
                <a:solidFill>
                  <a:srgbClr val="0070C0"/>
                </a:solidFill>
                <a:latin typeface="#9Slide03 SFU Futura_12" panose="00000400000000000000" pitchFamily="2" charset="0"/>
                <a:cs typeface="Arial" panose="020B0604020202020204" pitchFamily="34" charset="0"/>
              </a:rPr>
              <a:t> chia 2 </a:t>
            </a:r>
            <a:r>
              <a:rPr lang="en-US" sz="2400" b="1" dirty="0" err="1">
                <a:solidFill>
                  <a:srgbClr val="0070C0"/>
                </a:solidFill>
                <a:latin typeface="#9Slide03 SFU Futura_12" panose="00000400000000000000" pitchFamily="2" charset="0"/>
                <a:cs typeface="Arial" panose="020B0604020202020204" pitchFamily="34" charset="0"/>
              </a:rPr>
              <a:t>đội</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Mỗi</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đội</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bốc</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thăm</a:t>
            </a:r>
            <a:r>
              <a:rPr lang="en-US" sz="2400" b="1" dirty="0">
                <a:solidFill>
                  <a:srgbClr val="0070C0"/>
                </a:solidFill>
                <a:latin typeface="#9Slide03 SFU Futura_12" panose="00000400000000000000" pitchFamily="2" charset="0"/>
                <a:cs typeface="Arial" panose="020B0604020202020204" pitchFamily="34" charset="0"/>
              </a:rPr>
              <a:t> 8 </a:t>
            </a:r>
            <a:r>
              <a:rPr lang="en-US" sz="2400" b="1" dirty="0" err="1">
                <a:solidFill>
                  <a:srgbClr val="0070C0"/>
                </a:solidFill>
                <a:latin typeface="#9Slide03 SFU Futura_12" panose="00000400000000000000" pitchFamily="2" charset="0"/>
                <a:cs typeface="Arial" panose="020B0604020202020204" pitchFamily="34" charset="0"/>
              </a:rPr>
              <a:t>câu</a:t>
            </a:r>
            <a:endParaRPr lang="en-US" sz="2400" b="1" dirty="0">
              <a:solidFill>
                <a:srgbClr val="0070C0"/>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106440" y="4969806"/>
            <a:ext cx="2109222" cy="1634029"/>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latin typeface="#9Slide03 SFU Futura_12" panose="00000400000000000000" pitchFamily="2" charset="0"/>
                <a:cs typeface="Arial" panose="020B0604020202020204" pitchFamily="34" charset="0"/>
              </a:rPr>
              <a:t>Mỗi câu trả lời đúng được 1 điểm</a:t>
            </a:r>
            <a:endParaRPr lang="en-US" sz="2400" b="1" dirty="0">
              <a:solidFill>
                <a:srgbClr val="0070C0"/>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2871956" y="2950844"/>
            <a:ext cx="5355844" cy="8627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9Slide03 SFU Futura_12" panose="00000400000000000000" pitchFamily="2" charset="0"/>
                <a:cs typeface="Arial" panose="020B0604020202020204" pitchFamily="34" charset="0"/>
              </a:rPr>
              <a:t>Lượt 1: </a:t>
            </a:r>
            <a:r>
              <a:rPr lang="en-US" sz="2400" b="1" dirty="0" err="1">
                <a:solidFill>
                  <a:schemeClr val="tx1"/>
                </a:solidFill>
                <a:latin typeface="#9Slide03 SFU Futura_12" panose="00000400000000000000" pitchFamily="2" charset="0"/>
                <a:cs typeface="Arial" panose="020B0604020202020204" pitchFamily="34" charset="0"/>
              </a:rPr>
              <a:t>đội</a:t>
            </a:r>
            <a:r>
              <a:rPr lang="vi-VN" sz="2400" b="1" dirty="0">
                <a:solidFill>
                  <a:schemeClr val="tx1"/>
                </a:solidFill>
                <a:latin typeface="#9Slide03 SFU Futura_12" panose="00000400000000000000" pitchFamily="2" charset="0"/>
                <a:cs typeface="Arial" panose="020B0604020202020204" pitchFamily="34" charset="0"/>
              </a:rPr>
              <a:t> 1 đọc lần lượt các câu hỏi đã bốc thăm được cho </a:t>
            </a:r>
            <a:r>
              <a:rPr lang="en-US" sz="2400" b="1" dirty="0" err="1">
                <a:solidFill>
                  <a:schemeClr val="tx1"/>
                </a:solidFill>
                <a:latin typeface="#9Slide03 SFU Futura_12" panose="00000400000000000000" pitchFamily="2" charset="0"/>
                <a:cs typeface="Arial" panose="020B0604020202020204" pitchFamily="34" charset="0"/>
              </a:rPr>
              <a:t>đội</a:t>
            </a:r>
            <a:r>
              <a:rPr lang="vi-VN" sz="2400" b="1" dirty="0">
                <a:solidFill>
                  <a:schemeClr val="tx1"/>
                </a:solidFill>
                <a:latin typeface="#9Slide03 SFU Futura_12" panose="00000400000000000000" pitchFamily="2" charset="0"/>
                <a:cs typeface="Arial" panose="020B0604020202020204" pitchFamily="34" charset="0"/>
              </a:rPr>
              <a:t> 2 trả lời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3850" y="4599634"/>
            <a:ext cx="1858933" cy="19794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a16="http://schemas.microsoft.com/office/drawing/2014/main" id="{BE55959A-1F2C-46C2-9FCD-F989F5DD87B7}"/>
              </a:ext>
            </a:extLst>
          </p:cNvPr>
          <p:cNvSpPr/>
          <p:nvPr/>
        </p:nvSpPr>
        <p:spPr>
          <a:xfrm>
            <a:off x="2871956" y="3945489"/>
            <a:ext cx="5355844" cy="8627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338DCD"/>
                </a:solidFill>
                <a:latin typeface="#9Slide03 SFU Futura_12" panose="00000400000000000000" pitchFamily="2" charset="0"/>
                <a:cs typeface="Arial" panose="020B0604020202020204" pitchFamily="34" charset="0"/>
              </a:rPr>
              <a:t>Lượt </a:t>
            </a:r>
            <a:r>
              <a:rPr lang="en-US" sz="2800" b="1" dirty="0">
                <a:solidFill>
                  <a:srgbClr val="338DCD"/>
                </a:solidFill>
                <a:latin typeface="#9Slide03 SFU Futura_12" panose="00000400000000000000" pitchFamily="2" charset="0"/>
                <a:cs typeface="Arial" panose="020B0604020202020204" pitchFamily="34" charset="0"/>
              </a:rPr>
              <a:t>2</a:t>
            </a:r>
            <a:r>
              <a:rPr lang="vi-VN" sz="2800" b="1" dirty="0">
                <a:solidFill>
                  <a:srgbClr val="338DCD"/>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đội</a:t>
            </a:r>
            <a:r>
              <a:rPr lang="vi-VN" sz="2400" b="1" dirty="0">
                <a:solidFill>
                  <a:schemeClr val="tx1"/>
                </a:solidFill>
                <a:latin typeface="#9Slide03 SFU Futura_12" panose="00000400000000000000" pitchFamily="2" charset="0"/>
                <a:cs typeface="Arial" panose="020B0604020202020204" pitchFamily="34" charset="0"/>
              </a:rPr>
              <a:t> </a:t>
            </a:r>
            <a:r>
              <a:rPr lang="en-US" sz="2400" b="1" dirty="0">
                <a:solidFill>
                  <a:schemeClr val="tx1"/>
                </a:solidFill>
                <a:latin typeface="#9Slide03 SFU Futura_12" panose="00000400000000000000" pitchFamily="2" charset="0"/>
                <a:cs typeface="Arial" panose="020B0604020202020204" pitchFamily="34" charset="0"/>
              </a:rPr>
              <a:t>2</a:t>
            </a:r>
            <a:r>
              <a:rPr lang="vi-VN" sz="2400" b="1" dirty="0">
                <a:solidFill>
                  <a:schemeClr val="tx1"/>
                </a:solidFill>
                <a:latin typeface="#9Slide03 SFU Futura_12" panose="00000400000000000000" pitchFamily="2" charset="0"/>
                <a:cs typeface="Arial" panose="020B0604020202020204" pitchFamily="34" charset="0"/>
              </a:rPr>
              <a:t> đọc lần lượt các câu hỏi đã bốc thăm được cho </a:t>
            </a:r>
            <a:r>
              <a:rPr lang="en-US" sz="2400" b="1" dirty="0" err="1">
                <a:solidFill>
                  <a:schemeClr val="tx1"/>
                </a:solidFill>
                <a:latin typeface="#9Slide03 SFU Futura_12" panose="00000400000000000000" pitchFamily="2" charset="0"/>
                <a:cs typeface="Arial" panose="020B0604020202020204" pitchFamily="34" charset="0"/>
              </a:rPr>
              <a:t>đội</a:t>
            </a:r>
            <a:r>
              <a:rPr lang="vi-VN" sz="2400" b="1" dirty="0">
                <a:solidFill>
                  <a:schemeClr val="tx1"/>
                </a:solidFill>
                <a:latin typeface="#9Slide03 SFU Futura_12" panose="00000400000000000000" pitchFamily="2" charset="0"/>
                <a:cs typeface="Arial" panose="020B0604020202020204" pitchFamily="34" charset="0"/>
              </a:rPr>
              <a:t> </a:t>
            </a:r>
            <a:r>
              <a:rPr lang="en-US" sz="2400" b="1" dirty="0">
                <a:solidFill>
                  <a:schemeClr val="tx1"/>
                </a:solidFill>
                <a:latin typeface="#9Slide03 SFU Futura_12" panose="00000400000000000000" pitchFamily="2" charset="0"/>
                <a:cs typeface="Arial" panose="020B0604020202020204" pitchFamily="34" charset="0"/>
              </a:rPr>
              <a:t>1</a:t>
            </a:r>
            <a:r>
              <a:rPr lang="vi-VN" sz="2400" b="1" dirty="0">
                <a:solidFill>
                  <a:schemeClr val="tx1"/>
                </a:solidFill>
                <a:latin typeface="#9Slide03 SFU Futura_12" panose="00000400000000000000" pitchFamily="2" charset="0"/>
                <a:cs typeface="Arial" panose="020B0604020202020204" pitchFamily="34" charset="0"/>
              </a:rPr>
              <a:t> trả lời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D5397E9F-57CE-4CBC-BF7D-C7F3ACC44961}"/>
              </a:ext>
            </a:extLst>
          </p:cNvPr>
          <p:cNvSpPr/>
          <p:nvPr/>
        </p:nvSpPr>
        <p:spPr>
          <a:xfrm>
            <a:off x="2218563" y="4994569"/>
            <a:ext cx="2142790" cy="1634030"/>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9Slide03 SFU Futura_12" panose="00000400000000000000" pitchFamily="2" charset="0"/>
                <a:cs typeface="Arial" panose="020B0604020202020204" pitchFamily="34" charset="0"/>
              </a:rPr>
              <a:t>Thời</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gian</a:t>
            </a:r>
            <a:r>
              <a:rPr lang="vi-VN" sz="2400" b="1" dirty="0">
                <a:solidFill>
                  <a:srgbClr val="0070C0"/>
                </a:solidFill>
                <a:latin typeface="#9Slide03 SFU Futura_12" panose="00000400000000000000" pitchFamily="2" charset="0"/>
                <a:cs typeface="Arial" panose="020B0604020202020204" pitchFamily="34" charset="0"/>
              </a:rPr>
              <a:t> 10s</a:t>
            </a:r>
            <a:r>
              <a:rPr lang="en-US" sz="2400" b="1" dirty="0">
                <a:solidFill>
                  <a:srgbClr val="0070C0"/>
                </a:solidFill>
                <a:latin typeface="#9Slide03 SFU Futura_12" panose="00000400000000000000" pitchFamily="2" charset="0"/>
                <a:cs typeface="Arial" panose="020B0604020202020204" pitchFamily="34" charset="0"/>
              </a:rPr>
              <a:t>/</a:t>
            </a:r>
            <a:r>
              <a:rPr lang="en-US" sz="2400" b="1" dirty="0" err="1">
                <a:solidFill>
                  <a:srgbClr val="0070C0"/>
                </a:solidFill>
                <a:latin typeface="#9Slide03 SFU Futura_12" panose="00000400000000000000" pitchFamily="2" charset="0"/>
                <a:cs typeface="Arial" panose="020B0604020202020204" pitchFamily="34" charset="0"/>
              </a:rPr>
              <a:t>câu</a:t>
            </a:r>
            <a:r>
              <a:rPr lang="en-US" sz="2400" b="1" dirty="0">
                <a:solidFill>
                  <a:srgbClr val="0070C0"/>
                </a:solidFill>
                <a:latin typeface="#9Slide03 SFU Futura_12" panose="00000400000000000000" pitchFamily="2" charset="0"/>
                <a:cs typeface="Arial" panose="020B0604020202020204" pitchFamily="34" charset="0"/>
              </a:rPr>
              <a:t>.</a:t>
            </a:r>
            <a:r>
              <a:rPr lang="vi-VN" sz="2400" b="1" dirty="0">
                <a:solidFill>
                  <a:srgbClr val="0070C0"/>
                </a:solidFill>
                <a:latin typeface="#9Slide03 SFU Futura_12" panose="00000400000000000000" pitchFamily="2" charset="0"/>
                <a:cs typeface="Arial" panose="020B0604020202020204" pitchFamily="34" charset="0"/>
              </a:rPr>
              <a:t> </a:t>
            </a:r>
            <a:endParaRPr lang="en-US" sz="2400" b="1" dirty="0">
              <a:solidFill>
                <a:srgbClr val="0070C0"/>
              </a:solidFill>
              <a:latin typeface="#9Slide03 SFU Futura_12" panose="00000400000000000000" pitchFamily="2" charset="0"/>
              <a:cs typeface="Arial" panose="020B0604020202020204" pitchFamily="34" charset="0"/>
            </a:endParaRPr>
          </a:p>
        </p:txBody>
      </p:sp>
      <p:pic>
        <p:nvPicPr>
          <p:cNvPr id="4098" name="Picture 2" descr="Tia Chớp Màu Xanh Da Trời - Miễn Phí vector hình ảnh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987326">
            <a:off x="-98902" y="-248993"/>
            <a:ext cx="2985014" cy="359176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7">
            <a:extLst>
              <a:ext uri="{FF2B5EF4-FFF2-40B4-BE49-F238E27FC236}">
                <a16:creationId xmlns:a16="http://schemas.microsoft.com/office/drawing/2014/main" id="{D5397E9F-57CE-4CBC-BF7D-C7F3ACC44961}"/>
              </a:ext>
            </a:extLst>
          </p:cNvPr>
          <p:cNvSpPr/>
          <p:nvPr/>
        </p:nvSpPr>
        <p:spPr>
          <a:xfrm>
            <a:off x="7960750" y="4994569"/>
            <a:ext cx="1994273" cy="1584504"/>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9Slide03 SFU Futura_12" panose="00000400000000000000" pitchFamily="2" charset="0"/>
                <a:cs typeface="Arial" panose="020B0604020202020204" pitchFamily="34" charset="0"/>
              </a:rPr>
              <a:t>Nhóm</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cao</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điểm</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nhất</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a:solidFill>
                  <a:srgbClr val="0070C0"/>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rgbClr val="0070C0"/>
                </a:solidFill>
                <a:latin typeface="#9Slide03 SFU Futura_12" panose="00000400000000000000" pitchFamily="2" charset="0"/>
                <a:cs typeface="Arial" panose="020B0604020202020204" pitchFamily="34" charset="0"/>
              </a:rPr>
              <a:t>chiến</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thắng</a:t>
            </a:r>
            <a:endParaRPr lang="en-US" sz="2400" b="1" dirty="0">
              <a:solidFill>
                <a:srgbClr val="0070C0"/>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8558214" y="2978349"/>
            <a:ext cx="3593370" cy="1487514"/>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70C0"/>
                </a:solidFill>
                <a:latin typeface="#9Slide03 SFU Futura_12" panose="00000400000000000000" pitchFamily="2" charset="0"/>
                <a:cs typeface="Arial" panose="020B0604020202020204" pitchFamily="34" charset="0"/>
              </a:rPr>
              <a:t>Hết</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giờ</a:t>
            </a:r>
            <a:r>
              <a:rPr lang="en-US" sz="2400" b="1" dirty="0">
                <a:solidFill>
                  <a:srgbClr val="0070C0"/>
                </a:solidFill>
                <a:latin typeface="#9Slide03 SFU Futura_12" panose="00000400000000000000" pitchFamily="2" charset="0"/>
                <a:cs typeface="Arial" panose="020B0604020202020204" pitchFamily="34" charset="0"/>
              </a:rPr>
              <a:t> </a:t>
            </a:r>
            <a:r>
              <a:rPr lang="vi-VN" sz="2400" b="1" dirty="0">
                <a:solidFill>
                  <a:srgbClr val="0070C0"/>
                </a:solidFill>
                <a:latin typeface="#9Slide03 SFU Futura_12" panose="00000400000000000000" pitchFamily="2" charset="0"/>
                <a:cs typeface="Arial" panose="020B0604020202020204" pitchFamily="34" charset="0"/>
              </a:rPr>
              <a:t>không có đáp án</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400" b="1" dirty="0">
                <a:solidFill>
                  <a:srgbClr val="0070C0"/>
                </a:solidFill>
                <a:latin typeface="#9Slide03 SFU Futura_12" panose="00000400000000000000" pitchFamily="2" charset="0"/>
                <a:cs typeface="Arial" panose="020B0604020202020204" pitchFamily="34" charset="0"/>
              </a:rPr>
              <a:t>không tính điểm. Nhường quyền cho nhóm đặt câu hỏi trả lời.</a:t>
            </a:r>
            <a:endParaRPr lang="en-US" sz="2400" b="1" dirty="0">
              <a:solidFill>
                <a:srgbClr val="0070C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8601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31" grpId="0" animBg="1"/>
      <p:bldP spid="20"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577" y="-103855"/>
            <a:ext cx="12010798" cy="1536396"/>
            <a:chOff x="28577" y="-118742"/>
            <a:chExt cx="12010798" cy="1536396"/>
          </a:xfrm>
        </p:grpSpPr>
        <p:grpSp>
          <p:nvGrpSpPr>
            <p:cNvPr id="6" name="Group 5"/>
            <p:cNvGrpSpPr/>
            <p:nvPr/>
          </p:nvGrpSpPr>
          <p:grpSpPr>
            <a:xfrm>
              <a:off x="400050" y="-118742"/>
              <a:ext cx="11639325" cy="1536396"/>
              <a:chOff x="400050" y="-118742"/>
              <a:chExt cx="11639325" cy="1536396"/>
            </a:xfrm>
          </p:grpSpPr>
          <p:cxnSp>
            <p:nvCxnSpPr>
              <p:cNvPr id="11" name="Straight Connector 10">
                <a:extLst>
                  <a:ext uri="{FF2B5EF4-FFF2-40B4-BE49-F238E27FC236}">
                    <a16:creationId xmlns:a16="http://schemas.microsoft.com/office/drawing/2014/main" id="{991ACA94-E341-45D2-A862-C6ABE7BE591A}"/>
                  </a:ext>
                </a:extLst>
              </p:cNvPr>
              <p:cNvCxnSpPr>
                <a:cxnSpLocks/>
              </p:cNvCxnSpPr>
              <p:nvPr/>
            </p:nvCxnSpPr>
            <p:spPr>
              <a:xfrm flipV="1">
                <a:off x="400050" y="13518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1F2071E-DF8C-495C-8676-8F839E06F04F}"/>
                  </a:ext>
                </a:extLst>
              </p:cNvPr>
              <p:cNvSpPr/>
              <p:nvPr/>
            </p:nvSpPr>
            <p:spPr>
              <a:xfrm>
                <a:off x="442914" y="-118742"/>
                <a:ext cx="11596461" cy="138454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9Slide07 IcielKoni" pitchFamily="2" charset="0"/>
                    <a:ea typeface="+mn-ea"/>
                    <a:cs typeface="+mn-cs"/>
                  </a:rPr>
                  <a:t>4. MƯA</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000" b="1" dirty="0">
                    <a:ln w="9525">
                      <a:solidFill>
                        <a:prstClr val="white"/>
                      </a:solidFill>
                      <a:prstDash val="solid"/>
                    </a:ln>
                    <a:solidFill>
                      <a:srgbClr val="0027CF"/>
                    </a:solidFill>
                    <a:effectLst>
                      <a:outerShdw blurRad="12700" dist="38100" dir="2700000" algn="tl" rotWithShape="0">
                        <a:prstClr val="white">
                          <a:lumMod val="50000"/>
                        </a:prstClr>
                      </a:outerShdw>
                    </a:effectLst>
                    <a:latin typeface="#9Slide07 IcielKoni" pitchFamily="2" charset="0"/>
                  </a:rPr>
                  <a:t>a. </a:t>
                </a:r>
                <a:r>
                  <a:rPr kumimoji="0" lang="en-US" sz="30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CÁC</a:t>
                </a:r>
                <a:r>
                  <a:rPr kumimoji="0" lang="en-US" sz="3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NHÂN TỐ ẢNH HƯỞNG ĐẾN LƯỢNG MƯA</a:t>
                </a:r>
              </a:p>
            </p:txBody>
          </p:sp>
        </p:gr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
        <p:nvSpPr>
          <p:cNvPr id="20" name="Rectangle: Rounded Corners 7">
            <a:extLst>
              <a:ext uri="{FF2B5EF4-FFF2-40B4-BE49-F238E27FC236}">
                <a16:creationId xmlns:a16="http://schemas.microsoft.com/office/drawing/2014/main" id="{A3BA8D6A-4D01-49E4-8C32-23CAA2363653}"/>
              </a:ext>
            </a:extLst>
          </p:cNvPr>
          <p:cNvSpPr/>
          <p:nvPr/>
        </p:nvSpPr>
        <p:spPr>
          <a:xfrm>
            <a:off x="306063" y="2941538"/>
            <a:ext cx="2565728" cy="1260439"/>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động</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NHÓM</a:t>
            </a:r>
          </a:p>
        </p:txBody>
      </p:sp>
      <p:sp>
        <p:nvSpPr>
          <p:cNvPr id="22" name="Rectangle: Rounded Corners 7">
            <a:extLst>
              <a:ext uri="{FF2B5EF4-FFF2-40B4-BE49-F238E27FC236}">
                <a16:creationId xmlns:a16="http://schemas.microsoft.com/office/drawing/2014/main" id="{D2B680DB-E633-4DF1-9493-1C62B4D6F032}"/>
              </a:ext>
            </a:extLst>
          </p:cNvPr>
          <p:cNvSpPr/>
          <p:nvPr/>
        </p:nvSpPr>
        <p:spPr>
          <a:xfrm>
            <a:off x="442914" y="4904285"/>
            <a:ext cx="2428877" cy="128630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Thời</a:t>
            </a:r>
            <a:r>
              <a:rPr kumimoji="0" lang="en-US" sz="32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gian</a:t>
            </a:r>
            <a:r>
              <a:rPr kumimoji="0" lang="en-US" sz="32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endParaRPr kumimoji="0" lang="vi-VN" sz="32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15 </a:t>
            </a:r>
            <a:r>
              <a:rPr kumimoji="0" lang="en-US" sz="32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phút</a:t>
            </a:r>
            <a:r>
              <a:rPr kumimoji="0" lang="en-US" sz="32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p>
        </p:txBody>
      </p:sp>
      <p:sp>
        <p:nvSpPr>
          <p:cNvPr id="2" name="Freeform: Shape 1">
            <a:extLst>
              <a:ext uri="{FF2B5EF4-FFF2-40B4-BE49-F238E27FC236}">
                <a16:creationId xmlns:a16="http://schemas.microsoft.com/office/drawing/2014/main" id="{7E8C98CE-F1E9-4730-EDF3-F901686BE588}"/>
              </a:ext>
            </a:extLst>
          </p:cNvPr>
          <p:cNvSpPr/>
          <p:nvPr/>
        </p:nvSpPr>
        <p:spPr>
          <a:xfrm>
            <a:off x="3575025" y="3429000"/>
            <a:ext cx="7636447" cy="3175000"/>
          </a:xfrm>
          <a:custGeom>
            <a:avLst/>
            <a:gdLst>
              <a:gd name="connsiteX0" fmla="*/ 3191447 w 7636447"/>
              <a:gd name="connsiteY0" fmla="*/ 508000 h 3175000"/>
              <a:gd name="connsiteX1" fmla="*/ 2632647 w 7636447"/>
              <a:gd name="connsiteY1" fmla="*/ 330200 h 3175000"/>
              <a:gd name="connsiteX2" fmla="*/ 1896047 w 7636447"/>
              <a:gd name="connsiteY2" fmla="*/ 50800 h 3175000"/>
              <a:gd name="connsiteX3" fmla="*/ 1680147 w 7636447"/>
              <a:gd name="connsiteY3" fmla="*/ 38100 h 3175000"/>
              <a:gd name="connsiteX4" fmla="*/ 1222947 w 7636447"/>
              <a:gd name="connsiteY4" fmla="*/ 127000 h 3175000"/>
              <a:gd name="connsiteX5" fmla="*/ 1057847 w 7636447"/>
              <a:gd name="connsiteY5" fmla="*/ 342900 h 3175000"/>
              <a:gd name="connsiteX6" fmla="*/ 1019747 w 7636447"/>
              <a:gd name="connsiteY6" fmla="*/ 393700 h 3175000"/>
              <a:gd name="connsiteX7" fmla="*/ 994347 w 7636447"/>
              <a:gd name="connsiteY7" fmla="*/ 736600 h 3175000"/>
              <a:gd name="connsiteX8" fmla="*/ 1045147 w 7636447"/>
              <a:gd name="connsiteY8" fmla="*/ 812800 h 3175000"/>
              <a:gd name="connsiteX9" fmla="*/ 1057847 w 7636447"/>
              <a:gd name="connsiteY9" fmla="*/ 863600 h 3175000"/>
              <a:gd name="connsiteX10" fmla="*/ 1083247 w 7636447"/>
              <a:gd name="connsiteY10" fmla="*/ 939800 h 3175000"/>
              <a:gd name="connsiteX11" fmla="*/ 384747 w 7636447"/>
              <a:gd name="connsiteY11" fmla="*/ 1346200 h 3175000"/>
              <a:gd name="connsiteX12" fmla="*/ 67247 w 7636447"/>
              <a:gd name="connsiteY12" fmla="*/ 1676400 h 3175000"/>
              <a:gd name="connsiteX13" fmla="*/ 29147 w 7636447"/>
              <a:gd name="connsiteY13" fmla="*/ 1739900 h 3175000"/>
              <a:gd name="connsiteX14" fmla="*/ 3747 w 7636447"/>
              <a:gd name="connsiteY14" fmla="*/ 1778000 h 3175000"/>
              <a:gd name="connsiteX15" fmla="*/ 41847 w 7636447"/>
              <a:gd name="connsiteY15" fmla="*/ 2082800 h 3175000"/>
              <a:gd name="connsiteX16" fmla="*/ 67247 w 7636447"/>
              <a:gd name="connsiteY16" fmla="*/ 2120900 h 3175000"/>
              <a:gd name="connsiteX17" fmla="*/ 143447 w 7636447"/>
              <a:gd name="connsiteY17" fmla="*/ 2209800 h 3175000"/>
              <a:gd name="connsiteX18" fmla="*/ 232347 w 7636447"/>
              <a:gd name="connsiteY18" fmla="*/ 2349500 h 3175000"/>
              <a:gd name="connsiteX19" fmla="*/ 511747 w 7636447"/>
              <a:gd name="connsiteY19" fmla="*/ 2489200 h 3175000"/>
              <a:gd name="connsiteX20" fmla="*/ 600647 w 7636447"/>
              <a:gd name="connsiteY20" fmla="*/ 2527300 h 3175000"/>
              <a:gd name="connsiteX21" fmla="*/ 689547 w 7636447"/>
              <a:gd name="connsiteY21" fmla="*/ 2590800 h 3175000"/>
              <a:gd name="connsiteX22" fmla="*/ 791147 w 7636447"/>
              <a:gd name="connsiteY22" fmla="*/ 2641600 h 3175000"/>
              <a:gd name="connsiteX23" fmla="*/ 905447 w 7636447"/>
              <a:gd name="connsiteY23" fmla="*/ 2705100 h 3175000"/>
              <a:gd name="connsiteX24" fmla="*/ 981647 w 7636447"/>
              <a:gd name="connsiteY24" fmla="*/ 2743200 h 3175000"/>
              <a:gd name="connsiteX25" fmla="*/ 1337247 w 7636447"/>
              <a:gd name="connsiteY25" fmla="*/ 2844800 h 3175000"/>
              <a:gd name="connsiteX26" fmla="*/ 1603947 w 7636447"/>
              <a:gd name="connsiteY26" fmla="*/ 2832100 h 3175000"/>
              <a:gd name="connsiteX27" fmla="*/ 1743647 w 7636447"/>
              <a:gd name="connsiteY27" fmla="*/ 2908300 h 3175000"/>
              <a:gd name="connsiteX28" fmla="*/ 2162747 w 7636447"/>
              <a:gd name="connsiteY28" fmla="*/ 3035300 h 3175000"/>
              <a:gd name="connsiteX29" fmla="*/ 2353247 w 7636447"/>
              <a:gd name="connsiteY29" fmla="*/ 3086100 h 3175000"/>
              <a:gd name="connsiteX30" fmla="*/ 2658047 w 7636447"/>
              <a:gd name="connsiteY30" fmla="*/ 3098800 h 3175000"/>
              <a:gd name="connsiteX31" fmla="*/ 3204147 w 7636447"/>
              <a:gd name="connsiteY31" fmla="*/ 2997200 h 3175000"/>
              <a:gd name="connsiteX32" fmla="*/ 3496247 w 7636447"/>
              <a:gd name="connsiteY32" fmla="*/ 2870200 h 3175000"/>
              <a:gd name="connsiteX33" fmla="*/ 3635947 w 7636447"/>
              <a:gd name="connsiteY33" fmla="*/ 2768600 h 3175000"/>
              <a:gd name="connsiteX34" fmla="*/ 3889947 w 7636447"/>
              <a:gd name="connsiteY34" fmla="*/ 2552700 h 3175000"/>
              <a:gd name="connsiteX35" fmla="*/ 4042347 w 7636447"/>
              <a:gd name="connsiteY35" fmla="*/ 2819400 h 3175000"/>
              <a:gd name="connsiteX36" fmla="*/ 4372547 w 7636447"/>
              <a:gd name="connsiteY36" fmla="*/ 3022600 h 3175000"/>
              <a:gd name="connsiteX37" fmla="*/ 4753547 w 7636447"/>
              <a:gd name="connsiteY37" fmla="*/ 3124200 h 3175000"/>
              <a:gd name="connsiteX38" fmla="*/ 5236147 w 7636447"/>
              <a:gd name="connsiteY38" fmla="*/ 3175000 h 3175000"/>
              <a:gd name="connsiteX39" fmla="*/ 5464747 w 7636447"/>
              <a:gd name="connsiteY39" fmla="*/ 3111500 h 3175000"/>
              <a:gd name="connsiteX40" fmla="*/ 5782247 w 7636447"/>
              <a:gd name="connsiteY40" fmla="*/ 2984500 h 3175000"/>
              <a:gd name="connsiteX41" fmla="*/ 5972747 w 7636447"/>
              <a:gd name="connsiteY41" fmla="*/ 2806700 h 3175000"/>
              <a:gd name="connsiteX42" fmla="*/ 6023547 w 7636447"/>
              <a:gd name="connsiteY42" fmla="*/ 2692400 h 3175000"/>
              <a:gd name="connsiteX43" fmla="*/ 6061647 w 7636447"/>
              <a:gd name="connsiteY43" fmla="*/ 2603500 h 3175000"/>
              <a:gd name="connsiteX44" fmla="*/ 6315647 w 7636447"/>
              <a:gd name="connsiteY44" fmla="*/ 2768600 h 3175000"/>
              <a:gd name="connsiteX45" fmla="*/ 6760147 w 7636447"/>
              <a:gd name="connsiteY45" fmla="*/ 2832100 h 3175000"/>
              <a:gd name="connsiteX46" fmla="*/ 7052247 w 7636447"/>
              <a:gd name="connsiteY46" fmla="*/ 2781300 h 3175000"/>
              <a:gd name="connsiteX47" fmla="*/ 7179247 w 7636447"/>
              <a:gd name="connsiteY47" fmla="*/ 2717800 h 3175000"/>
              <a:gd name="connsiteX48" fmla="*/ 7547547 w 7636447"/>
              <a:gd name="connsiteY48" fmla="*/ 2362200 h 3175000"/>
              <a:gd name="connsiteX49" fmla="*/ 7572947 w 7636447"/>
              <a:gd name="connsiteY49" fmla="*/ 2146300 h 3175000"/>
              <a:gd name="connsiteX50" fmla="*/ 7611047 w 7636447"/>
              <a:gd name="connsiteY50" fmla="*/ 2006600 h 3175000"/>
              <a:gd name="connsiteX51" fmla="*/ 7636447 w 7636447"/>
              <a:gd name="connsiteY51" fmla="*/ 1866900 h 3175000"/>
              <a:gd name="connsiteX52" fmla="*/ 7572947 w 7636447"/>
              <a:gd name="connsiteY52" fmla="*/ 1778000 h 3175000"/>
              <a:gd name="connsiteX53" fmla="*/ 7471347 w 7636447"/>
              <a:gd name="connsiteY53" fmla="*/ 1549400 h 3175000"/>
              <a:gd name="connsiteX54" fmla="*/ 7369747 w 7636447"/>
              <a:gd name="connsiteY54" fmla="*/ 1397000 h 3175000"/>
              <a:gd name="connsiteX55" fmla="*/ 7242747 w 7636447"/>
              <a:gd name="connsiteY55" fmla="*/ 1206500 h 3175000"/>
              <a:gd name="connsiteX56" fmla="*/ 7153847 w 7636447"/>
              <a:gd name="connsiteY56" fmla="*/ 1117600 h 3175000"/>
              <a:gd name="connsiteX57" fmla="*/ 6709347 w 7636447"/>
              <a:gd name="connsiteY57" fmla="*/ 1041400 h 3175000"/>
              <a:gd name="connsiteX58" fmla="*/ 6506147 w 7636447"/>
              <a:gd name="connsiteY58" fmla="*/ 1054100 h 3175000"/>
              <a:gd name="connsiteX59" fmla="*/ 6252147 w 7636447"/>
              <a:gd name="connsiteY59" fmla="*/ 1168400 h 3175000"/>
              <a:gd name="connsiteX60" fmla="*/ 6137847 w 7636447"/>
              <a:gd name="connsiteY60" fmla="*/ 1206500 h 3175000"/>
              <a:gd name="connsiteX61" fmla="*/ 6201347 w 7636447"/>
              <a:gd name="connsiteY61" fmla="*/ 1041400 h 3175000"/>
              <a:gd name="connsiteX62" fmla="*/ 6264847 w 7636447"/>
              <a:gd name="connsiteY62" fmla="*/ 901700 h 3175000"/>
              <a:gd name="connsiteX63" fmla="*/ 6302947 w 7636447"/>
              <a:gd name="connsiteY63" fmla="*/ 660400 h 3175000"/>
              <a:gd name="connsiteX64" fmla="*/ 6315647 w 7636447"/>
              <a:gd name="connsiteY64" fmla="*/ 520700 h 3175000"/>
              <a:gd name="connsiteX65" fmla="*/ 6328347 w 7636447"/>
              <a:gd name="connsiteY65" fmla="*/ 406400 h 3175000"/>
              <a:gd name="connsiteX66" fmla="*/ 6302947 w 7636447"/>
              <a:gd name="connsiteY66" fmla="*/ 279400 h 3175000"/>
              <a:gd name="connsiteX67" fmla="*/ 6150547 w 7636447"/>
              <a:gd name="connsiteY67" fmla="*/ 152400 h 3175000"/>
              <a:gd name="connsiteX68" fmla="*/ 6023547 w 7636447"/>
              <a:gd name="connsiteY68" fmla="*/ 127000 h 3175000"/>
              <a:gd name="connsiteX69" fmla="*/ 5667947 w 7636447"/>
              <a:gd name="connsiteY69" fmla="*/ 88900 h 3175000"/>
              <a:gd name="connsiteX70" fmla="*/ 5109147 w 7636447"/>
              <a:gd name="connsiteY70" fmla="*/ 114300 h 3175000"/>
              <a:gd name="connsiteX71" fmla="*/ 4855147 w 7636447"/>
              <a:gd name="connsiteY71" fmla="*/ 203200 h 3175000"/>
              <a:gd name="connsiteX72" fmla="*/ 4690047 w 7636447"/>
              <a:gd name="connsiteY72" fmla="*/ 279400 h 3175000"/>
              <a:gd name="connsiteX73" fmla="*/ 4626547 w 7636447"/>
              <a:gd name="connsiteY73" fmla="*/ 330200 h 3175000"/>
              <a:gd name="connsiteX74" fmla="*/ 4385247 w 7636447"/>
              <a:gd name="connsiteY74" fmla="*/ 495300 h 3175000"/>
              <a:gd name="connsiteX75" fmla="*/ 4283647 w 7636447"/>
              <a:gd name="connsiteY75" fmla="*/ 355600 h 3175000"/>
              <a:gd name="connsiteX76" fmla="*/ 3928047 w 7636447"/>
              <a:gd name="connsiteY76" fmla="*/ 38100 h 3175000"/>
              <a:gd name="connsiteX77" fmla="*/ 3864547 w 7636447"/>
              <a:gd name="connsiteY77" fmla="*/ 12700 h 3175000"/>
              <a:gd name="connsiteX78" fmla="*/ 3788347 w 7636447"/>
              <a:gd name="connsiteY78" fmla="*/ 0 h 3175000"/>
              <a:gd name="connsiteX79" fmla="*/ 3470847 w 7636447"/>
              <a:gd name="connsiteY79" fmla="*/ 114300 h 3175000"/>
              <a:gd name="connsiteX80" fmla="*/ 3394647 w 7636447"/>
              <a:gd name="connsiteY80" fmla="*/ 139700 h 3175000"/>
              <a:gd name="connsiteX81" fmla="*/ 3280347 w 7636447"/>
              <a:gd name="connsiteY81" fmla="*/ 203200 h 3175000"/>
              <a:gd name="connsiteX82" fmla="*/ 3242247 w 7636447"/>
              <a:gd name="connsiteY82" fmla="*/ 266700 h 3175000"/>
              <a:gd name="connsiteX83" fmla="*/ 3204147 w 7636447"/>
              <a:gd name="connsiteY83" fmla="*/ 317500 h 3175000"/>
              <a:gd name="connsiteX84" fmla="*/ 3178747 w 7636447"/>
              <a:gd name="connsiteY84" fmla="*/ 444500 h 3175000"/>
              <a:gd name="connsiteX85" fmla="*/ 3191447 w 7636447"/>
              <a:gd name="connsiteY85" fmla="*/ 50800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636447" h="3175000">
                <a:moveTo>
                  <a:pt x="3191447" y="508000"/>
                </a:moveTo>
                <a:cubicBezTo>
                  <a:pt x="3100430" y="488950"/>
                  <a:pt x="2812797" y="406053"/>
                  <a:pt x="2632647" y="330200"/>
                </a:cubicBezTo>
                <a:cubicBezTo>
                  <a:pt x="2466048" y="260053"/>
                  <a:pt x="2115941" y="92402"/>
                  <a:pt x="1896047" y="50800"/>
                </a:cubicBezTo>
                <a:cubicBezTo>
                  <a:pt x="1825212" y="37399"/>
                  <a:pt x="1752114" y="42333"/>
                  <a:pt x="1680147" y="38100"/>
                </a:cubicBezTo>
                <a:cubicBezTo>
                  <a:pt x="1506155" y="44792"/>
                  <a:pt x="1352274" y="-2327"/>
                  <a:pt x="1222947" y="127000"/>
                </a:cubicBezTo>
                <a:cubicBezTo>
                  <a:pt x="1158885" y="191062"/>
                  <a:pt x="1112753" y="270836"/>
                  <a:pt x="1057847" y="342900"/>
                </a:cubicBezTo>
                <a:cubicBezTo>
                  <a:pt x="1045019" y="359737"/>
                  <a:pt x="1019747" y="393700"/>
                  <a:pt x="1019747" y="393700"/>
                </a:cubicBezTo>
                <a:cubicBezTo>
                  <a:pt x="970807" y="540519"/>
                  <a:pt x="954157" y="543688"/>
                  <a:pt x="994347" y="736600"/>
                </a:cubicBezTo>
                <a:cubicBezTo>
                  <a:pt x="1000573" y="766485"/>
                  <a:pt x="1028214" y="787400"/>
                  <a:pt x="1045147" y="812800"/>
                </a:cubicBezTo>
                <a:cubicBezTo>
                  <a:pt x="1049380" y="829733"/>
                  <a:pt x="1052831" y="846882"/>
                  <a:pt x="1057847" y="863600"/>
                </a:cubicBezTo>
                <a:cubicBezTo>
                  <a:pt x="1065540" y="889245"/>
                  <a:pt x="1103915" y="922780"/>
                  <a:pt x="1083247" y="939800"/>
                </a:cubicBezTo>
                <a:cubicBezTo>
                  <a:pt x="930680" y="1065443"/>
                  <a:pt x="589597" y="1238384"/>
                  <a:pt x="384747" y="1346200"/>
                </a:cubicBezTo>
                <a:cubicBezTo>
                  <a:pt x="132447" y="1640549"/>
                  <a:pt x="251426" y="1544844"/>
                  <a:pt x="67247" y="1676400"/>
                </a:cubicBezTo>
                <a:cubicBezTo>
                  <a:pt x="54547" y="1697567"/>
                  <a:pt x="42230" y="1718968"/>
                  <a:pt x="29147" y="1739900"/>
                </a:cubicBezTo>
                <a:cubicBezTo>
                  <a:pt x="21057" y="1752843"/>
                  <a:pt x="4440" y="1762752"/>
                  <a:pt x="3747" y="1778000"/>
                </a:cubicBezTo>
                <a:cubicBezTo>
                  <a:pt x="-2026" y="1905009"/>
                  <a:pt x="-7899" y="1983308"/>
                  <a:pt x="41847" y="2082800"/>
                </a:cubicBezTo>
                <a:cubicBezTo>
                  <a:pt x="48673" y="2096452"/>
                  <a:pt x="57712" y="2108981"/>
                  <a:pt x="67247" y="2120900"/>
                </a:cubicBezTo>
                <a:cubicBezTo>
                  <a:pt x="91628" y="2151377"/>
                  <a:pt x="120596" y="2178160"/>
                  <a:pt x="143447" y="2209800"/>
                </a:cubicBezTo>
                <a:cubicBezTo>
                  <a:pt x="175764" y="2254546"/>
                  <a:pt x="191417" y="2312468"/>
                  <a:pt x="232347" y="2349500"/>
                </a:cubicBezTo>
                <a:cubicBezTo>
                  <a:pt x="318868" y="2427781"/>
                  <a:pt x="411239" y="2448997"/>
                  <a:pt x="511747" y="2489200"/>
                </a:cubicBezTo>
                <a:cubicBezTo>
                  <a:pt x="541681" y="2501174"/>
                  <a:pt x="572655" y="2511304"/>
                  <a:pt x="600647" y="2527300"/>
                </a:cubicBezTo>
                <a:cubicBezTo>
                  <a:pt x="632265" y="2545368"/>
                  <a:pt x="658320" y="2572064"/>
                  <a:pt x="689547" y="2590800"/>
                </a:cubicBezTo>
                <a:cubicBezTo>
                  <a:pt x="722015" y="2610281"/>
                  <a:pt x="757683" y="2623884"/>
                  <a:pt x="791147" y="2641600"/>
                </a:cubicBezTo>
                <a:cubicBezTo>
                  <a:pt x="829667" y="2661993"/>
                  <a:pt x="866990" y="2684589"/>
                  <a:pt x="905447" y="2705100"/>
                </a:cubicBezTo>
                <a:cubicBezTo>
                  <a:pt x="930504" y="2718464"/>
                  <a:pt x="954628" y="2734459"/>
                  <a:pt x="981647" y="2743200"/>
                </a:cubicBezTo>
                <a:cubicBezTo>
                  <a:pt x="1098938" y="2781147"/>
                  <a:pt x="1337247" y="2844800"/>
                  <a:pt x="1337247" y="2844800"/>
                </a:cubicBezTo>
                <a:cubicBezTo>
                  <a:pt x="1426147" y="2840567"/>
                  <a:pt x="1516013" y="2818360"/>
                  <a:pt x="1603947" y="2832100"/>
                </a:cubicBezTo>
                <a:cubicBezTo>
                  <a:pt x="1656355" y="2840289"/>
                  <a:pt x="1695618" y="2885787"/>
                  <a:pt x="1743647" y="2908300"/>
                </a:cubicBezTo>
                <a:cubicBezTo>
                  <a:pt x="2024514" y="3039957"/>
                  <a:pt x="1931188" y="3016003"/>
                  <a:pt x="2162747" y="3035300"/>
                </a:cubicBezTo>
                <a:cubicBezTo>
                  <a:pt x="2190719" y="3043292"/>
                  <a:pt x="2328782" y="3083806"/>
                  <a:pt x="2353247" y="3086100"/>
                </a:cubicBezTo>
                <a:cubicBezTo>
                  <a:pt x="2454491" y="3095592"/>
                  <a:pt x="2556447" y="3094567"/>
                  <a:pt x="2658047" y="3098800"/>
                </a:cubicBezTo>
                <a:cubicBezTo>
                  <a:pt x="2976097" y="3084343"/>
                  <a:pt x="2904247" y="3113071"/>
                  <a:pt x="3204147" y="2997200"/>
                </a:cubicBezTo>
                <a:cubicBezTo>
                  <a:pt x="3303184" y="2958936"/>
                  <a:pt x="3410382" y="2932647"/>
                  <a:pt x="3496247" y="2870200"/>
                </a:cubicBezTo>
                <a:cubicBezTo>
                  <a:pt x="3542814" y="2836333"/>
                  <a:pt x="3592229" y="2806072"/>
                  <a:pt x="3635947" y="2768600"/>
                </a:cubicBezTo>
                <a:cubicBezTo>
                  <a:pt x="3897796" y="2544158"/>
                  <a:pt x="3753187" y="2598287"/>
                  <a:pt x="3889947" y="2552700"/>
                </a:cubicBezTo>
                <a:cubicBezTo>
                  <a:pt x="3914258" y="2604795"/>
                  <a:pt x="3971059" y="2768809"/>
                  <a:pt x="4042347" y="2819400"/>
                </a:cubicBezTo>
                <a:cubicBezTo>
                  <a:pt x="4147742" y="2894196"/>
                  <a:pt x="4249024" y="2984593"/>
                  <a:pt x="4372547" y="3022600"/>
                </a:cubicBezTo>
                <a:cubicBezTo>
                  <a:pt x="4516115" y="3066775"/>
                  <a:pt x="4599976" y="3096636"/>
                  <a:pt x="4753547" y="3124200"/>
                </a:cubicBezTo>
                <a:cubicBezTo>
                  <a:pt x="4972411" y="3163483"/>
                  <a:pt x="5031392" y="3162203"/>
                  <a:pt x="5236147" y="3175000"/>
                </a:cubicBezTo>
                <a:cubicBezTo>
                  <a:pt x="5312347" y="3153833"/>
                  <a:pt x="5390312" y="3138220"/>
                  <a:pt x="5464747" y="3111500"/>
                </a:cubicBezTo>
                <a:cubicBezTo>
                  <a:pt x="5928066" y="2945180"/>
                  <a:pt x="5605027" y="3028805"/>
                  <a:pt x="5782247" y="2984500"/>
                </a:cubicBezTo>
                <a:cubicBezTo>
                  <a:pt x="5845747" y="2925233"/>
                  <a:pt x="5911327" y="2868120"/>
                  <a:pt x="5972747" y="2806700"/>
                </a:cubicBezTo>
                <a:cubicBezTo>
                  <a:pt x="6004728" y="2774719"/>
                  <a:pt x="6007828" y="2733270"/>
                  <a:pt x="6023547" y="2692400"/>
                </a:cubicBezTo>
                <a:cubicBezTo>
                  <a:pt x="6035121" y="2662309"/>
                  <a:pt x="6048947" y="2633133"/>
                  <a:pt x="6061647" y="2603500"/>
                </a:cubicBezTo>
                <a:cubicBezTo>
                  <a:pt x="6146314" y="2658533"/>
                  <a:pt x="6223370" y="2727588"/>
                  <a:pt x="6315647" y="2768600"/>
                </a:cubicBezTo>
                <a:cubicBezTo>
                  <a:pt x="6384188" y="2799063"/>
                  <a:pt x="6701642" y="2825942"/>
                  <a:pt x="6760147" y="2832100"/>
                </a:cubicBezTo>
                <a:cubicBezTo>
                  <a:pt x="6899786" y="2821359"/>
                  <a:pt x="6928052" y="2830978"/>
                  <a:pt x="7052247" y="2781300"/>
                </a:cubicBezTo>
                <a:cubicBezTo>
                  <a:pt x="7096192" y="2763722"/>
                  <a:pt x="7141686" y="2746597"/>
                  <a:pt x="7179247" y="2717800"/>
                </a:cubicBezTo>
                <a:cubicBezTo>
                  <a:pt x="7360871" y="2578555"/>
                  <a:pt x="7414402" y="2510139"/>
                  <a:pt x="7547547" y="2362200"/>
                </a:cubicBezTo>
                <a:cubicBezTo>
                  <a:pt x="7549024" y="2348907"/>
                  <a:pt x="7568840" y="2165808"/>
                  <a:pt x="7572947" y="2146300"/>
                </a:cubicBezTo>
                <a:cubicBezTo>
                  <a:pt x="7582891" y="2099068"/>
                  <a:pt x="7600350" y="2053667"/>
                  <a:pt x="7611047" y="2006600"/>
                </a:cubicBezTo>
                <a:cubicBezTo>
                  <a:pt x="7621536" y="1960447"/>
                  <a:pt x="7627980" y="1913467"/>
                  <a:pt x="7636447" y="1866900"/>
                </a:cubicBezTo>
                <a:cubicBezTo>
                  <a:pt x="7615280" y="1837267"/>
                  <a:pt x="7590084" y="1810132"/>
                  <a:pt x="7572947" y="1778000"/>
                </a:cubicBezTo>
                <a:cubicBezTo>
                  <a:pt x="7383662" y="1423091"/>
                  <a:pt x="7727111" y="1982231"/>
                  <a:pt x="7471347" y="1549400"/>
                </a:cubicBezTo>
                <a:cubicBezTo>
                  <a:pt x="7440287" y="1496837"/>
                  <a:pt x="7402349" y="1448620"/>
                  <a:pt x="7369747" y="1397000"/>
                </a:cubicBezTo>
                <a:cubicBezTo>
                  <a:pt x="7302654" y="1290769"/>
                  <a:pt x="7333583" y="1311311"/>
                  <a:pt x="7242747" y="1206500"/>
                </a:cubicBezTo>
                <a:cubicBezTo>
                  <a:pt x="7215300" y="1174831"/>
                  <a:pt x="7191002" y="1136985"/>
                  <a:pt x="7153847" y="1117600"/>
                </a:cubicBezTo>
                <a:cubicBezTo>
                  <a:pt x="6998694" y="1036651"/>
                  <a:pt x="6879721" y="1050367"/>
                  <a:pt x="6709347" y="1041400"/>
                </a:cubicBezTo>
                <a:cubicBezTo>
                  <a:pt x="6641614" y="1045633"/>
                  <a:pt x="6571537" y="1035936"/>
                  <a:pt x="6506147" y="1054100"/>
                </a:cubicBezTo>
                <a:cubicBezTo>
                  <a:pt x="6416690" y="1078949"/>
                  <a:pt x="6337937" y="1132901"/>
                  <a:pt x="6252147" y="1168400"/>
                </a:cubicBezTo>
                <a:cubicBezTo>
                  <a:pt x="6215038" y="1183756"/>
                  <a:pt x="6175947" y="1193800"/>
                  <a:pt x="6137847" y="1206500"/>
                </a:cubicBezTo>
                <a:cubicBezTo>
                  <a:pt x="6159014" y="1151467"/>
                  <a:pt x="6178669" y="1095828"/>
                  <a:pt x="6201347" y="1041400"/>
                </a:cubicBezTo>
                <a:cubicBezTo>
                  <a:pt x="6221021" y="994183"/>
                  <a:pt x="6251667" y="951124"/>
                  <a:pt x="6264847" y="901700"/>
                </a:cubicBezTo>
                <a:cubicBezTo>
                  <a:pt x="6285828" y="823020"/>
                  <a:pt x="6292185" y="741115"/>
                  <a:pt x="6302947" y="660400"/>
                </a:cubicBezTo>
                <a:cubicBezTo>
                  <a:pt x="6309127" y="614051"/>
                  <a:pt x="6310994" y="567227"/>
                  <a:pt x="6315647" y="520700"/>
                </a:cubicBezTo>
                <a:cubicBezTo>
                  <a:pt x="6319461" y="482556"/>
                  <a:pt x="6324114" y="444500"/>
                  <a:pt x="6328347" y="406400"/>
                </a:cubicBezTo>
                <a:cubicBezTo>
                  <a:pt x="6319880" y="364067"/>
                  <a:pt x="6323147" y="317555"/>
                  <a:pt x="6302947" y="279400"/>
                </a:cubicBezTo>
                <a:cubicBezTo>
                  <a:pt x="6286307" y="247968"/>
                  <a:pt x="6197140" y="167931"/>
                  <a:pt x="6150547" y="152400"/>
                </a:cubicBezTo>
                <a:cubicBezTo>
                  <a:pt x="6109591" y="138748"/>
                  <a:pt x="6066022" y="134723"/>
                  <a:pt x="6023547" y="127000"/>
                </a:cubicBezTo>
                <a:cubicBezTo>
                  <a:pt x="5832058" y="92184"/>
                  <a:pt x="5885844" y="102519"/>
                  <a:pt x="5667947" y="88900"/>
                </a:cubicBezTo>
                <a:cubicBezTo>
                  <a:pt x="5481680" y="97367"/>
                  <a:pt x="5293789" y="88335"/>
                  <a:pt x="5109147" y="114300"/>
                </a:cubicBezTo>
                <a:cubicBezTo>
                  <a:pt x="5020318" y="126792"/>
                  <a:pt x="4938607" y="170322"/>
                  <a:pt x="4855147" y="203200"/>
                </a:cubicBezTo>
                <a:cubicBezTo>
                  <a:pt x="4798753" y="225416"/>
                  <a:pt x="4743032" y="249964"/>
                  <a:pt x="4690047" y="279400"/>
                </a:cubicBezTo>
                <a:cubicBezTo>
                  <a:pt x="4666352" y="292564"/>
                  <a:pt x="4648667" y="314532"/>
                  <a:pt x="4626547" y="330200"/>
                </a:cubicBezTo>
                <a:cubicBezTo>
                  <a:pt x="4547018" y="386533"/>
                  <a:pt x="4465680" y="440267"/>
                  <a:pt x="4385247" y="495300"/>
                </a:cubicBezTo>
                <a:cubicBezTo>
                  <a:pt x="4351380" y="448733"/>
                  <a:pt x="4319134" y="400944"/>
                  <a:pt x="4283647" y="355600"/>
                </a:cubicBezTo>
                <a:cubicBezTo>
                  <a:pt x="4184862" y="229375"/>
                  <a:pt x="4083534" y="100295"/>
                  <a:pt x="3928047" y="38100"/>
                </a:cubicBezTo>
                <a:cubicBezTo>
                  <a:pt x="3906880" y="29633"/>
                  <a:pt x="3886541" y="18698"/>
                  <a:pt x="3864547" y="12700"/>
                </a:cubicBezTo>
                <a:cubicBezTo>
                  <a:pt x="3839704" y="5925"/>
                  <a:pt x="3813747" y="4233"/>
                  <a:pt x="3788347" y="0"/>
                </a:cubicBezTo>
                <a:lnTo>
                  <a:pt x="3470847" y="114300"/>
                </a:lnTo>
                <a:cubicBezTo>
                  <a:pt x="3445614" y="123253"/>
                  <a:pt x="3418594" y="127726"/>
                  <a:pt x="3394647" y="139700"/>
                </a:cubicBezTo>
                <a:cubicBezTo>
                  <a:pt x="3304795" y="184626"/>
                  <a:pt x="3342076" y="162048"/>
                  <a:pt x="3280347" y="203200"/>
                </a:cubicBezTo>
                <a:cubicBezTo>
                  <a:pt x="3267647" y="224367"/>
                  <a:pt x="3255939" y="246161"/>
                  <a:pt x="3242247" y="266700"/>
                </a:cubicBezTo>
                <a:cubicBezTo>
                  <a:pt x="3230506" y="284312"/>
                  <a:pt x="3213613" y="298568"/>
                  <a:pt x="3204147" y="317500"/>
                </a:cubicBezTo>
                <a:cubicBezTo>
                  <a:pt x="3191432" y="342930"/>
                  <a:pt x="3185125" y="425365"/>
                  <a:pt x="3178747" y="444500"/>
                </a:cubicBezTo>
                <a:cubicBezTo>
                  <a:pt x="3173920" y="458980"/>
                  <a:pt x="3282464" y="527050"/>
                  <a:pt x="3191447" y="508000"/>
                </a:cubicBezTo>
                <a:close/>
              </a:path>
            </a:pathLst>
          </a:custGeom>
          <a:solidFill>
            <a:srgbClr val="FFF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8B625F-91A0-3089-9266-A1FDD2B84852}"/>
              </a:ext>
            </a:extLst>
          </p:cNvPr>
          <p:cNvSpPr/>
          <p:nvPr/>
        </p:nvSpPr>
        <p:spPr>
          <a:xfrm>
            <a:off x="4847091" y="4075119"/>
            <a:ext cx="210602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rPr>
              <a:t>K</a:t>
            </a:r>
            <a:r>
              <a:rPr kumimoji="0" lang="vi-VN" sz="3600" b="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rPr>
              <a:t>hí áp</a:t>
            </a:r>
            <a:endParaRPr kumimoji="0" lang="en-US" sz="3600" b="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5557FC3-EFEA-8A50-E8FE-FC57F2530498}"/>
              </a:ext>
            </a:extLst>
          </p:cNvPr>
          <p:cNvSpPr/>
          <p:nvPr/>
        </p:nvSpPr>
        <p:spPr>
          <a:xfrm>
            <a:off x="7568550" y="4257954"/>
            <a:ext cx="136230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rPr>
              <a:t>Frông</a:t>
            </a:r>
            <a:endParaRPr kumimoji="0" lang="en-US" sz="3600" b="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E6636F4E-CA74-6F5C-36D0-6D5D29CF7286}"/>
              </a:ext>
            </a:extLst>
          </p:cNvPr>
          <p:cNvSpPr/>
          <p:nvPr/>
        </p:nvSpPr>
        <p:spPr>
          <a:xfrm>
            <a:off x="4558615" y="5184946"/>
            <a:ext cx="1182436"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G</a:t>
            </a:r>
            <a:r>
              <a:rPr kumimoji="0" lang="vi-VN" sz="3600" b="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ió</a:t>
            </a:r>
            <a:endParaRPr kumimoji="0" lang="en-US" sz="3600" b="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A8AD895D-019F-023A-2532-FC677E1B5FCE}"/>
              </a:ext>
            </a:extLst>
          </p:cNvPr>
          <p:cNvSpPr/>
          <p:nvPr/>
        </p:nvSpPr>
        <p:spPr>
          <a:xfrm>
            <a:off x="6096000" y="5184946"/>
            <a:ext cx="23889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002060"/>
                </a:solidFill>
                <a:effectLst/>
                <a:uLnTx/>
                <a:uFillTx/>
                <a:latin typeface="#9Slide03 SFU Futura_12" panose="020B0604020202020204" charset="0"/>
                <a:ea typeface="+mn-ea"/>
                <a:cs typeface="Arial" panose="020B0604020202020204" pitchFamily="34" charset="0"/>
              </a:rPr>
              <a:t>D</a:t>
            </a:r>
            <a:r>
              <a:rPr kumimoji="0" lang="vi-VN" sz="3600" b="1" u="none" strike="noStrike" kern="1200" cap="none" spc="0" normalizeH="0" baseline="0" noProof="0" dirty="0">
                <a:ln>
                  <a:noFill/>
                </a:ln>
                <a:solidFill>
                  <a:srgbClr val="002060"/>
                </a:solidFill>
                <a:effectLst/>
                <a:uLnTx/>
                <a:uFillTx/>
                <a:latin typeface="#9Slide03 SFU Futura_12" panose="020B0604020202020204" charset="0"/>
                <a:ea typeface="+mn-ea"/>
                <a:cs typeface="Arial" panose="020B0604020202020204" pitchFamily="34" charset="0"/>
              </a:rPr>
              <a:t>òng biển</a:t>
            </a:r>
            <a:endParaRPr kumimoji="0" lang="en-US" sz="3600" b="1" u="none" strike="noStrike" kern="1200" cap="none" spc="0" normalizeH="0" baseline="0" noProof="0" dirty="0">
              <a:ln>
                <a:noFill/>
              </a:ln>
              <a:solidFill>
                <a:srgbClr val="002060"/>
              </a:solidFill>
              <a:effectLst/>
              <a:uLnTx/>
              <a:uFillTx/>
              <a:latin typeface="#9Slide03 SFU Futura_12" panose="020B060402020202020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81B29509-3DAC-83A8-61F4-AA416B76DB59}"/>
              </a:ext>
            </a:extLst>
          </p:cNvPr>
          <p:cNvSpPr/>
          <p:nvPr/>
        </p:nvSpPr>
        <p:spPr>
          <a:xfrm>
            <a:off x="8523878" y="5170519"/>
            <a:ext cx="210602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6699"/>
                </a:solidFill>
                <a:effectLst/>
                <a:uLnTx/>
                <a:uFillTx/>
                <a:latin typeface="#9Slide03 SFU Futura_12" panose="020B0604020202020204" charset="0"/>
                <a:ea typeface="+mn-ea"/>
                <a:cs typeface="Arial" panose="020B0604020202020204" pitchFamily="34" charset="0"/>
              </a:rPr>
              <a:t>Đ</a:t>
            </a:r>
            <a:r>
              <a:rPr kumimoji="0" lang="vi-VN" sz="3600" b="1" u="none" strike="noStrike" kern="1200" cap="none" spc="0" normalizeH="0" baseline="0" noProof="0" dirty="0">
                <a:ln>
                  <a:noFill/>
                </a:ln>
                <a:solidFill>
                  <a:srgbClr val="FF6699"/>
                </a:solidFill>
                <a:effectLst/>
                <a:uLnTx/>
                <a:uFillTx/>
                <a:latin typeface="#9Slide03 SFU Futura_12" panose="020B0604020202020204" charset="0"/>
                <a:ea typeface="+mn-ea"/>
                <a:cs typeface="Arial" panose="020B0604020202020204" pitchFamily="34" charset="0"/>
              </a:rPr>
              <a:t>ịa hình</a:t>
            </a:r>
            <a:endParaRPr kumimoji="0" lang="en-US" sz="3600" b="1" u="none" strike="noStrike" kern="1200" cap="none" spc="0" normalizeH="0" baseline="0" noProof="0" dirty="0">
              <a:ln>
                <a:noFill/>
              </a:ln>
              <a:solidFill>
                <a:srgbClr val="FF6699"/>
              </a:solidFill>
              <a:effectLst/>
              <a:uLnTx/>
              <a:uFillTx/>
              <a:latin typeface="#9Slide03 SFU Futura_12" panose="020B0604020202020204" charset="0"/>
              <a:ea typeface="+mn-ea"/>
              <a:cs typeface="Arial" panose="020B0604020202020204" pitchFamily="34" charset="0"/>
            </a:endParaRPr>
          </a:p>
        </p:txBody>
      </p:sp>
    </p:spTree>
    <p:extLst>
      <p:ext uri="{BB962C8B-B14F-4D97-AF65-F5344CB8AC3E}">
        <p14:creationId xmlns:p14="http://schemas.microsoft.com/office/powerpoint/2010/main" val="524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 grpId="0" animBg="1"/>
      <p:bldP spid="3" grpId="0"/>
      <p:bldP spid="4" grpId="0"/>
      <p:bldP spid="13"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232258" y="1745756"/>
            <a:ext cx="6569427"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Giải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thích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sự</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thay</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đổi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theo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nhiệt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endParaRPr lang="en-US" sz="2800" b="1" dirty="0">
              <a:solidFill>
                <a:srgbClr val="0070C0"/>
              </a:solidFill>
              <a:latin typeface="#9Slide03 SFU Futura_12" panose="020B0604020202020204" charset="0"/>
            </a:endParaRPr>
          </a:p>
        </p:txBody>
      </p:sp>
      <p:sp>
        <p:nvSpPr>
          <p:cNvPr id="9" name="Rectangle 8"/>
          <p:cNvSpPr/>
          <p:nvPr/>
        </p:nvSpPr>
        <p:spPr>
          <a:xfrm>
            <a:off x="1232258" y="3018609"/>
            <a:ext cx="6958956"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Vì</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sao</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vùng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xích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đạo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thấp</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1" name="Rectangle 10"/>
          <p:cNvSpPr/>
          <p:nvPr/>
        </p:nvSpPr>
        <p:spPr>
          <a:xfrm>
            <a:off x="1232258" y="4245877"/>
            <a:ext cx="6875600"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Vì</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sao</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vùng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tuyến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cao</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3" name="Rectangle 12"/>
          <p:cNvSpPr/>
          <p:nvPr/>
        </p:nvSpPr>
        <p:spPr>
          <a:xfrm>
            <a:off x="1289306" y="5560915"/>
            <a:ext cx="6032421"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Kể</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các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loại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Trái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Đất</a:t>
            </a:r>
            <a:r>
              <a:rPr lang="en-US" sz="2800" b="1" i="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7" name="Rounded Rectangle 16"/>
          <p:cNvSpPr/>
          <p:nvPr/>
        </p:nvSpPr>
        <p:spPr>
          <a:xfrm>
            <a:off x="1296637" y="2230585"/>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84724" y="2172049"/>
            <a:ext cx="9069030" cy="830997"/>
          </a:xfrm>
          <a:prstGeom prst="rect">
            <a:avLst/>
          </a:prstGeom>
        </p:spPr>
        <p:txBody>
          <a:bodyPr wrap="square">
            <a:spAutoFit/>
          </a:bodyPr>
          <a:lstStyle/>
          <a:p>
            <a:r>
              <a:rPr lang="en-US" sz="2400" i="1" dirty="0" err="1">
                <a:latin typeface="#9Slide03 SFU Futura_12" panose="020B0604020202020204" charset="0"/>
                <a:ea typeface="Calibri" panose="020F0502020204030204" pitchFamily="34" charset="0"/>
              </a:rPr>
              <a:t>Nhiệt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độ</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cao</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nở</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ra</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tỉ</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trọng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giảm</a:t>
            </a:r>
            <a:r>
              <a:rPr lang="en-US" sz="2400" i="1" dirty="0">
                <a:latin typeface="#9Slide03 SFU Futura_12" panose="020B0604020202020204" charset="0"/>
                <a:ea typeface="Calibri" panose="020F0502020204030204" pitchFamily="34" charset="0"/>
              </a:rPr>
              <a:t> </a:t>
            </a:r>
            <a:r>
              <a:rPr lang="en-US" sz="2400" i="1"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áp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giảm</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ngược</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lại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nhiệt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độ</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thấp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co </a:t>
            </a:r>
            <a:r>
              <a:rPr lang="en-US" sz="2400" i="1" dirty="0" err="1">
                <a:latin typeface="#9Slide03 SFU Futura_12" panose="020B0604020202020204" charset="0"/>
                <a:ea typeface="Calibri" panose="020F0502020204030204" pitchFamily="34" charset="0"/>
              </a:rPr>
              <a:t>lại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tỉ</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trọng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tăng</a:t>
            </a:r>
            <a:r>
              <a:rPr lang="en-US" sz="2400" i="1" dirty="0">
                <a:latin typeface="#9Slide03 SFU Futura_12" panose="020B0604020202020204" charset="0"/>
                <a:ea typeface="Calibri" panose="020F0502020204030204" pitchFamily="34" charset="0"/>
              </a:rPr>
              <a:t> </a:t>
            </a:r>
            <a:r>
              <a:rPr lang="en-US" sz="2400" i="1"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áp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tăng</a:t>
            </a:r>
            <a:endParaRPr lang="en-US" sz="2400" dirty="0">
              <a:latin typeface="#9Slide03 SFU Futura_12" panose="020B0604020202020204" charset="0"/>
            </a:endParaRPr>
          </a:p>
        </p:txBody>
      </p:sp>
      <p:sp>
        <p:nvSpPr>
          <p:cNvPr id="33" name="Rounded Rectangle 32"/>
          <p:cNvSpPr/>
          <p:nvPr/>
        </p:nvSpPr>
        <p:spPr>
          <a:xfrm>
            <a:off x="1298772" y="3527343"/>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1296637" y="6022580"/>
            <a:ext cx="9157117" cy="45875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296638" y="4761481"/>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310925" y="3460465"/>
            <a:ext cx="8776222" cy="830997"/>
          </a:xfrm>
          <a:prstGeom prst="rect">
            <a:avLst/>
          </a:prstGeom>
        </p:spPr>
        <p:txBody>
          <a:bodyPr wrap="square">
            <a:spAutoFit/>
          </a:bodyPr>
          <a:lstStyle/>
          <a:p>
            <a:r>
              <a:rPr lang="en-US" sz="2400" i="1" dirty="0" err="1">
                <a:solidFill>
                  <a:srgbClr val="000000"/>
                </a:solidFill>
                <a:latin typeface="#9Slide03 SFU Futura_12" panose="020B0604020202020204" charset="0"/>
                <a:ea typeface="Calibri" panose="020F0502020204030204" pitchFamily="34" charset="0"/>
              </a:rPr>
              <a:t>Nhiệt</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độ</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cao</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quanh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năm</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hơi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nước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bốc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lên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mạnh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chiếm</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chỗ</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sức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nén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giảm</a:t>
            </a:r>
            <a:endParaRPr lang="en-US" sz="2400" dirty="0">
              <a:latin typeface="#9Slide03 SFU Futura_12" panose="020B0604020202020204" charset="0"/>
            </a:endParaRPr>
          </a:p>
        </p:txBody>
      </p:sp>
      <p:sp>
        <p:nvSpPr>
          <p:cNvPr id="48" name="Rectangle 47"/>
          <p:cNvSpPr/>
          <p:nvPr/>
        </p:nvSpPr>
        <p:spPr>
          <a:xfrm>
            <a:off x="1390356" y="4721881"/>
            <a:ext cx="8939677" cy="830997"/>
          </a:xfrm>
          <a:prstGeom prst="rect">
            <a:avLst/>
          </a:prstGeom>
        </p:spPr>
        <p:txBody>
          <a:bodyPr wrap="square">
            <a:spAutoFit/>
          </a:bodyPr>
          <a:lstStyle/>
          <a:p>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bốc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lên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từ</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xích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đạo</a:t>
            </a:r>
            <a:r>
              <a:rPr lang="en-US" sz="2400" i="1" dirty="0">
                <a:solidFill>
                  <a:srgbClr val="000000"/>
                </a:solidFill>
                <a:latin typeface="#9Slide03 SFU Futura_12" panose="020B0604020202020204" charset="0"/>
                <a:ea typeface="Calibri" panose="020F0502020204030204" pitchFamily="34" charset="0"/>
              </a:rPr>
              <a:t>, di </a:t>
            </a:r>
            <a:r>
              <a:rPr lang="en-US" sz="2400" i="1" dirty="0" err="1">
                <a:solidFill>
                  <a:srgbClr val="000000"/>
                </a:solidFill>
                <a:latin typeface="#9Slide03 SFU Futura_12" panose="020B0604020202020204" charset="0"/>
                <a:ea typeface="Calibri" panose="020F0502020204030204" pitchFamily="34" charset="0"/>
              </a:rPr>
              <a:t>chuyển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về</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tuyến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và</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dồn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xuống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sức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nén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tăng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hình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thành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các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đai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áp</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cao</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tuyến</a:t>
            </a:r>
            <a:endParaRPr lang="en-US" sz="2400" dirty="0">
              <a:latin typeface="#9Slide03 SFU Futura_12" panose="020B0604020202020204" charset="0"/>
            </a:endParaRPr>
          </a:p>
        </p:txBody>
      </p:sp>
      <p:sp>
        <p:nvSpPr>
          <p:cNvPr id="49" name="Rectangle 48"/>
          <p:cNvSpPr/>
          <p:nvPr/>
        </p:nvSpPr>
        <p:spPr>
          <a:xfrm>
            <a:off x="1386060" y="5987134"/>
            <a:ext cx="5665333" cy="461665"/>
          </a:xfrm>
          <a:prstGeom prst="rect">
            <a:avLst/>
          </a:prstGeom>
        </p:spPr>
        <p:txBody>
          <a:bodyPr wrap="none">
            <a:spAutoFit/>
          </a:bodyPr>
          <a:lstStyle/>
          <a:p>
            <a:r>
              <a:rPr lang="en-US" sz="2400" i="1" dirty="0" err="1">
                <a:solidFill>
                  <a:srgbClr val="000000"/>
                </a:solidFill>
                <a:latin typeface="#9Slide03 SFU Futura_12" panose="020B0604020202020204" charset="0"/>
                <a:ea typeface="Calibri" panose="020F0502020204030204" pitchFamily="34" charset="0"/>
              </a:rPr>
              <a:t>Tín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Phong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Tây</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ôn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đới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cực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gió</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mùa</a:t>
            </a:r>
            <a:endParaRPr lang="en-US" sz="2400" dirty="0">
              <a:latin typeface="#9Slide03 SFU Futura_12" panose="020B0604020202020204" charset="0"/>
            </a:endParaRPr>
          </a:p>
        </p:txBody>
      </p:sp>
    </p:spTree>
    <p:extLst>
      <p:ext uri="{BB962C8B-B14F-4D97-AF65-F5344CB8AC3E}">
        <p14:creationId xmlns:p14="http://schemas.microsoft.com/office/powerpoint/2010/main" val="223564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7" grpId="0" animBg="1"/>
      <p:bldP spid="32" grpId="0"/>
      <p:bldP spid="33" grpId="0" animBg="1"/>
      <p:bldP spid="34" grpId="0" animBg="1"/>
      <p:bldP spid="35" grpId="0" animBg="1"/>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4288" y="101843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201428" y="2801655"/>
            <a:ext cx="7337265"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Nguyên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nhân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và</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biển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9" name="Rectangle 8"/>
          <p:cNvSpPr/>
          <p:nvPr/>
        </p:nvSpPr>
        <p:spPr>
          <a:xfrm>
            <a:off x="1201428" y="3936759"/>
            <a:ext cx="7795724"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Nguyên nhân hình thành gió thung lũng, gió núi</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7" name="Rounded Rectangle 16"/>
          <p:cNvSpPr/>
          <p:nvPr/>
        </p:nvSpPr>
        <p:spPr>
          <a:xfrm>
            <a:off x="1277561" y="3324875"/>
            <a:ext cx="7719591" cy="46461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53894" y="3273806"/>
            <a:ext cx="7330651" cy="461665"/>
          </a:xfrm>
          <a:prstGeom prst="rect">
            <a:avLst/>
          </a:prstGeom>
        </p:spPr>
        <p:txBody>
          <a:bodyPr wrap="square">
            <a:spAutoFit/>
          </a:bodyPr>
          <a:lstStyle/>
          <a:p>
            <a:r>
              <a:rPr lang="en-US" sz="2400" i="1" dirty="0" err="1">
                <a:latin typeface="#9Slide03 SFU Futura_12" panose="020B0604020202020204" charset="0"/>
                <a:ea typeface="Calibri" panose="020F0502020204030204" pitchFamily="34" charset="0"/>
              </a:rPr>
              <a:t>Sự</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nóng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lên</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lạnh</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đều</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giữa</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đất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liền</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biển</a:t>
            </a:r>
            <a:endParaRPr lang="en-US" sz="2400" dirty="0">
              <a:latin typeface="#9Slide03 SFU Futura_12" panose="020B0604020202020204" charset="0"/>
            </a:endParaRPr>
          </a:p>
        </p:txBody>
      </p:sp>
      <p:sp>
        <p:nvSpPr>
          <p:cNvPr id="30" name="Rounded Rectangle 29"/>
          <p:cNvSpPr/>
          <p:nvPr/>
        </p:nvSpPr>
        <p:spPr>
          <a:xfrm>
            <a:off x="1265807" y="4500733"/>
            <a:ext cx="7731345" cy="46461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53894" y="4488055"/>
            <a:ext cx="7330651" cy="461665"/>
          </a:xfrm>
          <a:prstGeom prst="rect">
            <a:avLst/>
          </a:prstGeom>
        </p:spPr>
        <p:txBody>
          <a:bodyPr wrap="square">
            <a:spAutoFit/>
          </a:bodyPr>
          <a:lstStyle/>
          <a:p>
            <a:r>
              <a:rPr lang="vi-VN" sz="2400" i="1" dirty="0">
                <a:latin typeface="#9Slide03 SFU Futura_12" panose="020B0604020202020204" charset="0"/>
                <a:ea typeface="Calibri" panose="020F0502020204030204" pitchFamily="34" charset="0"/>
              </a:rPr>
              <a:t>Do sự chênh lệch nhiệt độ giữa sườn núi và thung lũng</a:t>
            </a:r>
            <a:r>
              <a:rPr lang="en-US" sz="2400" i="1" dirty="0">
                <a:latin typeface="#9Slide03 SFU Futura_12" panose="020B0604020202020204" charset="0"/>
                <a:ea typeface="Calibri" panose="020F0502020204030204" pitchFamily="34" charset="0"/>
              </a:rPr>
              <a:t> </a:t>
            </a:r>
            <a:endParaRPr lang="en-US" sz="2400" dirty="0">
              <a:latin typeface="#9Slide03 SFU Futura_12" panose="020B0604020202020204" charset="0"/>
            </a:endParaRPr>
          </a:p>
        </p:txBody>
      </p:sp>
      <p:sp>
        <p:nvSpPr>
          <p:cNvPr id="52" name="Rectangle 51"/>
          <p:cNvSpPr/>
          <p:nvPr/>
        </p:nvSpPr>
        <p:spPr>
          <a:xfrm>
            <a:off x="1201428" y="1569380"/>
            <a:ext cx="7667484"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Kể tên các loại gió địa phương trên Trái Đất </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3" name="Rounded Rectangle 52"/>
          <p:cNvSpPr/>
          <p:nvPr/>
        </p:nvSpPr>
        <p:spPr>
          <a:xfrm>
            <a:off x="1265807" y="2054210"/>
            <a:ext cx="7731345" cy="51054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355230" y="2105356"/>
            <a:ext cx="6973464" cy="461665"/>
          </a:xfrm>
          <a:prstGeom prst="rect">
            <a:avLst/>
          </a:prstGeom>
        </p:spPr>
        <p:txBody>
          <a:bodyPr wrap="square">
            <a:spAutoFit/>
          </a:bodyPr>
          <a:lstStyle/>
          <a:p>
            <a:r>
              <a:rPr lang="vi-VN" sz="2400" i="1" dirty="0">
                <a:latin typeface="#9Slide03 SFU Futura_12" panose="020B0604020202020204" charset="0"/>
              </a:rPr>
              <a:t>Gió đất, gió biển, gió phơn, gió thung lũng, gió núi</a:t>
            </a:r>
            <a:endParaRPr lang="en-US" sz="2400" i="1" dirty="0">
              <a:latin typeface="#9Slide03 SFU Futura_12" panose="020B0604020202020204" charset="0"/>
            </a:endParaRPr>
          </a:p>
        </p:txBody>
      </p:sp>
      <p:sp>
        <p:nvSpPr>
          <p:cNvPr id="55" name="Rectangle 54"/>
          <p:cNvSpPr/>
          <p:nvPr/>
        </p:nvSpPr>
        <p:spPr>
          <a:xfrm>
            <a:off x="1201427" y="5156140"/>
            <a:ext cx="4148893"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phân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bố</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đâu</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6" name="Rounded Rectangle 55"/>
          <p:cNvSpPr/>
          <p:nvPr/>
        </p:nvSpPr>
        <p:spPr>
          <a:xfrm>
            <a:off x="1265807" y="5658722"/>
            <a:ext cx="7732680" cy="51281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355228" y="5709868"/>
            <a:ext cx="7360147" cy="461665"/>
          </a:xfrm>
          <a:prstGeom prst="rect">
            <a:avLst/>
          </a:prstGeom>
        </p:spPr>
        <p:txBody>
          <a:bodyPr wrap="square">
            <a:spAutoFit/>
          </a:bodyPr>
          <a:lstStyle/>
          <a:p>
            <a:r>
              <a:rPr lang="vi-VN" sz="2400" i="1" dirty="0">
                <a:latin typeface="#9Slide03 SFU Futura_12" panose="020B0604020202020204" charset="0"/>
              </a:rPr>
              <a:t>Nam Á, ĐNÁ, Đông Phi, </a:t>
            </a:r>
            <a:r>
              <a:rPr lang="en-US" sz="2400" i="1" dirty="0">
                <a:latin typeface="#9Slide03 SFU Futura_12" panose="020B0604020202020204" charset="0"/>
              </a:rPr>
              <a:t>ĐB </a:t>
            </a:r>
            <a:r>
              <a:rPr lang="vi-VN" sz="2400" i="1" dirty="0">
                <a:latin typeface="#9Slide03 SFU Futura_12" panose="020B0604020202020204" charset="0"/>
              </a:rPr>
              <a:t>Úc, Đông TQ, </a:t>
            </a:r>
            <a:r>
              <a:rPr lang="en-US" sz="2400" i="1" dirty="0">
                <a:latin typeface="#9Slide03 SFU Futura_12" panose="020B0604020202020204" charset="0"/>
              </a:rPr>
              <a:t>ĐN </a:t>
            </a:r>
            <a:r>
              <a:rPr lang="vi-VN" sz="2400" i="1" dirty="0">
                <a:latin typeface="#9Slide03 SFU Futura_12" panose="020B0604020202020204" charset="0"/>
              </a:rPr>
              <a:t>Hoa Kì</a:t>
            </a:r>
            <a:r>
              <a:rPr lang="en-US" sz="2400" i="1" dirty="0">
                <a:latin typeface="#9Slide03 SFU Futura_12" panose="020B0604020202020204" charset="0"/>
              </a:rPr>
              <a:t>   </a:t>
            </a:r>
          </a:p>
        </p:txBody>
      </p:sp>
    </p:spTree>
    <p:extLst>
      <p:ext uri="{BB962C8B-B14F-4D97-AF65-F5344CB8AC3E}">
        <p14:creationId xmlns:p14="http://schemas.microsoft.com/office/powerpoint/2010/main" val="23350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7" grpId="0" animBg="1"/>
      <p:bldP spid="32" grpId="0"/>
      <p:bldP spid="30" grpId="0" animBg="1"/>
      <p:bldP spid="31" grpId="0"/>
      <p:bldP spid="52" grpId="0"/>
      <p:bldP spid="53" grpId="0" animBg="1"/>
      <p:bldP spid="54" grpId="0"/>
      <p:bldP spid="55" grpId="0"/>
      <p:bldP spid="56" grpId="0" animBg="1"/>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125219" y="1754673"/>
            <a:ext cx="7869462"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Gió Tín Phong ở Bắc Bán Cầu thổi theo hướng nào</a:t>
            </a:r>
            <a:endParaRPr lang="en-US" sz="2800" b="1" dirty="0">
              <a:solidFill>
                <a:srgbClr val="0070C0"/>
              </a:solidFill>
              <a:latin typeface="#9Slide03 SFU Futura_12" panose="020B0604020202020204" charset="0"/>
            </a:endParaRPr>
          </a:p>
        </p:txBody>
      </p:sp>
      <p:sp>
        <p:nvSpPr>
          <p:cNvPr id="33" name="Rounded Rectangle 32"/>
          <p:cNvSpPr/>
          <p:nvPr/>
        </p:nvSpPr>
        <p:spPr>
          <a:xfrm>
            <a:off x="9228131" y="1743010"/>
            <a:ext cx="2266776"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243133" y="1734041"/>
            <a:ext cx="1667789" cy="523220"/>
          </a:xfrm>
          <a:prstGeom prst="rect">
            <a:avLst/>
          </a:prstGeom>
        </p:spPr>
        <p:txBody>
          <a:bodyPr wrap="square">
            <a:spAutoFit/>
          </a:bodyPr>
          <a:lstStyle/>
          <a:p>
            <a:r>
              <a:rPr lang="en-US" sz="2800" i="1" dirty="0" err="1">
                <a:solidFill>
                  <a:srgbClr val="000000"/>
                </a:solidFill>
                <a:latin typeface="#9Slide03 SFU Futura_12" panose="020B0604020202020204" charset="0"/>
              </a:rPr>
              <a:t>Đông</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bắc</a:t>
            </a:r>
            <a:endParaRPr lang="en-US" sz="2800" dirty="0">
              <a:latin typeface="#9Slide03 SFU Futura_12" panose="020B0604020202020204" charset="0"/>
            </a:endParaRPr>
          </a:p>
        </p:txBody>
      </p:sp>
      <p:sp>
        <p:nvSpPr>
          <p:cNvPr id="30" name="Rectangle 29"/>
          <p:cNvSpPr/>
          <p:nvPr/>
        </p:nvSpPr>
        <p:spPr>
          <a:xfrm>
            <a:off x="1125219" y="2320605"/>
            <a:ext cx="8076250"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Gió Tín Phong ở </a:t>
            </a:r>
            <a:r>
              <a:rPr lang="en-US" sz="2800" b="1" dirty="0">
                <a:solidFill>
                  <a:srgbClr val="0070C0"/>
                </a:solidFill>
                <a:latin typeface="#9Slide03 SFU Futura_12" panose="020B0604020202020204" charset="0"/>
                <a:ea typeface="Calibri" panose="020F0502020204030204" pitchFamily="34" charset="0"/>
              </a:rPr>
              <a:t>Nam</a:t>
            </a:r>
            <a:r>
              <a:rPr lang="vi-VN" sz="2800" b="1" dirty="0">
                <a:solidFill>
                  <a:srgbClr val="0070C0"/>
                </a:solidFill>
                <a:latin typeface="#9Slide03 SFU Futura_12" panose="020B0604020202020204" charset="0"/>
                <a:ea typeface="Calibri" panose="020F0502020204030204" pitchFamily="34" charset="0"/>
              </a:rPr>
              <a:t> Bán Cầu thổi theo hướng nào</a:t>
            </a:r>
            <a:endParaRPr lang="en-US" sz="2800" b="1" dirty="0">
              <a:solidFill>
                <a:srgbClr val="0070C0"/>
              </a:solidFill>
              <a:latin typeface="#9Slide03 SFU Futura_12" panose="020B0604020202020204" charset="0"/>
            </a:endParaRPr>
          </a:p>
        </p:txBody>
      </p:sp>
      <p:sp>
        <p:nvSpPr>
          <p:cNvPr id="31" name="Rounded Rectangle 30"/>
          <p:cNvSpPr/>
          <p:nvPr/>
        </p:nvSpPr>
        <p:spPr>
          <a:xfrm>
            <a:off x="9230679" y="2349060"/>
            <a:ext cx="2279230"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77277" y="2301323"/>
            <a:ext cx="1902953" cy="523220"/>
          </a:xfrm>
          <a:prstGeom prst="rect">
            <a:avLst/>
          </a:prstGeom>
        </p:spPr>
        <p:txBody>
          <a:bodyPr wrap="square">
            <a:spAutoFit/>
          </a:bodyPr>
          <a:lstStyle/>
          <a:p>
            <a:r>
              <a:rPr lang="en-US" sz="2800" i="1" dirty="0" err="1">
                <a:solidFill>
                  <a:srgbClr val="000000"/>
                </a:solidFill>
                <a:latin typeface="#9Slide03 SFU Futura_12" panose="020B0604020202020204" charset="0"/>
              </a:rPr>
              <a:t>Đông</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nam</a:t>
            </a:r>
            <a:endParaRPr lang="en-US" sz="2800" dirty="0">
              <a:latin typeface="#9Slide03 SFU Futura_12" panose="020B0604020202020204" charset="0"/>
            </a:endParaRPr>
          </a:p>
        </p:txBody>
      </p:sp>
      <p:sp>
        <p:nvSpPr>
          <p:cNvPr id="38" name="Rectangle 37"/>
          <p:cNvSpPr/>
          <p:nvPr/>
        </p:nvSpPr>
        <p:spPr>
          <a:xfrm>
            <a:off x="1124297" y="2921919"/>
            <a:ext cx="7989688"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Gió </a:t>
            </a:r>
            <a:r>
              <a:rPr lang="en-US" sz="2800" b="1" dirty="0" err="1">
                <a:solidFill>
                  <a:srgbClr val="0070C0"/>
                </a:solidFill>
                <a:latin typeface="#9Slide03 SFU Futura_12" panose="020B0604020202020204" charset="0"/>
                <a:ea typeface="Calibri" panose="020F0502020204030204" pitchFamily="34" charset="0"/>
              </a:rPr>
              <a:t>Tây</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ôn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đới</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ở Bắc Bán Cầu thổi theo hướng nào</a:t>
            </a:r>
            <a:endParaRPr lang="en-US" sz="2800" b="1" dirty="0">
              <a:solidFill>
                <a:srgbClr val="0070C0"/>
              </a:solidFill>
              <a:latin typeface="#9Slide03 SFU Futura_12" panose="020B0604020202020204" charset="0"/>
            </a:endParaRPr>
          </a:p>
        </p:txBody>
      </p:sp>
      <p:sp>
        <p:nvSpPr>
          <p:cNvPr id="42" name="Rounded Rectangle 41"/>
          <p:cNvSpPr/>
          <p:nvPr/>
        </p:nvSpPr>
        <p:spPr>
          <a:xfrm>
            <a:off x="9227208" y="2910256"/>
            <a:ext cx="2282701"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42211" y="2901287"/>
            <a:ext cx="1667789" cy="523220"/>
          </a:xfrm>
          <a:prstGeom prst="rect">
            <a:avLst/>
          </a:prstGeom>
        </p:spPr>
        <p:txBody>
          <a:bodyPr wrap="square">
            <a:spAutoFit/>
          </a:bodyPr>
          <a:lstStyle/>
          <a:p>
            <a:r>
              <a:rPr lang="en-US" sz="2800" i="1" dirty="0" err="1">
                <a:solidFill>
                  <a:srgbClr val="000000"/>
                </a:solidFill>
                <a:latin typeface="#9Slide03 SFU Futura_12" panose="020B0604020202020204" charset="0"/>
              </a:rPr>
              <a:t>Tây</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nam</a:t>
            </a:r>
            <a:endParaRPr lang="en-US" sz="2800" dirty="0">
              <a:latin typeface="#9Slide03 SFU Futura_12" panose="020B0604020202020204" charset="0"/>
            </a:endParaRPr>
          </a:p>
        </p:txBody>
      </p:sp>
      <p:sp>
        <p:nvSpPr>
          <p:cNvPr id="44" name="Rectangle 43"/>
          <p:cNvSpPr/>
          <p:nvPr/>
        </p:nvSpPr>
        <p:spPr>
          <a:xfrm>
            <a:off x="1121949" y="3517555"/>
            <a:ext cx="8196475" cy="523220"/>
          </a:xfrm>
          <a:prstGeom prst="rect">
            <a:avLst/>
          </a:prstGeom>
        </p:spPr>
        <p:txBody>
          <a:bodyPr wrap="none">
            <a:spAutoFit/>
          </a:bodyPr>
          <a:lstStyle/>
          <a:p>
            <a:r>
              <a:rPr lang="vi-VN" sz="2800" b="1" dirty="0">
                <a:solidFill>
                  <a:srgbClr val="0070C0"/>
                </a:solidFill>
                <a:latin typeface="#9Slide03 SFU Futura_12" panose="020B0604020202020204" charset="0"/>
                <a:ea typeface="Calibri" panose="020F0502020204030204" pitchFamily="34" charset="0"/>
              </a:rPr>
              <a:t>Gió </a:t>
            </a:r>
            <a:r>
              <a:rPr lang="en-US" sz="2800" b="1" dirty="0" err="1">
                <a:solidFill>
                  <a:srgbClr val="0070C0"/>
                </a:solidFill>
                <a:latin typeface="#9Slide03 SFU Futura_12" panose="020B0604020202020204" charset="0"/>
                <a:ea typeface="Calibri" panose="020F0502020204030204" pitchFamily="34" charset="0"/>
              </a:rPr>
              <a:t>Tây</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ôn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đới</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ở </a:t>
            </a:r>
            <a:r>
              <a:rPr lang="en-US" sz="2800" b="1" dirty="0">
                <a:solidFill>
                  <a:srgbClr val="0070C0"/>
                </a:solidFill>
                <a:latin typeface="#9Slide03 SFU Futura_12" panose="020B0604020202020204" charset="0"/>
                <a:ea typeface="Calibri" panose="020F0502020204030204" pitchFamily="34" charset="0"/>
              </a:rPr>
              <a:t>Nam</a:t>
            </a:r>
            <a:r>
              <a:rPr lang="vi-VN" sz="2800" b="1" dirty="0">
                <a:solidFill>
                  <a:srgbClr val="0070C0"/>
                </a:solidFill>
                <a:latin typeface="#9Slide03 SFU Futura_12" panose="020B0604020202020204" charset="0"/>
                <a:ea typeface="Calibri" panose="020F0502020204030204" pitchFamily="34" charset="0"/>
              </a:rPr>
              <a:t> Bán Cầu thổi theo hướng nào</a:t>
            </a:r>
            <a:endParaRPr lang="en-US" sz="2800" b="1" dirty="0">
              <a:solidFill>
                <a:srgbClr val="0070C0"/>
              </a:solidFill>
              <a:latin typeface="#9Slide03 SFU Futura_12" panose="020B0604020202020204" charset="0"/>
            </a:endParaRPr>
          </a:p>
        </p:txBody>
      </p:sp>
      <p:sp>
        <p:nvSpPr>
          <p:cNvPr id="45" name="Rounded Rectangle 44"/>
          <p:cNvSpPr/>
          <p:nvPr/>
        </p:nvSpPr>
        <p:spPr>
          <a:xfrm>
            <a:off x="9224860" y="3505892"/>
            <a:ext cx="2285049"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239863" y="3496923"/>
            <a:ext cx="1667789" cy="523220"/>
          </a:xfrm>
          <a:prstGeom prst="rect">
            <a:avLst/>
          </a:prstGeom>
        </p:spPr>
        <p:txBody>
          <a:bodyPr wrap="square">
            <a:spAutoFit/>
          </a:bodyPr>
          <a:lstStyle/>
          <a:p>
            <a:r>
              <a:rPr lang="en-US" sz="2800" i="1" dirty="0" err="1">
                <a:solidFill>
                  <a:srgbClr val="000000"/>
                </a:solidFill>
                <a:latin typeface="#9Slide03 SFU Futura_12" panose="020B0604020202020204" charset="0"/>
              </a:rPr>
              <a:t>Tây</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bắc</a:t>
            </a:r>
            <a:endParaRPr lang="en-US" sz="2800" dirty="0">
              <a:latin typeface="#9Slide03 SFU Futura_12" panose="020B0604020202020204" charset="0"/>
            </a:endParaRPr>
          </a:p>
        </p:txBody>
      </p:sp>
      <p:sp>
        <p:nvSpPr>
          <p:cNvPr id="52" name="Rectangle 51"/>
          <p:cNvSpPr/>
          <p:nvPr/>
        </p:nvSpPr>
        <p:spPr>
          <a:xfrm>
            <a:off x="1144058" y="4130822"/>
            <a:ext cx="4841390"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Mậu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Dịch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3" name="Rounded Rectangle 52"/>
          <p:cNvSpPr/>
          <p:nvPr/>
        </p:nvSpPr>
        <p:spPr>
          <a:xfrm>
            <a:off x="9246970" y="4119159"/>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261972" y="4110190"/>
            <a:ext cx="1667789" cy="523220"/>
          </a:xfrm>
          <a:prstGeom prst="rect">
            <a:avLst/>
          </a:prstGeom>
        </p:spPr>
        <p:txBody>
          <a:bodyPr wrap="square">
            <a:spAutoFit/>
          </a:bodyPr>
          <a:lstStyle/>
          <a:p>
            <a:pPr algn="ctr"/>
            <a:r>
              <a:rPr lang="en-US" sz="2800" i="1" dirty="0" err="1">
                <a:solidFill>
                  <a:srgbClr val="000000"/>
                </a:solidFill>
                <a:latin typeface="#9Slide03 SFU Futura_12" panose="020B0604020202020204" charset="0"/>
              </a:rPr>
              <a:t>Khô</a:t>
            </a:r>
            <a:endParaRPr lang="en-US" sz="2800" dirty="0">
              <a:latin typeface="#9Slide03 SFU Futura_12" panose="020B0604020202020204" charset="0"/>
            </a:endParaRPr>
          </a:p>
        </p:txBody>
      </p:sp>
      <p:sp>
        <p:nvSpPr>
          <p:cNvPr id="55" name="Rectangle 54"/>
          <p:cNvSpPr/>
          <p:nvPr/>
        </p:nvSpPr>
        <p:spPr>
          <a:xfrm>
            <a:off x="1109613" y="4671936"/>
            <a:ext cx="4984057"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Tây</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ôn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đới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6" name="Rounded Rectangle 55"/>
          <p:cNvSpPr/>
          <p:nvPr/>
        </p:nvSpPr>
        <p:spPr>
          <a:xfrm>
            <a:off x="9246970" y="4671936"/>
            <a:ext cx="2277940"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9201468" y="4681147"/>
            <a:ext cx="2288997" cy="523220"/>
          </a:xfrm>
          <a:prstGeom prst="rect">
            <a:avLst/>
          </a:prstGeom>
        </p:spPr>
        <p:txBody>
          <a:bodyPr wrap="square">
            <a:spAutoFit/>
          </a:bodyPr>
          <a:lstStyle/>
          <a:p>
            <a:pPr algn="ctr"/>
            <a:r>
              <a:rPr lang="en-US" sz="2800" i="1" dirty="0" err="1">
                <a:solidFill>
                  <a:srgbClr val="000000"/>
                </a:solidFill>
                <a:latin typeface="#9Slide03 SFU Futura_12" panose="020B0604020202020204" charset="0"/>
              </a:rPr>
              <a:t>Ẩm</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cao</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mưa</a:t>
            </a:r>
            <a:endParaRPr lang="en-US" sz="2800" dirty="0">
              <a:latin typeface="#9Slide03 SFU Futura_12" panose="020B0604020202020204" charset="0"/>
            </a:endParaRPr>
          </a:p>
        </p:txBody>
      </p:sp>
      <p:sp>
        <p:nvSpPr>
          <p:cNvPr id="58" name="Rectangle 57"/>
          <p:cNvSpPr/>
          <p:nvPr/>
        </p:nvSpPr>
        <p:spPr>
          <a:xfrm>
            <a:off x="1144058" y="5286070"/>
            <a:ext cx="6431569"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hạ</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thường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9" name="Rounded Rectangle 58"/>
          <p:cNvSpPr/>
          <p:nvPr/>
        </p:nvSpPr>
        <p:spPr>
          <a:xfrm>
            <a:off x="9246970" y="5274407"/>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230043" y="5265021"/>
            <a:ext cx="2126533" cy="523220"/>
          </a:xfrm>
          <a:prstGeom prst="rect">
            <a:avLst/>
          </a:prstGeom>
        </p:spPr>
        <p:txBody>
          <a:bodyPr wrap="square">
            <a:spAutoFit/>
          </a:bodyPr>
          <a:lstStyle/>
          <a:p>
            <a:pPr algn="ctr"/>
            <a:r>
              <a:rPr lang="en-US" sz="2800" i="1" dirty="0" err="1">
                <a:solidFill>
                  <a:srgbClr val="000000"/>
                </a:solidFill>
                <a:latin typeface="#9Slide03 SFU Futura_12" panose="020B0604020202020204" charset="0"/>
              </a:rPr>
              <a:t>Nóng</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ẩm</a:t>
            </a:r>
            <a:endParaRPr lang="en-US" sz="2800" dirty="0">
              <a:latin typeface="#9Slide03 SFU Futura_12" panose="020B0604020202020204" charset="0"/>
            </a:endParaRPr>
          </a:p>
        </p:txBody>
      </p:sp>
      <p:sp>
        <p:nvSpPr>
          <p:cNvPr id="61" name="Rectangle 60"/>
          <p:cNvSpPr/>
          <p:nvPr/>
        </p:nvSpPr>
        <p:spPr>
          <a:xfrm>
            <a:off x="1144058" y="5860559"/>
            <a:ext cx="6825908"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đông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thường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62" name="Rounded Rectangle 61"/>
          <p:cNvSpPr/>
          <p:nvPr/>
        </p:nvSpPr>
        <p:spPr>
          <a:xfrm>
            <a:off x="9246970" y="5848896"/>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498333" y="5837980"/>
            <a:ext cx="1667789" cy="523220"/>
          </a:xfrm>
          <a:prstGeom prst="rect">
            <a:avLst/>
          </a:prstGeom>
        </p:spPr>
        <p:txBody>
          <a:bodyPr wrap="square">
            <a:spAutoFit/>
          </a:bodyPr>
          <a:lstStyle/>
          <a:p>
            <a:pPr algn="ctr"/>
            <a:r>
              <a:rPr lang="en-US" sz="2800" i="1" dirty="0" err="1">
                <a:solidFill>
                  <a:srgbClr val="000000"/>
                </a:solidFill>
                <a:latin typeface="#9Slide03 SFU Futura_12" panose="020B0604020202020204" charset="0"/>
              </a:rPr>
              <a:t>Lạnh</a:t>
            </a:r>
            <a:r>
              <a:rPr lang="en-US" sz="2800" i="1" dirty="0">
                <a:solidFill>
                  <a:srgbClr val="000000"/>
                </a:solidFill>
                <a:latin typeface="#9Slide03 SFU Futura_12" panose="020B0604020202020204" charset="0"/>
              </a:rPr>
              <a:t>, </a:t>
            </a:r>
            <a:r>
              <a:rPr lang="en-US" sz="2800" i="1" dirty="0" err="1">
                <a:solidFill>
                  <a:srgbClr val="000000"/>
                </a:solidFill>
                <a:latin typeface="#9Slide03 SFU Futura_12" panose="020B0604020202020204" charset="0"/>
              </a:rPr>
              <a:t>khô</a:t>
            </a:r>
            <a:endParaRPr lang="en-US" sz="2800" dirty="0">
              <a:latin typeface="#9Slide03 SFU Futura_12" panose="020B0604020202020204" charset="0"/>
            </a:endParaRPr>
          </a:p>
        </p:txBody>
      </p:sp>
    </p:spTree>
    <p:extLst>
      <p:ext uri="{BB962C8B-B14F-4D97-AF65-F5344CB8AC3E}">
        <p14:creationId xmlns:p14="http://schemas.microsoft.com/office/powerpoint/2010/main" val="6109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fade">
                                      <p:cBhvr>
                                        <p:cTn id="103" dur="500"/>
                                        <p:tgtEl>
                                          <p:spTgt spid="6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fade">
                                      <p:cBhvr>
                                        <p:cTn id="10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animBg="1"/>
      <p:bldP spid="47" grpId="0"/>
      <p:bldP spid="30" grpId="0"/>
      <p:bldP spid="31" grpId="0" animBg="1"/>
      <p:bldP spid="36" grpId="0"/>
      <p:bldP spid="38" grpId="0"/>
      <p:bldP spid="42" grpId="0" animBg="1"/>
      <p:bldP spid="43" grpId="0"/>
      <p:bldP spid="44" grpId="0"/>
      <p:bldP spid="45" grpId="0" animBg="1"/>
      <p:bldP spid="46" grpId="0"/>
      <p:bldP spid="52" grpId="0"/>
      <p:bldP spid="53" grpId="0" animBg="1"/>
      <p:bldP spid="54" grpId="0"/>
      <p:bldP spid="55" grpId="0"/>
      <p:bldP spid="56" grpId="0" animBg="1"/>
      <p:bldP spid="57" grpId="0"/>
      <p:bldP spid="58" grpId="0"/>
      <p:bldP spid="59" grpId="0" animBg="1"/>
      <p:bldP spid="60" grpId="0"/>
      <p:bldP spid="61" grpId="0"/>
      <p:bldP spid="62" grpId="0" animBg="1"/>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885860"/>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rPr>
                <a:t>LUYỆN TẬP</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4522" y="3175539"/>
            <a:ext cx="3233815" cy="34434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1712" y="2131682"/>
            <a:ext cx="6701718" cy="3314"/>
          </a:xfrm>
          <a:prstGeom prst="line">
            <a:avLst/>
          </a:prstGeom>
          <a:ln w="76200">
            <a:solidFill>
              <a:srgbClr val="1A812F"/>
            </a:solidFill>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D6CE6303-3C40-4361-9869-64BB994762E1}"/>
              </a:ext>
            </a:extLst>
          </p:cNvPr>
          <p:cNvSpPr/>
          <p:nvPr/>
        </p:nvSpPr>
        <p:spPr>
          <a:xfrm>
            <a:off x="-508511" y="1502817"/>
            <a:ext cx="6485581"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rPr>
              <a:t>TRẮC NGHIỆM</a:t>
            </a:r>
          </a:p>
        </p:txBody>
      </p:sp>
      <p:pic>
        <p:nvPicPr>
          <p:cNvPr id="1026" name="Picture 2" descr="Trắc nghiệm: Bạn muốn sở hữu siêu năng lực nào?"/>
          <p:cNvPicPr>
            <a:picLocks noChangeAspect="1" noChangeArrowheads="1"/>
          </p:cNvPicPr>
          <p:nvPr/>
        </p:nvPicPr>
        <p:blipFill rotWithShape="1">
          <a:blip r:embed="rId4">
            <a:extLst>
              <a:ext uri="{28A0092B-C50C-407E-A947-70E740481C1C}">
                <a14:useLocalDpi xmlns:a14="http://schemas.microsoft.com/office/drawing/2010/main" val="0"/>
              </a:ext>
            </a:extLst>
          </a:blip>
          <a:srcRect b="14832"/>
          <a:stretch/>
        </p:blipFill>
        <p:spPr bwMode="auto">
          <a:xfrm>
            <a:off x="7347725" y="3215455"/>
            <a:ext cx="4795705" cy="33636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D6CE6303-3C40-4361-9869-64BB994762E1}"/>
              </a:ext>
            </a:extLst>
          </p:cNvPr>
          <p:cNvSpPr/>
          <p:nvPr/>
        </p:nvSpPr>
        <p:spPr>
          <a:xfrm>
            <a:off x="3912950" y="3456252"/>
            <a:ext cx="6485581"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531DD"/>
                </a:solidFill>
                <a:effectLst/>
                <a:uLnTx/>
                <a:uFillTx/>
                <a:latin typeface="#9Slide03 SFU Futura_12" panose="020B0604020202020204" charset="0"/>
                <a:ea typeface="+mn-ea"/>
                <a:cs typeface="Arial" panose="020B0604020202020204" pitchFamily="34" charset="0"/>
              </a:rPr>
              <a:t>TRẢ LỜI CÂU HỎI </a:t>
            </a:r>
          </a:p>
        </p:txBody>
      </p:sp>
    </p:spTree>
    <p:extLst>
      <p:ext uri="{BB962C8B-B14F-4D97-AF65-F5344CB8AC3E}">
        <p14:creationId xmlns:p14="http://schemas.microsoft.com/office/powerpoint/2010/main" val="14890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93086"/>
            <a:ext cx="11071079" cy="1380572"/>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Khí áp ảnh hưởng đến lượng mưa</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thể hiện</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ở</a:t>
            </a:r>
            <a:endPar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endParaRP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1</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656847" y="2095379"/>
            <a:ext cx="11324006" cy="4524315"/>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các khu áp thấp thường mưa ít, các khu áp cao mưa nhiều.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B. các khu áp thấp thường mưa nhiều, các khu áp cao mưa 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 các khu áp thấp ở bán cầu Bắc có mưa nhiều còn bán cầu Nam có mưa 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D. các khu áp thấp ở bán cầu Nam có mưa nhiều còn bán cầu Bắc có mưa ít.</a:t>
            </a:r>
            <a:endPar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8" name="Google Shape;715;p98"/>
          <p:cNvSpPr/>
          <p:nvPr/>
        </p:nvSpPr>
        <p:spPr>
          <a:xfrm>
            <a:off x="211147" y="2979680"/>
            <a:ext cx="445700" cy="615172"/>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0000"/>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37976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khu áp thấp thường là nơi có lượng mưa</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2</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483954" y="2669547"/>
            <a:ext cx="3673834" cy="3293209"/>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lớn</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B.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nhỏ</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trung</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bình</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D.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rất</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nhỏ</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855586" y="2602722"/>
            <a:ext cx="628368" cy="758379"/>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8" name="Picture 7"/>
          <p:cNvPicPr>
            <a:picLocks noChangeAspect="1"/>
          </p:cNvPicPr>
          <p:nvPr/>
        </p:nvPicPr>
        <p:blipFill rotWithShape="1">
          <a:blip r:embed="rId2"/>
          <a:srcRect l="13229" t="14816" r="10568" b="14822"/>
          <a:stretch/>
        </p:blipFill>
        <p:spPr>
          <a:xfrm>
            <a:off x="6653294" y="2216388"/>
            <a:ext cx="4548106" cy="4199529"/>
          </a:xfrm>
          <a:prstGeom prst="rect">
            <a:avLst/>
          </a:prstGeom>
        </p:spPr>
      </p:pic>
    </p:spTree>
    <p:extLst>
      <p:ext uri="{BB962C8B-B14F-4D97-AF65-F5344CB8AC3E}">
        <p14:creationId xmlns:p14="http://schemas.microsoft.com/office/powerpoint/2010/main" val="33710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196644"/>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Khu vực chịu ảnh hưởng của gió Mậu dịch thường mưa ít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3</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985460" y="2028553"/>
            <a:ext cx="10277626" cy="3785652"/>
          </a:xfrm>
          <a:prstGeom prst="rect">
            <a:avLst/>
          </a:prstGeom>
          <a:ln w="76200">
            <a:solidFill>
              <a:srgbClr val="FFC000"/>
            </a:solidFill>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a:t>
            </a: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không thổi qua đại dương</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lvl="0" algn="just">
              <a:defRPr/>
            </a:pPr>
            <a:r>
              <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B</a:t>
            </a:r>
            <a:r>
              <a:rPr lang="en-US" sz="4000" dirty="0">
                <a:solidFill>
                  <a:srgbClr val="002060"/>
                </a:solidFill>
                <a:latin typeface="#9Slide03 SFU Futura_12" panose="00000400000000000000" pitchFamily="2" charset="0"/>
              </a:rPr>
              <a:t>. </a:t>
            </a:r>
            <a:r>
              <a:rPr lang="en-US" sz="4000" dirty="0" err="1">
                <a:solidFill>
                  <a:srgbClr val="002060"/>
                </a:solidFill>
                <a:latin typeface="#9Slide03 SFU Futura_12" panose="00000400000000000000" pitchFamily="2" charset="0"/>
              </a:rPr>
              <a:t>gió</a:t>
            </a:r>
            <a:r>
              <a:rPr lang="en-US" sz="4000" dirty="0">
                <a:solidFill>
                  <a:srgbClr val="002060"/>
                </a:solidFill>
                <a:latin typeface="#9Slide03 SFU Futura_12" panose="00000400000000000000" pitchFamily="2" charset="0"/>
              </a:rPr>
              <a:t> </a:t>
            </a: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Mậu dịch chủ yếu là gió khô</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thổi yếu		</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thổi từ đại dương vào.</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285566" y="3304153"/>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11892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5"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khu áp thấp thường có mưa nhiều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77559" y="126101"/>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4</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58627" y="2384479"/>
            <a:ext cx="10755814" cy="2554545"/>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là nơi hút gió và đẩy không khí ẩm lên cao.</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là nơi đẩy gió đi nơi khác.</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thường có nhiệt độ rất c</a:t>
            </a:r>
            <a:r>
              <a:rPr kumimoji="0" lang="en-US" sz="4000" b="0" i="0" u="none" strike="noStrike" kern="1200" cap="none" spc="0" normalizeH="0" baseline="0" noProof="0" dirty="0" err="1">
                <a:ln>
                  <a:noFill/>
                </a:ln>
                <a:solidFill>
                  <a:srgbClr val="002060"/>
                </a:solidFill>
                <a:effectLst/>
                <a:uLnTx/>
                <a:uFillTx/>
                <a:latin typeface="#9Slide03 SFU Futura_12" panose="020B0604020202020204" charset="0"/>
                <a:ea typeface="+mn-ea"/>
                <a:cs typeface="+mn-cs"/>
              </a:rPr>
              <a:t>ao</a:t>
            </a:r>
            <a:r>
              <a:rPr kumimoji="0" lang="en-US"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a:t>
            </a:r>
            <a:endPar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khu vực có độ ẩm không khí lớn.</a:t>
            </a:r>
          </a:p>
        </p:txBody>
      </p:sp>
      <p:sp>
        <p:nvSpPr>
          <p:cNvPr id="8" name="Google Shape;715;p98"/>
          <p:cNvSpPr/>
          <p:nvPr/>
        </p:nvSpPr>
        <p:spPr>
          <a:xfrm>
            <a:off x="377559" y="2239339"/>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33034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Frông nóng được hình thành khi</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5</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5 Fourth Medium" panose="00000600000000000000" pitchFamily="2"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874640" y="2957460"/>
            <a:ext cx="10762412" cy="2554545"/>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hai khối khí tiếp xúc với nhau.	</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khối không khí nóng đẩy lùi khối khí lạnh.</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khối không khí nóng bị khối khí lạnh đẩy lùi.</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ở xứ nóng.</a:t>
            </a:r>
          </a:p>
        </p:txBody>
      </p:sp>
      <p:sp>
        <p:nvSpPr>
          <p:cNvPr id="7" name="Google Shape;715;p98"/>
          <p:cNvSpPr/>
          <p:nvPr/>
        </p:nvSpPr>
        <p:spPr>
          <a:xfrm>
            <a:off x="252653" y="3721067"/>
            <a:ext cx="604590" cy="490046"/>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13493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hoang mạc lớn trên thế giới thường phân bố ở khu vực cận chí tuyến là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6</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5 Fourth Medium" panose="00000600000000000000" pitchFamily="2"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30613" y="2314856"/>
            <a:ext cx="10844319" cy="3477875"/>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đây là khu vực nhận được nguồn bức xạ từ Mặt Trời lớn.</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ít chịu ảnh hưởng của dòng biển lạnh.</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đây là khu vực áp cao.	</a:t>
            </a:r>
            <a:endPar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có lớp phủ thực vật thưa thớt.</a:t>
            </a:r>
          </a:p>
        </p:txBody>
      </p:sp>
      <p:sp>
        <p:nvSpPr>
          <p:cNvPr id="7" name="Google Shape;715;p98"/>
          <p:cNvSpPr/>
          <p:nvPr/>
        </p:nvSpPr>
        <p:spPr>
          <a:xfrm>
            <a:off x="632766" y="4426857"/>
            <a:ext cx="524758" cy="536082"/>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257777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1527605" y="90140"/>
            <a:ext cx="808311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TIÊU CHÍ ĐÁNH GIÁ</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sp>
        <p:nvSpPr>
          <p:cNvPr id="29" name="Rectangle: Rounded Corners 7">
            <a:extLst>
              <a:ext uri="{FF2B5EF4-FFF2-40B4-BE49-F238E27FC236}">
                <a16:creationId xmlns:a16="http://schemas.microsoft.com/office/drawing/2014/main" id="{D6CE6303-3C40-4361-9869-64BB994762E1}"/>
              </a:ext>
            </a:extLst>
          </p:cNvPr>
          <p:cNvSpPr/>
          <p:nvPr/>
        </p:nvSpPr>
        <p:spPr>
          <a:xfrm>
            <a:off x="57152" y="1260455"/>
            <a:ext cx="2368548" cy="1207900"/>
          </a:xfrm>
          <a:prstGeom prst="roundRect">
            <a:avLst/>
          </a:prstGeom>
          <a:solidFill>
            <a:srgbClr val="E7F8D4"/>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Nội</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dung </a:t>
            </a:r>
            <a:endParaRPr kumimoji="0" lang="vi-VN"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endParaRPr>
          </a:p>
          <a:p>
            <a:pPr lvl="0" algn="ctr">
              <a:defRPr/>
            </a:pPr>
            <a:r>
              <a:rPr lang="vi-VN" sz="3200" b="1" dirty="0">
                <a:solidFill>
                  <a:srgbClr val="C00000"/>
                </a:solidFill>
                <a:latin typeface="Arial Black" panose="020B0A04020102020204" pitchFamily="34" charset="0"/>
                <a:cs typeface="Arial" panose="020B0604020202020204" pitchFamily="34" charset="0"/>
              </a:rPr>
              <a:t>4 điểm</a:t>
            </a:r>
            <a:endParaRPr kumimoji="0" lang="en-US" sz="32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57152" y="2654653"/>
            <a:ext cx="2368548" cy="1207900"/>
          </a:xfrm>
          <a:prstGeom prst="roundRect">
            <a:avLst/>
          </a:prstGeom>
          <a:solidFill>
            <a:srgbClr val="E7F8D4"/>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Hình</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thức</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lang="vi-VN" sz="3200" b="1" dirty="0">
                <a:solidFill>
                  <a:srgbClr val="C00000"/>
                </a:solidFill>
                <a:latin typeface="Arial Black" panose="020B0A04020102020204" pitchFamily="34" charset="0"/>
                <a:cs typeface="Arial" panose="020B0604020202020204" pitchFamily="34" charset="0"/>
              </a:rPr>
              <a:t>3điểm</a:t>
            </a:r>
            <a:endPar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57152" y="4048851"/>
            <a:ext cx="2368548" cy="1207900"/>
          </a:xfrm>
          <a:prstGeom prst="roundRect">
            <a:avLst/>
          </a:prstGeom>
          <a:solidFill>
            <a:srgbClr val="E7F8D4"/>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Báo</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cáo</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lang="vi-VN" sz="3200" b="1" dirty="0">
                <a:solidFill>
                  <a:srgbClr val="C00000"/>
                </a:solidFill>
                <a:latin typeface="Arial Black" panose="020B0A04020102020204" pitchFamily="34" charset="0"/>
                <a:cs typeface="Arial" panose="020B0604020202020204" pitchFamily="34" charset="0"/>
              </a:rPr>
              <a:t>2điểm</a:t>
            </a:r>
            <a:endPar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57152" y="5443049"/>
            <a:ext cx="2368548" cy="1207900"/>
          </a:xfrm>
          <a:prstGeom prst="roundRect">
            <a:avLst/>
          </a:prstGeom>
          <a:solidFill>
            <a:srgbClr val="E7F8D4"/>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Quá</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Arial Black" panose="020B0A04020102020204" pitchFamily="34" charset="0"/>
                <a:cs typeface="Arial" panose="020B0604020202020204" pitchFamily="34" charset="0"/>
              </a:rPr>
              <a:t>trình</a:t>
            </a:r>
            <a:r>
              <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rPr>
              <a:t> </a:t>
            </a:r>
            <a:r>
              <a:rPr lang="vi-VN" sz="3200" b="1" dirty="0">
                <a:solidFill>
                  <a:srgbClr val="C00000"/>
                </a:solidFill>
                <a:latin typeface="Arial Black" panose="020B0A04020102020204" pitchFamily="34" charset="0"/>
                <a:cs typeface="Arial" panose="020B0604020202020204" pitchFamily="34" charset="0"/>
              </a:rPr>
              <a:t>1điểm</a:t>
            </a:r>
            <a:endParaRPr kumimoji="0" lang="en-US" sz="2400" b="1" i="0" u="none" strike="noStrike" kern="1200" cap="none" spc="0" normalizeH="0" baseline="0" noProof="0" dirty="0">
              <a:ln>
                <a:noFill/>
              </a:ln>
              <a:solidFill>
                <a:srgbClr val="0033CC"/>
              </a:solidFill>
              <a:effectLst/>
              <a:uLnTx/>
              <a:uFillTx/>
              <a:latin typeface="Arial Black" panose="020B0A04020102020204" pitchFamily="34" charset="0"/>
              <a:cs typeface="Arial" panose="020B0604020202020204" pitchFamily="34" charset="0"/>
            </a:endParaRPr>
          </a:p>
        </p:txBody>
      </p:sp>
      <p:sp>
        <p:nvSpPr>
          <p:cNvPr id="2" name="Rectangle 1"/>
          <p:cNvSpPr/>
          <p:nvPr/>
        </p:nvSpPr>
        <p:spPr>
          <a:xfrm>
            <a:off x="3245994" y="1254158"/>
            <a:ext cx="8083119" cy="1292662"/>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Đầy</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đủ</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chính</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xác</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khoa</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học</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Đúng</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nội</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dung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được</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phân</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công</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Biết</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tóm</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tắt</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lọc</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thông</a:t>
            </a:r>
            <a:r>
              <a:rPr kumimoji="0" lang="en-US" sz="26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tin. </a:t>
            </a:r>
            <a:r>
              <a:rPr kumimoji="0" lang="vi-VN" sz="2600" b="1" i="0" u="none" strike="noStrike" kern="1200" cap="none" spc="0" normalizeH="0" baseline="0" noProof="0" dirty="0">
                <a:ln>
                  <a:noFill/>
                </a:ln>
                <a:solidFill>
                  <a:prstClr val="black"/>
                </a:solidFill>
                <a:effectLst/>
                <a:uLnTx/>
                <a:uFillTx/>
                <a:latin typeface="#9Slide03 SFU Futura_12" panose="020B0604020202020204" charset="0"/>
                <a:ea typeface="Tahoma" panose="020B0604030504040204" pitchFamily="34" charset="0"/>
                <a:cs typeface="+mn-cs"/>
              </a:rPr>
              <a:t>Không có lỗi chính tả.</a:t>
            </a:r>
            <a:endParaRPr kumimoji="0" lang="en-US" sz="2600" b="1" i="0" u="none" strike="noStrike" kern="1200" cap="none" spc="0" normalizeH="0" baseline="0" noProof="0" dirty="0">
              <a:ln>
                <a:noFill/>
              </a:ln>
              <a:solidFill>
                <a:prstClr val="black"/>
              </a:solidFill>
              <a:effectLst/>
              <a:uLnTx/>
              <a:uFillTx/>
              <a:latin typeface="#9Slide03 SFU Futura_12" panose="020B0604020202020204" charset="0"/>
              <a:cs typeface="+mn-cs"/>
            </a:endParaRPr>
          </a:p>
        </p:txBody>
      </p:sp>
      <p:sp>
        <p:nvSpPr>
          <p:cNvPr id="3" name="Rectangle 2"/>
          <p:cNvSpPr/>
          <p:nvPr/>
        </p:nvSpPr>
        <p:spPr>
          <a:xfrm>
            <a:off x="3245996" y="2632019"/>
            <a:ext cx="8083118" cy="1292662"/>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 pos="1071245" algn="l"/>
              </a:tabLst>
              <a:defRPr/>
            </a:pP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Bố</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cục</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hợp</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lí</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thẩm</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mĩ</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màu</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sắc</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hài</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hòa</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Lst>
              <a:defRPr/>
            </a:pP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trang</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trí</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hình</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vẽ</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/icon minh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họa</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 pos="1071245" algn="l"/>
              </a:tabLst>
              <a:defRPr/>
            </a:pP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Tiêu</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đề</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nổi</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bật</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rõ</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6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ràng</a:t>
            </a:r>
            <a:r>
              <a:rPr kumimoji="0" lang="en-US" sz="26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vi-VN" sz="2600" b="1" i="0" u="none" strike="noStrike" kern="1200" cap="none" spc="0" normalizeH="0" baseline="0" noProof="0" dirty="0">
                <a:ln>
                  <a:noFill/>
                </a:ln>
                <a:solidFill>
                  <a:srgbClr val="7030A0"/>
                </a:solidFill>
                <a:effectLst/>
                <a:uLnTx/>
                <a:uFillTx/>
                <a:latin typeface="#9Slide03 SFU Futura_12" panose="020B0604020202020204" charset="0"/>
                <a:ea typeface="Tahoma" panose="020B0604030504040204" pitchFamily="34" charset="0"/>
                <a:cs typeface="+mn-cs"/>
              </a:rPr>
              <a:t>Chữ viết to rõ, dễ nhìn.</a:t>
            </a:r>
            <a:endParaRPr kumimoji="0" lang="en-US" sz="2600" b="1" i="0" u="none" strike="noStrike" kern="1200" cap="none" spc="0" normalizeH="0" baseline="0" noProof="0" dirty="0">
              <a:ln>
                <a:noFill/>
              </a:ln>
              <a:solidFill>
                <a:srgbClr val="7030A0"/>
              </a:solidFill>
              <a:effectLst/>
              <a:uLnTx/>
              <a:uFillTx/>
              <a:latin typeface="#9Slide03 SFU Futura_12" panose="020B0604020202020204" charset="0"/>
              <a:cs typeface="+mn-cs"/>
            </a:endParaRPr>
          </a:p>
        </p:txBody>
      </p:sp>
      <p:sp>
        <p:nvSpPr>
          <p:cNvPr id="4" name="Rectangle 3"/>
          <p:cNvSpPr/>
          <p:nvPr/>
        </p:nvSpPr>
        <p:spPr>
          <a:xfrm>
            <a:off x="2929095" y="4052636"/>
            <a:ext cx="8290737" cy="1292662"/>
          </a:xfrm>
          <a:prstGeom prst="rect">
            <a:avLst/>
          </a:prstGeom>
        </p:spPr>
        <p:txBody>
          <a:bodyPr wrap="square">
            <a:spAutoFit/>
          </a:bodyPr>
          <a:lstStyle/>
          <a:p>
            <a:pPr marL="561975" marR="0" lvl="0" indent="-285750" algn="just" defTabSz="914400" rtl="0" eaLnBrk="1" fontAlgn="auto" latinLnBrk="0" hangingPunct="1">
              <a:lnSpc>
                <a:spcPct val="100000"/>
              </a:lnSpc>
              <a:spcBef>
                <a:spcPts val="0"/>
              </a:spcBef>
              <a:spcAft>
                <a:spcPts val="0"/>
              </a:spcAft>
              <a:buClrTx/>
              <a:buSzTx/>
              <a:buFontTx/>
              <a:buChar char="-"/>
              <a:tabLst>
                <a:tab pos="1071245" algn="l"/>
              </a:tabLst>
              <a:defRPr/>
            </a:pP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Giọng</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to, </a:t>
            </a: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rõ</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ràng</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phong</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thái</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2B8D3A"/>
                </a:solidFill>
                <a:effectLst/>
                <a:uLnTx/>
                <a:uFillTx/>
                <a:latin typeface="#9Slide03 SFU Futura_12" panose="020B0604020202020204" charset="0"/>
                <a:ea typeface="Times New Roman" panose="02020603050405020304" pitchFamily="18" charset="0"/>
                <a:cs typeface="+mn-cs"/>
              </a:rPr>
              <a:t>tự</a:t>
            </a:r>
            <a:r>
              <a:rPr kumimoji="0" lang="en-US" sz="26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rPr>
              <a:t> tin.</a:t>
            </a:r>
          </a:p>
          <a:p>
            <a:pPr marL="561975" marR="0" lvl="0" indent="-285750" algn="just" defTabSz="914400" rtl="0" eaLnBrk="1" fontAlgn="auto" latinLnBrk="0" hangingPunct="1">
              <a:lnSpc>
                <a:spcPct val="100000"/>
              </a:lnSpc>
              <a:spcBef>
                <a:spcPts val="0"/>
              </a:spcBef>
              <a:spcAft>
                <a:spcPts val="0"/>
              </a:spcAft>
              <a:buClrTx/>
              <a:buSzTx/>
              <a:buFontTx/>
              <a:buChar char="-"/>
              <a:tabLst>
                <a:tab pos="1071245" algn="l"/>
              </a:tabLst>
              <a:defRPr/>
            </a:pPr>
            <a:r>
              <a:rPr kumimoji="0" lang="vi-VN" sz="2600" b="1" i="0" u="none" strike="noStrike" kern="1200" cap="none" spc="0" normalizeH="0" baseline="0" noProof="0" dirty="0">
                <a:ln>
                  <a:noFill/>
                </a:ln>
                <a:solidFill>
                  <a:srgbClr val="2B8D3A"/>
                </a:solidFill>
                <a:effectLst/>
                <a:uLnTx/>
                <a:uFillTx/>
                <a:latin typeface="#9Slide03 SFU Futura_12" panose="020B0604020202020204" charset="0"/>
                <a:ea typeface="Tahoma" panose="020B0604030504040204" pitchFamily="34" charset="0"/>
                <a:cs typeface="+mn-cs"/>
              </a:rPr>
              <a:t>Tương tác: hỏi các nhóm khác hoặc trả lời câu hỏi của các nhóm và giáo viên.</a:t>
            </a:r>
            <a:endParaRPr kumimoji="0" lang="en-US" sz="2600" b="1" i="0" u="none" strike="noStrike" kern="1200" cap="none" spc="0" normalizeH="0" baseline="0" noProof="0" dirty="0">
              <a:ln>
                <a:noFill/>
              </a:ln>
              <a:solidFill>
                <a:srgbClr val="2B8D3A"/>
              </a:solidFill>
              <a:effectLst/>
              <a:uLnTx/>
              <a:uFillTx/>
              <a:latin typeface="#9Slide03 SFU Futura_12" panose="020B0604020202020204" charset="0"/>
              <a:cs typeface="+mn-cs"/>
            </a:endParaRPr>
          </a:p>
        </p:txBody>
      </p:sp>
      <p:sp>
        <p:nvSpPr>
          <p:cNvPr id="5" name="Rectangle 4"/>
          <p:cNvSpPr/>
          <p:nvPr/>
        </p:nvSpPr>
        <p:spPr>
          <a:xfrm>
            <a:off x="3245996" y="5443049"/>
            <a:ext cx="834944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71245" algn="l"/>
              </a:tabLst>
              <a:defRPr/>
            </a:pPr>
            <a:r>
              <a:rPr kumimoji="0" lang="vi-VN"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cs typeface="+mn-cs"/>
              </a:rPr>
              <a:t>- Phân chia công việc cụ thể cho các thành viên.</a:t>
            </a:r>
            <a:endParaRPr kumimoji="0" lang="en-US"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071245" algn="l"/>
              </a:tabLst>
              <a:defRPr/>
            </a:pPr>
            <a:r>
              <a:rPr kumimoji="0" lang="vi-VN"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cs typeface="+mn-cs"/>
              </a:rPr>
              <a:t>- Làm việc nghiêm túc, hiệu quả.</a:t>
            </a:r>
            <a:endParaRPr kumimoji="0" lang="en-US"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 </a:t>
            </a:r>
            <a:r>
              <a:rPr kumimoji="0" lang="en-US"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Đ</a:t>
            </a:r>
            <a:r>
              <a:rPr kumimoji="0" lang="vi-VN"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oàn kết, giúp đỡ nhau trong nhóm.</a:t>
            </a:r>
            <a:endParaRPr kumimoji="0" lang="en-US" sz="2600" b="1" i="0" u="none" strike="noStrike" kern="1200" cap="none" spc="0" normalizeH="0" baseline="0" noProof="0" dirty="0">
              <a:ln>
                <a:noFill/>
              </a:ln>
              <a:solidFill>
                <a:srgbClr val="FFC000">
                  <a:lumMod val="50000"/>
                </a:srgbClr>
              </a:solidFill>
              <a:effectLst/>
              <a:uLnTx/>
              <a:uFillTx/>
              <a:latin typeface="#9Slide03 SFU Futura_12" panose="020B0604020202020204" charset="0"/>
              <a:cs typeface="+mn-cs"/>
            </a:endParaRPr>
          </a:p>
        </p:txBody>
      </p:sp>
    </p:spTree>
    <p:extLst>
      <p:ext uri="{BB962C8B-B14F-4D97-AF65-F5344CB8AC3E}">
        <p14:creationId xmlns:p14="http://schemas.microsoft.com/office/powerpoint/2010/main" val="34941103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09737" y="296497"/>
            <a:ext cx="11071079" cy="2675303"/>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Một trong những yếu tố quan trọng khiến khí hậu nước ta không khô hạn như các nước cùng vĩ độ ở Tây Á, Tây Phi là</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17287" y="471285"/>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7</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125747" y="3506165"/>
            <a:ext cx="5147325" cy="2800767"/>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Tây</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ôn</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đới</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B. gió Mậu dịch.</a:t>
            </a:r>
            <a:endPar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 gió đất, gió biển. D. gió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mùa</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endPar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489160" y="5601642"/>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4098" name="Picture 2" descr="DAIKIN TỦ ĐỨNG 3HP | Điện Lạnh Sapho Tổng Đại Lý Daikin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150" y="3730624"/>
            <a:ext cx="4387850" cy="210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948202" y="92187"/>
            <a:ext cx="11071079" cy="1759964"/>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Những khu vực nằm ven dòng biển nóng có mưa nhiều</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tiêu biểu như</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17300" y="92186"/>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8</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96970" y="2074599"/>
            <a:ext cx="7361230" cy="3785652"/>
          </a:xfrm>
          <a:prstGeom prst="rect">
            <a:avLst/>
          </a:prstGeom>
          <a:ln w="76200">
            <a:solidFill>
              <a:srgbClr val="FFC000"/>
            </a:solidFill>
          </a:ln>
        </p:spPr>
        <p:txBody>
          <a:bodyPr wrap="square">
            <a:spAutoFit/>
          </a:bodyPr>
          <a:lstStyle/>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Âu, Đông Braxin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Nam Phi, Tây Nam Nam Mĩ.</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Âu, Đông Nam </a:t>
            </a: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Á.</a:t>
            </a: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Đông Á, Đông Phi.</a:t>
            </a:r>
          </a:p>
        </p:txBody>
      </p:sp>
      <p:sp>
        <p:nvSpPr>
          <p:cNvPr id="7" name="Google Shape;715;p98"/>
          <p:cNvSpPr/>
          <p:nvPr/>
        </p:nvSpPr>
        <p:spPr>
          <a:xfrm>
            <a:off x="425146" y="2074599"/>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5122" name="Picture 2" descr="Coconut Tree Beach Icon, Tree Icons, Beach Icons, Coconut Icons PNG and  Vector with Transparent Background for Free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604" t="27604" r="18646" b="26459"/>
          <a:stretch/>
        </p:blipFill>
        <p:spPr bwMode="auto">
          <a:xfrm>
            <a:off x="8305800" y="3240019"/>
            <a:ext cx="3886200"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948202" y="92187"/>
            <a:ext cx="11071079" cy="1759964"/>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Yếu tố nào không phải là nguyên nhân gây mưa nhiều ở khu vực xích đạo?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17300" y="92186"/>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9</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254335" y="2384479"/>
            <a:ext cx="7689842" cy="3046988"/>
          </a:xfrm>
          <a:prstGeom prst="rect">
            <a:avLst/>
          </a:prstGeom>
          <a:ln w="76200">
            <a:solidFill>
              <a:srgbClr val="FFC000"/>
            </a:solidFill>
          </a:ln>
        </p:spPr>
        <p:txBody>
          <a:bodyPr wrap="square">
            <a:spAutoFit/>
          </a:bodyPr>
          <a:lstStyle/>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Á</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p thấp.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D</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iện tích đại dương lớn.</a:t>
            </a: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F</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rông, dòng biển nóng.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Đ</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ịa hình đón gió.</a:t>
            </a:r>
          </a:p>
        </p:txBody>
      </p:sp>
      <p:sp>
        <p:nvSpPr>
          <p:cNvPr id="7" name="Google Shape;715;p98"/>
          <p:cNvSpPr/>
          <p:nvPr/>
        </p:nvSpPr>
        <p:spPr>
          <a:xfrm>
            <a:off x="596680" y="4570466"/>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solidFill>
            <a:srgbClr val="FF66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6146"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8620125" y="3914434"/>
            <a:ext cx="35718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E961AFF-D54F-437E-B0B5-90D7D6E4C732}"/>
              </a:ext>
            </a:extLst>
          </p:cNvPr>
          <p:cNvSpPr/>
          <p:nvPr/>
        </p:nvSpPr>
        <p:spPr>
          <a:xfrm>
            <a:off x="5730690" y="2030019"/>
            <a:ext cx="2504173" cy="137962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cặp</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sp>
        <p:nvSpPr>
          <p:cNvPr id="14" name="Rectangle: Rounded Corners 7">
            <a:extLst>
              <a:ext uri="{FF2B5EF4-FFF2-40B4-BE49-F238E27FC236}">
                <a16:creationId xmlns:a16="http://schemas.microsoft.com/office/drawing/2014/main" id="{85F23621-7340-4CB2-90BF-A0A7BC150F90}"/>
              </a:ext>
            </a:extLst>
          </p:cNvPr>
          <p:cNvSpPr/>
          <p:nvPr/>
        </p:nvSpPr>
        <p:spPr>
          <a:xfrm>
            <a:off x="9220353" y="4094555"/>
            <a:ext cx="2364824" cy="13796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2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sp>
        <p:nvSpPr>
          <p:cNvPr id="15" name="Rectangle: Rounded Corners 7">
            <a:extLst>
              <a:ext uri="{FF2B5EF4-FFF2-40B4-BE49-F238E27FC236}">
                <a16:creationId xmlns:a16="http://schemas.microsoft.com/office/drawing/2014/main" id="{79EF6BBD-F71A-454D-9719-A7B21D0E3C94}"/>
              </a:ext>
            </a:extLst>
          </p:cNvPr>
          <p:cNvSpPr/>
          <p:nvPr/>
        </p:nvSpPr>
        <p:spPr>
          <a:xfrm>
            <a:off x="8559012" y="1898391"/>
            <a:ext cx="3388871" cy="161102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Xem</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video +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hiểu</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biết</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của</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em</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trả</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lời</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câu</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hỏi</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pic>
        <p:nvPicPr>
          <p:cNvPr id="16" name="Picture 10" descr="ivyachievement - Luyện thi đại học mỹ, hỗ trợ thi tuyển đại học, trường nội  trú tại Mỹ">
            <a:extLst>
              <a:ext uri="{FF2B5EF4-FFF2-40B4-BE49-F238E27FC236}">
                <a16:creationId xmlns:a16="http://schemas.microsoft.com/office/drawing/2014/main" id="{3DE361EA-F3B3-41AF-BBCB-1126A5DE4C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0266" y="2962901"/>
            <a:ext cx="976387" cy="9826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lideShare Computer Icons Presentation slide, icon, orange, presentation,  logo png | PNGWing">
            <a:extLst>
              <a:ext uri="{FF2B5EF4-FFF2-40B4-BE49-F238E27FC236}">
                <a16:creationId xmlns:a16="http://schemas.microsoft.com/office/drawing/2014/main" id="{D5306320-9E4E-49B6-A8BA-FB919251BF3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7336410" y="2785957"/>
            <a:ext cx="1059421" cy="9746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7">
            <a:extLst>
              <a:ext uri="{FF2B5EF4-FFF2-40B4-BE49-F238E27FC236}">
                <a16:creationId xmlns:a16="http://schemas.microsoft.com/office/drawing/2014/main" id="{B95433C5-3E7E-4009-9A97-59272A8DFAEE}"/>
              </a:ext>
            </a:extLst>
          </p:cNvPr>
          <p:cNvSpPr/>
          <p:nvPr/>
        </p:nvSpPr>
        <p:spPr>
          <a:xfrm>
            <a:off x="5511794" y="3953959"/>
            <a:ext cx="3409259" cy="161102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Viết</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đáp</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án</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vào</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giấy</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note</a:t>
            </a:r>
          </a:p>
        </p:txBody>
      </p:sp>
      <p:pic>
        <p:nvPicPr>
          <p:cNvPr id="19" name="Picture 18">
            <a:extLst>
              <a:ext uri="{FF2B5EF4-FFF2-40B4-BE49-F238E27FC236}">
                <a16:creationId xmlns:a16="http://schemas.microsoft.com/office/drawing/2014/main" id="{89605F90-7FAD-4E34-9399-9BA88128DCEA}"/>
              </a:ext>
            </a:extLst>
          </p:cNvPr>
          <p:cNvPicPr>
            <a:picLocks noChangeAspect="1"/>
          </p:cNvPicPr>
          <p:nvPr/>
        </p:nvPicPr>
        <p:blipFill>
          <a:blip r:embed="rId6"/>
          <a:stretch>
            <a:fillRect/>
          </a:stretch>
        </p:blipFill>
        <p:spPr>
          <a:xfrm>
            <a:off x="8100501" y="4832241"/>
            <a:ext cx="1119852" cy="1119852"/>
          </a:xfrm>
          <a:prstGeom prst="rect">
            <a:avLst/>
          </a:prstGeom>
        </p:spPr>
      </p:pic>
      <p:pic>
        <p:nvPicPr>
          <p:cNvPr id="2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20B22DC-8389-4CC7-B879-230CEC44783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004154" y="5010015"/>
            <a:ext cx="828093" cy="100129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FC2FE5C-24B3-4321-AB89-4B2BE15C5082}"/>
              </a:ext>
            </a:extLst>
          </p:cNvPr>
          <p:cNvGrpSpPr/>
          <p:nvPr/>
        </p:nvGrpSpPr>
        <p:grpSpPr>
          <a:xfrm>
            <a:off x="2925494" y="0"/>
            <a:ext cx="5289453" cy="1342230"/>
            <a:chOff x="3100837" y="-29460"/>
            <a:chExt cx="5289453" cy="1342230"/>
          </a:xfrm>
        </p:grpSpPr>
        <p:sp>
          <p:nvSpPr>
            <p:cNvPr id="22" name="Rectangle 21">
              <a:extLst>
                <a:ext uri="{FF2B5EF4-FFF2-40B4-BE49-F238E27FC236}">
                  <a16:creationId xmlns:a16="http://schemas.microsoft.com/office/drawing/2014/main" id="{81F2071E-DF8C-495C-8676-8F839E06F04F}"/>
                </a:ext>
              </a:extLst>
            </p:cNvPr>
            <p:cNvSpPr/>
            <p:nvPr/>
          </p:nvSpPr>
          <p:spPr>
            <a:xfrm>
              <a:off x="3457665" y="106002"/>
              <a:ext cx="4932625" cy="1015663"/>
            </a:xfrm>
            <a:prstGeom prst="rect">
              <a:avLst/>
            </a:prstGeom>
            <a:solidFill>
              <a:schemeClr val="accent5">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rPr>
                <a:t>VẬN DỤNG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2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5714" y="1554550"/>
            <a:ext cx="5305975" cy="4773937"/>
            <a:chOff x="-75714" y="1554550"/>
            <a:chExt cx="5305975" cy="4773937"/>
          </a:xfrm>
        </p:grpSpPr>
        <p:grpSp>
          <p:nvGrpSpPr>
            <p:cNvPr id="8" name="Group 7"/>
            <p:cNvGrpSpPr/>
            <p:nvPr/>
          </p:nvGrpSpPr>
          <p:grpSpPr>
            <a:xfrm>
              <a:off x="-75714" y="1554550"/>
              <a:ext cx="5305975" cy="4773937"/>
              <a:chOff x="527356" y="1433872"/>
              <a:chExt cx="5305975" cy="4773937"/>
            </a:xfrm>
          </p:grpSpPr>
          <p:sp>
            <p:nvSpPr>
              <p:cNvPr id="6" name="Oval 5"/>
              <p:cNvSpPr/>
              <p:nvPr/>
            </p:nvSpPr>
            <p:spPr>
              <a:xfrm>
                <a:off x="1031021" y="1477692"/>
                <a:ext cx="4802310" cy="468629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7356" y="1433872"/>
                <a:ext cx="3028396" cy="477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10"/>
            <a:stretch>
              <a:fillRect/>
            </a:stretch>
          </p:blipFill>
          <p:spPr>
            <a:xfrm>
              <a:off x="371331" y="1898392"/>
              <a:ext cx="4442875" cy="408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4694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F2071E-DF8C-495C-8676-8F839E06F04F}"/>
              </a:ext>
            </a:extLst>
          </p:cNvPr>
          <p:cNvSpPr/>
          <p:nvPr/>
        </p:nvSpPr>
        <p:spPr>
          <a:xfrm>
            <a:off x="78225" y="246979"/>
            <a:ext cx="3128260" cy="39703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Nguyên nhân gây MƯA LỚN ở miền Trung nước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Đặc điểm mưa lũ ở đó?</a:t>
            </a:r>
          </a:p>
        </p:txBody>
      </p:sp>
      <p:pic>
        <p:nvPicPr>
          <p:cNvPr id="2" name="Miền Trung mưa lớn, nhiều khu dân cư bị ngập _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0733" y="358378"/>
            <a:ext cx="8379883" cy="4899421"/>
          </a:xfrm>
          <a:prstGeom prst="rect">
            <a:avLst/>
          </a:prstGeom>
        </p:spPr>
      </p:pic>
    </p:spTree>
    <p:extLst>
      <p:ext uri="{BB962C8B-B14F-4D97-AF65-F5344CB8AC3E}">
        <p14:creationId xmlns:p14="http://schemas.microsoft.com/office/powerpoint/2010/main" val="868575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471" y="1173509"/>
            <a:ext cx="5476552" cy="762260"/>
          </a:xfrm>
          <a:prstGeom prst="rect">
            <a:avLst/>
          </a:prstGeom>
          <a:ln w="3175">
            <a:noFill/>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MƯA LŨ </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ở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miền</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Trung</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ta</a:t>
            </a:r>
          </a:p>
        </p:txBody>
      </p:sp>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9271" y="0"/>
            <a:ext cx="553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rnado Typhoon Flooding Cartoon Png Free Map PNG Image &amp;amp; PSD File Free  Download - Lovepik | 611289516">
            <a:extLst>
              <a:ext uri="{FF2B5EF4-FFF2-40B4-BE49-F238E27FC236}">
                <a16:creationId xmlns:a16="http://schemas.microsoft.com/office/drawing/2014/main" id="{7523B9C3-9DE4-4695-996A-499CE3C6DD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6628" r="95349">
                        <a14:foregroundMark x1="6628" y1="58710" x2="6628" y2="58710"/>
                        <a14:foregroundMark x1="31512" y1="53387" x2="31395" y2="52419"/>
                        <a14:foregroundMark x1="30349" y1="49516" x2="26977" y2="47258"/>
                        <a14:foregroundMark x1="24186" y1="46774" x2="24186" y2="46774"/>
                        <a14:foregroundMark x1="21279" y1="50806" x2="20349" y2="50323"/>
                        <a14:foregroundMark x1="18721" y1="48871" x2="18721" y2="48871"/>
                        <a14:foregroundMark x1="40465" y1="37903" x2="40465" y2="37903"/>
                        <a14:foregroundMark x1="39302" y1="35968" x2="41395" y2="35806"/>
                        <a14:foregroundMark x1="44070" y1="35000" x2="44070" y2="35000"/>
                        <a14:foregroundMark x1="50233" y1="30484" x2="50581" y2="29839"/>
                        <a14:foregroundMark x1="50930" y1="27742" x2="50930" y2="27742"/>
                        <a14:foregroundMark x1="50930" y1="26452" x2="51860" y2="25968"/>
                        <a14:foregroundMark x1="55814" y1="24032" x2="55814" y2="24032"/>
                        <a14:foregroundMark x1="58023" y1="16774" x2="58023" y2="16774"/>
                        <a14:foregroundMark x1="58140" y1="14355" x2="58721" y2="13871"/>
                        <a14:foregroundMark x1="61163" y1="11774" x2="68488" y2="10484"/>
                        <a14:foregroundMark x1="70000" y1="10484" x2="70698" y2="10000"/>
                        <a14:foregroundMark x1="71279" y1="10000" x2="72326" y2="10000"/>
                        <a14:foregroundMark x1="78256" y1="14516" x2="81860" y2="17419"/>
                        <a14:foregroundMark x1="85814" y1="23065" x2="91628" y2="33065"/>
                        <a14:foregroundMark x1="91628" y1="33065" x2="95349" y2="45161"/>
                        <a14:foregroundMark x1="95349" y1="45161" x2="90465" y2="52419"/>
                        <a14:foregroundMark x1="67326" y1="55806" x2="67093" y2="56452"/>
                        <a14:foregroundMark x1="66977" y1="56452" x2="66977" y2="56452"/>
                        <a14:foregroundMark x1="65581" y1="52742" x2="59535" y2="43226"/>
                        <a14:foregroundMark x1="58721" y1="42258" x2="58721" y2="42258"/>
                        <a14:foregroundMark x1="77558" y1="55806" x2="77558" y2="55806"/>
                        <a14:foregroundMark x1="80000" y1="56290" x2="80000" y2="56290"/>
                        <a14:foregroundMark x1="82791" y1="59839" x2="82791" y2="59839"/>
                        <a14:foregroundMark x1="82907" y1="59355" x2="83140" y2="57419"/>
                        <a14:foregroundMark x1="83140" y1="56935" x2="83140" y2="56935"/>
                        <a14:foregroundMark x1="35116" y1="39032" x2="35116" y2="39032"/>
                        <a14:foregroundMark x1="35116" y1="39032" x2="35116" y2="39032"/>
                        <a14:foregroundMark x1="13023" y1="49516" x2="13023" y2="49516"/>
                        <a14:foregroundMark x1="14884" y1="50968" x2="14884" y2="50968"/>
                        <a14:foregroundMark x1="15581" y1="50000" x2="15581" y2="50000"/>
                      </a14:backgroundRemoval>
                    </a14:imgEffect>
                  </a14:imgLayer>
                </a14:imgProps>
              </a:ext>
              <a:ext uri="{28A0092B-C50C-407E-A947-70E740481C1C}">
                <a14:useLocalDpi xmlns:a14="http://schemas.microsoft.com/office/drawing/2010/main" val="0"/>
              </a:ext>
            </a:extLst>
          </a:blip>
          <a:srcRect t="4463" b="14447"/>
          <a:stretch/>
        </p:blipFill>
        <p:spPr bwMode="auto">
          <a:xfrm>
            <a:off x="3048588" y="4922232"/>
            <a:ext cx="3427269" cy="2003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03574" y="1898839"/>
            <a:ext cx="6114346" cy="378565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Miền Trung có địa hình hẹ</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p</a:t>
            </a: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ngang, phía Tây là dải núi cao, phía đông là đồng bằng nhỏ hẹp, nhiều dãy núi lan ra sát biển ⟹ sông ngòi ngắn, nhỏ và dốc.</a:t>
            </a:r>
            <a:endPar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Mưa khá tập trung, mưa với lượng nước mưa lớn (do bão, dải hội tụ..) và diễn ra trong thời gian ngắn (do địa hình).</a:t>
            </a:r>
            <a:endPar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sym typeface="Wingdings" panose="05000000000000000000" pitchFamily="2" charset="2"/>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lớn</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m</a:t>
            </a: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ực nước lũ ở các sông ngòi miền Trung nước ta thường lên rất nhanh</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rút</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nhanh</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p:txBody>
      </p:sp>
      <p:pic>
        <p:nvPicPr>
          <p:cNvPr id="2054" name="Picture 6" descr="Flood Relief, Flood Fighting, Flood, Flood Control PNG Transparent Clipart  Image and PSD File for Free Download">
            <a:extLst>
              <a:ext uri="{FF2B5EF4-FFF2-40B4-BE49-F238E27FC236}">
                <a16:creationId xmlns:a16="http://schemas.microsoft.com/office/drawing/2014/main" id="{DD3C6A1F-D89A-433F-89BB-73239D80ECF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8438" r="90625">
                        <a14:foregroundMark x1="90781" y1="60156" x2="90781" y2="60156"/>
                        <a14:foregroundMark x1="8438" y1="53281" x2="8438" y2="53281"/>
                      </a14:backgroundRemoval>
                    </a14:imgEffect>
                  </a14:imgLayer>
                </a14:imgProps>
              </a:ext>
              <a:ext uri="{28A0092B-C50C-407E-A947-70E740481C1C}">
                <a14:useLocalDpi xmlns:a14="http://schemas.microsoft.com/office/drawing/2010/main" val="0"/>
              </a:ext>
            </a:extLst>
          </a:blip>
          <a:srcRect l="4923" t="24899" r="7385" b="21096"/>
          <a:stretch/>
        </p:blipFill>
        <p:spPr bwMode="auto">
          <a:xfrm>
            <a:off x="422471" y="5497827"/>
            <a:ext cx="2208628" cy="13601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EM CÓ BIẾT?</a:t>
            </a: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9">
            <a:extLst>
              <a:ext uri="{28A0092B-C50C-407E-A947-70E740481C1C}">
                <a14:useLocalDpi xmlns:a14="http://schemas.microsoft.com/office/drawing/2010/main" val="0"/>
              </a:ext>
            </a:extLst>
          </a:blip>
          <a:srcRect l="15427" t="17445" r="23664" b="22327"/>
          <a:stretch/>
        </p:blipFill>
        <p:spPr bwMode="auto">
          <a:xfrm>
            <a:off x="319057" y="57771"/>
            <a:ext cx="1155567" cy="119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500"/>
                                        <p:tgtEl>
                                          <p:spTgt spid="2054"/>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35493" y="0"/>
            <a:ext cx="5578400" cy="69110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179461" y="178734"/>
            <a:ext cx="5456031"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9Slide03 SFU Futura_12" panose="00000400000000000000" pitchFamily="2" charset="0"/>
              </a:rPr>
              <a:t>Ở </a:t>
            </a:r>
            <a:r>
              <a:rPr lang="en-US" sz="3600" b="1" dirty="0" err="1">
                <a:solidFill>
                  <a:srgbClr val="C00000"/>
                </a:solidFill>
                <a:latin typeface="#9Slide03 SFU Futura_12" panose="00000400000000000000" pitchFamily="2" charset="0"/>
              </a:rPr>
              <a:t>nước</a:t>
            </a:r>
            <a:r>
              <a:rPr lang="en-US" sz="3600" b="1" dirty="0">
                <a:solidFill>
                  <a:srgbClr val="C00000"/>
                </a:solidFill>
                <a:latin typeface="#9Slide03 SFU Futura_12" panose="00000400000000000000" pitchFamily="2" charset="0"/>
              </a:rPr>
              <a:t> ta </a:t>
            </a:r>
            <a:r>
              <a:rPr lang="en-US" sz="3600" b="1" dirty="0" err="1">
                <a:solidFill>
                  <a:srgbClr val="C00000"/>
                </a:solidFill>
                <a:latin typeface="#9Slide03 SFU Futura_12" panose="00000400000000000000" pitchFamily="2" charset="0"/>
              </a:rPr>
              <a:t>có</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những</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loại</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gió</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nào</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hoạt</a:t>
            </a:r>
            <a:r>
              <a:rPr lang="en-US" sz="3600" b="1" dirty="0">
                <a:solidFill>
                  <a:srgbClr val="C00000"/>
                </a:solidFill>
                <a:latin typeface="#9Slide03 SFU Futura_12" panose="00000400000000000000" pitchFamily="2" charset="0"/>
              </a:rPr>
              <a:t> </a:t>
            </a:r>
            <a:r>
              <a:rPr lang="en-US" sz="3600" b="1" dirty="0" err="1">
                <a:solidFill>
                  <a:srgbClr val="C00000"/>
                </a:solidFill>
                <a:latin typeface="#9Slide03 SFU Futura_12" panose="00000400000000000000" pitchFamily="2" charset="0"/>
              </a:rPr>
              <a:t>động</a:t>
            </a:r>
            <a:r>
              <a:rPr lang="en-US" sz="3600" b="1" dirty="0">
                <a:solidFill>
                  <a:srgbClr val="C00000"/>
                </a:solidFill>
                <a:latin typeface="#9Slide03 SFU Futura_12" panose="00000400000000000000" pitchFamily="2" charset="0"/>
              </a:rPr>
              <a:t>?</a:t>
            </a:r>
            <a:endPar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ndParaRPr>
          </a:p>
        </p:txBody>
      </p:sp>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5427" t="17445" r="23664" b="22327"/>
          <a:stretch/>
        </p:blipFill>
        <p:spPr bwMode="auto">
          <a:xfrm>
            <a:off x="98214" y="101792"/>
            <a:ext cx="1155567" cy="1194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3398599" y="2097450"/>
            <a:ext cx="3209489" cy="178706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iểm Unicode U+2600 FE0F là biểu tượng biểu tượng cảm xúc ☀️ (emoji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3983" y="1692500"/>
            <a:ext cx="820427" cy="8204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3594" y1="73281" x2="33594" y2="72656"/>
                        <a14:foregroundMark x1="40313" y1="67656" x2="40313" y2="67656"/>
                        <a14:foregroundMark x1="48125" y1="69375" x2="48125" y2="69375"/>
                        <a14:foregroundMark x1="56250" y1="73125" x2="56250" y2="73125"/>
                        <a14:foregroundMark x1="62813" y1="67969" x2="62813" y2="67969"/>
                        <a14:foregroundMark x1="71719" y1="69375" x2="71719" y2="69375"/>
                        <a14:foregroundMark x1="64688" y1="77813" x2="64688" y2="77813"/>
                        <a14:foregroundMark x1="52344" y1="80313" x2="52344" y2="80313"/>
                        <a14:foregroundMark x1="42188" y1="77344" x2="42188" y2="77344"/>
                      </a14:backgroundRemoval>
                    </a14:imgEffect>
                  </a14:imgLayer>
                </a14:imgProps>
              </a:ext>
              <a:ext uri="{28A0092B-C50C-407E-A947-70E740481C1C}">
                <a14:useLocalDpi xmlns:a14="http://schemas.microsoft.com/office/drawing/2010/main" val="0"/>
              </a:ext>
            </a:extLst>
          </a:blip>
          <a:srcRect l="14792" t="14479" r="15131" b="15911"/>
          <a:stretch/>
        </p:blipFill>
        <p:spPr bwMode="auto">
          <a:xfrm>
            <a:off x="3387875" y="1775112"/>
            <a:ext cx="1016815" cy="1010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8991" y="1849673"/>
            <a:ext cx="1822935" cy="584775"/>
          </a:xfrm>
          <a:prstGeom prst="rect">
            <a:avLst/>
          </a:prstGeom>
        </p:spPr>
        <p:txBody>
          <a:bodyPr wrap="none">
            <a:spAutoFit/>
          </a:bodyPr>
          <a:lstStyle/>
          <a:p>
            <a:r>
              <a:rPr lang="en-US" sz="3200" b="1" dirty="0" err="1">
                <a:solidFill>
                  <a:srgbClr val="0027CF"/>
                </a:solidFill>
                <a:latin typeface="#9Slide03 SFU Futura_12" panose="00000400000000000000" pitchFamily="2" charset="0"/>
              </a:rPr>
              <a:t>Gió</a:t>
            </a:r>
            <a:r>
              <a:rPr lang="en-US" sz="3200" b="1" dirty="0">
                <a:solidFill>
                  <a:srgbClr val="0027CF"/>
                </a:solidFill>
                <a:latin typeface="#9Slide03 SFU Futura_12" panose="00000400000000000000" pitchFamily="2" charset="0"/>
              </a:rPr>
              <a:t> </a:t>
            </a:r>
            <a:r>
              <a:rPr lang="en-US" sz="3200" b="1" dirty="0" err="1">
                <a:solidFill>
                  <a:srgbClr val="0027CF"/>
                </a:solidFill>
                <a:latin typeface="#9Slide03 SFU Futura_12" panose="00000400000000000000" pitchFamily="2" charset="0"/>
              </a:rPr>
              <a:t>mùa</a:t>
            </a:r>
            <a:r>
              <a:rPr lang="en-US" sz="3200" b="1" dirty="0">
                <a:solidFill>
                  <a:srgbClr val="0027CF"/>
                </a:solidFill>
                <a:latin typeface="#9Slide03 SFU Futura_12" panose="00000400000000000000" pitchFamily="2" charset="0"/>
              </a:rPr>
              <a:t> </a:t>
            </a:r>
            <a:endParaRPr lang="en-US" sz="3200" dirty="0">
              <a:solidFill>
                <a:srgbClr val="0027CF"/>
              </a:solidFill>
            </a:endParaRPr>
          </a:p>
        </p:txBody>
      </p:sp>
      <p:sp>
        <p:nvSpPr>
          <p:cNvPr id="15" name="Rectangle 14"/>
          <p:cNvSpPr/>
          <p:nvPr/>
        </p:nvSpPr>
        <p:spPr>
          <a:xfrm>
            <a:off x="987732" y="4176197"/>
            <a:ext cx="1829347" cy="584775"/>
          </a:xfrm>
          <a:prstGeom prst="rect">
            <a:avLst/>
          </a:prstGeom>
        </p:spPr>
        <p:txBody>
          <a:bodyPr wrap="none">
            <a:spAutoFit/>
          </a:bodyPr>
          <a:lstStyle/>
          <a:p>
            <a:r>
              <a:rPr lang="en-US" sz="3200" b="1" dirty="0" err="1">
                <a:solidFill>
                  <a:srgbClr val="0027CF"/>
                </a:solidFill>
                <a:latin typeface="#9Slide03 SFU Futura_12" panose="00000400000000000000" pitchFamily="2" charset="0"/>
              </a:rPr>
              <a:t>Gió</a:t>
            </a:r>
            <a:r>
              <a:rPr lang="en-US" sz="3200" b="1" dirty="0">
                <a:solidFill>
                  <a:srgbClr val="0027CF"/>
                </a:solidFill>
                <a:latin typeface="#9Slide03 SFU Futura_12" panose="00000400000000000000" pitchFamily="2" charset="0"/>
              </a:rPr>
              <a:t> </a:t>
            </a:r>
            <a:r>
              <a:rPr lang="en-US" sz="3200" b="1" dirty="0" err="1">
                <a:solidFill>
                  <a:srgbClr val="0027CF"/>
                </a:solidFill>
                <a:latin typeface="#9Slide03 SFU Futura_12" panose="00000400000000000000" pitchFamily="2" charset="0"/>
              </a:rPr>
              <a:t>phơn</a:t>
            </a:r>
            <a:endParaRPr lang="en-US" sz="3200" dirty="0">
              <a:solidFill>
                <a:srgbClr val="0027CF"/>
              </a:solidFill>
            </a:endParaRPr>
          </a:p>
        </p:txBody>
      </p:sp>
      <p:sp>
        <p:nvSpPr>
          <p:cNvPr id="16" name="Rectangle 15"/>
          <p:cNvSpPr/>
          <p:nvPr/>
        </p:nvSpPr>
        <p:spPr>
          <a:xfrm>
            <a:off x="3398598" y="5142147"/>
            <a:ext cx="2682145" cy="584775"/>
          </a:xfrm>
          <a:prstGeom prst="rect">
            <a:avLst/>
          </a:prstGeom>
        </p:spPr>
        <p:txBody>
          <a:bodyPr wrap="none">
            <a:spAutoFit/>
          </a:bodyPr>
          <a:lstStyle/>
          <a:p>
            <a:r>
              <a:rPr lang="en-US" sz="3200" b="1" dirty="0" err="1">
                <a:solidFill>
                  <a:srgbClr val="0027CF"/>
                </a:solidFill>
                <a:latin typeface="#9Slide03 SFU Futura_12" panose="00000400000000000000" pitchFamily="2" charset="0"/>
              </a:rPr>
              <a:t>Gió</a:t>
            </a:r>
            <a:r>
              <a:rPr lang="en-US" sz="3200" b="1" dirty="0">
                <a:solidFill>
                  <a:srgbClr val="0027CF"/>
                </a:solidFill>
                <a:latin typeface="#9Slide03 SFU Futura_12" panose="00000400000000000000" pitchFamily="2" charset="0"/>
              </a:rPr>
              <a:t> </a:t>
            </a:r>
            <a:r>
              <a:rPr lang="en-US" sz="3200" b="1" dirty="0" err="1">
                <a:solidFill>
                  <a:srgbClr val="0027CF"/>
                </a:solidFill>
                <a:latin typeface="#9Slide03 SFU Futura_12" panose="00000400000000000000" pitchFamily="2" charset="0"/>
              </a:rPr>
              <a:t>Tín</a:t>
            </a:r>
            <a:r>
              <a:rPr lang="en-US" sz="3200" b="1" dirty="0">
                <a:solidFill>
                  <a:srgbClr val="0027CF"/>
                </a:solidFill>
                <a:latin typeface="#9Slide03 SFU Futura_12" panose="00000400000000000000" pitchFamily="2" charset="0"/>
              </a:rPr>
              <a:t> </a:t>
            </a:r>
            <a:r>
              <a:rPr lang="en-US" sz="3200" b="1" dirty="0" err="1">
                <a:solidFill>
                  <a:srgbClr val="0027CF"/>
                </a:solidFill>
                <a:latin typeface="#9Slide03 SFU Futura_12" panose="00000400000000000000" pitchFamily="2" charset="0"/>
              </a:rPr>
              <a:t>phong</a:t>
            </a:r>
            <a:endParaRPr lang="en-US" sz="3200" dirty="0">
              <a:solidFill>
                <a:srgbClr val="0027CF"/>
              </a:solidFill>
            </a:endParaRPr>
          </a:p>
        </p:txBody>
      </p:sp>
      <p:sp>
        <p:nvSpPr>
          <p:cNvPr id="7" name="Rectangle 6"/>
          <p:cNvSpPr/>
          <p:nvPr/>
        </p:nvSpPr>
        <p:spPr>
          <a:xfrm>
            <a:off x="3295039" y="5633955"/>
            <a:ext cx="2892455" cy="954107"/>
          </a:xfrm>
          <a:prstGeom prst="rect">
            <a:avLst/>
          </a:prstGeom>
        </p:spPr>
        <p:txBody>
          <a:bodyPr wrap="square">
            <a:spAutoFit/>
          </a:bodyPr>
          <a:lstStyle/>
          <a:p>
            <a:pPr algn="just"/>
            <a:r>
              <a:rPr lang="vi-VN" sz="2800" b="1" dirty="0">
                <a:solidFill>
                  <a:srgbClr val="000000"/>
                </a:solidFill>
                <a:latin typeface="#9Slide03 SVN-PF Din Text Pro C" panose="02000506020000020004" charset="0"/>
              </a:rPr>
              <a:t> </a:t>
            </a:r>
            <a:r>
              <a:rPr lang="en-US" sz="2800" b="1" dirty="0">
                <a:solidFill>
                  <a:srgbClr val="000000"/>
                </a:solidFill>
                <a:latin typeface="#9Slide03 SVN-PF Din Text Pro C" panose="02000506020000020004" charset="0"/>
              </a:rPr>
              <a:t>D</a:t>
            </a:r>
            <a:r>
              <a:rPr lang="vi-VN" sz="2800" b="1" dirty="0">
                <a:solidFill>
                  <a:srgbClr val="000000"/>
                </a:solidFill>
                <a:latin typeface="#9Slide03 SVN-PF Din Text Pro C" panose="02000506020000020004" charset="0"/>
              </a:rPr>
              <a:t>o nằm trong vùng nội chí tuyến bán cầu Bắc</a:t>
            </a:r>
            <a:endParaRPr lang="en-US" sz="2800" b="1" dirty="0">
              <a:latin typeface="#9Slide03 SVN-PF Din Text Pro C" panose="02000506020000020004" charset="0"/>
            </a:endParaRPr>
          </a:p>
        </p:txBody>
      </p:sp>
      <p:sp>
        <p:nvSpPr>
          <p:cNvPr id="12" name="Rectangle 11"/>
          <p:cNvSpPr/>
          <p:nvPr/>
        </p:nvSpPr>
        <p:spPr>
          <a:xfrm>
            <a:off x="142321" y="2462159"/>
            <a:ext cx="3256277" cy="1384995"/>
          </a:xfrm>
          <a:prstGeom prst="rect">
            <a:avLst/>
          </a:prstGeom>
        </p:spPr>
        <p:txBody>
          <a:bodyPr wrap="square">
            <a:spAutoFit/>
          </a:bodyPr>
          <a:lstStyle/>
          <a:p>
            <a:pPr algn="just"/>
            <a:r>
              <a:rPr lang="en-US" sz="2800" b="1" dirty="0">
                <a:solidFill>
                  <a:srgbClr val="000000"/>
                </a:solidFill>
                <a:latin typeface="#9Slide03 SVN-PF Din Text Pro C" panose="02000506020000020004" charset="0"/>
              </a:rPr>
              <a:t>Do </a:t>
            </a:r>
            <a:r>
              <a:rPr lang="en-US" sz="2800" b="1" dirty="0" err="1">
                <a:solidFill>
                  <a:srgbClr val="000000"/>
                </a:solidFill>
                <a:latin typeface="#9Slide03 SVN-PF Din Text Pro C" panose="02000506020000020004" charset="0"/>
              </a:rPr>
              <a:t>giáp</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biển</a:t>
            </a:r>
            <a:r>
              <a:rPr lang="en-US" sz="2800" b="1" dirty="0">
                <a:solidFill>
                  <a:srgbClr val="000000"/>
                </a:solidFill>
                <a:latin typeface="#9Slide03 SVN-PF Din Text Pro C" panose="02000506020000020004" charset="0"/>
              </a:rPr>
              <a:t>, </a:t>
            </a:r>
            <a:r>
              <a:rPr lang="vi-VN" sz="2800" b="1" dirty="0">
                <a:solidFill>
                  <a:srgbClr val="000000"/>
                </a:solidFill>
                <a:latin typeface="#9Slide03 SVN-PF Din Text Pro C" panose="02000506020000020004" charset="0"/>
              </a:rPr>
              <a:t>chịu ảnh hưởng mạnh mẽ của các khối khí hoạt động theo mù</a:t>
            </a:r>
            <a:r>
              <a:rPr lang="en-US" sz="2800" b="1" dirty="0">
                <a:solidFill>
                  <a:srgbClr val="000000"/>
                </a:solidFill>
                <a:latin typeface="#9Slide03 SVN-PF Din Text Pro C" panose="02000506020000020004" charset="0"/>
              </a:rPr>
              <a:t>a</a:t>
            </a:r>
            <a:endParaRPr lang="en-US" sz="2800" b="1" dirty="0">
              <a:latin typeface="#9Slide03 SVN-PF Din Text Pro C" panose="02000506020000020004" charset="0"/>
            </a:endParaRPr>
          </a:p>
        </p:txBody>
      </p:sp>
      <p:sp>
        <p:nvSpPr>
          <p:cNvPr id="19" name="Rectangle 18"/>
          <p:cNvSpPr/>
          <p:nvPr/>
        </p:nvSpPr>
        <p:spPr>
          <a:xfrm>
            <a:off x="224248" y="4571927"/>
            <a:ext cx="3802942" cy="523220"/>
          </a:xfrm>
          <a:prstGeom prst="rect">
            <a:avLst/>
          </a:prstGeom>
        </p:spPr>
        <p:txBody>
          <a:bodyPr wrap="square">
            <a:spAutoFit/>
          </a:bodyPr>
          <a:lstStyle/>
          <a:p>
            <a:pPr algn="just"/>
            <a:r>
              <a:rPr lang="vi-VN" sz="2800" b="1" dirty="0">
                <a:solidFill>
                  <a:srgbClr val="000000"/>
                </a:solidFill>
                <a:latin typeface="#9Slide03 SVN-PF Din Text Pro C" panose="02000506020000020004" charset="0"/>
              </a:rPr>
              <a:t> </a:t>
            </a:r>
            <a:r>
              <a:rPr lang="en-US" sz="2800" b="1" dirty="0">
                <a:solidFill>
                  <a:srgbClr val="000000"/>
                </a:solidFill>
                <a:latin typeface="#9Slide03 SVN-PF Din Text Pro C" panose="02000506020000020004" charset="0"/>
              </a:rPr>
              <a:t>D</a:t>
            </a:r>
            <a:r>
              <a:rPr lang="vi-VN" sz="2800" b="1" dirty="0">
                <a:solidFill>
                  <a:srgbClr val="000000"/>
                </a:solidFill>
                <a:latin typeface="#9Slide03 SVN-PF Din Text Pro C" panose="02000506020000020004" charset="0"/>
              </a:rPr>
              <a:t>o </a:t>
            </a:r>
            <a:r>
              <a:rPr lang="en-US" sz="2800" b="1" dirty="0" err="1">
                <a:solidFill>
                  <a:srgbClr val="000000"/>
                </a:solidFill>
                <a:latin typeface="#9Slide03 SVN-PF Din Text Pro C" panose="02000506020000020004" charset="0"/>
              </a:rPr>
              <a:t>có</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dãy</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Trường</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Sơn</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chắn</a:t>
            </a:r>
            <a:r>
              <a:rPr lang="en-US" sz="2800" b="1" dirty="0">
                <a:solidFill>
                  <a:srgbClr val="000000"/>
                </a:solidFill>
                <a:latin typeface="#9Slide03 SVN-PF Din Text Pro C" panose="02000506020000020004" charset="0"/>
              </a:rPr>
              <a:t> </a:t>
            </a:r>
            <a:r>
              <a:rPr lang="en-US" sz="2800" b="1" dirty="0" err="1">
                <a:solidFill>
                  <a:srgbClr val="000000"/>
                </a:solidFill>
                <a:latin typeface="#9Slide03 SVN-PF Din Text Pro C" panose="02000506020000020004" charset="0"/>
              </a:rPr>
              <a:t>gió</a:t>
            </a:r>
            <a:endParaRPr lang="en-US" sz="2800" b="1" dirty="0">
              <a:latin typeface="#9Slide03 SVN-PF Din Text Pro C" panose="02000506020000020004" charset="0"/>
            </a:endParaRPr>
          </a:p>
        </p:txBody>
      </p:sp>
    </p:spTree>
    <p:extLst>
      <p:ext uri="{BB962C8B-B14F-4D97-AF65-F5344CB8AC3E}">
        <p14:creationId xmlns:p14="http://schemas.microsoft.com/office/powerpoint/2010/main" val="69590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par>
                                <p:cTn id="17" presetID="10"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500"/>
                                        <p:tgtEl>
                                          <p:spTgt spid="7172"/>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99957" y="0"/>
            <a:ext cx="2813936" cy="3486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487694" y="376224"/>
            <a:ext cx="789919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Dựa vào những kiến thức đã học, hãy giải thích hiện tượng thời tiết trong câu thơ sau</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a:t>
            </a:r>
          </a:p>
        </p:txBody>
      </p:sp>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5427" t="17445" r="23664" b="22327"/>
          <a:stretch/>
        </p:blipFill>
        <p:spPr bwMode="auto">
          <a:xfrm>
            <a:off x="319057" y="57771"/>
            <a:ext cx="1155567" cy="1194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F2071E-DF8C-495C-8676-8F839E06F04F}"/>
              </a:ext>
            </a:extLst>
          </p:cNvPr>
          <p:cNvSpPr/>
          <p:nvPr/>
        </p:nvSpPr>
        <p:spPr>
          <a:xfrm>
            <a:off x="712976" y="1481077"/>
            <a:ext cx="5222438"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“Trường Sơn đông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Trường Sơn tây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Bên nắng đốt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Bên mưa quây…”</a:t>
            </a:r>
          </a:p>
        </p:txBody>
      </p:sp>
      <p:pic>
        <p:nvPicPr>
          <p:cNvPr id="11"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5815012" y="1771893"/>
            <a:ext cx="3571875" cy="198884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3943350"/>
            <a:ext cx="12192000" cy="28575"/>
          </a:xfrm>
          <a:prstGeom prst="line">
            <a:avLst/>
          </a:prstGeom>
          <a:ln>
            <a:solidFill>
              <a:srgbClr val="1A812F"/>
            </a:solidFill>
          </a:ln>
        </p:spPr>
        <p:style>
          <a:lnRef idx="1">
            <a:schemeClr val="accent1"/>
          </a:lnRef>
          <a:fillRef idx="0">
            <a:schemeClr val="accent1"/>
          </a:fillRef>
          <a:effectRef idx="0">
            <a:schemeClr val="accent1"/>
          </a:effectRef>
          <a:fontRef idx="minor">
            <a:schemeClr val="tx1"/>
          </a:fontRef>
        </p:style>
      </p:cxnSp>
      <p:pic>
        <p:nvPicPr>
          <p:cNvPr id="7172" name="Picture 4" descr="Điểm Unicode U+2600 FE0F là biểu tượng biểu tượng cảm xúc ☀️ (emoji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2782" y="1366943"/>
            <a:ext cx="820427" cy="8204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3594" y1="73281" x2="33594" y2="72656"/>
                        <a14:foregroundMark x1="40313" y1="67656" x2="40313" y2="67656"/>
                        <a14:foregroundMark x1="48125" y1="69375" x2="48125" y2="69375"/>
                        <a14:foregroundMark x1="56250" y1="73125" x2="56250" y2="73125"/>
                        <a14:foregroundMark x1="62813" y1="67969" x2="62813" y2="67969"/>
                        <a14:foregroundMark x1="71719" y1="69375" x2="71719" y2="69375"/>
                        <a14:foregroundMark x1="64688" y1="77813" x2="64688" y2="77813"/>
                        <a14:foregroundMark x1="52344" y1="80313" x2="52344" y2="80313"/>
                        <a14:foregroundMark x1="42188" y1="77344" x2="42188" y2="77344"/>
                      </a14:backgroundRemoval>
                    </a14:imgEffect>
                  </a14:imgLayer>
                </a14:imgProps>
              </a:ext>
              <a:ext uri="{28A0092B-C50C-407E-A947-70E740481C1C}">
                <a14:useLocalDpi xmlns:a14="http://schemas.microsoft.com/office/drawing/2010/main" val="0"/>
              </a:ext>
            </a:extLst>
          </a:blip>
          <a:srcRect l="14792" t="14479" r="15131" b="15911"/>
          <a:stretch/>
        </p:blipFill>
        <p:spPr bwMode="auto">
          <a:xfrm>
            <a:off x="5974648" y="1521938"/>
            <a:ext cx="1016815" cy="1010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2533" y="4084254"/>
            <a:ext cx="11742406"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SFU Futura_12" panose="020B0604020202020204" charset="0"/>
                <a:ea typeface="+mn-ea"/>
                <a:cs typeface="+mn-cs"/>
              </a:rPr>
              <a:t>Vào</a:t>
            </a:r>
            <a:r>
              <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9Slide03 SFU Futura_12" panose="020B0604020202020204" charset="0"/>
                <a:ea typeface="+mn-ea"/>
                <a:cs typeface="+mn-cs"/>
              </a:rPr>
              <a:t>mùa</a:t>
            </a:r>
            <a:r>
              <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9Slide03 SFU Futura_12" panose="020B0604020202020204" charset="0"/>
                <a:ea typeface="+mn-ea"/>
                <a:cs typeface="+mn-cs"/>
              </a:rPr>
              <a:t>hạ</a:t>
            </a:r>
            <a:r>
              <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 g</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ió từ vịnh Thái Lan thổi vào theo hướng Tây Nam, đem theo nhiều hơi nước, khi gặp dãy Trường Sơn thì gây mưa ở sườn Tây dãy Trường Sơn. Khi vượt qua dãy Trường Sơn, gió đã mất hết hơi ẩm nên trở thành gió nóng và khô, gọi là gió fơn Tây Nam hay gió Lào</a:t>
            </a:r>
            <a:r>
              <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 </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Như vậy, vào mùa hạ sườn Đông của dãy Trường Sơn rất nóng và khô (Nắng đốt), ngược lại sườn Tây lại là mùa mưa (Mưa quây).</a:t>
            </a:r>
            <a:endPar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endParaRPr>
          </a:p>
        </p:txBody>
      </p:sp>
    </p:spTree>
    <p:extLst>
      <p:ext uri="{BB962C8B-B14F-4D97-AF65-F5344CB8AC3E}">
        <p14:creationId xmlns:p14="http://schemas.microsoft.com/office/powerpoint/2010/main" val="25569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500"/>
                                        <p:tgtEl>
                                          <p:spTgt spid="7174"/>
                                        </p:tgtEl>
                                      </p:cBhvr>
                                    </p:animEffect>
                                  </p:childTnLst>
                                </p:cTn>
                              </p:par>
                              <p:par>
                                <p:cTn id="20" presetID="10" presetClass="entr" presetSubtype="0"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ịa lí 10 Cánh diều Bài 9: Thực hành: Đọc bản đồ các đới khí hậu trên Trái  Đất. Phân tích biểu đồ một số kiểu khí hậu">
            <a:extLst>
              <a:ext uri="{FF2B5EF4-FFF2-40B4-BE49-F238E27FC236}">
                <a16:creationId xmlns:a16="http://schemas.microsoft.com/office/drawing/2014/main" id="{68B9142B-329F-F40C-B9ED-19B909FFE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44" y="0"/>
            <a:ext cx="9414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43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1730805" y="226531"/>
            <a:ext cx="89117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BÁO CÁO SẢN PHẨM</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6146" name="Picture 2" descr="Thuyết trình cuốn hút với content mapping và storytelling • LEAN PM School">
            <a:extLst>
              <a:ext uri="{FF2B5EF4-FFF2-40B4-BE49-F238E27FC236}">
                <a16:creationId xmlns:a16="http://schemas.microsoft.com/office/drawing/2014/main" id="{74DC1A3B-B78C-5E67-9BAA-4F62FA736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22438"/>
            <a:ext cx="6096000"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9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914" y="1610135"/>
            <a:ext cx="2357013"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vi-VN" sz="4000" b="1" u="none" strike="noStrike" kern="1200" cap="none" spc="0" normalizeH="0" baseline="0" noProof="0" dirty="0">
                <a:ln>
                  <a:noFill/>
                </a:ln>
                <a:solidFill>
                  <a:srgbClr val="FF0000"/>
                </a:solidFill>
                <a:effectLst/>
                <a:uLnTx/>
                <a:uFillTx/>
                <a:ea typeface="+mn-ea"/>
                <a:cs typeface="Arial" panose="020B0604020202020204" pitchFamily="34" charset="0"/>
              </a:rPr>
              <a:t>Khí áp</a:t>
            </a:r>
            <a:endParaRPr kumimoji="0" lang="en-US" sz="4000" b="1" u="none" strike="noStrike" kern="1200" cap="none" spc="0" normalizeH="0" baseline="0" noProof="0" dirty="0">
              <a:ln>
                <a:noFill/>
              </a:ln>
              <a:solidFill>
                <a:srgbClr val="FF0000"/>
              </a:solidFill>
              <a:effectLst/>
              <a:uLnTx/>
              <a:uFillTx/>
              <a:ea typeface="+mn-ea"/>
              <a:cs typeface="Arial" panose="020B0604020202020204" pitchFamily="34" charset="0"/>
            </a:endParaRPr>
          </a:p>
        </p:txBody>
      </p:sp>
      <p:sp>
        <p:nvSpPr>
          <p:cNvPr id="23" name="Rectangle 22"/>
          <p:cNvSpPr/>
          <p:nvPr/>
        </p:nvSpPr>
        <p:spPr>
          <a:xfrm>
            <a:off x="723900" y="3098800"/>
            <a:ext cx="11188699" cy="1754326"/>
          </a:xfrm>
          <a:prstGeom prst="rect">
            <a:avLst/>
          </a:prstGeom>
          <a:solidFill>
            <a:schemeClr val="accent4">
              <a:lumMod val="20000"/>
              <a:lumOff val="80000"/>
            </a:schemeClr>
          </a:solidFill>
          <a:ln w="3175">
            <a:noFill/>
          </a:ln>
        </p:spPr>
        <p:txBody>
          <a:bodyPr wrap="square">
            <a:spAutoFit/>
          </a:bodyPr>
          <a:lstStyle/>
          <a:p>
            <a:pPr lvl="0" algn="just">
              <a:defRPr/>
            </a:pPr>
            <a:r>
              <a:rPr lang="vi-VN" sz="3600" b="1" dirty="0">
                <a:ea typeface="Times New Roman" panose="02020603050405020304" pitchFamily="18" charset="0"/>
              </a:rPr>
              <a:t>Vùng á</a:t>
            </a:r>
            <a:r>
              <a:rPr kumimoji="0" lang="vi-VN" sz="3600" b="1" i="0" u="none" strike="noStrike" kern="1200" cap="none" spc="0" normalizeH="0" baseline="0" noProof="0" dirty="0">
                <a:ln>
                  <a:noFill/>
                </a:ln>
                <a:effectLst/>
                <a:uLnTx/>
                <a:uFillTx/>
                <a:ea typeface="Times New Roman" panose="02020603050405020304" pitchFamily="18" charset="0"/>
              </a:rPr>
              <a:t>p thấp mưa nhiều</a:t>
            </a:r>
            <a:r>
              <a:rPr lang="vi-VN" sz="3600" b="1" dirty="0">
                <a:ea typeface="Times New Roman" panose="02020603050405020304" pitchFamily="18" charset="0"/>
              </a:rPr>
              <a:t> </a:t>
            </a:r>
            <a:r>
              <a:rPr lang="vi-VN" sz="3600" b="1" dirty="0">
                <a:solidFill>
                  <a:srgbClr val="0027CF"/>
                </a:solidFill>
                <a:ea typeface="Times New Roman" panose="02020603050405020304" pitchFamily="18" charset="0"/>
              </a:rPr>
              <a:t>(xích đạo)</a:t>
            </a:r>
            <a:r>
              <a:rPr kumimoji="0" lang="en-US" sz="3600" b="1" i="0" u="none" strike="noStrike" kern="1200" cap="none" spc="0" normalizeH="0" baseline="0" noProof="0" dirty="0">
                <a:ln>
                  <a:noFill/>
                </a:ln>
                <a:solidFill>
                  <a:srgbClr val="0027CF"/>
                </a:solidFill>
                <a:effectLst/>
                <a:uLnTx/>
                <a:uFillTx/>
                <a:ea typeface="Times New Roman" panose="02020603050405020304" pitchFamily="18" charset="0"/>
              </a:rPr>
              <a:t>.</a:t>
            </a:r>
          </a:p>
          <a:p>
            <a:pPr lvl="0" algn="just">
              <a:defRPr/>
            </a:pPr>
            <a:endParaRPr lang="vi-VN" sz="3600" b="1" dirty="0">
              <a:solidFill>
                <a:prstClr val="black"/>
              </a:solidFill>
              <a:ea typeface="Times New Roman" panose="02020603050405020304" pitchFamily="18" charset="0"/>
            </a:endParaRPr>
          </a:p>
          <a:p>
            <a:pPr lvl="0" algn="just">
              <a:defRPr/>
            </a:pPr>
            <a:r>
              <a:rPr lang="vi-VN" sz="3600" b="1" dirty="0">
                <a:solidFill>
                  <a:prstClr val="black"/>
                </a:solidFill>
                <a:ea typeface="Times New Roman" panose="02020603050405020304" pitchFamily="18" charset="0"/>
              </a:rPr>
              <a:t>Vùng </a:t>
            </a:r>
            <a:r>
              <a:rPr lang="vi-VN" sz="3600" b="1" dirty="0">
                <a:ea typeface="Times New Roman" panose="02020603050405020304" pitchFamily="18" charset="0"/>
              </a:rPr>
              <a:t>á</a:t>
            </a:r>
            <a:r>
              <a:rPr kumimoji="0" lang="vi-VN" sz="3600" b="1" i="0" u="none" strike="noStrike" kern="1200" cap="none" spc="0" normalizeH="0" baseline="0" noProof="0" dirty="0">
                <a:ln>
                  <a:noFill/>
                </a:ln>
                <a:effectLst/>
                <a:uLnTx/>
                <a:uFillTx/>
                <a:ea typeface="Times New Roman" panose="02020603050405020304" pitchFamily="18" charset="0"/>
              </a:rPr>
              <a:t>p cao mưa ít</a:t>
            </a:r>
            <a:r>
              <a:rPr lang="vi-VN" sz="3600" b="1" dirty="0">
                <a:ea typeface="Times New Roman" panose="02020603050405020304" pitchFamily="18" charset="0"/>
              </a:rPr>
              <a:t> </a:t>
            </a:r>
            <a:r>
              <a:rPr lang="vi-VN" sz="3600" b="1" dirty="0">
                <a:solidFill>
                  <a:srgbClr val="0027CF"/>
                </a:solidFill>
                <a:ea typeface="Times New Roman" panose="02020603050405020304" pitchFamily="18" charset="0"/>
              </a:rPr>
              <a:t>(vùng cực, vùng chí tuyến)</a:t>
            </a:r>
            <a:r>
              <a:rPr kumimoji="0" lang="en-US" sz="3600" b="1" i="0" u="none" strike="noStrike" kern="1200" cap="none" spc="0" normalizeH="0" baseline="0" noProof="0" dirty="0">
                <a:ln>
                  <a:noFill/>
                </a:ln>
                <a:solidFill>
                  <a:srgbClr val="0027CF"/>
                </a:solidFill>
                <a:effectLst/>
                <a:uLnTx/>
                <a:uFillTx/>
                <a:ea typeface="Times New Roman" panose="02020603050405020304" pitchFamily="18" charset="0"/>
              </a:rPr>
              <a:t>.</a:t>
            </a:r>
            <a:endParaRPr kumimoji="0" lang="vi-VN" sz="3600" b="1" i="0" u="none" strike="noStrike" kern="1200" cap="none" spc="0" normalizeH="0" baseline="0" noProof="0" dirty="0">
              <a:ln>
                <a:noFill/>
              </a:ln>
              <a:solidFill>
                <a:srgbClr val="0027CF"/>
              </a:solidFill>
              <a:effectLst/>
              <a:uLnTx/>
              <a:uFillTx/>
              <a:ea typeface="Times New Roman" panose="02020603050405020304" pitchFamily="18" charset="0"/>
            </a:endParaRPr>
          </a:p>
        </p:txBody>
      </p:sp>
      <p:grpSp>
        <p:nvGrpSpPr>
          <p:cNvPr id="14" name="Group 13"/>
          <p:cNvGrpSpPr/>
          <p:nvPr/>
        </p:nvGrpSpPr>
        <p:grpSpPr>
          <a:xfrm>
            <a:off x="28577" y="85798"/>
            <a:ext cx="12163423" cy="873473"/>
            <a:chOff x="28577" y="70911"/>
            <a:chExt cx="12163423" cy="873473"/>
          </a:xfrm>
        </p:grpSpPr>
        <p:grpSp>
          <p:nvGrpSpPr>
            <p:cNvPr id="15" name="Group 14"/>
            <p:cNvGrpSpPr/>
            <p:nvPr/>
          </p:nvGrpSpPr>
          <p:grpSpPr>
            <a:xfrm>
              <a:off x="595539" y="70911"/>
              <a:ext cx="11596461" cy="787943"/>
              <a:chOff x="595539" y="70911"/>
              <a:chExt cx="11596461" cy="787943"/>
            </a:xfrm>
          </p:grpSpPr>
          <p:cxnSp>
            <p:nvCxnSpPr>
              <p:cNvPr id="22" name="Straight Connector 21">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a. </a:t>
                </a:r>
                <a:r>
                  <a:rPr kumimoji="0" lang="en-US" sz="40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CÁC</a:t>
                </a: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Tree>
    <p:extLst>
      <p:ext uri="{BB962C8B-B14F-4D97-AF65-F5344CB8AC3E}">
        <p14:creationId xmlns:p14="http://schemas.microsoft.com/office/powerpoint/2010/main" val="36698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46744" y="1452969"/>
            <a:ext cx="7082970" cy="646331"/>
          </a:xfrm>
          <a:prstGeom prst="rect">
            <a:avLst/>
          </a:prstGeom>
          <a:no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FRÔNG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grpSp>
        <p:nvGrpSpPr>
          <p:cNvPr id="23" name="Group 22"/>
          <p:cNvGrpSpPr/>
          <p:nvPr/>
        </p:nvGrpSpPr>
        <p:grpSpPr>
          <a:xfrm>
            <a:off x="28577" y="85798"/>
            <a:ext cx="12163423" cy="873473"/>
            <a:chOff x="28577" y="70911"/>
            <a:chExt cx="12163423" cy="873473"/>
          </a:xfrm>
        </p:grpSpPr>
        <p:grpSp>
          <p:nvGrpSpPr>
            <p:cNvPr id="26" name="Group 25"/>
            <p:cNvGrpSpPr/>
            <p:nvPr/>
          </p:nvGrpSpPr>
          <p:grpSpPr>
            <a:xfrm>
              <a:off x="595539" y="70911"/>
              <a:ext cx="11596461" cy="787943"/>
              <a:chOff x="595539" y="70911"/>
              <a:chExt cx="11596461" cy="787943"/>
            </a:xfrm>
          </p:grpSpPr>
          <p:cxnSp>
            <p:nvCxnSpPr>
              <p:cNvPr id="28" name="Straight Connector 27">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ln w="9525">
                      <a:solidFill>
                        <a:prstClr val="white"/>
                      </a:solidFill>
                      <a:prstDash val="solid"/>
                    </a:ln>
                    <a:solidFill>
                      <a:srgbClr val="0027CF"/>
                    </a:solidFill>
                    <a:effectLst>
                      <a:outerShdw blurRad="12700" dist="38100" dir="2700000" algn="tl" rotWithShape="0">
                        <a:prstClr val="white">
                          <a:lumMod val="50000"/>
                        </a:prstClr>
                      </a:outerShdw>
                    </a:effectLst>
                    <a:latin typeface="#9Slide07 IcielKoni" pitchFamily="2" charset="0"/>
                  </a:rPr>
                  <a:t>a</a:t>
                </a:r>
                <a:r>
                  <a:rPr kumimoji="0" lang="en-US" sz="4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
        <p:nvSpPr>
          <p:cNvPr id="2" name="Rectangle 1">
            <a:extLst>
              <a:ext uri="{FF2B5EF4-FFF2-40B4-BE49-F238E27FC236}">
                <a16:creationId xmlns:a16="http://schemas.microsoft.com/office/drawing/2014/main" id="{E80DC354-8168-37E8-6032-D079D643C047}"/>
              </a:ext>
            </a:extLst>
          </p:cNvPr>
          <p:cNvSpPr/>
          <p:nvPr/>
        </p:nvSpPr>
        <p:spPr>
          <a:xfrm>
            <a:off x="983344" y="2592998"/>
            <a:ext cx="10611756" cy="1651671"/>
          </a:xfrm>
          <a:prstGeom prst="rect">
            <a:avLst/>
          </a:prstGeom>
        </p:spPr>
        <p:txBody>
          <a:bodyPr wrap="square">
            <a:spAutoFit/>
          </a:bodyPr>
          <a:lstStyle/>
          <a:p>
            <a:pPr algn="just">
              <a:lnSpc>
                <a:spcPct val="150000"/>
              </a:lnSpc>
              <a:tabLst>
                <a:tab pos="409575" algn="l"/>
                <a:tab pos="1071245" algn="l"/>
              </a:tabLst>
              <a:defRPr/>
            </a:pPr>
            <a:r>
              <a:rPr lang="vi-VN" sz="3600" b="1" dirty="0">
                <a:solidFill>
                  <a:srgbClr val="006600"/>
                </a:solidFill>
                <a:ea typeface="Times New Roman" panose="02020603050405020304" pitchFamily="18" charset="0"/>
                <a:cs typeface="Arial" panose="020B0604020202020204" pitchFamily="34" charset="0"/>
              </a:rPr>
              <a:t>Miền có frông hay dả</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i</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tụ</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nhiệt</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đới</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đi</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qua </a:t>
            </a:r>
            <a:r>
              <a:rPr lang="vi-VN" sz="3600" b="1" dirty="0">
                <a:solidFill>
                  <a:srgbClr val="006600"/>
                </a:solidFill>
                <a:ea typeface="Times New Roman" panose="02020603050405020304" pitchFamily="18" charset="0"/>
                <a:cs typeface="Arial" panose="020B0604020202020204" pitchFamily="34" charset="0"/>
              </a:rPr>
              <a:t>thường có</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m</a:t>
            </a:r>
            <a:r>
              <a:rPr lang="vi-VN"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ưa</a:t>
            </a:r>
            <a:r>
              <a:rPr lang="en-US" sz="36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nhiều</a:t>
            </a:r>
            <a:endParaRPr lang="vi-VN" sz="36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306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97870" y="2023789"/>
            <a:ext cx="10591799" cy="1668470"/>
          </a:xfrm>
          <a:prstGeom prst="rect">
            <a:avLst/>
          </a:prstGeom>
        </p:spPr>
        <p:txBody>
          <a:bodyPr wrap="square">
            <a:spAutoFit/>
          </a:bodyPr>
          <a:lstStyle/>
          <a:p>
            <a:pPr lvl="0" algn="just">
              <a:lnSpc>
                <a:spcPct val="150000"/>
              </a:lnSpc>
              <a:tabLst>
                <a:tab pos="409575" algn="l"/>
                <a:tab pos="1071245" algn="l"/>
              </a:tabLst>
              <a:defRPr/>
            </a:pPr>
            <a:r>
              <a:rPr lang="vi-VN" sz="3200" b="1" dirty="0">
                <a:ea typeface="Calibri" panose="020F0502020204030204" pitchFamily="34" charset="0"/>
              </a:rPr>
              <a:t>- Vùng nằm sâu trong lục địa nếu không có gió </a:t>
            </a:r>
            <a:r>
              <a:rPr lang="en-US" sz="3600" b="1" dirty="0" err="1">
                <a:ea typeface="Calibri" panose="020F0502020204030204" pitchFamily="34" charset="0"/>
              </a:rPr>
              <a:t>từ</a:t>
            </a:r>
            <a:r>
              <a:rPr lang="en-US" sz="3600" b="1" dirty="0">
                <a:ea typeface="Calibri" panose="020F0502020204030204" pitchFamily="34" charset="0"/>
              </a:rPr>
              <a:t> </a:t>
            </a:r>
            <a:r>
              <a:rPr lang="en-US" sz="3600" b="1" dirty="0" err="1">
                <a:ea typeface="Calibri" panose="020F0502020204030204" pitchFamily="34" charset="0"/>
              </a:rPr>
              <a:t>đại</a:t>
            </a:r>
            <a:r>
              <a:rPr lang="en-US" sz="3600" b="1" dirty="0">
                <a:ea typeface="Calibri" panose="020F0502020204030204" pitchFamily="34" charset="0"/>
              </a:rPr>
              <a:t> </a:t>
            </a:r>
            <a:r>
              <a:rPr lang="en-US" sz="3600" b="1" dirty="0" err="1">
                <a:ea typeface="Calibri" panose="020F0502020204030204" pitchFamily="34" charset="0"/>
              </a:rPr>
              <a:t>dương</a:t>
            </a:r>
            <a:r>
              <a:rPr lang="en-US" sz="3600" b="1" dirty="0">
                <a:ea typeface="Calibri" panose="020F0502020204030204" pitchFamily="34" charset="0"/>
              </a:rPr>
              <a:t> </a:t>
            </a:r>
            <a:r>
              <a:rPr lang="vi-VN" sz="3200" b="1" dirty="0">
                <a:ea typeface="Calibri" panose="020F0502020204030204" pitchFamily="34" charset="0"/>
              </a:rPr>
              <a:t>thổi vào thì mưa  rất ít</a:t>
            </a:r>
            <a:endParaRPr kumimoji="0" lang="en-US" sz="3200" b="1" i="0" u="none" strike="noStrike" kern="1200" cap="none" spc="0" normalizeH="0" baseline="0" noProof="0" dirty="0">
              <a:ln>
                <a:noFill/>
              </a:ln>
              <a:effectLst/>
              <a:uLnTx/>
              <a:uFillTx/>
            </a:endParaRPr>
          </a:p>
        </p:txBody>
      </p:sp>
      <p:sp>
        <p:nvSpPr>
          <p:cNvPr id="15" name="Rectangle 14"/>
          <p:cNvSpPr/>
          <p:nvPr/>
        </p:nvSpPr>
        <p:spPr>
          <a:xfrm>
            <a:off x="1000526" y="1254707"/>
            <a:ext cx="3357387"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 </a:t>
            </a:r>
            <a:r>
              <a:rPr kumimoji="0" lang="en-US" sz="5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G</a:t>
            </a:r>
            <a:r>
              <a:rPr kumimoji="0" lang="vi-VN" sz="5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ió</a:t>
            </a:r>
            <a:endParaRPr kumimoji="0" lang="en-US" sz="5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endParaRPr>
          </a:p>
        </p:txBody>
      </p:sp>
      <p:sp>
        <p:nvSpPr>
          <p:cNvPr id="22" name="Rectangle 21"/>
          <p:cNvSpPr/>
          <p:nvPr/>
        </p:nvSpPr>
        <p:spPr>
          <a:xfrm>
            <a:off x="1097869" y="4162320"/>
            <a:ext cx="10591800" cy="2228815"/>
          </a:xfrm>
          <a:prstGeom prst="rect">
            <a:avLst/>
          </a:prstGeom>
          <a:gradFill flip="none" rotWithShape="1">
            <a:gsLst>
              <a:gs pos="0">
                <a:srgbClr val="A1C057">
                  <a:tint val="66000"/>
                  <a:satMod val="160000"/>
                </a:srgbClr>
              </a:gs>
              <a:gs pos="50000">
                <a:srgbClr val="A1C057">
                  <a:tint val="44500"/>
                  <a:satMod val="160000"/>
                </a:srgbClr>
              </a:gs>
              <a:gs pos="100000">
                <a:srgbClr val="A1C057">
                  <a:tint val="23500"/>
                  <a:satMod val="160000"/>
                </a:srgbClr>
              </a:gs>
            </a:gsLst>
            <a:lin ang="0" scaled="1"/>
            <a:tileRect/>
          </a:gradFill>
          <a:ln w="3175">
            <a:noFill/>
          </a:ln>
        </p:spPr>
        <p:txBody>
          <a:bodyPr wrap="square">
            <a:spAutoFit/>
          </a:bodyPr>
          <a:lstStyle/>
          <a:p>
            <a:pPr lvl="0" algn="just">
              <a:lnSpc>
                <a:spcPct val="150000"/>
              </a:lnSpc>
              <a:defRPr/>
            </a:pPr>
            <a:r>
              <a:rPr lang="vi-VN" sz="3200" b="1" dirty="0">
                <a:solidFill>
                  <a:prstClr val="black"/>
                </a:solidFill>
                <a:ea typeface="Times New Roman" panose="02020603050405020304" pitchFamily="18" charset="0"/>
              </a:rPr>
              <a:t>- Vùng có g</a:t>
            </a:r>
            <a:r>
              <a:rPr kumimoji="0" lang="en-US" sz="3200" b="1" i="0" u="none" strike="noStrike" kern="1200" cap="none" spc="0" normalizeH="0" baseline="0" noProof="0" dirty="0" err="1">
                <a:ln>
                  <a:noFill/>
                </a:ln>
                <a:solidFill>
                  <a:prstClr val="black"/>
                </a:solidFill>
                <a:effectLst/>
                <a:uLnTx/>
                <a:uFillTx/>
                <a:ea typeface="Times New Roman" panose="02020603050405020304" pitchFamily="18" charset="0"/>
              </a:rPr>
              <a:t>ió</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rPr>
              <a:t> M</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ậu dịch</a:t>
            </a:r>
            <a:r>
              <a:rPr lang="vi-VN" sz="3200" b="1" dirty="0">
                <a:solidFill>
                  <a:prstClr val="black"/>
                </a:solidFill>
                <a:ea typeface="Times New Roman" panose="02020603050405020304" pitchFamily="18" charset="0"/>
              </a:rPr>
              <a:t> hoạt động</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ea typeface="Times New Roman" panose="02020603050405020304" pitchFamily="18" charset="0"/>
              </a:rPr>
              <a:t>mưa ít.</a:t>
            </a:r>
          </a:p>
          <a:p>
            <a:pPr lvl="0" algn="just">
              <a:lnSpc>
                <a:spcPct val="150000"/>
              </a:lnSpc>
              <a:defRPr/>
            </a:pPr>
            <a:r>
              <a:rPr lang="vi-VN" sz="3200" b="1" dirty="0">
                <a:solidFill>
                  <a:prstClr val="black"/>
                </a:solidFill>
                <a:ea typeface="Times New Roman" panose="02020603050405020304" pitchFamily="18" charset="0"/>
              </a:rPr>
              <a:t>- Vùng có g</a:t>
            </a:r>
            <a:r>
              <a:rPr lang="en-US" sz="3200" b="1" dirty="0" err="1">
                <a:solidFill>
                  <a:prstClr val="black"/>
                </a:solidFill>
                <a:ea typeface="Times New Roman" panose="02020603050405020304" pitchFamily="18" charset="0"/>
              </a:rPr>
              <a:t>ió</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rPr>
              <a:t> T</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ây ôn đới</a:t>
            </a:r>
            <a:r>
              <a:rPr lang="vi-VN" sz="3200" b="1" dirty="0">
                <a:solidFill>
                  <a:prstClr val="black"/>
                </a:solidFill>
                <a:ea typeface="Times New Roman" panose="02020603050405020304" pitchFamily="18" charset="0"/>
              </a:rPr>
              <a:t> hoạt động </a:t>
            </a: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rPr>
              <a:t>:</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ea typeface="Times New Roman" panose="02020603050405020304" pitchFamily="18" charset="0"/>
              </a:rPr>
              <a:t>mưa nhiều.</a:t>
            </a:r>
          </a:p>
          <a:p>
            <a:pPr lvl="0" algn="just">
              <a:lnSpc>
                <a:spcPct val="150000"/>
              </a:lnSpc>
              <a:defRPr/>
            </a:pPr>
            <a:r>
              <a:rPr lang="vi-VN" sz="3200" b="1" dirty="0">
                <a:solidFill>
                  <a:prstClr val="black"/>
                </a:solidFill>
                <a:ea typeface="Times New Roman" panose="02020603050405020304" pitchFamily="18" charset="0"/>
              </a:rPr>
              <a:t>- Vùng có g</a:t>
            </a:r>
            <a:r>
              <a:rPr lang="en-US" sz="3200" b="1" dirty="0" err="1">
                <a:solidFill>
                  <a:prstClr val="black"/>
                </a:solidFill>
                <a:ea typeface="Times New Roman" panose="02020603050405020304" pitchFamily="18" charset="0"/>
              </a:rPr>
              <a:t>ió</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 mùa</a:t>
            </a:r>
            <a:r>
              <a:rPr lang="vi-VN" sz="3200" b="1" dirty="0">
                <a:solidFill>
                  <a:prstClr val="black"/>
                </a:solidFill>
                <a:ea typeface="Times New Roman" panose="02020603050405020304" pitchFamily="18" charset="0"/>
              </a:rPr>
              <a:t> hoạt động </a:t>
            </a:r>
            <a:r>
              <a:rPr kumimoji="0" lang="vi-VN" sz="3200" b="1" i="0" u="none" strike="noStrike" kern="1200" cap="none" spc="0" normalizeH="0" baseline="0" noProof="0" dirty="0">
                <a:ln>
                  <a:noFill/>
                </a:ln>
                <a:solidFill>
                  <a:prstClr val="black"/>
                </a:solidFill>
                <a:effectLst/>
                <a:uLnTx/>
                <a:uFillTx/>
                <a:ea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ea typeface="Times New Roman" panose="02020603050405020304" pitchFamily="18" charset="0"/>
              </a:rPr>
              <a:t>mưa nhiều</a:t>
            </a:r>
            <a:r>
              <a:rPr kumimoji="0" lang="en-US" sz="3200" b="1" i="0" u="none" strike="noStrike" kern="1200" cap="none" spc="0" normalizeH="0" baseline="0" noProof="0" dirty="0">
                <a:ln>
                  <a:noFill/>
                </a:ln>
                <a:solidFill>
                  <a:srgbClr val="FF0000"/>
                </a:solidFill>
                <a:effectLst/>
                <a:uLnTx/>
                <a:uFillTx/>
                <a:ea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ea typeface="Times New Roman" panose="02020603050405020304" pitchFamily="18" charset="0"/>
            </a:endParaRPr>
          </a:p>
        </p:txBody>
      </p:sp>
      <p:grpSp>
        <p:nvGrpSpPr>
          <p:cNvPr id="23" name="Group 22"/>
          <p:cNvGrpSpPr/>
          <p:nvPr/>
        </p:nvGrpSpPr>
        <p:grpSpPr>
          <a:xfrm>
            <a:off x="28577" y="85798"/>
            <a:ext cx="12163423" cy="873473"/>
            <a:chOff x="28577" y="70911"/>
            <a:chExt cx="12163423" cy="873473"/>
          </a:xfrm>
        </p:grpSpPr>
        <p:grpSp>
          <p:nvGrpSpPr>
            <p:cNvPr id="29" name="Group 28"/>
            <p:cNvGrpSpPr/>
            <p:nvPr/>
          </p:nvGrpSpPr>
          <p:grpSpPr>
            <a:xfrm>
              <a:off x="595539" y="70911"/>
              <a:ext cx="11596461" cy="787943"/>
              <a:chOff x="595539" y="70911"/>
              <a:chExt cx="11596461" cy="787943"/>
            </a:xfrm>
          </p:grpSpPr>
          <p:cxnSp>
            <p:nvCxnSpPr>
              <p:cNvPr id="31" name="Straight Connector 30">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1F2071E-DF8C-495C-8676-8F839E06F04F}"/>
                  </a:ext>
                </a:extLst>
              </p:cNvPr>
              <p:cNvSpPr/>
              <p:nvPr/>
            </p:nvSpPr>
            <p:spPr>
              <a:xfrm>
                <a:off x="595539" y="70911"/>
                <a:ext cx="11596461" cy="60016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CÁC</a:t>
                </a:r>
                <a:r>
                  <a:rPr kumimoji="0" lang="en-US" sz="33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NHÂN TỐ ẢNH HƯỞNG ĐẾN LƯỢNG MƯA</a:t>
                </a:r>
              </a:p>
            </p:txBody>
          </p:sp>
        </p:grpSp>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Tree>
    <p:extLst>
      <p:ext uri="{BB962C8B-B14F-4D97-AF65-F5344CB8AC3E}">
        <p14:creationId xmlns:p14="http://schemas.microsoft.com/office/powerpoint/2010/main" val="3876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49258" y="1353852"/>
            <a:ext cx="360044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C00000"/>
                </a:solidFill>
                <a:latin typeface="#9Slide03 SFU Futura_12" panose="020B0604020202020204" charset="0"/>
                <a:cs typeface="Arial" panose="020B0604020202020204" pitchFamily="34" charset="0"/>
              </a:rPr>
              <a:t>* </a:t>
            </a:r>
            <a:r>
              <a:rPr kumimoji="0" lang="en-US" sz="4400" b="1" u="none" strike="noStrike" kern="1200" cap="none" spc="0" normalizeH="0" baseline="0" noProof="0" dirty="0">
                <a:ln>
                  <a:noFill/>
                </a:ln>
                <a:solidFill>
                  <a:srgbClr val="C00000"/>
                </a:solidFill>
                <a:effectLst/>
                <a:uLnTx/>
                <a:uFillTx/>
                <a:latin typeface="#9Slide03 SFU Futura_12" panose="020B0604020202020204" charset="0"/>
                <a:cs typeface="Arial" panose="020B0604020202020204" pitchFamily="34" charset="0"/>
              </a:rPr>
              <a:t>D</a:t>
            </a:r>
            <a:r>
              <a:rPr kumimoji="0" lang="vi-VN" sz="4400" b="1" u="none" strike="noStrike" kern="1200" cap="none" spc="0" normalizeH="0" baseline="0" noProof="0" dirty="0">
                <a:ln>
                  <a:noFill/>
                </a:ln>
                <a:solidFill>
                  <a:srgbClr val="C00000"/>
                </a:solidFill>
                <a:effectLst/>
                <a:uLnTx/>
                <a:uFillTx/>
                <a:latin typeface="#9Slide03 SFU Futura_12" panose="020B0604020202020204" charset="0"/>
                <a:cs typeface="Arial" panose="020B0604020202020204" pitchFamily="34" charset="0"/>
              </a:rPr>
              <a:t>òng biển</a:t>
            </a:r>
            <a:endParaRPr kumimoji="0" lang="en-US" sz="4400" b="1" u="none" strike="noStrike" kern="1200" cap="none" spc="0" normalizeH="0" baseline="0" noProof="0" dirty="0">
              <a:ln>
                <a:noFill/>
              </a:ln>
              <a:solidFill>
                <a:srgbClr val="C00000"/>
              </a:solidFill>
              <a:effectLst/>
              <a:uLnTx/>
              <a:uFillTx/>
              <a:latin typeface="#9Slide03 SFU Futura_12" panose="020B0604020202020204" charset="0"/>
              <a:cs typeface="Arial" panose="020B0604020202020204" pitchFamily="34" charset="0"/>
            </a:endParaRPr>
          </a:p>
        </p:txBody>
      </p:sp>
      <p:grpSp>
        <p:nvGrpSpPr>
          <p:cNvPr id="13" name="Group 12"/>
          <p:cNvGrpSpPr/>
          <p:nvPr/>
        </p:nvGrpSpPr>
        <p:grpSpPr>
          <a:xfrm>
            <a:off x="28577" y="9598"/>
            <a:ext cx="12163423" cy="873473"/>
            <a:chOff x="28577" y="70911"/>
            <a:chExt cx="12163423" cy="873473"/>
          </a:xfrm>
        </p:grpSpPr>
        <p:grpSp>
          <p:nvGrpSpPr>
            <p:cNvPr id="14" name="Group 13"/>
            <p:cNvGrpSpPr/>
            <p:nvPr/>
          </p:nvGrpSpPr>
          <p:grpSpPr>
            <a:xfrm>
              <a:off x="595539" y="70911"/>
              <a:ext cx="11596461" cy="787943"/>
              <a:chOff x="595539" y="70911"/>
              <a:chExt cx="11596461" cy="787943"/>
            </a:xfrm>
          </p:grpSpPr>
          <p:cxnSp>
            <p:nvCxnSpPr>
              <p:cNvPr id="23" name="Straight Connector 22">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1F2071E-DF8C-495C-8676-8F839E06F04F}"/>
                  </a:ext>
                </a:extLst>
              </p:cNvPr>
              <p:cNvSpPr/>
              <p:nvPr/>
            </p:nvSpPr>
            <p:spPr>
              <a:xfrm>
                <a:off x="595539" y="70911"/>
                <a:ext cx="11596461" cy="60016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CÁC</a:t>
                </a:r>
                <a:r>
                  <a:rPr kumimoji="0" lang="en-US" sz="33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NHÂN TỐ ẢNH HƯỞNG ĐẾN LƯỢNG MƯA</a:t>
                </a:r>
              </a:p>
            </p:txBody>
          </p:sp>
        </p:grpSp>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
        <p:nvSpPr>
          <p:cNvPr id="3" name="Rectangle 2">
            <a:extLst>
              <a:ext uri="{FF2B5EF4-FFF2-40B4-BE49-F238E27FC236}">
                <a16:creationId xmlns:a16="http://schemas.microsoft.com/office/drawing/2014/main" id="{922896BF-AF77-6B01-F610-CB022B38DE73}"/>
              </a:ext>
            </a:extLst>
          </p:cNvPr>
          <p:cNvSpPr/>
          <p:nvPr/>
        </p:nvSpPr>
        <p:spPr>
          <a:xfrm>
            <a:off x="270764" y="3110492"/>
            <a:ext cx="2999866" cy="1754326"/>
          </a:xfrm>
          <a:prstGeom prst="rect">
            <a:avLst/>
          </a:prstGeom>
          <a:ln>
            <a:solidFill>
              <a:schemeClr val="accent1"/>
            </a:solidFill>
          </a:ln>
        </p:spPr>
        <p:txBody>
          <a:bodyPr wrap="square">
            <a:spAutoFit/>
          </a:bodyPr>
          <a:lstStyle/>
          <a:p>
            <a:pPr algn="ctr">
              <a:tabLst>
                <a:tab pos="409575" algn="l"/>
                <a:tab pos="1071245" algn="l"/>
              </a:tabLst>
              <a:defRPr/>
            </a:pPr>
            <a:r>
              <a:rPr lang="vi-VN" sz="3600" b="1" dirty="0">
                <a:solidFill>
                  <a:srgbClr val="006600"/>
                </a:solidFill>
                <a:ea typeface="Times New Roman" panose="02020603050405020304" pitchFamily="18" charset="0"/>
                <a:cs typeface="Arial" panose="020B0604020202020204" pitchFamily="34" charset="0"/>
              </a:rPr>
              <a:t>Cùng nằm ven bờ </a:t>
            </a:r>
          </a:p>
          <a:p>
            <a:pPr algn="ctr">
              <a:tabLst>
                <a:tab pos="409575" algn="l"/>
                <a:tab pos="1071245" algn="l"/>
              </a:tabLst>
              <a:defRPr/>
            </a:pPr>
            <a:r>
              <a:rPr lang="vi-VN" sz="3600" b="1" dirty="0">
                <a:solidFill>
                  <a:srgbClr val="006600"/>
                </a:solidFill>
                <a:ea typeface="Times New Roman" panose="02020603050405020304" pitchFamily="18" charset="0"/>
                <a:cs typeface="Arial" panose="020B0604020202020204" pitchFamily="34" charset="0"/>
              </a:rPr>
              <a:t>đại dương</a:t>
            </a:r>
            <a:endParaRPr lang="vi-VN" sz="36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7BEB76CC-A18C-540A-E671-14FE7CD38602}"/>
              </a:ext>
            </a:extLst>
          </p:cNvPr>
          <p:cNvSpPr/>
          <p:nvPr/>
        </p:nvSpPr>
        <p:spPr>
          <a:xfrm>
            <a:off x="4736648" y="2024970"/>
            <a:ext cx="6566351" cy="1200329"/>
          </a:xfrm>
          <a:prstGeom prst="rect">
            <a:avLst/>
          </a:prstGeom>
          <a:ln>
            <a:solidFill>
              <a:schemeClr val="accent1"/>
            </a:solidFill>
          </a:ln>
        </p:spPr>
        <p:txBody>
          <a:bodyPr wrap="square">
            <a:spAutoFit/>
          </a:bodyPr>
          <a:lstStyle/>
          <a:p>
            <a:pPr algn="just">
              <a:tabLst>
                <a:tab pos="409575" algn="l"/>
                <a:tab pos="1071245" algn="l"/>
              </a:tabLst>
              <a:defRPr/>
            </a:pPr>
            <a:r>
              <a:rPr lang="vi-VN" sz="3600" b="1" dirty="0">
                <a:solidFill>
                  <a:srgbClr val="006600"/>
                </a:solidFill>
                <a:ea typeface="Times New Roman" panose="02020603050405020304" pitchFamily="18" charset="0"/>
                <a:cs typeface="Arial" panose="020B0604020202020204" pitchFamily="34" charset="0"/>
              </a:rPr>
              <a:t>Những nơi có dòng biển nóng chảy qua thì mưa nhiều </a:t>
            </a:r>
            <a:endParaRPr lang="vi-VN" sz="36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31C91CC7-784A-E433-577C-4049F0CCE621}"/>
              </a:ext>
            </a:extLst>
          </p:cNvPr>
          <p:cNvSpPr/>
          <p:nvPr/>
        </p:nvSpPr>
        <p:spPr>
          <a:xfrm>
            <a:off x="4736649" y="4371902"/>
            <a:ext cx="6566350" cy="1200329"/>
          </a:xfrm>
          <a:prstGeom prst="rect">
            <a:avLst/>
          </a:prstGeom>
          <a:ln>
            <a:solidFill>
              <a:schemeClr val="accent1"/>
            </a:solidFill>
          </a:ln>
        </p:spPr>
        <p:txBody>
          <a:bodyPr wrap="square">
            <a:spAutoFit/>
          </a:bodyPr>
          <a:lstStyle/>
          <a:p>
            <a:pPr algn="just">
              <a:tabLst>
                <a:tab pos="409575" algn="l"/>
                <a:tab pos="1071245" algn="l"/>
              </a:tabLst>
              <a:defRPr/>
            </a:pPr>
            <a:r>
              <a:rPr lang="vi-VN" sz="3600" b="1" dirty="0">
                <a:solidFill>
                  <a:srgbClr val="006600"/>
                </a:solidFill>
                <a:ea typeface="Times New Roman" panose="02020603050405020304" pitchFamily="18" charset="0"/>
                <a:cs typeface="Arial" panose="020B0604020202020204" pitchFamily="34" charset="0"/>
              </a:rPr>
              <a:t>Những nơi có dòng biển lạnh chảy qua thì mưa ít</a:t>
            </a:r>
            <a:endParaRPr lang="vi-VN" sz="36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0427F090-19F8-EDC9-DD2A-9393EA25F627}"/>
              </a:ext>
            </a:extLst>
          </p:cNvPr>
          <p:cNvCxnSpPr>
            <a:cxnSpLocks/>
            <a:stCxn id="3" idx="3"/>
            <a:endCxn id="4" idx="1"/>
          </p:cNvCxnSpPr>
          <p:nvPr/>
        </p:nvCxnSpPr>
        <p:spPr>
          <a:xfrm flipV="1">
            <a:off x="3270630" y="2625135"/>
            <a:ext cx="1466018" cy="1362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B696B7F-587C-1122-16A5-A52EECD2210A}"/>
              </a:ext>
            </a:extLst>
          </p:cNvPr>
          <p:cNvCxnSpPr>
            <a:cxnSpLocks/>
            <a:stCxn id="3" idx="3"/>
            <a:endCxn id="5" idx="1"/>
          </p:cNvCxnSpPr>
          <p:nvPr/>
        </p:nvCxnSpPr>
        <p:spPr>
          <a:xfrm>
            <a:off x="3270630" y="3987655"/>
            <a:ext cx="1466019" cy="984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2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40686" y="1118520"/>
            <a:ext cx="382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 </a:t>
            </a:r>
            <a:r>
              <a:rPr kumimoji="0" lang="en-US" sz="4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Đ</a:t>
            </a:r>
            <a:r>
              <a:rPr kumimoji="0" lang="vi-VN" sz="4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ịa hình</a:t>
            </a:r>
            <a:endParaRPr kumimoji="0" lang="en-US" sz="4400" b="1"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endParaRPr>
          </a:p>
        </p:txBody>
      </p:sp>
      <p:grpSp>
        <p:nvGrpSpPr>
          <p:cNvPr id="23" name="Group 22"/>
          <p:cNvGrpSpPr/>
          <p:nvPr/>
        </p:nvGrpSpPr>
        <p:grpSpPr>
          <a:xfrm>
            <a:off x="28577" y="85798"/>
            <a:ext cx="12163423" cy="873473"/>
            <a:chOff x="28577" y="70911"/>
            <a:chExt cx="12163423" cy="873473"/>
          </a:xfrm>
        </p:grpSpPr>
        <p:grpSp>
          <p:nvGrpSpPr>
            <p:cNvPr id="29" name="Group 28"/>
            <p:cNvGrpSpPr/>
            <p:nvPr/>
          </p:nvGrpSpPr>
          <p:grpSpPr>
            <a:xfrm>
              <a:off x="595539" y="70911"/>
              <a:ext cx="11596461" cy="787943"/>
              <a:chOff x="595539" y="70911"/>
              <a:chExt cx="11596461" cy="787943"/>
            </a:xfrm>
          </p:grpSpPr>
          <p:cxnSp>
            <p:nvCxnSpPr>
              <p:cNvPr id="31" name="Straight Connector 30">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1F2071E-DF8C-495C-8676-8F839E06F04F}"/>
                  </a:ext>
                </a:extLst>
              </p:cNvPr>
              <p:cNvSpPr/>
              <p:nvPr/>
            </p:nvSpPr>
            <p:spPr>
              <a:xfrm>
                <a:off x="595539" y="70911"/>
                <a:ext cx="11596461" cy="60016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CÁC</a:t>
                </a:r>
                <a:r>
                  <a:rPr kumimoji="0" lang="en-US" sz="33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NHÂN TỐ ẢNH HƯỞNG ĐẾN LƯỢNG MƯA</a:t>
                </a:r>
              </a:p>
            </p:txBody>
          </p:sp>
        </p:grpSp>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
        <p:nvSpPr>
          <p:cNvPr id="5" name="Rectangle 4">
            <a:extLst>
              <a:ext uri="{FF2B5EF4-FFF2-40B4-BE49-F238E27FC236}">
                <a16:creationId xmlns:a16="http://schemas.microsoft.com/office/drawing/2014/main" id="{682C9DE4-8A18-837E-0290-EC1FC27CF4B9}"/>
              </a:ext>
            </a:extLst>
          </p:cNvPr>
          <p:cNvSpPr/>
          <p:nvPr/>
        </p:nvSpPr>
        <p:spPr>
          <a:xfrm>
            <a:off x="595539" y="2212585"/>
            <a:ext cx="9623788" cy="1077218"/>
          </a:xfrm>
          <a:prstGeom prst="rect">
            <a:avLst/>
          </a:prstGeom>
          <a:noFill/>
          <a:ln w="3175">
            <a:noFill/>
          </a:ln>
        </p:spPr>
        <p:txBody>
          <a:bodyPr wrap="square">
            <a:spAutoFit/>
          </a:bodyPr>
          <a:lstStyle/>
          <a:p>
            <a:pPr marR="0" lvl="0" indent="0" algn="ctr" fontAlgn="auto">
              <a:lnSpc>
                <a:spcPct val="100000"/>
              </a:lnSpc>
              <a:spcBef>
                <a:spcPts val="0"/>
              </a:spcBef>
              <a:spcAft>
                <a:spcPts val="0"/>
              </a:spcAft>
              <a:buClrTx/>
              <a:buSzTx/>
              <a:buFontTx/>
              <a:buNone/>
              <a:tabLst>
                <a:tab pos="409575" algn="l"/>
                <a:tab pos="1071245" algn="l"/>
              </a:tabLst>
              <a:defRPr/>
            </a:pP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Càng</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lên</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cao</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mư</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a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càng</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nhiều</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nh</a:t>
            </a:r>
            <a:r>
              <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ư</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ng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đến</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một</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độ</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cao</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nào</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đó</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sẽ</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không</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6600"/>
                </a:solidFill>
                <a:latin typeface="Arial" panose="020B0604020202020204" pitchFamily="34" charset="0"/>
                <a:ea typeface="Times New Roman" panose="02020603050405020304" pitchFamily="18" charset="0"/>
                <a:cs typeface="Arial" panose="020B0604020202020204" pitchFamily="34" charset="0"/>
              </a:rPr>
              <a:t>còn</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 m</a:t>
            </a:r>
            <a:r>
              <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ư</a:t>
            </a:r>
            <a:r>
              <a:rPr lang="en-US" sz="3200" b="1" dirty="0">
                <a:solidFill>
                  <a:srgbClr val="006600"/>
                </a:solidFill>
                <a:latin typeface="Arial" panose="020B0604020202020204" pitchFamily="34" charset="0"/>
                <a:ea typeface="Times New Roman" panose="02020603050405020304" pitchFamily="18" charset="0"/>
                <a:cs typeface="Arial" panose="020B0604020202020204" pitchFamily="34" charset="0"/>
              </a:rPr>
              <a:t>a</a:t>
            </a:r>
            <a:endPar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7624A16A-5AF1-087F-941A-2A4486C108A5}"/>
              </a:ext>
            </a:extLst>
          </p:cNvPr>
          <p:cNvSpPr/>
          <p:nvPr/>
        </p:nvSpPr>
        <p:spPr>
          <a:xfrm>
            <a:off x="685800" y="4355092"/>
            <a:ext cx="2584830" cy="1077218"/>
          </a:xfrm>
          <a:prstGeom prst="rect">
            <a:avLst/>
          </a:prstGeom>
          <a:ln>
            <a:solidFill>
              <a:schemeClr val="accent1"/>
            </a:solidFill>
          </a:ln>
        </p:spPr>
        <p:txBody>
          <a:bodyPr wrap="square">
            <a:spAutoFit/>
          </a:bodyPr>
          <a:lstStyle/>
          <a:p>
            <a:pPr algn="ctr">
              <a:tabLst>
                <a:tab pos="409575" algn="l"/>
                <a:tab pos="1071245" algn="l"/>
              </a:tabLst>
              <a:defRPr/>
            </a:pPr>
            <a:r>
              <a:rPr lang="vi-VN" sz="3200" b="1" dirty="0">
                <a:solidFill>
                  <a:srgbClr val="006600"/>
                </a:solidFill>
                <a:ea typeface="Times New Roman" panose="02020603050405020304" pitchFamily="18" charset="0"/>
                <a:cs typeface="Arial" panose="020B0604020202020204" pitchFamily="34" charset="0"/>
              </a:rPr>
              <a:t>Cùng một dãy núi</a:t>
            </a:r>
            <a:endPar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B253866-4067-7F22-B706-5DC3E0096F90}"/>
              </a:ext>
            </a:extLst>
          </p:cNvPr>
          <p:cNvSpPr/>
          <p:nvPr/>
        </p:nvSpPr>
        <p:spPr>
          <a:xfrm>
            <a:off x="4495349" y="4062704"/>
            <a:ext cx="6325051" cy="584775"/>
          </a:xfrm>
          <a:prstGeom prst="rect">
            <a:avLst/>
          </a:prstGeom>
          <a:ln>
            <a:solidFill>
              <a:schemeClr val="accent1"/>
            </a:solidFill>
          </a:ln>
        </p:spPr>
        <p:txBody>
          <a:bodyPr wrap="square">
            <a:spAutoFit/>
          </a:bodyPr>
          <a:lstStyle/>
          <a:p>
            <a:pPr algn="just">
              <a:tabLst>
                <a:tab pos="409575" algn="l"/>
                <a:tab pos="1071245" algn="l"/>
              </a:tabLst>
              <a:defRPr/>
            </a:pPr>
            <a:r>
              <a:rPr lang="vi-VN" sz="3200" b="1" dirty="0">
                <a:solidFill>
                  <a:srgbClr val="006600"/>
                </a:solidFill>
                <a:ea typeface="Times New Roman" panose="02020603050405020304" pitchFamily="18" charset="0"/>
                <a:cs typeface="Arial" panose="020B0604020202020204" pitchFamily="34" charset="0"/>
              </a:rPr>
              <a:t>Sườn đón gió mưa nhiều </a:t>
            </a:r>
            <a:endPar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ABF9CCC1-5137-B88A-7772-85D7E85CA211}"/>
              </a:ext>
            </a:extLst>
          </p:cNvPr>
          <p:cNvSpPr/>
          <p:nvPr/>
        </p:nvSpPr>
        <p:spPr>
          <a:xfrm>
            <a:off x="4495349" y="5432310"/>
            <a:ext cx="6325051" cy="1077218"/>
          </a:xfrm>
          <a:prstGeom prst="rect">
            <a:avLst/>
          </a:prstGeom>
          <a:ln>
            <a:solidFill>
              <a:schemeClr val="accent1"/>
            </a:solidFill>
          </a:ln>
        </p:spPr>
        <p:txBody>
          <a:bodyPr wrap="square">
            <a:spAutoFit/>
          </a:bodyPr>
          <a:lstStyle/>
          <a:p>
            <a:pPr algn="ctr">
              <a:tabLst>
                <a:tab pos="409575" algn="l"/>
                <a:tab pos="1071245" algn="l"/>
              </a:tabLst>
              <a:defRPr/>
            </a:pPr>
            <a:r>
              <a:rPr lang="vi-VN" sz="3200" b="1" dirty="0">
                <a:solidFill>
                  <a:srgbClr val="006600"/>
                </a:solidFill>
                <a:ea typeface="Times New Roman" panose="02020603050405020304" pitchFamily="18" charset="0"/>
                <a:cs typeface="Arial" panose="020B0604020202020204" pitchFamily="34" charset="0"/>
              </a:rPr>
              <a:t>Sườn khất gió thường ít mưa và khô ráo</a:t>
            </a:r>
            <a:endParaRPr lang="vi-VN" sz="3200" b="1" dirty="0">
              <a:solidFill>
                <a:srgbClr val="006600"/>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FC4BC620-4B78-3B4C-86E6-F7B4B5BC00A1}"/>
              </a:ext>
            </a:extLst>
          </p:cNvPr>
          <p:cNvCxnSpPr>
            <a:cxnSpLocks/>
            <a:stCxn id="6" idx="3"/>
            <a:endCxn id="7" idx="1"/>
          </p:cNvCxnSpPr>
          <p:nvPr/>
        </p:nvCxnSpPr>
        <p:spPr>
          <a:xfrm flipV="1">
            <a:off x="3270630" y="4355092"/>
            <a:ext cx="1224719" cy="538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632FB4-0044-DB45-A614-35F591E805E8}"/>
              </a:ext>
            </a:extLst>
          </p:cNvPr>
          <p:cNvCxnSpPr>
            <a:cxnSpLocks/>
            <a:stCxn id="6" idx="3"/>
            <a:endCxn id="8" idx="1"/>
          </p:cNvCxnSpPr>
          <p:nvPr/>
        </p:nvCxnSpPr>
        <p:spPr>
          <a:xfrm>
            <a:off x="3270630" y="4893701"/>
            <a:ext cx="1224719" cy="1077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3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8558</TotalTime>
  <Words>2468</Words>
  <Application>Microsoft Office PowerPoint</Application>
  <PresentationFormat>Widescreen</PresentationFormat>
  <Paragraphs>288</Paragraphs>
  <Slides>39</Slides>
  <Notes>17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Arial Black</vt:lpstr>
      <vt:lpstr>Arial</vt:lpstr>
      <vt:lpstr>Calibri</vt:lpstr>
      <vt:lpstr>#9Slide03 SVN-PF Din Text Pro C</vt:lpstr>
      <vt:lpstr>Open Sans Light</vt:lpstr>
      <vt:lpstr>Arialgency FB</vt:lpstr>
      <vt:lpstr>#9Slide05 Fourth Medium</vt:lpstr>
      <vt:lpstr>Calibri Light</vt:lpstr>
      <vt:lpstr>#9Slide03 SFU Futura_12</vt:lpstr>
      <vt:lpstr>#9Slide07 IcielKoni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GV Trần Thu Hiền</cp:lastModifiedBy>
  <cp:revision>353</cp:revision>
  <dcterms:created xsi:type="dcterms:W3CDTF">2021-07-21T02:55:04Z</dcterms:created>
  <dcterms:modified xsi:type="dcterms:W3CDTF">2023-10-23T02:50:38Z</dcterms:modified>
</cp:coreProperties>
</file>