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74" r:id="rId3"/>
    <p:sldId id="275" r:id="rId4"/>
    <p:sldId id="280" r:id="rId5"/>
    <p:sldId id="281" r:id="rId6"/>
    <p:sldId id="282" r:id="rId7"/>
    <p:sldId id="279" r:id="rId8"/>
    <p:sldId id="259" r:id="rId9"/>
    <p:sldId id="258" r:id="rId10"/>
    <p:sldId id="261" r:id="rId11"/>
    <p:sldId id="276" r:id="rId12"/>
    <p:sldId id="278" r:id="rId13"/>
    <p:sldId id="277" r:id="rId14"/>
    <p:sldId id="270" r:id="rId15"/>
    <p:sldId id="271" r:id="rId16"/>
    <p:sldId id="272" r:id="rId17"/>
    <p:sldId id="273" r:id="rId18"/>
    <p:sldId id="266" r:id="rId19"/>
    <p:sldId id="269" r:id="rId20"/>
    <p:sldId id="268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0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880A0-F0FB-4E39-98F6-2892FB8771B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CB340-8641-475D-9B27-4E789525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Trang bìa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1AECB4-1639-406B-95A1-184807270FDD}" type="slidenum">
              <a:rPr lang="en-US" sz="1200" smtClean="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48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3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C7644-FF79-42D9-AC21-78FAEE824A4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C888-5882-4515-8B3C-668A13D7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8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7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3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-1"/>
            <a:ext cx="12192000" cy="7302137"/>
          </a:xfrm>
        </p:spPr>
      </p:pic>
      <p:sp>
        <p:nvSpPr>
          <p:cNvPr id="3" name="TextBox 2"/>
          <p:cNvSpPr txBox="1"/>
          <p:nvPr/>
        </p:nvSpPr>
        <p:spPr>
          <a:xfrm>
            <a:off x="6962504" y="2168434"/>
            <a:ext cx="79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5568" y="2637970"/>
            <a:ext cx="79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5145" y="3050902"/>
            <a:ext cx="79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6202" y="3487020"/>
            <a:ext cx="79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08960" y="5617029"/>
            <a:ext cx="3339465" cy="69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65714" y="6055723"/>
            <a:ext cx="3182711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84879" y="2193937"/>
            <a:ext cx="79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84879" y="3037595"/>
            <a:ext cx="79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15981" y="2659736"/>
            <a:ext cx="79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4215" y="3451012"/>
            <a:ext cx="79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6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18010" y="1187404"/>
            <a:ext cx="11482251" cy="391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Question 1. </a:t>
            </a:r>
            <a:r>
              <a:rPr lang="en-US" sz="2800" b="1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Which of the following is not part of </a:t>
            </a:r>
            <a:r>
              <a:rPr lang="en-US" sz="2800" b="1" dirty="0" err="1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Ivanovsky's</a:t>
            </a:r>
            <a:r>
              <a:rPr lang="en-US" sz="2800" b="1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experiment?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A. Extract the sap from tobacco plant with tobacco mosaic disease.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Solate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the filtrate on nutrient medium.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C. Filter through a bacterial filter.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D. Infect the filtrate to healthy animals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418010" y="4533900"/>
            <a:ext cx="468313" cy="431800"/>
          </a:xfrm>
          <a:prstGeom prst="smileyFace">
            <a:avLst>
              <a:gd name="adj" fmla="val 4653"/>
            </a:avLst>
          </a:prstGeom>
          <a:ln w="5715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vi-VN">
              <a:latin typeface=".VnArial" pitchFamily="34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28800" y="615951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Choose the best answer A, B, C  or D</a:t>
            </a:r>
            <a:endParaRPr lang="vi-VN" altLang="en-US" sz="3200" dirty="0"/>
          </a:p>
        </p:txBody>
      </p:sp>
      <p:sp>
        <p:nvSpPr>
          <p:cNvPr id="665" name="AutoShape 112"/>
          <p:cNvSpPr>
            <a:spLocks noChangeArrowheads="1"/>
          </p:cNvSpPr>
          <p:nvPr/>
        </p:nvSpPr>
        <p:spPr bwMode="auto">
          <a:xfrm>
            <a:off x="19050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66" name="AutoShape 112"/>
          <p:cNvSpPr>
            <a:spLocks noChangeArrowheads="1"/>
          </p:cNvSpPr>
          <p:nvPr/>
        </p:nvSpPr>
        <p:spPr bwMode="auto">
          <a:xfrm>
            <a:off x="19812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667" name="AutoShape 112"/>
          <p:cNvSpPr>
            <a:spLocks noChangeArrowheads="1"/>
          </p:cNvSpPr>
          <p:nvPr/>
        </p:nvSpPr>
        <p:spPr bwMode="auto">
          <a:xfrm>
            <a:off x="21336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668" name="AutoShape 112"/>
          <p:cNvSpPr>
            <a:spLocks noChangeArrowheads="1"/>
          </p:cNvSpPr>
          <p:nvPr/>
        </p:nvSpPr>
        <p:spPr bwMode="auto">
          <a:xfrm>
            <a:off x="19812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5</a:t>
            </a:r>
          </a:p>
        </p:txBody>
      </p:sp>
      <p:sp>
        <p:nvSpPr>
          <p:cNvPr id="669" name="AutoShape 112"/>
          <p:cNvSpPr>
            <a:spLocks noChangeArrowheads="1"/>
          </p:cNvSpPr>
          <p:nvPr/>
        </p:nvSpPr>
        <p:spPr bwMode="auto">
          <a:xfrm>
            <a:off x="19050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6</a:t>
            </a:r>
          </a:p>
        </p:txBody>
      </p:sp>
      <p:sp>
        <p:nvSpPr>
          <p:cNvPr id="670" name="AutoShape 112"/>
          <p:cNvSpPr>
            <a:spLocks noChangeArrowheads="1"/>
          </p:cNvSpPr>
          <p:nvPr/>
        </p:nvSpPr>
        <p:spPr bwMode="auto">
          <a:xfrm>
            <a:off x="18288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7</a:t>
            </a:r>
          </a:p>
        </p:txBody>
      </p:sp>
      <p:sp>
        <p:nvSpPr>
          <p:cNvPr id="671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8</a:t>
            </a:r>
          </a:p>
        </p:txBody>
      </p:sp>
      <p:sp>
        <p:nvSpPr>
          <p:cNvPr id="672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73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9</a:t>
            </a:r>
          </a:p>
        </p:txBody>
      </p:sp>
      <p:sp>
        <p:nvSpPr>
          <p:cNvPr id="674" name="AutoShape 112"/>
          <p:cNvSpPr>
            <a:spLocks noChangeArrowheads="1"/>
          </p:cNvSpPr>
          <p:nvPr/>
        </p:nvSpPr>
        <p:spPr bwMode="auto">
          <a:xfrm>
            <a:off x="2133600" y="5257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10</a:t>
            </a:r>
          </a:p>
        </p:txBody>
      </p:sp>
      <p:pic>
        <p:nvPicPr>
          <p:cNvPr id="48131" name="Picture 3" descr="C:\Users\Administrator\Desktop\Times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574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1336" y="15876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Revision </a:t>
            </a:r>
          </a:p>
          <a:p>
            <a:pPr eaLnBrk="1" hangingPunct="1"/>
            <a:endParaRPr lang="vi-V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328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 animBg="1"/>
      <p:bldP spid="12292" grpId="0"/>
      <p:bldP spid="665" grpId="0" animBg="1"/>
      <p:bldP spid="665" grpId="1" animBg="1"/>
      <p:bldP spid="666" grpId="0" animBg="1"/>
      <p:bldP spid="666" grpId="1" animBg="1"/>
      <p:bldP spid="667" grpId="0" animBg="1"/>
      <p:bldP spid="667" grpId="1" animBg="1"/>
      <p:bldP spid="668" grpId="0" animBg="1"/>
      <p:bldP spid="668" grpId="1" animBg="1"/>
      <p:bldP spid="669" grpId="0" animBg="1"/>
      <p:bldP spid="670" grpId="0" animBg="1"/>
      <p:bldP spid="670" grpId="1" animBg="1"/>
      <p:bldP spid="671" grpId="0" animBg="1"/>
      <p:bldP spid="671" grpId="1" animBg="1"/>
      <p:bldP spid="672" grpId="0" animBg="1"/>
      <p:bldP spid="672" grpId="1" animBg="1"/>
      <p:bldP spid="673" grpId="0" animBg="1"/>
      <p:bldP spid="673" grpId="1" animBg="1"/>
      <p:bldP spid="674" grpId="0" animBg="1"/>
      <p:bldP spid="674" grpId="1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071154" y="592574"/>
            <a:ext cx="9901646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Question 2. </a:t>
            </a:r>
            <a:r>
              <a:rPr lang="en-US" sz="2800" b="1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two basic components of a virus are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A. capsid and membranous envelope.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B. viral genome and glycoprotein spike.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C. membranous envelope and viral genome.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D. capsid and viral genome.</a:t>
            </a:r>
          </a:p>
          <a:p>
            <a:pPr eaLnBrk="1" hangingPunct="1"/>
            <a:endParaRPr lang="vi-VN" altLang="en-US" sz="2800" dirty="0"/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1071154" y="3615191"/>
            <a:ext cx="468313" cy="431800"/>
          </a:xfrm>
          <a:prstGeom prst="smileyFace">
            <a:avLst>
              <a:gd name="adj" fmla="val 4653"/>
            </a:avLst>
          </a:prstGeom>
          <a:ln w="5715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vi-VN">
              <a:latin typeface=".VnArial" pitchFamily="34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981200" y="1524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Choose the best answer A, B, C  or D</a:t>
            </a:r>
            <a:endParaRPr lang="vi-VN" altLang="en-US" sz="3200"/>
          </a:p>
        </p:txBody>
      </p:sp>
      <p:sp>
        <p:nvSpPr>
          <p:cNvPr id="665" name="AutoShape 112"/>
          <p:cNvSpPr>
            <a:spLocks noChangeArrowheads="1"/>
          </p:cNvSpPr>
          <p:nvPr/>
        </p:nvSpPr>
        <p:spPr bwMode="auto">
          <a:xfrm>
            <a:off x="19050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66" name="AutoShape 112"/>
          <p:cNvSpPr>
            <a:spLocks noChangeArrowheads="1"/>
          </p:cNvSpPr>
          <p:nvPr/>
        </p:nvSpPr>
        <p:spPr bwMode="auto">
          <a:xfrm>
            <a:off x="19812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667" name="AutoShape 112"/>
          <p:cNvSpPr>
            <a:spLocks noChangeArrowheads="1"/>
          </p:cNvSpPr>
          <p:nvPr/>
        </p:nvSpPr>
        <p:spPr bwMode="auto">
          <a:xfrm>
            <a:off x="21336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668" name="AutoShape 112"/>
          <p:cNvSpPr>
            <a:spLocks noChangeArrowheads="1"/>
          </p:cNvSpPr>
          <p:nvPr/>
        </p:nvSpPr>
        <p:spPr bwMode="auto">
          <a:xfrm>
            <a:off x="19812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5</a:t>
            </a:r>
          </a:p>
        </p:txBody>
      </p:sp>
      <p:sp>
        <p:nvSpPr>
          <p:cNvPr id="669" name="AutoShape 112"/>
          <p:cNvSpPr>
            <a:spLocks noChangeArrowheads="1"/>
          </p:cNvSpPr>
          <p:nvPr/>
        </p:nvSpPr>
        <p:spPr bwMode="auto">
          <a:xfrm>
            <a:off x="19050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6</a:t>
            </a:r>
          </a:p>
        </p:txBody>
      </p:sp>
      <p:sp>
        <p:nvSpPr>
          <p:cNvPr id="670" name="AutoShape 112"/>
          <p:cNvSpPr>
            <a:spLocks noChangeArrowheads="1"/>
          </p:cNvSpPr>
          <p:nvPr/>
        </p:nvSpPr>
        <p:spPr bwMode="auto">
          <a:xfrm>
            <a:off x="18288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7</a:t>
            </a:r>
          </a:p>
        </p:txBody>
      </p:sp>
      <p:sp>
        <p:nvSpPr>
          <p:cNvPr id="671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8</a:t>
            </a:r>
          </a:p>
        </p:txBody>
      </p:sp>
      <p:sp>
        <p:nvSpPr>
          <p:cNvPr id="672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73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9</a:t>
            </a:r>
          </a:p>
        </p:txBody>
      </p:sp>
      <p:sp>
        <p:nvSpPr>
          <p:cNvPr id="674" name="AutoShape 112"/>
          <p:cNvSpPr>
            <a:spLocks noChangeArrowheads="1"/>
          </p:cNvSpPr>
          <p:nvPr/>
        </p:nvSpPr>
        <p:spPr bwMode="auto">
          <a:xfrm>
            <a:off x="2133600" y="5257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10</a:t>
            </a:r>
          </a:p>
        </p:txBody>
      </p:sp>
      <p:pic>
        <p:nvPicPr>
          <p:cNvPr id="345" name="Picture 3" descr="C:\Users\Administrator\Desktop\Times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147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5" grpId="0" animBg="1"/>
      <p:bldP spid="665" grpId="1" animBg="1"/>
      <p:bldP spid="666" grpId="0" animBg="1"/>
      <p:bldP spid="666" grpId="1" animBg="1"/>
      <p:bldP spid="667" grpId="0" animBg="1"/>
      <p:bldP spid="667" grpId="1" animBg="1"/>
      <p:bldP spid="668" grpId="0" animBg="1"/>
      <p:bldP spid="668" grpId="1" animBg="1"/>
      <p:bldP spid="669" grpId="0" animBg="1"/>
      <p:bldP spid="670" grpId="0" animBg="1"/>
      <p:bldP spid="670" grpId="1" animBg="1"/>
      <p:bldP spid="671" grpId="0" animBg="1"/>
      <p:bldP spid="671" grpId="1" animBg="1"/>
      <p:bldP spid="672" grpId="0" animBg="1"/>
      <p:bldP spid="672" grpId="1" animBg="1"/>
      <p:bldP spid="673" grpId="0" animBg="1"/>
      <p:bldP spid="673" grpId="1" animBg="1"/>
      <p:bldP spid="674" grpId="0" animBg="1"/>
      <p:bldP spid="67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071154" y="592574"/>
            <a:ext cx="9901646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Question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3. </a:t>
            </a:r>
            <a:r>
              <a:rPr lang="en-US" sz="2800" b="1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Which of the following structures is found only in enveloped viruses but not in naked viruses?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A. capsid.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B. viral genome.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membranous envelope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capsid and viral genome.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endParaRPr lang="vi-VN" altLang="en-US" sz="2800" dirty="0"/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1071154" y="3510688"/>
            <a:ext cx="468313" cy="431800"/>
          </a:xfrm>
          <a:prstGeom prst="smileyFace">
            <a:avLst>
              <a:gd name="adj" fmla="val 4653"/>
            </a:avLst>
          </a:prstGeom>
          <a:ln w="5715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vi-VN">
              <a:latin typeface=".VnArial" pitchFamily="34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981200" y="1524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Choose the best answer A, B, C  or D</a:t>
            </a:r>
            <a:endParaRPr lang="vi-VN" altLang="en-US" sz="3200"/>
          </a:p>
        </p:txBody>
      </p:sp>
      <p:sp>
        <p:nvSpPr>
          <p:cNvPr id="665" name="AutoShape 112"/>
          <p:cNvSpPr>
            <a:spLocks noChangeArrowheads="1"/>
          </p:cNvSpPr>
          <p:nvPr/>
        </p:nvSpPr>
        <p:spPr bwMode="auto">
          <a:xfrm>
            <a:off x="19050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66" name="AutoShape 112"/>
          <p:cNvSpPr>
            <a:spLocks noChangeArrowheads="1"/>
          </p:cNvSpPr>
          <p:nvPr/>
        </p:nvSpPr>
        <p:spPr bwMode="auto">
          <a:xfrm>
            <a:off x="19812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667" name="AutoShape 112"/>
          <p:cNvSpPr>
            <a:spLocks noChangeArrowheads="1"/>
          </p:cNvSpPr>
          <p:nvPr/>
        </p:nvSpPr>
        <p:spPr bwMode="auto">
          <a:xfrm>
            <a:off x="21336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668" name="AutoShape 112"/>
          <p:cNvSpPr>
            <a:spLocks noChangeArrowheads="1"/>
          </p:cNvSpPr>
          <p:nvPr/>
        </p:nvSpPr>
        <p:spPr bwMode="auto">
          <a:xfrm>
            <a:off x="19812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5</a:t>
            </a:r>
          </a:p>
        </p:txBody>
      </p:sp>
      <p:sp>
        <p:nvSpPr>
          <p:cNvPr id="669" name="AutoShape 112"/>
          <p:cNvSpPr>
            <a:spLocks noChangeArrowheads="1"/>
          </p:cNvSpPr>
          <p:nvPr/>
        </p:nvSpPr>
        <p:spPr bwMode="auto">
          <a:xfrm>
            <a:off x="19050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6</a:t>
            </a:r>
          </a:p>
        </p:txBody>
      </p:sp>
      <p:sp>
        <p:nvSpPr>
          <p:cNvPr id="670" name="AutoShape 112"/>
          <p:cNvSpPr>
            <a:spLocks noChangeArrowheads="1"/>
          </p:cNvSpPr>
          <p:nvPr/>
        </p:nvSpPr>
        <p:spPr bwMode="auto">
          <a:xfrm>
            <a:off x="18288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7</a:t>
            </a:r>
          </a:p>
        </p:txBody>
      </p:sp>
      <p:sp>
        <p:nvSpPr>
          <p:cNvPr id="671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8</a:t>
            </a:r>
          </a:p>
        </p:txBody>
      </p:sp>
      <p:sp>
        <p:nvSpPr>
          <p:cNvPr id="672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73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9</a:t>
            </a:r>
          </a:p>
        </p:txBody>
      </p:sp>
      <p:sp>
        <p:nvSpPr>
          <p:cNvPr id="674" name="AutoShape 112"/>
          <p:cNvSpPr>
            <a:spLocks noChangeArrowheads="1"/>
          </p:cNvSpPr>
          <p:nvPr/>
        </p:nvSpPr>
        <p:spPr bwMode="auto">
          <a:xfrm>
            <a:off x="2133600" y="5257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10</a:t>
            </a:r>
          </a:p>
        </p:txBody>
      </p:sp>
      <p:pic>
        <p:nvPicPr>
          <p:cNvPr id="345" name="Picture 3" descr="C:\Users\Administrator\Desktop\Times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147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4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5" grpId="0" animBg="1"/>
      <p:bldP spid="665" grpId="1" animBg="1"/>
      <p:bldP spid="666" grpId="0" animBg="1"/>
      <p:bldP spid="666" grpId="1" animBg="1"/>
      <p:bldP spid="667" grpId="0" animBg="1"/>
      <p:bldP spid="667" grpId="1" animBg="1"/>
      <p:bldP spid="668" grpId="0" animBg="1"/>
      <p:bldP spid="668" grpId="1" animBg="1"/>
      <p:bldP spid="669" grpId="0" animBg="1"/>
      <p:bldP spid="670" grpId="0" animBg="1"/>
      <p:bldP spid="670" grpId="1" animBg="1"/>
      <p:bldP spid="671" grpId="0" animBg="1"/>
      <p:bldP spid="671" grpId="1" animBg="1"/>
      <p:bldP spid="672" grpId="0" animBg="1"/>
      <p:bldP spid="672" grpId="1" animBg="1"/>
      <p:bldP spid="673" grpId="0" animBg="1"/>
      <p:bldP spid="673" grpId="1" animBg="1"/>
      <p:bldP spid="674" grpId="0" animBg="1"/>
      <p:bldP spid="67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071154" y="592574"/>
            <a:ext cx="990164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Question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3. </a:t>
            </a:r>
            <a:r>
              <a:rPr lang="en-US" sz="2800" b="1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What is the function of the viral genome?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Protect 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genetic material.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B. carry genetic 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paragraph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. is the receptor.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Envelop 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genetic material.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endParaRPr lang="vi-VN" altLang="en-US" sz="2800" dirty="0"/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1071154" y="2204402"/>
            <a:ext cx="468313" cy="431800"/>
          </a:xfrm>
          <a:prstGeom prst="smileyFace">
            <a:avLst>
              <a:gd name="adj" fmla="val 4653"/>
            </a:avLst>
          </a:prstGeom>
          <a:ln w="5715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vi-VN">
              <a:latin typeface=".VnArial" pitchFamily="34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981200" y="1524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Choose the best answer A, B, C  or D</a:t>
            </a:r>
            <a:endParaRPr lang="vi-VN" altLang="en-US" sz="3200"/>
          </a:p>
        </p:txBody>
      </p:sp>
      <p:sp>
        <p:nvSpPr>
          <p:cNvPr id="665" name="AutoShape 112"/>
          <p:cNvSpPr>
            <a:spLocks noChangeArrowheads="1"/>
          </p:cNvSpPr>
          <p:nvPr/>
        </p:nvSpPr>
        <p:spPr bwMode="auto">
          <a:xfrm>
            <a:off x="19050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66" name="AutoShape 112"/>
          <p:cNvSpPr>
            <a:spLocks noChangeArrowheads="1"/>
          </p:cNvSpPr>
          <p:nvPr/>
        </p:nvSpPr>
        <p:spPr bwMode="auto">
          <a:xfrm>
            <a:off x="19812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667" name="AutoShape 112"/>
          <p:cNvSpPr>
            <a:spLocks noChangeArrowheads="1"/>
          </p:cNvSpPr>
          <p:nvPr/>
        </p:nvSpPr>
        <p:spPr bwMode="auto">
          <a:xfrm>
            <a:off x="21336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668" name="AutoShape 112"/>
          <p:cNvSpPr>
            <a:spLocks noChangeArrowheads="1"/>
          </p:cNvSpPr>
          <p:nvPr/>
        </p:nvSpPr>
        <p:spPr bwMode="auto">
          <a:xfrm>
            <a:off x="19812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5</a:t>
            </a:r>
          </a:p>
        </p:txBody>
      </p:sp>
      <p:sp>
        <p:nvSpPr>
          <p:cNvPr id="669" name="AutoShape 112"/>
          <p:cNvSpPr>
            <a:spLocks noChangeArrowheads="1"/>
          </p:cNvSpPr>
          <p:nvPr/>
        </p:nvSpPr>
        <p:spPr bwMode="auto">
          <a:xfrm>
            <a:off x="19050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6</a:t>
            </a:r>
          </a:p>
        </p:txBody>
      </p:sp>
      <p:sp>
        <p:nvSpPr>
          <p:cNvPr id="670" name="AutoShape 112"/>
          <p:cNvSpPr>
            <a:spLocks noChangeArrowheads="1"/>
          </p:cNvSpPr>
          <p:nvPr/>
        </p:nvSpPr>
        <p:spPr bwMode="auto">
          <a:xfrm>
            <a:off x="18288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7</a:t>
            </a:r>
          </a:p>
        </p:txBody>
      </p:sp>
      <p:sp>
        <p:nvSpPr>
          <p:cNvPr id="671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8</a:t>
            </a:r>
          </a:p>
        </p:txBody>
      </p:sp>
      <p:sp>
        <p:nvSpPr>
          <p:cNvPr id="672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73" name="AutoShape 112"/>
          <p:cNvSpPr>
            <a:spLocks noChangeArrowheads="1"/>
          </p:cNvSpPr>
          <p:nvPr/>
        </p:nvSpPr>
        <p:spPr bwMode="auto">
          <a:xfrm>
            <a:off x="2057400" y="54102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9</a:t>
            </a:r>
          </a:p>
        </p:txBody>
      </p:sp>
      <p:sp>
        <p:nvSpPr>
          <p:cNvPr id="674" name="AutoShape 112"/>
          <p:cNvSpPr>
            <a:spLocks noChangeArrowheads="1"/>
          </p:cNvSpPr>
          <p:nvPr/>
        </p:nvSpPr>
        <p:spPr bwMode="auto">
          <a:xfrm>
            <a:off x="2133600" y="5257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FF66"/>
                </a:solidFill>
              </a:rPr>
              <a:t>10</a:t>
            </a:r>
          </a:p>
        </p:txBody>
      </p:sp>
      <p:pic>
        <p:nvPicPr>
          <p:cNvPr id="345" name="Picture 3" descr="C:\Users\Administrator\Desktop\Times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147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5" grpId="0" animBg="1"/>
      <p:bldP spid="665" grpId="1" animBg="1"/>
      <p:bldP spid="666" grpId="0" animBg="1"/>
      <p:bldP spid="666" grpId="1" animBg="1"/>
      <p:bldP spid="667" grpId="0" animBg="1"/>
      <p:bldP spid="667" grpId="1" animBg="1"/>
      <p:bldP spid="668" grpId="0" animBg="1"/>
      <p:bldP spid="668" grpId="1" animBg="1"/>
      <p:bldP spid="669" grpId="0" animBg="1"/>
      <p:bldP spid="670" grpId="0" animBg="1"/>
      <p:bldP spid="670" grpId="1" animBg="1"/>
      <p:bldP spid="671" grpId="0" animBg="1"/>
      <p:bldP spid="671" grpId="1" animBg="1"/>
      <p:bldP spid="672" grpId="0" animBg="1"/>
      <p:bldP spid="672" grpId="1" animBg="1"/>
      <p:bldP spid="673" grpId="0" animBg="1"/>
      <p:bldP spid="673" grpId="1" animBg="1"/>
      <p:bldP spid="674" grpId="0" animBg="1"/>
      <p:bldP spid="67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9017" y="281669"/>
            <a:ext cx="10656298" cy="56619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" y="5943601"/>
            <a:ext cx="12292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does each virus cause disease only in certain species of organisms?</a:t>
            </a:r>
            <a:endParaRPr lang="en-US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D:\trinh em\hinh nen powerpoint\5_iykim20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" y="91440"/>
            <a:ext cx="12168050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275"/>
            <a:ext cx="5368835" cy="22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1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4"/>
            <a:ext cx="12192000" cy="6738937"/>
          </a:xfrm>
          <a:blipFill>
            <a:blip r:embed="rId3"/>
            <a:tile tx="0" ty="0" sx="100000" sy="100000" flip="none" algn="tl"/>
          </a:blipFill>
          <a:ln w="206375" cmpd="thickThin">
            <a:solidFill>
              <a:schemeClr val="accent1"/>
            </a:solidFill>
            <a:bevel/>
          </a:ln>
        </p:spPr>
        <p:txBody>
          <a:bodyPr rtlCol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solidFill>
                <a:schemeClr val="accent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-109535"/>
            <a:ext cx="2200275" cy="2526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2875" y="4407648"/>
            <a:ext cx="2200275" cy="2526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52698" y="413266"/>
            <a:ext cx="12544697" cy="5635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en-US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TOPIC10: VIRUS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21: 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en-US" sz="4400" b="1" dirty="0" smtClean="0">
                <a:solidFill>
                  <a:srgbClr val="0099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</a:t>
            </a:r>
            <a:r>
              <a:rPr lang="en-US" sz="4400" b="1" dirty="0">
                <a:solidFill>
                  <a:srgbClr val="0099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concept, structure and replication cycle of viruses </a:t>
            </a:r>
            <a:endParaRPr lang="en-US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Clr>
                <a:schemeClr val="accent3"/>
              </a:buClr>
              <a:defRPr/>
            </a:pPr>
            <a:endParaRPr lang="en-US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Clr>
                <a:schemeClr val="accent3"/>
              </a:buClr>
              <a:defRPr/>
            </a:pP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Clr>
                <a:schemeClr val="accent3"/>
              </a:buClr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March, 2024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422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5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143412"/>
            <a:ext cx="8321039" cy="63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5068" y="6488668"/>
            <a:ext cx="514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Some viruses cause diseases today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987" y="1672046"/>
            <a:ext cx="3344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Human Immuno-deficiency Virus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2194560"/>
            <a:ext cx="313509" cy="258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3003" y="1825228"/>
            <a:ext cx="30670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out some characteristics of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virus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6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1337" y="1371761"/>
            <a:ext cx="1080298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cellular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Small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273" y="268775"/>
            <a:ext cx="11578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CONCEPT.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1336" y="3316199"/>
            <a:ext cx="10802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Compulsive parasitic living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825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0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6273" y="268775"/>
            <a:ext cx="11578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II.STRUCTURE OF THE VIRUS .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1337" y="2314192"/>
            <a:ext cx="1080298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Divides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4 groups and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requests to choose a team leader and secretary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273" y="1052579"/>
            <a:ext cx="11578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out about the structure and function of each component </a:t>
            </a:r>
            <a:endParaRPr lang="en-US" sz="2800" b="1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virus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1336" y="4006693"/>
            <a:ext cx="10802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Students look at the picture, read  the book, discussion and complete the task sheet in 8 minutes.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01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67017"/>
            <a:ext cx="231902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\Desktop\Untitled - Copy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03" y="1018043"/>
            <a:ext cx="421513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39876" y="472288"/>
            <a:ext cx="117348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0510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the 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given words or phrases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complete the 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picture (8 Minutes)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7827" y="5279923"/>
            <a:ext cx="2374767" cy="67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199" y="4467602"/>
            <a:ext cx="12550877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Capsid (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protein)				                        Glycoprotein spike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Viral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Genome (Nucleic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acid)		                Naked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Membranous envelope (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phospholipid)	       Enveloped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</a:t>
            </a:r>
            <a:endParaRPr lang="en-US" sz="2800" b="1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1350" y="1232774"/>
            <a:ext cx="2581244" cy="40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76219" y="2540025"/>
            <a:ext cx="25812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Viral Genome (Nucleic acid)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76219" y="1195687"/>
            <a:ext cx="25812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Capsid (protein)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11674" y="1225470"/>
            <a:ext cx="23230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Membranous envelope (phospholipid)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11674" y="2645511"/>
            <a:ext cx="2323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Glycoprotein spike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716" y="4121176"/>
            <a:ext cx="2581244" cy="456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Naked virus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0458" y="4136099"/>
            <a:ext cx="2581244" cy="456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Enveloped virus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319687" y="1480283"/>
            <a:ext cx="456532" cy="265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7463" y="1480283"/>
            <a:ext cx="1249814" cy="378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19687" y="2427830"/>
            <a:ext cx="456532" cy="171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7463" y="2757570"/>
            <a:ext cx="624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314" y="1854926"/>
            <a:ext cx="3631474" cy="143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" y="875743"/>
            <a:ext cx="11760926" cy="589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Capsid (protein)        </a:t>
            </a:r>
            <a:r>
              <a:rPr lang="en-US" sz="28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333333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b="1" dirty="0" err="1">
                <a:solidFill>
                  <a:srgbClr val="0000CC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kæpsɪd</a:t>
            </a:r>
            <a:r>
              <a:rPr lang="en-US" sz="2800" b="1" dirty="0" smtClean="0">
                <a:solidFill>
                  <a:srgbClr val="0000CC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Glycoprotein spike     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ɡlaɪ.kəʊˈprəʊ.tiːn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spaɪk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 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Genome (Nucleic acid) 	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/ˈ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vaɪə.rəl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ˈ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dʒi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ː.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nəʊm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						(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nju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ːˌ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kleɪ.ɪk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ˈ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æs.ɪd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Naked virus           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/ˈ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neɪkɪd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vaɪərəs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                          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Membranous envelope (phospholipid) 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ˈ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membrənəs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inˈ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veləp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Enveloped virus       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inˈveləp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vaɪərəs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                 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apsi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65048" y="875743"/>
            <a:ext cx="609600" cy="609600"/>
          </a:xfrm>
          <a:prstGeom prst="rect">
            <a:avLst/>
          </a:prstGeom>
        </p:spPr>
      </p:pic>
      <p:pic>
        <p:nvPicPr>
          <p:cNvPr id="8" name="cdo1121ukglyc170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743406" y="1550126"/>
            <a:ext cx="609600" cy="609600"/>
          </a:xfrm>
          <a:prstGeom prst="rect">
            <a:avLst/>
          </a:prstGeom>
        </p:spPr>
      </p:pic>
      <p:pic>
        <p:nvPicPr>
          <p:cNvPr id="9" name="spik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60032" y="1485343"/>
            <a:ext cx="609600" cy="609600"/>
          </a:xfrm>
          <a:prstGeom prst="rect">
            <a:avLst/>
          </a:prstGeom>
        </p:spPr>
      </p:pic>
      <p:pic>
        <p:nvPicPr>
          <p:cNvPr id="10" name="vira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847007" y="2431026"/>
            <a:ext cx="609600" cy="609600"/>
          </a:xfrm>
          <a:prstGeom prst="rect">
            <a:avLst/>
          </a:prstGeom>
        </p:spPr>
      </p:pic>
      <p:pic>
        <p:nvPicPr>
          <p:cNvPr id="11" name="genom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60032" y="2431026"/>
            <a:ext cx="609600" cy="609600"/>
          </a:xfrm>
          <a:prstGeom prst="rect">
            <a:avLst/>
          </a:prstGeom>
        </p:spPr>
      </p:pic>
      <p:pic>
        <p:nvPicPr>
          <p:cNvPr id="12" name="nake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36542" y="3920613"/>
            <a:ext cx="609600" cy="609600"/>
          </a:xfrm>
          <a:prstGeom prst="rect">
            <a:avLst/>
          </a:prstGeom>
        </p:spPr>
      </p:pic>
      <p:pic>
        <p:nvPicPr>
          <p:cNvPr id="13" name="viru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642415" y="3920613"/>
            <a:ext cx="609600" cy="609600"/>
          </a:xfrm>
          <a:prstGeom prst="rect">
            <a:avLst/>
          </a:prstGeom>
        </p:spPr>
      </p:pic>
      <p:pic>
        <p:nvPicPr>
          <p:cNvPr id="14" name="MEMBRANOUS - Định nghĩa trong Từ điển tiếng Anh Cambridg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30361" y="5247968"/>
            <a:ext cx="609600" cy="609600"/>
          </a:xfrm>
          <a:prstGeom prst="rect">
            <a:avLst/>
          </a:prstGeom>
        </p:spPr>
      </p:pic>
      <p:pic>
        <p:nvPicPr>
          <p:cNvPr id="15" name="envelop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50890" y="5247968"/>
            <a:ext cx="609600" cy="609600"/>
          </a:xfrm>
          <a:prstGeom prst="rect">
            <a:avLst/>
          </a:prstGeom>
        </p:spPr>
      </p:pic>
      <p:pic>
        <p:nvPicPr>
          <p:cNvPr id="16" name="envelop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74648" y="6158782"/>
            <a:ext cx="609600" cy="609600"/>
          </a:xfrm>
          <a:prstGeom prst="rect">
            <a:avLst/>
          </a:prstGeom>
        </p:spPr>
      </p:pic>
      <p:pic>
        <p:nvPicPr>
          <p:cNvPr id="17" name="virus (1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73724" y="6158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791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426</Words>
  <Application>Microsoft Office PowerPoint</Application>
  <PresentationFormat>Custom</PresentationFormat>
  <Paragraphs>112</Paragraphs>
  <Slides>21</Slides>
  <Notes>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38</cp:revision>
  <dcterms:created xsi:type="dcterms:W3CDTF">2024-04-20T07:23:52Z</dcterms:created>
  <dcterms:modified xsi:type="dcterms:W3CDTF">2024-05-23T01:27:00Z</dcterms:modified>
</cp:coreProperties>
</file>