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</p:sldMasterIdLst>
  <p:notesMasterIdLst>
    <p:notesMasterId r:id="rId37"/>
  </p:notesMasterIdLst>
  <p:sldIdLst>
    <p:sldId id="257" r:id="rId2"/>
    <p:sldId id="285" r:id="rId3"/>
    <p:sldId id="256" r:id="rId4"/>
    <p:sldId id="259" r:id="rId5"/>
    <p:sldId id="284" r:id="rId6"/>
    <p:sldId id="289" r:id="rId7"/>
    <p:sldId id="301" r:id="rId8"/>
    <p:sldId id="258" r:id="rId9"/>
    <p:sldId id="293" r:id="rId10"/>
    <p:sldId id="342" r:id="rId11"/>
    <p:sldId id="343" r:id="rId12"/>
    <p:sldId id="299" r:id="rId13"/>
    <p:sldId id="270" r:id="rId14"/>
    <p:sldId id="303" r:id="rId15"/>
    <p:sldId id="296" r:id="rId16"/>
    <p:sldId id="344" r:id="rId17"/>
    <p:sldId id="291" r:id="rId18"/>
    <p:sldId id="309" r:id="rId19"/>
    <p:sldId id="269" r:id="rId20"/>
    <p:sldId id="345" r:id="rId21"/>
    <p:sldId id="322" r:id="rId22"/>
    <p:sldId id="321" r:id="rId23"/>
    <p:sldId id="323" r:id="rId24"/>
    <p:sldId id="346" r:id="rId25"/>
    <p:sldId id="278" r:id="rId26"/>
    <p:sldId id="324" r:id="rId27"/>
    <p:sldId id="326" r:id="rId28"/>
    <p:sldId id="330" r:id="rId29"/>
    <p:sldId id="295" r:id="rId30"/>
    <p:sldId id="331" r:id="rId31"/>
    <p:sldId id="332" r:id="rId32"/>
    <p:sldId id="334" r:id="rId33"/>
    <p:sldId id="276" r:id="rId34"/>
    <p:sldId id="267" r:id="rId35"/>
    <p:sldId id="283" r:id="rId36"/>
  </p:sldIdLst>
  <p:sldSz cx="18288000" cy="10287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89"/>
            <p14:sldId id="301"/>
            <p14:sldId id="258"/>
            <p14:sldId id="293"/>
            <p14:sldId id="342"/>
            <p14:sldId id="343"/>
            <p14:sldId id="299"/>
            <p14:sldId id="270"/>
            <p14:sldId id="303"/>
            <p14:sldId id="296"/>
            <p14:sldId id="344"/>
            <p14:sldId id="291"/>
            <p14:sldId id="309"/>
            <p14:sldId id="269"/>
            <p14:sldId id="345"/>
            <p14:sldId id="322"/>
            <p14:sldId id="321"/>
            <p14:sldId id="323"/>
            <p14:sldId id="346"/>
            <p14:sldId id="278"/>
            <p14:sldId id="324"/>
            <p14:sldId id="326"/>
            <p14:sldId id="330"/>
            <p14:sldId id="295"/>
            <p14:sldId id="331"/>
            <p14:sldId id="332"/>
            <p14:sldId id="334"/>
            <p14:sldId id="276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946E5-C428-4D0F-AD8E-82AA63A364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B946E5-C428-4D0F-AD8E-82AA63A364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6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0.png"/><Relationship Id="rId21" Type="http://schemas.openxmlformats.org/officeDocument/2006/relationships/image" Target="../media/image46.png"/><Relationship Id="rId7" Type="http://schemas.openxmlformats.org/officeDocument/2006/relationships/image" Target="../media/image15.png"/><Relationship Id="rId25" Type="http://schemas.openxmlformats.org/officeDocument/2006/relationships/image" Target="../media/image50.png"/><Relationship Id="rId2" Type="http://schemas.openxmlformats.org/officeDocument/2006/relationships/image" Target="../media/image14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24" Type="http://schemas.openxmlformats.org/officeDocument/2006/relationships/image" Target="../media/image49.png"/><Relationship Id="rId5" Type="http://schemas.openxmlformats.org/officeDocument/2006/relationships/image" Target="../media/image17.png"/><Relationship Id="rId23" Type="http://schemas.openxmlformats.org/officeDocument/2006/relationships/image" Target="../media/image48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22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50" Type="http://schemas.openxmlformats.org/officeDocument/2006/relationships/image" Target="../media/image51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image" Target="../media/image56.png"/><Relationship Id="rId3" Type="http://schemas.openxmlformats.org/officeDocument/2006/relationships/image" Target="../media/image15.png"/><Relationship Id="rId21" Type="http://schemas.openxmlformats.org/officeDocument/2006/relationships/image" Target="../media/image30.png"/><Relationship Id="rId7" Type="http://schemas.openxmlformats.org/officeDocument/2006/relationships/image" Target="../media/image32.png"/><Relationship Id="rId17" Type="http://schemas.openxmlformats.org/officeDocument/2006/relationships/image" Target="../media/image55.png"/><Relationship Id="rId2" Type="http://schemas.openxmlformats.org/officeDocument/2006/relationships/image" Target="../media/image14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53.png"/><Relationship Id="rId19" Type="http://schemas.openxmlformats.org/officeDocument/2006/relationships/image" Target="../media/image57.png"/><Relationship Id="rId4" Type="http://schemas.openxmlformats.org/officeDocument/2006/relationships/image" Target="../media/image16.svg"/><Relationship Id="rId14" Type="http://schemas.openxmlformats.org/officeDocument/2006/relationships/image" Target="../media/image52.png"/><Relationship Id="rId22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0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12" Type="http://schemas.openxmlformats.org/officeDocument/2006/relationships/image" Target="../media/image5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3.pn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12" Type="http://schemas.openxmlformats.org/officeDocument/2006/relationships/image" Target="../media/image6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61.png"/><Relationship Id="rId5" Type="http://schemas.openxmlformats.org/officeDocument/2006/relationships/image" Target="../media/image17.png"/><Relationship Id="rId4" Type="http://schemas.openxmlformats.org/officeDocument/2006/relationships/image" Target="../media/image34.svg"/><Relationship Id="rId14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26" Type="http://schemas.openxmlformats.org/officeDocument/2006/relationships/image" Target="../media/image71.png"/><Relationship Id="rId3" Type="http://schemas.openxmlformats.org/officeDocument/2006/relationships/image" Target="../media/image30.png"/><Relationship Id="rId21" Type="http://schemas.openxmlformats.org/officeDocument/2006/relationships/image" Target="../media/image66.png"/><Relationship Id="rId7" Type="http://schemas.openxmlformats.org/officeDocument/2006/relationships/image" Target="../media/image15.png"/><Relationship Id="rId25" Type="http://schemas.openxmlformats.org/officeDocument/2006/relationships/image" Target="../media/image70.png"/><Relationship Id="rId2" Type="http://schemas.openxmlformats.org/officeDocument/2006/relationships/image" Target="../media/image14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24" Type="http://schemas.openxmlformats.org/officeDocument/2006/relationships/image" Target="../media/image69.png"/><Relationship Id="rId5" Type="http://schemas.openxmlformats.org/officeDocument/2006/relationships/image" Target="../media/image17.png"/><Relationship Id="rId23" Type="http://schemas.openxmlformats.org/officeDocument/2006/relationships/image" Target="../media/image68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22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30.png"/><Relationship Id="rId21" Type="http://schemas.openxmlformats.org/officeDocument/2006/relationships/image" Target="../media/image72.png"/><Relationship Id="rId7" Type="http://schemas.openxmlformats.org/officeDocument/2006/relationships/image" Target="../media/image15.png"/><Relationship Id="rId25" Type="http://schemas.openxmlformats.org/officeDocument/2006/relationships/image" Target="../media/image76.png"/><Relationship Id="rId2" Type="http://schemas.openxmlformats.org/officeDocument/2006/relationships/image" Target="../media/image14.pn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24" Type="http://schemas.openxmlformats.org/officeDocument/2006/relationships/image" Target="../media/image75.png"/><Relationship Id="rId5" Type="http://schemas.openxmlformats.org/officeDocument/2006/relationships/image" Target="../media/image17.png"/><Relationship Id="rId23" Type="http://schemas.openxmlformats.org/officeDocument/2006/relationships/image" Target="../media/image74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22" Type="http://schemas.openxmlformats.org/officeDocument/2006/relationships/image" Target="../media/image7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78.png"/><Relationship Id="rId10" Type="http://schemas.microsoft.com/office/2007/relationships/hdphoto" Target="../media/hdphoto2.wdp"/><Relationship Id="rId4" Type="http://schemas.openxmlformats.org/officeDocument/2006/relationships/image" Target="../media/image16.svg"/><Relationship Id="rId9" Type="http://schemas.openxmlformats.org/officeDocument/2006/relationships/image" Target="../media/image7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2" Type="http://schemas.openxmlformats.org/officeDocument/2006/relationships/image" Target="../media/image8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microsoft.com/office/2007/relationships/hdphoto" Target="../media/hdphoto2.wdp"/><Relationship Id="rId5" Type="http://schemas.openxmlformats.org/officeDocument/2006/relationships/image" Target="../media/image30.png"/><Relationship Id="rId10" Type="http://schemas.openxmlformats.org/officeDocument/2006/relationships/image" Target="../media/image77.png"/><Relationship Id="rId4" Type="http://schemas.openxmlformats.org/officeDocument/2006/relationships/image" Target="../media/image18.sv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5.png"/><Relationship Id="rId7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210.png"/><Relationship Id="rId4" Type="http://schemas.openxmlformats.org/officeDocument/2006/relationships/image" Target="../media/image16.svg"/><Relationship Id="rId9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5.png"/><Relationship Id="rId3" Type="http://schemas.openxmlformats.org/officeDocument/2006/relationships/image" Target="../media/image17.png"/><Relationship Id="rId12" Type="http://schemas.openxmlformats.org/officeDocument/2006/relationships/image" Target="../media/image8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83.png"/><Relationship Id="rId5" Type="http://schemas.openxmlformats.org/officeDocument/2006/relationships/image" Target="../media/image30.png"/><Relationship Id="rId10" Type="http://schemas.openxmlformats.org/officeDocument/2006/relationships/image" Target="../media/image82.png"/><Relationship Id="rId4" Type="http://schemas.openxmlformats.org/officeDocument/2006/relationships/image" Target="../media/image18.sv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7" Type="http://schemas.openxmlformats.org/officeDocument/2006/relationships/image" Target="../media/image91.png"/><Relationship Id="rId2" Type="http://schemas.openxmlformats.org/officeDocument/2006/relationships/image" Target="../media/image14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89.png"/><Relationship Id="rId19" Type="http://schemas.openxmlformats.org/officeDocument/2006/relationships/image" Target="../media/image93.png"/><Relationship Id="rId4" Type="http://schemas.openxmlformats.org/officeDocument/2006/relationships/image" Target="../media/image16.svg"/><Relationship Id="rId1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15.png"/><Relationship Id="rId21" Type="http://schemas.openxmlformats.org/officeDocument/2006/relationships/image" Target="../media/image103.png"/><Relationship Id="rId7" Type="http://schemas.openxmlformats.org/officeDocument/2006/relationships/image" Target="../media/image30.png"/><Relationship Id="rId17" Type="http://schemas.openxmlformats.org/officeDocument/2006/relationships/image" Target="../media/image99.png"/><Relationship Id="rId2" Type="http://schemas.openxmlformats.org/officeDocument/2006/relationships/image" Target="../media/image14.png"/><Relationship Id="rId16" Type="http://schemas.openxmlformats.org/officeDocument/2006/relationships/image" Target="../media/image98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97.png"/><Relationship Id="rId19" Type="http://schemas.openxmlformats.org/officeDocument/2006/relationships/image" Target="../media/image101.png"/><Relationship Id="rId4" Type="http://schemas.openxmlformats.org/officeDocument/2006/relationships/image" Target="../media/image16.svg"/><Relationship Id="rId14" Type="http://schemas.openxmlformats.org/officeDocument/2006/relationships/image" Target="../media/image96.png"/><Relationship Id="rId22" Type="http://schemas.openxmlformats.org/officeDocument/2006/relationships/image" Target="../media/image10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06.png"/><Relationship Id="rId18" Type="http://schemas.openxmlformats.org/officeDocument/2006/relationships/image" Target="../media/image111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7" Type="http://schemas.openxmlformats.org/officeDocument/2006/relationships/image" Target="../media/image110.png"/><Relationship Id="rId2" Type="http://schemas.openxmlformats.org/officeDocument/2006/relationships/image" Target="../media/image14.png"/><Relationship Id="rId16" Type="http://schemas.openxmlformats.org/officeDocument/2006/relationships/image" Target="../media/image10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08.png"/><Relationship Id="rId19" Type="http://schemas.openxmlformats.org/officeDocument/2006/relationships/image" Target="../media/image105.png"/><Relationship Id="rId4" Type="http://schemas.openxmlformats.org/officeDocument/2006/relationships/image" Target="../media/image16.svg"/><Relationship Id="rId14" Type="http://schemas.openxmlformats.org/officeDocument/2006/relationships/image" Target="../media/image10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13.png"/><Relationship Id="rId18" Type="http://schemas.openxmlformats.org/officeDocument/2006/relationships/image" Target="../media/image11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7" Type="http://schemas.openxmlformats.org/officeDocument/2006/relationships/image" Target="../media/image1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115.png"/><Relationship Id="rId19" Type="http://schemas.openxmlformats.org/officeDocument/2006/relationships/image" Target="../media/image119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15.png"/><Relationship Id="rId21" Type="http://schemas.openxmlformats.org/officeDocument/2006/relationships/image" Target="../media/image128.png"/><Relationship Id="rId7" Type="http://schemas.openxmlformats.org/officeDocument/2006/relationships/image" Target="../media/image30.png"/><Relationship Id="rId17" Type="http://schemas.openxmlformats.org/officeDocument/2006/relationships/image" Target="../media/image124.png"/><Relationship Id="rId2" Type="http://schemas.openxmlformats.org/officeDocument/2006/relationships/image" Target="../media/image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9" Type="http://schemas.openxmlformats.org/officeDocument/2006/relationships/image" Target="../media/image126.png"/><Relationship Id="rId4" Type="http://schemas.openxmlformats.org/officeDocument/2006/relationships/image" Target="../media/image16.sv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7" Type="http://schemas.openxmlformats.org/officeDocument/2006/relationships/image" Target="../media/image135.png"/><Relationship Id="rId2" Type="http://schemas.openxmlformats.org/officeDocument/2006/relationships/image" Target="../media/image14.png"/><Relationship Id="rId16" Type="http://schemas.openxmlformats.org/officeDocument/2006/relationships/image" Target="../media/image1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33.png"/><Relationship Id="rId19" Type="http://schemas.openxmlformats.org/officeDocument/2006/relationships/image" Target="../media/image105.png"/><Relationship Id="rId4" Type="http://schemas.openxmlformats.org/officeDocument/2006/relationships/image" Target="../media/image16.svg"/><Relationship Id="rId14" Type="http://schemas.openxmlformats.org/officeDocument/2006/relationships/image" Target="../media/image13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37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microsoft.com/office/2007/relationships/hdphoto" Target="../media/hdphoto3.wdp"/><Relationship Id="rId4" Type="http://schemas.openxmlformats.org/officeDocument/2006/relationships/image" Target="../media/image16.svg"/><Relationship Id="rId1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140.png"/><Relationship Id="rId18" Type="http://schemas.openxmlformats.org/officeDocument/2006/relationships/image" Target="../media/image145.png"/><Relationship Id="rId3" Type="http://schemas.openxmlformats.org/officeDocument/2006/relationships/image" Target="../media/image14.png"/><Relationship Id="rId21" Type="http://schemas.openxmlformats.org/officeDocument/2006/relationships/image" Target="../media/image148.png"/><Relationship Id="rId7" Type="http://schemas.openxmlformats.org/officeDocument/2006/relationships/image" Target="../media/image18.svg"/><Relationship Id="rId17" Type="http://schemas.openxmlformats.org/officeDocument/2006/relationships/image" Target="../media/image14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3.png"/><Relationship Id="rId20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142.png"/><Relationship Id="rId19" Type="http://schemas.openxmlformats.org/officeDocument/2006/relationships/image" Target="../media/image146.png"/><Relationship Id="rId4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14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5.png"/><Relationship Id="rId7" Type="http://schemas.openxmlformats.org/officeDocument/2006/relationships/image" Target="../media/image1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23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149.png"/><Relationship Id="rId14" Type="http://schemas.openxmlformats.org/officeDocument/2006/relationships/image" Target="../media/image15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3" Type="http://schemas.openxmlformats.org/officeDocument/2006/relationships/image" Target="../media/image15.png"/><Relationship Id="rId7" Type="http://schemas.openxmlformats.org/officeDocument/2006/relationships/image" Target="../media/image30.png"/><Relationship Id="rId17" Type="http://schemas.openxmlformats.org/officeDocument/2006/relationships/image" Target="../media/image156.png"/><Relationship Id="rId2" Type="http://schemas.openxmlformats.org/officeDocument/2006/relationships/image" Target="../media/image14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154.png"/><Relationship Id="rId19" Type="http://schemas.openxmlformats.org/officeDocument/2006/relationships/image" Target="../media/image158.png"/><Relationship Id="rId4" Type="http://schemas.openxmlformats.org/officeDocument/2006/relationships/image" Target="../media/image16.svg"/><Relationship Id="rId14" Type="http://schemas.openxmlformats.org/officeDocument/2006/relationships/image" Target="../media/image1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svg"/><Relationship Id="rId7" Type="http://schemas.openxmlformats.org/officeDocument/2006/relationships/image" Target="../media/image27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Relationship Id="rId9" Type="http://schemas.openxmlformats.org/officeDocument/2006/relationships/image" Target="../media/image23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9.sv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7.svg"/><Relationship Id="rId15" Type="http://schemas.openxmlformats.org/officeDocument/2006/relationships/image" Target="../media/image18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5.png"/><Relationship Id="rId50" Type="http://schemas.openxmlformats.org/officeDocument/2006/relationships/image" Target="../media/image220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image" Target="../media/image280.png"/><Relationship Id="rId3" Type="http://schemas.openxmlformats.org/officeDocument/2006/relationships/image" Target="../media/image15.png"/><Relationship Id="rId7" Type="http://schemas.openxmlformats.org/officeDocument/2006/relationships/image" Target="../media/image32.png"/><Relationship Id="rId17" Type="http://schemas.openxmlformats.org/officeDocument/2006/relationships/image" Target="../media/image27.png"/><Relationship Id="rId2" Type="http://schemas.openxmlformats.org/officeDocument/2006/relationships/image" Target="../media/image14.png"/><Relationship Id="rId16" Type="http://schemas.openxmlformats.org/officeDocument/2006/relationships/image" Target="../media/image260.png"/><Relationship Id="rId20" Type="http://schemas.openxmlformats.org/officeDocument/2006/relationships/image" Target="../media/image3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Relationship Id="rId4" Type="http://schemas.openxmlformats.org/officeDocument/2006/relationships/image" Target="../media/image16.svg"/><Relationship Id="rId14" Type="http://schemas.openxmlformats.org/officeDocument/2006/relationships/image" Target="../media/image2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33.png"/><Relationship Id="rId7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20.png"/><Relationship Id="rId5" Type="http://schemas.openxmlformats.org/officeDocument/2006/relationships/image" Target="../media/image17.png"/><Relationship Id="rId10" Type="http://schemas.openxmlformats.org/officeDocument/2006/relationships/image" Target="../media/image16.svg"/><Relationship Id="rId4" Type="http://schemas.openxmlformats.org/officeDocument/2006/relationships/image" Target="../media/image34.sv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35.png"/><Relationship Id="rId3" Type="http://schemas.openxmlformats.org/officeDocument/2006/relationships/image" Target="../media/image33.png"/><Relationship Id="rId7" Type="http://schemas.openxmlformats.org/officeDocument/2006/relationships/image" Target="../media/image15.png"/><Relationship Id="rId12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330.png"/><Relationship Id="rId5" Type="http://schemas.openxmlformats.org/officeDocument/2006/relationships/image" Target="../media/image17.png"/><Relationship Id="rId15" Type="http://schemas.openxmlformats.org/officeDocument/2006/relationships/image" Target="../media/image37.png"/><Relationship Id="rId4" Type="http://schemas.openxmlformats.org/officeDocument/2006/relationships/image" Target="../media/image34.svg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26" Type="http://schemas.openxmlformats.org/officeDocument/2006/relationships/image" Target="../media/image45.png"/><Relationship Id="rId3" Type="http://schemas.openxmlformats.org/officeDocument/2006/relationships/image" Target="../media/image30.png"/><Relationship Id="rId21" Type="http://schemas.openxmlformats.org/officeDocument/2006/relationships/image" Target="../media/image400.png"/><Relationship Id="rId7" Type="http://schemas.openxmlformats.org/officeDocument/2006/relationships/image" Target="../media/image15.png"/><Relationship Id="rId25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40.png"/><Relationship Id="rId24" Type="http://schemas.openxmlformats.org/officeDocument/2006/relationships/image" Target="../media/image43.png"/><Relationship Id="rId5" Type="http://schemas.openxmlformats.org/officeDocument/2006/relationships/image" Target="../media/image17.png"/><Relationship Id="rId23" Type="http://schemas.openxmlformats.org/officeDocument/2006/relationships/image" Target="../media/image42.png"/><Relationship Id="rId10" Type="http://schemas.openxmlformats.org/officeDocument/2006/relationships/image" Target="../media/image39.svg"/><Relationship Id="rId4" Type="http://schemas.openxmlformats.org/officeDocument/2006/relationships/image" Target="../media/image31.svg"/><Relationship Id="rId9" Type="http://schemas.openxmlformats.org/officeDocument/2006/relationships/image" Target="../media/image38.png"/><Relationship Id="rId2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594075" y="7603295"/>
            <a:ext cx="1491682" cy="16170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35160">
            <a:off x="209177" y="7615275"/>
            <a:ext cx="1060682" cy="160103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88891" y="7239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256592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Giải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các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phương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trình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3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sau</a:t>
            </a:r>
            <a:r>
              <a:rPr kumimoji="0" lang="en-US" sz="3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:</a:t>
            </a: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  <a:blipFill>
                <a:blip r:embed="rId20"/>
                <a:stretch>
                  <a:fillRect l="-2200" b="-10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86749" y="4465884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32488" y="5524500"/>
                <a:ext cx="6041206" cy="9478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2488" y="5524500"/>
                <a:ext cx="6041206" cy="947824"/>
              </a:xfrm>
              <a:prstGeom prst="rect">
                <a:avLst/>
              </a:prstGeom>
              <a:blipFill>
                <a:blip r:embed="rId21"/>
                <a:stretch>
                  <a:fillRect l="-333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967801" y="5736129"/>
                <a:ext cx="558460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−5=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1" y="5736129"/>
                <a:ext cx="5584606" cy="67710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202222" y="6926187"/>
                <a:ext cx="42547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222" y="6926187"/>
                <a:ext cx="4254754" cy="67710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484979" y="6926187"/>
                <a:ext cx="4818242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−2)(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4979" y="6926187"/>
                <a:ext cx="4818242" cy="67710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9806603" y="8097517"/>
            <a:ext cx="6513322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 phương trình vô nghiệm.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581566" y="7864649"/>
                <a:ext cx="2919710" cy="13936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=2</m:t>
                            </m:r>
                          </m:e>
                          <m:e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3800" dirty="0">
                    <a:latin typeface="Arial" panose="020B0604020202020204" pitchFamily="34" charset="0"/>
                    <a:cs typeface="Arial" panose="020B0604020202020204" pitchFamily="34" charset="0"/>
                  </a:rPr>
                  <a:t> (L)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566" y="7864649"/>
                <a:ext cx="2919710" cy="1393651"/>
              </a:xfrm>
              <a:prstGeom prst="rect">
                <a:avLst/>
              </a:prstGeom>
              <a:blipFill>
                <a:blip r:embed="rId25"/>
                <a:stretch>
                  <a:fillRect r="-5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099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54926" y="133931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368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02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kumimoji="0" lang="vi-VN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kumimoji="0" lang="en-US" sz="5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𝑎</m:t>
                        </m:r>
                        <m:sSup>
                          <m:sSupPr>
                            <m:ctrlPr>
                              <a:rPr lang="en-US" sz="5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nl-NL" sz="5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𝑏𝑥</m:t>
                        </m:r>
                        <m:r>
                          <a:rPr lang="nl-NL" sz="5400" b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a:rPr lang="nl-NL" sz="5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</m:rad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𝑑𝑥</m:t>
                    </m:r>
                    <m:r>
                      <a:rPr lang="nl-NL" sz="5400" b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nl-NL" sz="5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𝑒</m:t>
                    </m:r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725119"/>
                <a:ext cx="14480656" cy="1491177"/>
              </a:xfrm>
              <a:prstGeom prst="rect">
                <a:avLst/>
              </a:prstGeom>
              <a:blipFill>
                <a:blip r:embed="rId50"/>
                <a:stretch>
                  <a:fillRect l="-2021" b="-8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82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1000" y="190500"/>
            <a:ext cx="17449799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864266">
            <a:off x="2815" y="3944801"/>
            <a:ext cx="956535" cy="14438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981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860658" y="78264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nhận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hay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79" y="1474204"/>
                <a:ext cx="17171321" cy="2831096"/>
              </a:xfrm>
              <a:prstGeom prst="rect">
                <a:avLst/>
              </a:prstGeom>
              <a:blipFill>
                <a:blip r:embed="rId14"/>
                <a:stretch>
                  <a:fillRect l="-994" r="-461" b="-3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311689" y="46376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26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+38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226" y="5676900"/>
                <a:ext cx="9144000" cy="117936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6637" y="6317390"/>
                <a:ext cx="3650538" cy="214693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+38=25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+36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9992" y="5730537"/>
                <a:ext cx="8579208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730" y="7173867"/>
                <a:ext cx="4254754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2771" y="6955915"/>
                <a:ext cx="4842288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chỉ có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097" y="8517404"/>
                <a:ext cx="11787842" cy="969496"/>
              </a:xfrm>
              <a:prstGeom prst="rect">
                <a:avLst/>
              </a:prstGeom>
              <a:blipFill>
                <a:blip r:embed="rId20"/>
                <a:stretch>
                  <a:fillRect l="-1706" r="-672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 rot="-785137">
            <a:off x="15748300" y="8145299"/>
            <a:ext cx="1809636" cy="19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78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3" grpId="0" animBg="1"/>
      <p:bldP spid="10" grpId="0"/>
      <p:bldP spid="11" grpId="0"/>
      <p:bldP spid="15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233708" y="7622756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3866" y="756303"/>
            <a:ext cx="15697200" cy="901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60045" algn="l"/>
                <a:tab pos="720090" algn="l"/>
              </a:tabLst>
            </a:pPr>
            <a:r>
              <a:rPr lang="vi-VN" sz="4000" b="1" dirty="0">
                <a:solidFill>
                  <a:srgbClr val="FF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 bước giải phương trình</a:t>
            </a:r>
            <a:endParaRPr lang="en-US" sz="4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524000" y="1943100"/>
            <a:ext cx="14916023" cy="543068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062412" y="2150940"/>
                <a:ext cx="13996612" cy="4944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schemeClr val="bg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bx</m:t>
                        </m:r>
                        <m: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rad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dx</m:t>
                    </m:r>
                    <m: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thực hiện       như sau: 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Bình phương hai vế và giải phương trình nhận được;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 Thử lại các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tìm được ở trên có thoả mãn phương trình đã cho hay không và kết luận nghiệm.</a:t>
                </a:r>
                <a:endParaRPr lang="en-US" sz="38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2412" y="2150940"/>
                <a:ext cx="13996612" cy="4944495"/>
              </a:xfrm>
              <a:prstGeom prst="rect">
                <a:avLst/>
              </a:prstGeom>
              <a:blipFill>
                <a:blip r:embed="rId12"/>
                <a:stretch>
                  <a:fillRect l="-1437" r="-1437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1963400" y="6819900"/>
            <a:ext cx="2895600" cy="2700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858589" y="8684176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13337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tr26)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1" y="2476500"/>
                <a:ext cx="9144000" cy="75347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1" y="2476500"/>
                <a:ext cx="9144000" cy="753476"/>
              </a:xfrm>
              <a:prstGeom prst="rect">
                <a:avLst/>
              </a:prstGeom>
              <a:blipFill>
                <a:blip r:embed="rId11"/>
                <a:stretch>
                  <a:fillRect l="-2200" t="-3226" b="-3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286750" y="35106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577558" y="4381500"/>
                <a:ext cx="17329442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9=</m:t>
                      </m:r>
                      <m:sSup>
                        <m:sSupPr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en-US" sz="38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3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en-US" sz="38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+1.</m:t>
                      </m:r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10=0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8" y="4381500"/>
                <a:ext cx="17329442" cy="3600986"/>
              </a:xfrm>
              <a:prstGeom prst="rect">
                <a:avLst/>
              </a:prstGeom>
              <a:blipFill>
                <a:blip r:embed="rId12"/>
                <a:stretch>
                  <a:fillRect l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33400" y="7124700"/>
                <a:ext cx="17329443" cy="1752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124700"/>
                <a:ext cx="17329443" cy="1752211"/>
              </a:xfrm>
              <a:prstGeom prst="rect">
                <a:avLst/>
              </a:prstGeom>
              <a:blipFill>
                <a:blip r:embed="rId13"/>
                <a:stretch>
                  <a:fillRect l="-1161" b="-12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77558" y="9029700"/>
                <a:ext cx="1108104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=5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58" y="9029700"/>
                <a:ext cx="11081042" cy="954107"/>
              </a:xfrm>
              <a:prstGeom prst="rect">
                <a:avLst/>
              </a:prstGeom>
              <a:blipFill>
                <a:blip r:embed="rId14"/>
                <a:stretch>
                  <a:fillRect l="-1815" t="-10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34200" y="5715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  b)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  <a:blipFill>
                <a:blip r:embed="rId20"/>
                <a:stretch>
                  <a:fillRect l="-1286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86749" y="41964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653294" y="5083543"/>
                <a:ext cx="9144000" cy="10767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3294" y="5083543"/>
                <a:ext cx="9144000" cy="1076770"/>
              </a:xfrm>
              <a:prstGeom prst="rect">
                <a:avLst/>
              </a:prstGeom>
              <a:blipFill>
                <a:blip r:embed="rId21"/>
                <a:stretch>
                  <a:fillRect l="-2200" b="-9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847529" y="8517404"/>
                <a:ext cx="6000751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7529" y="8517404"/>
                <a:ext cx="6000751" cy="969496"/>
              </a:xfrm>
              <a:prstGeom prst="rect">
                <a:avLst/>
              </a:prstGeom>
              <a:blipFill>
                <a:blip r:embed="rId22"/>
                <a:stretch>
                  <a:fillRect l="-335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934200" y="5138212"/>
                <a:ext cx="642477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138212"/>
                <a:ext cx="6424772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655400" y="6181390"/>
                <a:ext cx="4278800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400" y="6181390"/>
                <a:ext cx="4278800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957306" y="6134100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306" y="6134100"/>
                <a:ext cx="4842288" cy="1072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994760" y="7371447"/>
                <a:ext cx="3707040" cy="1063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e>
                          </m:eqAr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TM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4760" y="7371447"/>
                <a:ext cx="3707040" cy="106362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" grpId="0"/>
      <p:bldP spid="13" grpId="0" animBg="1"/>
      <p:bldP spid="9" grpId="0"/>
      <p:bldP spid="10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934200" y="5715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5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kumimoji="0" lang="en-US" sz="5000" b="1" i="0" u="none" strike="noStrike" kern="1200" cap="none" spc="0" normalizeH="0" baseline="0" noProof="0" dirty="0">
              <a:ln w="0"/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      a)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  b)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kumimoji="0" lang="en-US" sz="3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kumimoji="0" lang="en-US" sz="3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kumimoji="0" lang="en-US" sz="3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1910834"/>
                <a:ext cx="13270282" cy="2061205"/>
              </a:xfrm>
              <a:prstGeom prst="rect">
                <a:avLst/>
              </a:prstGeom>
              <a:blipFill>
                <a:blip r:embed="rId20"/>
                <a:stretch>
                  <a:fillRect l="-1286" b="-4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86749" y="41202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2026" y="8115300"/>
            <a:ext cx="9144000" cy="8611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phương trình vô nghiệm.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21810" y="5096376"/>
                <a:ext cx="6015365" cy="1076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13</m:t>
                        </m:r>
                        <m:r>
                          <m:rPr>
                            <m:sty m:val="p"/>
                          </m:rP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+14</m:t>
                        </m:r>
                      </m:e>
                    </m:rad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810" y="5096376"/>
                <a:ext cx="6015365" cy="1076770"/>
              </a:xfrm>
              <a:prstGeom prst="rect">
                <a:avLst/>
              </a:prstGeom>
              <a:blipFill>
                <a:blip r:embed="rId21"/>
                <a:stretch>
                  <a:fillRect l="-3343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37175" y="5143500"/>
                <a:ext cx="7232686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+14=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7175" y="5143500"/>
                <a:ext cx="7232686" cy="1072088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28800" y="6721306"/>
                <a:ext cx="454810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7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721306"/>
                <a:ext cx="4548105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383382" y="6721306"/>
                <a:ext cx="511159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5)(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82" y="6721306"/>
                <a:ext cx="5111592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1372747" y="5361096"/>
                <a:ext cx="3044551" cy="2982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L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2747" y="5361096"/>
                <a:ext cx="3044551" cy="2982804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91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-228708" y="8748010"/>
            <a:ext cx="1196198" cy="1805582"/>
          </a:xfrm>
          <a:prstGeom prst="rect">
            <a:avLst/>
          </a:prstGeom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15262" y="107947"/>
            <a:ext cx="1869688" cy="12456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858000" y="1143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" y="1326447"/>
            <a:ext cx="16992600" cy="8312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trạm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km.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chèo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trục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trặc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9,25 km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thống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Bính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Hoành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km/h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km/h.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7719213">
            <a:off x="-265941" y="8506411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929023" y="209877"/>
            <a:ext cx="15392400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Hướng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b="1" u="sng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sz="3800" b="1" u="sng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 marL="30480" marR="30480" algn="just">
              <a:lnSpc>
                <a:spcPct val="150000"/>
              </a:lnSpc>
            </a:pP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6.20: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Trạm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A;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bến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Bính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B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C. </a:t>
            </a:r>
            <a:endParaRPr lang="en-US" sz="3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4" y="3028951"/>
            <a:ext cx="7811616" cy="42481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cập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bến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BM = x (km) (x &gt; 0).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chờ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chèo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thuyền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gian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kéo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xe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8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en-US" sz="380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9,25</m:t>
                          </m:r>
                          <m:r>
                            <a:rPr lang="en-US" sz="3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en-US" sz="380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463" y="2833887"/>
                <a:ext cx="9144000" cy="6348213"/>
              </a:xfrm>
              <a:prstGeom prst="rect">
                <a:avLst/>
              </a:prstGeom>
              <a:blipFill>
                <a:blip r:embed="rId15"/>
                <a:stretch>
                  <a:fillRect l="-1867" r="-1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929023" y="8898404"/>
            <a:ext cx="16624099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50000"/>
              </a:lnSpc>
            </a:pP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trí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dự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371600" y="190500"/>
            <a:ext cx="21412199" cy="990759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5137">
            <a:off x="349421" y="8889824"/>
            <a:ext cx="1101075" cy="1193577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407483" y="3429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57200" y="1578025"/>
                <a:ext cx="16992600" cy="447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mô tả bài toán như Hình 6.20: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Trạm hải đăng ở vị trí A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Bến Bính ở vị trí B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Thôn Hoành ở vị trí C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bác Việt chèo thuyền cập bến ở vị trí M và ta 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BM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(km) </a:t>
                </a:r>
                <a14:m>
                  <m:oMath xmlns:m="http://schemas.openxmlformats.org/officeDocument/2006/math"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78025"/>
                <a:ext cx="16992600" cy="4478149"/>
              </a:xfrm>
              <a:prstGeom prst="rect">
                <a:avLst/>
              </a:prstGeom>
              <a:blipFill>
                <a:blip r:embed="rId9"/>
                <a:stretch>
                  <a:fillRect l="-1184" r="-179" b="-2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550" y="959288"/>
            <a:ext cx="7273692" cy="3955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383092" y="8147879"/>
                <a:ext cx="4572470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800"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9,25−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92" y="8147879"/>
                <a:ext cx="4572470" cy="133902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57200" y="6040041"/>
            <a:ext cx="173038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hai người không phải chờ nhau thì thời gian chèo thuyền bằng thời gian kéo xe nên ta có phương trình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10400" y="1243098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7899160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12692491" y="5816723"/>
            <a:ext cx="2302258" cy="35442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939" y="2830998"/>
                <a:ext cx="10654840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39" y="2830998"/>
                <a:ext cx="10654840" cy="941155"/>
              </a:xfrm>
              <a:prstGeom prst="rect">
                <a:avLst/>
              </a:prstGeom>
              <a:blipFill>
                <a:blip r:embed="rId15"/>
                <a:stretch>
                  <a:fillRect l="-1888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116936" y="4192252"/>
            <a:ext cx="9859494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hãy suy nghĩ cách giải phương trình này.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371600" y="190500"/>
            <a:ext cx="21412199" cy="9907598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785137">
            <a:off x="349421" y="8889824"/>
            <a:ext cx="1101075" cy="1193577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419100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kumimoji="0" lang="en-US" sz="3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kumimoji="0" lang="en-US" sz="38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+16</m:t>
                              </m:r>
                            </m:e>
                          </m:rad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</m:den>
                      </m:f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9,25−</m:t>
                          </m:r>
                          <m:r>
                            <m:rPr>
                              <m:sty m:val="p"/>
                            </m:rP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x</m:t>
                          </m:r>
                        </m:num>
                        <m:den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76" y="1899479"/>
                <a:ext cx="4572470" cy="133902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⇔5</m:t>
                      </m:r>
                      <m:rad>
                        <m:radPr>
                          <m:degHide m:val="on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3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x</m:t>
                              </m:r>
                            </m:e>
                            <m:sup>
                              <m:r>
                                <a:rPr kumimoji="0" lang="en-US" sz="3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3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+16</m:t>
                          </m:r>
                        </m:e>
                      </m:rad>
                      <m: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=37−4</m:t>
                      </m:r>
                      <m:r>
                        <m:rPr>
                          <m:sty m:val="p"/>
                        </m:rPr>
                        <a:rPr kumimoji="0" lang="en-US" sz="3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x</m:t>
                      </m:r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882" y="2129676"/>
                <a:ext cx="5424562" cy="81663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3373699" y="7679204"/>
            <a:ext cx="11256701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3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vị trí 2 người hẹn gặp cách bến Bính 3 km.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⇔25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+400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3238500"/>
                <a:ext cx="3366691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=1369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9800" y="3467100"/>
                <a:ext cx="5094920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⇔9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+296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969=0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4376212"/>
                <a:ext cx="5625323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323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9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0477" y="5554781"/>
                <a:ext cx="4004238" cy="195091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85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" grpId="0"/>
      <p:bldP spid="5" grpId="0"/>
      <p:bldP spid="6" grpId="0"/>
      <p:bldP spid="7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7068799" cy="9409692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64833" y="8240254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490196" y="306393"/>
            <a:ext cx="1281917" cy="13896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846796" y="571500"/>
            <a:ext cx="2548023" cy="1066800"/>
            <a:chOff x="381000" y="190500"/>
            <a:chExt cx="5562600" cy="1066800"/>
          </a:xfrm>
        </p:grpSpPr>
        <p:sp>
          <p:nvSpPr>
            <p:cNvPr id="17" name="Rectangle 16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6.20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3378" y="1761105"/>
                <a:ext cx="9144000" cy="28100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3378" y="1761105"/>
                <a:ext cx="9144000" cy="2810065"/>
              </a:xfrm>
              <a:prstGeom prst="rect">
                <a:avLst/>
              </a:prstGeom>
              <a:blipFill>
                <a:blip r:embed="rId13"/>
                <a:stretch>
                  <a:fillRect l="-1867" b="-7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329876" y="2585660"/>
                <a:ext cx="9144000" cy="20612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9876" y="2585660"/>
                <a:ext cx="9144000" cy="2061205"/>
              </a:xfrm>
              <a:prstGeom prst="rect">
                <a:avLst/>
              </a:prstGeom>
              <a:blipFill>
                <a:blip r:embed="rId14"/>
                <a:stretch>
                  <a:fillRect l="-1867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282099" y="47298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81633" y="5709428"/>
                <a:ext cx="9144000" cy="118667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633" y="5709428"/>
                <a:ext cx="9144000" cy="118667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057400" y="8517404"/>
                <a:ext cx="3995721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2;2</m:t>
                        </m: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8517404"/>
                <a:ext cx="3995721" cy="969496"/>
              </a:xfrm>
              <a:prstGeom prst="rect">
                <a:avLst/>
              </a:prstGeom>
              <a:blipFill>
                <a:blip r:embed="rId16"/>
                <a:stretch>
                  <a:fillRect l="-5038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8876513" y="5750213"/>
                <a:ext cx="696338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6513" y="5750213"/>
                <a:ext cx="6963381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35698" y="7141669"/>
                <a:ext cx="319337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698" y="7141669"/>
                <a:ext cx="3193375" cy="107208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154311" y="7144168"/>
                <a:ext cx="4842288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11" y="7144168"/>
                <a:ext cx="4842288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996599" y="6501766"/>
                <a:ext cx="3821366" cy="2146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TM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96599" y="6501766"/>
                <a:ext cx="3821366" cy="2146934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0" grpId="0" animBg="1"/>
      <p:bldP spid="10" grpId="0"/>
      <p:bldP spid="12" grpId="0"/>
      <p:bldP spid="21" grpId="0"/>
      <p:bldP spid="22" grpId="0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532392"/>
            <a:ext cx="17068799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64833" y="8240254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89411" y="167515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86749" y="282711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95400" y="1169139"/>
                <a:ext cx="9144000" cy="9411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169139"/>
                <a:ext cx="9144000" cy="941155"/>
              </a:xfrm>
              <a:prstGeom prst="rect">
                <a:avLst/>
              </a:prstGeom>
              <a:blipFill>
                <a:blip r:embed="rId13"/>
                <a:stretch>
                  <a:fillRect l="-2200" b="-25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847327" y="3807256"/>
                <a:ext cx="2971800" cy="1333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7327" y="3807256"/>
                <a:ext cx="2971800" cy="1333442"/>
              </a:xfrm>
              <a:prstGeom prst="rect">
                <a:avLst/>
              </a:prstGeom>
              <a:blipFill>
                <a:blip r:embed="rId14"/>
                <a:stretch>
                  <a:fillRect l="-6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679191" y="1191615"/>
                <a:ext cx="597253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9191" y="1191615"/>
                <a:ext cx="5972532" cy="107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770469" y="2359975"/>
                <a:ext cx="4548105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⇔3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8=0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469" y="2359975"/>
                <a:ext cx="4548105" cy="107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287042" y="2333301"/>
                <a:ext cx="511159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042" y="2333301"/>
                <a:ext cx="5111592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806632" y="3498518"/>
                <a:ext cx="3445302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632" y="3498518"/>
                <a:ext cx="3445302" cy="195091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521457" y="6024808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457" y="6024808"/>
                <a:ext cx="9144000" cy="1179362"/>
              </a:xfrm>
              <a:prstGeom prst="rect">
                <a:avLst/>
              </a:prstGeom>
              <a:blipFill>
                <a:blip r:embed="rId19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20546" y="6073827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0546" y="6073827"/>
                <a:ext cx="9144000" cy="10720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301162" y="7447362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38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3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1162" y="7447362"/>
                <a:ext cx="9144000" cy="10720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4428302" y="7410474"/>
            <a:ext cx="9144000" cy="86113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/>
              <p:cNvSpPr/>
              <p:nvPr/>
            </p:nvSpPr>
            <p:spPr>
              <a:xfrm>
                <a:off x="3514663" y="6111525"/>
                <a:ext cx="9144000" cy="2982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0" i="0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4663" y="6111525"/>
                <a:ext cx="9144000" cy="29828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092506" y="8393306"/>
            <a:ext cx="3946914" cy="8611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pt vô nghiệm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04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532392"/>
            <a:ext cx="17068799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449493">
            <a:off x="1257153" y="8563519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89411" y="167515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86749" y="282711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135427" y="2032155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427" y="2032155"/>
                <a:ext cx="9144000" cy="1179362"/>
              </a:xfrm>
              <a:prstGeom prst="rect">
                <a:avLst/>
              </a:prstGeom>
              <a:blipFill>
                <a:blip r:embed="rId13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70397" y="3235415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397" y="3235415"/>
                <a:ext cx="9144000" cy="107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-64237" y="4302982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4237" y="4302982"/>
                <a:ext cx="9144000" cy="107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64548" y="5392506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48" y="5392506"/>
                <a:ext cx="9144000" cy="107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48200" y="4764961"/>
                <a:ext cx="9144000" cy="21469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4764961"/>
                <a:ext cx="9144000" cy="21469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37714" y="6917204"/>
                <a:ext cx="2298834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714" y="6917204"/>
                <a:ext cx="2298834" cy="969496"/>
              </a:xfrm>
              <a:prstGeom prst="rect">
                <a:avLst/>
              </a:prstGeom>
              <a:blipFill>
                <a:blip r:embed="rId18"/>
                <a:stretch>
                  <a:fillRect l="-875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6"/>
          <p:cNvPicPr>
            <a:picLocks noChangeAspect="1"/>
          </p:cNvPicPr>
          <p:nvPr/>
        </p:nvPicPr>
        <p:blipFill rotWithShape="1">
          <a:blip r:embed="rId19"/>
          <a:srcRect t="30236"/>
          <a:stretch/>
        </p:blipFill>
        <p:spPr>
          <a:xfrm>
            <a:off x="13106400" y="5500195"/>
            <a:ext cx="3387984" cy="37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9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1" y="342899"/>
            <a:ext cx="17678400" cy="9525001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846796" y="571500"/>
            <a:ext cx="2548023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6.21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75906" y="343746"/>
            <a:ext cx="1715472" cy="1142933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464833" y="8240254"/>
            <a:ext cx="1178057" cy="1778200"/>
          </a:xfrm>
          <a:prstGeom prst="rect">
            <a:avLst/>
          </a:prstGeom>
        </p:spPr>
      </p:pic>
      <p:pic>
        <p:nvPicPr>
          <p:cNvPr id="19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84310">
            <a:off x="180110" y="232209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36245" y="1638300"/>
                <a:ext cx="9144000" cy="304096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 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+13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b)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245" y="1638300"/>
                <a:ext cx="9144000" cy="3040961"/>
              </a:xfrm>
              <a:prstGeom prst="rect">
                <a:avLst/>
              </a:prstGeom>
              <a:blipFill>
                <a:blip r:embed="rId13"/>
                <a:stretch>
                  <a:fillRect l="-2200" b="-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9759723" y="2602918"/>
                <a:ext cx="9144000" cy="206120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17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+23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0480" marR="30480"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 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9723" y="2602918"/>
                <a:ext cx="9144000" cy="2061205"/>
              </a:xfrm>
              <a:prstGeom prst="rect">
                <a:avLst/>
              </a:prstGeom>
              <a:blipFill>
                <a:blip r:embed="rId14"/>
                <a:stretch>
                  <a:fillRect l="-1867" b="-4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8282099" y="4973281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88930" y="612760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6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=2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30" y="6127600"/>
                <a:ext cx="9144000" cy="1179362"/>
              </a:xfrm>
              <a:prstGeom prst="rect">
                <a:avLst/>
              </a:prstGeom>
              <a:blipFill>
                <a:blip r:embed="rId15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077200" y="6203628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6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+13=4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+16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7200" y="6203628"/>
                <a:ext cx="9144000" cy="107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594421" y="7479690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21" y="7479690"/>
                <a:ext cx="9144000" cy="107208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223868" y="6819900"/>
                <a:ext cx="9144000" cy="2886111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3±</m:t>
                          </m:r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33</m:t>
                              </m:r>
                            </m:e>
                          </m:rad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4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TM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3868" y="6819900"/>
                <a:ext cx="9144000" cy="288611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035727" y="8616712"/>
                <a:ext cx="3144835" cy="10225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3±</m:t>
                        </m:r>
                        <m:rad>
                          <m:radPr>
                            <m:degHide m:val="on"/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33</m:t>
                            </m:r>
                          </m:e>
                        </m:rad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5727" y="8616712"/>
                <a:ext cx="3144835" cy="1022588"/>
              </a:xfrm>
              <a:prstGeom prst="rect">
                <a:avLst/>
              </a:prstGeom>
              <a:blipFill>
                <a:blip r:embed="rId19"/>
                <a:stretch>
                  <a:fillRect l="-6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0" grpId="0" animBg="1"/>
      <p:bldP spid="7" grpId="0"/>
      <p:bldP spid="9" grpId="0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532392"/>
            <a:ext cx="17068799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5906" y="343746"/>
            <a:ext cx="1715472" cy="1142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570411" y="7712273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80110" y="232209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699" y="266305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43101" y="156210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+5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101" y="1562100"/>
                <a:ext cx="9144000" cy="1179362"/>
              </a:xfrm>
              <a:prstGeom prst="rect">
                <a:avLst/>
              </a:prstGeom>
              <a:blipFill>
                <a:blip r:embed="rId13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51506" y="1639918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1506" y="1639918"/>
                <a:ext cx="9144000" cy="107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1" y="2790261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1" y="2790261"/>
                <a:ext cx="9144000" cy="107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616023" y="2790261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3)(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023" y="2790261"/>
                <a:ext cx="9144000" cy="107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839200" y="2472336"/>
                <a:ext cx="9144000" cy="16518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e>
                          </m:eqAr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L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2472336"/>
                <a:ext cx="9144000" cy="165186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2781301" y="3971798"/>
            <a:ext cx="6378669" cy="9694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 phương trình vô nghiệm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186544" y="5155679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17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+23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544" y="5155679"/>
                <a:ext cx="9144000" cy="1179362"/>
              </a:xfrm>
              <a:prstGeom prst="rect">
                <a:avLst/>
              </a:prstGeom>
              <a:blipFill>
                <a:blip r:embed="rId18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235380" y="5177917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17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+23=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5380" y="5177917"/>
                <a:ext cx="9144000" cy="107208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310071" y="6265831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11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+14=0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71" y="6265831"/>
                <a:ext cx="9144000" cy="107208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91671" y="6281212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2)=0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671" y="6281212"/>
                <a:ext cx="9144000" cy="1072088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-457200" y="6515100"/>
                <a:ext cx="9144000" cy="298280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=2(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7200" y="6515100"/>
                <a:ext cx="9144000" cy="2982804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6906639" y="7628053"/>
                <a:ext cx="2234714" cy="13277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639" y="7628053"/>
                <a:ext cx="2234714" cy="1327799"/>
              </a:xfrm>
              <a:prstGeom prst="rect">
                <a:avLst/>
              </a:prstGeom>
              <a:blipFill>
                <a:blip r:embed="rId23"/>
                <a:stretch>
                  <a:fillRect l="-8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429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2" grpId="0"/>
      <p:bldP spid="14" grpId="0"/>
      <p:bldP spid="16" grpId="0"/>
      <p:bldP spid="17" grpId="0"/>
      <p:bldP spid="18" grpId="0"/>
      <p:bldP spid="22" grpId="0"/>
      <p:bldP spid="23" grpId="0"/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532392"/>
            <a:ext cx="17068799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5906" y="343746"/>
            <a:ext cx="1715472" cy="1142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64833" y="8240254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884310">
            <a:off x="180110" y="232209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699" y="266305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057400" y="1854030"/>
                <a:ext cx="9144000" cy="117936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+4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854030"/>
                <a:ext cx="9144000" cy="1179362"/>
              </a:xfrm>
              <a:prstGeom prst="rect">
                <a:avLst/>
              </a:prstGeom>
              <a:blipFill>
                <a:blip r:embed="rId13"/>
                <a:stretch>
                  <a:fillRect l="-2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484912" y="2821257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+4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912" y="2821257"/>
                <a:ext cx="9144000" cy="107208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-76200" y="3848100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3848100"/>
                <a:ext cx="9144000" cy="107208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0" y="4820670"/>
                <a:ext cx="9144000" cy="107208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⇔2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3)=0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20670"/>
                <a:ext cx="9144000" cy="10720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-205999" y="5545604"/>
                <a:ext cx="9144000" cy="214693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=0(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999" y="5545604"/>
                <a:ext cx="9144000" cy="214693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819400" y="7679204"/>
                <a:ext cx="2298834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7679204"/>
                <a:ext cx="2298834" cy="969496"/>
              </a:xfrm>
              <a:prstGeom prst="rect">
                <a:avLst/>
              </a:prstGeom>
              <a:blipFill>
                <a:blip r:embed="rId18"/>
                <a:stretch>
                  <a:fillRect l="-8753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6"/>
          <p:cNvPicPr>
            <a:picLocks noChangeAspect="1"/>
          </p:cNvPicPr>
          <p:nvPr/>
        </p:nvPicPr>
        <p:blipFill rotWithShape="1">
          <a:blip r:embed="rId19"/>
          <a:srcRect t="30236"/>
          <a:stretch/>
        </p:blipFill>
        <p:spPr>
          <a:xfrm>
            <a:off x="11577282" y="5180592"/>
            <a:ext cx="3387984" cy="376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9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  <p:bldP spid="14" grpId="0"/>
      <p:bldP spid="16" grpId="0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572829">
            <a:off x="16763256" y="8403613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7846796" y="571500"/>
            <a:ext cx="2548023" cy="1066800"/>
            <a:chOff x="381000" y="190500"/>
            <a:chExt cx="5562600" cy="1066800"/>
          </a:xfrm>
        </p:grpSpPr>
        <p:sp>
          <p:nvSpPr>
            <p:cNvPr id="15" name="Rectangle 14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6.22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95500"/>
                <a:ext cx="15773400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⊥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CD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AB = 2; BC = 13; CD = 8; DA = 5 (H.6.21).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giao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CD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 = AH.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lập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x,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ABCD. 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95500"/>
                <a:ext cx="15773400" cy="2723823"/>
              </a:xfrm>
              <a:prstGeom prst="rect">
                <a:avLst/>
              </a:prstGeom>
              <a:blipFill>
                <a:blip r:embed="rId13"/>
                <a:stretch>
                  <a:fillRect l="-1275" r="-1236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839342"/>
            <a:ext cx="10035426" cy="4743777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3182600" y="5909340"/>
            <a:ext cx="1511585" cy="260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0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13764" y="1028700"/>
            <a:ext cx="14325600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80910" y="7767212"/>
            <a:ext cx="1796427" cy="282902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660797" y="303542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flipH="1">
            <a:off x="15293719" y="8001678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5200" y="2027150"/>
            <a:ext cx="1095385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7000" b="1" kern="0" dirty="0">
                <a:solidFill>
                  <a:srgbClr val="FF0000"/>
                </a:solidFill>
              </a:rPr>
              <a:t>CHƯƠNG VI: HÀM SỐ, ĐỒ THỊ VÀ ỨNG DỤNG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676400" y="5524500"/>
            <a:ext cx="14554200" cy="2907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500" b="1" kern="0" dirty="0">
                <a:solidFill>
                  <a:srgbClr val="00B05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 18: PHƯƠNG TRÌNH QUY VỀ PHƯƠNG TRÌNH BẬC HAI</a:t>
            </a:r>
            <a:endParaRPr kumimoji="0" lang="en-US" sz="6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685800" y="190500"/>
            <a:ext cx="20040600" cy="9906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668263" y="244296"/>
            <a:ext cx="1715472" cy="1142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970703" y="8299874"/>
            <a:ext cx="1006292" cy="151893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84310">
            <a:off x="72728" y="117909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1752600" y="2913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69144" y="1257300"/>
                <a:ext cx="15406452" cy="19612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AH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Khi đó, theo định lí Pythagore, ta có: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DH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25</m:t>
                        </m:r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BH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CH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BC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9144" y="1257300"/>
                <a:ext cx="15406452" cy="1961243"/>
              </a:xfrm>
              <a:prstGeom prst="rect">
                <a:avLst/>
              </a:prstGeom>
              <a:blipFill>
                <a:blip r:embed="rId13"/>
                <a:stretch>
                  <a:fillRect l="-1305" b="-6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495800" y="5667455"/>
                <a:ext cx="14249400" cy="34888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⇒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ABCD</m:t>
                          </m:r>
                        </m:sub>
                      </m:sSub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BHC</m:t>
                          </m:r>
                        </m:sub>
                      </m:sSub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b>
                        <m:sSub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S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AHD</m:t>
                          </m:r>
                        </m:sub>
                      </m:sSub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.5.12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.3.4=24 (đ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vdt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667455"/>
                <a:ext cx="14249400" cy="348884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62838" y="2705100"/>
                <a:ext cx="8211928" cy="1591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25</m:t>
                                  </m:r>
                                  <m:r>
                                    <a:rPr lang="nl-NL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3800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x</m:t>
                                      </m:r>
                                    </m:e>
                                    <m:sup>
                                      <m:r>
                                        <a:rPr lang="nl-NL" sz="3800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+8</m:t>
                              </m:r>
                            </m:e>
                          </m:d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=169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38" y="2705100"/>
                <a:ext cx="8211928" cy="159101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30010" y="4152900"/>
                <a:ext cx="12801600" cy="1186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+4+25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+16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+64=169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010" y="4152900"/>
                <a:ext cx="12801600" cy="11860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862838" y="5329006"/>
                <a:ext cx="5179303" cy="11860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⇔4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25</m:t>
                          </m:r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=19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838" y="5329006"/>
                <a:ext cx="5179303" cy="118609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073137" y="5673346"/>
                <a:ext cx="7200433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⇔400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16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=361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37" y="5673346"/>
                <a:ext cx="7200433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06091" y="6515100"/>
                <a:ext cx="5356018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⇔17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38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39=0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091" y="6515100"/>
                <a:ext cx="5356018" cy="96949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73137" y="6515100"/>
                <a:ext cx="5651227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</m:d>
                      <m:d>
                        <m:d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17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+13</m:t>
                          </m: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137" y="6515100"/>
                <a:ext cx="5651227" cy="969496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974622" y="7688381"/>
                <a:ext cx="3734933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=3(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TM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17</m:t>
                                  </m:r>
                                </m:den>
                              </m:f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L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4622" y="7688381"/>
                <a:ext cx="3734933" cy="1950919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02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5" grpId="0"/>
      <p:bldP spid="7" grpId="0"/>
      <p:bldP spid="9" grpId="0"/>
      <p:bldP spid="10" grpId="0"/>
      <p:bldP spid="13" grpId="0"/>
      <p:bldP spid="16" grpId="0"/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85800" y="659119"/>
            <a:ext cx="16992600" cy="9220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63464" y="343745"/>
            <a:ext cx="1715472" cy="1142933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4078747">
            <a:off x="488883" y="22400"/>
            <a:ext cx="1281917" cy="13896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077200" y="487955"/>
            <a:ext cx="2548023" cy="1066800"/>
            <a:chOff x="381000" y="190500"/>
            <a:chExt cx="5562600" cy="1066800"/>
          </a:xfrm>
        </p:grpSpPr>
        <p:sp>
          <p:nvSpPr>
            <p:cNvPr id="13" name="Rectangle 12"/>
            <p:cNvSpPr/>
            <p:nvPr/>
          </p:nvSpPr>
          <p:spPr>
            <a:xfrm>
              <a:off x="381000" y="190500"/>
              <a:ext cx="5562600" cy="1066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83996" y="210783"/>
              <a:ext cx="4637566" cy="901593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6.23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14344" y="1549293"/>
            <a:ext cx="1595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Hằng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đón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Minh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khoảng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50 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nhìn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 m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kịp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km/h,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tốc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đạp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15 km/h.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75300"/>
            <a:ext cx="8055393" cy="319991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066800" y="5808234"/>
            <a:ext cx="831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xác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lề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(H.6.22)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gặp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chờ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kia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 </a:t>
            </a:r>
            <a:endParaRPr lang="en-US" dirty="0"/>
          </a:p>
        </p:txBody>
      </p:sp>
      <p:pic>
        <p:nvPicPr>
          <p:cNvPr id="2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653966" y="8724900"/>
            <a:ext cx="624887" cy="98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266305"/>
            <a:ext cx="17068799" cy="9710823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475906" y="343746"/>
            <a:ext cx="1715472" cy="1142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464833" y="8240254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3925247">
            <a:off x="425841" y="155707"/>
            <a:ext cx="1281917" cy="1389612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699" y="3675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1485900"/>
            <a:ext cx="9572364" cy="875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mô hình hoá bài toán trong hình vẽ sau: 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73205"/>
            <a:ext cx="7590327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448800" y="2568052"/>
            <a:ext cx="76962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38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 đến vị trí B, Minh đến vị trí A, H là vị trí lề đường mà Minh đi theo hướng vuông góc với đường thẳng BC từ vị trí A.</a:t>
            </a:r>
            <a:endParaRPr lang="en-US" sz="3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4164" y="6286500"/>
                <a:ext cx="16183236" cy="32152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 sử C là vị trí mà Hùng và Minh gặp nhau, đặt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CH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(</m:t>
                    </m:r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&gt;0)</m:t>
                    </m:r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CA</m:t>
                      </m:r>
                      <m:r>
                        <a:rPr lang="nl-NL" sz="38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38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nl-NL" sz="38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Áp dụng định lí Pythagore trong tam giác ABH vuông tại H: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164" y="6286500"/>
                <a:ext cx="16183236" cy="3215239"/>
              </a:xfrm>
              <a:prstGeom prst="rect">
                <a:avLst/>
              </a:prstGeom>
              <a:blipFill>
                <a:blip r:embed="rId14"/>
                <a:stretch>
                  <a:fillRect l="-1243" b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0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342900"/>
            <a:ext cx="16403317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42505" y="382079"/>
            <a:ext cx="1906780" cy="12703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584010" y="8249949"/>
            <a:ext cx="1023769" cy="154531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345879" y="6467505"/>
            <a:ext cx="1201711" cy="13026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973451" y="440204"/>
                <a:ext cx="4097409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AB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AH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BH</m:t>
                        </m:r>
                      </m:e>
                      <m: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38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3451" y="440204"/>
                <a:ext cx="4097409" cy="9694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679455" y="7734300"/>
                <a:ext cx="156972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 phương trình này ta có nghiệm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≈25,4</m:t>
                    </m:r>
                  </m:oMath>
                </a14:m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vị trí hai bạn gặp nhau tại điểm C cách điểm H khoảng 25,4 m.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55" y="7734300"/>
                <a:ext cx="15697200" cy="1846659"/>
              </a:xfrm>
              <a:prstGeom prst="rect">
                <a:avLst/>
              </a:prstGeom>
              <a:blipFill>
                <a:blip r:embed="rId14"/>
                <a:stretch>
                  <a:fillRect l="-1282" b="-6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070860" y="648919"/>
                <a:ext cx="482196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200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BH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860" y="648919"/>
                <a:ext cx="4821961" cy="67710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070883" y="1404958"/>
                <a:ext cx="7737183" cy="1090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BH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BC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0883" y="1404958"/>
                <a:ext cx="7737183" cy="10906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1973450" y="2440153"/>
            <a:ext cx="1471434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nl-NL" sz="38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hai người gặp nhau mà không phải chờ người kia thì thời gian Hùng đạp xe bằng thời gian Minh đi bộ nên ta có phương trình: </a:t>
            </a:r>
            <a:endParaRPr lang="en-US" sz="38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996697" y="4652496"/>
                <a:ext cx="5287793" cy="1339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50</m:t>
                                  </m:r>
                                </m:e>
                                <m:sup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</m:t>
                          </m:r>
                        </m:den>
                      </m:f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  <m:rad>
                            <m:radPr>
                              <m:degHide m:val="on"/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15</m:t>
                              </m:r>
                            </m:e>
                          </m:rad>
                          <m:r>
                            <a:rPr lang="nl-NL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num>
                        <m:den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697" y="4652496"/>
                <a:ext cx="5287793" cy="133902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362260" y="4671171"/>
                <a:ext cx="6263317" cy="11787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⇔3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50</m:t>
                              </m:r>
                            </m:e>
                            <m:sup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=50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60" y="4671171"/>
                <a:ext cx="6263317" cy="117878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362260" y="5969462"/>
                <a:ext cx="9136283" cy="7578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⇔9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+22500=37500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100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2260" y="5969462"/>
                <a:ext cx="9136283" cy="757836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381539" y="6779678"/>
                <a:ext cx="7022563" cy="10906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⇔8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+100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x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15</m:t>
                          </m:r>
                        </m:e>
                      </m:rad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15000=0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1539" y="6779678"/>
                <a:ext cx="7022563" cy="10906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85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12756290" y="4490298"/>
              <a:ext cx="5196871" cy="26888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''Bài tập cuối chương VI"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438400" y="1181100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963222" y="6333313"/>
            <a:ext cx="2420136" cy="3725675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5155" y="7265863"/>
            <a:ext cx="1352199" cy="21294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136514" y="3266253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07344" y="3266253"/>
                <a:ext cx="14480656" cy="10462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vi-VN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lang="en-US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42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4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2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2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en-US" sz="42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2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rad>
                  </m:oMath>
                </a14:m>
                <a:endParaRPr lang="en-US" sz="42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44" y="3266253"/>
                <a:ext cx="14480656" cy="1046248"/>
              </a:xfrm>
              <a:prstGeom prst="rect">
                <a:avLst/>
              </a:prstGeom>
              <a:blipFill>
                <a:blip r:embed="rId15"/>
                <a:stretch>
                  <a:fillRect l="-1642" b="-25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2095360" y="5295291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3807344" y="5504989"/>
                <a:ext cx="14480656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lang="en-US" sz="42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4400" b="0" i="1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4400" b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4400" b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4400" b="0" i="1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4400" b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</a:rPr>
                      <m:t>dx</m:t>
                    </m:r>
                    <m:r>
                      <a:rPr lang="en-US" sz="4400" b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4400" b="0" i="1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7344" y="5504989"/>
                <a:ext cx="14480656" cy="852221"/>
              </a:xfrm>
              <a:prstGeom prst="rect">
                <a:avLst/>
              </a:prstGeom>
              <a:blipFill>
                <a:blip r:embed="rId16"/>
                <a:stretch>
                  <a:fillRect l="-1642" t="-3571" b="-29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154926" y="1339312"/>
            <a:ext cx="1976440" cy="1883404"/>
            <a:chOff x="3406404" y="3088476"/>
            <a:chExt cx="1308629" cy="1214763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406404" y="3088476"/>
              <a:ext cx="1308629" cy="1214763"/>
              <a:chOff x="240953" y="-67507"/>
              <a:chExt cx="5882262" cy="6000744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240953" y="-67507"/>
                <a:ext cx="5882262" cy="6000744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56585" y="3615173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tabLst>
                    <a:tab pos="360045" algn="l"/>
                    <a:tab pos="720090" algn="l"/>
                  </a:tabLst>
                </a:pPr>
                <a:r>
                  <a:rPr lang="vi-VN" sz="50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Phương trình dạng</a:t>
                </a:r>
                <a:r>
                  <a:rPr lang="en-US" sz="50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bx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</m:rad>
                    <m:r>
                      <a:rPr lang="en-US" sz="500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5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500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50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ex</m:t>
                        </m:r>
                        <m:r>
                          <a:rPr lang="en-US" sz="5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50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</m:rad>
                  </m:oMath>
                </a14:m>
                <a:endParaRPr lang="en-US" sz="50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760" y="3718016"/>
                <a:ext cx="14480656" cy="1228028"/>
              </a:xfrm>
              <a:prstGeom prst="rect">
                <a:avLst/>
              </a:prstGeom>
              <a:blipFill>
                <a:blip r:embed="rId50"/>
                <a:stretch>
                  <a:fillRect l="-2021" b="-25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90237">
            <a:off x="536740" y="8187289"/>
            <a:ext cx="906242" cy="13679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15" y="674385"/>
            <a:ext cx="1032846" cy="96391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12538" y="899028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17895" y="920012"/>
            <a:ext cx="418576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371600" y="1638300"/>
            <a:ext cx="15375423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vế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khử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Thử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lai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thỏa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mãn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kumimoji="0" lang="en-US" altLang="en-US" sz="38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kumimoji="0" lang="en-US" altLang="en-US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altLang="en-US" sz="3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  <m:r>
                        <a:rPr lang="en-US" sz="3800" i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US" sz="3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ra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3658" y="749490"/>
                <a:ext cx="6989029" cy="81663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Callout 18"/>
          <p:cNvSpPr/>
          <p:nvPr/>
        </p:nvSpPr>
        <p:spPr>
          <a:xfrm>
            <a:off x="8202061" y="4984978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78745"/>
                <a:ext cx="7221208" cy="941155"/>
              </a:xfrm>
              <a:prstGeom prst="rect">
                <a:avLst/>
              </a:prstGeom>
              <a:blipFill>
                <a:blip r:embed="rId15"/>
                <a:stretch>
                  <a:fillRect l="-2787" b="-25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+2=−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9008" y="6142792"/>
                <a:ext cx="6764609" cy="6771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sz="3800" i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38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639716"/>
                <a:ext cx="3404971" cy="67710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(2</m:t>
                      </m:r>
                      <m:r>
                        <m:rPr>
                          <m:sty m:val="p"/>
                        </m:rPr>
                        <a:rPr lang="en-US" sz="3800" i="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3800" i="0">
                          <a:latin typeface="Cambria Math" panose="02040503050406030204" pitchFamily="18" charset="0"/>
                        </a:rPr>
                        <m:t>−1)=0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3286" y="7639487"/>
                <a:ext cx="3833806" cy="6771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sz="3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800" i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3800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0407" y="7002581"/>
                <a:ext cx="2312813" cy="1950919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Thử nghiệm ta thấy các giá trị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tìm được ở câu a đều thoả mãn.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123" y="8882055"/>
                <a:ext cx="14686265" cy="969496"/>
              </a:xfrm>
              <a:prstGeom prst="rect">
                <a:avLst/>
              </a:prstGeom>
              <a:blipFill>
                <a:blip r:embed="rId20"/>
                <a:stretch>
                  <a:fillRect l="-1370" r="-374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" grpId="0"/>
      <p:bldP spid="15" grpId="0"/>
      <p:bldP spid="19" grpId="0" animBg="1"/>
      <p:bldP spid="17" grpId="0"/>
      <p:bldP spid="18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6800" y="1181100"/>
            <a:ext cx="16230600" cy="82296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5553893" y="7453634"/>
            <a:ext cx="1490734" cy="225016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785137">
            <a:off x="780560" y="7448246"/>
            <a:ext cx="1791677" cy="19421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06245" y="2093624"/>
            <a:ext cx="7385355" cy="91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Các bước giải phương trình</a:t>
            </a:r>
            <a:endParaRPr lang="en-US" sz="40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019300" y="3225078"/>
                <a:ext cx="14249400" cy="4585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 giải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</m:t>
                        </m:r>
                      </m:e>
                    </m:rad>
                  </m:oMath>
                </a14:m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thực hiện như sau: 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 phương hai vế và giải phương trình nhận được;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Thử lại các giá trị x tìm được ở trên có thoả mãn phương trình đã cho hay không và kết luận nghiệm.</a:t>
                </a:r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300" y="3225078"/>
                <a:ext cx="14249400" cy="4585422"/>
              </a:xfrm>
              <a:prstGeom prst="rect">
                <a:avLst/>
              </a:prstGeom>
              <a:blipFill>
                <a:blip r:embed="rId11"/>
                <a:stretch>
                  <a:fillRect l="-1411" r="-1369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62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850317">
            <a:off x="17155674" y="8158057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791200" y="1133376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6" name="Flowchart: Terminator 15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tr25)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Giải phương trình</a:t>
                </a:r>
                <a:r>
                  <a:rPr lang="nl-NL" sz="3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0" y="2416666"/>
                <a:ext cx="10263707" cy="948786"/>
              </a:xfrm>
              <a:prstGeom prst="rect">
                <a:avLst/>
              </a:prstGeom>
              <a:blipFill>
                <a:blip r:embed="rId11"/>
                <a:stretch>
                  <a:fillRect l="-196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084603" y="3815412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vế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</m:oMath>
                </a14:m>
                <a:endParaRPr lang="en-US" sz="3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762500"/>
                <a:ext cx="16687800" cy="969496"/>
              </a:xfrm>
              <a:prstGeom prst="rect">
                <a:avLst/>
              </a:prstGeom>
              <a:blipFill>
                <a:blip r:embed="rId12"/>
                <a:stretch>
                  <a:fillRect l="-1205" b="-1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Sau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gọn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5752206"/>
                <a:ext cx="16687800" cy="1846659"/>
              </a:xfrm>
              <a:prstGeom prst="rect">
                <a:avLst/>
              </a:prstGeom>
              <a:blipFill>
                <a:blip r:embed="rId13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b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</a:b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46" y="6775232"/>
                <a:ext cx="16435954" cy="2723823"/>
              </a:xfrm>
              <a:prstGeom prst="rect">
                <a:avLst/>
              </a:prstGeom>
              <a:blipFill>
                <a:blip r:embed="rId14"/>
                <a:stretch>
                  <a:fillRect l="-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x</m:t>
                    </m:r>
                    <m:r>
                      <a:rPr lang="en-US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=3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630841"/>
                <a:ext cx="12192000" cy="969496"/>
              </a:xfrm>
              <a:prstGeom prst="rect">
                <a:avLst/>
              </a:prstGeom>
              <a:blipFill>
                <a:blip r:embed="rId15"/>
                <a:stretch>
                  <a:fillRect l="-165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846745" y="7780295"/>
            <a:ext cx="1780765" cy="193037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8735160">
            <a:off x="209177" y="7615275"/>
            <a:ext cx="1060682" cy="1601031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6888891" y="723900"/>
            <a:ext cx="4741161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00200" y="2256592"/>
            <a:ext cx="7772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Giải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phương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ea typeface="Calibri" panose="020F0502020204030204" pitchFamily="34" charset="0"/>
              </a:rPr>
              <a:t>sau</a:t>
            </a:r>
            <a:r>
              <a:rPr lang="en-US" sz="3800" dirty="0">
                <a:latin typeface="Arial" panose="020B0604020202020204" pitchFamily="34" charset="0"/>
                <a:ea typeface="Calibri" panose="020F0502020204030204" pitchFamily="34" charset="0"/>
              </a:rPr>
              <a:t>:</a:t>
            </a: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3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8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b="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sty m:val="p"/>
                          </m:rP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en-US" sz="3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−5</m:t>
                        </m:r>
                      </m:e>
                    </m:rad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3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8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8200" y="1971572"/>
                <a:ext cx="9144000" cy="2105128"/>
              </a:xfrm>
              <a:prstGeom prst="rect">
                <a:avLst/>
              </a:prstGeom>
              <a:blipFill>
                <a:blip r:embed="rId11"/>
                <a:stretch>
                  <a:fillRect l="-2200" b="-10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Callout 15"/>
          <p:cNvSpPr/>
          <p:nvPr/>
        </p:nvSpPr>
        <p:spPr>
          <a:xfrm>
            <a:off x="8286749" y="4465884"/>
            <a:ext cx="1714500" cy="718488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b="1" dirty="0">
                <a:solidFill>
                  <a:prstClr val="black"/>
                </a:solidFill>
              </a:rPr>
              <a:t>Giải</a:t>
            </a:r>
            <a:endParaRPr lang="en-US" sz="38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95400" y="5548908"/>
                <a:ext cx="8305800" cy="1076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3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  <m:r>
                      <a:rPr lang="nl-NL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x</m:t>
                            </m:r>
                          </m:e>
                          <m:sup>
                            <m:r>
                              <a:rPr lang="nl-NL" sz="38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nl-NL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</m:t>
                        </m:r>
                        <m:r>
                          <m:rPr>
                            <m:sty m:val="p"/>
                          </m:rP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x</m:t>
                        </m:r>
                        <m:r>
                          <a:rPr lang="nl-NL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+1</m:t>
                        </m:r>
                      </m:e>
                    </m:rad>
                  </m:oMath>
                </a14:m>
                <a:endParaRPr lang="en-US" sz="3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5548908"/>
                <a:ext cx="8305800" cy="1076770"/>
              </a:xfrm>
              <a:prstGeom prst="rect">
                <a:avLst/>
              </a:prstGeom>
              <a:blipFill>
                <a:blip r:embed="rId21"/>
                <a:stretch>
                  <a:fillRect l="-2423" b="-9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14299" y="8256167"/>
                <a:ext cx="9144000" cy="128849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S</m:t>
                    </m:r>
                    <m:r>
                      <a:rPr lang="nl-NL" sz="38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nl-NL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num>
                          <m:den>
                            <m:r>
                              <a:rPr lang="nl-NL" sz="38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5</m:t>
                            </m:r>
                          </m:den>
                        </m:f>
                        <m:r>
                          <a:rPr lang="nl-NL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;0</m:t>
                        </m:r>
                      </m:e>
                    </m:d>
                  </m:oMath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4299" y="8256167"/>
                <a:ext cx="9144000" cy="1288494"/>
              </a:xfrm>
              <a:prstGeom prst="rect">
                <a:avLst/>
              </a:prstGeom>
              <a:blipFill>
                <a:blip r:embed="rId22"/>
                <a:stretch>
                  <a:fillRect l="-2200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9067800" y="5600700"/>
                <a:ext cx="7327262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3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+1=</m:t>
                      </m:r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+1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5600700"/>
                <a:ext cx="7327262" cy="1072088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330474" y="7246546"/>
                <a:ext cx="3698320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sSup>
                        <m:sSupPr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5</m:t>
                          </m:r>
                          <m:r>
                            <m:rPr>
                              <m:sty m:val="p"/>
                            </m:rP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x</m:t>
                          </m:r>
                        </m:e>
                        <m:sup>
                          <m:r>
                            <a:rPr lang="nl-NL" sz="3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0474" y="7246546"/>
                <a:ext cx="3698320" cy="1072088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00549" y="7200900"/>
                <a:ext cx="3857851" cy="10720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(5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x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+3)=0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549" y="7200900"/>
                <a:ext cx="3857851" cy="107208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0258731" y="5784096"/>
                <a:ext cx="3914469" cy="2982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3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=0</m:t>
                              </m:r>
                            </m:e>
                            <m:e>
                              <m:r>
                                <m:rPr>
                                  <m:sty m:val="p"/>
                                </m:rP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x</m:t>
                              </m:r>
                              <m:r>
                                <a:rPr lang="nl-NL" sz="38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r>
                                <a:rPr lang="nl-NL" sz="3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3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nl-NL" sz="380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Arial" panose="020B0604020202020204" pitchFamily="34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TM</m:t>
                      </m:r>
                      <m:r>
                        <a:rPr lang="nl-NL" sz="3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8731" y="5784096"/>
                <a:ext cx="3914469" cy="2982804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9" grpId="0"/>
      <p:bldP spid="12" grpId="0"/>
      <p:bldP spid="16" grpId="0" animBg="1"/>
      <p:bldP spid="13" grpId="0"/>
      <p:bldP spid="14" grpId="0"/>
      <p:bldP spid="1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</TotalTime>
  <Words>2245</Words>
  <Application>Microsoft Office PowerPoint</Application>
  <PresentationFormat>Custom</PresentationFormat>
  <Paragraphs>236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Cambria Math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Brown Illustration UI Computer Class Syllabus Education Presentation</dc:title>
  <cp:lastModifiedBy>Administrator</cp:lastModifiedBy>
  <cp:revision>140</cp:revision>
  <dcterms:created xsi:type="dcterms:W3CDTF">2006-08-16T00:00:00Z</dcterms:created>
  <dcterms:modified xsi:type="dcterms:W3CDTF">2025-02-18T03:44:57Z</dcterms:modified>
  <dc:identifier>DAFKql8qNNg</dc:identifier>
</cp:coreProperties>
</file>