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6" r:id="rId2"/>
    <p:sldId id="258" r:id="rId3"/>
    <p:sldId id="269" r:id="rId4"/>
    <p:sldId id="259" r:id="rId5"/>
    <p:sldId id="266" r:id="rId6"/>
    <p:sldId id="271" r:id="rId7"/>
    <p:sldId id="272" r:id="rId8"/>
    <p:sldId id="267" r:id="rId9"/>
    <p:sldId id="273" r:id="rId10"/>
    <p:sldId id="260" r:id="rId11"/>
    <p:sldId id="277" r:id="rId12"/>
    <p:sldId id="279" r:id="rId13"/>
    <p:sldId id="282" r:id="rId14"/>
    <p:sldId id="304" r:id="rId15"/>
    <p:sldId id="284" r:id="rId16"/>
    <p:sldId id="285" r:id="rId17"/>
    <p:sldId id="280" r:id="rId18"/>
    <p:sldId id="283" r:id="rId19"/>
    <p:sldId id="291" r:id="rId20"/>
    <p:sldId id="305" r:id="rId21"/>
    <p:sldId id="287" r:id="rId22"/>
    <p:sldId id="306" r:id="rId23"/>
    <p:sldId id="274" r:id="rId24"/>
    <p:sldId id="286" r:id="rId25"/>
    <p:sldId id="281" r:id="rId26"/>
    <p:sldId id="295" r:id="rId27"/>
    <p:sldId id="276" r:id="rId28"/>
    <p:sldId id="289" r:id="rId29"/>
    <p:sldId id="307" r:id="rId30"/>
    <p:sldId id="292" r:id="rId31"/>
    <p:sldId id="293" r:id="rId32"/>
    <p:sldId id="294" r:id="rId33"/>
    <p:sldId id="308" r:id="rId34"/>
    <p:sldId id="309" r:id="rId35"/>
    <p:sldId id="288" r:id="rId36"/>
    <p:sldId id="296" r:id="rId37"/>
    <p:sldId id="297" r:id="rId38"/>
    <p:sldId id="310" r:id="rId39"/>
    <p:sldId id="311" r:id="rId40"/>
    <p:sldId id="312" r:id="rId41"/>
    <p:sldId id="300" r:id="rId42"/>
    <p:sldId id="313" r:id="rId43"/>
    <p:sldId id="314" r:id="rId44"/>
    <p:sldId id="316" r:id="rId45"/>
    <p:sldId id="317" r:id="rId46"/>
    <p:sldId id="298" r:id="rId47"/>
    <p:sldId id="301" r:id="rId48"/>
    <p:sldId id="302" r:id="rId49"/>
    <p:sldId id="318" r:id="rId50"/>
    <p:sldId id="299" r:id="rId51"/>
    <p:sldId id="303" r:id="rId52"/>
    <p:sldId id="319" r:id="rId53"/>
    <p:sldId id="320" r:id="rId54"/>
    <p:sldId id="270" r:id="rId55"/>
    <p:sldId id="265" r:id="rId56"/>
  </p:sldIdLst>
  <p:sldSz cx="18288000" cy="10287000"/>
  <p:notesSz cx="6858000" cy="9144000"/>
  <p:embeddedFontLst>
    <p:embeddedFont>
      <p:font typeface="Calibri" panose="020F0502020204030204" pitchFamily="34" charset="0"/>
      <p:regular r:id="rId58"/>
      <p:bold r:id="rId59"/>
      <p:italic r:id="rId60"/>
      <p:boldItalic r:id="rId61"/>
    </p:embeddedFont>
    <p:embeddedFont>
      <p:font typeface="Cambria Math" panose="02040503050406030204" pitchFamily="18"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8F"/>
    <a:srgbClr val="FFE89F"/>
    <a:srgbClr val="FFE07D"/>
    <a:srgbClr val="F5770F"/>
    <a:srgbClr val="37A234"/>
    <a:srgbClr val="4A6EBE"/>
    <a:srgbClr val="4C7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2" autoAdjust="0"/>
  </p:normalViewPr>
  <p:slideViewPr>
    <p:cSldViewPr>
      <p:cViewPr varScale="1">
        <p:scale>
          <a:sx n="46" d="100"/>
          <a:sy n="46" d="100"/>
        </p:scale>
        <p:origin x="7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1BCDD-8CC2-4E38-BDEB-524D7EC285D4}"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161FD-7CA8-48C5-BD11-E1D7A9ED7804}" type="slidenum">
              <a:rPr lang="en-US" smtClean="0"/>
              <a:t>‹#›</a:t>
            </a:fld>
            <a:endParaRPr lang="en-US"/>
          </a:p>
        </p:txBody>
      </p:sp>
    </p:spTree>
    <p:extLst>
      <p:ext uri="{BB962C8B-B14F-4D97-AF65-F5344CB8AC3E}">
        <p14:creationId xmlns:p14="http://schemas.microsoft.com/office/powerpoint/2010/main" val="1989281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161FD-7CA8-48C5-BD11-E1D7A9ED7804}" type="slidenum">
              <a:rPr lang="en-US" smtClean="0"/>
              <a:t>11</a:t>
            </a:fld>
            <a:endParaRPr lang="en-US"/>
          </a:p>
        </p:txBody>
      </p:sp>
    </p:spTree>
    <p:extLst>
      <p:ext uri="{BB962C8B-B14F-4D97-AF65-F5344CB8AC3E}">
        <p14:creationId xmlns:p14="http://schemas.microsoft.com/office/powerpoint/2010/main" val="215481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5161FD-7CA8-48C5-BD11-E1D7A9ED780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0938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43778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30649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400CF-DF6E-4BE3-B959-E77A93849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9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400CF-DF6E-4BE3-B959-E77A93849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49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822004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400CF-DF6E-4BE3-B959-E77A93849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91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0.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54.png"/><Relationship Id="rId7"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5.png"/><Relationship Id="rId10" Type="http://schemas.openxmlformats.org/officeDocument/2006/relationships/image" Target="../media/image23.svg"/><Relationship Id="rId4" Type="http://schemas.openxmlformats.org/officeDocument/2006/relationships/image" Target="../media/image51.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13" Type="http://schemas.openxmlformats.org/officeDocument/2006/relationships/image" Target="../media/image45.png"/><Relationship Id="rId3" Type="http://schemas.openxmlformats.org/officeDocument/2006/relationships/image" Target="../media/image36.svg"/><Relationship Id="rId12" Type="http://schemas.openxmlformats.org/officeDocument/2006/relationships/image" Target="../media/image440.png"/><Relationship Id="rId17" Type="http://schemas.openxmlformats.org/officeDocument/2006/relationships/image" Target="../media/image490.png"/><Relationship Id="rId2" Type="http://schemas.openxmlformats.org/officeDocument/2006/relationships/image" Target="../media/image35.png"/><Relationship Id="rId16" Type="http://schemas.openxmlformats.org/officeDocument/2006/relationships/image" Target="../media/image480.png"/><Relationship Id="rId1" Type="http://schemas.openxmlformats.org/officeDocument/2006/relationships/slideLayout" Target="../slideLayouts/slideLayout7.xml"/><Relationship Id="rId5" Type="http://schemas.openxmlformats.org/officeDocument/2006/relationships/image" Target="../media/image23.svg"/><Relationship Id="rId15" Type="http://schemas.openxmlformats.org/officeDocument/2006/relationships/image" Target="../media/image470.png"/><Relationship Id="rId4" Type="http://schemas.openxmlformats.org/officeDocument/2006/relationships/image" Target="../media/image22.png"/><Relationship Id="rId14" Type="http://schemas.openxmlformats.org/officeDocument/2006/relationships/image" Target="../media/image460.png"/></Relationships>
</file>

<file path=ppt/slides/_rels/slide14.xml.rels><?xml version="1.0" encoding="UTF-8" standalone="yes"?>
<Relationships xmlns="http://schemas.openxmlformats.org/package/2006/relationships"><Relationship Id="rId13" Type="http://schemas.openxmlformats.org/officeDocument/2006/relationships/image" Target="../media/image500.png"/><Relationship Id="rId3" Type="http://schemas.openxmlformats.org/officeDocument/2006/relationships/image" Target="../media/image36.svg"/><Relationship Id="rId12" Type="http://schemas.openxmlformats.org/officeDocument/2006/relationships/image" Target="../media/image440.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 Id="rId14" Type="http://schemas.openxmlformats.org/officeDocument/2006/relationships/image" Target="../media/image51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3.svg"/><Relationship Id="rId3" Type="http://schemas.microsoft.com/office/2007/relationships/hdphoto" Target="../media/hdphoto3.wdp"/><Relationship Id="rId7" Type="http://schemas.openxmlformats.org/officeDocument/2006/relationships/image" Target="../media/image36.svg"/><Relationship Id="rId12"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40.png"/><Relationship Id="rId3" Type="http://schemas.openxmlformats.org/officeDocument/2006/relationships/image" Target="../media/image41.svg"/><Relationship Id="rId7" Type="http://schemas.openxmlformats.org/officeDocument/2006/relationships/image" Target="../media/image34.png"/><Relationship Id="rId12" Type="http://schemas.openxmlformats.org/officeDocument/2006/relationships/image" Target="../media/image56.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520.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0.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560.png"/></Relationships>
</file>

<file path=ppt/slides/_rels/slide18.xml.rels><?xml version="1.0" encoding="UTF-8" standalone="yes"?>
<Relationships xmlns="http://schemas.openxmlformats.org/package/2006/relationships"><Relationship Id="rId13" Type="http://schemas.openxmlformats.org/officeDocument/2006/relationships/image" Target="../media/image57.png"/><Relationship Id="rId3" Type="http://schemas.openxmlformats.org/officeDocument/2006/relationships/image" Target="../media/image36.svg"/><Relationship Id="rId12"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1.svg"/><Relationship Id="rId21" Type="http://schemas.openxmlformats.org/officeDocument/2006/relationships/image" Target="../media/image68.png"/><Relationship Id="rId7" Type="http://schemas.openxmlformats.org/officeDocument/2006/relationships/image" Target="../media/image38.svg"/><Relationship Id="rId2" Type="http://schemas.openxmlformats.org/officeDocument/2006/relationships/image" Target="../media/image58.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0.png"/><Relationship Id="rId11" Type="http://schemas.microsoft.com/office/2007/relationships/hdphoto" Target="../media/hdphoto5.wdp"/><Relationship Id="rId5" Type="http://schemas.openxmlformats.org/officeDocument/2006/relationships/image" Target="../media/image23.svg"/><Relationship Id="rId10" Type="http://schemas.openxmlformats.org/officeDocument/2006/relationships/image" Target="../media/image62.png"/><Relationship Id="rId19" Type="http://schemas.openxmlformats.org/officeDocument/2006/relationships/image" Target="../media/image66.png"/><Relationship Id="rId4" Type="http://schemas.openxmlformats.org/officeDocument/2006/relationships/image" Target="../media/image22.png"/><Relationship Id="rId9" Type="http://schemas.microsoft.com/office/2007/relationships/hdphoto" Target="../media/hdphoto4.wdp"/><Relationship Id="rId22"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svg"/><Relationship Id="rId7" Type="http://schemas.openxmlformats.org/officeDocument/2006/relationships/image" Target="../media/image41.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5.svg"/><Relationship Id="rId5" Type="http://schemas.microsoft.com/office/2007/relationships/hdphoto" Target="../media/hdphoto6.wdp"/><Relationship Id="rId36" Type="http://schemas.openxmlformats.org/officeDocument/2006/relationships/image" Target="../media/image72.png"/><Relationship Id="rId10" Type="http://schemas.openxmlformats.org/officeDocument/2006/relationships/image" Target="../media/image64.png"/><Relationship Id="rId4" Type="http://schemas.openxmlformats.org/officeDocument/2006/relationships/image" Target="../media/image63.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1.svg"/><Relationship Id="rId34" Type="http://schemas.openxmlformats.org/officeDocument/2006/relationships/image" Target="../media/image40.png"/><Relationship Id="rId33" Type="http://schemas.microsoft.com/office/2007/relationships/hdphoto" Target="../media/hdphoto3.wdp"/><Relationship Id="rId2" Type="http://schemas.openxmlformats.org/officeDocument/2006/relationships/image" Target="../media/image70.png"/><Relationship Id="rId29" Type="http://schemas.openxmlformats.org/officeDocument/2006/relationships/image" Target="../media/image75.png"/><Relationship Id="rId1" Type="http://schemas.openxmlformats.org/officeDocument/2006/relationships/slideLayout" Target="../slideLayouts/slideLayout7.xml"/><Relationship Id="rId32" Type="http://schemas.openxmlformats.org/officeDocument/2006/relationships/image" Target="../media/image34.png"/><Relationship Id="rId5" Type="http://schemas.openxmlformats.org/officeDocument/2006/relationships/image" Target="../media/image28.svg"/><Relationship Id="rId31" Type="http://schemas.openxmlformats.org/officeDocument/2006/relationships/image" Target="../media/image65.svg"/><Relationship Id="rId4" Type="http://schemas.openxmlformats.org/officeDocument/2006/relationships/image" Target="../media/image27.png"/><Relationship Id="rId30" Type="http://schemas.openxmlformats.org/officeDocument/2006/relationships/image" Target="../media/image64.png"/><Relationship Id="rId35"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71.svg"/><Relationship Id="rId33" Type="http://schemas.openxmlformats.org/officeDocument/2006/relationships/image" Target="../media/image41.svg"/><Relationship Id="rId2" Type="http://schemas.openxmlformats.org/officeDocument/2006/relationships/image" Target="../media/image70.png"/><Relationship Id="rId29" Type="http://schemas.openxmlformats.org/officeDocument/2006/relationships/image" Target="../media/image28.svg"/><Relationship Id="rId1" Type="http://schemas.openxmlformats.org/officeDocument/2006/relationships/slideLayout" Target="../slideLayouts/slideLayout7.xml"/><Relationship Id="rId32" Type="http://schemas.openxmlformats.org/officeDocument/2006/relationships/image" Target="../media/image40.png"/><Relationship Id="rId28" Type="http://schemas.openxmlformats.org/officeDocument/2006/relationships/image" Target="../media/image27.png"/><Relationship Id="rId31" Type="http://schemas.microsoft.com/office/2007/relationships/hdphoto" Target="../media/hdphoto3.wdp"/><Relationship Id="rId27" Type="http://schemas.openxmlformats.org/officeDocument/2006/relationships/image" Target="../media/image77.png"/><Relationship Id="rId30"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1.svg"/><Relationship Id="rId7" Type="http://schemas.openxmlformats.org/officeDocument/2006/relationships/image" Target="../media/image73.png"/><Relationship Id="rId12" Type="http://schemas.openxmlformats.org/officeDocument/2006/relationships/image" Target="../media/image82.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81.png"/><Relationship Id="rId5" Type="http://schemas.openxmlformats.org/officeDocument/2006/relationships/image" Target="../media/image34.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8" Type="http://schemas.openxmlformats.org/officeDocument/2006/relationships/image" Target="../media/image74.png"/><Relationship Id="rId3" Type="http://schemas.openxmlformats.org/officeDocument/2006/relationships/image" Target="../media/image40.png"/><Relationship Id="rId7" Type="http://schemas.microsoft.com/office/2007/relationships/hdphoto" Target="../media/hdphoto3.wdp"/><Relationship Id="rId17"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2.png"/><Relationship Id="rId19" Type="http://schemas.openxmlformats.org/officeDocument/2006/relationships/image" Target="../media/image76.png"/><Relationship Id="rId4" Type="http://schemas.openxmlformats.org/officeDocument/2006/relationships/image" Target="../media/image41.svg"/><Relationship Id="rId9"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36.svg"/><Relationship Id="rId15" Type="http://schemas.openxmlformats.org/officeDocument/2006/relationships/image" Target="../media/image88.png"/><Relationship Id="rId4" Type="http://schemas.openxmlformats.org/officeDocument/2006/relationships/image" Target="../media/image80.png"/><Relationship Id="rId1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65.svg"/><Relationship Id="rId12" Type="http://schemas.openxmlformats.org/officeDocument/2006/relationships/image" Target="../media/image94.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93.png"/><Relationship Id="rId4" Type="http://schemas.openxmlformats.org/officeDocument/2006/relationships/image" Target="../media/image91.png"/><Relationship Id="rId9"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65.svg"/><Relationship Id="rId12" Type="http://schemas.openxmlformats.org/officeDocument/2006/relationships/image" Target="../media/image9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6.png"/><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3.wdp"/><Relationship Id="rId7" Type="http://schemas.openxmlformats.org/officeDocument/2006/relationships/image" Target="../media/image3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38.svg"/></Relationships>
</file>

<file path=ppt/slides/_rels/slide31.xml.rels><?xml version="1.0" encoding="UTF-8" standalone="yes"?>
<Relationships xmlns="http://schemas.openxmlformats.org/package/2006/relationships"><Relationship Id="rId13" Type="http://schemas.openxmlformats.org/officeDocument/2006/relationships/image" Target="../media/image99.png"/><Relationship Id="rId3" Type="http://schemas.openxmlformats.org/officeDocument/2006/relationships/image" Target="../media/image58.png"/><Relationship Id="rId12" Type="http://schemas.openxmlformats.org/officeDocument/2006/relationships/image" Target="../media/image98.png"/><Relationship Id="rId17" Type="http://schemas.openxmlformats.org/officeDocument/2006/relationships/image" Target="../media/image89.png"/><Relationship Id="rId2" Type="http://schemas.openxmlformats.org/officeDocument/2006/relationships/notesSlide" Target="../notesSlides/notesSlide3.xml"/><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5" Type="http://schemas.openxmlformats.org/officeDocument/2006/relationships/image" Target="../media/image101.png"/><Relationship Id="rId4" Type="http://schemas.openxmlformats.org/officeDocument/2006/relationships/image" Target="../media/image21.svg"/><Relationship Id="rId14" Type="http://schemas.openxmlformats.org/officeDocument/2006/relationships/image" Target="../media/image100.png"/></Relationships>
</file>

<file path=ppt/slides/_rels/slide32.xml.rels><?xml version="1.0" encoding="UTF-8" standalone="yes"?>
<Relationships xmlns="http://schemas.openxmlformats.org/package/2006/relationships"><Relationship Id="rId13" Type="http://schemas.openxmlformats.org/officeDocument/2006/relationships/image" Target="../media/image90.png"/><Relationship Id="rId3" Type="http://schemas.openxmlformats.org/officeDocument/2006/relationships/image" Target="../media/image58.png"/><Relationship Id="rId12"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5" Type="http://schemas.openxmlformats.org/officeDocument/2006/relationships/image" Target="../media/image28.svg"/><Relationship Id="rId4" Type="http://schemas.openxmlformats.org/officeDocument/2006/relationships/image" Target="../media/image21.svg"/><Relationship Id="rId1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58.png"/><Relationship Id="rId21" Type="http://schemas.openxmlformats.org/officeDocument/2006/relationships/image" Target="../media/image95.png"/><Relationship Id="rId7" Type="http://schemas.openxmlformats.org/officeDocument/2006/relationships/image" Target="../media/image27.png"/><Relationship Id="rId2" Type="http://schemas.openxmlformats.org/officeDocument/2006/relationships/notesSlide" Target="../notesSlides/notesSlide5.xml"/><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3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58.png"/><Relationship Id="rId21" Type="http://schemas.openxmlformats.org/officeDocument/2006/relationships/image" Target="../media/image103.png"/><Relationship Id="rId7" Type="http://schemas.openxmlformats.org/officeDocument/2006/relationships/image" Target="../media/image27.png"/><Relationship Id="rId2" Type="http://schemas.openxmlformats.org/officeDocument/2006/relationships/notesSlide" Target="../notesSlides/notesSlide6.xml"/><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3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12" Type="http://schemas.openxmlformats.org/officeDocument/2006/relationships/image" Target="../media/image112.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3" Type="http://schemas.openxmlformats.org/officeDocument/2006/relationships/image" Target="../media/image115.png"/><Relationship Id="rId3" Type="http://schemas.openxmlformats.org/officeDocument/2006/relationships/image" Target="../media/image36.svg"/><Relationship Id="rId12" Type="http://schemas.openxmlformats.org/officeDocument/2006/relationships/image" Target="../media/image114.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 Id="rId14" Type="http://schemas.openxmlformats.org/officeDocument/2006/relationships/image" Target="../media/image105.png"/></Relationships>
</file>

<file path=ppt/slides/_rels/slide38.xml.rels><?xml version="1.0" encoding="UTF-8" standalone="yes"?>
<Relationships xmlns="http://schemas.openxmlformats.org/package/2006/relationships"><Relationship Id="rId13" Type="http://schemas.openxmlformats.org/officeDocument/2006/relationships/image" Target="../media/image105.png"/><Relationship Id="rId3" Type="http://schemas.openxmlformats.org/officeDocument/2006/relationships/image" Target="../media/image36.svg"/><Relationship Id="rId12" Type="http://schemas.openxmlformats.org/officeDocument/2006/relationships/image" Target="../media/image117.png"/><Relationship Id="rId17" Type="http://schemas.openxmlformats.org/officeDocument/2006/relationships/image" Target="../media/image121.png"/><Relationship Id="rId2" Type="http://schemas.openxmlformats.org/officeDocument/2006/relationships/image" Target="../media/image35.png"/><Relationship Id="rId16"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23.svg"/><Relationship Id="rId15" Type="http://schemas.openxmlformats.org/officeDocument/2006/relationships/image" Target="../media/image119.png"/><Relationship Id="rId4" Type="http://schemas.openxmlformats.org/officeDocument/2006/relationships/image" Target="../media/image22.png"/><Relationship Id="rId14" Type="http://schemas.openxmlformats.org/officeDocument/2006/relationships/image" Target="../media/image118.png"/></Relationships>
</file>

<file path=ppt/slides/_rels/slide39.xml.rels><?xml version="1.0" encoding="UTF-8" standalone="yes"?>
<Relationships xmlns="http://schemas.openxmlformats.org/package/2006/relationships"><Relationship Id="rId13" Type="http://schemas.openxmlformats.org/officeDocument/2006/relationships/image" Target="../media/image122.png"/><Relationship Id="rId3" Type="http://schemas.openxmlformats.org/officeDocument/2006/relationships/image" Target="../media/image36.svg"/><Relationship Id="rId2" Type="http://schemas.openxmlformats.org/officeDocument/2006/relationships/image" Target="../media/image35.png"/><Relationship Id="rId16"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23.svg"/><Relationship Id="rId15" Type="http://schemas.openxmlformats.org/officeDocument/2006/relationships/image" Target="../media/image124.png"/><Relationship Id="rId4" Type="http://schemas.openxmlformats.org/officeDocument/2006/relationships/image" Target="../media/image22.png"/><Relationship Id="rId14" Type="http://schemas.openxmlformats.org/officeDocument/2006/relationships/image" Target="../media/image123.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svg"/><Relationship Id="rId7"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33.svg"/></Relationships>
</file>

<file path=ppt/slides/_rels/slide40.xml.rels><?xml version="1.0" encoding="UTF-8" standalone="yes"?>
<Relationships xmlns="http://schemas.openxmlformats.org/package/2006/relationships"><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36.svg"/><Relationship Id="rId17" Type="http://schemas.openxmlformats.org/officeDocument/2006/relationships/image" Target="../media/image130.png"/><Relationship Id="rId2" Type="http://schemas.openxmlformats.org/officeDocument/2006/relationships/image" Target="../media/image35.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23.svg"/><Relationship Id="rId15" Type="http://schemas.openxmlformats.org/officeDocument/2006/relationships/image" Target="../media/image128.png"/><Relationship Id="rId19" Type="http://schemas.openxmlformats.org/officeDocument/2006/relationships/image" Target="../media/image132.png"/><Relationship Id="rId4" Type="http://schemas.openxmlformats.org/officeDocument/2006/relationships/image" Target="../media/image22.png"/><Relationship Id="rId14" Type="http://schemas.openxmlformats.org/officeDocument/2006/relationships/image" Target="../media/image127.png"/></Relationships>
</file>

<file path=ppt/slides/_rels/slide41.xml.rels><?xml version="1.0" encoding="UTF-8" standalone="yes"?>
<Relationships xmlns="http://schemas.openxmlformats.org/package/2006/relationships"><Relationship Id="rId13" Type="http://schemas.openxmlformats.org/officeDocument/2006/relationships/image" Target="../media/image135.png"/><Relationship Id="rId3" Type="http://schemas.openxmlformats.org/officeDocument/2006/relationships/image" Target="../media/image58.png"/><Relationship Id="rId12"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12" Type="http://schemas.openxmlformats.org/officeDocument/2006/relationships/image" Target="../media/image1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3.xml.rels><?xml version="1.0" encoding="UTF-8" standalone="yes"?>
<Relationships xmlns="http://schemas.openxmlformats.org/package/2006/relationships"><Relationship Id="rId3" Type="http://schemas.openxmlformats.org/officeDocument/2006/relationships/image" Target="../media/image65.svg"/><Relationship Id="rId12" Type="http://schemas.openxmlformats.org/officeDocument/2006/relationships/image" Target="../media/image139.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13" Type="http://schemas.openxmlformats.org/officeDocument/2006/relationships/image" Target="../media/image141.png"/><Relationship Id="rId3" Type="http://schemas.openxmlformats.org/officeDocument/2006/relationships/image" Target="../media/image65.svg"/><Relationship Id="rId12" Type="http://schemas.openxmlformats.org/officeDocument/2006/relationships/image" Target="../media/image140.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 Id="rId14" Type="http://schemas.openxmlformats.org/officeDocument/2006/relationships/image" Target="../media/image106.png"/></Relationships>
</file>

<file path=ppt/slides/_rels/slide45.xml.rels><?xml version="1.0" encoding="UTF-8" standalone="yes"?>
<Relationships xmlns="http://schemas.openxmlformats.org/package/2006/relationships"><Relationship Id="rId13" Type="http://schemas.openxmlformats.org/officeDocument/2006/relationships/image" Target="../media/image145.png"/><Relationship Id="rId3" Type="http://schemas.openxmlformats.org/officeDocument/2006/relationships/image" Target="../media/image65.svg"/><Relationship Id="rId12" Type="http://schemas.openxmlformats.org/officeDocument/2006/relationships/image" Target="../media/image144.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 Id="rId14" Type="http://schemas.openxmlformats.org/officeDocument/2006/relationships/image" Target="../media/image106.png"/></Relationships>
</file>

<file path=ppt/slides/_rels/slide46.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3.wdp"/><Relationship Id="rId7" Type="http://schemas.openxmlformats.org/officeDocument/2006/relationships/image" Target="../media/image3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38.svg"/></Relationships>
</file>

<file path=ppt/slides/_rels/slide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36.sv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1.svg"/><Relationship Id="rId7" Type="http://schemas.openxmlformats.org/officeDocument/2006/relationships/image" Target="../media/image38.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36.svg"/><Relationship Id="rId14" Type="http://schemas.openxmlformats.org/officeDocument/2006/relationships/image" Target="../media/image147.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1.svg"/><Relationship Id="rId7" Type="http://schemas.openxmlformats.org/officeDocument/2006/relationships/image" Target="../media/image38.svg"/><Relationship Id="rId2" Type="http://schemas.openxmlformats.org/officeDocument/2006/relationships/image" Target="../media/image58.png"/><Relationship Id="rId16"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3.svg"/><Relationship Id="rId15" Type="http://schemas.openxmlformats.org/officeDocument/2006/relationships/image" Target="../media/image149.png"/><Relationship Id="rId4" Type="http://schemas.openxmlformats.org/officeDocument/2006/relationships/image" Target="../media/image22.png"/><Relationship Id="rId9" Type="http://schemas.openxmlformats.org/officeDocument/2006/relationships/image" Target="../media/image36.svg"/><Relationship Id="rId14" Type="http://schemas.openxmlformats.org/officeDocument/2006/relationships/image" Target="../media/image14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1.svg"/><Relationship Id="rId3" Type="http://schemas.microsoft.com/office/2007/relationships/hdphoto" Target="../media/hdphoto3.wdp"/><Relationship Id="rId7" Type="http://schemas.openxmlformats.org/officeDocument/2006/relationships/image" Target="../media/image36.svg"/><Relationship Id="rId12"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38.svg"/></Relationships>
</file>

<file path=ppt/slides/_rels/slide5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svg"/><Relationship Id="rId7" Type="http://schemas.openxmlformats.org/officeDocument/2006/relationships/image" Target="../media/image3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23.svg"/></Relationships>
</file>

<file path=ppt/slides/_rels/slide5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1.svg"/><Relationship Id="rId7" Type="http://schemas.openxmlformats.org/officeDocument/2006/relationships/image" Target="../media/image38.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3.svg"/><Relationship Id="rId15" Type="http://schemas.openxmlformats.org/officeDocument/2006/relationships/image" Target="../media/image152.png"/><Relationship Id="rId4" Type="http://schemas.openxmlformats.org/officeDocument/2006/relationships/image" Target="../media/image22.png"/><Relationship Id="rId9" Type="http://schemas.openxmlformats.org/officeDocument/2006/relationships/image" Target="../media/image36.svg"/><Relationship Id="rId14" Type="http://schemas.openxmlformats.org/officeDocument/2006/relationships/image" Target="../media/image151.png"/></Relationships>
</file>

<file path=ppt/slides/_rels/slide5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36.svg"/><Relationship Id="rId15" Type="http://schemas.openxmlformats.org/officeDocument/2006/relationships/image" Target="../media/image108.png"/><Relationship Id="rId4" Type="http://schemas.openxmlformats.org/officeDocument/2006/relationships/image" Target="../media/image80.png"/><Relationship Id="rId14" Type="http://schemas.openxmlformats.org/officeDocument/2006/relationships/image" Target="../media/image153.png"/></Relationships>
</file>

<file path=ppt/slides/_rels/slide53.xml.rels><?xml version="1.0" encoding="UTF-8" standalone="yes"?>
<Relationships xmlns="http://schemas.openxmlformats.org/package/2006/relationships"><Relationship Id="rId3" Type="http://schemas.openxmlformats.org/officeDocument/2006/relationships/image" Target="../media/image21.svg"/><Relationship Id="rId17" Type="http://schemas.openxmlformats.org/officeDocument/2006/relationships/image" Target="../media/image158.png"/><Relationship Id="rId2" Type="http://schemas.openxmlformats.org/officeDocument/2006/relationships/image" Target="../media/image58.png"/><Relationship Id="rId16" Type="http://schemas.openxmlformats.org/officeDocument/2006/relationships/image" Target="../media/image157.png"/><Relationship Id="rId1" Type="http://schemas.openxmlformats.org/officeDocument/2006/relationships/slideLayout" Target="../slideLayouts/slideLayout7.xml"/><Relationship Id="rId5" Type="http://schemas.openxmlformats.org/officeDocument/2006/relationships/image" Target="../media/image36.svg"/><Relationship Id="rId15" Type="http://schemas.openxmlformats.org/officeDocument/2006/relationships/image" Target="../media/image156.png"/><Relationship Id="rId4" Type="http://schemas.openxmlformats.org/officeDocument/2006/relationships/image" Target="../media/image80.png"/><Relationship Id="rId14" Type="http://schemas.openxmlformats.org/officeDocument/2006/relationships/image" Target="../media/image155.png"/></Relationships>
</file>

<file path=ppt/slides/_rels/slide5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41.sv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7.svg"/><Relationship Id="rId7" Type="http://schemas.openxmlformats.org/officeDocument/2006/relationships/image" Target="../media/image11.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7.svg"/><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openxmlformats.org/officeDocument/2006/relationships/image" Target="../media/image41.svg"/><Relationship Id="rId7"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3.png"/><Relationship Id="rId10" Type="http://schemas.microsoft.com/office/2007/relationships/hdphoto" Target="../media/hdphoto1.wdp"/><Relationship Id="rId4" Type="http://schemas.openxmlformats.org/officeDocument/2006/relationships/image" Target="../media/image42.png"/><Relationship Id="rId9" Type="http://schemas.openxmlformats.org/officeDocument/2006/relationships/image" Target="../media/image24.png"/><Relationship Id="rId14" Type="http://schemas.openxmlformats.org/officeDocument/2006/relationships/image" Target="../media/image270.png"/></Relationships>
</file>

<file path=ppt/slides/_rels/slide7.xml.rels><?xml version="1.0" encoding="UTF-8" standalone="yes"?>
<Relationships xmlns="http://schemas.openxmlformats.org/package/2006/relationships"><Relationship Id="rId13" Type="http://schemas.openxmlformats.org/officeDocument/2006/relationships/image" Target="../media/image36.svg"/><Relationship Id="rId3" Type="http://schemas.openxmlformats.org/officeDocument/2006/relationships/image" Target="../media/image45.svg"/><Relationship Id="rId12" Type="http://schemas.openxmlformats.org/officeDocument/2006/relationships/image" Target="../media/image35.png"/><Relationship Id="rId17" Type="http://schemas.openxmlformats.org/officeDocument/2006/relationships/image" Target="../media/image21.svg"/><Relationship Id="rId2" Type="http://schemas.openxmlformats.org/officeDocument/2006/relationships/image" Target="../media/image44.png"/><Relationship Id="rId16"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00.png"/><Relationship Id="rId15" Type="http://schemas.openxmlformats.org/officeDocument/2006/relationships/image" Target="../media/image23.svg"/><Relationship Id="rId4" Type="http://schemas.openxmlformats.org/officeDocument/2006/relationships/image" Target="../media/image46.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8.svg"/><Relationship Id="rId10" Type="http://schemas.openxmlformats.org/officeDocument/2006/relationships/image" Target="../media/image31.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1.sv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5" Type="http://schemas.openxmlformats.org/officeDocument/2006/relationships/image" Target="../media/image50.png"/><Relationship Id="rId4" Type="http://schemas.openxmlformats.org/officeDocument/2006/relationships/image" Target="../media/image48.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70336" y="8505156"/>
            <a:ext cx="4540247" cy="70993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2071">
            <a:off x="5315449" y="859672"/>
            <a:ext cx="2112024" cy="1520657"/>
          </a:xfrm>
          <a:prstGeom prst="rect">
            <a:avLst/>
          </a:prstGeom>
        </p:spPr>
      </p:pic>
      <p:pic>
        <p:nvPicPr>
          <p:cNvPr id="3" name="Picture 3"/>
          <p:cNvPicPr>
            <a:picLocks noChangeAspect="1"/>
          </p:cNvPicPr>
          <p:nvPr/>
        </p:nvPicPr>
        <p:blipFill>
          <a:blip r:embed="rId6"/>
          <a:srcRect/>
          <a:stretch>
            <a:fillRect/>
          </a:stretch>
        </p:blipFill>
        <p:spPr>
          <a:xfrm>
            <a:off x="5506301" y="-190500"/>
            <a:ext cx="12044201" cy="1064171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19511">
            <a:off x="15187155" y="7566976"/>
            <a:ext cx="2351173" cy="258629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12033">
            <a:off x="-35064" y="6671421"/>
            <a:ext cx="2127528" cy="3008073"/>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3004"/>
          <a:stretch>
            <a:fillRect/>
          </a:stretch>
        </p:blipFill>
        <p:spPr>
          <a:xfrm>
            <a:off x="215608" y="4686300"/>
            <a:ext cx="6155853" cy="5600700"/>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79271">
            <a:off x="554475" y="1378064"/>
            <a:ext cx="1663945" cy="245353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35685">
            <a:off x="16269607" y="688712"/>
            <a:ext cx="1502077" cy="1985919"/>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700" y="114888"/>
            <a:ext cx="3744379" cy="408478"/>
          </a:xfrm>
          <a:prstGeom prst="rect">
            <a:avLst/>
          </a:prstGeom>
        </p:spPr>
      </p:pic>
      <p:sp>
        <p:nvSpPr>
          <p:cNvPr id="12" name="Google Shape;7484;p29"/>
          <p:cNvSpPr txBox="1">
            <a:spLocks/>
          </p:cNvSpPr>
          <p:nvPr/>
        </p:nvSpPr>
        <p:spPr>
          <a:xfrm>
            <a:off x="6400800" y="3279300"/>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9934286"/>
            <a:chOff x="0" y="0"/>
            <a:chExt cx="5920967" cy="3624054"/>
          </a:xfrm>
        </p:grpSpPr>
        <p:sp>
          <p:nvSpPr>
            <p:cNvPr id="3" name="Freeform 3"/>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15" name="Group 14"/>
          <p:cNvGrpSpPr/>
          <p:nvPr/>
        </p:nvGrpSpPr>
        <p:grpSpPr>
          <a:xfrm>
            <a:off x="6248400" y="571500"/>
            <a:ext cx="5562600" cy="1066800"/>
            <a:chOff x="381000" y="190500"/>
            <a:chExt cx="5562600" cy="1066800"/>
          </a:xfrm>
        </p:grpSpPr>
        <p:sp>
          <p:nvSpPr>
            <p:cNvPr id="16" name="Rectangle 15"/>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12</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TextBox 17"/>
              <p:cNvSpPr txBox="1"/>
              <p:nvPr/>
            </p:nvSpPr>
            <p:spPr>
              <a:xfrm>
                <a:off x="1143000" y="1943100"/>
                <a:ext cx="16040100" cy="1738296"/>
              </a:xfrm>
              <a:prstGeom prst="rect">
                <a:avLst/>
              </a:prstGeom>
              <a:noFill/>
            </p:spPr>
            <p:txBody>
              <a:bodyPr wrap="square" rtlCol="0">
                <a:spAutoFit/>
              </a:bodyPr>
              <a:lstStyle/>
              <a:p>
                <a:pPr lvl="0" algn="ctr">
                  <a:lnSpc>
                    <a:spcPct val="150000"/>
                  </a:lnSpc>
                </a:pPr>
                <a:r>
                  <a:rPr lang="en-US" sz="3800" dirty="0">
                    <a:solidFill>
                      <a:schemeClr val="bg1"/>
                    </a:solidFill>
                    <a:latin typeface="Arial" panose="020B0604020202020204" pitchFamily="34" charset="0"/>
                    <a:cs typeface="Arial" panose="020B0604020202020204" pitchFamily="34" charset="0"/>
                  </a:rPr>
                  <a:t>Xét </a:t>
                </a:r>
                <a:r>
                  <a:rPr lang="en-US" sz="3800" dirty="0" err="1">
                    <a:solidFill>
                      <a:schemeClr val="bg1"/>
                    </a:solidFill>
                    <a:latin typeface="Arial" panose="020B0604020202020204" pitchFamily="34" charset="0"/>
                    <a:cs typeface="Arial" panose="020B0604020202020204" pitchFamily="34" charset="0"/>
                  </a:rPr>
                  <a:t>hàm</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bậc</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hai</a:t>
                </a:r>
                <a:r>
                  <a:rPr lang="en-US" sz="3800" dirty="0">
                    <a:solidFill>
                      <a:schemeClr val="bg1"/>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schemeClr val="bg1"/>
                        </a:solidFill>
                        <a:latin typeface="Cambria Math" panose="02040503050406030204" pitchFamily="18" charset="0"/>
                      </a:rPr>
                      <m:t>𝑦</m:t>
                    </m:r>
                    <m:r>
                      <a:rPr lang="en-US" sz="3800">
                        <a:solidFill>
                          <a:schemeClr val="bg1"/>
                        </a:solidFill>
                        <a:latin typeface="Cambria Math" panose="02040503050406030204" pitchFamily="18" charset="0"/>
                      </a:rPr>
                      <m:t>=−2</m:t>
                    </m:r>
                    <m:sSup>
                      <m:sSupPr>
                        <m:ctrlPr>
                          <a:rPr lang="en-US" sz="3800" i="1">
                            <a:solidFill>
                              <a:schemeClr val="bg1"/>
                            </a:solidFill>
                            <a:latin typeface="Cambria Math" panose="02040503050406030204" pitchFamily="18" charset="0"/>
                          </a:rPr>
                        </m:ctrlPr>
                      </m:sSupPr>
                      <m:e>
                        <m:r>
                          <a:rPr lang="en-US" sz="3800" i="1">
                            <a:solidFill>
                              <a:schemeClr val="bg1"/>
                            </a:solidFill>
                            <a:latin typeface="Cambria Math" panose="02040503050406030204" pitchFamily="18" charset="0"/>
                          </a:rPr>
                          <m:t>𝑥</m:t>
                        </m:r>
                      </m:e>
                      <m:sup>
                        <m:r>
                          <a:rPr lang="en-US" sz="3800">
                            <a:solidFill>
                              <a:schemeClr val="bg1"/>
                            </a:solidFill>
                            <a:latin typeface="Cambria Math" panose="02040503050406030204" pitchFamily="18" charset="0"/>
                          </a:rPr>
                          <m:t>2</m:t>
                        </m:r>
                      </m:sup>
                    </m:sSup>
                    <m:r>
                      <a:rPr lang="en-US" sz="3800">
                        <a:solidFill>
                          <a:schemeClr val="bg1"/>
                        </a:solidFill>
                        <a:latin typeface="Cambria Math" panose="02040503050406030204" pitchFamily="18" charset="0"/>
                      </a:rPr>
                      <m:t>+20</m:t>
                    </m:r>
                    <m:r>
                      <a:rPr lang="en-US" sz="3800" i="1">
                        <a:solidFill>
                          <a:schemeClr val="bg1"/>
                        </a:solidFill>
                        <a:latin typeface="Cambria Math" panose="02040503050406030204" pitchFamily="18" charset="0"/>
                      </a:rPr>
                      <m:t>𝑥</m:t>
                    </m:r>
                  </m:oMath>
                </a14:m>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Thay</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dấu</a:t>
                </a:r>
                <a:r>
                  <a:rPr lang="en-US" sz="3800" dirty="0">
                    <a:solidFill>
                      <a:schemeClr val="bg1"/>
                    </a:solidFill>
                    <a:latin typeface="Arial" panose="020B0604020202020204" pitchFamily="34" charset="0"/>
                    <a:cs typeface="Arial" panose="020B0604020202020204" pitchFamily="34" charset="0"/>
                  </a:rPr>
                  <a:t> “?” </a:t>
                </a:r>
                <a:r>
                  <a:rPr lang="en-US" sz="3800" dirty="0" err="1">
                    <a:solidFill>
                      <a:schemeClr val="bg1"/>
                    </a:solidFill>
                    <a:latin typeface="Arial" panose="020B0604020202020204" pitchFamily="34" charset="0"/>
                    <a:cs typeface="Arial" panose="020B0604020202020204" pitchFamily="34" charset="0"/>
                  </a:rPr>
                  <a:t>bằng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các</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thích</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hợp</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để</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hoàn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thành</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bảng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giá</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trị</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sau</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hàm</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cs typeface="Arial" panose="020B0604020202020204" pitchFamily="34" charset="0"/>
                  </a:rPr>
                  <a:t>.</a:t>
                </a:r>
              </a:p>
            </p:txBody>
          </p:sp>
        </mc:Choice>
        <mc:Fallback xmlns="">
          <p:sp>
            <p:nvSpPr>
              <p:cNvPr id="18" name="TextBox 17"/>
              <p:cNvSpPr txBox="1">
                <a:spLocks noRot="1" noChangeAspect="1" noMove="1" noResize="1" noEditPoints="1" noAdjustHandles="1" noChangeArrowheads="1" noChangeShapeType="1" noTextEdit="1"/>
              </p:cNvSpPr>
              <p:nvPr/>
            </p:nvSpPr>
            <p:spPr>
              <a:xfrm>
                <a:off x="1143000" y="1943100"/>
                <a:ext cx="16040100" cy="1738296"/>
              </a:xfrm>
              <a:prstGeom prst="rect">
                <a:avLst/>
              </a:prstGeom>
              <a:blipFill>
                <a:blip r:embed="rId2"/>
                <a:stretch>
                  <a:fillRect l="-380" r="-342" b="-12982"/>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3243017535"/>
              </p:ext>
            </p:extLst>
          </p:nvPr>
        </p:nvGraphicFramePr>
        <p:xfrm>
          <a:off x="1885950" y="4229100"/>
          <a:ext cx="14554200" cy="1918340"/>
        </p:xfrm>
        <a:graphic>
          <a:graphicData uri="http://schemas.openxmlformats.org/drawingml/2006/table">
            <a:tbl>
              <a:tblPr firstRow="1" firstCol="1" bandRow="1"/>
              <a:tblGrid>
                <a:gridCol w="1818108">
                  <a:extLst>
                    <a:ext uri="{9D8B030D-6E8A-4147-A177-3AD203B41FA5}">
                      <a16:colId xmlns:a16="http://schemas.microsoft.com/office/drawing/2014/main" val="112196855"/>
                    </a:ext>
                  </a:extLst>
                </a:gridCol>
                <a:gridCol w="1818108">
                  <a:extLst>
                    <a:ext uri="{9D8B030D-6E8A-4147-A177-3AD203B41FA5}">
                      <a16:colId xmlns:a16="http://schemas.microsoft.com/office/drawing/2014/main" val="1207766411"/>
                    </a:ext>
                  </a:extLst>
                </a:gridCol>
                <a:gridCol w="1819664">
                  <a:extLst>
                    <a:ext uri="{9D8B030D-6E8A-4147-A177-3AD203B41FA5}">
                      <a16:colId xmlns:a16="http://schemas.microsoft.com/office/drawing/2014/main" val="3039104814"/>
                    </a:ext>
                  </a:extLst>
                </a:gridCol>
                <a:gridCol w="1819664">
                  <a:extLst>
                    <a:ext uri="{9D8B030D-6E8A-4147-A177-3AD203B41FA5}">
                      <a16:colId xmlns:a16="http://schemas.microsoft.com/office/drawing/2014/main" val="1929934952"/>
                    </a:ext>
                  </a:extLst>
                </a:gridCol>
                <a:gridCol w="1819664">
                  <a:extLst>
                    <a:ext uri="{9D8B030D-6E8A-4147-A177-3AD203B41FA5}">
                      <a16:colId xmlns:a16="http://schemas.microsoft.com/office/drawing/2014/main" val="3451034174"/>
                    </a:ext>
                  </a:extLst>
                </a:gridCol>
                <a:gridCol w="1819664">
                  <a:extLst>
                    <a:ext uri="{9D8B030D-6E8A-4147-A177-3AD203B41FA5}">
                      <a16:colId xmlns:a16="http://schemas.microsoft.com/office/drawing/2014/main" val="1922116546"/>
                    </a:ext>
                  </a:extLst>
                </a:gridCol>
                <a:gridCol w="1819664">
                  <a:extLst>
                    <a:ext uri="{9D8B030D-6E8A-4147-A177-3AD203B41FA5}">
                      <a16:colId xmlns:a16="http://schemas.microsoft.com/office/drawing/2014/main" val="4652078"/>
                    </a:ext>
                  </a:extLst>
                </a:gridCol>
                <a:gridCol w="1819664">
                  <a:extLst>
                    <a:ext uri="{9D8B030D-6E8A-4147-A177-3AD203B41FA5}">
                      <a16:colId xmlns:a16="http://schemas.microsoft.com/office/drawing/2014/main" val="3890657173"/>
                    </a:ext>
                  </a:extLst>
                </a:gridCol>
              </a:tblGrid>
              <a:tr h="959170">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x</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0</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4</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endParaRPr lang="en-US" sz="3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6</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8</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10</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5822053"/>
                  </a:ext>
                </a:extLst>
              </a:tr>
              <a:tr h="959170">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y</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600"/>
                        </a:spcBef>
                        <a:spcAft>
                          <a:spcPts val="0"/>
                        </a:spcAft>
                      </a:pPr>
                      <a:r>
                        <a:rPr lang="nl-NL" sz="3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3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0509935"/>
                  </a:ext>
                </a:extLst>
              </a:tr>
            </a:tbl>
          </a:graphicData>
        </a:graphic>
      </p:graphicFrame>
      <p:sp>
        <p:nvSpPr>
          <p:cNvPr id="5" name="Rectangle 4"/>
          <p:cNvSpPr/>
          <p:nvPr/>
        </p:nvSpPr>
        <p:spPr>
          <a:xfrm>
            <a:off x="1447800" y="7831604"/>
            <a:ext cx="9873216" cy="969496"/>
          </a:xfrm>
          <a:prstGeom prst="rect">
            <a:avLst/>
          </a:prstGeom>
        </p:spPr>
        <p:txBody>
          <a:bodyPr wrap="none">
            <a:spAutoFit/>
          </a:bodyPr>
          <a:lstStyle/>
          <a:p>
            <a:pPr algn="just">
              <a:lnSpc>
                <a:spcPct val="150000"/>
              </a:lnSpc>
              <a:spcBef>
                <a:spcPts val="600"/>
              </a:spcBef>
              <a:spcAft>
                <a:spcPts val="800"/>
              </a:spcAft>
            </a:pPr>
            <a:r>
              <a:rPr lang="nl-NL" sz="3800" dirty="0">
                <a:solidFill>
                  <a:schemeClr val="bg1"/>
                </a:solidFill>
                <a:latin typeface="Arial" panose="020B0604020202020204" pitchFamily="34" charset="0"/>
                <a:ea typeface="Calibri" panose="020F0502020204030204" pitchFamily="34" charset="0"/>
                <a:cs typeface="Arial" panose="020B0604020202020204" pitchFamily="34" charset="0"/>
              </a:rPr>
              <a:t>Thay các giá trị của x vào công thức hàm số.</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4421226" y="5304592"/>
            <a:ext cx="455574"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a:solidFill>
                  <a:srgbClr val="FF0000"/>
                </a:solidFill>
                <a:latin typeface="Arial" panose="020B0604020202020204" pitchFamily="34" charset="0"/>
                <a:ea typeface="Calibri" panose="020F0502020204030204" pitchFamily="34" charset="0"/>
                <a:cs typeface="Arial" panose="020B0604020202020204" pitchFamily="34" charset="0"/>
              </a:rPr>
              <a:t>0</a:t>
            </a:r>
            <a:endParaRPr lang="en-US" sz="3800" b="1" dirty="0">
              <a:solidFill>
                <a:srgbClr val="FF0000"/>
              </a:solidFill>
              <a:latin typeface="Arial" panose="020B0604020202020204" pitchFamily="34" charset="0"/>
              <a:cs typeface="Arial" panose="020B0604020202020204" pitchFamily="34" charset="0"/>
            </a:endParaRPr>
          </a:p>
        </p:txBody>
      </p:sp>
      <p:sp>
        <p:nvSpPr>
          <p:cNvPr id="25" name="Rectangle 24"/>
          <p:cNvSpPr/>
          <p:nvPr/>
        </p:nvSpPr>
        <p:spPr>
          <a:xfrm>
            <a:off x="6021167" y="5318735"/>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a:solidFill>
                  <a:srgbClr val="FF0000"/>
                </a:solidFill>
                <a:latin typeface="Arial" panose="020B0604020202020204" pitchFamily="34" charset="0"/>
                <a:ea typeface="Calibri" panose="020F0502020204030204" pitchFamily="34" charset="0"/>
                <a:cs typeface="Arial" panose="020B0604020202020204" pitchFamily="34" charset="0"/>
              </a:rPr>
              <a:t>32</a:t>
            </a:r>
            <a:endParaRPr lang="en-US" sz="3800" b="1" dirty="0">
              <a:solidFill>
                <a:srgbClr val="FF0000"/>
              </a:solidFill>
              <a:latin typeface="Arial" panose="020B0604020202020204" pitchFamily="34" charset="0"/>
              <a:cs typeface="Arial" panose="020B0604020202020204" pitchFamily="34" charset="0"/>
            </a:endParaRPr>
          </a:p>
        </p:txBody>
      </p:sp>
      <p:sp>
        <p:nvSpPr>
          <p:cNvPr id="28" name="Rectangle 27"/>
          <p:cNvSpPr/>
          <p:nvPr/>
        </p:nvSpPr>
        <p:spPr>
          <a:xfrm>
            <a:off x="7944395" y="5268208"/>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a:solidFill>
                  <a:srgbClr val="FF0000"/>
                </a:solidFill>
                <a:latin typeface="Arial" panose="020B0604020202020204" pitchFamily="34" charset="0"/>
                <a:ea typeface="Calibri" panose="020F0502020204030204" pitchFamily="34" charset="0"/>
                <a:cs typeface="Arial" panose="020B0604020202020204" pitchFamily="34" charset="0"/>
              </a:rPr>
              <a:t>48</a:t>
            </a:r>
            <a:endParaRPr lang="en-US" sz="3800" b="1" dirty="0">
              <a:solidFill>
                <a:srgbClr val="FF0000"/>
              </a:solidFill>
              <a:latin typeface="Arial" panose="020B0604020202020204" pitchFamily="34" charset="0"/>
              <a:cs typeface="Arial" panose="020B0604020202020204" pitchFamily="34" charset="0"/>
            </a:endParaRPr>
          </a:p>
        </p:txBody>
      </p:sp>
      <p:sp>
        <p:nvSpPr>
          <p:cNvPr id="29" name="Rectangle 28"/>
          <p:cNvSpPr/>
          <p:nvPr/>
        </p:nvSpPr>
        <p:spPr>
          <a:xfrm>
            <a:off x="9657059" y="5318735"/>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a:solidFill>
                  <a:srgbClr val="FF0000"/>
                </a:solidFill>
                <a:latin typeface="Arial" panose="020B0604020202020204" pitchFamily="34" charset="0"/>
                <a:ea typeface="Calibri" panose="020F0502020204030204" pitchFamily="34" charset="0"/>
                <a:cs typeface="Arial" panose="020B0604020202020204" pitchFamily="34" charset="0"/>
              </a:rPr>
              <a:t>50</a:t>
            </a:r>
            <a:endParaRPr lang="en-US" sz="3800" b="1" dirty="0">
              <a:solidFill>
                <a:srgbClr val="FF0000"/>
              </a:solidFill>
              <a:latin typeface="Arial" panose="020B0604020202020204" pitchFamily="34" charset="0"/>
              <a:cs typeface="Arial" panose="020B0604020202020204" pitchFamily="34" charset="0"/>
            </a:endParaRPr>
          </a:p>
        </p:txBody>
      </p:sp>
      <p:sp>
        <p:nvSpPr>
          <p:cNvPr id="30" name="Rectangle 29"/>
          <p:cNvSpPr/>
          <p:nvPr/>
        </p:nvSpPr>
        <p:spPr>
          <a:xfrm>
            <a:off x="11527639" y="5268208"/>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a:solidFill>
                  <a:srgbClr val="FF0000"/>
                </a:solidFill>
                <a:latin typeface="Arial" panose="020B0604020202020204" pitchFamily="34" charset="0"/>
                <a:ea typeface="Calibri" panose="020F0502020204030204" pitchFamily="34" charset="0"/>
                <a:cs typeface="Arial" panose="020B0604020202020204" pitchFamily="34" charset="0"/>
              </a:rPr>
              <a:t>48</a:t>
            </a:r>
            <a:endParaRPr lang="en-US" sz="3800" b="1" dirty="0">
              <a:solidFill>
                <a:srgbClr val="FF0000"/>
              </a:solidFill>
              <a:latin typeface="Arial" panose="020B0604020202020204" pitchFamily="34" charset="0"/>
              <a:cs typeface="Arial" panose="020B0604020202020204" pitchFamily="34" charset="0"/>
            </a:endParaRPr>
          </a:p>
        </p:txBody>
      </p:sp>
      <p:sp>
        <p:nvSpPr>
          <p:cNvPr id="31" name="Rectangle 30"/>
          <p:cNvSpPr/>
          <p:nvPr/>
        </p:nvSpPr>
        <p:spPr>
          <a:xfrm>
            <a:off x="13261954" y="5260820"/>
            <a:ext cx="726481"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a:solidFill>
                  <a:srgbClr val="FF0000"/>
                </a:solidFill>
                <a:latin typeface="Arial" panose="020B0604020202020204" pitchFamily="34" charset="0"/>
                <a:ea typeface="Calibri" panose="020F0502020204030204" pitchFamily="34" charset="0"/>
                <a:cs typeface="Arial" panose="020B0604020202020204" pitchFamily="34" charset="0"/>
              </a:rPr>
              <a:t>32</a:t>
            </a:r>
            <a:endParaRPr lang="en-US" sz="3800" b="1" dirty="0">
              <a:solidFill>
                <a:srgbClr val="FF0000"/>
              </a:solidFill>
              <a:latin typeface="Arial" panose="020B0604020202020204" pitchFamily="34" charset="0"/>
              <a:cs typeface="Arial" panose="020B0604020202020204" pitchFamily="34" charset="0"/>
            </a:endParaRPr>
          </a:p>
        </p:txBody>
      </p:sp>
      <p:sp>
        <p:nvSpPr>
          <p:cNvPr id="32" name="Rectangle 31"/>
          <p:cNvSpPr/>
          <p:nvPr/>
        </p:nvSpPr>
        <p:spPr>
          <a:xfrm>
            <a:off x="15392400" y="5262821"/>
            <a:ext cx="455574" cy="67710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nl-NL" sz="3800" b="1" dirty="0">
                <a:solidFill>
                  <a:srgbClr val="FF0000"/>
                </a:solidFill>
                <a:latin typeface="Arial" panose="020B0604020202020204" pitchFamily="34" charset="0"/>
                <a:ea typeface="Calibri" panose="020F0502020204030204" pitchFamily="34" charset="0"/>
                <a:cs typeface="Arial" panose="020B0604020202020204" pitchFamily="34" charset="0"/>
              </a:rPr>
              <a:t>0</a:t>
            </a:r>
            <a:endParaRPr lang="en-US" sz="3800" b="1" dirty="0">
              <a:solidFill>
                <a:srgbClr val="FF0000"/>
              </a:solidFill>
              <a:latin typeface="Arial" panose="020B0604020202020204" pitchFamily="34" charset="0"/>
              <a:cs typeface="Arial" panose="020B0604020202020204" pitchFamily="34" charset="0"/>
            </a:endParaRPr>
          </a:p>
        </p:txBody>
      </p:sp>
      <p:pic>
        <p:nvPicPr>
          <p:cNvPr id="33" name="Picture 5"/>
          <p:cNvPicPr>
            <a:picLocks noChangeAspect="1"/>
          </p:cNvPicPr>
          <p:nvPr/>
        </p:nvPicPr>
        <p:blipFill rotWithShape="1">
          <a:blip r:embed="rId3"/>
          <a:srcRect l="71258" t="36429"/>
          <a:stretch/>
        </p:blipFill>
        <p:spPr>
          <a:xfrm>
            <a:off x="13868400" y="6743700"/>
            <a:ext cx="2124778" cy="2898253"/>
          </a:xfrm>
          <a:prstGeom prst="rect">
            <a:avLst/>
          </a:prstGeom>
        </p:spPr>
      </p:pic>
      <p:sp>
        <p:nvSpPr>
          <p:cNvPr id="34" name="Oval Callout 33"/>
          <p:cNvSpPr/>
          <p:nvPr/>
        </p:nvSpPr>
        <p:spPr>
          <a:xfrm>
            <a:off x="8636005" y="6891187"/>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a:solidFill>
                  <a:prstClr val="black"/>
                </a:solidFill>
              </a:rPr>
              <a:t>Giải</a:t>
            </a:r>
            <a:endParaRPr lang="en-US" sz="3800" b="1">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25" grpId="0" animBg="1"/>
      <p:bldP spid="28" grpId="0" animBg="1"/>
      <p:bldP spid="29" grpId="0" animBg="1"/>
      <p:bldP spid="30" grpId="0" animBg="1"/>
      <p:bldP spid="31" grpId="0" animBg="1"/>
      <p:bldP spid="32"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97066" y="8915933"/>
            <a:ext cx="1328221" cy="1371067"/>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449800" y="-194100"/>
            <a:ext cx="1075487" cy="1090094"/>
          </a:xfrm>
          <a:prstGeom prst="rect">
            <a:avLst/>
          </a:prstGeom>
        </p:spPr>
      </p:pic>
      <p:pic>
        <p:nvPicPr>
          <p:cNvPr id="29" name="Picture 2"/>
          <p:cNvPicPr>
            <a:picLocks noChangeAspect="1"/>
          </p:cNvPicPr>
          <p:nvPr/>
        </p:nvPicPr>
        <p:blipFill>
          <a:blip r:embed="rId6">
            <a:alphaModFix amt="40000"/>
            <a:duotone>
              <a:prstClr val="black"/>
              <a:srgbClr val="D9C3A5">
                <a:tint val="50000"/>
                <a:satMod val="180000"/>
              </a:srgbClr>
            </a:duotone>
            <a:extLst>
              <a:ext uri="{BEBA8EAE-BF5A-486C-A8C5-ECC9F3942E4B}">
                <a14:imgProps xmlns:a14="http://schemas.microsoft.com/office/drawing/2010/main">
                  <a14:imgLayer r:embed="rId7">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rot="11204328">
            <a:off x="10242284" y="-1002878"/>
            <a:ext cx="10473715" cy="3750770"/>
          </a:xfrm>
          <a:prstGeom prst="rect">
            <a:avLst/>
          </a:prstGeom>
        </p:spPr>
      </p:pic>
      <p:grpSp>
        <p:nvGrpSpPr>
          <p:cNvPr id="17" name="Group 16"/>
          <p:cNvGrpSpPr/>
          <p:nvPr/>
        </p:nvGrpSpPr>
        <p:grpSpPr>
          <a:xfrm>
            <a:off x="6705600" y="558632"/>
            <a:ext cx="5105400" cy="1136203"/>
            <a:chOff x="7162800" y="539360"/>
            <a:chExt cx="4648200" cy="1136203"/>
          </a:xfrm>
          <a:solidFill>
            <a:srgbClr val="FFE07D"/>
          </a:solidFill>
        </p:grpSpPr>
        <p:grpSp>
          <p:nvGrpSpPr>
            <p:cNvPr id="18" name="Group 6"/>
            <p:cNvGrpSpPr/>
            <p:nvPr/>
          </p:nvGrpSpPr>
          <p:grpSpPr>
            <a:xfrm>
              <a:off x="7162800" y="539360"/>
              <a:ext cx="4648200" cy="1136203"/>
              <a:chOff x="0" y="0"/>
              <a:chExt cx="8385740" cy="2387260"/>
            </a:xfrm>
            <a:grpFill/>
          </p:grpSpPr>
          <p:sp>
            <p:nvSpPr>
              <p:cNvPr id="20"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9" name="Rectangle 18"/>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0" name="Group 29"/>
          <p:cNvGrpSpPr/>
          <p:nvPr/>
        </p:nvGrpSpPr>
        <p:grpSpPr>
          <a:xfrm>
            <a:off x="457200" y="8343900"/>
            <a:ext cx="1779851" cy="1563462"/>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1074" y="4113338"/>
              <a:ext cx="1974010" cy="2315555"/>
            </a:xfrm>
            <a:prstGeom prst="rect">
              <a:avLst/>
            </a:prstGeom>
          </p:spPr>
        </p:pic>
      </p:grpSp>
      <p:sp>
        <p:nvSpPr>
          <p:cNvPr id="7" name="Rectangle 6"/>
          <p:cNvSpPr/>
          <p:nvPr/>
        </p:nvSpPr>
        <p:spPr>
          <a:xfrm>
            <a:off x="1171414" y="1960751"/>
            <a:ext cx="16054066" cy="4478149"/>
          </a:xfrm>
          <a:prstGeom prst="rect">
            <a:avLst/>
          </a:prstGeom>
        </p:spPr>
        <p:txBody>
          <a:bodyPr wrap="square">
            <a:spAutoFit/>
          </a:bodyPr>
          <a:lstStyle/>
          <a:p>
            <a:pPr marR="30480" algn="just">
              <a:lnSpc>
                <a:spcPct val="150000"/>
              </a:lnSpc>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Cho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y = (x – 1)(2 – 3x). </a:t>
            </a:r>
          </a:p>
          <a:p>
            <a:pPr marL="30480" marR="30480" algn="just">
              <a:lnSpc>
                <a:spcPct val="150000"/>
              </a:lnSpc>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đã</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phải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bậc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hai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Nếu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hãy</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xác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hệ</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 b, c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Thay</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dấu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bằng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thích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để</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hoàn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thành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bảng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đã</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21170578"/>
              </p:ext>
            </p:extLst>
          </p:nvPr>
        </p:nvGraphicFramePr>
        <p:xfrm>
          <a:off x="3962400" y="7090086"/>
          <a:ext cx="11049000" cy="1863414"/>
        </p:xfrm>
        <a:graphic>
          <a:graphicData uri="http://schemas.openxmlformats.org/drawingml/2006/table">
            <a:tbl>
              <a:tblPr firstRow="1" firstCol="1" bandRow="1"/>
              <a:tblGrid>
                <a:gridCol w="2209800">
                  <a:extLst>
                    <a:ext uri="{9D8B030D-6E8A-4147-A177-3AD203B41FA5}">
                      <a16:colId xmlns:a16="http://schemas.microsoft.com/office/drawing/2014/main" val="4013374148"/>
                    </a:ext>
                  </a:extLst>
                </a:gridCol>
                <a:gridCol w="2209800">
                  <a:extLst>
                    <a:ext uri="{9D8B030D-6E8A-4147-A177-3AD203B41FA5}">
                      <a16:colId xmlns:a16="http://schemas.microsoft.com/office/drawing/2014/main" val="1774106567"/>
                    </a:ext>
                  </a:extLst>
                </a:gridCol>
                <a:gridCol w="2209800">
                  <a:extLst>
                    <a:ext uri="{9D8B030D-6E8A-4147-A177-3AD203B41FA5}">
                      <a16:colId xmlns:a16="http://schemas.microsoft.com/office/drawing/2014/main" val="2123565272"/>
                    </a:ext>
                  </a:extLst>
                </a:gridCol>
                <a:gridCol w="2209800">
                  <a:extLst>
                    <a:ext uri="{9D8B030D-6E8A-4147-A177-3AD203B41FA5}">
                      <a16:colId xmlns:a16="http://schemas.microsoft.com/office/drawing/2014/main" val="3074097588"/>
                    </a:ext>
                  </a:extLst>
                </a:gridCol>
                <a:gridCol w="2209800">
                  <a:extLst>
                    <a:ext uri="{9D8B030D-6E8A-4147-A177-3AD203B41FA5}">
                      <a16:colId xmlns:a16="http://schemas.microsoft.com/office/drawing/2014/main" val="2375414851"/>
                    </a:ext>
                  </a:extLst>
                </a:gridCol>
              </a:tblGrid>
              <a:tr h="931707">
                <a:tc>
                  <a:txBody>
                    <a:bodyPr/>
                    <a:lstStyle/>
                    <a:p>
                      <a:pPr algn="ctr">
                        <a:lnSpc>
                          <a:spcPct val="150000"/>
                        </a:lnSpc>
                        <a:spcBef>
                          <a:spcPts val="600"/>
                        </a:spcBef>
                        <a:spcAft>
                          <a:spcPts val="0"/>
                        </a:spcAft>
                      </a:pPr>
                      <a:r>
                        <a:rPr lang="nl-NL" sz="3800" dirty="0">
                          <a:effectLst/>
                          <a:latin typeface="Arial" panose="020B0604020202020204" pitchFamily="34" charset="0"/>
                          <a:ea typeface="Calibri" panose="020F0502020204030204" pitchFamily="34" charset="0"/>
                          <a:cs typeface="Arial" panose="020B0604020202020204" pitchFamily="34" charset="0"/>
                        </a:rPr>
                        <a:t>x</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dirty="0">
                          <a:effectLst/>
                          <a:latin typeface="Arial" panose="020B0604020202020204" pitchFamily="34" charset="0"/>
                          <a:ea typeface="Calibri" panose="020F0502020204030204" pitchFamily="34" charset="0"/>
                          <a:cs typeface="Arial" panose="020B0604020202020204" pitchFamily="34" charset="0"/>
                        </a:rPr>
                        <a:t>-2</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8879885"/>
                  </a:ext>
                </a:extLst>
              </a:tr>
              <a:tr h="931707">
                <a:tc>
                  <a:txBody>
                    <a:bodyPr/>
                    <a:lstStyle/>
                    <a:p>
                      <a:pPr algn="ctr">
                        <a:lnSpc>
                          <a:spcPct val="150000"/>
                        </a:lnSpc>
                        <a:spcBef>
                          <a:spcPts val="600"/>
                        </a:spcBef>
                        <a:spcAft>
                          <a:spcPts val="0"/>
                        </a:spcAft>
                      </a:pPr>
                      <a:r>
                        <a:rPr lang="nl-NL" sz="3800" dirty="0">
                          <a:effectLst/>
                          <a:latin typeface="Arial" panose="020B0604020202020204" pitchFamily="34" charset="0"/>
                          <a:ea typeface="Calibri" panose="020F0502020204030204" pitchFamily="34" charset="0"/>
                          <a:cs typeface="Arial" panose="020B0604020202020204" pitchFamily="34" charset="0"/>
                        </a:rPr>
                        <a:t>y</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nl-NL"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6452671"/>
                  </a:ext>
                </a:extLst>
              </a:tr>
            </a:tbl>
          </a:graphicData>
        </a:graphic>
      </p:graphicFrame>
    </p:spTree>
    <p:extLst>
      <p:ext uri="{BB962C8B-B14F-4D97-AF65-F5344CB8AC3E}">
        <p14:creationId xmlns:p14="http://schemas.microsoft.com/office/powerpoint/2010/main" val="31487680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19200" y="8648700"/>
            <a:ext cx="20955000" cy="9934286"/>
            <a:chOff x="0" y="0"/>
            <a:chExt cx="5920967" cy="3624054"/>
          </a:xfrm>
        </p:grpSpPr>
        <p:sp>
          <p:nvSpPr>
            <p:cNvPr id="4" name="Freeform 3"/>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sp>
        <p:nvSpPr>
          <p:cNvPr id="22" name="Oval Callout 21"/>
          <p:cNvSpPr/>
          <p:nvPr/>
        </p:nvSpPr>
        <p:spPr>
          <a:xfrm>
            <a:off x="8305800" y="4191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2" name="Rectangle 1"/>
              <p:cNvSpPr/>
              <p:nvPr/>
            </p:nvSpPr>
            <p:spPr>
              <a:xfrm>
                <a:off x="1905000" y="1943100"/>
                <a:ext cx="15240000" cy="1840889"/>
              </a:xfrm>
              <a:prstGeom prst="rect">
                <a:avLst/>
              </a:prstGeom>
            </p:spPr>
            <p:txBody>
              <a:bodyPr wrap="square">
                <a:spAutoFit/>
              </a:bodyPr>
              <a:lstStyle/>
              <a:p>
                <a:pPr algn="just">
                  <a:lnSpc>
                    <a:spcPct val="150000"/>
                  </a:lnSpc>
                  <a:spcAft>
                    <a:spcPts val="800"/>
                  </a:spcAft>
                </a:pPr>
                <a:r>
                  <a:rPr lang="en-US" sz="3800" dirty="0">
                    <a:latin typeface="Arial" panose="020B0604020202020204" pitchFamily="34" charset="0"/>
                    <a:ea typeface="Times New Roman" panose="02020603050405020304" pitchFamily="18" charset="0"/>
                    <a:cs typeface="Arial" panose="020B0604020202020204" pitchFamily="34" charset="0"/>
                  </a:rPr>
                  <a:t>a) Ta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y =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−1)(2 − 3</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Hàm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hàm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bậc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hai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hệ</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3800" dirty="0">
                    <a:effectLst/>
                    <a:latin typeface="Arial" panose="020B0604020202020204" pitchFamily="34" charset="0"/>
                    <a:ea typeface="Times New Roman" panose="02020603050405020304" pitchFamily="18" charset="0"/>
                    <a:cs typeface="Arial" panose="020B0604020202020204" pitchFamily="34" charset="0"/>
                  </a:rPr>
                  <a:t>:</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=−3,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=5,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05000" y="1943100"/>
                <a:ext cx="15240000" cy="1840889"/>
              </a:xfrm>
              <a:prstGeom prst="rect">
                <a:avLst/>
              </a:prstGeom>
              <a:blipFill>
                <a:blip r:embed="rId2"/>
                <a:stretch>
                  <a:fillRect l="-1320" b="-122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121101676"/>
                  </p:ext>
                </p:extLst>
              </p:nvPr>
            </p:nvGraphicFramePr>
            <p:xfrm>
              <a:off x="4152900" y="5098262"/>
              <a:ext cx="10058400" cy="2026438"/>
            </p:xfrm>
            <a:graphic>
              <a:graphicData uri="http://schemas.openxmlformats.org/drawingml/2006/table">
                <a:tbl>
                  <a:tblPr firstRow="1" firstCol="1" bandRow="1"/>
                  <a:tblGrid>
                    <a:gridCol w="2011680">
                      <a:extLst>
                        <a:ext uri="{9D8B030D-6E8A-4147-A177-3AD203B41FA5}">
                          <a16:colId xmlns:a16="http://schemas.microsoft.com/office/drawing/2014/main" val="4058191313"/>
                        </a:ext>
                      </a:extLst>
                    </a:gridCol>
                    <a:gridCol w="2011680">
                      <a:extLst>
                        <a:ext uri="{9D8B030D-6E8A-4147-A177-3AD203B41FA5}">
                          <a16:colId xmlns:a16="http://schemas.microsoft.com/office/drawing/2014/main" val="2912947862"/>
                        </a:ext>
                      </a:extLst>
                    </a:gridCol>
                    <a:gridCol w="2011680">
                      <a:extLst>
                        <a:ext uri="{9D8B030D-6E8A-4147-A177-3AD203B41FA5}">
                          <a16:colId xmlns:a16="http://schemas.microsoft.com/office/drawing/2014/main" val="2198919959"/>
                        </a:ext>
                      </a:extLst>
                    </a:gridCol>
                    <a:gridCol w="2011680">
                      <a:extLst>
                        <a:ext uri="{9D8B030D-6E8A-4147-A177-3AD203B41FA5}">
                          <a16:colId xmlns:a16="http://schemas.microsoft.com/office/drawing/2014/main" val="2446834019"/>
                        </a:ext>
                      </a:extLst>
                    </a:gridCol>
                    <a:gridCol w="2011680">
                      <a:extLst>
                        <a:ext uri="{9D8B030D-6E8A-4147-A177-3AD203B41FA5}">
                          <a16:colId xmlns:a16="http://schemas.microsoft.com/office/drawing/2014/main" val="802282788"/>
                        </a:ext>
                      </a:extLst>
                    </a:gridCol>
                  </a:tblGrid>
                  <a:tr h="1013219">
                    <a:tc>
                      <a:txBody>
                        <a:bodyPr/>
                        <a:lstStyle/>
                        <a:p>
                          <a:pPr marL="76200" marR="7620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t>𝐱</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477569"/>
                      </a:ext>
                    </a:extLst>
                  </a:tr>
                  <a:tr h="1013219">
                    <a:tc>
                      <a:txBody>
                        <a:bodyPr/>
                        <a:lstStyle/>
                        <a:p>
                          <a:pPr marL="76200" marR="7620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t>𝐲</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-24</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Calibri" panose="020F0502020204030204" pitchFamily="34" charset="0"/>
                              <a:cs typeface="Arial" panose="020B0604020202020204" pitchFamily="34" charset="0"/>
                            </a:rPr>
                            <a:t>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6122246"/>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121101676"/>
                  </p:ext>
                </p:extLst>
              </p:nvPr>
            </p:nvGraphicFramePr>
            <p:xfrm>
              <a:off x="4152900" y="5098262"/>
              <a:ext cx="10058400" cy="2026438"/>
            </p:xfrm>
            <a:graphic>
              <a:graphicData uri="http://schemas.openxmlformats.org/drawingml/2006/table">
                <a:tbl>
                  <a:tblPr firstRow="1" firstCol="1" bandRow="1"/>
                  <a:tblGrid>
                    <a:gridCol w="2011680">
                      <a:extLst>
                        <a:ext uri="{9D8B030D-6E8A-4147-A177-3AD203B41FA5}">
                          <a16:colId xmlns:a16="http://schemas.microsoft.com/office/drawing/2014/main" val="4058191313"/>
                        </a:ext>
                      </a:extLst>
                    </a:gridCol>
                    <a:gridCol w="2011680">
                      <a:extLst>
                        <a:ext uri="{9D8B030D-6E8A-4147-A177-3AD203B41FA5}">
                          <a16:colId xmlns:a16="http://schemas.microsoft.com/office/drawing/2014/main" val="2912947862"/>
                        </a:ext>
                      </a:extLst>
                    </a:gridCol>
                    <a:gridCol w="2011680">
                      <a:extLst>
                        <a:ext uri="{9D8B030D-6E8A-4147-A177-3AD203B41FA5}">
                          <a16:colId xmlns:a16="http://schemas.microsoft.com/office/drawing/2014/main" val="2198919959"/>
                        </a:ext>
                      </a:extLst>
                    </a:gridCol>
                    <a:gridCol w="2011680">
                      <a:extLst>
                        <a:ext uri="{9D8B030D-6E8A-4147-A177-3AD203B41FA5}">
                          <a16:colId xmlns:a16="http://schemas.microsoft.com/office/drawing/2014/main" val="2446834019"/>
                        </a:ext>
                      </a:extLst>
                    </a:gridCol>
                    <a:gridCol w="2011680">
                      <a:extLst>
                        <a:ext uri="{9D8B030D-6E8A-4147-A177-3AD203B41FA5}">
                          <a16:colId xmlns:a16="http://schemas.microsoft.com/office/drawing/2014/main" val="802282788"/>
                        </a:ext>
                      </a:extLst>
                    </a:gridCol>
                  </a:tblGrid>
                  <a:tr h="101321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3" t="-599" r="-400909" b="-103593"/>
                          </a:stretch>
                        </a:blip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477569"/>
                      </a:ext>
                    </a:extLst>
                  </a:tr>
                  <a:tr h="101321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3" t="-101205" r="-400909" b="-4217"/>
                          </a:stretch>
                        </a:blip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-24</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-10</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-2</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600"/>
                            </a:spcAft>
                          </a:pPr>
                          <a:r>
                            <a:rPr lang="en-US" sz="3800">
                              <a:effectLst/>
                              <a:latin typeface="Arial" panose="020B0604020202020204" pitchFamily="34" charset="0"/>
                              <a:ea typeface="Calibri" panose="020F0502020204030204" pitchFamily="34" charset="0"/>
                              <a:cs typeface="Arial" panose="020B0604020202020204" pitchFamily="34" charset="0"/>
                            </a:rPr>
                            <a:t>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6122246"/>
                      </a:ext>
                    </a:extLst>
                  </a:tr>
                </a:tbl>
              </a:graphicData>
            </a:graphic>
          </p:graphicFrame>
        </mc:Fallback>
      </mc:AlternateContent>
      <p:sp>
        <p:nvSpPr>
          <p:cNvPr id="8" name="Rectangle 1"/>
          <p:cNvSpPr>
            <a:spLocks noChangeArrowheads="1"/>
          </p:cNvSpPr>
          <p:nvPr/>
        </p:nvSpPr>
        <p:spPr bwMode="auto">
          <a:xfrm>
            <a:off x="1925664" y="4387739"/>
            <a:ext cx="24384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endParaRPr kumimoji="0" lang="en-US" altLang="en-US" sz="3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6" name="Picture 5"/>
          <p:cNvPicPr>
            <a:picLocks noChangeAspect="1"/>
          </p:cNvPicPr>
          <p:nvPr/>
        </p:nvPicPr>
        <p:blipFill rotWithShape="1">
          <a:blip r:embed="rId4"/>
          <a:srcRect l="71258" t="36429"/>
          <a:stretch/>
        </p:blipFill>
        <p:spPr>
          <a:xfrm>
            <a:off x="15392400" y="6090171"/>
            <a:ext cx="2385364" cy="3086776"/>
          </a:xfrm>
          <a:prstGeom prst="rect">
            <a:avLst/>
          </a:prstGeom>
        </p:spPr>
      </p:pic>
      <p:pic>
        <p:nvPicPr>
          <p:cNvPr id="35" name="Picture 2"/>
          <p:cNvPicPr>
            <a:picLocks noChangeAspect="1"/>
          </p:cNvPicPr>
          <p:nvPr/>
        </p:nvPicPr>
        <p:blipFill>
          <a:blip r:embed="rId5">
            <a:alphaModFix amt="40000"/>
            <a:duotone>
              <a:prstClr val="black"/>
              <a:srgbClr val="D9C3A5">
                <a:tint val="50000"/>
                <a:satMod val="180000"/>
              </a:srgbClr>
            </a:duotone>
            <a:extLst>
              <a:ext uri="{BEBA8EAE-BF5A-486C-A8C5-ECC9F3942E4B}">
                <a14:imgProps xmlns:a14="http://schemas.microsoft.com/office/drawing/2010/main">
                  <a14:imgLayer r:embed="rId6">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rot="11204328">
            <a:off x="13199845" y="-498453"/>
            <a:ext cx="5889496" cy="2109103"/>
          </a:xfrm>
          <a:prstGeom prst="rect">
            <a:avLst/>
          </a:prstGeom>
        </p:spPr>
      </p:pic>
      <p:grpSp>
        <p:nvGrpSpPr>
          <p:cNvPr id="36" name="Group 35"/>
          <p:cNvGrpSpPr/>
          <p:nvPr/>
        </p:nvGrpSpPr>
        <p:grpSpPr>
          <a:xfrm>
            <a:off x="15899282" y="275721"/>
            <a:ext cx="1371600" cy="1189610"/>
            <a:chOff x="1028700" y="3663315"/>
            <a:chExt cx="3215601" cy="3215601"/>
          </a:xfrm>
        </p:grpSpPr>
        <p:grpSp>
          <p:nvGrpSpPr>
            <p:cNvPr id="37" name="Group 4"/>
            <p:cNvGrpSpPr/>
            <p:nvPr/>
          </p:nvGrpSpPr>
          <p:grpSpPr>
            <a:xfrm>
              <a:off x="1028700" y="3663315"/>
              <a:ext cx="3215601" cy="3215601"/>
              <a:chOff x="0" y="0"/>
              <a:chExt cx="6350000" cy="6350000"/>
            </a:xfrm>
          </p:grpSpPr>
          <p:sp>
            <p:nvSpPr>
              <p:cNvPr id="41"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40"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3810" y="4412692"/>
              <a:ext cx="2065380" cy="1716847"/>
            </a:xfrm>
            <a:prstGeom prst="rect">
              <a:avLst/>
            </a:prstGeom>
          </p:spPr>
        </p:pic>
      </p:grpSp>
      <p:grpSp>
        <p:nvGrpSpPr>
          <p:cNvPr id="42" name="Group 41"/>
          <p:cNvGrpSpPr/>
          <p:nvPr/>
        </p:nvGrpSpPr>
        <p:grpSpPr>
          <a:xfrm>
            <a:off x="685800" y="7476205"/>
            <a:ext cx="1548977" cy="1429073"/>
            <a:chOff x="14043699" y="3663315"/>
            <a:chExt cx="3215601" cy="3215601"/>
          </a:xfrm>
        </p:grpSpPr>
        <p:grpSp>
          <p:nvGrpSpPr>
            <p:cNvPr id="43" name="Group 10"/>
            <p:cNvGrpSpPr/>
            <p:nvPr/>
          </p:nvGrpSpPr>
          <p:grpSpPr>
            <a:xfrm>
              <a:off x="14043699" y="3663315"/>
              <a:ext cx="3215601" cy="3215601"/>
              <a:chOff x="0" y="0"/>
              <a:chExt cx="6350000" cy="6350000"/>
            </a:xfrm>
          </p:grpSpPr>
          <p:sp>
            <p:nvSpPr>
              <p:cNvPr id="45"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44"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84178" y="4054340"/>
              <a:ext cx="1134643" cy="2433550"/>
            </a:xfrm>
            <a:prstGeom prst="rect">
              <a:avLst/>
            </a:prstGeom>
          </p:spPr>
        </p:pic>
      </p:grpSp>
    </p:spTree>
    <p:extLst>
      <p:ext uri="{BB962C8B-B14F-4D97-AF65-F5344CB8AC3E}">
        <p14:creationId xmlns:p14="http://schemas.microsoft.com/office/powerpoint/2010/main" val="140433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934286"/>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15" name="Group 14"/>
          <p:cNvGrpSpPr/>
          <p:nvPr/>
        </p:nvGrpSpPr>
        <p:grpSpPr>
          <a:xfrm>
            <a:off x="6248399" y="114300"/>
            <a:ext cx="5562600" cy="1143000"/>
            <a:chOff x="381000" y="114300"/>
            <a:chExt cx="5562600" cy="1143000"/>
          </a:xfrm>
        </p:grpSpPr>
        <p:sp>
          <p:nvSpPr>
            <p:cNvPr id="16" name="Rectangle 15"/>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1301355" y="114300"/>
              <a:ext cx="3743332"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a:solidFill>
                    <a:prstClr val="white"/>
                  </a:solidFill>
                  <a:latin typeface="Arial" panose="020B0604020202020204" pitchFamily="34" charset="0"/>
                  <a:ea typeface="Times New Roman" panose="02020603050405020304" pitchFamily="18" charset="0"/>
                  <a:cs typeface="Arial" panose="020B0604020202020204" pitchFamily="34" charset="0"/>
                </a:rPr>
                <a:t>VẬN DỤNG 1</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p:cNvGrpSpPr/>
          <p:nvPr/>
        </p:nvGrpSpPr>
        <p:grpSpPr>
          <a:xfrm>
            <a:off x="0" y="8599711"/>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344366" y="8599711"/>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mc:AlternateContent xmlns:mc="http://schemas.openxmlformats.org/markup-compatibility/2006" xmlns:a14="http://schemas.microsoft.com/office/drawing/2010/main">
        <mc:Choice Requires="a14">
          <p:sp>
            <p:nvSpPr>
              <p:cNvPr id="35" name="Rectangle 34"/>
              <p:cNvSpPr/>
              <p:nvPr/>
            </p:nvSpPr>
            <p:spPr>
              <a:xfrm>
                <a:off x="1066800" y="1249238"/>
                <a:ext cx="16123120" cy="4503862"/>
              </a:xfrm>
              <a:prstGeom prst="rect">
                <a:avLst/>
              </a:prstGeom>
            </p:spPr>
            <p:txBody>
              <a:bodyPr wrap="square">
                <a:spAutoFit/>
              </a:bodyPr>
              <a:lstStyle/>
              <a:p>
                <a:pPr algn="just">
                  <a:lnSpc>
                    <a:spcPct val="150000"/>
                  </a:lnSpc>
                </a:pPr>
                <a:r>
                  <a:rPr lang="vi-VN" sz="3800" dirty="0">
                    <a:cs typeface="Arial" panose="020B0604020202020204" pitchFamily="34" charset="0"/>
                  </a:rPr>
                  <a:t>Một viên bi rơi tự do từ độ cao 19,6 m xuống mặt đất. Độ cao h (mét) so với mặt đất của viên bi trong khi rơi phụ thuộc vào thời gian t (giây) theo công thức: </a:t>
                </a:r>
                <a14:m>
                  <m:oMath xmlns:m="http://schemas.openxmlformats.org/officeDocument/2006/math">
                    <m:r>
                      <a:rPr lang="vi-VN" sz="3800" i="1" dirty="0" smtClean="0">
                        <a:latin typeface="Cambria Math" panose="02040503050406030204" pitchFamily="18" charset="0"/>
                        <a:cs typeface="Arial" panose="020B0604020202020204" pitchFamily="34" charset="0"/>
                      </a:rPr>
                      <m:t>h</m:t>
                    </m:r>
                    <m:r>
                      <a:rPr lang="vi-VN" sz="3800" i="1" dirty="0" smtClean="0">
                        <a:latin typeface="Cambria Math" panose="02040503050406030204" pitchFamily="18" charset="0"/>
                        <a:cs typeface="Arial" panose="020B0604020202020204" pitchFamily="34" charset="0"/>
                      </a:rPr>
                      <m:t>=19,6 – 4,9</m:t>
                    </m:r>
                    <m:sSup>
                      <m:sSupPr>
                        <m:ctrlPr>
                          <a:rPr lang="vi-VN" sz="3800" i="1" dirty="0" smtClean="0">
                            <a:latin typeface="Cambria Math" panose="02040503050406030204" pitchFamily="18" charset="0"/>
                            <a:cs typeface="Arial" panose="020B0604020202020204" pitchFamily="34" charset="0"/>
                          </a:rPr>
                        </m:ctrlPr>
                      </m:sSupPr>
                      <m:e>
                        <m:r>
                          <a:rPr lang="en-US" sz="3800" b="0" i="1" dirty="0" smtClean="0">
                            <a:latin typeface="Cambria Math" panose="02040503050406030204" pitchFamily="18" charset="0"/>
                            <a:cs typeface="Arial" panose="020B0604020202020204" pitchFamily="34" charset="0"/>
                          </a:rPr>
                          <m:t>𝑡</m:t>
                        </m:r>
                      </m:e>
                      <m:sup>
                        <m:r>
                          <a:rPr lang="en-US" sz="3800" b="0" i="1" dirty="0" smtClean="0">
                            <a:latin typeface="Cambria Math" panose="02040503050406030204" pitchFamily="18" charset="0"/>
                            <a:cs typeface="Arial" panose="020B0604020202020204" pitchFamily="34" charset="0"/>
                          </a:rPr>
                          <m:t>2</m:t>
                        </m:r>
                      </m:sup>
                    </m:sSup>
                    <m:r>
                      <a:rPr lang="vi-VN" sz="3800" i="1" dirty="0" smtClean="0">
                        <a:latin typeface="Cambria Math" panose="02040503050406030204" pitchFamily="18" charset="0"/>
                        <a:cs typeface="Arial" panose="020B0604020202020204" pitchFamily="34" charset="0"/>
                      </a:rPr>
                      <m:t>;</m:t>
                    </m:r>
                    <m:r>
                      <a:rPr lang="en-US" sz="3800" b="0" i="1" dirty="0" smtClean="0">
                        <a:latin typeface="Cambria Math" panose="02040503050406030204" pitchFamily="18" charset="0"/>
                        <a:cs typeface="Arial" panose="020B0604020202020204" pitchFamily="34" charset="0"/>
                      </a:rPr>
                      <m:t> </m:t>
                    </m:r>
                    <m:r>
                      <a:rPr lang="vi-VN" sz="3800" i="1" dirty="0" smtClean="0">
                        <a:latin typeface="Cambria Math" panose="02040503050406030204" pitchFamily="18" charset="0"/>
                        <a:cs typeface="Arial" panose="020B0604020202020204" pitchFamily="34" charset="0"/>
                      </a:rPr>
                      <m:t> </m:t>
                    </m:r>
                    <m:r>
                      <a:rPr lang="vi-VN" sz="3800" i="1" dirty="0" smtClean="0">
                        <a:latin typeface="Cambria Math" panose="02040503050406030204" pitchFamily="18" charset="0"/>
                        <a:cs typeface="Arial" panose="020B0604020202020204" pitchFamily="34" charset="0"/>
                      </a:rPr>
                      <m:t>h</m:t>
                    </m:r>
                    <m:r>
                      <a:rPr lang="vi-VN" sz="3800" i="1" dirty="0" smtClean="0">
                        <a:latin typeface="Cambria Math" panose="02040503050406030204" pitchFamily="18" charset="0"/>
                        <a:cs typeface="Arial" panose="020B0604020202020204" pitchFamily="34" charset="0"/>
                      </a:rPr>
                      <m:t>, </m:t>
                    </m:r>
                    <m:r>
                      <a:rPr lang="vi-VN" sz="3800" i="1" dirty="0" smtClean="0">
                        <a:latin typeface="Cambria Math" panose="02040503050406030204" pitchFamily="18" charset="0"/>
                        <a:cs typeface="Arial" panose="020B0604020202020204" pitchFamily="34" charset="0"/>
                      </a:rPr>
                      <m:t>𝑡</m:t>
                    </m:r>
                    <m:r>
                      <a:rPr lang="vi-VN" sz="3800" i="1" dirty="0" smtClean="0">
                        <a:latin typeface="Cambria Math" panose="02040503050406030204" pitchFamily="18" charset="0"/>
                        <a:cs typeface="Arial" panose="020B0604020202020204" pitchFamily="34" charset="0"/>
                      </a:rPr>
                      <m:t> ≥ 0. </m:t>
                    </m:r>
                  </m:oMath>
                </a14:m>
                <a:endParaRPr lang="vi-VN" sz="3800" dirty="0">
                  <a:cs typeface="Arial" panose="020B0604020202020204" pitchFamily="34" charset="0"/>
                </a:endParaRPr>
              </a:p>
              <a:p>
                <a:pPr algn="just">
                  <a:lnSpc>
                    <a:spcPct val="150000"/>
                  </a:lnSpc>
                </a:pPr>
                <a:r>
                  <a:rPr lang="vi-VN" sz="3800" dirty="0">
                    <a:cs typeface="Arial" panose="020B0604020202020204" pitchFamily="34" charset="0"/>
                  </a:rPr>
                  <a:t>a) Hỏi sau bao nhiêu giây kể từ khi rơi thì viên bi chạm đất?</a:t>
                </a:r>
              </a:p>
              <a:p>
                <a:pPr algn="just">
                  <a:lnSpc>
                    <a:spcPct val="150000"/>
                  </a:lnSpc>
                </a:pPr>
                <a:r>
                  <a:rPr lang="vi-VN" sz="3800" dirty="0">
                    <a:cs typeface="Arial" panose="020B0604020202020204" pitchFamily="34" charset="0"/>
                  </a:rPr>
                  <a:t>b) Tìm tập xác định và tập giá trị của hàm số h. </a:t>
                </a:r>
              </a:p>
            </p:txBody>
          </p:sp>
        </mc:Choice>
        <mc:Fallback xmlns="">
          <p:sp>
            <p:nvSpPr>
              <p:cNvPr id="35" name="Rectangle 34"/>
              <p:cNvSpPr>
                <a:spLocks noRot="1" noChangeAspect="1" noMove="1" noResize="1" noEditPoints="1" noAdjustHandles="1" noChangeArrowheads="1" noChangeShapeType="1" noTextEdit="1"/>
              </p:cNvSpPr>
              <p:nvPr/>
            </p:nvSpPr>
            <p:spPr>
              <a:xfrm>
                <a:off x="1066800" y="1249238"/>
                <a:ext cx="16123120" cy="4503862"/>
              </a:xfrm>
              <a:prstGeom prst="rect">
                <a:avLst/>
              </a:prstGeom>
              <a:blipFill>
                <a:blip r:embed="rId12"/>
                <a:stretch>
                  <a:fillRect l="-1248" r="-1248" b="-1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647950" y="6963905"/>
                <a:ext cx="12306300" cy="1846659"/>
              </a:xfrm>
              <a:prstGeom prst="rect">
                <a:avLst/>
              </a:prstGeom>
            </p:spPr>
            <p:txBody>
              <a:bodyPr wrap="square">
                <a:spAutoFit/>
              </a:bodyPr>
              <a:lstStyle/>
              <a:p>
                <a:pPr algn="just">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a) </a:t>
                </a:r>
                <a:r>
                  <a:rPr lang="en-US" sz="3800" dirty="0" err="1">
                    <a:latin typeface="Arial" panose="020B0604020202020204" pitchFamily="34" charset="0"/>
                    <a:ea typeface="Times New Roman" panose="02020603050405020304" pitchFamily="18" charset="0"/>
                    <a:cs typeface="Arial" panose="020B0604020202020204" pitchFamily="34" charset="0"/>
                  </a:rPr>
                  <a:t>Viên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bị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chạm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đất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khi</a:t>
                </a:r>
                <a:r>
                  <a:rPr lang="en-US" sz="3800" dirty="0">
                    <a:latin typeface="Arial" panose="020B0604020202020204" pitchFamily="34" charset="0"/>
                    <a:ea typeface="Times New Roman" panose="02020603050405020304" pitchFamily="18" charset="0"/>
                    <a:cs typeface="Arial" panose="020B0604020202020204" pitchFamily="34" charset="0"/>
                  </a:rPr>
                  <a:t> h = 0 </a:t>
                </a:r>
                <a:endParaRPr lang="en-US" sz="3800" i="1" dirty="0">
                  <a:effectLst/>
                  <a:latin typeface="Cambria Math" panose="02040503050406030204" pitchFamily="18" charset="0"/>
                  <a:ea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Times New Roman" panose="02020603050405020304" pitchFamily="18" charset="0"/>
                        </a:rPr>
                        <m:t>      </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47950" y="6963905"/>
                <a:ext cx="12306300" cy="1846659"/>
              </a:xfrm>
              <a:prstGeom prst="rect">
                <a:avLst/>
              </a:prstGeom>
              <a:blipFill>
                <a:blip r:embed="rId13"/>
                <a:stretch>
                  <a:fillRect l="-1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140227" y="6947730"/>
                <a:ext cx="4661341" cy="969496"/>
              </a:xfrm>
              <a:prstGeom prst="rect">
                <a:avLst/>
              </a:prstGeom>
            </p:spPr>
            <p:txBody>
              <a:bodyPr wrap="none">
                <a:spAutoFit/>
              </a:bodyPr>
              <a:lstStyle/>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19,6−4,9</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=0</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0227" y="6947730"/>
                <a:ext cx="4661341" cy="969496"/>
              </a:xfrm>
              <a:prstGeom prst="rect">
                <a:avLst/>
              </a:prstGeom>
              <a:blipFill>
                <a:blip r:embed="rId14"/>
                <a:stretch>
                  <a:fillRect l="-4314"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00400" y="7905369"/>
                <a:ext cx="3429000" cy="9694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⇔4,9</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=19,6</m:t>
                      </m:r>
                    </m:oMath>
                  </m:oMathPara>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00400" y="7905369"/>
                <a:ext cx="3429000" cy="96949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248400" y="7887234"/>
                <a:ext cx="3124200" cy="9694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=4</m:t>
                      </m:r>
                    </m:oMath>
                  </m:oMathPara>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248400" y="7887234"/>
                <a:ext cx="3124200" cy="96949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147773" y="7869100"/>
                <a:ext cx="4415827" cy="969496"/>
              </a:xfrm>
              <a:prstGeom prst="rect">
                <a:avLst/>
              </a:prstGeom>
            </p:spPr>
            <p:txBody>
              <a:bodyPr wrap="square">
                <a:spAutoFit/>
              </a:bodyPr>
              <a:lstStyle/>
              <a:p>
                <a:pPr lvl="0" algn="just">
                  <a:lnSpc>
                    <a:spcPct val="150000"/>
                  </a:lnSpc>
                </a:pP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m:t>
                    </m:r>
                    <m:r>
                      <a:rPr lang="en-US" sz="3800" i="1">
                        <a:solidFill>
                          <a:prstClr val="black"/>
                        </a:solidFill>
                        <a:latin typeface="Cambria Math" panose="02040503050406030204" pitchFamily="18" charset="0"/>
                        <a:ea typeface="Times New Roman" panose="02020603050405020304" pitchFamily="18" charset="0"/>
                      </a:rPr>
                      <m:t>𝑡</m:t>
                    </m:r>
                    <m:r>
                      <a:rPr lang="en-US" sz="3800" i="1">
                        <a:solidFill>
                          <a:prstClr val="black"/>
                        </a:solidFill>
                        <a:latin typeface="Cambria Math" panose="02040503050406030204" pitchFamily="18" charset="0"/>
                        <a:ea typeface="Times New Roman" panose="02020603050405020304" pitchFamily="18" charset="0"/>
                      </a:rPr>
                      <m:t>=2</m:t>
                    </m:r>
                  </m:oMath>
                </a14:m>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(do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𝑡</m:t>
                    </m:r>
                    <m:r>
                      <a:rPr lang="en-US" sz="3800" i="1">
                        <a:solidFill>
                          <a:prstClr val="black"/>
                        </a:solidFill>
                        <a:latin typeface="Cambria Math" panose="02040503050406030204" pitchFamily="18" charset="0"/>
                        <a:ea typeface="Times New Roman" panose="02020603050405020304" pitchFamily="18" charset="0"/>
                      </a:rPr>
                      <m:t>≥0</m:t>
                    </m:r>
                  </m:oMath>
                </a14:m>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9147773" y="7869100"/>
                <a:ext cx="4415827" cy="969496"/>
              </a:xfrm>
              <a:prstGeom prst="rect">
                <a:avLst/>
              </a:prstGeom>
              <a:blipFill>
                <a:blip r:embed="rId17"/>
                <a:stretch>
                  <a:fillRect b="-13208"/>
                </a:stretch>
              </a:blipFill>
            </p:spPr>
            <p:txBody>
              <a:bodyPr/>
              <a:lstStyle/>
              <a:p>
                <a:r>
                  <a:rPr lang="en-US">
                    <a:noFill/>
                  </a:rPr>
                  <a:t> </a:t>
                </a:r>
              </a:p>
            </p:txBody>
          </p:sp>
        </mc:Fallback>
      </mc:AlternateContent>
      <p:sp>
        <p:nvSpPr>
          <p:cNvPr id="10" name="Rectangle 9"/>
          <p:cNvSpPr/>
          <p:nvPr/>
        </p:nvSpPr>
        <p:spPr>
          <a:xfrm>
            <a:off x="3200400" y="8877300"/>
            <a:ext cx="11430000" cy="969496"/>
          </a:xfrm>
          <a:prstGeom prst="rect">
            <a:avLst/>
          </a:prstGeom>
        </p:spPr>
        <p:txBody>
          <a:bodyPr wrap="square">
            <a:spAutoFit/>
          </a:bodyPr>
          <a:lstStyle/>
          <a:p>
            <a:pPr lvl="0" algn="just">
              <a:lnSpc>
                <a:spcPct val="150000"/>
              </a:lnSpc>
            </a:pP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2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giây</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kể</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rơi</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viên</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bi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chạm</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p:sp>
        <p:nvSpPr>
          <p:cNvPr id="26" name="Oval Callout 25"/>
          <p:cNvSpPr/>
          <p:nvPr/>
        </p:nvSpPr>
        <p:spPr>
          <a:xfrm>
            <a:off x="8345337" y="5920476"/>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a:solidFill>
                  <a:prstClr val="black"/>
                </a:solidFill>
              </a:rPr>
              <a:t>Giải</a:t>
            </a:r>
            <a:endParaRPr lang="en-US" sz="3800" b="1">
              <a:solidFill>
                <a:prstClr val="black"/>
              </a:solidFill>
            </a:endParaRPr>
          </a:p>
        </p:txBody>
      </p:sp>
    </p:spTree>
    <p:extLst>
      <p:ext uri="{BB962C8B-B14F-4D97-AF65-F5344CB8AC3E}">
        <p14:creationId xmlns:p14="http://schemas.microsoft.com/office/powerpoint/2010/main" val="321876293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 grpId="0"/>
      <p:bldP spid="6" grpId="0"/>
      <p:bldP spid="8" grpId="0"/>
      <p:bldP spid="9" grpId="0"/>
      <p:bldP spid="10"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934286"/>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15" name="Group 14"/>
          <p:cNvGrpSpPr/>
          <p:nvPr/>
        </p:nvGrpSpPr>
        <p:grpSpPr>
          <a:xfrm>
            <a:off x="6248399" y="114300"/>
            <a:ext cx="5562600" cy="1143000"/>
            <a:chOff x="381000" y="114300"/>
            <a:chExt cx="5562600" cy="1143000"/>
          </a:xfrm>
        </p:grpSpPr>
        <p:sp>
          <p:nvSpPr>
            <p:cNvPr id="16" name="Rectangle 15"/>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301355" y="114300"/>
              <a:ext cx="3743332"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VẬN DỤNG 1</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p:cNvGrpSpPr/>
          <p:nvPr/>
        </p:nvGrpSpPr>
        <p:grpSpPr>
          <a:xfrm>
            <a:off x="0" y="8599711"/>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344366" y="8599711"/>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mc:AlternateContent xmlns:mc="http://schemas.openxmlformats.org/markup-compatibility/2006" xmlns:a14="http://schemas.microsoft.com/office/drawing/2010/main">
        <mc:Choice Requires="a14">
          <p:sp>
            <p:nvSpPr>
              <p:cNvPr id="35" name="Rectangle 34"/>
              <p:cNvSpPr/>
              <p:nvPr/>
            </p:nvSpPr>
            <p:spPr>
              <a:xfrm>
                <a:off x="1066800" y="1249238"/>
                <a:ext cx="16123120" cy="450386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Một viên bi rơi tự do từ độ cao 19,6 m xuống mặt đất. Độ cao h (mét) so với mặt đất của viên bi trong khi rơi phụ thuộc vào thời gian t (giây) theo công thức: </a:t>
                </a:r>
                <a14:m>
                  <m:oMath xmlns:m="http://schemas.openxmlformats.org/officeDocument/2006/math">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h</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=19,6 – 4,9</m:t>
                    </m:r>
                    <m:sSup>
                      <m:sSupPr>
                        <m:ctrlP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p>
                        <m:r>
                          <a:rPr kumimoji="0" lang="en-US"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h</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𝑡</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 ≥ 0. </m:t>
                    </m:r>
                  </m:oMath>
                </a14:m>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Hỏi sau bao nhiêu giây kể từ khi rơi thì viên bi chạm đất?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Tìm tập xác định và tập giá trị của hàm số h. </a:t>
                </a:r>
              </a:p>
            </p:txBody>
          </p:sp>
        </mc:Choice>
        <mc:Fallback xmlns="">
          <p:sp>
            <p:nvSpPr>
              <p:cNvPr id="35" name="Rectangle 34"/>
              <p:cNvSpPr>
                <a:spLocks noRot="1" noChangeAspect="1" noMove="1" noResize="1" noEditPoints="1" noAdjustHandles="1" noChangeArrowheads="1" noChangeShapeType="1" noTextEdit="1"/>
              </p:cNvSpPr>
              <p:nvPr/>
            </p:nvSpPr>
            <p:spPr>
              <a:xfrm>
                <a:off x="1066800" y="1249238"/>
                <a:ext cx="16123120" cy="4503862"/>
              </a:xfrm>
              <a:prstGeom prst="rect">
                <a:avLst/>
              </a:prstGeom>
              <a:blipFill>
                <a:blip r:embed="rId12"/>
                <a:stretch>
                  <a:fillRect l="-1248" r="-1248" b="-1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557202" y="6857946"/>
                <a:ext cx="9144000" cy="969496"/>
              </a:xfrm>
              <a:prstGeom prst="rect">
                <a:avLst/>
              </a:prstGeom>
            </p:spPr>
            <p:txBody>
              <a:bodyPr>
                <a:spAutoFit/>
              </a:bodyPr>
              <a:lstStyle/>
              <a:p>
                <a:pPr algn="just">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b) </a:t>
                </a:r>
                <a:r>
                  <a:rPr lang="en-US" sz="3800" dirty="0" err="1">
                    <a:latin typeface="Arial" panose="020B0604020202020204" pitchFamily="34" charset="0"/>
                    <a:ea typeface="Times New Roman" panose="02020603050405020304" pitchFamily="18" charset="0"/>
                    <a:cs typeface="Arial" panose="020B0604020202020204" pitchFamily="34" charset="0"/>
                  </a:rPr>
                  <a:t>Tập</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xác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định</a:t>
                </a:r>
                <a:r>
                  <a:rPr lang="en-US" sz="3800" dirty="0">
                    <a:latin typeface="Arial" panose="020B0604020202020204" pitchFamily="34" charset="0"/>
                    <a:ea typeface="Times New Roman" panose="02020603050405020304" pitchFamily="18" charset="0"/>
                    <a:cs typeface="Arial" panose="020B0604020202020204" pitchFamily="34" charset="0"/>
                  </a:rPr>
                  <a:t>: D = </a:t>
                </a:r>
                <a14:m>
                  <m:oMath xmlns:m="http://schemas.openxmlformats.org/officeDocument/2006/math">
                    <m:r>
                      <a:rPr lang="en-US" sz="3800" i="1">
                        <a:effectLst/>
                        <a:latin typeface="Cambria Math" panose="02040503050406030204" pitchFamily="18" charset="0"/>
                        <a:ea typeface="Times New Roman" panose="02020603050405020304" pitchFamily="18" charset="0"/>
                      </a:rPr>
                      <m:t>[0;+∞)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557202" y="6857946"/>
                <a:ext cx="9144000" cy="969496"/>
              </a:xfrm>
              <a:prstGeom prst="rect">
                <a:avLst/>
              </a:prstGeom>
              <a:blipFill>
                <a:blip r:embed="rId13"/>
                <a:stretch>
                  <a:fillRect l="-2200"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166802" y="7810500"/>
                <a:ext cx="9144000" cy="1846659"/>
              </a:xfrm>
              <a:prstGeom prst="rect">
                <a:avLst/>
              </a:prstGeom>
            </p:spPr>
            <p:txBody>
              <a:bodyPr>
                <a:spAutoFit/>
              </a:bodyPr>
              <a:lstStyle/>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Ta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≥0⇒19,6−4,9</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𝑡</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≤19,6</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Tập</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trị</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[0; 19,6].   </a:t>
                </a:r>
              </a:p>
            </p:txBody>
          </p:sp>
        </mc:Choice>
        <mc:Fallback xmlns="">
          <p:sp>
            <p:nvSpPr>
              <p:cNvPr id="11" name="Rectangle 10"/>
              <p:cNvSpPr>
                <a:spLocks noRot="1" noChangeAspect="1" noMove="1" noResize="1" noEditPoints="1" noAdjustHandles="1" noChangeArrowheads="1" noChangeShapeType="1" noTextEdit="1"/>
              </p:cNvSpPr>
              <p:nvPr/>
            </p:nvSpPr>
            <p:spPr>
              <a:xfrm>
                <a:off x="3166802" y="7810500"/>
                <a:ext cx="9144000" cy="1846659"/>
              </a:xfrm>
              <a:prstGeom prst="rect">
                <a:avLst/>
              </a:prstGeom>
              <a:blipFill>
                <a:blip r:embed="rId14"/>
                <a:stretch>
                  <a:fillRect l="-2200" b="-6601"/>
                </a:stretch>
              </a:blipFill>
            </p:spPr>
            <p:txBody>
              <a:bodyPr/>
              <a:lstStyle/>
              <a:p>
                <a:r>
                  <a:rPr lang="en-US">
                    <a:noFill/>
                  </a:rPr>
                  <a:t> </a:t>
                </a:r>
              </a:p>
            </p:txBody>
          </p:sp>
        </mc:Fallback>
      </mc:AlternateContent>
      <p:sp>
        <p:nvSpPr>
          <p:cNvPr id="26" name="Oval Callout 25"/>
          <p:cNvSpPr/>
          <p:nvPr/>
        </p:nvSpPr>
        <p:spPr>
          <a:xfrm>
            <a:off x="8188359" y="59055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a:solidFill>
                  <a:prstClr val="black"/>
                </a:solidFill>
              </a:rPr>
              <a:t>Giải</a:t>
            </a:r>
            <a:endParaRPr lang="en-US" sz="3800" b="1">
              <a:solidFill>
                <a:prstClr val="black"/>
              </a:solidFill>
            </a:endParaRPr>
          </a:p>
        </p:txBody>
      </p:sp>
    </p:spTree>
    <p:extLst>
      <p:ext uri="{BB962C8B-B14F-4D97-AF65-F5344CB8AC3E}">
        <p14:creationId xmlns:p14="http://schemas.microsoft.com/office/powerpoint/2010/main" val="122899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a:off x="2895600" y="4044919"/>
            <a:ext cx="12642895" cy="4527581"/>
          </a:xfrm>
          <a:prstGeom prst="rect">
            <a:avLst/>
          </a:prstGeom>
        </p:spPr>
      </p:pic>
      <p:pic>
        <p:nvPicPr>
          <p:cNvPr id="38"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a:off x="3139747" y="888356"/>
            <a:ext cx="12642895" cy="4527581"/>
          </a:xfrm>
          <a:prstGeom prst="rect">
            <a:avLst/>
          </a:prstGeom>
        </p:spPr>
      </p:pic>
      <p:grpSp>
        <p:nvGrpSpPr>
          <p:cNvPr id="2" name="Group 2"/>
          <p:cNvGrpSpPr/>
          <p:nvPr/>
        </p:nvGrpSpPr>
        <p:grpSpPr>
          <a:xfrm>
            <a:off x="-304800" y="3390900"/>
            <a:ext cx="18897600" cy="3735955"/>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22" name="Group 21"/>
          <p:cNvGrpSpPr/>
          <p:nvPr/>
        </p:nvGrpSpPr>
        <p:grpSpPr>
          <a:xfrm>
            <a:off x="1066800" y="495300"/>
            <a:ext cx="2667000" cy="2572287"/>
            <a:chOff x="1028700" y="3663315"/>
            <a:chExt cx="3215601" cy="3215601"/>
          </a:xfrm>
        </p:grpSpPr>
        <p:grpSp>
          <p:nvGrpSpPr>
            <p:cNvPr id="23" name="Group 4"/>
            <p:cNvGrpSpPr/>
            <p:nvPr/>
          </p:nvGrpSpPr>
          <p:grpSpPr>
            <a:xfrm>
              <a:off x="1028700" y="3663315"/>
              <a:ext cx="3215601" cy="3215601"/>
              <a:chOff x="0" y="0"/>
              <a:chExt cx="6350000" cy="6350000"/>
            </a:xfrm>
          </p:grpSpPr>
          <p:sp>
            <p:nvSpPr>
              <p:cNvPr id="2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4"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4532976" y="495299"/>
            <a:ext cx="2643250" cy="2572287"/>
            <a:chOff x="9639248" y="3663315"/>
            <a:chExt cx="3215601" cy="3215601"/>
          </a:xfrm>
        </p:grpSpPr>
        <p:grpSp>
          <p:nvGrpSpPr>
            <p:cNvPr id="27" name="Group 8"/>
            <p:cNvGrpSpPr/>
            <p:nvPr/>
          </p:nvGrpSpPr>
          <p:grpSpPr>
            <a:xfrm>
              <a:off x="9639248" y="3663315"/>
              <a:ext cx="3215601" cy="3215601"/>
              <a:chOff x="0" y="0"/>
              <a:chExt cx="6350000" cy="6350000"/>
            </a:xfrm>
          </p:grpSpPr>
          <p:sp>
            <p:nvSpPr>
              <p:cNvPr id="2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8"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0" name="Group 29"/>
          <p:cNvGrpSpPr/>
          <p:nvPr/>
        </p:nvGrpSpPr>
        <p:grpSpPr>
          <a:xfrm>
            <a:off x="1072750" y="7385636"/>
            <a:ext cx="2655099" cy="2572287"/>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1074" y="4113338"/>
              <a:ext cx="1974010" cy="2315555"/>
            </a:xfrm>
            <a:prstGeom prst="rect">
              <a:avLst/>
            </a:prstGeom>
          </p:spPr>
        </p:pic>
      </p:grpSp>
      <p:grpSp>
        <p:nvGrpSpPr>
          <p:cNvPr id="34" name="Group 33"/>
          <p:cNvGrpSpPr/>
          <p:nvPr/>
        </p:nvGrpSpPr>
        <p:grpSpPr>
          <a:xfrm>
            <a:off x="14523633" y="7385636"/>
            <a:ext cx="2631455" cy="2572287"/>
            <a:chOff x="14043699" y="3663315"/>
            <a:chExt cx="3215601" cy="3215601"/>
          </a:xfrm>
        </p:grpSpPr>
        <p:grpSp>
          <p:nvGrpSpPr>
            <p:cNvPr id="35" name="Group 10"/>
            <p:cNvGrpSpPr/>
            <p:nvPr/>
          </p:nvGrpSpPr>
          <p:grpSpPr>
            <a:xfrm>
              <a:off x="14043699" y="3663315"/>
              <a:ext cx="3215601" cy="3215601"/>
              <a:chOff x="0" y="0"/>
              <a:chExt cx="6350000" cy="6350000"/>
            </a:xfrm>
          </p:grpSpPr>
          <p:sp>
            <p:nvSpPr>
              <p:cNvPr id="3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84178" y="4054340"/>
              <a:ext cx="1134643" cy="2433550"/>
            </a:xfrm>
            <a:prstGeom prst="rect">
              <a:avLst/>
            </a:prstGeom>
          </p:spPr>
        </p:pic>
      </p:grpSp>
      <p:sp>
        <p:nvSpPr>
          <p:cNvPr id="42" name="Rectangle 41"/>
          <p:cNvSpPr/>
          <p:nvPr/>
        </p:nvSpPr>
        <p:spPr>
          <a:xfrm>
            <a:off x="2438400" y="4533900"/>
            <a:ext cx="13639800" cy="1205073"/>
          </a:xfrm>
          <a:prstGeom prst="rect">
            <a:avLst/>
          </a:prstGeom>
        </p:spPr>
        <p:txBody>
          <a:bodyPr wrap="square">
            <a:spAutoFit/>
          </a:bodyPr>
          <a:lstStyle/>
          <a:p>
            <a:pPr algn="ctr">
              <a:lnSpc>
                <a:spcPct val="150000"/>
              </a:lnSpc>
              <a:tabLst>
                <a:tab pos="360045" algn="l"/>
                <a:tab pos="720090" algn="l"/>
              </a:tabLst>
            </a:pPr>
            <a:r>
              <a:rPr lang="vi-VN" sz="5500" b="1" dirty="0">
                <a:solidFill>
                  <a:prstClr val="black"/>
                </a:solidFill>
                <a:ea typeface="Calibri" panose="020F0502020204030204" pitchFamily="34" charset="0"/>
                <a:cs typeface="Arial" panose="020B0604020202020204" pitchFamily="34" charset="0"/>
              </a:rPr>
              <a:t>Đồ thị của hàm số bậc hai</a:t>
            </a:r>
          </a:p>
        </p:txBody>
      </p:sp>
      <p:pic>
        <p:nvPicPr>
          <p:cNvPr id="39"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0" y="2952777"/>
            <a:ext cx="1401918" cy="1401918"/>
          </a:xfrm>
          <a:prstGeom prst="rect">
            <a:avLst/>
          </a:prstGeom>
        </p:spPr>
      </p:pic>
    </p:spTree>
    <p:extLst>
      <p:ext uri="{BB962C8B-B14F-4D97-AF65-F5344CB8AC3E}">
        <p14:creationId xmlns:p14="http://schemas.microsoft.com/office/powerpoint/2010/main" val="2794010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85689" y="8712359"/>
            <a:ext cx="1328221" cy="137106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49800" y="-194100"/>
            <a:ext cx="1075487" cy="1090094"/>
          </a:xfrm>
          <a:prstGeom prst="rect">
            <a:avLst/>
          </a:prstGeom>
        </p:spPr>
      </p:pic>
      <p:pic>
        <p:nvPicPr>
          <p:cNvPr id="7" name="Picture 6"/>
          <p:cNvPicPr>
            <a:picLocks noChangeAspect="1"/>
          </p:cNvPicPr>
          <p:nvPr/>
        </p:nvPicPr>
        <p:blipFill>
          <a:blip r:embed="rId5" cstate="print">
            <a:duotone>
              <a:prstClr val="black"/>
              <a:srgbClr val="FFFF00">
                <a:tint val="45000"/>
                <a:satMod val="400000"/>
              </a:srgbClr>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603142" y="401635"/>
            <a:ext cx="914400" cy="853374"/>
          </a:xfrm>
          <a:prstGeom prst="rect">
            <a:avLst/>
          </a:prstGeom>
        </p:spPr>
      </p:pic>
      <p:sp>
        <p:nvSpPr>
          <p:cNvPr id="8" name="TextBox 7"/>
          <p:cNvSpPr txBox="1"/>
          <p:nvPr/>
        </p:nvSpPr>
        <p:spPr>
          <a:xfrm>
            <a:off x="1675338" y="455902"/>
            <a:ext cx="3581400" cy="707886"/>
          </a:xfrm>
          <a:prstGeom prst="rect">
            <a:avLst/>
          </a:prstGeom>
          <a:noFill/>
        </p:spPr>
        <p:txBody>
          <a:bodyPr wrap="square" rtlCol="0">
            <a:spAutoFit/>
          </a:bodyPr>
          <a:lstStyle/>
          <a:p>
            <a:r>
              <a:rPr lang="nl-NL" sz="4000" b="1" dirty="0">
                <a:solidFill>
                  <a:srgbClr val="FFFF00"/>
                </a:solidFill>
                <a:latin typeface="Arial" panose="020B0604020202020204" pitchFamily="34" charset="0"/>
                <a:cs typeface="Arial" panose="020B0604020202020204" pitchFamily="34" charset="0"/>
              </a:rPr>
              <a:t>HĐ 2:</a:t>
            </a:r>
            <a:endParaRPr lang="en-US" sz="4000" dirty="0">
              <a:solidFill>
                <a:srgbClr val="FFFF00"/>
              </a:solidFill>
              <a:latin typeface="Arial" panose="020B0604020202020204" pitchFamily="34" charset="0"/>
              <a:cs typeface="Arial" panose="020B0604020202020204" pitchFamily="34" charset="0"/>
            </a:endParaRPr>
          </a:p>
        </p:txBody>
      </p:sp>
      <p:pic>
        <p:nvPicPr>
          <p:cNvPr id="29" name="Picture 2"/>
          <p:cNvPicPr>
            <a:picLocks noChangeAspect="1"/>
          </p:cNvPicPr>
          <p:nvPr/>
        </p:nvPicPr>
        <p:blipFill>
          <a:blip r:embed="rId7">
            <a:alphaModFix amt="40000"/>
            <a:duotone>
              <a:prstClr val="black"/>
              <a:srgbClr val="D9C3A5">
                <a:tint val="50000"/>
                <a:satMod val="180000"/>
              </a:srgbClr>
            </a:duotone>
            <a:extLst>
              <a:ext uri="{BEBA8EAE-BF5A-486C-A8C5-ECC9F3942E4B}">
                <a14:imgProps xmlns:a14="http://schemas.microsoft.com/office/drawing/2010/main">
                  <a14:imgLayer r:embed="rId8">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rot="11204328">
            <a:off x="11310148" y="-1355799"/>
            <a:ext cx="8923179" cy="3195503"/>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203997" y="1257300"/>
                <a:ext cx="11547701" cy="5355312"/>
              </a:xfrm>
              <a:prstGeom prst="rect">
                <a:avLst/>
              </a:prstGeom>
            </p:spPr>
            <p:txBody>
              <a:bodyPr wrap="square">
                <a:spAutoFit/>
              </a:bodyPr>
              <a:lstStyle/>
              <a:p>
                <a:pPr marL="30480" marR="30480" algn="just">
                  <a:lnSpc>
                    <a:spcPct val="150000"/>
                  </a:lnSpc>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Xét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m:t>
                    </m:r>
                    <m:r>
                      <a:rPr lang="en-US" sz="3800" i="1">
                        <a:solidFill>
                          <a:schemeClr val="bg1"/>
                        </a:solidFill>
                        <a:effectLst/>
                        <a:latin typeface="Cambria Math" panose="02040503050406030204" pitchFamily="18" charset="0"/>
                        <a:ea typeface="Times New Roman" panose="02020603050405020304" pitchFamily="18" charset="0"/>
                        <a:cs typeface="Open Sans"/>
                      </a:rPr>
                      <m:t>𝑆</m:t>
                    </m:r>
                    <m:d>
                      <m:dPr>
                        <m:ctrlPr>
                          <a:rPr lang="en-US" sz="3800" i="1">
                            <a:solidFill>
                              <a:schemeClr val="bg1"/>
                            </a:solidFill>
                            <a:effectLst/>
                            <a:latin typeface="Cambria Math" panose="02040503050406030204" pitchFamily="18" charset="0"/>
                            <a:ea typeface="Times New Roman" panose="02020603050405020304" pitchFamily="18" charset="0"/>
                            <a:cs typeface="Open Sans"/>
                          </a:rPr>
                        </m:ctrlPr>
                      </m:d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d>
                    <m:r>
                      <a:rPr lang="en-US" sz="3800" i="1">
                        <a:solidFill>
                          <a:schemeClr val="bg1"/>
                        </a:solidFill>
                        <a:effectLst/>
                        <a:latin typeface="Cambria Math" panose="02040503050406030204" pitchFamily="18" charset="0"/>
                        <a:ea typeface="Times New Roman" panose="02020603050405020304" pitchFamily="18" charset="0"/>
                        <a:cs typeface="Open Sans"/>
                      </a:rPr>
                      <m:t>= </m:t>
                    </m:r>
                    <m:r>
                      <a:rPr lang="en-US" sz="3800" i="1">
                        <a:solidFill>
                          <a:schemeClr val="bg1"/>
                        </a:solidFill>
                        <a:effectLst/>
                        <a:latin typeface="Cambria Math" panose="02040503050406030204" pitchFamily="18" charset="0"/>
                        <a:ea typeface="Times New Roman" panose="02020603050405020304" pitchFamily="18" charset="0"/>
                      </a:rPr>
                      <m:t>–</m:t>
                    </m:r>
                    <m:r>
                      <a:rPr lang="en-US" sz="3800" i="1">
                        <a:solidFill>
                          <a:schemeClr val="bg1"/>
                        </a:solidFill>
                        <a:effectLst/>
                        <a:latin typeface="Cambria Math" panose="02040503050406030204" pitchFamily="18" charset="0"/>
                        <a:ea typeface="Times New Roman" panose="02020603050405020304" pitchFamily="18" charset="0"/>
                        <a:cs typeface="Open Sans"/>
                      </a:rPr>
                      <m:t> 2</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+ 20</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m:t>
                    </m:r>
                    <m:d>
                      <m:dPr>
                        <m:ctrlPr>
                          <a:rPr lang="en-US" sz="3800" i="1">
                            <a:solidFill>
                              <a:schemeClr val="bg1"/>
                            </a:solidFill>
                            <a:effectLst/>
                            <a:latin typeface="Cambria Math" panose="02040503050406030204" pitchFamily="18" charset="0"/>
                            <a:ea typeface="Times New Roman" panose="02020603050405020304" pitchFamily="18" charset="0"/>
                            <a:cs typeface="Open Sans"/>
                          </a:rPr>
                        </m:ctrlPr>
                      </m:dPr>
                      <m:e>
                        <m:r>
                          <a:rPr lang="en-US" sz="3800" i="1">
                            <a:solidFill>
                              <a:schemeClr val="bg1"/>
                            </a:solidFill>
                            <a:effectLst/>
                            <a:latin typeface="Cambria Math" panose="02040503050406030204" pitchFamily="18" charset="0"/>
                            <a:ea typeface="Times New Roman" panose="02020603050405020304" pitchFamily="18" charset="0"/>
                            <a:cs typeface="Open Sans"/>
                          </a:rPr>
                          <m:t>0&lt; </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&lt; 10</m:t>
                        </m:r>
                      </m:e>
                    </m:d>
                    <m:r>
                      <a:rPr lang="en-US" sz="3800" i="1">
                        <a:solidFill>
                          <a:schemeClr val="bg1"/>
                        </a:solidFill>
                        <a:effectLst/>
                        <a:latin typeface="Cambria Math" panose="02040503050406030204" pitchFamily="18" charset="0"/>
                        <a:ea typeface="Times New Roman" panose="02020603050405020304" pitchFamily="18" charset="0"/>
                        <a:cs typeface="Open Sans"/>
                      </a:rPr>
                      <m:t>.</m:t>
                    </m:r>
                    <m:r>
                      <a:rPr lang="en-US" sz="3800" i="1">
                        <a:solidFill>
                          <a:schemeClr val="bg1"/>
                        </a:solidFill>
                        <a:effectLst/>
                        <a:latin typeface="Cambria Math" panose="02040503050406030204" pitchFamily="18" charset="0"/>
                        <a:ea typeface="Times New Roman" panose="02020603050405020304" pitchFamily="18" charset="0"/>
                      </a:rPr>
                      <m:t> </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773430" marR="30480" indent="-742950" algn="just">
                  <a:lnSpc>
                    <a:spcPct val="150000"/>
                  </a:lnSpc>
                  <a:buAutoNum type="alphaLcParenR"/>
                </a:pP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phẳng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Oxy,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diễn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lập</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Ví</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dụ</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Nối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đã</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vẽ</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ta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 = – 2</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+ 20</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m:t>
                    </m:r>
                  </m:oMath>
                </a14:m>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(0;10)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như</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Hình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6.10. </a:t>
                </a:r>
              </a:p>
            </p:txBody>
          </p:sp>
        </mc:Choice>
        <mc:Fallback xmlns="">
          <p:sp>
            <p:nvSpPr>
              <p:cNvPr id="14" name="Rectangle 13"/>
              <p:cNvSpPr>
                <a:spLocks noRot="1" noChangeAspect="1" noMove="1" noResize="1" noEditPoints="1" noAdjustHandles="1" noChangeArrowheads="1" noChangeShapeType="1" noTextEdit="1"/>
              </p:cNvSpPr>
              <p:nvPr/>
            </p:nvSpPr>
            <p:spPr>
              <a:xfrm>
                <a:off x="203997" y="1257300"/>
                <a:ext cx="11547701" cy="5355312"/>
              </a:xfrm>
              <a:prstGeom prst="rect">
                <a:avLst/>
              </a:prstGeom>
              <a:blipFill>
                <a:blip r:embed="rId11"/>
                <a:stretch>
                  <a:fillRect l="-1478" r="-1425" b="-1593"/>
                </a:stretch>
              </a:blipFill>
            </p:spPr>
            <p:txBody>
              <a:bodyPr/>
              <a:lstStyle/>
              <a:p>
                <a:r>
                  <a:rPr lang="en-US">
                    <a:noFill/>
                  </a:rPr>
                  <a:t> </a:t>
                </a:r>
              </a:p>
            </p:txBody>
          </p:sp>
        </mc:Fallback>
      </mc:AlternateContent>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96792" y="1714500"/>
            <a:ext cx="5634008" cy="7162800"/>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914399" y="6594544"/>
                <a:ext cx="10239085" cy="2816156"/>
              </a:xfrm>
              <a:prstGeom prst="rect">
                <a:avLst/>
              </a:prstGeom>
            </p:spPr>
            <p:txBody>
              <a:bodyPr wrap="square">
                <a:spAutoFit/>
              </a:bodyPr>
              <a:lstStyle/>
              <a:p>
                <a:pPr marL="30480" marR="30480" lvl="0" algn="just">
                  <a:lnSpc>
                    <a:spcPct val="150000"/>
                  </a:lnSpc>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Dạng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white"/>
                        </a:solidFill>
                        <a:latin typeface="Cambria Math" panose="02040503050406030204" pitchFamily="18" charset="0"/>
                        <a:ea typeface="Times New Roman" panose="02020603050405020304" pitchFamily="18" charset="0"/>
                        <a:cs typeface="Open Sans"/>
                      </a:rPr>
                      <m:t>𝑦</m:t>
                    </m:r>
                    <m:r>
                      <a:rPr lang="en-US" sz="3800" i="1">
                        <a:solidFill>
                          <a:prstClr val="white"/>
                        </a:solidFill>
                        <a:latin typeface="Cambria Math" panose="02040503050406030204" pitchFamily="18" charset="0"/>
                        <a:ea typeface="Times New Roman" panose="02020603050405020304" pitchFamily="18" charset="0"/>
                        <a:cs typeface="Open Sans"/>
                      </a:rPr>
                      <m:t> =  – 2</m:t>
                    </m:r>
                    <m:sSup>
                      <m:sSupPr>
                        <m:ctrlPr>
                          <a:rPr lang="en-US" sz="3800" i="1">
                            <a:solidFill>
                              <a:prstClr val="white"/>
                            </a:solidFill>
                            <a:latin typeface="Cambria Math" panose="02040503050406030204" pitchFamily="18" charset="0"/>
                            <a:ea typeface="Times New Roman" panose="02020603050405020304" pitchFamily="18" charset="0"/>
                            <a:cs typeface="Open Sans"/>
                          </a:rPr>
                        </m:ctrlPr>
                      </m:sSupPr>
                      <m:e>
                        <m:r>
                          <a:rPr lang="en-US" sz="3800" i="1">
                            <a:solidFill>
                              <a:prstClr val="white"/>
                            </a:solidFill>
                            <a:latin typeface="Cambria Math" panose="02040503050406030204" pitchFamily="18" charset="0"/>
                            <a:ea typeface="Times New Roman" panose="02020603050405020304" pitchFamily="18" charset="0"/>
                            <a:cs typeface="Open Sans"/>
                          </a:rPr>
                          <m:t>𝑥</m:t>
                        </m:r>
                      </m:e>
                      <m:sup>
                        <m:r>
                          <a:rPr lang="en-US" sz="3800" i="1">
                            <a:solidFill>
                              <a:prstClr val="white"/>
                            </a:solidFill>
                            <a:latin typeface="Cambria Math" panose="02040503050406030204" pitchFamily="18" charset="0"/>
                            <a:ea typeface="Times New Roman" panose="02020603050405020304" pitchFamily="18" charset="0"/>
                            <a:cs typeface="Open Sans"/>
                          </a:rPr>
                          <m:t>2</m:t>
                        </m:r>
                      </m:sup>
                    </m:sSup>
                    <m:r>
                      <a:rPr lang="en-US" sz="3800" i="1">
                        <a:solidFill>
                          <a:prstClr val="white"/>
                        </a:solidFill>
                        <a:latin typeface="Cambria Math" panose="02040503050406030204" pitchFamily="18" charset="0"/>
                        <a:ea typeface="Times New Roman" panose="02020603050405020304" pitchFamily="18" charset="0"/>
                      </a:rPr>
                      <m:t> </m:t>
                    </m:r>
                    <m:r>
                      <a:rPr lang="en-US" sz="3800" i="1">
                        <a:solidFill>
                          <a:prstClr val="white"/>
                        </a:solidFill>
                        <a:latin typeface="Cambria Math" panose="02040503050406030204" pitchFamily="18" charset="0"/>
                        <a:ea typeface="Times New Roman" panose="02020603050405020304" pitchFamily="18" charset="0"/>
                        <a:cs typeface="Open Sans"/>
                      </a:rPr>
                      <m:t>+ 20</m:t>
                    </m:r>
                    <m:r>
                      <a:rPr lang="en-US" sz="3800" i="1">
                        <a:solidFill>
                          <a:prstClr val="white"/>
                        </a:solidFill>
                        <a:latin typeface="Cambria Math" panose="02040503050406030204" pitchFamily="18" charset="0"/>
                        <a:ea typeface="Times New Roman" panose="02020603050405020304" pitchFamily="18" charset="0"/>
                        <a:cs typeface="Open Sans"/>
                      </a:rPr>
                      <m:t>𝑥</m:t>
                    </m:r>
                    <m:r>
                      <a:rPr lang="en-US" sz="3800" i="1">
                        <a:solidFill>
                          <a:prstClr val="white"/>
                        </a:solidFill>
                        <a:latin typeface="Cambria Math" panose="02040503050406030204" pitchFamily="18" charset="0"/>
                        <a:ea typeface="Times New Roman" panose="02020603050405020304" pitchFamily="18" charset="0"/>
                        <a:cs typeface="Open Sans"/>
                      </a:rPr>
                      <m:t> </m:t>
                    </m:r>
                  </m:oMath>
                </a14:m>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giống</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a:solidFill>
                          <a:prstClr val="white"/>
                        </a:solidFill>
                        <a:latin typeface="Cambria Math" panose="02040503050406030204" pitchFamily="18" charset="0"/>
                        <a:ea typeface="Times New Roman" panose="02020603050405020304" pitchFamily="18" charset="0"/>
                        <a:cs typeface="Open Sans"/>
                      </a:rPr>
                      <m:t>y</m:t>
                    </m:r>
                    <m:r>
                      <a:rPr lang="en-US" sz="4000" i="1">
                        <a:solidFill>
                          <a:prstClr val="white"/>
                        </a:solidFill>
                        <a:latin typeface="Cambria Math" panose="02040503050406030204" pitchFamily="18" charset="0"/>
                        <a:ea typeface="Times New Roman" panose="02020603050405020304" pitchFamily="18" charset="0"/>
                        <a:cs typeface="Open Sans"/>
                      </a:rPr>
                      <m:t>= </m:t>
                    </m:r>
                    <m:r>
                      <a:rPr lang="en-US" sz="4000" i="1">
                        <a:solidFill>
                          <a:prstClr val="white"/>
                        </a:solidFill>
                        <a:latin typeface="Cambria Math" panose="02040503050406030204" pitchFamily="18" charset="0"/>
                        <a:ea typeface="Times New Roman" panose="02020603050405020304" pitchFamily="18" charset="0"/>
                      </a:rPr>
                      <m:t>–</m:t>
                    </m:r>
                    <m:r>
                      <a:rPr lang="en-US" sz="4000" i="1">
                        <a:solidFill>
                          <a:prstClr val="white"/>
                        </a:solidFill>
                        <a:latin typeface="Cambria Math" panose="02040503050406030204" pitchFamily="18" charset="0"/>
                        <a:ea typeface="Times New Roman" panose="02020603050405020304" pitchFamily="18" charset="0"/>
                        <a:cs typeface="Open Sans"/>
                      </a:rPr>
                      <m:t> 2</m:t>
                    </m:r>
                    <m:sSup>
                      <m:sSupPr>
                        <m:ctrlPr>
                          <a:rPr lang="en-US" sz="4000" i="1">
                            <a:solidFill>
                              <a:prstClr val="white"/>
                            </a:solidFill>
                            <a:latin typeface="Cambria Math" panose="02040503050406030204" pitchFamily="18" charset="0"/>
                            <a:ea typeface="Times New Roman" panose="02020603050405020304" pitchFamily="18" charset="0"/>
                            <a:cs typeface="Open Sans"/>
                          </a:rPr>
                        </m:ctrlPr>
                      </m:sSupPr>
                      <m:e>
                        <m:r>
                          <a:rPr lang="en-US" sz="4000" i="1">
                            <a:solidFill>
                              <a:prstClr val="white"/>
                            </a:solidFill>
                            <a:latin typeface="Cambria Math" panose="02040503050406030204" pitchFamily="18" charset="0"/>
                            <a:ea typeface="Times New Roman" panose="02020603050405020304" pitchFamily="18" charset="0"/>
                            <a:cs typeface="Open Sans"/>
                          </a:rPr>
                          <m:t>𝑥</m:t>
                        </m:r>
                      </m:e>
                      <m:sup>
                        <m:r>
                          <a:rPr lang="en-US" sz="4000" i="1">
                            <a:solidFill>
                              <a:prstClr val="white"/>
                            </a:solidFill>
                            <a:latin typeface="Cambria Math" panose="02040503050406030204" pitchFamily="18" charset="0"/>
                            <a:ea typeface="Times New Roman" panose="02020603050405020304" pitchFamily="18" charset="0"/>
                            <a:cs typeface="Open Sans"/>
                          </a:rPr>
                          <m:t>2</m:t>
                        </m:r>
                      </m:sup>
                    </m:sSup>
                  </m:oMath>
                </a14:m>
                <a:r>
                  <a:rPr lang="en-US" sz="4000" dirty="0">
                    <a:solidFill>
                      <a:prstClr val="white"/>
                    </a:solidFill>
                    <a:latin typeface="Open Sans"/>
                    <a:ea typeface="Times New Roman" panose="02020603050405020304" pitchFamily="18" charset="0"/>
                  </a:rPr>
                  <a:t>    hay  </a:t>
                </a:r>
                <a:r>
                  <a:rPr lang="en-US" sz="4000" dirty="0" err="1">
                    <a:solidFill>
                      <a:prstClr val="white"/>
                    </a:solidFill>
                    <a:latin typeface="Open Sans"/>
                    <a:ea typeface="Times New Roman" panose="02020603050405020304" pitchFamily="18" charset="0"/>
                  </a:rPr>
                  <a:t>không</a:t>
                </a:r>
                <a:r>
                  <a:rPr lang="en-US" sz="4000" dirty="0">
                    <a:solidFill>
                      <a:prstClr val="white"/>
                    </a:solidFill>
                    <a:latin typeface="Open Sans"/>
                    <a:ea typeface="Times New Roman" panose="02020603050405020304" pitchFamily="18" charset="0"/>
                  </a:rPr>
                  <a:t>?</a:t>
                </a:r>
                <a:endParaRPr lang="en-US" sz="36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399" y="6594544"/>
                <a:ext cx="10239085" cy="2816156"/>
              </a:xfrm>
              <a:prstGeom prst="rect">
                <a:avLst/>
              </a:prstGeom>
              <a:blipFill>
                <a:blip r:embed="rId13"/>
                <a:stretch>
                  <a:fillRect l="-1786" b="-4329"/>
                </a:stretch>
              </a:blipFill>
            </p:spPr>
            <p:txBody>
              <a:bodyPr/>
              <a:lstStyle/>
              <a:p>
                <a:r>
                  <a:rPr lang="en-US">
                    <a:noFill/>
                  </a:rPr>
                  <a:t> </a:t>
                </a:r>
              </a:p>
            </p:txBody>
          </p:sp>
        </mc:Fallback>
      </mc:AlternateContent>
      <p:sp>
        <p:nvSpPr>
          <p:cNvPr id="28" name="Right Arrow 27"/>
          <p:cNvSpPr/>
          <p:nvPr/>
        </p:nvSpPr>
        <p:spPr>
          <a:xfrm>
            <a:off x="4648200" y="8936190"/>
            <a:ext cx="685800" cy="546916"/>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6" name="Rectangle 35"/>
          <p:cNvSpPr/>
          <p:nvPr/>
        </p:nvSpPr>
        <p:spPr>
          <a:xfrm>
            <a:off x="5664236" y="8724900"/>
            <a:ext cx="2500458" cy="96949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nl-NL" sz="3800" dirty="0">
                <a:solidFill>
                  <a:schemeClr val="tx1"/>
                </a:solidFill>
                <a:latin typeface="Arial" panose="020B0604020202020204" pitchFamily="34" charset="0"/>
                <a:ea typeface="Calibri" panose="020F0502020204030204" pitchFamily="34" charset="0"/>
                <a:cs typeface="Arial" panose="020B0604020202020204" pitchFamily="34" charset="0"/>
              </a:rPr>
              <a:t>Có giống </a:t>
            </a:r>
            <a:endParaRPr lang="en-US" sz="3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9385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fade">
                                      <p:cBhvr>
                                        <p:cTn id="18" dur="500"/>
                                        <p:tgtEl>
                                          <p:spTgt spid="1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8" dur="500"/>
                                        <p:tgtEl>
                                          <p:spTgt spid="2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19200" y="9915814"/>
            <a:ext cx="20955000" cy="9934286"/>
            <a:chOff x="0" y="0"/>
            <a:chExt cx="5920967" cy="3624054"/>
          </a:xfrm>
        </p:grpSpPr>
        <p:sp>
          <p:nvSpPr>
            <p:cNvPr id="4" name="Freeform 3"/>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7" name="Group 6"/>
          <p:cNvGrpSpPr/>
          <p:nvPr/>
        </p:nvGrpSpPr>
        <p:grpSpPr>
          <a:xfrm>
            <a:off x="1066800" y="114300"/>
            <a:ext cx="15849600" cy="1846659"/>
            <a:chOff x="1143000" y="411085"/>
            <a:chExt cx="15849600" cy="1846659"/>
          </a:xfrm>
        </p:grpSpPr>
        <p:sp>
          <p:nvSpPr>
            <p:cNvPr id="2" name="Rectangle 1"/>
            <p:cNvSpPr/>
            <p:nvPr/>
          </p:nvSpPr>
          <p:spPr>
            <a:xfrm>
              <a:off x="1143000" y="411085"/>
              <a:ext cx="15849600" cy="1846659"/>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6.10,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9160766" y="603125"/>
                  <a:ext cx="432663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schemeClr val="tx1"/>
                            </a:solidFill>
                            <a:latin typeface="Cambria Math" panose="02040503050406030204" pitchFamily="18" charset="0"/>
                            <a:ea typeface="Times New Roman" panose="02020603050405020304" pitchFamily="18" charset="0"/>
                            <a:cs typeface="Open Sans"/>
                          </a:rPr>
                          <m:t>𝑦</m:t>
                        </m:r>
                        <m:r>
                          <a:rPr lang="en-US" sz="3800" i="1" smtClean="0">
                            <a:solidFill>
                              <a:schemeClr val="tx1"/>
                            </a:solidFill>
                            <a:latin typeface="Cambria Math" panose="02040503050406030204" pitchFamily="18" charset="0"/>
                            <a:ea typeface="Times New Roman" panose="02020603050405020304" pitchFamily="18" charset="0"/>
                            <a:cs typeface="Open Sans"/>
                          </a:rPr>
                          <m:t> =  – 2</m:t>
                        </m:r>
                        <m:sSup>
                          <m:sSupPr>
                            <m:ctrlPr>
                              <a:rPr lang="en-US" sz="3800" i="1">
                                <a:solidFill>
                                  <a:schemeClr val="tx1"/>
                                </a:solidFill>
                                <a:latin typeface="Cambria Math" panose="02040503050406030204" pitchFamily="18" charset="0"/>
                                <a:ea typeface="Times New Roman" panose="02020603050405020304" pitchFamily="18" charset="0"/>
                                <a:cs typeface="Open Sans"/>
                              </a:rPr>
                            </m:ctrlPr>
                          </m:sSupPr>
                          <m:e>
                            <m:r>
                              <a:rPr lang="en-US" sz="3800" i="1">
                                <a:solidFill>
                                  <a:schemeClr val="tx1"/>
                                </a:solidFill>
                                <a:latin typeface="Cambria Math" panose="02040503050406030204" pitchFamily="18" charset="0"/>
                                <a:ea typeface="Times New Roman" panose="02020603050405020304" pitchFamily="18" charset="0"/>
                                <a:cs typeface="Open Sans"/>
                              </a:rPr>
                              <m:t>𝑥</m:t>
                            </m:r>
                          </m:e>
                          <m:sup>
                            <m:r>
                              <a:rPr lang="en-US" sz="3800" i="1">
                                <a:solidFill>
                                  <a:schemeClr val="tx1"/>
                                </a:solidFill>
                                <a:latin typeface="Cambria Math" panose="02040503050406030204" pitchFamily="18" charset="0"/>
                                <a:ea typeface="Times New Roman" panose="02020603050405020304" pitchFamily="18" charset="0"/>
                                <a:cs typeface="Open Sans"/>
                              </a:rPr>
                              <m:t>2</m:t>
                            </m:r>
                          </m:sup>
                        </m:sSup>
                        <m:r>
                          <a:rPr lang="en-US" sz="3800" i="1">
                            <a:solidFill>
                              <a:schemeClr val="tx1"/>
                            </a:solidFill>
                            <a:latin typeface="Cambria Math" panose="02040503050406030204" pitchFamily="18" charset="0"/>
                            <a:ea typeface="Times New Roman" panose="02020603050405020304" pitchFamily="18" charset="0"/>
                          </a:rPr>
                          <m:t> </m:t>
                        </m:r>
                        <m:r>
                          <a:rPr lang="en-US" sz="3800" i="1">
                            <a:solidFill>
                              <a:schemeClr val="tx1"/>
                            </a:solidFill>
                            <a:latin typeface="Cambria Math" panose="02040503050406030204" pitchFamily="18" charset="0"/>
                            <a:ea typeface="Times New Roman" panose="02020603050405020304" pitchFamily="18" charset="0"/>
                            <a:cs typeface="Open Sans"/>
                          </a:rPr>
                          <m:t>+ 20</m:t>
                        </m:r>
                        <m:r>
                          <a:rPr lang="en-US" sz="3800" i="1">
                            <a:solidFill>
                              <a:schemeClr val="tx1"/>
                            </a:solidFill>
                            <a:latin typeface="Cambria Math" panose="02040503050406030204" pitchFamily="18" charset="0"/>
                            <a:ea typeface="Times New Roman" panose="02020603050405020304" pitchFamily="18" charset="0"/>
                            <a:cs typeface="Open Sans"/>
                          </a:rPr>
                          <m:t>𝑥</m:t>
                        </m:r>
                        <m:r>
                          <a:rPr lang="en-US" sz="3800" i="1">
                            <a:solidFill>
                              <a:schemeClr val="tx1"/>
                            </a:solidFill>
                            <a:latin typeface="Cambria Math" panose="02040503050406030204" pitchFamily="18" charset="0"/>
                            <a:ea typeface="Times New Roman" panose="02020603050405020304" pitchFamily="18" charset="0"/>
                            <a:cs typeface="Open Sans"/>
                          </a:rPr>
                          <m:t> </m:t>
                        </m:r>
                      </m:oMath>
                    </m:oMathPara>
                  </a14:m>
                  <a:endParaRPr lang="en-US"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9160766" y="603125"/>
                  <a:ext cx="4326634" cy="677108"/>
                </a:xfrm>
                <a:prstGeom prst="rect">
                  <a:avLst/>
                </a:prstGeom>
                <a:blipFill>
                  <a:blip r:embed="rId2"/>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00" y="1008799"/>
            <a:ext cx="5083629" cy="6189199"/>
          </a:xfrm>
          <a:prstGeom prst="rect">
            <a:avLst/>
          </a:prstGeom>
        </p:spPr>
      </p:pic>
      <p:sp>
        <p:nvSpPr>
          <p:cNvPr id="13" name="Rectangle 12"/>
          <p:cNvSpPr/>
          <p:nvPr/>
        </p:nvSpPr>
        <p:spPr>
          <a:xfrm>
            <a:off x="3505200" y="2502460"/>
            <a:ext cx="6705600" cy="9694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Tọa độ điểm cao nhất: (5; 50)</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Right Arrow 13"/>
          <p:cNvSpPr/>
          <p:nvPr/>
        </p:nvSpPr>
        <p:spPr>
          <a:xfrm>
            <a:off x="2667000" y="283480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Rectangle 14"/>
              <p:cNvSpPr/>
              <p:nvPr/>
            </p:nvSpPr>
            <p:spPr>
              <a:xfrm>
                <a:off x="1066800" y="4103399"/>
                <a:ext cx="9144000" cy="3906069"/>
              </a:xfrm>
              <a:prstGeom prst="rect">
                <a:avLst/>
              </a:prstGeom>
            </p:spPr>
            <p:txBody>
              <a:bodyPr>
                <a:spAutoFit/>
              </a:bodyPr>
              <a:lstStyle/>
              <a:p>
                <a:pPr marL="30480" marR="30480" algn="just">
                  <a:lnSpc>
                    <a:spcPct val="150000"/>
                  </a:lnSpc>
                  <a:spcAft>
                    <a:spcPts val="1200"/>
                  </a:spcAft>
                </a:pPr>
                <a:r>
                  <a:rPr lang="nl-NL" sz="3800" dirty="0">
                    <a:latin typeface="Arial" panose="020B0604020202020204" pitchFamily="34" charset="0"/>
                    <a:ea typeface="Times New Roman" panose="02020603050405020304" pitchFamily="18" charset="0"/>
                    <a:cs typeface="Arial" panose="020B0604020202020204" pitchFamily="34" charset="0"/>
                  </a:rPr>
                  <a:t>c)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 2</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+ 20</m:t>
                      </m:r>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 2</m:t>
                      </m:r>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10</m:t>
                          </m:r>
                          <m:r>
                            <a:rPr lang="en-US" sz="3800" i="1">
                              <a:solidFill>
                                <a:srgbClr val="000000"/>
                              </a:solidFill>
                              <a:effectLst/>
                              <a:latin typeface="Cambria Math" panose="02040503050406030204" pitchFamily="18" charset="0"/>
                              <a:ea typeface="Times New Roman" panose="02020603050405020304" pitchFamily="18" charset="0"/>
                              <a:cs typeface="Open Sans"/>
                            </a:rPr>
                            <m:t>𝑥</m:t>
                          </m:r>
                        </m:e>
                      </m:d>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cs typeface="Open Sans"/>
                        </a:rPr>
                        <m:t> 2</m:t>
                      </m:r>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2 . 5 . </m:t>
                          </m:r>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+ 25</m:t>
                          </m:r>
                        </m:e>
                      </m:d>
                      <m:r>
                        <a:rPr lang="en-US" sz="3800" i="1">
                          <a:solidFill>
                            <a:srgbClr val="000000"/>
                          </a:solidFill>
                          <a:effectLst/>
                          <a:latin typeface="Cambria Math" panose="02040503050406030204" pitchFamily="18" charset="0"/>
                          <a:ea typeface="Times New Roman" panose="02020603050405020304" pitchFamily="18" charset="0"/>
                          <a:cs typeface="Open Sans"/>
                        </a:rPr>
                        <m:t>+ 50 = </m:t>
                      </m:r>
                      <m:r>
                        <a:rPr lang="en-US" sz="3800" i="1">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cs typeface="Open Sans"/>
                        </a:rPr>
                        <m:t> 2</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5</m:t>
                              </m:r>
                            </m:e>
                          </m:d>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+ 50.</m:t>
                      </m:r>
                      <m:r>
                        <a:rPr lang="en-US" sz="3800" i="1">
                          <a:solidFill>
                            <a:srgbClr val="000000"/>
                          </a:solidFill>
                          <a:effectLst/>
                          <a:latin typeface="Cambria Math" panose="02040503050406030204" pitchFamily="18" charset="0"/>
                          <a:ea typeface="Times New Roman" panose="02020603050405020304" pitchFamily="18" charset="0"/>
                        </a:rPr>
                        <m:t> </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66800" y="4103399"/>
                <a:ext cx="9144000" cy="3906069"/>
              </a:xfrm>
              <a:prstGeom prst="rect">
                <a:avLst/>
              </a:prstGeom>
              <a:blipFill>
                <a:blip r:embed="rId4"/>
                <a:stretch>
                  <a:fillRect l="-1867"/>
                </a:stretch>
              </a:blipFill>
            </p:spPr>
            <p:txBody>
              <a:bodyPr/>
              <a:lstStyle/>
              <a:p>
                <a:r>
                  <a:rPr lang="en-US">
                    <a:noFill/>
                  </a:rPr>
                  <a:t> </a:t>
                </a:r>
              </a:p>
            </p:txBody>
          </p:sp>
        </mc:Fallback>
      </mc:AlternateContent>
      <p:sp>
        <p:nvSpPr>
          <p:cNvPr id="18" name="Rectangle 17"/>
          <p:cNvSpPr/>
          <p:nvPr/>
        </p:nvSpPr>
        <p:spPr>
          <a:xfrm>
            <a:off x="1600200" y="7945041"/>
            <a:ext cx="16078200" cy="1846659"/>
          </a:xfrm>
          <a:prstGeom prst="rect">
            <a:avLst/>
          </a:prstGeom>
        </p:spPr>
        <p:txBody>
          <a:bodyPr wrap="square">
            <a:spAutoFit/>
          </a:bodyPr>
          <a:lstStyle/>
          <a:p>
            <a:pPr marL="30480" marR="30480" lvl="0" algn="just">
              <a:lnSpc>
                <a:spcPct val="150000"/>
              </a:lnSpc>
              <a:spcAft>
                <a:spcPts val="1200"/>
              </a:spcAft>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diện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mảnh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rào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chắn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mở</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96493" y="9230280"/>
            <a:ext cx="1328221" cy="1371067"/>
          </a:xfrm>
          <a:prstGeom prst="rect">
            <a:avLst/>
          </a:prstGeom>
        </p:spPr>
      </p:pic>
      <p:pic>
        <p:nvPicPr>
          <p:cNvPr id="57" name="Picture 2">
            <a:extLst>
              <a:ext uri="{FF2B5EF4-FFF2-40B4-BE49-F238E27FC236}">
                <a16:creationId xmlns:a16="http://schemas.microsoft.com/office/drawing/2014/main" id="{DDC3A8FF-83CB-4F64-8638-2434EDC2CB42}"/>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7117703" y="902530"/>
            <a:ext cx="685800" cy="757409"/>
          </a:xfrm>
          <a:prstGeom prst="rect">
            <a:avLst/>
          </a:prstGeom>
        </p:spPr>
      </p:pic>
    </p:spTree>
    <p:extLst>
      <p:ext uri="{BB962C8B-B14F-4D97-AF65-F5344CB8AC3E}">
        <p14:creationId xmlns:p14="http://schemas.microsoft.com/office/powerpoint/2010/main" val="61451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500"/>
                                        <p:tgtEl>
                                          <p:spTgt spid="15">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500"/>
                                        <p:tgtEl>
                                          <p:spTgt spid="1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wipe(up)">
                                      <p:cBhvr>
                                        <p:cTn id="36"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33400" y="836656"/>
            <a:ext cx="17297400" cy="8400908"/>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320842" y="8456656"/>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122063" y="8366052"/>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sp>
        <p:nvSpPr>
          <p:cNvPr id="35" name="Oval Callout 34"/>
          <p:cNvSpPr/>
          <p:nvPr/>
        </p:nvSpPr>
        <p:spPr>
          <a:xfrm>
            <a:off x="8017042" y="1293856"/>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867730" y="3095329"/>
                <a:ext cx="11165028" cy="3600986"/>
              </a:xfrm>
              <a:prstGeom prst="rect">
                <a:avLst/>
              </a:prstGeom>
            </p:spPr>
            <p:txBody>
              <a:bodyPr wrap="square">
                <a:spAutoFit/>
              </a:bodyPr>
              <a:lstStyle/>
              <a:p>
                <a:pPr algn="just">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c) Giá trị lớn nhất của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𝑦</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là 50 tại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𝑥</m:t>
                    </m:r>
                    <m:r>
                      <a:rPr lang="nl-NL" sz="3800" i="1">
                        <a:effectLst/>
                        <a:latin typeface="Cambria Math" panose="02040503050406030204" pitchFamily="18" charset="0"/>
                        <a:ea typeface="Times New Roman" panose="02020603050405020304" pitchFamily="18" charset="0"/>
                      </a:rPr>
                      <m:t> = 5</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Suy ra giá trị lớn nhất của diện tích mảnh đất là 50.</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Vậy để diện tích mảnh đất lớn nhất thì hai cột góc rào phải cách bờ tường 5 m.</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67730" y="3095329"/>
                <a:ext cx="11165028" cy="3600986"/>
              </a:xfrm>
              <a:prstGeom prst="rect">
                <a:avLst/>
              </a:prstGeom>
              <a:blipFill>
                <a:blip r:embed="rId12"/>
                <a:stretch>
                  <a:fillRect l="-1801" r="-1747" b="-2881"/>
                </a:stretch>
              </a:blipFill>
            </p:spPr>
            <p:txBody>
              <a:bodyPr/>
              <a:lstStyle/>
              <a:p>
                <a:r>
                  <a:rPr lang="en-US">
                    <a:noFill/>
                  </a:rPr>
                  <a:t> </a:t>
                </a:r>
              </a:p>
            </p:txBody>
          </p:sp>
        </mc:Fallback>
      </mc:AlternateContent>
      <p:pic>
        <p:nvPicPr>
          <p:cNvPr id="5" name="Picture 4"/>
          <p:cNvPicPr>
            <a:picLocks noChangeAspect="1"/>
          </p:cNvPicPr>
          <p:nvPr/>
        </p:nvPicPr>
        <p:blipFill>
          <a:blip r:embed="rId13"/>
          <a:stretch>
            <a:fillRect/>
          </a:stretch>
        </p:blipFill>
        <p:spPr>
          <a:xfrm>
            <a:off x="12268298" y="2351095"/>
            <a:ext cx="5326962" cy="5151733"/>
          </a:xfrm>
          <a:prstGeom prst="rect">
            <a:avLst/>
          </a:prstGeom>
        </p:spPr>
      </p:pic>
      <p:pic>
        <p:nvPicPr>
          <p:cNvPr id="46"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2400" y="372537"/>
            <a:ext cx="1745480" cy="1842637"/>
          </a:xfrm>
          <a:prstGeom prst="rect">
            <a:avLst/>
          </a:prstGeom>
        </p:spPr>
      </p:pic>
    </p:spTree>
    <p:extLst>
      <p:ext uri="{BB962C8B-B14F-4D97-AF65-F5344CB8AC3E}">
        <p14:creationId xmlns:p14="http://schemas.microsoft.com/office/powerpoint/2010/main" val="22053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7297400" y="-173448"/>
            <a:ext cx="1302469" cy="1164379"/>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810" y="4412692"/>
              <a:ext cx="2065380" cy="1716847"/>
            </a:xfrm>
            <a:prstGeom prst="rect">
              <a:avLst/>
            </a:prstGeom>
          </p:spPr>
        </p:pic>
      </p:grpSp>
      <p:grpSp>
        <p:nvGrpSpPr>
          <p:cNvPr id="35" name="Group 34"/>
          <p:cNvGrpSpPr/>
          <p:nvPr/>
        </p:nvGrpSpPr>
        <p:grpSpPr>
          <a:xfrm>
            <a:off x="16611600" y="4381500"/>
            <a:ext cx="1308307" cy="1108734"/>
            <a:chOff x="14043699" y="3663315"/>
            <a:chExt cx="3215601" cy="3215601"/>
          </a:xfrm>
        </p:grpSpPr>
        <p:grpSp>
          <p:nvGrpSpPr>
            <p:cNvPr id="36" name="Group 10"/>
            <p:cNvGrpSpPr/>
            <p:nvPr/>
          </p:nvGrpSpPr>
          <p:grpSpPr>
            <a:xfrm>
              <a:off x="14043699" y="3663315"/>
              <a:ext cx="3215601" cy="3215601"/>
              <a:chOff x="0" y="0"/>
              <a:chExt cx="6350000" cy="6350000"/>
            </a:xfrm>
          </p:grpSpPr>
          <p:sp>
            <p:nvSpPr>
              <p:cNvPr id="38"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7"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grpSp>
        <p:nvGrpSpPr>
          <p:cNvPr id="39" name="Group 38"/>
          <p:cNvGrpSpPr/>
          <p:nvPr/>
        </p:nvGrpSpPr>
        <p:grpSpPr>
          <a:xfrm>
            <a:off x="-847161" y="9444966"/>
            <a:ext cx="1267374" cy="1108734"/>
            <a:chOff x="5250279" y="3663315"/>
            <a:chExt cx="3215601" cy="3215601"/>
          </a:xfrm>
        </p:grpSpPr>
        <p:grpSp>
          <p:nvGrpSpPr>
            <p:cNvPr id="40" name="Group 6"/>
            <p:cNvGrpSpPr/>
            <p:nvPr/>
          </p:nvGrpSpPr>
          <p:grpSpPr>
            <a:xfrm>
              <a:off x="5250279" y="3663315"/>
              <a:ext cx="3215601" cy="3215601"/>
              <a:chOff x="0" y="0"/>
              <a:chExt cx="6350000" cy="6350000"/>
            </a:xfrm>
          </p:grpSpPr>
          <p:sp>
            <p:nvSpPr>
              <p:cNvPr id="42"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1"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71074" y="4113338"/>
              <a:ext cx="1974010" cy="2315555"/>
            </a:xfrm>
            <a:prstGeom prst="rect">
              <a:avLst/>
            </a:prstGeom>
          </p:spPr>
        </p:pic>
      </p:grpSp>
      <p:pic>
        <p:nvPicPr>
          <p:cNvPr id="47" name="Picture 46"/>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5527" y="286723"/>
            <a:ext cx="914400" cy="853374"/>
          </a:xfrm>
          <a:prstGeom prst="rect">
            <a:avLst/>
          </a:prstGeom>
        </p:spPr>
      </p:pic>
      <p:sp>
        <p:nvSpPr>
          <p:cNvPr id="48" name="TextBox 47"/>
          <p:cNvSpPr txBox="1"/>
          <p:nvPr/>
        </p:nvSpPr>
        <p:spPr>
          <a:xfrm>
            <a:off x="1557723" y="340990"/>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p:sp>
        <p:nvSpPr>
          <p:cNvPr id="2" name="Rectangle 1"/>
          <p:cNvSpPr/>
          <p:nvPr/>
        </p:nvSpPr>
        <p:spPr>
          <a:xfrm>
            <a:off x="3032502" y="164064"/>
            <a:ext cx="14252620" cy="861133"/>
          </a:xfrm>
          <a:prstGeom prst="rect">
            <a:avLst/>
          </a:prstGeom>
        </p:spPr>
        <p:txBody>
          <a:bodyPr wrap="none">
            <a:spAutoFit/>
          </a:bodyPr>
          <a:lstStyle/>
          <a:p>
            <a:pPr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HĐ2, 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5274" y="1257300"/>
            <a:ext cx="7415726" cy="4523763"/>
          </a:xfrm>
          <a:prstGeom prst="rect">
            <a:avLst/>
          </a:prstGeom>
        </p:spPr>
      </p:pic>
      <p:sp>
        <p:nvSpPr>
          <p:cNvPr id="6" name="Rectangle 5"/>
          <p:cNvSpPr/>
          <p:nvPr/>
        </p:nvSpPr>
        <p:spPr>
          <a:xfrm>
            <a:off x="8382000" y="1737896"/>
            <a:ext cx="9006117" cy="2723823"/>
          </a:xfrm>
          <a:prstGeom prst="rect">
            <a:avLst/>
          </a:prstGeom>
        </p:spPr>
        <p:txBody>
          <a:bodyPr wrap="square">
            <a:spAutoFit/>
          </a:bodyPr>
          <a:lstStyle/>
          <a:p>
            <a:pPr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nội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dung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ô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dấu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2434464657"/>
                  </p:ext>
                </p:extLst>
              </p:nvPr>
            </p:nvGraphicFramePr>
            <p:xfrm>
              <a:off x="598228" y="5981700"/>
              <a:ext cx="17068801" cy="4121363"/>
            </p:xfrm>
            <a:graphic>
              <a:graphicData uri="http://schemas.openxmlformats.org/drawingml/2006/table">
                <a:tbl>
                  <a:tblPr firstRow="1" firstCol="1" bandRow="1"/>
                  <a:tblGrid>
                    <a:gridCol w="4953001">
                      <a:extLst>
                        <a:ext uri="{9D8B030D-6E8A-4147-A177-3AD203B41FA5}">
                          <a16:colId xmlns:a16="http://schemas.microsoft.com/office/drawing/2014/main" val="3879819907"/>
                        </a:ext>
                      </a:extLst>
                    </a:gridCol>
                    <a:gridCol w="1855321">
                      <a:extLst>
                        <a:ext uri="{9D8B030D-6E8A-4147-A177-3AD203B41FA5}">
                          <a16:colId xmlns:a16="http://schemas.microsoft.com/office/drawing/2014/main" val="634442894"/>
                        </a:ext>
                      </a:extLst>
                    </a:gridCol>
                    <a:gridCol w="3173879">
                      <a:extLst>
                        <a:ext uri="{9D8B030D-6E8A-4147-A177-3AD203B41FA5}">
                          <a16:colId xmlns:a16="http://schemas.microsoft.com/office/drawing/2014/main" val="3210319079"/>
                        </a:ext>
                      </a:extLst>
                    </a:gridCol>
                    <a:gridCol w="4872324">
                      <a:extLst>
                        <a:ext uri="{9D8B030D-6E8A-4147-A177-3AD203B41FA5}">
                          <a16:colId xmlns:a16="http://schemas.microsoft.com/office/drawing/2014/main" val="940997950"/>
                        </a:ext>
                      </a:extLst>
                    </a:gridCol>
                    <a:gridCol w="2214276">
                      <a:extLst>
                        <a:ext uri="{9D8B030D-6E8A-4147-A177-3AD203B41FA5}">
                          <a16:colId xmlns:a16="http://schemas.microsoft.com/office/drawing/2014/main" val="732759028"/>
                        </a:ext>
                      </a:extLst>
                    </a:gridCol>
                  </a:tblGrid>
                  <a:tr h="1836725">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𝒂</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Bề</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lõm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xứng</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2743904"/>
                      </a:ext>
                    </a:extLst>
                  </a:tr>
                  <a:tr h="1000862">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b="1" i="1">
                                    <a:effectLst/>
                                    <a:latin typeface="Cambria Math" panose="02040503050406030204" pitchFamily="18" charset="0"/>
                                    <a:ea typeface="Calibri" panose="020F0502020204030204" pitchFamily="34" charset="0"/>
                                    <a:cs typeface="Times New Roman" panose="02020603050405020304" pitchFamily="18" charset="0"/>
                                  </a:rPr>
                                  <m:t>𝒚</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b="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b="1" i="1">
                                        <a:effectLst/>
                                        <a:latin typeface="Cambria Math" panose="02040503050406030204" pitchFamily="18" charset="0"/>
                                        <a:ea typeface="Calibri" panose="020F0502020204030204" pitchFamily="34" charset="0"/>
                                        <a:cs typeface="Times New Roman" panose="02020603050405020304" pitchFamily="18" charset="0"/>
                                      </a:rPr>
                                      <m:t>𝒙</m:t>
                                    </m:r>
                                  </m:e>
                                  <m:sup>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sup>
                                </m:sSup>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𝒙</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quay lên</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 1)</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6543448"/>
                      </a:ext>
                    </a:extLst>
                  </a:tr>
                  <a:tr h="1283776">
                    <a:tc>
                      <a:txBody>
                        <a:bodyPr/>
                        <a:lstStyle/>
                        <a:p>
                          <a:pPr marL="76200" marR="76200" algn="ctr">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b="1" i="1">
                                    <a:effectLst/>
                                    <a:latin typeface="Cambria Math" panose="02040503050406030204" pitchFamily="18" charset="0"/>
                                    <a:ea typeface="Calibri" panose="020F0502020204030204" pitchFamily="34" charset="0"/>
                                    <a:cs typeface="Times New Roman" panose="02020603050405020304" pitchFamily="18" charset="0"/>
                                  </a:rPr>
                                  <m:t>𝒚</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sSup>
                                  <m:sSupPr>
                                    <m:ctrlPr>
                                      <a:rPr lang="en-US" sz="3800" b="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b="1" i="1">
                                        <a:effectLst/>
                                        <a:latin typeface="Cambria Math" panose="02040503050406030204" pitchFamily="18" charset="0"/>
                                        <a:ea typeface="Calibri" panose="020F0502020204030204" pitchFamily="34" charset="0"/>
                                        <a:cs typeface="Times New Roman" panose="02020603050405020304" pitchFamily="18" charset="0"/>
                                      </a:rPr>
                                      <m:t>𝒙</m:t>
                                    </m:r>
                                  </m:e>
                                  <m:sup>
                                    <m:r>
                                      <a:rPr lang="en-US" sz="3800" b="1" i="1">
                                        <a:effectLst/>
                                        <a:latin typeface="Cambria Math" panose="02040503050406030204" pitchFamily="18" charset="0"/>
                                        <a:ea typeface="Calibri" panose="020F0502020204030204" pitchFamily="34" charset="0"/>
                                        <a:cs typeface="Times New Roman" panose="02020603050405020304" pitchFamily="18" charset="0"/>
                                      </a:rPr>
                                      <m:t>𝟐</m:t>
                                    </m:r>
                                  </m:sup>
                                </m:sSup>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𝟑</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𝒙</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effectLst/>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8221599"/>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2434464657"/>
                  </p:ext>
                </p:extLst>
              </p:nvPr>
            </p:nvGraphicFramePr>
            <p:xfrm>
              <a:off x="598228" y="5981700"/>
              <a:ext cx="17068801" cy="4121363"/>
            </p:xfrm>
            <a:graphic>
              <a:graphicData uri="http://schemas.openxmlformats.org/drawingml/2006/table">
                <a:tbl>
                  <a:tblPr firstRow="1" firstCol="1" bandRow="1"/>
                  <a:tblGrid>
                    <a:gridCol w="4953001">
                      <a:extLst>
                        <a:ext uri="{9D8B030D-6E8A-4147-A177-3AD203B41FA5}">
                          <a16:colId xmlns:a16="http://schemas.microsoft.com/office/drawing/2014/main" val="3879819907"/>
                        </a:ext>
                      </a:extLst>
                    </a:gridCol>
                    <a:gridCol w="1855321">
                      <a:extLst>
                        <a:ext uri="{9D8B030D-6E8A-4147-A177-3AD203B41FA5}">
                          <a16:colId xmlns:a16="http://schemas.microsoft.com/office/drawing/2014/main" val="634442894"/>
                        </a:ext>
                      </a:extLst>
                    </a:gridCol>
                    <a:gridCol w="3173879">
                      <a:extLst>
                        <a:ext uri="{9D8B030D-6E8A-4147-A177-3AD203B41FA5}">
                          <a16:colId xmlns:a16="http://schemas.microsoft.com/office/drawing/2014/main" val="3210319079"/>
                        </a:ext>
                      </a:extLst>
                    </a:gridCol>
                    <a:gridCol w="4872324">
                      <a:extLst>
                        <a:ext uri="{9D8B030D-6E8A-4147-A177-3AD203B41FA5}">
                          <a16:colId xmlns:a16="http://schemas.microsoft.com/office/drawing/2014/main" val="940997950"/>
                        </a:ext>
                      </a:extLst>
                    </a:gridCol>
                    <a:gridCol w="2214276">
                      <a:extLst>
                        <a:ext uri="{9D8B030D-6E8A-4147-A177-3AD203B41FA5}">
                          <a16:colId xmlns:a16="http://schemas.microsoft.com/office/drawing/2014/main" val="732759028"/>
                        </a:ext>
                      </a:extLst>
                    </a:gridCol>
                  </a:tblGrid>
                  <a:tr h="1836725">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67763" t="-331" r="-554605" b="-125828"/>
                          </a:stretch>
                        </a:blip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Bề</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lõm</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73025" marR="73025" algn="ctr">
                            <a:lnSpc>
                              <a:spcPct val="150000"/>
                            </a:lnSpc>
                            <a:spcBef>
                              <a:spcPts val="0"/>
                            </a:spcBef>
                            <a:spcAft>
                              <a:spcPts val="0"/>
                            </a:spcAft>
                          </a:pPr>
                          <a:r>
                            <a:rPr lang="en-US" sz="3800" b="1"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3800" b="1"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3025" algn="ctr">
                            <a:lnSpc>
                              <a:spcPct val="150000"/>
                            </a:lnSpc>
                            <a:spcBef>
                              <a:spcPts val="0"/>
                            </a:spcBef>
                            <a:spcAft>
                              <a:spcPts val="0"/>
                            </a:spcAft>
                          </a:pP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3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xứng</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2743904"/>
                      </a:ext>
                    </a:extLst>
                  </a:tr>
                  <a:tr h="1000862">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23" t="-184756" r="-244772" b="-131707"/>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67763" t="-184756" r="-554605" b="-131707"/>
                          </a:stretch>
                        </a:blipFill>
                      </a:tcPr>
                    </a:tc>
                    <a:tc>
                      <a:txBody>
                        <a:bodyPr/>
                        <a:lstStyle/>
                        <a:p>
                          <a:pPr marL="76200" marR="76200" algn="ctr">
                            <a:lnSpc>
                              <a:spcPct val="150000"/>
                            </a:lnSpc>
                            <a:spcBef>
                              <a:spcPts val="600"/>
                            </a:spcBef>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quay lên</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04875" t="-184756" r="-45625" b="-131707"/>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671901" t="-184756" r="-551" b="-131707"/>
                          </a:stretch>
                        </a:blipFill>
                      </a:tcPr>
                    </a:tc>
                    <a:extLst>
                      <a:ext uri="{0D108BD9-81ED-4DB2-BD59-A6C34878D82A}">
                        <a16:rowId xmlns:a16="http://schemas.microsoft.com/office/drawing/2014/main" val="486543448"/>
                      </a:ext>
                    </a:extLst>
                  </a:tr>
                  <a:tr h="1283776">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23" t="-221327" r="-244772" b="-2370"/>
                          </a:stretch>
                        </a:blipFill>
                      </a:tcPr>
                    </a:tc>
                    <a:tc>
                      <a:txBody>
                        <a:bodyPr/>
                        <a:lstStyle/>
                        <a:p>
                          <a:pPr marL="76200" marR="76200" algn="ctr">
                            <a:lnSpc>
                              <a:spcPct val="150000"/>
                            </a:lnSpc>
                            <a:spcBef>
                              <a:spcPts val="600"/>
                            </a:spcBef>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6200" marR="76200" algn="ctr">
                            <a:lnSpc>
                              <a:spcPct val="150000"/>
                            </a:lnSpc>
                            <a:spcBef>
                              <a:spcPts val="600"/>
                            </a:spcBef>
                            <a:spcAft>
                              <a:spcPts val="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8221599"/>
                      </a:ext>
                    </a:extLst>
                  </a:tr>
                </a:tbl>
              </a:graphicData>
            </a:graphic>
          </p:graphicFrame>
        </mc:Fallback>
      </mc:AlternateContent>
      <mc:AlternateContent xmlns:mc="http://schemas.openxmlformats.org/markup-compatibility/2006" xmlns:a14="http://schemas.microsoft.com/office/drawing/2010/main">
        <mc:Choice Requires="a14">
          <p:sp>
            <p:nvSpPr>
              <p:cNvPr id="8" name="Rectangle 7"/>
              <p:cNvSpPr/>
              <p:nvPr/>
            </p:nvSpPr>
            <p:spPr>
              <a:xfrm>
                <a:off x="6019800" y="9059111"/>
                <a:ext cx="950901" cy="677108"/>
              </a:xfrm>
              <a:prstGeom prst="rect">
                <a:avLst/>
              </a:prstGeom>
              <a:solidFill>
                <a:schemeClr val="bg1"/>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3800" b="1" smtClean="0">
                          <a:solidFill>
                            <a:srgbClr val="FF0000"/>
                          </a:solidFill>
                          <a:latin typeface="Cambria Math" panose="02040503050406030204" pitchFamily="18" charset="0"/>
                        </a:rPr>
                        <m:t>−</m:t>
                      </m:r>
                      <m:r>
                        <a:rPr lang="en-US" sz="3800" b="1" i="0">
                          <a:solidFill>
                            <a:srgbClr val="FF0000"/>
                          </a:solidFill>
                          <a:latin typeface="Cambria Math" panose="02040503050406030204" pitchFamily="18" charset="0"/>
                        </a:rPr>
                        <m:t>𝟐</m:t>
                      </m:r>
                    </m:oMath>
                  </m:oMathPara>
                </a14:m>
                <a:endParaRPr lang="en-US" sz="3800" b="1" dirty="0">
                  <a:solidFill>
                    <a:srgbClr val="FF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6019800" y="9059111"/>
                <a:ext cx="950901" cy="677108"/>
              </a:xfrm>
              <a:prstGeom prst="rect">
                <a:avLst/>
              </a:prstGeom>
              <a:blipFill>
                <a:blip r:embed="rId20"/>
                <a:stretch>
                  <a:fillRect/>
                </a:stretch>
              </a:blipFill>
              <a:ln>
                <a:solidFill>
                  <a:schemeClr val="bg1"/>
                </a:solidFill>
              </a:ln>
            </p:spPr>
            <p:txBody>
              <a:bodyPr/>
              <a:lstStyle/>
              <a:p>
                <a:r>
                  <a:rPr lang="en-US">
                    <a:noFill/>
                  </a:rPr>
                  <a:t> </a:t>
                </a:r>
              </a:p>
            </p:txBody>
          </p:sp>
        </mc:Fallback>
      </mc:AlternateContent>
      <p:sp>
        <p:nvSpPr>
          <p:cNvPr id="16" name="Rectangle 15"/>
          <p:cNvSpPr/>
          <p:nvPr/>
        </p:nvSpPr>
        <p:spPr>
          <a:xfrm>
            <a:off x="7518408" y="9055864"/>
            <a:ext cx="2920992" cy="677108"/>
          </a:xfrm>
          <a:prstGeom prst="rect">
            <a:avLst/>
          </a:prstGeom>
          <a:solidFill>
            <a:schemeClr val="bg1"/>
          </a:solidFill>
          <a:ln>
            <a:solidFill>
              <a:schemeClr val="bg1"/>
            </a:solidFill>
          </a:ln>
        </p:spPr>
        <p:txBody>
          <a:bodyPr wrap="none">
            <a:spAutoFit/>
          </a:bodyPr>
          <a:lstStyle/>
          <a:p>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quay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xuống</a:t>
            </a:r>
            <a:endParaRPr lang="en-US" sz="38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1947721" y="8946270"/>
                <a:ext cx="1943160" cy="1060483"/>
              </a:xfrm>
              <a:prstGeom prst="rect">
                <a:avLst/>
              </a:prstGeom>
              <a:solidFill>
                <a:schemeClr val="bg1"/>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28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num>
                            <m:den>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den>
                          </m:f>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28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𝟏𝟕</m:t>
                              </m:r>
                            </m:num>
                            <m:den>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𝟖</m:t>
                              </m:r>
                            </m:den>
                          </m:f>
                        </m:e>
                      </m:d>
                    </m:oMath>
                  </m:oMathPara>
                </a14:m>
                <a:endParaRPr lang="en-US" sz="2800" dirty="0"/>
              </a:p>
            </p:txBody>
          </p:sp>
        </mc:Choice>
        <mc:Fallback xmlns="">
          <p:sp>
            <p:nvSpPr>
              <p:cNvPr id="18" name="Rectangle 17"/>
              <p:cNvSpPr>
                <a:spLocks noRot="1" noChangeAspect="1" noMove="1" noResize="1" noEditPoints="1" noAdjustHandles="1" noChangeArrowheads="1" noChangeShapeType="1" noTextEdit="1"/>
              </p:cNvSpPr>
              <p:nvPr/>
            </p:nvSpPr>
            <p:spPr>
              <a:xfrm>
                <a:off x="11947721" y="8946270"/>
                <a:ext cx="1943160" cy="1060483"/>
              </a:xfrm>
              <a:prstGeom prst="rect">
                <a:avLst/>
              </a:prstGeom>
              <a:blipFill>
                <a:blip r:embed="rId21"/>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5736075" y="9027029"/>
                <a:ext cx="1561325" cy="898964"/>
              </a:xfrm>
              <a:prstGeom prst="rect">
                <a:avLst/>
              </a:prstGeom>
              <a:solidFill>
                <a:schemeClr val="bg1"/>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F0000"/>
                          </a:solidFill>
                          <a:latin typeface="Cambria Math" panose="02040503050406030204" pitchFamily="18" charset="0"/>
                        </a:rPr>
                        <m:t>𝒙</m:t>
                      </m:r>
                      <m:r>
                        <a:rPr lang="en-US" sz="2800" b="1" i="0">
                          <a:solidFill>
                            <a:srgbClr val="FF0000"/>
                          </a:solidFill>
                          <a:latin typeface="Cambria Math" panose="02040503050406030204" pitchFamily="18" charset="0"/>
                        </a:rPr>
                        <m:t>= −</m:t>
                      </m:r>
                      <m:f>
                        <m:fPr>
                          <m:ctrlPr>
                            <a:rPr lang="en-US" sz="2800" b="1" i="1">
                              <a:solidFill>
                                <a:srgbClr val="FF0000"/>
                              </a:solidFill>
                              <a:latin typeface="Cambria Math" panose="02040503050406030204" pitchFamily="18" charset="0"/>
                            </a:rPr>
                          </m:ctrlPr>
                        </m:fPr>
                        <m:num>
                          <m:r>
                            <a:rPr lang="en-US" sz="2800" b="1" i="0">
                              <a:solidFill>
                                <a:srgbClr val="FF0000"/>
                              </a:solidFill>
                              <a:latin typeface="Cambria Math" panose="02040503050406030204" pitchFamily="18" charset="0"/>
                            </a:rPr>
                            <m:t>𝟑</m:t>
                          </m:r>
                        </m:num>
                        <m:den>
                          <m:r>
                            <a:rPr lang="en-US" sz="2800" b="1" i="0">
                              <a:solidFill>
                                <a:srgbClr val="FF0000"/>
                              </a:solidFill>
                              <a:latin typeface="Cambria Math" panose="02040503050406030204" pitchFamily="18" charset="0"/>
                            </a:rPr>
                            <m:t>𝟒</m:t>
                          </m:r>
                        </m:den>
                      </m:f>
                    </m:oMath>
                  </m:oMathPara>
                </a14:m>
                <a:endParaRPr lang="en-US" sz="2800" b="1" dirty="0">
                  <a:solidFill>
                    <a:srgbClr val="FF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5736075" y="9027029"/>
                <a:ext cx="1561325" cy="898964"/>
              </a:xfrm>
              <a:prstGeom prst="rect">
                <a:avLst/>
              </a:prstGeom>
              <a:blipFill>
                <a:blip r:embed="rId22"/>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265837493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anim calcmode="lin" valueType="num">
                                      <p:cBhvr>
                                        <p:cTn id="51" dur="500" fill="hold"/>
                                        <p:tgtEl>
                                          <p:spTgt spid="22"/>
                                        </p:tgtEl>
                                        <p:attrNameLst>
                                          <p:attrName>ppt_x</p:attrName>
                                        </p:attrNameLst>
                                      </p:cBhvr>
                                      <p:tavLst>
                                        <p:tav tm="0">
                                          <p:val>
                                            <p:strVal val="#ppt_x"/>
                                          </p:val>
                                        </p:tav>
                                        <p:tav tm="100000">
                                          <p:val>
                                            <p:strVal val="#ppt_x"/>
                                          </p:val>
                                        </p:tav>
                                      </p:tavLst>
                                    </p:anim>
                                    <p:anim calcmode="lin" valueType="num">
                                      <p:cBhvr>
                                        <p:cTn id="5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P spid="6" grpId="0"/>
      <p:bldP spid="8" grpId="0" animBg="1"/>
      <p:bldP spid="16" grpId="0" animBg="1"/>
      <p:bldP spid="18"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0" y="723900"/>
            <a:ext cx="18288000" cy="1588168"/>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pic>
        <p:nvPicPr>
          <p:cNvPr id="12" name="Picture 1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54071"/>
          <a:stretch>
            <a:fillRect/>
          </a:stretch>
        </p:blipFill>
        <p:spPr>
          <a:xfrm>
            <a:off x="564058" y="9193560"/>
            <a:ext cx="18288000" cy="5474940"/>
          </a:xfrm>
          <a:prstGeom prst="rect">
            <a:avLst/>
          </a:prstGeom>
        </p:spPr>
      </p:pic>
      <p:grpSp>
        <p:nvGrpSpPr>
          <p:cNvPr id="23" name="Group 22"/>
          <p:cNvGrpSpPr/>
          <p:nvPr/>
        </p:nvGrpSpPr>
        <p:grpSpPr>
          <a:xfrm>
            <a:off x="152400" y="740797"/>
            <a:ext cx="1619250" cy="1571266"/>
            <a:chOff x="1028700" y="3663315"/>
            <a:chExt cx="3215601" cy="3215601"/>
          </a:xfrm>
        </p:grpSpPr>
        <p:grpSp>
          <p:nvGrpSpPr>
            <p:cNvPr id="4" name="Group 4"/>
            <p:cNvGrpSpPr/>
            <p:nvPr/>
          </p:nvGrpSpPr>
          <p:grpSpPr>
            <a:xfrm>
              <a:off x="1028700" y="3663315"/>
              <a:ext cx="3215601" cy="321560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6754509" y="8953500"/>
            <a:ext cx="1304891" cy="1143000"/>
            <a:chOff x="14043699" y="3663315"/>
            <a:chExt cx="3215601" cy="3215601"/>
          </a:xfrm>
        </p:grpSpPr>
        <p:grpSp>
          <p:nvGrpSpPr>
            <p:cNvPr id="10" name="Group 10"/>
            <p:cNvGrpSpPr/>
            <p:nvPr/>
          </p:nvGrpSpPr>
          <p:grpSpPr>
            <a:xfrm>
              <a:off x="14043699" y="3663315"/>
              <a:ext cx="3215601" cy="321560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84178" y="4054340"/>
              <a:ext cx="1134643" cy="2433550"/>
            </a:xfrm>
            <a:prstGeom prst="rect">
              <a:avLst/>
            </a:prstGeom>
          </p:spPr>
        </p:pic>
      </p:grpSp>
      <p:sp>
        <p:nvSpPr>
          <p:cNvPr id="22" name="Google Shape;7771;p33"/>
          <p:cNvSpPr txBox="1">
            <a:spLocks/>
          </p:cNvSpPr>
          <p:nvPr/>
        </p:nvSpPr>
        <p:spPr>
          <a:xfrm>
            <a:off x="3733800" y="11049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a:solidFill>
                  <a:srgbClr val="04596F"/>
                </a:solidFill>
                <a:latin typeface="Arial" panose="020B0604020202020204" pitchFamily="34" charset="0"/>
              </a:rPr>
              <a:t>KHỞI ĐỘNG</a:t>
            </a:r>
          </a:p>
        </p:txBody>
      </p:sp>
      <p:sp>
        <p:nvSpPr>
          <p:cNvPr id="28" name="Rectangle 27"/>
          <p:cNvSpPr/>
          <p:nvPr/>
        </p:nvSpPr>
        <p:spPr>
          <a:xfrm>
            <a:off x="682717" y="2547490"/>
            <a:ext cx="16919483" cy="2615460"/>
          </a:xfrm>
          <a:prstGeom prst="rect">
            <a:avLst/>
          </a:prstGeom>
        </p:spPr>
        <p:txBody>
          <a:bodyPr wrap="square">
            <a:spAutoFit/>
          </a:bodyPr>
          <a:lstStyle/>
          <a:p>
            <a:pPr algn="just">
              <a:lnSpc>
                <a:spcPct val="150000"/>
              </a:lnSpc>
              <a:spcBef>
                <a:spcPts val="600"/>
              </a:spcBef>
              <a:spcAft>
                <a:spcPts val="800"/>
              </a:spcAft>
            </a:pPr>
            <a:r>
              <a:rPr lang="vi-VN" sz="3800" dirty="0">
                <a:solidFill>
                  <a:schemeClr val="bg1"/>
                </a:solidFill>
                <a:ea typeface="Calibri" panose="020F0502020204030204" pitchFamily="34" charset="0"/>
                <a:cs typeface="Arial" panose="020B0604020202020204" pitchFamily="34" charset="0"/>
              </a:rPr>
              <a:t>Bác Việt có một tấm lưới hình chữ nhật dài 20 m. Bác muốn dùng tấm lưới này rào chắn ba mặt áp bên bờ tường của khu vườn nhà mình thành một mảnh đất hình chữ nhật để trồng rau.</a:t>
            </a:r>
          </a:p>
        </p:txBody>
      </p:sp>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0401" y="4630830"/>
            <a:ext cx="5781449" cy="4816460"/>
          </a:xfrm>
          <a:prstGeom prst="rect">
            <a:avLst/>
          </a:prstGeom>
        </p:spPr>
      </p:pic>
      <p:sp>
        <p:nvSpPr>
          <p:cNvPr id="7" name="Rectangle 6"/>
          <p:cNvSpPr/>
          <p:nvPr/>
        </p:nvSpPr>
        <p:spPr>
          <a:xfrm>
            <a:off x="705964" y="5428714"/>
            <a:ext cx="8057036" cy="3600986"/>
          </a:xfrm>
          <a:prstGeom prst="rect">
            <a:avLst/>
          </a:prstGeom>
        </p:spPr>
        <p:txBody>
          <a:bodyPr wrap="square">
            <a:spAutoFit/>
          </a:bodyPr>
          <a:lstStyle/>
          <a:p>
            <a:pPr lvl="0" algn="just">
              <a:lnSpc>
                <a:spcPct val="150000"/>
              </a:lnSpc>
              <a:spcBef>
                <a:spcPts val="600"/>
              </a:spcBef>
              <a:spcAft>
                <a:spcPts val="800"/>
              </a:spcAft>
            </a:pPr>
            <a:r>
              <a:rPr lang="vi-VN" sz="3800" dirty="0">
                <a:solidFill>
                  <a:prstClr val="white"/>
                </a:solidFill>
                <a:ea typeface="Calibri" panose="020F0502020204030204" pitchFamily="34" charset="0"/>
                <a:cs typeface="Arial" panose="020B0604020202020204" pitchFamily="34" charset="0"/>
              </a:rPr>
              <a:t>Hỏi hai cột góc hàng rào cần phải cắm cách bờ tường bao xa để </a:t>
            </a:r>
            <a:r>
              <a:rPr lang="en-US" sz="3800" dirty="0">
                <a:solidFill>
                  <a:prstClr val="white"/>
                </a:solidFill>
                <a:ea typeface="Calibri" panose="020F0502020204030204" pitchFamily="34" charset="0"/>
                <a:cs typeface="Arial" panose="020B0604020202020204" pitchFamily="34" charset="0"/>
              </a:rPr>
              <a:t>   </a:t>
            </a:r>
            <a:r>
              <a:rPr lang="vi-VN" sz="3800" dirty="0">
                <a:solidFill>
                  <a:prstClr val="white"/>
                </a:solidFill>
                <a:ea typeface="Calibri" panose="020F0502020204030204" pitchFamily="34" charset="0"/>
                <a:cs typeface="Arial" panose="020B0604020202020204" pitchFamily="34" charset="0"/>
              </a:rPr>
              <a:t>mảnh đất được rào chắn của bác có diện tích lớn nhất?</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13" name="TextBox 12"/>
          <p:cNvSpPr txBox="1"/>
          <p:nvPr/>
        </p:nvSpPr>
        <p:spPr>
          <a:xfrm>
            <a:off x="7389855" y="571500"/>
            <a:ext cx="4038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pic>
        <p:nvPicPr>
          <p:cNvPr id="2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2573" y="4500837"/>
            <a:ext cx="3015029" cy="3797459"/>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48000" y="2049958"/>
            <a:ext cx="12115800" cy="5379542"/>
          </a:xfrm>
          <a:prstGeom prst="rect">
            <a:avLst/>
          </a:prstGeom>
        </p:spPr>
      </p:pic>
      <p:pic>
        <p:nvPicPr>
          <p:cNvPr id="14"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85689" y="8712359"/>
            <a:ext cx="1328221" cy="1371067"/>
          </a:xfrm>
          <a:prstGeom prst="rect">
            <a:avLst/>
          </a:prstGeom>
        </p:spPr>
      </p:pic>
      <p:pic>
        <p:nvPicPr>
          <p:cNvPr id="15" name="Picture 2"/>
          <p:cNvPicPr>
            <a:picLocks noChangeAspect="1"/>
          </p:cNvPicPr>
          <p:nvPr/>
        </p:nvPicPr>
        <p:blipFill>
          <a:blip r:embed="rId8">
            <a:alphaModFix amt="40000"/>
            <a:duotone>
              <a:prstClr val="black"/>
              <a:srgbClr val="D9C3A5">
                <a:tint val="50000"/>
                <a:satMod val="180000"/>
              </a:srgbClr>
            </a:duotone>
            <a:extLst>
              <a:ext uri="{BEBA8EAE-BF5A-486C-A8C5-ECC9F3942E4B}">
                <a14:imgProps xmlns:a14="http://schemas.microsoft.com/office/drawing/2010/main">
                  <a14:imgLayer r:embed="rId9">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rot="11204328">
            <a:off x="11310148" y="-1355799"/>
            <a:ext cx="8923179" cy="3195503"/>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85688" y="224516"/>
            <a:ext cx="1328221" cy="1371067"/>
          </a:xfrm>
          <a:prstGeom prst="rect">
            <a:avLst/>
          </a:prstGeom>
        </p:spPr>
      </p:pic>
      <p:pic>
        <p:nvPicPr>
          <p:cNvPr id="17"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2000" y="-1367242"/>
            <a:ext cx="4676861" cy="560103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057400" y="8420100"/>
                <a:ext cx="14387015" cy="860941"/>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pPr>
                <a:r>
                  <a:rPr lang="nl-NL" sz="3800" b="1" dirty="0">
                    <a:solidFill>
                      <a:schemeClr val="bg1"/>
                    </a:solidFill>
                    <a:latin typeface="Arial" panose="020B0604020202020204" pitchFamily="34" charset="0"/>
                    <a:ea typeface="Times New Roman" panose="02020603050405020304" pitchFamily="18" charset="0"/>
                    <a:cs typeface="Arial" panose="020B0604020202020204" pitchFamily="34" charset="0"/>
                  </a:rPr>
                  <a:t>Nhận xét:</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Đồ thị hàm số bậc hai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m:t>
                    </m:r>
                    <m:r>
                      <a:rPr lang="nl-NL" sz="3800" i="1">
                        <a:solidFill>
                          <a:schemeClr val="bg1"/>
                        </a:solidFill>
                        <a:effectLst/>
                        <a:latin typeface="Cambria Math" panose="02040503050406030204" pitchFamily="18" charset="0"/>
                        <a:ea typeface="Times New Roman" panose="02020603050405020304" pitchFamily="18" charset="0"/>
                      </a:rPr>
                      <m:t>𝑎</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m:t>
                    </m:r>
                    <m:r>
                      <a:rPr lang="nl-NL" sz="3800" i="1">
                        <a:solidFill>
                          <a:schemeClr val="bg1"/>
                        </a:solidFill>
                        <a:effectLst/>
                        <a:latin typeface="Cambria Math" panose="02040503050406030204" pitchFamily="18" charset="0"/>
                        <a:ea typeface="Times New Roman" panose="02020603050405020304" pitchFamily="18" charset="0"/>
                      </a:rPr>
                      <m:t>𝑏𝑥</m:t>
                    </m:r>
                    <m:r>
                      <a:rPr lang="nl-NL" sz="3800" i="1">
                        <a:solidFill>
                          <a:schemeClr val="bg1"/>
                        </a:solidFill>
                        <a:effectLst/>
                        <a:latin typeface="Cambria Math" panose="02040503050406030204" pitchFamily="18" charset="0"/>
                        <a:ea typeface="Times New Roman" panose="02020603050405020304" pitchFamily="18" charset="0"/>
                      </a:rPr>
                      <m:t>+</m:t>
                    </m:r>
                    <m:r>
                      <a:rPr lang="nl-NL" sz="3800" i="1">
                        <a:solidFill>
                          <a:schemeClr val="bg1"/>
                        </a:solidFill>
                        <a:effectLst/>
                        <a:latin typeface="Cambria Math" panose="02040503050406030204" pitchFamily="18" charset="0"/>
                        <a:ea typeface="Times New Roman" panose="02020603050405020304" pitchFamily="18" charset="0"/>
                      </a:rPr>
                      <m:t>𝑐</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một parabol.</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57400" y="8420100"/>
                <a:ext cx="14387015" cy="860941"/>
              </a:xfrm>
              <a:prstGeom prst="rect">
                <a:avLst/>
              </a:prstGeom>
              <a:blipFill>
                <a:blip r:embed="rId3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6411849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13" name="TextBox 12"/>
          <p:cNvSpPr txBox="1"/>
          <p:nvPr/>
        </p:nvSpPr>
        <p:spPr>
          <a:xfrm>
            <a:off x="7391400" y="813733"/>
            <a:ext cx="4038600" cy="861774"/>
          </a:xfrm>
          <a:prstGeom prst="rect">
            <a:avLst/>
          </a:prstGeom>
          <a:noFill/>
        </p:spPr>
        <p:txBody>
          <a:bodyPr wrap="square" rtlCol="0">
            <a:spAutoFit/>
          </a:bodyPr>
          <a:lstStyle/>
          <a:p>
            <a:r>
              <a:rPr lang="en-US" sz="5000" b="1" dirty="0">
                <a:solidFill>
                  <a:prstClr val="white"/>
                </a:solidFill>
                <a:latin typeface="Arial" panose="020B0604020202020204" pitchFamily="34" charset="0"/>
                <a:cs typeface="Arial" panose="020B0604020202020204" pitchFamily="34" charset="0"/>
              </a:rPr>
              <a:t>KẾT LUẬN</a:t>
            </a:r>
          </a:p>
        </p:txBody>
      </p:sp>
      <p:grpSp>
        <p:nvGrpSpPr>
          <p:cNvPr id="11" name="Group 10"/>
          <p:cNvGrpSpPr/>
          <p:nvPr/>
        </p:nvGrpSpPr>
        <p:grpSpPr>
          <a:xfrm>
            <a:off x="1676400" y="2144693"/>
            <a:ext cx="15240000" cy="6504006"/>
            <a:chOff x="5599155" y="2059374"/>
            <a:chExt cx="11658600" cy="4499921"/>
          </a:xfrm>
        </p:grpSpPr>
        <p:grpSp>
          <p:nvGrpSpPr>
            <p:cNvPr id="5" name="Group 4"/>
            <p:cNvGrpSpPr/>
            <p:nvPr/>
          </p:nvGrpSpPr>
          <p:grpSpPr>
            <a:xfrm>
              <a:off x="5599155" y="2247897"/>
              <a:ext cx="11658600" cy="4311398"/>
              <a:chOff x="8458200" y="1405641"/>
              <a:chExt cx="7086600" cy="5306091"/>
            </a:xfrm>
          </p:grpSpPr>
          <p:pic>
            <p:nvPicPr>
              <p:cNvPr id="2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58200" y="1405641"/>
                <a:ext cx="7086600" cy="5306091"/>
              </a:xfrm>
              <a:prstGeom prst="rect">
                <a:avLst/>
              </a:prstGeom>
            </p:spPr>
          </p:pic>
          <p:sp>
            <p:nvSpPr>
              <p:cNvPr id="4" name="Rectangle 3"/>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1367064">
              <a:off x="16531104" y="2059374"/>
              <a:ext cx="675993" cy="887087"/>
            </a:xfrm>
            <a:prstGeom prst="rect">
              <a:avLst/>
            </a:prstGeom>
          </p:spPr>
        </p:pic>
      </p:grpSp>
      <p:pic>
        <p:nvPicPr>
          <p:cNvPr id="2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6438900"/>
            <a:ext cx="3053644" cy="384609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438401" y="2933700"/>
                <a:ext cx="13487400" cy="5299977"/>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nl-NL" sz="3800" dirty="0">
                    <a:latin typeface="Arial" panose="020B0604020202020204" pitchFamily="34" charset="0"/>
                    <a:ea typeface="Times New Roman" panose="02020603050405020304" pitchFamily="18" charset="0"/>
                    <a:cs typeface="Arial" panose="020B0604020202020204" pitchFamily="34" charset="0"/>
                  </a:rPr>
                  <a:t>Đồ thị hàm số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𝑦</m:t>
                    </m:r>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𝑎</m:t>
                    </m:r>
                    <m:sSup>
                      <m:sSupPr>
                        <m:ctrlPr>
                          <a:rPr lang="en-US" sz="3800" i="1">
                            <a:effectLst/>
                            <a:latin typeface="Cambria Math" panose="02040503050406030204" pitchFamily="18" charset="0"/>
                            <a:ea typeface="Times New Roman" panose="02020603050405020304" pitchFamily="18" charset="0"/>
                          </a:rPr>
                        </m:ctrlPr>
                      </m:sSupPr>
                      <m:e>
                        <m:r>
                          <a:rPr lang="nl-NL" sz="3800" i="1">
                            <a:effectLst/>
                            <a:latin typeface="Cambria Math" panose="02040503050406030204" pitchFamily="18" charset="0"/>
                            <a:ea typeface="Times New Roman" panose="02020603050405020304" pitchFamily="18" charset="0"/>
                          </a:rPr>
                          <m:t>𝑥</m:t>
                        </m:r>
                      </m:e>
                      <m:sup>
                        <m:r>
                          <a:rPr lang="nl-NL" sz="3800" i="1">
                            <a:effectLst/>
                            <a:latin typeface="Cambria Math" panose="02040503050406030204" pitchFamily="18" charset="0"/>
                            <a:ea typeface="Times New Roman" panose="02020603050405020304" pitchFamily="18" charset="0"/>
                          </a:rPr>
                          <m:t>2</m:t>
                        </m:r>
                      </m:sup>
                    </m:sSup>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𝑏𝑥</m:t>
                    </m:r>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𝑐</m:t>
                    </m:r>
                    <m:r>
                      <a:rPr lang="nl-NL" sz="3800" i="1">
                        <a:effectLst/>
                        <a:latin typeface="Cambria Math" panose="02040503050406030204" pitchFamily="18" charset="0"/>
                        <a:ea typeface="Times New Roman" panose="02020603050405020304" pitchFamily="18" charset="0"/>
                      </a:rPr>
                      <m:t> (</m:t>
                    </m:r>
                    <m:r>
                      <a:rPr lang="nl-NL" sz="3800" i="1">
                        <a:effectLst/>
                        <a:latin typeface="Cambria Math" panose="02040503050406030204" pitchFamily="18" charset="0"/>
                        <a:ea typeface="Times New Roman" panose="02020603050405020304" pitchFamily="18" charset="0"/>
                      </a:rPr>
                      <m:t>𝑎</m:t>
                    </m:r>
                    <m:r>
                      <a:rPr lang="nl-NL" sz="3800" i="1">
                        <a:effectLst/>
                        <a:latin typeface="Cambria Math" panose="02040503050406030204" pitchFamily="18" charset="0"/>
                        <a:ea typeface="Times New Roman" panose="02020603050405020304" pitchFamily="18" charset="0"/>
                      </a:rPr>
                      <m: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là một đường parabol có đỉnh là điểm </a:t>
                </a:r>
                <a14:m>
                  <m:oMath xmlns:m="http://schemas.openxmlformats.org/officeDocument/2006/math">
                    <m:r>
                      <a:rPr lang="nl-NL" sz="3800" i="1">
                        <a:effectLst/>
                        <a:latin typeface="Cambria Math" panose="02040503050406030204" pitchFamily="18" charset="0"/>
                        <a:ea typeface="Times New Roman" panose="02020603050405020304" pitchFamily="18" charset="0"/>
                      </a:rPr>
                      <m:t>𝐼</m:t>
                    </m:r>
                    <m:d>
                      <m:dPr>
                        <m:ctrlPr>
                          <a:rPr lang="en-US" sz="3800" i="1">
                            <a:effectLst/>
                            <a:latin typeface="Cambria Math" panose="02040503050406030204" pitchFamily="18" charset="0"/>
                            <a:ea typeface="Times New Roman" panose="02020603050405020304" pitchFamily="18" charset="0"/>
                          </a:rPr>
                        </m:ctrlPr>
                      </m:dPr>
                      <m:e>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nl-NL" sz="3800" i="1">
                                <a:effectLst/>
                                <a:latin typeface="Cambria Math" panose="02040503050406030204" pitchFamily="18" charset="0"/>
                                <a:ea typeface="Times New Roman" panose="02020603050405020304" pitchFamily="18" charset="0"/>
                              </a:rPr>
                              <m:t>𝑏</m:t>
                            </m:r>
                          </m:num>
                          <m:den>
                            <m:r>
                              <a:rPr lang="nl-NL" sz="3800" i="1">
                                <a:effectLst/>
                                <a:latin typeface="Cambria Math" panose="02040503050406030204" pitchFamily="18" charset="0"/>
                                <a:ea typeface="Times New Roman" panose="02020603050405020304" pitchFamily="18" charset="0"/>
                              </a:rPr>
                              <m:t>2</m:t>
                            </m:r>
                            <m:r>
                              <a:rPr lang="nl-NL" sz="3800" i="1">
                                <a:effectLst/>
                                <a:latin typeface="Cambria Math" panose="02040503050406030204" pitchFamily="18" charset="0"/>
                                <a:ea typeface="Times New Roman" panose="02020603050405020304" pitchFamily="18" charset="0"/>
                              </a:rPr>
                              <m:t>𝑎</m:t>
                            </m:r>
                          </m:den>
                        </m:f>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nl-NL" sz="3800" i="1">
                                <a:effectLst/>
                                <a:latin typeface="Cambria Math" panose="02040503050406030204" pitchFamily="18" charset="0"/>
                                <a:ea typeface="Times New Roman" panose="02020603050405020304" pitchFamily="18" charset="0"/>
                              </a:rPr>
                              <m:t>𝛥</m:t>
                            </m:r>
                          </m:num>
                          <m:den>
                            <m:r>
                              <a:rPr lang="nl-NL" sz="3800" i="1">
                                <a:effectLst/>
                                <a:latin typeface="Cambria Math" panose="02040503050406030204" pitchFamily="18" charset="0"/>
                                <a:ea typeface="Times New Roman" panose="02020603050405020304" pitchFamily="18" charset="0"/>
                              </a:rPr>
                              <m:t>4</m:t>
                            </m:r>
                            <m:r>
                              <a:rPr lang="nl-NL" sz="3800" i="1">
                                <a:effectLst/>
                                <a:latin typeface="Cambria Math" panose="02040503050406030204" pitchFamily="18" charset="0"/>
                                <a:ea typeface="Times New Roman" panose="02020603050405020304" pitchFamily="18" charset="0"/>
                              </a:rPr>
                              <m:t>𝑎</m:t>
                            </m:r>
                          </m:den>
                        </m:f>
                      </m:e>
                    </m:d>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có trục đối xứng là đường thẳng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𝑥</m:t>
                    </m:r>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𝑏</m:t>
                        </m:r>
                      </m:num>
                      <m:den>
                        <m:r>
                          <a:rPr lang="nl-NL" sz="3800" i="1">
                            <a:effectLst/>
                            <a:latin typeface="Cambria Math" panose="02040503050406030204" pitchFamily="18" charset="0"/>
                            <a:ea typeface="Times New Roman" panose="02020603050405020304" pitchFamily="18" charset="0"/>
                          </a:rPr>
                          <m:t>2</m:t>
                        </m:r>
                        <m:r>
                          <a:rPr lang="nl-NL" sz="3800" i="1">
                            <a:effectLst/>
                            <a:latin typeface="Cambria Math" panose="02040503050406030204" pitchFamily="18" charset="0"/>
                            <a:ea typeface="Times New Roman" panose="02020603050405020304" pitchFamily="18" charset="0"/>
                          </a:rPr>
                          <m:t>𝑎</m:t>
                        </m:r>
                      </m:den>
                    </m:f>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p>
              <a:p>
                <a:pPr marL="571500" indent="-571500" algn="just">
                  <a:lnSpc>
                    <a:spcPct val="150000"/>
                  </a:lnSpc>
                  <a:spcAft>
                    <a:spcPts val="0"/>
                  </a:spcAft>
                  <a:buFont typeface="Arial" panose="020B0604020202020204" pitchFamily="34" charset="0"/>
                  <a:buChar char="•"/>
                </a:pPr>
                <a:r>
                  <a:rPr lang="nl-NL" sz="3800" dirty="0">
                    <a:effectLst/>
                    <a:latin typeface="Arial" panose="020B0604020202020204" pitchFamily="34" charset="0"/>
                    <a:ea typeface="Times New Roman" panose="02020603050405020304" pitchFamily="18" charset="0"/>
                    <a:cs typeface="Arial" panose="020B0604020202020204" pitchFamily="34" charset="0"/>
                  </a:rPr>
                  <a:t>Parabol này quay bề lõm lên trên nếu a &gt; 0, xuống dưới nếu a &lt;0.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1" y="2933700"/>
                <a:ext cx="13487400" cy="5299977"/>
              </a:xfrm>
              <a:prstGeom prst="rect">
                <a:avLst/>
              </a:prstGeom>
              <a:blipFill>
                <a:blip r:embed="rId29"/>
                <a:stretch>
                  <a:fillRect l="-1356" r="-1446" b="-1609"/>
                </a:stretch>
              </a:blipFill>
            </p:spPr>
            <p:txBody>
              <a:bodyPr/>
              <a:lstStyle/>
              <a:p>
                <a:r>
                  <a:rPr lang="en-US">
                    <a:noFill/>
                  </a:rPr>
                  <a:t> </a:t>
                </a:r>
              </a:p>
            </p:txBody>
          </p:sp>
        </mc:Fallback>
      </mc:AlternateContent>
      <p:pic>
        <p:nvPicPr>
          <p:cNvPr id="15" name="Picture 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762000" y="-1367242"/>
            <a:ext cx="4676861" cy="5601032"/>
          </a:xfrm>
          <a:prstGeom prst="rect">
            <a:avLst/>
          </a:prstGeom>
        </p:spPr>
      </p:pic>
      <p:pic>
        <p:nvPicPr>
          <p:cNvPr id="16" name="Picture 2"/>
          <p:cNvPicPr>
            <a:picLocks noChangeAspect="1"/>
          </p:cNvPicPr>
          <p:nvPr/>
        </p:nvPicPr>
        <p:blipFill>
          <a:blip r:embed="rId32">
            <a:alphaModFix amt="40000"/>
            <a:duotone>
              <a:prstClr val="black"/>
              <a:srgbClr val="D9C3A5">
                <a:tint val="50000"/>
                <a:satMod val="180000"/>
              </a:srgbClr>
            </a:duotone>
            <a:extLst>
              <a:ext uri="{BEBA8EAE-BF5A-486C-A8C5-ECC9F3942E4B}">
                <a14:imgProps xmlns:a14="http://schemas.microsoft.com/office/drawing/2010/main">
                  <a14:imgLayer r:embed="rId3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rot="11204328">
            <a:off x="11462549" y="-1343322"/>
            <a:ext cx="8923179" cy="3195503"/>
          </a:xfrm>
          <a:prstGeom prst="rect">
            <a:avLst/>
          </a:prstGeom>
        </p:spPr>
      </p:pic>
      <p:pic>
        <p:nvPicPr>
          <p:cNvPr id="17" name="Picture 5"/>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6938089" y="9258300"/>
            <a:ext cx="1328221" cy="1371067"/>
          </a:xfrm>
          <a:prstGeom prst="rect">
            <a:avLst/>
          </a:prstGeom>
        </p:spPr>
      </p:pic>
    </p:spTree>
    <p:extLst>
      <p:ext uri="{BB962C8B-B14F-4D97-AF65-F5344CB8AC3E}">
        <p14:creationId xmlns:p14="http://schemas.microsoft.com/office/powerpoint/2010/main" val="316635344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13" name="TextBox 12"/>
          <p:cNvSpPr txBox="1"/>
          <p:nvPr/>
        </p:nvSpPr>
        <p:spPr>
          <a:xfrm>
            <a:off x="7389855" y="419100"/>
            <a:ext cx="4038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nvGrpSpPr>
          <p:cNvPr id="11" name="Group 10"/>
          <p:cNvGrpSpPr/>
          <p:nvPr/>
        </p:nvGrpSpPr>
        <p:grpSpPr>
          <a:xfrm>
            <a:off x="838200" y="876300"/>
            <a:ext cx="16383000" cy="8941713"/>
            <a:chOff x="5599155" y="1903767"/>
            <a:chExt cx="11658600" cy="4655528"/>
          </a:xfrm>
        </p:grpSpPr>
        <p:grpSp>
          <p:nvGrpSpPr>
            <p:cNvPr id="5" name="Group 4"/>
            <p:cNvGrpSpPr/>
            <p:nvPr/>
          </p:nvGrpSpPr>
          <p:grpSpPr>
            <a:xfrm>
              <a:off x="5599155" y="2247897"/>
              <a:ext cx="11658600" cy="4311398"/>
              <a:chOff x="8458200" y="1405641"/>
              <a:chExt cx="7086600" cy="5306091"/>
            </a:xfrm>
          </p:grpSpPr>
          <p:pic>
            <p:nvPicPr>
              <p:cNvPr id="2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58200" y="1405641"/>
                <a:ext cx="7086600" cy="5306091"/>
              </a:xfrm>
              <a:prstGeom prst="rect">
                <a:avLst/>
              </a:prstGeom>
            </p:spPr>
          </p:pic>
          <p:sp>
            <p:nvSpPr>
              <p:cNvPr id="4" name="Rectangle 3"/>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1367064">
              <a:off x="16328127" y="1903767"/>
              <a:ext cx="830339" cy="1089630"/>
            </a:xfrm>
            <a:prstGeom prst="rect">
              <a:avLst/>
            </a:prstGeom>
          </p:spPr>
        </p:pic>
      </p:grpSp>
      <mc:AlternateContent xmlns:mc="http://schemas.openxmlformats.org/markup-compatibility/2006" xmlns:a14="http://schemas.microsoft.com/office/drawing/2010/main">
        <mc:Choice Requires="a14">
          <p:sp>
            <p:nvSpPr>
              <p:cNvPr id="2" name="Rectangle 1"/>
              <p:cNvSpPr/>
              <p:nvPr/>
            </p:nvSpPr>
            <p:spPr>
              <a:xfrm>
                <a:off x="2057400" y="2127797"/>
                <a:ext cx="13711750" cy="7054303"/>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Để vẽ đường parabol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𝑦</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sSup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𝑥</m:t>
                        </m:r>
                      </m:e>
                      <m: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sup>
                    </m:s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𝑏𝑥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𝑐</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tiến hành các bước sau:</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định tọa độ đỉnh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𝐼</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𝑏</m:t>
                            </m:r>
                          </m:num>
                          <m:den>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den>
                        </m:f>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𝛥</m:t>
                            </m:r>
                          </m:num>
                          <m:den>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4</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den>
                        </m:f>
                      </m:e>
                    </m:d>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định trục đối xứng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𝑏</m:t>
                        </m:r>
                      </m:num>
                      <m:den>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den>
                    </m:f>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định tọa độ các giao điểm của parabol với trục tung, trục hoành (nếu có) và một vài điểm đặc biệt trên parabol.</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Vẽ parabol.</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57400" y="2127797"/>
                <a:ext cx="13711750" cy="7054303"/>
              </a:xfrm>
              <a:prstGeom prst="rect">
                <a:avLst/>
              </a:prstGeom>
              <a:blipFill>
                <a:blip r:embed="rId27"/>
                <a:stretch>
                  <a:fillRect l="-1334" r="-1423" b="-1037"/>
                </a:stretch>
              </a:blipFill>
            </p:spPr>
            <p:txBody>
              <a:bodyPr/>
              <a:lstStyle/>
              <a:p>
                <a:r>
                  <a:rPr lang="en-US">
                    <a:noFill/>
                  </a:rPr>
                  <a:t> </a:t>
                </a:r>
              </a:p>
            </p:txBody>
          </p:sp>
        </mc:Fallback>
      </mc:AlternateContent>
      <p:pic>
        <p:nvPicPr>
          <p:cNvPr id="12" name="Picture 3"/>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flipH="1">
            <a:off x="15464019" y="6819900"/>
            <a:ext cx="2662991" cy="3465095"/>
          </a:xfrm>
          <a:prstGeom prst="rect">
            <a:avLst/>
          </a:prstGeom>
        </p:spPr>
      </p:pic>
      <p:pic>
        <p:nvPicPr>
          <p:cNvPr id="14" name="Picture 2"/>
          <p:cNvPicPr>
            <a:picLocks noChangeAspect="1"/>
          </p:cNvPicPr>
          <p:nvPr/>
        </p:nvPicPr>
        <p:blipFill>
          <a:blip r:embed="rId30">
            <a:alphaModFix amt="40000"/>
            <a:duotone>
              <a:prstClr val="black"/>
              <a:srgbClr val="D9C3A5">
                <a:tint val="50000"/>
                <a:satMod val="180000"/>
              </a:srgbClr>
            </a:duotone>
            <a:extLst>
              <a:ext uri="{BEBA8EAE-BF5A-486C-A8C5-ECC9F3942E4B}">
                <a14:imgProps xmlns:a14="http://schemas.microsoft.com/office/drawing/2010/main">
                  <a14:imgLayer r:embed="rId31">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rot="11204328">
            <a:off x="11383761" y="-1373237"/>
            <a:ext cx="8923179" cy="3195503"/>
          </a:xfrm>
          <a:prstGeom prst="rect">
            <a:avLst/>
          </a:prstGeom>
        </p:spPr>
      </p:pic>
      <p:pic>
        <p:nvPicPr>
          <p:cNvPr id="15" name="Picture 5"/>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266434"/>
            <a:ext cx="1328221" cy="1371067"/>
          </a:xfrm>
          <a:prstGeom prst="rect">
            <a:avLst/>
          </a:prstGeom>
        </p:spPr>
      </p:pic>
    </p:spTree>
    <p:extLst>
      <p:ext uri="{BB962C8B-B14F-4D97-AF65-F5344CB8AC3E}">
        <p14:creationId xmlns:p14="http://schemas.microsoft.com/office/powerpoint/2010/main" val="34580414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barn(inVertical)">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wipe(down)">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3" dur="500"/>
                                        <p:tgtEl>
                                          <p:spTgt spid="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barn(inVertical)">
                                      <p:cBhvr>
                                        <p:cTn id="3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6831" y="-1502212"/>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097000" y="6743700"/>
            <a:ext cx="4676861" cy="5601032"/>
          </a:xfrm>
          <a:prstGeom prst="rect">
            <a:avLst/>
          </a:prstGeom>
        </p:spPr>
      </p:pic>
      <p:grpSp>
        <p:nvGrpSpPr>
          <p:cNvPr id="8" name="Group 7"/>
          <p:cNvGrpSpPr/>
          <p:nvPr/>
        </p:nvGrpSpPr>
        <p:grpSpPr>
          <a:xfrm>
            <a:off x="6400800" y="342900"/>
            <a:ext cx="5562600" cy="1066800"/>
            <a:chOff x="381000" y="190500"/>
            <a:chExt cx="5562600" cy="1066800"/>
          </a:xfrm>
        </p:grpSpPr>
        <p:sp>
          <p:nvSpPr>
            <p:cNvPr id="9" name="Rectangle 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98624" y="190500"/>
              <a:ext cx="4948791"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15</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1371600" y="1562100"/>
                <a:ext cx="16002000" cy="2723823"/>
              </a:xfrm>
              <a:prstGeom prst="rect">
                <a:avLst/>
              </a:prstGeom>
            </p:spPr>
            <p:txBody>
              <a:bodyPr wrap="square">
                <a:spAutoFit/>
              </a:bodyPr>
              <a:lstStyle/>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 Vẽ parabol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=−2</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−2</m:t>
                    </m:r>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+4</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 Từ đồ thị, hãy tìm khoảng đồng biến, nghịch biến và giá trị lớn nhất của hàm số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=−2</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−2</m:t>
                    </m:r>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+4</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71600" y="1562100"/>
                <a:ext cx="16002000" cy="2723823"/>
              </a:xfrm>
              <a:prstGeom prst="rect">
                <a:avLst/>
              </a:prstGeom>
              <a:blipFill>
                <a:blip r:embed="rId4"/>
                <a:stretch>
                  <a:fillRect l="-1257" r="-1257" b="-42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371600" y="5106519"/>
                <a:ext cx="15467085" cy="4913781"/>
              </a:xfrm>
              <a:prstGeom prst="rect">
                <a:avLst/>
              </a:prstGeom>
            </p:spPr>
            <p:txBody>
              <a:bodyPr wrap="square">
                <a:spAutoFit/>
              </a:bodyPr>
              <a:lstStyle/>
              <a:p>
                <a:pPr marL="742950" indent="-742950" algn="just">
                  <a:lnSpc>
                    <a:spcPct val="150000"/>
                  </a:lnSpc>
                  <a:buAutoNum type="alphaLcParenR"/>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Ta có a = -2 , 0 nên parabol có bề lõm quay xuống dưới. </a:t>
                </a:r>
              </a:p>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Đỉnh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𝐼</m:t>
                    </m:r>
                    <m:d>
                      <m:dPr>
                        <m:ctrlPr>
                          <a:rPr lang="en-US" sz="3800" i="1">
                            <a:solidFill>
                              <a:schemeClr val="bg1"/>
                            </a:solidFill>
                            <a:effectLst/>
                            <a:latin typeface="Cambria Math" panose="02040503050406030204" pitchFamily="18" charset="0"/>
                            <a:ea typeface="Times New Roman" panose="02020603050405020304" pitchFamily="18" charset="0"/>
                          </a:rPr>
                        </m:ctrlPr>
                      </m:dPr>
                      <m:e>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9</m:t>
                            </m:r>
                          </m:num>
                          <m:den>
                            <m:r>
                              <a:rPr lang="nl-NL" sz="3800" i="1">
                                <a:solidFill>
                                  <a:schemeClr val="bg1"/>
                                </a:solidFill>
                                <a:effectLst/>
                                <a:latin typeface="Cambria Math" panose="02040503050406030204" pitchFamily="18" charset="0"/>
                                <a:ea typeface="Times New Roman" panose="02020603050405020304" pitchFamily="18" charset="0"/>
                              </a:rPr>
                              <m:t>2</m:t>
                            </m:r>
                          </m:den>
                        </m:f>
                      </m:e>
                    </m:d>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Trục đối xứng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Giao điểm của đồ thị với trục Oy là A(0; 4).</a:t>
                </a:r>
              </a:p>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Parabol cắt trục hoành tại hai điểm có hoành độ là nghiệm của </a:t>
                </a:r>
              </a:p>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−2</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−2</m:t>
                    </m:r>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+4=0</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tức là </a:t>
                </a:r>
                <a14:m>
                  <m:oMath xmlns:m="http://schemas.openxmlformats.org/officeDocument/2006/math">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1 </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𝑣</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à </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dirty="0"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−2</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71600" y="5106519"/>
                <a:ext cx="15467085" cy="4913781"/>
              </a:xfrm>
              <a:prstGeom prst="rect">
                <a:avLst/>
              </a:prstGeom>
              <a:blipFill>
                <a:blip r:embed="rId5"/>
                <a:stretch>
                  <a:fillRect l="-1182" b="-1861"/>
                </a:stretch>
              </a:blipFill>
            </p:spPr>
            <p:txBody>
              <a:bodyPr/>
              <a:lstStyle/>
              <a:p>
                <a:r>
                  <a:rPr lang="en-US">
                    <a:noFill/>
                  </a:rPr>
                  <a:t> </a:t>
                </a:r>
              </a:p>
            </p:txBody>
          </p:sp>
        </mc:Fallback>
      </mc:AlternateContent>
      <p:sp>
        <p:nvSpPr>
          <p:cNvPr id="28" name="Oval Callout 27"/>
          <p:cNvSpPr/>
          <p:nvPr/>
        </p:nvSpPr>
        <p:spPr>
          <a:xfrm>
            <a:off x="8284421" y="42291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spTree>
    <p:extLst>
      <p:ext uri="{BB962C8B-B14F-4D97-AF65-F5344CB8AC3E}">
        <p14:creationId xmlns:p14="http://schemas.microsoft.com/office/powerpoint/2010/main" val="301033447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arn(inVertic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7" dur="500"/>
                                        <p:tgtEl>
                                          <p:spTgt spid="6">
                                            <p:txEl>
                                              <p:pRg st="3" end="3"/>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randombar(horizontal)">
                                      <p:cBhvr>
                                        <p:cTn id="4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85689" y="8712359"/>
            <a:ext cx="1328221" cy="137106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49800" y="-194100"/>
            <a:ext cx="1075487" cy="1090094"/>
          </a:xfrm>
          <a:prstGeom prst="rect">
            <a:avLst/>
          </a:prstGeom>
        </p:spPr>
      </p:pic>
      <p:pic>
        <p:nvPicPr>
          <p:cNvPr id="29" name="Picture 2"/>
          <p:cNvPicPr>
            <a:picLocks noChangeAspect="1"/>
          </p:cNvPicPr>
          <p:nvPr/>
        </p:nvPicPr>
        <p:blipFill>
          <a:blip r:embed="rId5">
            <a:alphaModFix amt="40000"/>
            <a:duotone>
              <a:prstClr val="black"/>
              <a:srgbClr val="D9C3A5">
                <a:tint val="50000"/>
                <a:satMod val="180000"/>
              </a:srgbClr>
            </a:duotone>
            <a:extLst>
              <a:ext uri="{BEBA8EAE-BF5A-486C-A8C5-ECC9F3942E4B}">
                <a14:imgProps xmlns:a14="http://schemas.microsoft.com/office/drawing/2010/main">
                  <a14:imgLayer r:embed="rId6">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rot="11434617">
            <a:off x="10178003" y="-880739"/>
            <a:ext cx="9922756" cy="3553464"/>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268200" y="1943100"/>
            <a:ext cx="5352085" cy="674970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 y="1562100"/>
                <a:ext cx="10820400" cy="3085204"/>
              </a:xfrm>
              <a:prstGeom prst="rect">
                <a:avLst/>
              </a:prstGeom>
            </p:spPr>
            <p:txBody>
              <a:bodyPr wrap="square">
                <a:spAutoFit/>
              </a:bodyPr>
              <a:lstStyle/>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Để vẽ đồ thị chính xác hơn, ta có thể lấy thêm điểm đối xứng với A qua trục đối xứng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B(-1; 4).</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1562100"/>
                <a:ext cx="10820400" cy="3085204"/>
              </a:xfrm>
              <a:prstGeom prst="rect">
                <a:avLst/>
              </a:prstGeom>
              <a:blipFill>
                <a:blip r:embed="rId11"/>
                <a:stretch>
                  <a:fillRect l="-1859" r="-1859" b="-3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09600" y="4706106"/>
                <a:ext cx="11049000" cy="4399794"/>
              </a:xfrm>
              <a:prstGeom prst="rect">
                <a:avLst/>
              </a:prstGeom>
            </p:spPr>
            <p:txBody>
              <a:bodyPr wrap="square">
                <a:spAutoFit/>
              </a:bodyPr>
              <a:lstStyle/>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b) Từ đồ thị ta thấy:</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 số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=−2</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nl-NL" sz="3800" i="1">
                            <a:solidFill>
                              <a:schemeClr val="bg1"/>
                            </a:solidFill>
                            <a:effectLst/>
                            <a:latin typeface="Cambria Math" panose="02040503050406030204" pitchFamily="18" charset="0"/>
                            <a:ea typeface="Times New Roman" panose="02020603050405020304" pitchFamily="18" charset="0"/>
                          </a:rPr>
                          <m:t>𝑥</m:t>
                        </m:r>
                      </m:e>
                      <m:sup>
                        <m:r>
                          <a:rPr lang="nl-NL" sz="3800" i="1">
                            <a:solidFill>
                              <a:schemeClr val="bg1"/>
                            </a:solidFill>
                            <a:effectLst/>
                            <a:latin typeface="Cambria Math" panose="02040503050406030204" pitchFamily="18" charset="0"/>
                            <a:ea typeface="Times New Roman" panose="02020603050405020304" pitchFamily="18" charset="0"/>
                          </a:rPr>
                          <m:t>2</m:t>
                        </m:r>
                      </m:sup>
                    </m:sSup>
                    <m:r>
                      <a:rPr lang="nl-NL" sz="3800" i="1">
                        <a:solidFill>
                          <a:schemeClr val="bg1"/>
                        </a:solidFill>
                        <a:effectLst/>
                        <a:latin typeface="Cambria Math" panose="02040503050406030204" pitchFamily="18" charset="0"/>
                        <a:ea typeface="Times New Roman" panose="02020603050405020304" pitchFamily="18" charset="0"/>
                      </a:rPr>
                      <m:t>−2</m:t>
                    </m:r>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+4</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đồng biến trên </a:t>
                </a:r>
                <a14:m>
                  <m:oMath xmlns:m="http://schemas.openxmlformats.org/officeDocument/2006/math">
                    <m:d>
                      <m:dPr>
                        <m:ctrlPr>
                          <a:rPr lang="en-US" sz="3800" i="1">
                            <a:solidFill>
                              <a:schemeClr val="bg1"/>
                            </a:solidFill>
                            <a:effectLst/>
                            <a:latin typeface="Cambria Math" panose="02040503050406030204" pitchFamily="18" charset="0"/>
                            <a:ea typeface="Times New Roman" panose="02020603050405020304" pitchFamily="18" charset="0"/>
                          </a:rPr>
                        </m:ctrlPr>
                      </m:dPr>
                      <m:e>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e>
                    </m:d>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nghịch biến trên </a:t>
                </a:r>
                <a14:m>
                  <m:oMath xmlns:m="http://schemas.openxmlformats.org/officeDocument/2006/math">
                    <m:d>
                      <m:dPr>
                        <m:ctrlPr>
                          <a:rPr lang="en-US" sz="3800" i="1">
                            <a:solidFill>
                              <a:schemeClr val="bg1"/>
                            </a:solidFill>
                            <a:effectLst/>
                            <a:latin typeface="Cambria Math" panose="02040503050406030204" pitchFamily="18" charset="0"/>
                            <a:ea typeface="Times New Roman" panose="02020603050405020304" pitchFamily="18" charset="0"/>
                          </a:rPr>
                        </m:ctrlPr>
                      </m:dPr>
                      <m:e>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r>
                          <a:rPr lang="nl-NL" sz="3800" i="1">
                            <a:solidFill>
                              <a:schemeClr val="bg1"/>
                            </a:solidFill>
                            <a:effectLst/>
                            <a:latin typeface="Cambria Math" panose="02040503050406030204" pitchFamily="18" charset="0"/>
                            <a:ea typeface="Times New Roman" panose="02020603050405020304" pitchFamily="18" charset="0"/>
                          </a:rPr>
                          <m:t>;+∞</m:t>
                        </m:r>
                      </m:e>
                    </m:d>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Giá trị lớn nhất của hàm số là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𝑦</m:t>
                    </m:r>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9</m:t>
                        </m:r>
                      </m:num>
                      <m:den>
                        <m:r>
                          <a:rPr lang="nl-NL" sz="3800" i="1">
                            <a:solidFill>
                              <a:schemeClr val="bg1"/>
                            </a:solidFill>
                            <a:effectLst/>
                            <a:latin typeface="Cambria Math" panose="02040503050406030204" pitchFamily="18" charset="0"/>
                            <a:ea typeface="Times New Roman" panose="02020603050405020304" pitchFamily="18" charset="0"/>
                          </a:rPr>
                          <m:t>2</m:t>
                        </m:r>
                      </m:den>
                    </m:f>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𝑥</m:t>
                    </m:r>
                    <m:r>
                      <a:rPr lang="nl-NL"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nl-NL" sz="3800" i="1">
                            <a:solidFill>
                              <a:schemeClr val="bg1"/>
                            </a:solidFill>
                            <a:effectLst/>
                            <a:latin typeface="Cambria Math" panose="02040503050406030204" pitchFamily="18" charset="0"/>
                            <a:ea typeface="Times New Roman" panose="02020603050405020304" pitchFamily="18" charset="0"/>
                          </a:rPr>
                          <m:t>1</m:t>
                        </m:r>
                      </m:num>
                      <m:den>
                        <m:r>
                          <a:rPr lang="nl-NL" sz="3800" i="1">
                            <a:solidFill>
                              <a:schemeClr val="bg1"/>
                            </a:solidFill>
                            <a:effectLst/>
                            <a:latin typeface="Cambria Math" panose="02040503050406030204" pitchFamily="18" charset="0"/>
                            <a:ea typeface="Times New Roman" panose="02020603050405020304" pitchFamily="18" charset="0"/>
                          </a:rPr>
                          <m:t>2</m:t>
                        </m:r>
                      </m:den>
                    </m:f>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4706106"/>
                <a:ext cx="11049000" cy="4399794"/>
              </a:xfrm>
              <a:prstGeom prst="rect">
                <a:avLst/>
              </a:prstGeom>
              <a:blipFill>
                <a:blip r:embed="rId12"/>
                <a:stretch>
                  <a:fillRect l="-1820" r="-1765"/>
                </a:stretch>
              </a:blipFill>
            </p:spPr>
            <p:txBody>
              <a:bodyPr/>
              <a:lstStyle/>
              <a:p>
                <a:r>
                  <a:rPr lang="en-US">
                    <a:noFill/>
                  </a:rPr>
                  <a:t> </a:t>
                </a:r>
              </a:p>
            </p:txBody>
          </p:sp>
        </mc:Fallback>
      </mc:AlternateContent>
      <p:sp>
        <p:nvSpPr>
          <p:cNvPr id="21" name="Oval Callout 20"/>
          <p:cNvSpPr/>
          <p:nvPr/>
        </p:nvSpPr>
        <p:spPr>
          <a:xfrm>
            <a:off x="8686800" y="481335"/>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a:solidFill>
                  <a:prstClr val="black"/>
                </a:solidFill>
              </a:rPr>
              <a:t>Giải</a:t>
            </a:r>
            <a:endParaRPr lang="en-US" sz="3800" b="1">
              <a:solidFill>
                <a:prstClr val="black"/>
              </a:solidFill>
            </a:endParaRPr>
          </a:p>
        </p:txBody>
      </p:sp>
    </p:spTree>
    <p:extLst>
      <p:ext uri="{BB962C8B-B14F-4D97-AF65-F5344CB8AC3E}">
        <p14:creationId xmlns:p14="http://schemas.microsoft.com/office/powerpoint/2010/main" val="9376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up)">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55384" y="5619498"/>
            <a:ext cx="1328221" cy="1371067"/>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449800" y="-194100"/>
            <a:ext cx="1075487" cy="1090094"/>
          </a:xfrm>
          <a:prstGeom prst="rect">
            <a:avLst/>
          </a:prstGeom>
        </p:spPr>
      </p:pic>
      <p:pic>
        <p:nvPicPr>
          <p:cNvPr id="29" name="Picture 2"/>
          <p:cNvPicPr>
            <a:picLocks noChangeAspect="1"/>
          </p:cNvPicPr>
          <p:nvPr/>
        </p:nvPicPr>
        <p:blipFill>
          <a:blip r:embed="rId6">
            <a:alphaModFix amt="40000"/>
            <a:duotone>
              <a:prstClr val="black"/>
              <a:srgbClr val="D9C3A5">
                <a:tint val="50000"/>
                <a:satMod val="180000"/>
              </a:srgbClr>
            </a:duotone>
            <a:extLst>
              <a:ext uri="{BEBA8EAE-BF5A-486C-A8C5-ECC9F3942E4B}">
                <a14:imgProps xmlns:a14="http://schemas.microsoft.com/office/drawing/2010/main">
                  <a14:imgLayer r:embed="rId7">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rot="11204328">
            <a:off x="10240921" y="-1316753"/>
            <a:ext cx="10473715" cy="3750770"/>
          </a:xfrm>
          <a:prstGeom prst="rect">
            <a:avLst/>
          </a:prstGeom>
        </p:spPr>
      </p:pic>
      <p:grpSp>
        <p:nvGrpSpPr>
          <p:cNvPr id="17" name="Group 16"/>
          <p:cNvGrpSpPr/>
          <p:nvPr/>
        </p:nvGrpSpPr>
        <p:grpSpPr>
          <a:xfrm>
            <a:off x="6705600" y="349697"/>
            <a:ext cx="5105400" cy="1136203"/>
            <a:chOff x="7162800" y="539360"/>
            <a:chExt cx="4648200" cy="1136203"/>
          </a:xfrm>
          <a:solidFill>
            <a:srgbClr val="FFE07D"/>
          </a:solidFill>
        </p:grpSpPr>
        <p:grpSp>
          <p:nvGrpSpPr>
            <p:cNvPr id="18" name="Group 6"/>
            <p:cNvGrpSpPr/>
            <p:nvPr/>
          </p:nvGrpSpPr>
          <p:grpSpPr>
            <a:xfrm>
              <a:off x="7162800" y="539360"/>
              <a:ext cx="4648200" cy="1136203"/>
              <a:chOff x="0" y="0"/>
              <a:chExt cx="8385740" cy="2387260"/>
            </a:xfrm>
            <a:grpFill/>
          </p:grpSpPr>
          <p:sp>
            <p:nvSpPr>
              <p:cNvPr id="20"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9" name="Rectangle 18"/>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2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0" name="Group 29"/>
          <p:cNvGrpSpPr/>
          <p:nvPr/>
        </p:nvGrpSpPr>
        <p:grpSpPr>
          <a:xfrm>
            <a:off x="366470" y="272119"/>
            <a:ext cx="1248260" cy="1142360"/>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1074" y="4113338"/>
              <a:ext cx="1974010" cy="2315555"/>
            </a:xfrm>
            <a:prstGeom prst="rect">
              <a:avLst/>
            </a:prstGeom>
          </p:spPr>
        </p:pic>
      </p:grpSp>
      <p:sp>
        <p:nvSpPr>
          <p:cNvPr id="23" name="Oval Callout 22"/>
          <p:cNvSpPr/>
          <p:nvPr/>
        </p:nvSpPr>
        <p:spPr>
          <a:xfrm>
            <a:off x="8534400" y="386118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a:solidFill>
                  <a:prstClr val="black"/>
                </a:solidFill>
              </a:rPr>
              <a:t>Giải</a:t>
            </a:r>
            <a:endParaRPr lang="en-US" sz="3800" b="1">
              <a:solidFill>
                <a:prstClr val="black"/>
              </a:solidFill>
            </a:endParaRPr>
          </a:p>
        </p:txBody>
      </p:sp>
      <mc:AlternateContent xmlns:mc="http://schemas.openxmlformats.org/markup-compatibility/2006" xmlns:a14="http://schemas.microsoft.com/office/drawing/2010/main">
        <mc:Choice Requires="a14">
          <p:sp>
            <p:nvSpPr>
              <p:cNvPr id="2" name="Rectangle 1"/>
              <p:cNvSpPr/>
              <p:nvPr/>
            </p:nvSpPr>
            <p:spPr>
              <a:xfrm>
                <a:off x="766130" y="1714500"/>
                <a:ext cx="16683670" cy="1846659"/>
              </a:xfrm>
              <a:prstGeom prst="rect">
                <a:avLst/>
              </a:prstGeom>
            </p:spPr>
            <p:txBody>
              <a:bodyPr wrap="square">
                <a:spAutoFit/>
              </a:bodyPr>
              <a:lstStyle/>
              <a:p>
                <a:pPr algn="just">
                  <a:lnSpc>
                    <a:spcPct val="150000"/>
                  </a:lnSpc>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Vẽ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 = 3</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10</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+ 7.</m:t>
                    </m:r>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Từ</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tìm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nghịch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nhỏ</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 = 3</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10</m:t>
                    </m:r>
                    <m:r>
                      <a:rPr lang="en-US" sz="3800" i="1">
                        <a:solidFill>
                          <a:schemeClr val="bg1"/>
                        </a:solidFill>
                        <a:effectLst/>
                        <a:latin typeface="Cambria Math" panose="02040503050406030204" pitchFamily="18" charset="0"/>
                        <a:ea typeface="Times New Roman" panose="02020603050405020304" pitchFamily="18" charset="0"/>
                        <a:cs typeface="Open Sans"/>
                      </a:rPr>
                      <m:t>𝑥</m:t>
                    </m:r>
                    <m:r>
                      <a:rPr lang="en-US" sz="3800" i="1">
                        <a:solidFill>
                          <a:schemeClr val="bg1"/>
                        </a:solidFill>
                        <a:effectLst/>
                        <a:latin typeface="Cambria Math" panose="02040503050406030204" pitchFamily="18" charset="0"/>
                        <a:ea typeface="Times New Roman" panose="02020603050405020304" pitchFamily="18" charset="0"/>
                        <a:cs typeface="Open Sans"/>
                      </a:rPr>
                      <m:t> + 7.</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6130" y="1714500"/>
                <a:ext cx="16683670" cy="1846659"/>
              </a:xfrm>
              <a:prstGeom prst="rect">
                <a:avLst/>
              </a:prstGeom>
              <a:blipFill>
                <a:blip r:embed="rId17"/>
                <a:stretch>
                  <a:fillRect l="-1206" r="-1206" b="-6601"/>
                </a:stretch>
              </a:blipFill>
            </p:spPr>
            <p:txBody>
              <a:bodyPr/>
              <a:lstStyle/>
              <a:p>
                <a:r>
                  <a:rPr lang="en-US">
                    <a:noFill/>
                  </a:rPr>
                  <a:t> </a:t>
                </a:r>
              </a:p>
            </p:txBody>
          </p:sp>
        </mc:Fallback>
      </mc:AlternateContent>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0600" y="3924300"/>
            <a:ext cx="5163507" cy="5999503"/>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7010400" y="4686300"/>
                <a:ext cx="11230168" cy="5081776"/>
              </a:xfrm>
              <a:prstGeom prst="rect">
                <a:avLst/>
              </a:prstGeom>
            </p:spPr>
            <p:txBody>
              <a:bodyPr wrap="square">
                <a:spAutoFit/>
              </a:bodyPr>
              <a:lstStyle/>
              <a:p>
                <a:pPr lvl="0" algn="just">
                  <a:lnSpc>
                    <a:spcPct val="150000"/>
                  </a:lnSpc>
                  <a:buSzPts val="1000"/>
                  <a:tabLst>
                    <a:tab pos="457200" algn="l"/>
                  </a:tabLs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SzPts val="1000"/>
                  <a:tabLst>
                    <a:tab pos="457200" algn="l"/>
                  </a:tabLs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SzPts val="1000"/>
                  <a:tabLst>
                    <a:tab pos="457200" algn="l"/>
                  </a:tabLs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nghịch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SzPts val="1000"/>
                  <a:tabLst>
                    <a:tab pos="457200" algn="l"/>
                  </a:tabLs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nhỏ</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010400" y="4686300"/>
                <a:ext cx="11230168" cy="5081776"/>
              </a:xfrm>
              <a:prstGeom prst="rect">
                <a:avLst/>
              </a:prstGeom>
              <a:blipFill>
                <a:blip r:embed="rId19"/>
                <a:stretch>
                  <a:fillRect l="-1792"/>
                </a:stretch>
              </a:blipFill>
            </p:spPr>
            <p:txBody>
              <a:bodyPr/>
              <a:lstStyle/>
              <a:p>
                <a:r>
                  <a:rPr lang="en-US">
                    <a:noFill/>
                  </a:rPr>
                  <a:t> </a:t>
                </a:r>
              </a:p>
            </p:txBody>
          </p:sp>
        </mc:Fallback>
      </mc:AlternateContent>
    </p:spTree>
    <p:extLst>
      <p:ext uri="{BB962C8B-B14F-4D97-AF65-F5344CB8AC3E}">
        <p14:creationId xmlns:p14="http://schemas.microsoft.com/office/powerpoint/2010/main" val="16564575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457200" y="495300"/>
            <a:ext cx="17373600" cy="9829800"/>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30" name="Group 29"/>
          <p:cNvGrpSpPr/>
          <p:nvPr/>
        </p:nvGrpSpPr>
        <p:grpSpPr>
          <a:xfrm>
            <a:off x="16775371" y="191692"/>
            <a:ext cx="1302469" cy="1164379"/>
            <a:chOff x="951895" y="3576837"/>
            <a:chExt cx="3369207" cy="3468421"/>
          </a:xfrm>
        </p:grpSpPr>
        <p:grpSp>
          <p:nvGrpSpPr>
            <p:cNvPr id="31" name="Group 4"/>
            <p:cNvGrpSpPr/>
            <p:nvPr/>
          </p:nvGrpSpPr>
          <p:grpSpPr>
            <a:xfrm>
              <a:off x="951895" y="3576837"/>
              <a:ext cx="3369207" cy="3468421"/>
              <a:chOff x="-151671" y="-170774"/>
              <a:chExt cx="6653334" cy="6849255"/>
            </a:xfrm>
          </p:grpSpPr>
          <p:sp>
            <p:nvSpPr>
              <p:cNvPr id="33"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2"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810" y="4412692"/>
              <a:ext cx="2065380" cy="1716847"/>
            </a:xfrm>
            <a:prstGeom prst="rect">
              <a:avLst/>
            </a:prstGeom>
          </p:spPr>
        </p:pic>
      </p:grpSp>
      <p:grpSp>
        <p:nvGrpSpPr>
          <p:cNvPr id="34" name="Group 33"/>
          <p:cNvGrpSpPr/>
          <p:nvPr/>
        </p:nvGrpSpPr>
        <p:grpSpPr>
          <a:xfrm>
            <a:off x="207340" y="242880"/>
            <a:ext cx="1261719" cy="1171229"/>
            <a:chOff x="9639248" y="3663315"/>
            <a:chExt cx="3215601" cy="3215601"/>
          </a:xfrm>
        </p:grpSpPr>
        <p:grpSp>
          <p:nvGrpSpPr>
            <p:cNvPr id="35" name="Group 8"/>
            <p:cNvGrpSpPr/>
            <p:nvPr/>
          </p:nvGrpSpPr>
          <p:grpSpPr>
            <a:xfrm>
              <a:off x="9639248" y="3663315"/>
              <a:ext cx="3215601" cy="3215601"/>
              <a:chOff x="0" y="0"/>
              <a:chExt cx="6350000" cy="6350000"/>
            </a:xfrm>
          </p:grpSpPr>
          <p:sp>
            <p:nvSpPr>
              <p:cNvPr id="37"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34132" y="4471877"/>
              <a:ext cx="2625831" cy="1598475"/>
            </a:xfrm>
            <a:prstGeom prst="rect">
              <a:avLst/>
            </a:prstGeom>
          </p:spPr>
        </p:pic>
      </p:grpSp>
      <p:sp>
        <p:nvSpPr>
          <p:cNvPr id="26" name="TextBox 25"/>
          <p:cNvSpPr txBox="1"/>
          <p:nvPr/>
        </p:nvSpPr>
        <p:spPr>
          <a:xfrm>
            <a:off x="7543800" y="647700"/>
            <a:ext cx="4038600" cy="861774"/>
          </a:xfrm>
          <a:prstGeom prst="rect">
            <a:avLst/>
          </a:prstGeom>
          <a:noFill/>
        </p:spPr>
        <p:txBody>
          <a:bodyPr wrap="square" rtlCol="0">
            <a:spAutoFit/>
          </a:bodyPr>
          <a:lstStyle/>
          <a:p>
            <a:r>
              <a:rPr lang="en-US" sz="5000" b="1" dirty="0">
                <a:solidFill>
                  <a:schemeClr val="tx2"/>
                </a:solidFill>
                <a:latin typeface="Arial" panose="020B0604020202020204" pitchFamily="34" charset="0"/>
                <a:cs typeface="Arial" panose="020B0604020202020204" pitchFamily="34" charset="0"/>
              </a:rPr>
              <a:t>NHẬN XÉT</a:t>
            </a:r>
          </a:p>
        </p:txBody>
      </p:sp>
      <mc:AlternateContent xmlns:mc="http://schemas.openxmlformats.org/markup-compatibility/2006" xmlns:a14="http://schemas.microsoft.com/office/drawing/2010/main">
        <mc:Choice Requires="a14">
          <p:sp>
            <p:nvSpPr>
              <p:cNvPr id="5" name="Rectangle 4"/>
              <p:cNvSpPr/>
              <p:nvPr/>
            </p:nvSpPr>
            <p:spPr>
              <a:xfrm>
                <a:off x="1032011" y="1333500"/>
                <a:ext cx="16189189" cy="1846659"/>
              </a:xfrm>
              <a:prstGeom prst="rect">
                <a:avLst/>
              </a:prstGeom>
            </p:spPr>
            <p:txBody>
              <a:bodyPr wrap="square">
                <a:spAutoFit/>
              </a:bodyPr>
              <a:lstStyle/>
              <a:p>
                <a:pPr algn="just">
                  <a:lnSpc>
                    <a:spcPct val="150000"/>
                  </a:lnSpc>
                  <a:spcAft>
                    <a:spcPts val="800"/>
                  </a:spcAft>
                </a:pPr>
                <a:r>
                  <a:rPr lang="en-US" sz="3800" dirty="0" err="1">
                    <a:latin typeface="Arial" panose="020B0604020202020204" pitchFamily="34" charset="0"/>
                    <a:ea typeface="Times New Roman" panose="02020603050405020304" pitchFamily="18" charset="0"/>
                    <a:cs typeface="Arial" panose="020B0604020202020204" pitchFamily="34" charset="0"/>
                  </a:rPr>
                  <a:t>Từ</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đồ</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𝑏𝑥</m:t>
                    </m:r>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𝑐</m:t>
                    </m:r>
                    <m:r>
                      <a:rPr lang="nl-NL" sz="3800" i="1">
                        <a:effectLst/>
                        <a:latin typeface="Cambria Math" panose="02040503050406030204" pitchFamily="18" charset="0"/>
                        <a:ea typeface="Calibri" panose="020F0502020204030204" pitchFamily="34" charset="0"/>
                        <a:cs typeface="Times New Roman" panose="02020603050405020304" pitchFamily="18" charset="0"/>
                      </a:rPr>
                      <m:t> (</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𝑎</m:t>
                    </m:r>
                    <m:r>
                      <a:rPr lang="nl-NL"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ta suy ra tính chất của hàm số </a:t>
                </a:r>
                <a14:m>
                  <m:oMath xmlns:m="http://schemas.openxmlformats.org/officeDocument/2006/math">
                    <m:r>
                      <a:rPr lang="nl-NL" sz="3800" i="1">
                        <a:effectLst/>
                        <a:latin typeface="Cambria Math" panose="02040503050406030204" pitchFamily="18" charset="0"/>
                        <a:ea typeface="Calibri" panose="020F0502020204030204" pitchFamily="34" charset="0"/>
                        <a:cs typeface="Times New Roman" panose="02020603050405020304" pitchFamily="18" charset="0"/>
                      </a:rPr>
                      <m:t>𝑦</m:t>
                    </m:r>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𝑏𝑥</m:t>
                    </m:r>
                    <m:r>
                      <a:rPr lang="nl-NL" sz="3800" i="1">
                        <a:effectLst/>
                        <a:latin typeface="Cambria Math" panose="02040503050406030204" pitchFamily="18" charset="0"/>
                        <a:ea typeface="Calibri" panose="020F0502020204030204" pitchFamily="34" charset="0"/>
                        <a:cs typeface="Times New Roman" panose="02020603050405020304" pitchFamily="18" charset="0"/>
                      </a:rPr>
                      <m:t>+</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𝑐</m:t>
                    </m:r>
                    <m:r>
                      <a:rPr lang="nl-NL" sz="3800" i="1">
                        <a:effectLst/>
                        <a:latin typeface="Cambria Math" panose="02040503050406030204" pitchFamily="18" charset="0"/>
                        <a:ea typeface="Calibri" panose="020F0502020204030204" pitchFamily="34" charset="0"/>
                        <a:cs typeface="Times New Roman" panose="02020603050405020304" pitchFamily="18" charset="0"/>
                      </a:rPr>
                      <m:t> (</m:t>
                    </m:r>
                    <m:r>
                      <a:rPr lang="nl-NL" sz="3800" i="1">
                        <a:effectLst/>
                        <a:latin typeface="Cambria Math" panose="02040503050406030204" pitchFamily="18" charset="0"/>
                        <a:ea typeface="Calibri" panose="020F0502020204030204" pitchFamily="34" charset="0"/>
                        <a:cs typeface="Times New Roman" panose="02020603050405020304" pitchFamily="18" charset="0"/>
                      </a:rPr>
                      <m:t>𝑎</m:t>
                    </m:r>
                    <m:r>
                      <a:rPr lang="nl-NL"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32011" y="1333500"/>
                <a:ext cx="16189189" cy="1846659"/>
              </a:xfrm>
              <a:prstGeom prst="rect">
                <a:avLst/>
              </a:prstGeom>
              <a:blipFill>
                <a:blip r:embed="rId14"/>
                <a:stretch>
                  <a:fillRect l="-1242" r="-1242"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ext uri="{D42A27DB-BD31-4B8C-83A1-F6EECF244321}">
                    <p14:modId xmlns:p14="http://schemas.microsoft.com/office/powerpoint/2010/main" val="1204085541"/>
                  </p:ext>
                </p:extLst>
              </p:nvPr>
            </p:nvGraphicFramePr>
            <p:xfrm>
              <a:off x="1035886" y="3314700"/>
              <a:ext cx="16185314" cy="6522085"/>
            </p:xfrm>
            <a:graphic>
              <a:graphicData uri="http://schemas.openxmlformats.org/drawingml/2006/table">
                <a:tbl>
                  <a:tblPr firstRow="1" firstCol="1" bandRow="1"/>
                  <a:tblGrid>
                    <a:gridCol w="8092657">
                      <a:extLst>
                        <a:ext uri="{9D8B030D-6E8A-4147-A177-3AD203B41FA5}">
                          <a16:colId xmlns:a16="http://schemas.microsoft.com/office/drawing/2014/main" val="1190193894"/>
                        </a:ext>
                      </a:extLst>
                    </a:gridCol>
                    <a:gridCol w="8092657">
                      <a:extLst>
                        <a:ext uri="{9D8B030D-6E8A-4147-A177-3AD203B41FA5}">
                          <a16:colId xmlns:a16="http://schemas.microsoft.com/office/drawing/2014/main" val="1525272767"/>
                        </a:ext>
                      </a:extLst>
                    </a:gridCol>
                  </a:tblGrid>
                  <a:tr h="0">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 &gt; 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 &lt; 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35392175"/>
                      </a:ext>
                    </a:extLst>
                  </a:tr>
                  <a:tr h="5760720">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nghịch</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e>
                              </m:d>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e>
                              </m:d>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𝛥</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nhỏ</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e>
                              </m:d>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nghịch</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e>
                              </m:d>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
                                <m:fPr>
                                  <m:ctrlP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𝛥</m:t>
                                  </m:r>
                                </m:num>
                                <m:den>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38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lớn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4919713"/>
                      </a:ext>
                    </a:extLst>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1204085541"/>
                  </p:ext>
                </p:extLst>
              </p:nvPr>
            </p:nvGraphicFramePr>
            <p:xfrm>
              <a:off x="1035886" y="3314700"/>
              <a:ext cx="16185314" cy="6522085"/>
            </p:xfrm>
            <a:graphic>
              <a:graphicData uri="http://schemas.openxmlformats.org/drawingml/2006/table">
                <a:tbl>
                  <a:tblPr firstRow="1" firstCol="1" bandRow="1"/>
                  <a:tblGrid>
                    <a:gridCol w="8092657">
                      <a:extLst>
                        <a:ext uri="{9D8B030D-6E8A-4147-A177-3AD203B41FA5}">
                          <a16:colId xmlns:a16="http://schemas.microsoft.com/office/drawing/2014/main" val="1190193894"/>
                        </a:ext>
                      </a:extLst>
                    </a:gridCol>
                    <a:gridCol w="8092657">
                      <a:extLst>
                        <a:ext uri="{9D8B030D-6E8A-4147-A177-3AD203B41FA5}">
                          <a16:colId xmlns:a16="http://schemas.microsoft.com/office/drawing/2014/main" val="1525272767"/>
                        </a:ext>
                      </a:extLst>
                    </a:gridCol>
                  </a:tblGrid>
                  <a:tr h="761365">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 &gt; 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 &lt; 0</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35392175"/>
                      </a:ext>
                    </a:extLst>
                  </a:tr>
                  <a:tr h="5760720">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5"/>
                          <a:stretch>
                            <a:fillRect l="-75" t="-13319" r="-100226" b="-211"/>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5"/>
                          <a:stretch>
                            <a:fillRect l="-100075" t="-13319" r="-226" b="-211"/>
                          </a:stretch>
                        </a:blipFill>
                      </a:tcPr>
                    </a:tc>
                    <a:extLst>
                      <a:ext uri="{0D108BD9-81ED-4DB2-BD59-A6C34878D82A}">
                        <a16:rowId xmlns:a16="http://schemas.microsoft.com/office/drawing/2014/main" val="1384919713"/>
                      </a:ext>
                    </a:extLst>
                  </a:tr>
                </a:tbl>
              </a:graphicData>
            </a:graphic>
          </p:graphicFrame>
        </mc:Fallback>
      </mc:AlternateContent>
    </p:spTree>
    <p:extLst>
      <p:ext uri="{BB962C8B-B14F-4D97-AF65-F5344CB8AC3E}">
        <p14:creationId xmlns:p14="http://schemas.microsoft.com/office/powerpoint/2010/main" val="31302871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990600" y="495300"/>
            <a:ext cx="16306800" cy="9829800"/>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38" name="Group 37"/>
          <p:cNvGrpSpPr/>
          <p:nvPr/>
        </p:nvGrpSpPr>
        <p:grpSpPr>
          <a:xfrm>
            <a:off x="6681135" y="258115"/>
            <a:ext cx="4457702" cy="1075385"/>
            <a:chOff x="381000" y="181915"/>
            <a:chExt cx="5562600" cy="1075385"/>
          </a:xfrm>
        </p:grpSpPr>
        <p:sp>
          <p:nvSpPr>
            <p:cNvPr id="39" name="Rectangle 3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1152885" y="181915"/>
              <a:ext cx="3347390"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VẬN DỤNG 2</a:t>
              </a:r>
            </a:p>
          </p:txBody>
        </p:sp>
      </p:grpSp>
      <p:sp>
        <p:nvSpPr>
          <p:cNvPr id="5" name="Rectangle 4"/>
          <p:cNvSpPr/>
          <p:nvPr/>
        </p:nvSpPr>
        <p:spPr>
          <a:xfrm>
            <a:off x="1295400" y="1333500"/>
            <a:ext cx="15621000" cy="5355312"/>
          </a:xfrm>
          <a:prstGeom prst="rect">
            <a:avLst/>
          </a:prstGeom>
        </p:spPr>
        <p:txBody>
          <a:bodyPr wrap="square">
            <a:spAutoFit/>
          </a:bodyPr>
          <a:lstStyle/>
          <a:p>
            <a:pPr algn="just">
              <a:lnSpc>
                <a:spcPct val="150000"/>
              </a:lnSpc>
              <a:spcAft>
                <a:spcPts val="800"/>
              </a:spcAf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đứng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dưới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vượt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tầng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nút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giao</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ngã</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Huế</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thuộc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phố</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nẵng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ngắm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vượt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(H.6.13).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rằng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parabol</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27 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chiều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2,26 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20 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giúp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đỉnh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tháp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(so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515600" y="6003012"/>
            <a:ext cx="6324600" cy="3886200"/>
          </a:xfrm>
          <a:prstGeom prst="rect">
            <a:avLst/>
          </a:prstGeom>
        </p:spPr>
      </p:pic>
      <p:pic>
        <p:nvPicPr>
          <p:cNvPr id="19" name="Picture 8"/>
          <p:cNvPicPr>
            <a:picLocks noChangeAspect="1"/>
          </p:cNvPicPr>
          <p:nvPr/>
        </p:nvPicPr>
        <p:blipFill>
          <a:blip r:embed="rId4"/>
          <a:srcRect/>
          <a:stretch>
            <a:fillRect/>
          </a:stretch>
        </p:blipFill>
        <p:spPr>
          <a:xfrm flipH="1">
            <a:off x="4800600" y="7069812"/>
            <a:ext cx="2025596" cy="2666154"/>
          </a:xfrm>
          <a:prstGeom prst="rect">
            <a:avLst/>
          </a:prstGeom>
        </p:spPr>
      </p:pic>
      <p:grpSp>
        <p:nvGrpSpPr>
          <p:cNvPr id="20" name="Group 19"/>
          <p:cNvGrpSpPr/>
          <p:nvPr/>
        </p:nvGrpSpPr>
        <p:grpSpPr>
          <a:xfrm>
            <a:off x="1065104" y="8343900"/>
            <a:ext cx="1906696" cy="1811617"/>
            <a:chOff x="14043699" y="3663315"/>
            <a:chExt cx="3215601" cy="3215601"/>
          </a:xfrm>
        </p:grpSpPr>
        <p:grpSp>
          <p:nvGrpSpPr>
            <p:cNvPr id="21" name="Group 10"/>
            <p:cNvGrpSpPr/>
            <p:nvPr/>
          </p:nvGrpSpPr>
          <p:grpSpPr>
            <a:xfrm>
              <a:off x="14043699" y="3663315"/>
              <a:ext cx="3215601" cy="3215601"/>
              <a:chOff x="0" y="0"/>
              <a:chExt cx="6350000" cy="6350000"/>
            </a:xfrm>
          </p:grpSpPr>
          <p:sp>
            <p:nvSpPr>
              <p:cNvPr id="23"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2"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4178" y="4054340"/>
              <a:ext cx="1134643" cy="2433550"/>
            </a:xfrm>
            <a:prstGeom prst="rect">
              <a:avLst/>
            </a:prstGeom>
          </p:spPr>
        </p:pic>
      </p:grpSp>
    </p:spTree>
    <p:extLst>
      <p:ext uri="{BB962C8B-B14F-4D97-AF65-F5344CB8AC3E}">
        <p14:creationId xmlns:p14="http://schemas.microsoft.com/office/powerpoint/2010/main" val="419274954"/>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1638300"/>
            <a:ext cx="4676861" cy="5601032"/>
          </a:xfrm>
          <a:prstGeom prst="rect">
            <a:avLst/>
          </a:prstGeom>
        </p:spPr>
      </p:pic>
      <p:sp>
        <p:nvSpPr>
          <p:cNvPr id="24" name="Oval Callout 23"/>
          <p:cNvSpPr/>
          <p:nvPr/>
        </p:nvSpPr>
        <p:spPr>
          <a:xfrm>
            <a:off x="8509042" y="489958"/>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a:solidFill>
                  <a:prstClr val="black"/>
                </a:solidFill>
              </a:rPr>
              <a:t>Giải</a:t>
            </a:r>
            <a:endParaRPr lang="en-US" sz="3800" b="1">
              <a:solidFill>
                <a:prstClr val="black"/>
              </a:solidFill>
            </a:endParaRPr>
          </a:p>
        </p:txBody>
      </p:sp>
      <mc:AlternateContent xmlns:mc="http://schemas.openxmlformats.org/markup-compatibility/2006" xmlns:a14="http://schemas.microsoft.com/office/drawing/2010/main">
        <mc:Choice Requires="a14">
          <p:sp>
            <p:nvSpPr>
              <p:cNvPr id="3" name="Rectangle 2"/>
              <p:cNvSpPr/>
              <p:nvPr/>
            </p:nvSpPr>
            <p:spPr>
              <a:xfrm>
                <a:off x="1129997" y="1333500"/>
                <a:ext cx="16091203" cy="4555093"/>
              </a:xfrm>
              <a:prstGeom prst="rect">
                <a:avLst/>
              </a:prstGeom>
            </p:spPr>
            <p:txBody>
              <a:bodyPr wrap="square">
                <a:spAutoFit/>
              </a:bodyPr>
              <a:lstStyle/>
              <a:p>
                <a:pPr algn="just">
                  <a:lnSpc>
                    <a:spcPct val="150000"/>
                  </a:lnSpc>
                  <a:spcAft>
                    <a:spcPts val="600"/>
                  </a:spcAf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Chọn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hệ</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Oxy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sao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chân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trụ</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tháp</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đặt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tại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gốc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chân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còn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đặt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tia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Ox.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trụ</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tháp</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phần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rPr>
                      <m:t>𝑦</m:t>
                    </m:r>
                    <m:r>
                      <a:rPr lang="en-US" sz="3800" i="1">
                        <a:solidFill>
                          <a:schemeClr val="bg1"/>
                        </a:solidFill>
                        <a:effectLst/>
                        <a:latin typeface="Cambria Math" panose="02040503050406030204" pitchFamily="18" charset="0"/>
                        <a:ea typeface="Times New Roman" panose="02020603050405020304" pitchFamily="18" charset="0"/>
                      </a:rPr>
                      <m:t>=</m:t>
                    </m:r>
                    <m:r>
                      <a:rPr lang="en-US" sz="3800" i="1">
                        <a:solidFill>
                          <a:schemeClr val="bg1"/>
                        </a:solidFill>
                        <a:effectLst/>
                        <a:latin typeface="Cambria Math" panose="02040503050406030204" pitchFamily="18" charset="0"/>
                        <a:ea typeface="Times New Roman" panose="02020603050405020304" pitchFamily="18" charset="0"/>
                      </a:rPr>
                      <m:t>𝑎</m:t>
                    </m:r>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en-US" sz="3800" i="1">
                            <a:solidFill>
                              <a:schemeClr val="bg1"/>
                            </a:solidFill>
                            <a:effectLst/>
                            <a:latin typeface="Cambria Math" panose="02040503050406030204" pitchFamily="18" charset="0"/>
                            <a:ea typeface="Times New Roman" panose="02020603050405020304" pitchFamily="18" charset="0"/>
                          </a:rPr>
                          <m:t>𝑥</m:t>
                        </m:r>
                      </m:e>
                      <m:sup>
                        <m:r>
                          <a:rPr lang="en-US" sz="3800" i="1">
                            <a:solidFill>
                              <a:schemeClr val="bg1"/>
                            </a:solidFill>
                            <a:effectLst/>
                            <a:latin typeface="Cambria Math" panose="02040503050406030204" pitchFamily="18" charset="0"/>
                            <a:ea typeface="Times New Roman" panose="02020603050405020304" pitchFamily="18" charset="0"/>
                          </a:rPr>
                          <m:t>2</m:t>
                        </m:r>
                      </m:sup>
                    </m:sSup>
                    <m:r>
                      <a:rPr lang="en-US" sz="3800" i="1">
                        <a:solidFill>
                          <a:schemeClr val="bg1"/>
                        </a:solidFill>
                        <a:effectLst/>
                        <a:latin typeface="Cambria Math" panose="02040503050406030204" pitchFamily="18" charset="0"/>
                        <a:ea typeface="Times New Roman" panose="02020603050405020304" pitchFamily="18" charset="0"/>
                      </a:rPr>
                      <m:t>+</m:t>
                    </m:r>
                    <m:r>
                      <a:rPr lang="en-US" sz="3800" i="1">
                        <a:solidFill>
                          <a:schemeClr val="bg1"/>
                        </a:solidFill>
                        <a:effectLst/>
                        <a:latin typeface="Cambria Math" panose="02040503050406030204" pitchFamily="18" charset="0"/>
                        <a:ea typeface="Times New Roman" panose="02020603050405020304" pitchFamily="18" charset="0"/>
                      </a:rPr>
                      <m:t>𝑏𝑥</m:t>
                    </m:r>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 (do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qua O(0; 0)).</a:t>
                </a:r>
              </a:p>
              <a:p>
                <a:pPr algn="just">
                  <a:lnSpc>
                    <a:spcPct val="150000"/>
                  </a:lnSpc>
                  <a:spcAft>
                    <a:spcPts val="600"/>
                  </a:spcAft>
                </a:pP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sẽ</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(27; 0)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(2,26; 20),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thay</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vào</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 ta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hệ</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129997" y="1333500"/>
                <a:ext cx="16091203" cy="4555093"/>
              </a:xfrm>
              <a:prstGeom prst="rect">
                <a:avLst/>
              </a:prstGeom>
              <a:blipFill>
                <a:blip r:embed="rId4"/>
                <a:stretch>
                  <a:fillRect l="-1250" r="-1212" b="-2008"/>
                </a:stretch>
              </a:blipFill>
            </p:spPr>
            <p:txBody>
              <a:bodyPr/>
              <a:lstStyle/>
              <a:p>
                <a:r>
                  <a:rPr lang="en-US">
                    <a:noFill/>
                  </a:rPr>
                  <a:t> </a:t>
                </a:r>
              </a:p>
            </p:txBody>
          </p:sp>
        </mc:Fallback>
      </mc:AlternateContent>
      <p:grpSp>
        <p:nvGrpSpPr>
          <p:cNvPr id="27" name="Group 26"/>
          <p:cNvGrpSpPr/>
          <p:nvPr/>
        </p:nvGrpSpPr>
        <p:grpSpPr>
          <a:xfrm>
            <a:off x="16687800" y="225921"/>
            <a:ext cx="1392824" cy="1276886"/>
            <a:chOff x="9639248" y="3663315"/>
            <a:chExt cx="3215601" cy="3215601"/>
          </a:xfrm>
        </p:grpSpPr>
        <p:grpSp>
          <p:nvGrpSpPr>
            <p:cNvPr id="28" name="Group 8"/>
            <p:cNvGrpSpPr/>
            <p:nvPr/>
          </p:nvGrpSpPr>
          <p:grpSpPr>
            <a:xfrm>
              <a:off x="9639248" y="3663315"/>
              <a:ext cx="3215601" cy="3215601"/>
              <a:chOff x="0" y="0"/>
              <a:chExt cx="6350000" cy="6350000"/>
            </a:xfrm>
          </p:grpSpPr>
          <p:sp>
            <p:nvSpPr>
              <p:cNvPr id="31"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34132" y="4471877"/>
              <a:ext cx="2625831" cy="1598475"/>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4022707" y="6342658"/>
                <a:ext cx="5249322" cy="13967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smtClean="0">
                              <a:solidFill>
                                <a:schemeClr val="bg1"/>
                              </a:solidFill>
                              <a:latin typeface="Cambria Math" panose="02040503050406030204" pitchFamily="18" charset="0"/>
                            </a:rPr>
                          </m:ctrlPr>
                        </m:dPr>
                        <m:e>
                          <m:m>
                            <m:mPr>
                              <m:mcs>
                                <m:mc>
                                  <m:mcPr>
                                    <m:count m:val="1"/>
                                    <m:mcJc m:val="center"/>
                                  </m:mcPr>
                                </m:mc>
                              </m:mcs>
                              <m:ctrlPr>
                                <a:rPr lang="en-US" sz="3800" i="1">
                                  <a:solidFill>
                                    <a:schemeClr val="bg1"/>
                                  </a:solidFill>
                                  <a:latin typeface="Cambria Math" panose="02040503050406030204" pitchFamily="18" charset="0"/>
                                </a:rPr>
                              </m:ctrlPr>
                            </m:mPr>
                            <m:mr>
                              <m:e>
                                <m:r>
                                  <a:rPr lang="en-US" sz="3800">
                                    <a:solidFill>
                                      <a:schemeClr val="bg1"/>
                                    </a:solidFill>
                                    <a:latin typeface="Cambria Math" panose="02040503050406030204" pitchFamily="18" charset="0"/>
                                  </a:rPr>
                                  <m:t>0</m:t>
                                </m:r>
                                <m:r>
                                  <a:rPr lang="en-US" sz="3800" i="0">
                                    <a:solidFill>
                                      <a:schemeClr val="bg1"/>
                                    </a:solidFill>
                                    <a:latin typeface="Cambria Math" panose="02040503050406030204" pitchFamily="18" charset="0"/>
                                  </a:rPr>
                                  <m:t>=</m:t>
                                </m:r>
                                <m:r>
                                  <a:rPr lang="en-US" sz="3800" i="1">
                                    <a:solidFill>
                                      <a:schemeClr val="bg1"/>
                                    </a:solidFill>
                                    <a:latin typeface="Cambria Math" panose="02040503050406030204" pitchFamily="18" charset="0"/>
                                  </a:rPr>
                                  <m:t>𝑎</m:t>
                                </m:r>
                                <m:r>
                                  <a:rPr lang="en-US" sz="3800" i="0">
                                    <a:solidFill>
                                      <a:schemeClr val="bg1"/>
                                    </a:solidFill>
                                    <a:latin typeface="Cambria Math" panose="02040503050406030204" pitchFamily="18" charset="0"/>
                                  </a:rPr>
                                  <m:t>.2</m:t>
                                </m:r>
                                <m:sSup>
                                  <m:sSupPr>
                                    <m:ctrlPr>
                                      <a:rPr lang="en-US" sz="3800" i="1">
                                        <a:solidFill>
                                          <a:schemeClr val="bg1"/>
                                        </a:solidFill>
                                        <a:latin typeface="Cambria Math" panose="02040503050406030204" pitchFamily="18" charset="0"/>
                                      </a:rPr>
                                    </m:ctrlPr>
                                  </m:sSupPr>
                                  <m:e>
                                    <m:r>
                                      <a:rPr lang="en-US" sz="3800" i="0">
                                        <a:solidFill>
                                          <a:schemeClr val="bg1"/>
                                        </a:solidFill>
                                        <a:latin typeface="Cambria Math" panose="02040503050406030204" pitchFamily="18" charset="0"/>
                                      </a:rPr>
                                      <m:t>7</m:t>
                                    </m:r>
                                  </m:e>
                                  <m:sup>
                                    <m:r>
                                      <a:rPr lang="en-US" sz="3800" i="0">
                                        <a:solidFill>
                                          <a:schemeClr val="bg1"/>
                                        </a:solidFill>
                                        <a:latin typeface="Cambria Math" panose="02040503050406030204" pitchFamily="18" charset="0"/>
                                      </a:rPr>
                                      <m:t>2</m:t>
                                    </m:r>
                                  </m:sup>
                                </m:sSup>
                                <m:r>
                                  <a:rPr lang="en-US" sz="3800" i="0">
                                    <a:solidFill>
                                      <a:schemeClr val="bg1"/>
                                    </a:solidFill>
                                    <a:latin typeface="Cambria Math" panose="02040503050406030204" pitchFamily="18" charset="0"/>
                                  </a:rPr>
                                  <m:t>+</m:t>
                                </m:r>
                                <m:r>
                                  <a:rPr lang="en-US" sz="3800" i="1">
                                    <a:solidFill>
                                      <a:schemeClr val="bg1"/>
                                    </a:solidFill>
                                    <a:latin typeface="Cambria Math" panose="02040503050406030204" pitchFamily="18" charset="0"/>
                                  </a:rPr>
                                  <m:t>𝑏</m:t>
                                </m:r>
                                <m:r>
                                  <a:rPr lang="en-US" sz="3800" i="0">
                                    <a:solidFill>
                                      <a:schemeClr val="bg1"/>
                                    </a:solidFill>
                                    <a:latin typeface="Cambria Math" panose="02040503050406030204" pitchFamily="18" charset="0"/>
                                  </a:rPr>
                                  <m:t>.27</m:t>
                                </m:r>
                              </m:e>
                            </m:mr>
                            <m:mr>
                              <m:e>
                                <m:r>
                                  <a:rPr lang="en-US" sz="3800" i="0">
                                    <a:solidFill>
                                      <a:schemeClr val="bg1"/>
                                    </a:solidFill>
                                    <a:latin typeface="Cambria Math" panose="02040503050406030204" pitchFamily="18" charset="0"/>
                                  </a:rPr>
                                  <m:t>20=</m:t>
                                </m:r>
                                <m:r>
                                  <a:rPr lang="en-US" sz="3800" i="1">
                                    <a:solidFill>
                                      <a:schemeClr val="bg1"/>
                                    </a:solidFill>
                                    <a:latin typeface="Cambria Math" panose="02040503050406030204" pitchFamily="18" charset="0"/>
                                  </a:rPr>
                                  <m:t>𝑎</m:t>
                                </m:r>
                                <m:r>
                                  <a:rPr lang="en-US" sz="3800" i="0">
                                    <a:solidFill>
                                      <a:schemeClr val="bg1"/>
                                    </a:solidFill>
                                    <a:latin typeface="Cambria Math" panose="02040503050406030204" pitchFamily="18" charset="0"/>
                                  </a:rPr>
                                  <m:t>.2,2</m:t>
                                </m:r>
                                <m:sSup>
                                  <m:sSupPr>
                                    <m:ctrlPr>
                                      <a:rPr lang="en-US" sz="3800" i="1">
                                        <a:solidFill>
                                          <a:schemeClr val="bg1"/>
                                        </a:solidFill>
                                        <a:latin typeface="Cambria Math" panose="02040503050406030204" pitchFamily="18" charset="0"/>
                                      </a:rPr>
                                    </m:ctrlPr>
                                  </m:sSupPr>
                                  <m:e>
                                    <m:r>
                                      <a:rPr lang="en-US" sz="3800" i="0">
                                        <a:solidFill>
                                          <a:schemeClr val="bg1"/>
                                        </a:solidFill>
                                        <a:latin typeface="Cambria Math" panose="02040503050406030204" pitchFamily="18" charset="0"/>
                                      </a:rPr>
                                      <m:t>6</m:t>
                                    </m:r>
                                  </m:e>
                                  <m:sup>
                                    <m:r>
                                      <a:rPr lang="en-US" sz="3800" i="0">
                                        <a:solidFill>
                                          <a:schemeClr val="bg1"/>
                                        </a:solidFill>
                                        <a:latin typeface="Cambria Math" panose="02040503050406030204" pitchFamily="18" charset="0"/>
                                      </a:rPr>
                                      <m:t>2</m:t>
                                    </m:r>
                                  </m:sup>
                                </m:sSup>
                                <m:r>
                                  <a:rPr lang="en-US" sz="3800" i="0">
                                    <a:solidFill>
                                      <a:schemeClr val="bg1"/>
                                    </a:solidFill>
                                    <a:latin typeface="Cambria Math" panose="02040503050406030204" pitchFamily="18" charset="0"/>
                                  </a:rPr>
                                  <m:t>+</m:t>
                                </m:r>
                                <m:r>
                                  <a:rPr lang="en-US" sz="3800" i="1">
                                    <a:solidFill>
                                      <a:schemeClr val="bg1"/>
                                    </a:solidFill>
                                    <a:latin typeface="Cambria Math" panose="02040503050406030204" pitchFamily="18" charset="0"/>
                                  </a:rPr>
                                  <m:t>𝑏</m:t>
                                </m:r>
                                <m:r>
                                  <a:rPr lang="en-US" sz="3800" i="0">
                                    <a:solidFill>
                                      <a:schemeClr val="bg1"/>
                                    </a:solidFill>
                                    <a:latin typeface="Cambria Math" panose="02040503050406030204" pitchFamily="18" charset="0"/>
                                  </a:rPr>
                                  <m:t>.2,26</m:t>
                                </m:r>
                              </m:e>
                            </m:mr>
                          </m:m>
                        </m:e>
                      </m:d>
                    </m:oMath>
                  </m:oMathPara>
                </a14:m>
                <a:endParaRPr lang="en-US" sz="3800" dirty="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4022707" y="6342658"/>
                <a:ext cx="5249322" cy="139672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753600" y="5676900"/>
                <a:ext cx="4062522" cy="27282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solidFill>
                            <a:schemeClr val="bg1"/>
                          </a:solidFill>
                          <a:latin typeface="Cambria Math" panose="02040503050406030204" pitchFamily="18" charset="0"/>
                        </a:rPr>
                        <m:t>⇔</m:t>
                      </m:r>
                      <m:d>
                        <m:dPr>
                          <m:begChr m:val="{"/>
                          <m:endChr m:val=""/>
                          <m:ctrlPr>
                            <a:rPr lang="en-US" sz="3800" i="1">
                              <a:solidFill>
                                <a:schemeClr val="bg1"/>
                              </a:solidFill>
                              <a:latin typeface="Cambria Math" panose="02040503050406030204" pitchFamily="18" charset="0"/>
                            </a:rPr>
                          </m:ctrlPr>
                        </m:dPr>
                        <m:e>
                          <m:m>
                            <m:mPr>
                              <m:mcs>
                                <m:mc>
                                  <m:mcPr>
                                    <m:count m:val="1"/>
                                    <m:mcJc m:val="center"/>
                                  </m:mcPr>
                                </m:mc>
                              </m:mcs>
                              <m:ctrlPr>
                                <a:rPr lang="en-US" sz="3800" i="1">
                                  <a:solidFill>
                                    <a:schemeClr val="bg1"/>
                                  </a:solidFill>
                                  <a:latin typeface="Cambria Math" panose="02040503050406030204" pitchFamily="18" charset="0"/>
                                </a:rPr>
                              </m:ctrlPr>
                            </m:mPr>
                            <m:mr>
                              <m:e>
                                <m:r>
                                  <a:rPr lang="en-US" sz="3800" i="1">
                                    <a:solidFill>
                                      <a:schemeClr val="bg1"/>
                                    </a:solidFill>
                                    <a:latin typeface="Cambria Math" panose="02040503050406030204" pitchFamily="18" charset="0"/>
                                  </a:rPr>
                                  <m:t>𝑎</m:t>
                                </m:r>
                                <m:r>
                                  <a:rPr lang="en-US" sz="3800" i="0">
                                    <a:solidFill>
                                      <a:schemeClr val="bg1"/>
                                    </a:solidFill>
                                    <a:latin typeface="Cambria Math" panose="02040503050406030204" pitchFamily="18" charset="0"/>
                                  </a:rPr>
                                  <m:t>=</m:t>
                                </m:r>
                                <m:f>
                                  <m:fPr>
                                    <m:ctrlPr>
                                      <a:rPr lang="en-US" sz="3800" i="1">
                                        <a:solidFill>
                                          <a:schemeClr val="bg1"/>
                                        </a:solidFill>
                                        <a:latin typeface="Cambria Math" panose="02040503050406030204" pitchFamily="18" charset="0"/>
                                      </a:rPr>
                                    </m:ctrlPr>
                                  </m:fPr>
                                  <m:num>
                                    <m:r>
                                      <a:rPr lang="en-US" sz="3800" i="0">
                                        <a:solidFill>
                                          <a:schemeClr val="bg1"/>
                                        </a:solidFill>
                                        <a:latin typeface="Cambria Math" panose="02040503050406030204" pitchFamily="18" charset="0"/>
                                      </a:rPr>
                                      <m:t>−50000</m:t>
                                    </m:r>
                                  </m:num>
                                  <m:den>
                                    <m:r>
                                      <a:rPr lang="en-US" sz="3800" i="0">
                                        <a:solidFill>
                                          <a:schemeClr val="bg1"/>
                                        </a:solidFill>
                                        <a:latin typeface="Cambria Math" panose="02040503050406030204" pitchFamily="18" charset="0"/>
                                      </a:rPr>
                                      <m:t>139781</m:t>
                                    </m:r>
                                  </m:den>
                                </m:f>
                              </m:e>
                            </m:mr>
                            <m:mr>
                              <m:e>
                                <m:r>
                                  <a:rPr lang="en-US" sz="3800" i="1">
                                    <a:solidFill>
                                      <a:schemeClr val="bg1"/>
                                    </a:solidFill>
                                    <a:latin typeface="Cambria Math" panose="02040503050406030204" pitchFamily="18" charset="0"/>
                                  </a:rPr>
                                  <m:t>𝑏</m:t>
                                </m:r>
                                <m:r>
                                  <a:rPr lang="en-US" sz="3800" i="0">
                                    <a:solidFill>
                                      <a:schemeClr val="bg1"/>
                                    </a:solidFill>
                                    <a:latin typeface="Cambria Math" panose="02040503050406030204" pitchFamily="18" charset="0"/>
                                  </a:rPr>
                                  <m:t>=</m:t>
                                </m:r>
                                <m:f>
                                  <m:fPr>
                                    <m:ctrlPr>
                                      <a:rPr lang="en-US" sz="3800" i="1">
                                        <a:solidFill>
                                          <a:schemeClr val="bg1"/>
                                        </a:solidFill>
                                        <a:latin typeface="Cambria Math" panose="02040503050406030204" pitchFamily="18" charset="0"/>
                                      </a:rPr>
                                    </m:ctrlPr>
                                  </m:fPr>
                                  <m:num>
                                    <m:r>
                                      <a:rPr lang="en-US" sz="3800" i="0">
                                        <a:solidFill>
                                          <a:schemeClr val="bg1"/>
                                        </a:solidFill>
                                        <a:latin typeface="Cambria Math" panose="02040503050406030204" pitchFamily="18" charset="0"/>
                                      </a:rPr>
                                      <m:t>1350000</m:t>
                                    </m:r>
                                  </m:num>
                                  <m:den>
                                    <m:r>
                                      <a:rPr lang="en-US" sz="3800" i="0">
                                        <a:solidFill>
                                          <a:schemeClr val="bg1"/>
                                        </a:solidFill>
                                        <a:latin typeface="Cambria Math" panose="02040503050406030204" pitchFamily="18" charset="0"/>
                                      </a:rPr>
                                      <m:t>139781</m:t>
                                    </m:r>
                                  </m:den>
                                </m:f>
                              </m:e>
                            </m:mr>
                          </m:m>
                        </m:e>
                      </m:d>
                    </m:oMath>
                  </m:oMathPara>
                </a14:m>
                <a:endParaRPr lang="en-US" sz="3800" dirty="0">
                  <a:solidFill>
                    <a:schemeClr val="bg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9753600" y="5676900"/>
                <a:ext cx="4062522" cy="2728247"/>
              </a:xfrm>
              <a:prstGeom prst="rect">
                <a:avLst/>
              </a:prstGeom>
              <a:blipFill>
                <a:blip r:embed="rId10"/>
                <a:stretch>
                  <a:fillRect/>
                </a:stretch>
              </a:blipFill>
            </p:spPr>
            <p:txBody>
              <a:bodyPr/>
              <a:lstStyle/>
              <a:p>
                <a:r>
                  <a:rPr lang="en-US">
                    <a:noFill/>
                  </a:rPr>
                  <a:t> </a:t>
                </a:r>
              </a:p>
            </p:txBody>
          </p:sp>
        </mc:Fallback>
      </mc:AlternateContent>
      <p:pic>
        <p:nvPicPr>
          <p:cNvPr id="4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097000" y="6743700"/>
            <a:ext cx="4676861" cy="560103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393424" y="8364361"/>
                <a:ext cx="8379730" cy="1351139"/>
              </a:xfrm>
              <a:prstGeom prst="rect">
                <a:avLst/>
              </a:prstGeom>
            </p:spPr>
            <p:txBody>
              <a:bodyPr wrap="none">
                <a:spAutoFit/>
              </a:bodyPr>
              <a:lstStyle/>
              <a:p>
                <a:pPr algn="just">
                  <a:lnSpc>
                    <a:spcPct val="150000"/>
                  </a:lnSpc>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Ta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rPr>
                      <m:t>𝑦</m:t>
                    </m:r>
                    <m:r>
                      <a:rPr lang="en-US"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en-US" sz="3800" i="1">
                            <a:solidFill>
                              <a:schemeClr val="bg1"/>
                            </a:solidFill>
                            <a:effectLst/>
                            <a:latin typeface="Cambria Math" panose="02040503050406030204" pitchFamily="18" charset="0"/>
                            <a:ea typeface="Times New Roman" panose="02020603050405020304" pitchFamily="18" charset="0"/>
                          </a:rPr>
                          <m:t>−50000</m:t>
                        </m:r>
                      </m:num>
                      <m:den>
                        <m:r>
                          <a:rPr lang="en-US" sz="3800" i="1">
                            <a:solidFill>
                              <a:schemeClr val="bg1"/>
                            </a:solidFill>
                            <a:effectLst/>
                            <a:latin typeface="Cambria Math" panose="02040503050406030204" pitchFamily="18" charset="0"/>
                            <a:ea typeface="Times New Roman" panose="02020603050405020304" pitchFamily="18" charset="0"/>
                          </a:rPr>
                          <m:t>139781</m:t>
                        </m:r>
                      </m:den>
                    </m:f>
                    <m:sSup>
                      <m:sSupPr>
                        <m:ctrlPr>
                          <a:rPr lang="en-US" sz="3800" i="1">
                            <a:solidFill>
                              <a:schemeClr val="bg1"/>
                            </a:solidFill>
                            <a:effectLst/>
                            <a:latin typeface="Cambria Math" panose="02040503050406030204" pitchFamily="18" charset="0"/>
                            <a:ea typeface="Times New Roman" panose="02020603050405020304" pitchFamily="18" charset="0"/>
                          </a:rPr>
                        </m:ctrlPr>
                      </m:sSupPr>
                      <m:e>
                        <m:r>
                          <a:rPr lang="en-US" sz="3800" i="1">
                            <a:solidFill>
                              <a:schemeClr val="bg1"/>
                            </a:solidFill>
                            <a:effectLst/>
                            <a:latin typeface="Cambria Math" panose="02040503050406030204" pitchFamily="18" charset="0"/>
                            <a:ea typeface="Times New Roman" panose="02020603050405020304" pitchFamily="18" charset="0"/>
                          </a:rPr>
                          <m:t>𝑥</m:t>
                        </m:r>
                      </m:e>
                      <m:sup>
                        <m:r>
                          <a:rPr lang="en-US" sz="3800" i="1">
                            <a:solidFill>
                              <a:schemeClr val="bg1"/>
                            </a:solidFill>
                            <a:effectLst/>
                            <a:latin typeface="Cambria Math" panose="02040503050406030204" pitchFamily="18" charset="0"/>
                            <a:ea typeface="Times New Roman" panose="02020603050405020304" pitchFamily="18" charset="0"/>
                          </a:rPr>
                          <m:t>2</m:t>
                        </m:r>
                      </m:sup>
                    </m:sSup>
                    <m:r>
                      <a:rPr lang="en-US"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en-US" sz="3800" i="1">
                            <a:solidFill>
                              <a:schemeClr val="bg1"/>
                            </a:solidFill>
                            <a:effectLst/>
                            <a:latin typeface="Cambria Math" panose="02040503050406030204" pitchFamily="18" charset="0"/>
                            <a:ea typeface="Times New Roman" panose="02020603050405020304" pitchFamily="18" charset="0"/>
                          </a:rPr>
                          <m:t>1350000</m:t>
                        </m:r>
                      </m:num>
                      <m:den>
                        <m:r>
                          <a:rPr lang="en-US" sz="3800" i="1">
                            <a:solidFill>
                              <a:schemeClr val="bg1"/>
                            </a:solidFill>
                            <a:effectLst/>
                            <a:latin typeface="Cambria Math" panose="02040503050406030204" pitchFamily="18" charset="0"/>
                            <a:ea typeface="Times New Roman" panose="02020603050405020304" pitchFamily="18" charset="0"/>
                          </a:rPr>
                          <m:t>139781</m:t>
                        </m:r>
                      </m:den>
                    </m:f>
                    <m:r>
                      <a:rPr lang="en-US" sz="3800" i="1">
                        <a:solidFill>
                          <a:schemeClr val="bg1"/>
                        </a:solidFill>
                        <a:effectLst/>
                        <a:latin typeface="Cambria Math" panose="02040503050406030204" pitchFamily="18" charset="0"/>
                        <a:ea typeface="Times New Roman" panose="02020603050405020304" pitchFamily="18" charset="0"/>
                      </a:rPr>
                      <m:t>𝑥</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93424" y="8364361"/>
                <a:ext cx="8379730" cy="1351139"/>
              </a:xfrm>
              <a:prstGeom prst="rect">
                <a:avLst/>
              </a:prstGeom>
              <a:blipFill>
                <a:blip r:embed="rId12"/>
                <a:stretch>
                  <a:fillRect l="-2402"/>
                </a:stretch>
              </a:blipFill>
            </p:spPr>
            <p:txBody>
              <a:bodyPr/>
              <a:lstStyle/>
              <a:p>
                <a:r>
                  <a:rPr lang="en-US">
                    <a:noFill/>
                  </a:rPr>
                  <a:t> </a:t>
                </a:r>
              </a:p>
            </p:txBody>
          </p:sp>
        </mc:Fallback>
      </mc:AlternateContent>
    </p:spTree>
    <p:extLst>
      <p:ext uri="{BB962C8B-B14F-4D97-AF65-F5344CB8AC3E}">
        <p14:creationId xmlns:p14="http://schemas.microsoft.com/office/powerpoint/2010/main" val="1311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1638300"/>
            <a:ext cx="4676861" cy="5601032"/>
          </a:xfrm>
          <a:prstGeom prst="rect">
            <a:avLst/>
          </a:prstGeom>
        </p:spPr>
      </p:pic>
      <p:sp>
        <p:nvSpPr>
          <p:cNvPr id="24" name="Oval Callout 23"/>
          <p:cNvSpPr/>
          <p:nvPr/>
        </p:nvSpPr>
        <p:spPr>
          <a:xfrm>
            <a:off x="8153400" y="7941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7" name="Group 26"/>
          <p:cNvGrpSpPr/>
          <p:nvPr/>
        </p:nvGrpSpPr>
        <p:grpSpPr>
          <a:xfrm>
            <a:off x="16687800" y="225921"/>
            <a:ext cx="1392824" cy="1276886"/>
            <a:chOff x="9639248" y="3663315"/>
            <a:chExt cx="3215601" cy="3215601"/>
          </a:xfrm>
        </p:grpSpPr>
        <p:grpSp>
          <p:nvGrpSpPr>
            <p:cNvPr id="28" name="Group 8"/>
            <p:cNvGrpSpPr/>
            <p:nvPr/>
          </p:nvGrpSpPr>
          <p:grpSpPr>
            <a:xfrm>
              <a:off x="9639248" y="3663315"/>
              <a:ext cx="3215601" cy="3215601"/>
              <a:chOff x="0" y="0"/>
              <a:chExt cx="6350000" cy="6350000"/>
            </a:xfrm>
          </p:grpSpPr>
          <p:sp>
            <p:nvSpPr>
              <p:cNvPr id="31"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34132" y="4471877"/>
              <a:ext cx="2625831" cy="1598475"/>
            </a:xfrm>
            <a:prstGeom prst="rect">
              <a:avLst/>
            </a:prstGeom>
          </p:spPr>
        </p:pic>
      </p:grpSp>
      <p:pic>
        <p:nvPicPr>
          <p:cNvPr id="4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269242" y="6076784"/>
            <a:ext cx="4676861" cy="56010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2490686"/>
            <a:ext cx="6195970" cy="6386614"/>
          </a:xfrm>
          <a:prstGeom prst="rect">
            <a:avLst/>
          </a:prstGeom>
        </p:spPr>
      </p:pic>
      <p:sp>
        <p:nvSpPr>
          <p:cNvPr id="8" name="Rectangle 7"/>
          <p:cNvSpPr/>
          <p:nvPr/>
        </p:nvSpPr>
        <p:spPr>
          <a:xfrm>
            <a:off x="7463673" y="2893990"/>
            <a:ext cx="9144000" cy="969496"/>
          </a:xfrm>
          <a:prstGeom prst="rect">
            <a:avLst/>
          </a:prstGeom>
        </p:spPr>
        <p:txBody>
          <a:bodyPr>
            <a:spAutoFit/>
          </a:bodyPr>
          <a:lstStyle/>
          <a:p>
            <a:pPr algn="just">
              <a:lnSpc>
                <a:spcPct val="150000"/>
              </a:lnSpc>
              <a:spcAft>
                <a:spcPts val="0"/>
              </a:spcAf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609668" y="4357918"/>
            <a:ext cx="9827855" cy="969496"/>
          </a:xfrm>
          <a:prstGeom prst="rect">
            <a:avLst/>
          </a:prstGeom>
        </p:spPr>
        <p:txBody>
          <a:bodyPr wrap="square">
            <a:spAutoFit/>
          </a:bodyPr>
          <a:lstStyle/>
          <a:p>
            <a:pPr lvl="0" algn="just">
              <a:lnSpc>
                <a:spcPct val="150000"/>
              </a:lnSpc>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Vậy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cao</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tháp</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cầu</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khoảng</a:t>
            </a:r>
            <a:endPar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3716000" y="2675597"/>
                <a:ext cx="3731855" cy="14062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3800" i="1" smtClean="0">
                              <a:solidFill>
                                <a:schemeClr val="bg1"/>
                              </a:solidFill>
                              <a:latin typeface="Cambria Math" panose="02040503050406030204" pitchFamily="18" charset="0"/>
                            </a:rPr>
                          </m:ctrlPr>
                        </m:dPr>
                        <m:e>
                          <m:f>
                            <m:fPr>
                              <m:ctrlPr>
                                <a:rPr lang="en-US" sz="3800" i="1">
                                  <a:solidFill>
                                    <a:schemeClr val="bg1"/>
                                  </a:solidFill>
                                  <a:latin typeface="Cambria Math" panose="02040503050406030204" pitchFamily="18" charset="0"/>
                                </a:rPr>
                              </m:ctrlPr>
                            </m:fPr>
                            <m:num>
                              <m:r>
                                <a:rPr lang="en-US" sz="3800">
                                  <a:solidFill>
                                    <a:schemeClr val="bg1"/>
                                  </a:solidFill>
                                  <a:latin typeface="Cambria Math" panose="02040503050406030204" pitchFamily="18" charset="0"/>
                                </a:rPr>
                                <m:t>27</m:t>
                              </m:r>
                            </m:num>
                            <m:den>
                              <m:r>
                                <a:rPr lang="en-US" sz="3800" i="0">
                                  <a:solidFill>
                                    <a:schemeClr val="bg1"/>
                                  </a:solidFill>
                                  <a:latin typeface="Cambria Math" panose="02040503050406030204" pitchFamily="18" charset="0"/>
                                </a:rPr>
                                <m:t>2</m:t>
                              </m:r>
                            </m:den>
                          </m:f>
                          <m:r>
                            <a:rPr lang="en-US" sz="3800" i="0">
                              <a:solidFill>
                                <a:schemeClr val="bg1"/>
                              </a:solidFill>
                              <a:latin typeface="Cambria Math" panose="02040503050406030204" pitchFamily="18" charset="0"/>
                            </a:rPr>
                            <m:t>;</m:t>
                          </m:r>
                          <m:r>
                            <m:rPr>
                              <m:nor/>
                            </m:rPr>
                            <a:rPr lang="en-US" sz="3800" i="1">
                              <a:solidFill>
                                <a:schemeClr val="bg1"/>
                              </a:solidFill>
                              <a:latin typeface="Cambria Math" panose="02040503050406030204" pitchFamily="18" charset="0"/>
                            </a:rPr>
                            <m:t> </m:t>
                          </m:r>
                          <m:f>
                            <m:fPr>
                              <m:ctrlPr>
                                <a:rPr lang="en-US" sz="3800" i="1">
                                  <a:solidFill>
                                    <a:schemeClr val="bg1"/>
                                  </a:solidFill>
                                  <a:latin typeface="Cambria Math" panose="02040503050406030204" pitchFamily="18" charset="0"/>
                                </a:rPr>
                              </m:ctrlPr>
                            </m:fPr>
                            <m:num>
                              <m:r>
                                <a:rPr lang="en-US" sz="3800" i="0">
                                  <a:solidFill>
                                    <a:schemeClr val="bg1"/>
                                  </a:solidFill>
                                  <a:latin typeface="Cambria Math" panose="02040503050406030204" pitchFamily="18" charset="0"/>
                                </a:rPr>
                                <m:t>9112500</m:t>
                              </m:r>
                            </m:num>
                            <m:den>
                              <m:r>
                                <a:rPr lang="en-US" sz="3800" i="0">
                                  <a:solidFill>
                                    <a:schemeClr val="bg1"/>
                                  </a:solidFill>
                                  <a:latin typeface="Cambria Math" panose="02040503050406030204" pitchFamily="18" charset="0"/>
                                </a:rPr>
                                <m:t>139781</m:t>
                              </m:r>
                            </m:den>
                          </m:f>
                        </m:e>
                      </m:d>
                    </m:oMath>
                  </m:oMathPara>
                </a14:m>
                <a:endParaRPr lang="en-US" sz="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3716000" y="2675597"/>
                <a:ext cx="3731855" cy="140628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287000" y="5631767"/>
                <a:ext cx="3799245" cy="120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schemeClr val="bg1"/>
                              </a:solidFill>
                              <a:latin typeface="Cambria Math" panose="02040503050406030204" pitchFamily="18" charset="0"/>
                            </a:rPr>
                          </m:ctrlPr>
                        </m:fPr>
                        <m:num>
                          <m:r>
                            <a:rPr lang="en-US" sz="3800">
                              <a:solidFill>
                                <a:schemeClr val="bg1"/>
                              </a:solidFill>
                              <a:latin typeface="Cambria Math" panose="02040503050406030204" pitchFamily="18" charset="0"/>
                            </a:rPr>
                            <m:t>9112500</m:t>
                          </m:r>
                        </m:num>
                        <m:den>
                          <m:r>
                            <a:rPr lang="en-US" sz="3800" i="0">
                              <a:solidFill>
                                <a:schemeClr val="bg1"/>
                              </a:solidFill>
                              <a:latin typeface="Cambria Math" panose="02040503050406030204" pitchFamily="18" charset="0"/>
                            </a:rPr>
                            <m:t>139781</m:t>
                          </m:r>
                        </m:den>
                      </m:f>
                      <m:r>
                        <a:rPr lang="en-US" sz="3800" i="0">
                          <a:solidFill>
                            <a:schemeClr val="bg1"/>
                          </a:solidFill>
                          <a:latin typeface="Cambria Math" panose="02040503050406030204" pitchFamily="18" charset="0"/>
                        </a:rPr>
                        <m:t>≈</m:t>
                      </m:r>
                      <m:r>
                        <m:rPr>
                          <m:nor/>
                        </m:rPr>
                        <a:rPr lang="en-US" sz="3800" i="1">
                          <a:solidFill>
                            <a:schemeClr val="bg1"/>
                          </a:solidFill>
                          <a:latin typeface="Cambria Math" panose="02040503050406030204" pitchFamily="18" charset="0"/>
                        </a:rPr>
                        <m:t> </m:t>
                      </m:r>
                      <m:r>
                        <a:rPr lang="en-US" sz="3800" i="0">
                          <a:solidFill>
                            <a:schemeClr val="bg1"/>
                          </a:solidFill>
                          <a:latin typeface="Cambria Math" panose="02040503050406030204" pitchFamily="18" charset="0"/>
                        </a:rPr>
                        <m:t>65,2</m:t>
                      </m:r>
                    </m:oMath>
                  </m:oMathPara>
                </a14:m>
                <a:endParaRPr lang="en-US" sz="3800"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87000" y="5631767"/>
                <a:ext cx="3799245" cy="1202765"/>
              </a:xfrm>
              <a:prstGeom prst="rect">
                <a:avLst/>
              </a:prstGeom>
              <a:blipFill>
                <a:blip r:embed="rId12"/>
                <a:stretch>
                  <a:fillRect/>
                </a:stretch>
              </a:blipFill>
            </p:spPr>
            <p:txBody>
              <a:bodyPr/>
              <a:lstStyle/>
              <a:p>
                <a:r>
                  <a:rPr lang="en-US">
                    <a:noFill/>
                  </a:rPr>
                  <a:t> </a:t>
                </a:r>
              </a:p>
            </p:txBody>
          </p:sp>
        </mc:Fallback>
      </mc:AlternateContent>
      <p:sp>
        <p:nvSpPr>
          <p:cNvPr id="13" name="Rectangle 12"/>
          <p:cNvSpPr/>
          <p:nvPr/>
        </p:nvSpPr>
        <p:spPr>
          <a:xfrm>
            <a:off x="14113367" y="5714989"/>
            <a:ext cx="1130438" cy="969496"/>
          </a:xfrm>
          <a:prstGeom prst="rect">
            <a:avLst/>
          </a:prstGeom>
        </p:spPr>
        <p:txBody>
          <a:bodyPr wrap="none">
            <a:spAutoFit/>
          </a:bodyPr>
          <a:lstStyle/>
          <a:p>
            <a:pPr lvl="0" algn="just">
              <a:lnSpc>
                <a:spcPct val="150000"/>
              </a:lnSpc>
            </a:pP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mét</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38246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p:bldP spid="9" grpId="0"/>
      <p:bldP spid="10"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14" name="Picture 5"/>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56419"/>
          <a:stretch>
            <a:fillRect/>
          </a:stretch>
        </p:blipFill>
        <p:spPr>
          <a:xfrm>
            <a:off x="0" y="5712417"/>
            <a:ext cx="8948623" cy="4574583"/>
          </a:xfrm>
          <a:prstGeom prst="rect">
            <a:avLst/>
          </a:prstGeom>
        </p:spPr>
      </p:pic>
      <p:grpSp>
        <p:nvGrpSpPr>
          <p:cNvPr id="4" name="Group 4"/>
          <p:cNvGrpSpPr/>
          <p:nvPr/>
        </p:nvGrpSpPr>
        <p:grpSpPr>
          <a:xfrm>
            <a:off x="6453933" y="-266700"/>
            <a:ext cx="11376867" cy="11353800"/>
            <a:chOff x="0" y="0"/>
            <a:chExt cx="1669403" cy="2066396"/>
          </a:xfrm>
        </p:grpSpPr>
        <p:sp>
          <p:nvSpPr>
            <p:cNvPr id="5"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3620461"/>
            <a:ext cx="5283501" cy="7489499"/>
          </a:xfrm>
          <a:prstGeom prst="rect">
            <a:avLst/>
          </a:prstGeom>
        </p:spPr>
      </p:pic>
      <p:sp>
        <p:nvSpPr>
          <p:cNvPr id="11" name="Rectangle 10"/>
          <p:cNvSpPr/>
          <p:nvPr/>
        </p:nvSpPr>
        <p:spPr>
          <a:xfrm>
            <a:off x="6386593" y="1028700"/>
            <a:ext cx="11520407" cy="3554819"/>
          </a:xfrm>
          <a:prstGeom prst="rect">
            <a:avLst/>
          </a:prstGeom>
        </p:spPr>
        <p:txBody>
          <a:bodyPr wrap="square">
            <a:spAutoFit/>
          </a:bodyPr>
          <a:lstStyle/>
          <a:p>
            <a:pPr lvl="0" algn="ctr">
              <a:lnSpc>
                <a:spcPct val="150000"/>
              </a:lnSpc>
              <a:defRPr/>
            </a:pPr>
            <a:r>
              <a:rPr lang="vi-VN" sz="7500" b="1" kern="0" dirty="0"/>
              <a:t>CHƯƠNG V</a:t>
            </a:r>
            <a:r>
              <a:rPr lang="en-US" sz="7500" b="1" kern="0" dirty="0">
                <a:latin typeface="Arial" panose="020B0604020202020204" pitchFamily="34" charset="0"/>
                <a:cs typeface="Arial" panose="020B0604020202020204" pitchFamily="34" charset="0"/>
              </a:rPr>
              <a:t>I:</a:t>
            </a:r>
            <a:r>
              <a:rPr lang="vi-VN" sz="7500" b="1" kern="0" dirty="0">
                <a:latin typeface="Arial" panose="020B0604020202020204" pitchFamily="34" charset="0"/>
                <a:cs typeface="Arial" panose="020B0604020202020204" pitchFamily="34" charset="0"/>
              </a:rPr>
              <a:t> </a:t>
            </a:r>
            <a:r>
              <a:rPr lang="en-US" sz="7500" b="1" kern="0" dirty="0">
                <a:latin typeface="Arial" panose="020B0604020202020204" pitchFamily="34" charset="0"/>
                <a:cs typeface="Arial" panose="020B0604020202020204" pitchFamily="34" charset="0"/>
              </a:rPr>
              <a:t>HÀM SỐ, ĐỒ THỊ VÀ ỨNG DỤNG</a:t>
            </a:r>
          </a:p>
        </p:txBody>
      </p:sp>
      <p:pic>
        <p:nvPicPr>
          <p:cNvPr id="15"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56419"/>
          <a:stretch>
            <a:fillRect/>
          </a:stretch>
        </p:blipFill>
        <p:spPr>
          <a:xfrm>
            <a:off x="6324600" y="5676900"/>
            <a:ext cx="11939087" cy="4574583"/>
          </a:xfrm>
          <a:prstGeom prst="rect">
            <a:avLst/>
          </a:prstGeom>
        </p:spPr>
      </p:pic>
      <p:sp>
        <p:nvSpPr>
          <p:cNvPr id="16" name="Rectangle 15"/>
          <p:cNvSpPr/>
          <p:nvPr/>
        </p:nvSpPr>
        <p:spPr>
          <a:xfrm>
            <a:off x="6808366" y="5040719"/>
            <a:ext cx="10668000" cy="1638910"/>
          </a:xfrm>
          <a:prstGeom prst="rect">
            <a:avLst/>
          </a:prstGeom>
        </p:spPr>
        <p:txBody>
          <a:bodyPr wrap="square">
            <a:spAutoFit/>
          </a:bodyPr>
          <a:lstStyle/>
          <a:p>
            <a:pPr lvl="0" algn="ctr">
              <a:lnSpc>
                <a:spcPct val="150000"/>
              </a:lnSpc>
              <a:defRPr/>
            </a:pPr>
            <a:r>
              <a:rPr lang="vi-VN" sz="6700" b="1" kern="0" dirty="0">
                <a:solidFill>
                  <a:srgbClr val="4A6EBE"/>
                </a:solidFill>
                <a:ea typeface="Calibri" panose="020F0502020204030204" pitchFamily="34" charset="0"/>
                <a:cs typeface="Arial" panose="020B0604020202020204" pitchFamily="34" charset="0"/>
              </a:rPr>
              <a:t>BÀI </a:t>
            </a:r>
            <a:r>
              <a:rPr lang="en-US" sz="6700" b="1" kern="0" dirty="0">
                <a:solidFill>
                  <a:srgbClr val="4A6EBE"/>
                </a:solidFill>
                <a:latin typeface="Arial" panose="020B0604020202020204" pitchFamily="34" charset="0"/>
                <a:ea typeface="Calibri" panose="020F0502020204030204" pitchFamily="34" charset="0"/>
                <a:cs typeface="Arial" panose="020B0604020202020204" pitchFamily="34" charset="0"/>
              </a:rPr>
              <a:t>16</a:t>
            </a:r>
            <a:r>
              <a:rPr lang="vi-VN" sz="6700" b="1" kern="0" dirty="0">
                <a:solidFill>
                  <a:srgbClr val="4A6EBE"/>
                </a:solidFill>
                <a:latin typeface="Arial" panose="020B0604020202020204" pitchFamily="34" charset="0"/>
                <a:ea typeface="Calibri" panose="020F0502020204030204" pitchFamily="34" charset="0"/>
                <a:cs typeface="Arial" panose="020B0604020202020204" pitchFamily="34" charset="0"/>
              </a:rPr>
              <a:t>: </a:t>
            </a:r>
            <a:r>
              <a:rPr lang="en-US" sz="6700" b="1" kern="0" dirty="0">
                <a:solidFill>
                  <a:srgbClr val="4A6EBE"/>
                </a:solidFill>
                <a:latin typeface="Arial" panose="020B0604020202020204" pitchFamily="34" charset="0"/>
                <a:ea typeface="Calibri" panose="020F0502020204030204" pitchFamily="34" charset="0"/>
                <a:cs typeface="Arial" panose="020B0604020202020204" pitchFamily="34" charset="0"/>
              </a:rPr>
              <a:t>HÀM SỐ BẬC HAI</a:t>
            </a:r>
            <a:endParaRPr kumimoji="0" lang="en-US" sz="6700" b="1" i="0" u="none" strike="noStrike" kern="0" cap="none" spc="0" normalizeH="0" baseline="0" noProof="0" dirty="0">
              <a:ln>
                <a:noFill/>
              </a:ln>
              <a:solidFill>
                <a:srgbClr val="4A6EB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6610719"/>
      </p:ext>
    </p:extLst>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a:off x="2895600" y="4044919"/>
            <a:ext cx="12642895" cy="4527581"/>
          </a:xfrm>
          <a:prstGeom prst="rect">
            <a:avLst/>
          </a:prstGeom>
        </p:spPr>
      </p:pic>
      <p:pic>
        <p:nvPicPr>
          <p:cNvPr id="38"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a:off x="3139747" y="888356"/>
            <a:ext cx="12642895" cy="4527581"/>
          </a:xfrm>
          <a:prstGeom prst="rect">
            <a:avLst/>
          </a:prstGeom>
        </p:spPr>
      </p:pic>
      <p:grpSp>
        <p:nvGrpSpPr>
          <p:cNvPr id="2" name="Group 2"/>
          <p:cNvGrpSpPr/>
          <p:nvPr/>
        </p:nvGrpSpPr>
        <p:grpSpPr>
          <a:xfrm>
            <a:off x="-304800" y="3390900"/>
            <a:ext cx="18897600" cy="3735955"/>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22" name="Group 21"/>
          <p:cNvGrpSpPr/>
          <p:nvPr/>
        </p:nvGrpSpPr>
        <p:grpSpPr>
          <a:xfrm>
            <a:off x="1066800" y="495300"/>
            <a:ext cx="2667000" cy="2572287"/>
            <a:chOff x="1028700" y="3663315"/>
            <a:chExt cx="3215601" cy="3215601"/>
          </a:xfrm>
        </p:grpSpPr>
        <p:grpSp>
          <p:nvGrpSpPr>
            <p:cNvPr id="23" name="Group 4"/>
            <p:cNvGrpSpPr/>
            <p:nvPr/>
          </p:nvGrpSpPr>
          <p:grpSpPr>
            <a:xfrm>
              <a:off x="1028700" y="3663315"/>
              <a:ext cx="3215601" cy="3215601"/>
              <a:chOff x="0" y="0"/>
              <a:chExt cx="6350000" cy="6350000"/>
            </a:xfrm>
          </p:grpSpPr>
          <p:sp>
            <p:nvSpPr>
              <p:cNvPr id="2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4"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4532976" y="495299"/>
            <a:ext cx="2643250" cy="2572287"/>
            <a:chOff x="9639248" y="3663315"/>
            <a:chExt cx="3215601" cy="3215601"/>
          </a:xfrm>
        </p:grpSpPr>
        <p:grpSp>
          <p:nvGrpSpPr>
            <p:cNvPr id="27" name="Group 8"/>
            <p:cNvGrpSpPr/>
            <p:nvPr/>
          </p:nvGrpSpPr>
          <p:grpSpPr>
            <a:xfrm>
              <a:off x="9639248" y="3663315"/>
              <a:ext cx="3215601" cy="3215601"/>
              <a:chOff x="0" y="0"/>
              <a:chExt cx="6350000" cy="6350000"/>
            </a:xfrm>
          </p:grpSpPr>
          <p:sp>
            <p:nvSpPr>
              <p:cNvPr id="2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8"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0" name="Group 29"/>
          <p:cNvGrpSpPr/>
          <p:nvPr/>
        </p:nvGrpSpPr>
        <p:grpSpPr>
          <a:xfrm>
            <a:off x="1072750" y="7385636"/>
            <a:ext cx="2655099" cy="2572287"/>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1074" y="4113338"/>
              <a:ext cx="1974010" cy="2315555"/>
            </a:xfrm>
            <a:prstGeom prst="rect">
              <a:avLst/>
            </a:prstGeom>
          </p:spPr>
        </p:pic>
      </p:grpSp>
      <p:grpSp>
        <p:nvGrpSpPr>
          <p:cNvPr id="34" name="Group 33"/>
          <p:cNvGrpSpPr/>
          <p:nvPr/>
        </p:nvGrpSpPr>
        <p:grpSpPr>
          <a:xfrm>
            <a:off x="14523633" y="7385636"/>
            <a:ext cx="2631455" cy="2572287"/>
            <a:chOff x="14043699" y="3663315"/>
            <a:chExt cx="3215601" cy="3215601"/>
          </a:xfrm>
        </p:grpSpPr>
        <p:grpSp>
          <p:nvGrpSpPr>
            <p:cNvPr id="35" name="Group 10"/>
            <p:cNvGrpSpPr/>
            <p:nvPr/>
          </p:nvGrpSpPr>
          <p:grpSpPr>
            <a:xfrm>
              <a:off x="14043699" y="3663315"/>
              <a:ext cx="3215601" cy="3215601"/>
              <a:chOff x="0" y="0"/>
              <a:chExt cx="6350000" cy="6350000"/>
            </a:xfrm>
          </p:grpSpPr>
          <p:sp>
            <p:nvSpPr>
              <p:cNvPr id="3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84178" y="4054340"/>
              <a:ext cx="1134643" cy="2433550"/>
            </a:xfrm>
            <a:prstGeom prst="rect">
              <a:avLst/>
            </a:prstGeom>
          </p:spPr>
        </p:pic>
      </p:grpSp>
      <p:sp>
        <p:nvSpPr>
          <p:cNvPr id="42" name="Rectangle 41"/>
          <p:cNvSpPr/>
          <p:nvPr/>
        </p:nvSpPr>
        <p:spPr>
          <a:xfrm>
            <a:off x="5715000" y="4533900"/>
            <a:ext cx="7010400" cy="1306255"/>
          </a:xfrm>
          <a:prstGeom prst="rect">
            <a:avLst/>
          </a:prstGeom>
        </p:spPr>
        <p:txBody>
          <a:bodyPr wrap="square">
            <a:spAutoFit/>
          </a:bodyPr>
          <a:lstStyle/>
          <a:p>
            <a:pPr algn="ctr">
              <a:lnSpc>
                <a:spcPct val="150000"/>
              </a:lnSpc>
              <a:tabLst>
                <a:tab pos="360045" algn="l"/>
                <a:tab pos="720090" algn="l"/>
              </a:tabLst>
            </a:pPr>
            <a:r>
              <a:rPr lang="en-US" sz="6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6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24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71600" y="9715500"/>
            <a:ext cx="20955000" cy="9934286"/>
            <a:chOff x="0" y="0"/>
            <a:chExt cx="5920967" cy="3624054"/>
          </a:xfrm>
        </p:grpSpPr>
        <p:sp>
          <p:nvSpPr>
            <p:cNvPr id="15" name="Freeform 14"/>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18" name="Group 17"/>
          <p:cNvGrpSpPr/>
          <p:nvPr/>
        </p:nvGrpSpPr>
        <p:grpSpPr>
          <a:xfrm>
            <a:off x="16606286" y="214568"/>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184046" y="218432"/>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4178" y="4054340"/>
              <a:ext cx="1134643" cy="2433550"/>
            </a:xfrm>
            <a:prstGeom prst="rect">
              <a:avLst/>
            </a:prstGeom>
          </p:spPr>
        </p:pic>
      </p:grpSp>
      <p:grpSp>
        <p:nvGrpSpPr>
          <p:cNvPr id="16" name="Group 15"/>
          <p:cNvGrpSpPr/>
          <p:nvPr/>
        </p:nvGrpSpPr>
        <p:grpSpPr>
          <a:xfrm>
            <a:off x="2744345" y="481611"/>
            <a:ext cx="2548023" cy="1066800"/>
            <a:chOff x="381000" y="190500"/>
            <a:chExt cx="5562600" cy="1066800"/>
          </a:xfrm>
        </p:grpSpPr>
        <p:sp>
          <p:nvSpPr>
            <p:cNvPr id="17" name="Rectangle 16"/>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1115818" y="209141"/>
              <a:ext cx="198163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6.7 </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5592766" y="502715"/>
            <a:ext cx="6410727" cy="969496"/>
          </a:xfrm>
          <a:prstGeom prst="rect">
            <a:avLst/>
          </a:prstGeom>
        </p:spPr>
        <p:txBody>
          <a:bodyPr wrap="square">
            <a:spAutoFit/>
          </a:bodyPr>
          <a:lstStyle/>
          <a:p>
            <a:pPr algn="just">
              <a:lnSpc>
                <a:spcPct val="150000"/>
              </a:lnSpc>
              <a:spcBef>
                <a:spcPts val="600"/>
              </a:spcBef>
              <a:spcAft>
                <a:spcPts val="800"/>
              </a:spcAf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parabol</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573798" y="1795222"/>
                <a:ext cx="9144000" cy="1091837"/>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3</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+ 2; </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3798" y="1795222"/>
                <a:ext cx="9144000" cy="10918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17322" y="2991908"/>
                <a:ext cx="9144000" cy="1091837"/>
              </a:xfrm>
              <a:prstGeom prst="rect">
                <a:avLst/>
              </a:prstGeom>
            </p:spPr>
            <p:txBody>
              <a:bodyPr>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 2</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+ 2</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+ 3; </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17322" y="2991908"/>
                <a:ext cx="9144000" cy="109183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466805" y="1671471"/>
                <a:ext cx="9144000" cy="1123384"/>
              </a:xfrm>
              <a:prstGeom prst="rect">
                <a:avLst/>
              </a:prstGeom>
            </p:spPr>
            <p:txBody>
              <a:bodyPr>
                <a:spAutoFit/>
              </a:bodyPr>
              <a:lstStyle/>
              <a:p>
                <a:pPr marL="30480" marR="30480" lvl="0" algn="just">
                  <a:lnSpc>
                    <a:spcPct val="150000"/>
                  </a:lnSpc>
                  <a:spcAft>
                    <a:spcPts val="1200"/>
                  </a:spcAft>
                </a:pPr>
                <a14:m>
                  <m:oMathPara xmlns:m="http://schemas.openxmlformats.org/officeDocument/2006/math">
                    <m:oMathParaPr>
                      <m:jc m:val="centerGroup"/>
                    </m:oMathParaPr>
                    <m:oMath xmlns:m="http://schemas.openxmlformats.org/officeDocument/2006/math">
                      <m:r>
                        <m:rPr>
                          <m:sty m:val="p"/>
                        </m:rPr>
                        <a:rPr lang="en-US" sz="3800" i="0">
                          <a:solidFill>
                            <a:srgbClr val="000000"/>
                          </a:solidFill>
                          <a:latin typeface="Cambria Math" panose="02040503050406030204" pitchFamily="18" charset="0"/>
                          <a:ea typeface="Times New Roman" panose="02020603050405020304" pitchFamily="18" charset="0"/>
                          <a:cs typeface="Open Sans"/>
                        </a:rPr>
                        <m:t>c</m:t>
                      </m:r>
                      <m:r>
                        <a:rPr lang="en-US" sz="3800" i="0">
                          <a:solidFill>
                            <a:srgbClr val="000000"/>
                          </a:solidFill>
                          <a:latin typeface="Cambria Math" panose="02040503050406030204" pitchFamily="18" charset="0"/>
                          <a:ea typeface="Times New Roman" panose="02020603050405020304" pitchFamily="18" charset="0"/>
                          <a:cs typeface="Open Sans"/>
                        </a:rPr>
                        <m:t>) </m:t>
                      </m:r>
                      <m:r>
                        <m:rPr>
                          <m:sty m:val="p"/>
                        </m:rPr>
                        <a:rPr lang="en-US" sz="3800" i="0">
                          <a:solidFill>
                            <a:srgbClr val="000000"/>
                          </a:solidFill>
                          <a:latin typeface="Cambria Math" panose="02040503050406030204" pitchFamily="18" charset="0"/>
                          <a:ea typeface="Times New Roman" panose="02020603050405020304" pitchFamily="18" charset="0"/>
                          <a:cs typeface="Open Sans"/>
                        </a:rPr>
                        <m:t>y</m:t>
                      </m:r>
                      <m:r>
                        <a:rPr lang="en-US" sz="3800" i="0">
                          <a:solidFill>
                            <a:srgbClr val="000000"/>
                          </a:solidFill>
                          <a:latin typeface="Cambria Math" panose="02040503050406030204" pitchFamily="18" charset="0"/>
                          <a:ea typeface="Times New Roman" panose="02020603050405020304" pitchFamily="18" charset="0"/>
                          <a:cs typeface="Open Sans"/>
                        </a:rPr>
                        <m:t> = </m:t>
                      </m:r>
                      <m:sSup>
                        <m:sSupPr>
                          <m:ctrlPr>
                            <a:rPr lang="en-US" sz="3800" i="1">
                              <a:solidFill>
                                <a:srgbClr val="000000"/>
                              </a:solidFill>
                              <a:latin typeface="Cambria Math" panose="02040503050406030204" pitchFamily="18" charset="0"/>
                              <a:ea typeface="Times New Roman" panose="02020603050405020304" pitchFamily="18" charset="0"/>
                              <a:cs typeface="Open Sans"/>
                            </a:rPr>
                          </m:ctrlPr>
                        </m:sSupPr>
                        <m:e>
                          <m:r>
                            <m:rPr>
                              <m:sty m:val="p"/>
                            </m:rPr>
                            <a:rPr lang="en-US" sz="3800" i="0">
                              <a:solidFill>
                                <a:srgbClr val="000000"/>
                              </a:solidFill>
                              <a:latin typeface="Cambria Math" panose="02040503050406030204" pitchFamily="18" charset="0"/>
                              <a:ea typeface="Times New Roman" panose="02020603050405020304" pitchFamily="18" charset="0"/>
                              <a:cs typeface="Open Sans"/>
                            </a:rPr>
                            <m:t>x</m:t>
                          </m:r>
                        </m:e>
                        <m:sup>
                          <m:r>
                            <a:rPr lang="en-US" sz="3800" i="0">
                              <a:solidFill>
                                <a:srgbClr val="000000"/>
                              </a:solidFill>
                              <a:latin typeface="Cambria Math" panose="02040503050406030204" pitchFamily="18" charset="0"/>
                              <a:ea typeface="Times New Roman" panose="02020603050405020304" pitchFamily="18" charset="0"/>
                              <a:cs typeface="Open Sans"/>
                            </a:rPr>
                            <m:t>2</m:t>
                          </m:r>
                        </m:sup>
                      </m:sSup>
                      <m:r>
                        <a:rPr lang="en-US" sz="3800" i="0">
                          <a:solidFill>
                            <a:srgbClr val="000000"/>
                          </a:solidFill>
                          <a:latin typeface="Cambria Math" panose="02040503050406030204" pitchFamily="18" charset="0"/>
                          <a:ea typeface="Times New Roman" panose="02020603050405020304" pitchFamily="18" charset="0"/>
                        </a:rPr>
                        <m:t> </m:t>
                      </m:r>
                      <m:r>
                        <a:rPr lang="en-US" sz="3800" i="0">
                          <a:solidFill>
                            <a:srgbClr val="000000"/>
                          </a:solidFill>
                          <a:latin typeface="Cambria Math" panose="02040503050406030204" pitchFamily="18" charset="0"/>
                          <a:ea typeface="Times New Roman" panose="02020603050405020304" pitchFamily="18" charset="0"/>
                          <a:cs typeface="Open Sans"/>
                        </a:rPr>
                        <m:t>+ 2</m:t>
                      </m:r>
                      <m:r>
                        <m:rPr>
                          <m:sty m:val="p"/>
                        </m:rPr>
                        <a:rPr lang="en-US" sz="3800" i="0">
                          <a:solidFill>
                            <a:srgbClr val="000000"/>
                          </a:solidFill>
                          <a:latin typeface="Cambria Math" panose="02040503050406030204" pitchFamily="18" charset="0"/>
                          <a:ea typeface="Times New Roman" panose="02020603050405020304" pitchFamily="18" charset="0"/>
                          <a:cs typeface="Open Sans"/>
                        </a:rPr>
                        <m:t>x</m:t>
                      </m:r>
                      <m:r>
                        <a:rPr lang="en-US" sz="3800" i="0">
                          <a:solidFill>
                            <a:srgbClr val="000000"/>
                          </a:solidFill>
                          <a:latin typeface="Cambria Math" panose="02040503050406030204" pitchFamily="18" charset="0"/>
                          <a:ea typeface="Times New Roman" panose="02020603050405020304" pitchFamily="18" charset="0"/>
                          <a:cs typeface="Open Sans"/>
                        </a:rPr>
                        <m:t> + 1; </m:t>
                      </m:r>
                    </m:oMath>
                  </m:oMathPara>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466805" y="1671471"/>
                <a:ext cx="9144000" cy="112338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562305" y="2887059"/>
                <a:ext cx="4710584" cy="1072088"/>
              </a:xfrm>
              <a:prstGeom prst="rect">
                <a:avLst/>
              </a:prstGeom>
            </p:spPr>
            <p:txBody>
              <a:bodyPr wrap="none">
                <a:spAutoFit/>
              </a:bodyPr>
              <a:lstStyle/>
              <a:p>
                <a:pPr lvl="0"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d</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 </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r>
                        <a:rPr lang="fr-FR" sz="3800" b="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1.</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562305" y="2887059"/>
                <a:ext cx="4710584" cy="1072088"/>
              </a:xfrm>
              <a:prstGeom prst="rect">
                <a:avLst/>
              </a:prstGeom>
              <a:blipFill>
                <a:blip r:embed="rId15"/>
                <a:stretch>
                  <a:fillRect/>
                </a:stretch>
              </a:blipFill>
            </p:spPr>
            <p:txBody>
              <a:bodyPr/>
              <a:lstStyle/>
              <a:p>
                <a:r>
                  <a:rPr lang="en-US">
                    <a:noFill/>
                  </a:rPr>
                  <a:t> </a:t>
                </a:r>
              </a:p>
            </p:txBody>
          </p:sp>
        </mc:Fallback>
      </mc:AlternateContent>
      <p:sp>
        <p:nvSpPr>
          <p:cNvPr id="29" name="Oval Callout 28"/>
          <p:cNvSpPr/>
          <p:nvPr/>
        </p:nvSpPr>
        <p:spPr>
          <a:xfrm>
            <a:off x="8450015" y="4417742"/>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914400" y="5523494"/>
                <a:ext cx="10252432" cy="3467231"/>
              </a:xfrm>
              <a:prstGeom prst="rect">
                <a:avLst/>
              </a:prstGeom>
            </p:spPr>
            <p:txBody>
              <a:bodyPr wrap="square">
                <a:spAutoFit/>
              </a:bodyPr>
              <a:lstStyle/>
              <a:p>
                <a:pPr marL="742950" indent="-742950" algn="just">
                  <a:lnSpc>
                    <a:spcPct val="150000"/>
                  </a:lnSpc>
                  <a:spcAft>
                    <a:spcPts val="1200"/>
                  </a:spcAft>
                  <a:buAutoNum type="alphaLcParenR"/>
                </a:pPr>
                <a:r>
                  <a:rPr lang="en-US" sz="3800" dirty="0" err="1">
                    <a:latin typeface="Arial" panose="020B0604020202020204" pitchFamily="34" charset="0"/>
                    <a:ea typeface="Calibri" panose="020F0502020204030204" pitchFamily="34" charset="0"/>
                    <a:cs typeface="Arial" panose="020B0604020202020204" pitchFamily="34" charset="0"/>
                  </a:rPr>
                  <a:t>Tọa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đỉnh</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den>
                        </m:f>
                      </m:e>
                    </m:d>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Trục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đối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xứng</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1200"/>
                  </a:spcAft>
                </a:pP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với</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(0;2)</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với</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(2;0)</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0" name="Rectangle 9"/>
              <p:cNvSpPr>
                <a:spLocks noRot="1" noChangeAspect="1" noMove="1" noResize="1" noEditPoints="1" noAdjustHandles="1" noChangeArrowheads="1" noChangeShapeType="1" noTextEdit="1"/>
              </p:cNvSpPr>
              <p:nvPr/>
            </p:nvSpPr>
            <p:spPr>
              <a:xfrm>
                <a:off x="914400" y="5523494"/>
                <a:ext cx="10252432" cy="3467231"/>
              </a:xfrm>
              <a:prstGeom prst="rect">
                <a:avLst/>
              </a:prstGeom>
              <a:blipFill>
                <a:blip r:embed="rId16"/>
                <a:stretch>
                  <a:fillRect l="-1784" r="-297" b="-3163"/>
                </a:stretch>
              </a:blipFill>
            </p:spPr>
            <p:txBody>
              <a:bodyPr/>
              <a:lstStyle/>
              <a:p>
                <a:r>
                  <a:rPr lang="en-US">
                    <a:noFill/>
                  </a:rPr>
                  <a:t> </a:t>
                </a:r>
              </a:p>
            </p:txBody>
          </p:sp>
        </mc:Fallback>
      </mc:AlternateContent>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39600" y="4425397"/>
            <a:ext cx="4997294" cy="5044308"/>
          </a:xfrm>
          <a:prstGeom prst="rect">
            <a:avLst/>
          </a:prstGeom>
        </p:spPr>
      </p:pic>
    </p:spTree>
    <p:extLst>
      <p:ext uri="{BB962C8B-B14F-4D97-AF65-F5344CB8AC3E}">
        <p14:creationId xmlns:p14="http://schemas.microsoft.com/office/powerpoint/2010/main" val="9385180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2" dur="5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6606286" y="355406"/>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184046" y="359270"/>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4178" y="4054340"/>
              <a:ext cx="1134643" cy="2433550"/>
            </a:xfrm>
            <a:prstGeom prst="rect">
              <a:avLst/>
            </a:prstGeom>
          </p:spPr>
        </p:pic>
      </p:grpSp>
      <p:sp>
        <p:nvSpPr>
          <p:cNvPr id="26" name="Oval Callout 25"/>
          <p:cNvSpPr/>
          <p:nvPr/>
        </p:nvSpPr>
        <p:spPr>
          <a:xfrm>
            <a:off x="8458200" y="686887"/>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1371600" y="9486900"/>
            <a:ext cx="20955000" cy="9934286"/>
            <a:chOff x="0" y="0"/>
            <a:chExt cx="5920967" cy="3624054"/>
          </a:xfrm>
        </p:grpSpPr>
        <p:sp>
          <p:nvSpPr>
            <p:cNvPr id="30" name="Freeform 29"/>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mc:AlternateContent xmlns:mc="http://schemas.openxmlformats.org/markup-compatibility/2006" xmlns:a14="http://schemas.microsoft.com/office/drawing/2010/main">
        <mc:Choice Requires="a14">
          <p:sp>
            <p:nvSpPr>
              <p:cNvPr id="2" name="Rectangle 1"/>
              <p:cNvSpPr/>
              <p:nvPr/>
            </p:nvSpPr>
            <p:spPr>
              <a:xfrm>
                <a:off x="818826" y="2096573"/>
                <a:ext cx="9827578" cy="3833422"/>
              </a:xfrm>
              <a:prstGeom prst="rect">
                <a:avLst/>
              </a:prstGeom>
            </p:spPr>
            <p:txBody>
              <a:bodyPr wrap="square">
                <a:spAutoFit/>
              </a:bodyPr>
              <a:lstStyle/>
              <a:p>
                <a:pPr>
                  <a:lnSpc>
                    <a:spcPct val="150000"/>
                  </a:lnSpc>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fr-FR" sz="3800" dirty="0" err="1">
                    <a:effectLst/>
                    <a:latin typeface="Arial" panose="020B0604020202020204" pitchFamily="34" charset="0"/>
                    <a:ea typeface="Calibri" panose="020F0502020204030204" pitchFamily="34" charset="0"/>
                    <a:cs typeface="Arial" panose="020B0604020202020204" pitchFamily="34" charset="0"/>
                  </a:rPr>
                  <a:t>Toạ</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độ</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đỉnh</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Trục</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đối</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xứng</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800" dirty="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Giao</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với</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fr-FR" sz="38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800">
                        <a:effectLst/>
                        <a:latin typeface="Cambria Math" panose="02040503050406030204" pitchFamily="18" charset="0"/>
                        <a:ea typeface="Calibri" panose="020F0502020204030204" pitchFamily="34" charset="0"/>
                        <a:cs typeface="Times New Roman" panose="02020603050405020304" pitchFamily="18" charset="0"/>
                      </a:rPr>
                      <m:t>(0;3)</m:t>
                    </m:r>
                  </m:oMath>
                </a14:m>
                <a:r>
                  <a:rPr lang="fr-FR"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với</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7</m:t>
                                </m:r>
                              </m:e>
                            </m:ra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818826" y="2096573"/>
                <a:ext cx="9827578" cy="3833422"/>
              </a:xfrm>
              <a:prstGeom prst="rect">
                <a:avLst/>
              </a:prstGeom>
              <a:blipFill>
                <a:blip r:embed="rId12"/>
                <a:stretch>
                  <a:fillRect l="-2047"/>
                </a:stretch>
              </a:blipFill>
            </p:spPr>
            <p:txBody>
              <a:bodyPr/>
              <a:lstStyle/>
              <a:p>
                <a:r>
                  <a:rPr lang="en-US">
                    <a:noFill/>
                  </a:rPr>
                  <a:t> </a:t>
                </a:r>
              </a:p>
            </p:txBody>
          </p:sp>
        </mc:Fallback>
      </mc:AlternateContent>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40843" y="2476500"/>
            <a:ext cx="6315895" cy="6101155"/>
          </a:xfrm>
          <a:prstGeom prst="rect">
            <a:avLst/>
          </a:prstGeom>
        </p:spPr>
      </p:pic>
      <p:pic>
        <p:nvPicPr>
          <p:cNvPr id="31"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62755" y="7303559"/>
            <a:ext cx="2053358" cy="2259541"/>
          </a:xfrm>
          <a:prstGeom prst="rect">
            <a:avLst/>
          </a:prstGeom>
        </p:spPr>
      </p:pic>
      <p:pic>
        <p:nvPicPr>
          <p:cNvPr id="32"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7162800" y="5706999"/>
            <a:ext cx="3081718" cy="3856101"/>
          </a:xfrm>
          <a:prstGeom prst="rect">
            <a:avLst/>
          </a:prstGeom>
        </p:spPr>
      </p:pic>
    </p:spTree>
    <p:extLst>
      <p:ext uri="{BB962C8B-B14F-4D97-AF65-F5344CB8AC3E}">
        <p14:creationId xmlns:p14="http://schemas.microsoft.com/office/powerpoint/2010/main" val="264722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6606286" y="355406"/>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184046" y="359270"/>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4178" y="4054340"/>
              <a:ext cx="1134643" cy="2433550"/>
            </a:xfrm>
            <a:prstGeom prst="rect">
              <a:avLst/>
            </a:prstGeom>
          </p:spPr>
        </p:pic>
      </p:grpSp>
      <p:pic>
        <p:nvPicPr>
          <p:cNvPr id="29"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162800" y="5706999"/>
            <a:ext cx="3081718" cy="3856101"/>
          </a:xfrm>
          <a:prstGeom prst="rect">
            <a:avLst/>
          </a:prstGeom>
        </p:spPr>
      </p:pic>
      <p:sp>
        <p:nvSpPr>
          <p:cNvPr id="26" name="Oval Callout 25"/>
          <p:cNvSpPr/>
          <p:nvPr/>
        </p:nvSpPr>
        <p:spPr>
          <a:xfrm>
            <a:off x="8458200" y="686887"/>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1371600" y="9486900"/>
            <a:ext cx="20955000" cy="9934286"/>
            <a:chOff x="0" y="0"/>
            <a:chExt cx="5920967" cy="3624054"/>
          </a:xfrm>
        </p:grpSpPr>
        <p:sp>
          <p:nvSpPr>
            <p:cNvPr id="30" name="Freeform 29"/>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mc:AlternateContent xmlns:mc="http://schemas.openxmlformats.org/markup-compatibility/2006" xmlns:a14="http://schemas.microsoft.com/office/drawing/2010/main">
        <mc:Choice Requires="a14">
          <p:sp>
            <p:nvSpPr>
              <p:cNvPr id="2" name="Rectangle 1"/>
              <p:cNvSpPr/>
              <p:nvPr/>
            </p:nvSpPr>
            <p:spPr>
              <a:xfrm>
                <a:off x="611822" y="2038677"/>
                <a:ext cx="9827578" cy="2723823"/>
              </a:xfrm>
              <a:prstGeom prst="rect">
                <a:avLst/>
              </a:prstGeom>
            </p:spPr>
            <p:txBody>
              <a:bodyPr wrap="square">
                <a:spAutoFit/>
              </a:bodyPr>
              <a:lstStyle/>
              <a:p>
                <a:pPr lvl="0">
                  <a:lnSpc>
                    <a:spcPct val="150000"/>
                  </a:lnSpc>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Toạ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đỉnh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I(-1;0).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xứng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fr-FR" sz="38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oMath>
                </a14:m>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nSpc>
                    <a:spcPct val="150000"/>
                  </a:lnSpc>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Giao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Oy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(0;1).</a:t>
                </a:r>
              </a:p>
              <a:p>
                <a:pPr lvl="0">
                  <a:lnSpc>
                    <a:spcPct val="150000"/>
                  </a:lnSpc>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xúc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Ox</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(-1;0).</a:t>
                </a:r>
              </a:p>
            </p:txBody>
          </p:sp>
        </mc:Choice>
        <mc:Fallback xmlns="">
          <p:sp>
            <p:nvSpPr>
              <p:cNvPr id="2" name="Rectangle 1"/>
              <p:cNvSpPr>
                <a:spLocks noRot="1" noChangeAspect="1" noMove="1" noResize="1" noEditPoints="1" noAdjustHandles="1" noChangeArrowheads="1" noChangeShapeType="1" noTextEdit="1"/>
              </p:cNvSpPr>
              <p:nvPr/>
            </p:nvSpPr>
            <p:spPr>
              <a:xfrm>
                <a:off x="611822" y="2038677"/>
                <a:ext cx="9827578" cy="2723823"/>
              </a:xfrm>
              <a:prstGeom prst="rect">
                <a:avLst/>
              </a:prstGeom>
              <a:blipFill>
                <a:blip r:embed="rId20"/>
                <a:stretch>
                  <a:fillRect l="-2046" r="-1426" b="-4251"/>
                </a:stretch>
              </a:blipFill>
            </p:spPr>
            <p:txBody>
              <a:bodyPr/>
              <a:lstStyle/>
              <a:p>
                <a:r>
                  <a:rPr lang="en-US">
                    <a:noFill/>
                  </a:rPr>
                  <a:t> </a:t>
                </a:r>
              </a:p>
            </p:txBody>
          </p:sp>
        </mc:Fallback>
      </mc:AlternateContent>
      <p:pic>
        <p:nvPicPr>
          <p:cNvPr id="31"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62755" y="7303559"/>
            <a:ext cx="2053358" cy="2259541"/>
          </a:xfrm>
          <a:prstGeom prst="rect">
            <a:avLst/>
          </a:prstGeom>
        </p:spPr>
      </p:pic>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49000" y="2229084"/>
            <a:ext cx="6663934" cy="6248400"/>
          </a:xfrm>
          <a:prstGeom prst="rect">
            <a:avLst/>
          </a:prstGeom>
        </p:spPr>
      </p:pic>
    </p:spTree>
    <p:extLst>
      <p:ext uri="{BB962C8B-B14F-4D97-AF65-F5344CB8AC3E}">
        <p14:creationId xmlns:p14="http://schemas.microsoft.com/office/powerpoint/2010/main" val="39763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6606286" y="355406"/>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184046" y="359270"/>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4178" y="4054340"/>
              <a:ext cx="1134643" cy="2433550"/>
            </a:xfrm>
            <a:prstGeom prst="rect">
              <a:avLst/>
            </a:prstGeom>
          </p:spPr>
        </p:pic>
      </p:grpSp>
      <p:pic>
        <p:nvPicPr>
          <p:cNvPr id="29"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162800" y="5706999"/>
            <a:ext cx="3081718" cy="3856101"/>
          </a:xfrm>
          <a:prstGeom prst="rect">
            <a:avLst/>
          </a:prstGeom>
        </p:spPr>
      </p:pic>
      <p:sp>
        <p:nvSpPr>
          <p:cNvPr id="26" name="Oval Callout 25"/>
          <p:cNvSpPr/>
          <p:nvPr/>
        </p:nvSpPr>
        <p:spPr>
          <a:xfrm>
            <a:off x="8458200" y="686887"/>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1371600" y="9486900"/>
            <a:ext cx="20955000" cy="9934286"/>
            <a:chOff x="0" y="0"/>
            <a:chExt cx="5920967" cy="3624054"/>
          </a:xfrm>
        </p:grpSpPr>
        <p:sp>
          <p:nvSpPr>
            <p:cNvPr id="30" name="Freeform 29"/>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mc:AlternateContent xmlns:mc="http://schemas.openxmlformats.org/markup-compatibility/2006" xmlns:a14="http://schemas.microsoft.com/office/drawing/2010/main">
        <mc:Choice Requires="a14">
          <p:sp>
            <p:nvSpPr>
              <p:cNvPr id="2" name="Rectangle 1"/>
              <p:cNvSpPr/>
              <p:nvPr/>
            </p:nvSpPr>
            <p:spPr>
              <a:xfrm>
                <a:off x="582839" y="2036111"/>
                <a:ext cx="10056178" cy="3467231"/>
              </a:xfrm>
              <a:prstGeom prst="rect">
                <a:avLst/>
              </a:prstGeom>
            </p:spPr>
            <p:txBody>
              <a:bodyPr wrap="square">
                <a:spAutoFit/>
              </a:bodyPr>
              <a:lstStyle/>
              <a:p>
                <a:pPr>
                  <a:lnSpc>
                    <a:spcPct val="150000"/>
                  </a:lnSpc>
                  <a:spcAft>
                    <a:spcPts val="1200"/>
                  </a:spcAft>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d) </a:t>
                </a:r>
                <a:r>
                  <a:rPr lang="fr-FR" sz="3800" dirty="0" err="1">
                    <a:effectLst/>
                    <a:latin typeface="Arial" panose="020B0604020202020204" pitchFamily="34" charset="0"/>
                    <a:ea typeface="Calibri" panose="020F0502020204030204" pitchFamily="34" charset="0"/>
                    <a:cs typeface="Arial" panose="020B0604020202020204" pitchFamily="34" charset="0"/>
                  </a:rPr>
                  <a:t>Toạ</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độ</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đỉnh</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𝐼</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4</m:t>
                            </m:r>
                          </m:den>
                        </m:f>
                      </m:e>
                    </m:d>
                  </m:oMath>
                </a14:m>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Trục</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đối</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xứng</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800" dirty="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spcAft>
                    <a:spcPts val="1200"/>
                  </a:spcAft>
                </a:pP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Giao</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với</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fr-FR" sz="38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800">
                        <a:effectLst/>
                        <a:latin typeface="Cambria Math" panose="02040503050406030204" pitchFamily="18" charset="0"/>
                        <a:ea typeface="Calibri" panose="020F0502020204030204" pitchFamily="34" charset="0"/>
                        <a:cs typeface="Times New Roman" panose="02020603050405020304" pitchFamily="18" charset="0"/>
                      </a:rPr>
                      <m:t>(0;</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Đồ</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thị</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không</a:t>
                </a:r>
                <a:r>
                  <a:rPr lang="fr-FR" sz="3800" dirty="0">
                    <a:effectLst/>
                    <a:latin typeface="Arial" panose="020B0604020202020204" pitchFamily="34" charset="0"/>
                    <a:ea typeface="Calibri" panose="020F0502020204030204" pitchFamily="34" charset="0"/>
                    <a:cs typeface="Arial" panose="020B0604020202020204" pitchFamily="34" charset="0"/>
                  </a:rPr>
                  <a:t> </a:t>
                </a:r>
                <a:r>
                  <a:rPr lang="fr-FR" sz="3800" dirty="0" err="1">
                    <a:effectLst/>
                    <a:latin typeface="Arial" panose="020B0604020202020204" pitchFamily="34" charset="0"/>
                    <a:ea typeface="Calibri" panose="020F0502020204030204" pitchFamily="34" charset="0"/>
                    <a:cs typeface="Arial" panose="020B0604020202020204" pitchFamily="34" charset="0"/>
                  </a:rPr>
                  <a:t>cắt</a:t>
                </a:r>
                <a:r>
                  <a:rPr lang="fr-FR"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fr-FR"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82839" y="2036111"/>
                <a:ext cx="10056178" cy="3467231"/>
              </a:xfrm>
              <a:prstGeom prst="rect">
                <a:avLst/>
              </a:prstGeom>
              <a:blipFill>
                <a:blip r:embed="rId20"/>
                <a:stretch>
                  <a:fillRect l="-2001" r="-1152" b="-3163"/>
                </a:stretch>
              </a:blipFill>
            </p:spPr>
            <p:txBody>
              <a:bodyPr/>
              <a:lstStyle/>
              <a:p>
                <a:r>
                  <a:rPr lang="en-US">
                    <a:noFill/>
                  </a:rPr>
                  <a:t> </a:t>
                </a:r>
              </a:p>
            </p:txBody>
          </p:sp>
        </mc:Fallback>
      </mc:AlternateContent>
      <p:pic>
        <p:nvPicPr>
          <p:cNvPr id="31"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62755" y="7303559"/>
            <a:ext cx="2053358" cy="2259541"/>
          </a:xfrm>
          <a:prstGeom prst="rect">
            <a:avLst/>
          </a:prstGeom>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53192" y="2208876"/>
            <a:ext cx="6480151" cy="6588931"/>
          </a:xfrm>
          <a:prstGeom prst="rect">
            <a:avLst/>
          </a:prstGeom>
        </p:spPr>
      </p:pic>
    </p:spTree>
    <p:extLst>
      <p:ext uri="{BB962C8B-B14F-4D97-AF65-F5344CB8AC3E}">
        <p14:creationId xmlns:p14="http://schemas.microsoft.com/office/powerpoint/2010/main" val="43769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8118" y="-1300006"/>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999572" y="6502918"/>
            <a:ext cx="4676861" cy="5601032"/>
          </a:xfrm>
          <a:prstGeom prst="rect">
            <a:avLst/>
          </a:prstGeom>
        </p:spPr>
      </p:pic>
      <p:grpSp>
        <p:nvGrpSpPr>
          <p:cNvPr id="8" name="Group 7"/>
          <p:cNvGrpSpPr/>
          <p:nvPr/>
        </p:nvGrpSpPr>
        <p:grpSpPr>
          <a:xfrm>
            <a:off x="8077200" y="495300"/>
            <a:ext cx="2548023" cy="1066800"/>
            <a:chOff x="381000" y="190500"/>
            <a:chExt cx="5562600" cy="1066800"/>
          </a:xfrm>
        </p:grpSpPr>
        <p:sp>
          <p:nvSpPr>
            <p:cNvPr id="9" name="Rectangle 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010513" y="210783"/>
              <a:ext cx="432611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6.8 </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2" name="Rectangle 11"/>
          <p:cNvSpPr/>
          <p:nvPr/>
        </p:nvSpPr>
        <p:spPr>
          <a:xfrm>
            <a:off x="1269793" y="1849041"/>
            <a:ext cx="15875207" cy="1846659"/>
          </a:xfrm>
          <a:prstGeom prst="rect">
            <a:avLst/>
          </a:prstGeom>
        </p:spPr>
        <p:txBody>
          <a:bodyPr wrap="square">
            <a:spAutoFit/>
          </a:bodyPr>
          <a:lstStyle/>
          <a:p>
            <a:pPr algn="just">
              <a:lnSpc>
                <a:spcPct val="150000"/>
              </a:lnSpc>
              <a:spcBef>
                <a:spcPts val="600"/>
              </a:spcBef>
              <a:spcAft>
                <a:spcPts val="800"/>
              </a:spcAft>
            </a:pP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parabol</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vẽ</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ở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Bài</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tập</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6.7,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hãy</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biết</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đồng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nghịch</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mỗi</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hàm</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bậc</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hai</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tương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ứng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381000" y="4762500"/>
                <a:ext cx="19583400" cy="4907882"/>
              </a:xfrm>
              <a:prstGeom prst="rect">
                <a:avLst/>
              </a:prstGeom>
            </p:spPr>
            <p:txBody>
              <a:bodyPr wrap="square">
                <a:spAutoFit/>
              </a:bodyPr>
              <a:lstStyle/>
              <a:p>
                <a:pPr>
                  <a:lnSpc>
                    <a:spcPct val="150000"/>
                  </a:lnSpc>
                  <a:spcAft>
                    <a:spcPts val="0"/>
                  </a:spcAft>
                </a:pP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fr-FR" sz="3800" i="1">
                            <a:solidFill>
                              <a:schemeClr val="bg1"/>
                            </a:solidFill>
                            <a:effectLst/>
                            <a:latin typeface="Cambria Math" panose="02040503050406030204" pitchFamily="18" charset="0"/>
                            <a:ea typeface="Times New Roman" panose="02020603050405020304" pitchFamily="18" charset="0"/>
                          </a:rPr>
                        </m:ctrlPr>
                      </m:dPr>
                      <m:e>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3</m:t>
                            </m:r>
                          </m:num>
                          <m:den>
                            <m:r>
                              <a:rPr lang="fr-FR" sz="3800" i="1">
                                <a:solidFill>
                                  <a:schemeClr val="bg1"/>
                                </a:solidFill>
                                <a:effectLst/>
                                <a:latin typeface="Cambria Math" panose="02040503050406030204" pitchFamily="18" charset="0"/>
                                <a:ea typeface="Times New Roman" panose="02020603050405020304" pitchFamily="18" charset="0"/>
                              </a:rPr>
                              <m:t>2</m:t>
                            </m:r>
                          </m:den>
                        </m:f>
                        <m:r>
                          <a:rPr lang="fr-FR" sz="3800" i="1">
                            <a:solidFill>
                              <a:schemeClr val="bg1"/>
                            </a:solidFill>
                            <a:effectLst/>
                            <a:latin typeface="Cambria Math" panose="02040503050406030204" pitchFamily="18" charset="0"/>
                            <a:ea typeface="Times New Roman" panose="02020603050405020304" pitchFamily="18" charset="0"/>
                          </a:rPr>
                          <m:t>;+∞</m:t>
                        </m:r>
                      </m:e>
                    </m:d>
                  </m:oMath>
                </a14:m>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nghịch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3</m:t>
                        </m:r>
                      </m:num>
                      <m:den>
                        <m:r>
                          <a:rPr lang="fr-FR" sz="3800" i="1">
                            <a:solidFill>
                              <a:schemeClr val="bg1"/>
                            </a:solidFill>
                            <a:effectLst/>
                            <a:latin typeface="Cambria Math" panose="02040503050406030204" pitchFamily="18" charset="0"/>
                            <a:ea typeface="Times New Roman" panose="02020603050405020304" pitchFamily="18" charset="0"/>
                          </a:rPr>
                          <m:t>2</m:t>
                        </m:r>
                      </m:den>
                    </m:f>
                    <m:r>
                      <a:rPr lang="fr-FR" sz="3800" i="1">
                        <a:solidFill>
                          <a:schemeClr val="bg1"/>
                        </a:solidFill>
                        <a:effectLst/>
                        <a:latin typeface="Cambria Math" panose="02040503050406030204" pitchFamily="18" charset="0"/>
                        <a:ea typeface="Times New Roman" panose="02020603050405020304" pitchFamily="18" charset="0"/>
                      </a:rPr>
                      <m:t>)</m:t>
                    </m:r>
                  </m:oMath>
                </a14:m>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fr-FR" sz="3800" i="1">
                            <a:solidFill>
                              <a:schemeClr val="bg1"/>
                            </a:solidFill>
                            <a:effectLst/>
                            <a:latin typeface="Cambria Math" panose="02040503050406030204" pitchFamily="18" charset="0"/>
                            <a:ea typeface="Times New Roman" panose="02020603050405020304" pitchFamily="18" charset="0"/>
                          </a:rPr>
                        </m:ctrlPr>
                      </m:dPr>
                      <m:e>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1</m:t>
                            </m:r>
                          </m:num>
                          <m:den>
                            <m:r>
                              <a:rPr lang="fr-FR" sz="3800" i="1">
                                <a:solidFill>
                                  <a:schemeClr val="bg1"/>
                                </a:solidFill>
                                <a:effectLst/>
                                <a:latin typeface="Cambria Math" panose="02040503050406030204" pitchFamily="18" charset="0"/>
                                <a:ea typeface="Times New Roman" panose="02020603050405020304" pitchFamily="18" charset="0"/>
                              </a:rPr>
                              <m:t>2</m:t>
                            </m:r>
                          </m:den>
                        </m:f>
                      </m:e>
                    </m:d>
                  </m:oMath>
                </a14:m>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nghịch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1</m:t>
                        </m:r>
                      </m:num>
                      <m:den>
                        <m:r>
                          <a:rPr lang="fr-FR" sz="3800" i="1">
                            <a:solidFill>
                              <a:schemeClr val="bg1"/>
                            </a:solidFill>
                            <a:effectLst/>
                            <a:latin typeface="Cambria Math" panose="02040503050406030204" pitchFamily="18" charset="0"/>
                            <a:ea typeface="Times New Roman" panose="02020603050405020304" pitchFamily="18" charset="0"/>
                          </a:rPr>
                          <m:t>2</m:t>
                        </m:r>
                      </m:den>
                    </m:f>
                    <m:r>
                      <a:rPr lang="fr-FR" sz="3800" i="1">
                        <a:solidFill>
                          <a:schemeClr val="bg1"/>
                        </a:solidFill>
                        <a:effectLst/>
                        <a:latin typeface="Cambria Math" panose="02040503050406030204" pitchFamily="18" charset="0"/>
                        <a:ea typeface="Times New Roman" panose="02020603050405020304" pitchFamily="18" charset="0"/>
                      </a:rPr>
                      <m:t>;+∞)</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fr-FR" sz="3800" i="1">
                            <a:solidFill>
                              <a:schemeClr val="bg1"/>
                            </a:solidFill>
                            <a:effectLst/>
                            <a:latin typeface="Cambria Math" panose="02040503050406030204" pitchFamily="18" charset="0"/>
                            <a:ea typeface="Times New Roman" panose="02020603050405020304" pitchFamily="18" charset="0"/>
                          </a:rPr>
                        </m:ctrlPr>
                      </m:dPr>
                      <m:e>
                        <m:r>
                          <a:rPr lang="fr-FR" sz="3800" i="1">
                            <a:solidFill>
                              <a:schemeClr val="bg1"/>
                            </a:solidFill>
                            <a:effectLst/>
                            <a:latin typeface="Cambria Math" panose="02040503050406030204" pitchFamily="18" charset="0"/>
                            <a:ea typeface="Times New Roman" panose="02020603050405020304" pitchFamily="18" charset="0"/>
                          </a:rPr>
                          <m:t>−1;+∞</m:t>
                        </m:r>
                      </m:e>
                    </m:d>
                  </m:oMath>
                </a14:m>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nghịch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800" i="1">
                        <a:solidFill>
                          <a:schemeClr val="bg1"/>
                        </a:solidFill>
                        <a:effectLst/>
                        <a:latin typeface="Cambria Math" panose="02040503050406030204" pitchFamily="18" charset="0"/>
                        <a:ea typeface="Times New Roman" panose="02020603050405020304" pitchFamily="18" charset="0"/>
                      </a:rPr>
                      <m:t>(−∞;−1)</m:t>
                    </m:r>
                  </m:oMath>
                </a14:m>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Hàm</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đồng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fr-FR" sz="3800" i="1">
                            <a:solidFill>
                              <a:schemeClr val="bg1"/>
                            </a:solidFill>
                            <a:effectLst/>
                            <a:latin typeface="Cambria Math" panose="02040503050406030204" pitchFamily="18" charset="0"/>
                            <a:ea typeface="Times New Roman" panose="02020603050405020304" pitchFamily="18" charset="0"/>
                          </a:rPr>
                        </m:ctrlPr>
                      </m:dPr>
                      <m:e>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1</m:t>
                            </m:r>
                          </m:num>
                          <m:den>
                            <m:r>
                              <a:rPr lang="fr-FR" sz="3800" i="1">
                                <a:solidFill>
                                  <a:schemeClr val="bg1"/>
                                </a:solidFill>
                                <a:effectLst/>
                                <a:latin typeface="Cambria Math" panose="02040503050406030204" pitchFamily="18" charset="0"/>
                                <a:ea typeface="Times New Roman" panose="02020603050405020304" pitchFamily="18" charset="0"/>
                              </a:rPr>
                              <m:t>2</m:t>
                            </m:r>
                          </m:den>
                        </m:f>
                      </m:e>
                    </m:d>
                  </m:oMath>
                </a14:m>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nghịch</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fr-FR"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800" i="1">
                        <a:solidFill>
                          <a:schemeClr val="bg1"/>
                        </a:solidFill>
                        <a:effectLst/>
                        <a:latin typeface="Cambria Math" panose="02040503050406030204" pitchFamily="18" charset="0"/>
                        <a:ea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rPr>
                        </m:ctrlPr>
                      </m:fPr>
                      <m:num>
                        <m:r>
                          <a:rPr lang="fr-FR" sz="3800" i="1">
                            <a:solidFill>
                              <a:schemeClr val="bg1"/>
                            </a:solidFill>
                            <a:effectLst/>
                            <a:latin typeface="Cambria Math" panose="02040503050406030204" pitchFamily="18" charset="0"/>
                            <a:ea typeface="Times New Roman" panose="02020603050405020304" pitchFamily="18" charset="0"/>
                          </a:rPr>
                          <m:t>1</m:t>
                        </m:r>
                      </m:num>
                      <m:den>
                        <m:r>
                          <a:rPr lang="fr-FR" sz="3800" i="1">
                            <a:solidFill>
                              <a:schemeClr val="bg1"/>
                            </a:solidFill>
                            <a:effectLst/>
                            <a:latin typeface="Cambria Math" panose="02040503050406030204" pitchFamily="18" charset="0"/>
                            <a:ea typeface="Times New Roman" panose="02020603050405020304" pitchFamily="18" charset="0"/>
                          </a:rPr>
                          <m:t>2</m:t>
                        </m:r>
                      </m:den>
                    </m:f>
                    <m:r>
                      <a:rPr lang="fr-FR" sz="3800" i="1">
                        <a:solidFill>
                          <a:schemeClr val="bg1"/>
                        </a:solidFill>
                        <a:effectLst/>
                        <a:latin typeface="Cambria Math" panose="02040503050406030204" pitchFamily="18" charset="0"/>
                        <a:ea typeface="Times New Roman" panose="02020603050405020304" pitchFamily="18" charset="0"/>
                      </a:rPr>
                      <m:t>;+∞)</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81000" y="4762500"/>
                <a:ext cx="19583400" cy="4907882"/>
              </a:xfrm>
              <a:prstGeom prst="rect">
                <a:avLst/>
              </a:prstGeom>
              <a:blipFill>
                <a:blip r:embed="rId4"/>
                <a:stretch>
                  <a:fillRect l="-1027"/>
                </a:stretch>
              </a:blipFill>
            </p:spPr>
            <p:txBody>
              <a:bodyPr/>
              <a:lstStyle/>
              <a:p>
                <a:r>
                  <a:rPr lang="en-US">
                    <a:noFill/>
                  </a:rPr>
                  <a:t> </a:t>
                </a:r>
              </a:p>
            </p:txBody>
          </p:sp>
        </mc:Fallback>
      </mc:AlternateContent>
      <p:sp>
        <p:nvSpPr>
          <p:cNvPr id="21" name="Oval Callout 20"/>
          <p:cNvSpPr/>
          <p:nvPr/>
        </p:nvSpPr>
        <p:spPr>
          <a:xfrm>
            <a:off x="8569359" y="39945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2" name="Group 21"/>
          <p:cNvGrpSpPr/>
          <p:nvPr/>
        </p:nvGrpSpPr>
        <p:grpSpPr>
          <a:xfrm>
            <a:off x="16478250" y="252683"/>
            <a:ext cx="1333500" cy="1178600"/>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6"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4178" y="4054340"/>
              <a:ext cx="1134643" cy="2433550"/>
            </a:xfrm>
            <a:prstGeom prst="rect">
              <a:avLst/>
            </a:prstGeom>
          </p:spPr>
        </p:pic>
      </p:grpSp>
    </p:spTree>
    <p:extLst>
      <p:ext uri="{BB962C8B-B14F-4D97-AF65-F5344CB8AC3E}">
        <p14:creationId xmlns:p14="http://schemas.microsoft.com/office/powerpoint/2010/main" val="351208471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barn(inVertical)">
                                      <p:cBhvr>
                                        <p:cTn id="32" dur="500"/>
                                        <p:tgtEl>
                                          <p:spTgt spid="1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43214"/>
            <a:ext cx="17297400" cy="9934286"/>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0" y="8599711"/>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344366" y="8599711"/>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grpSp>
        <p:nvGrpSpPr>
          <p:cNvPr id="16" name="Group 15"/>
          <p:cNvGrpSpPr/>
          <p:nvPr/>
        </p:nvGrpSpPr>
        <p:grpSpPr>
          <a:xfrm>
            <a:off x="7892046" y="876300"/>
            <a:ext cx="2548023" cy="1066800"/>
            <a:chOff x="381000" y="190500"/>
            <a:chExt cx="5562600" cy="1066800"/>
          </a:xfrm>
        </p:grpSpPr>
        <p:sp>
          <p:nvSpPr>
            <p:cNvPr id="17" name="Rectangle 16"/>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010513" y="210783"/>
              <a:ext cx="432611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6.9 </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2109351" y="2247900"/>
                <a:ext cx="14817098" cy="4478149"/>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𝑎</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cs typeface="Open Sans"/>
                      </a:rPr>
                      <m:t>𝑏𝑥</m:t>
                    </m:r>
                    <m:r>
                      <a:rPr lang="en-US" sz="3800" i="1">
                        <a:solidFill>
                          <a:srgbClr val="000000"/>
                        </a:solidFill>
                        <a:effectLst/>
                        <a:latin typeface="Cambria Math" panose="02040503050406030204" pitchFamily="18" charset="0"/>
                        <a:ea typeface="Times New Roman" panose="02020603050405020304" pitchFamily="18" charset="0"/>
                        <a:cs typeface="Open Sans"/>
                      </a:rPr>
                      <m:t> + 1</m:t>
                    </m:r>
                  </m:oMath>
                </a14:m>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A(1; 0)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B(2; 4);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A(1; 0)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xứng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 = 1;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I(1; 2);</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 1; 1)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0,25.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09351" y="2247900"/>
                <a:ext cx="14817098" cy="4478149"/>
              </a:xfrm>
              <a:prstGeom prst="rect">
                <a:avLst/>
              </a:prstGeom>
              <a:blipFill>
                <a:blip r:embed="rId12"/>
                <a:stretch>
                  <a:fillRect l="-1152" b="-2180"/>
                </a:stretch>
              </a:blipFill>
            </p:spPr>
            <p:txBody>
              <a:bodyPr/>
              <a:lstStyle/>
              <a:p>
                <a:r>
                  <a:rPr lang="en-US">
                    <a:noFill/>
                  </a:rPr>
                  <a:t> </a:t>
                </a:r>
              </a:p>
            </p:txBody>
          </p:sp>
        </mc:Fallback>
      </mc:AlternateContent>
      <p:pic>
        <p:nvPicPr>
          <p:cNvPr id="20"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172200" y="7143130"/>
            <a:ext cx="6324600" cy="2822353"/>
          </a:xfrm>
          <a:prstGeom prst="rect">
            <a:avLst/>
          </a:prstGeom>
        </p:spPr>
      </p:pic>
    </p:spTree>
    <p:extLst>
      <p:ext uri="{BB962C8B-B14F-4D97-AF65-F5344CB8AC3E}">
        <p14:creationId xmlns:p14="http://schemas.microsoft.com/office/powerpoint/2010/main" val="207287174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067800"/>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290145" y="8218530"/>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139529" y="-20917"/>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sp>
        <p:nvSpPr>
          <p:cNvPr id="23" name="Oval Callout 22"/>
          <p:cNvSpPr/>
          <p:nvPr/>
        </p:nvSpPr>
        <p:spPr>
          <a:xfrm>
            <a:off x="8345337" y="10287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066800" y="1955413"/>
            <a:ext cx="17526000" cy="861133"/>
          </a:xfrm>
          <a:prstGeom prst="rect">
            <a:avLst/>
          </a:prstGeom>
        </p:spPr>
        <p:txBody>
          <a:bodyPr wrap="square">
            <a:spAutoFit/>
          </a:bodyPr>
          <a:lstStyle/>
          <a:p>
            <a:pPr>
              <a:lnSpc>
                <a:spcPct val="150000"/>
              </a:lnSpc>
            </a:pPr>
            <a:r>
              <a:rPr lang="fr-FR" sz="3800" dirty="0">
                <a:latin typeface="Arial" panose="020B0604020202020204" pitchFamily="34" charset="0"/>
                <a:ea typeface="Times New Roman" panose="02020603050405020304" pitchFamily="18" charset="0"/>
                <a:cs typeface="Arial" panose="020B0604020202020204" pitchFamily="34" charset="0"/>
              </a:rPr>
              <a:t>a) </a:t>
            </a:r>
            <a:r>
              <a:rPr lang="fr-FR" sz="3800" dirty="0" err="1">
                <a:latin typeface="Arial" panose="020B0604020202020204" pitchFamily="34" charset="0"/>
                <a:ea typeface="Times New Roman" panose="02020603050405020304" pitchFamily="18" charset="0"/>
                <a:cs typeface="Arial" panose="020B0604020202020204" pitchFamily="34" charset="0"/>
              </a:rPr>
              <a:t>Thay</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tọa</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độ</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điểm</a:t>
            </a:r>
            <a:r>
              <a:rPr lang="fr-FR" sz="3800" dirty="0">
                <a:latin typeface="Arial" panose="020B0604020202020204" pitchFamily="34" charset="0"/>
                <a:ea typeface="Times New Roman" panose="02020603050405020304" pitchFamily="18" charset="0"/>
                <a:cs typeface="Arial" panose="020B0604020202020204" pitchFamily="34" charset="0"/>
              </a:rPr>
              <a:t> A </a:t>
            </a:r>
            <a:r>
              <a:rPr lang="fr-FR" sz="3800" dirty="0" err="1">
                <a:latin typeface="Arial" panose="020B0604020202020204" pitchFamily="34" charset="0"/>
                <a:ea typeface="Times New Roman" panose="02020603050405020304" pitchFamily="18" charset="0"/>
                <a:cs typeface="Arial" panose="020B0604020202020204" pitchFamily="34" charset="0"/>
              </a:rPr>
              <a:t>và</a:t>
            </a:r>
            <a:r>
              <a:rPr lang="fr-FR" sz="3800" dirty="0">
                <a:latin typeface="Arial" panose="020B0604020202020204" pitchFamily="34" charset="0"/>
                <a:ea typeface="Times New Roman" panose="02020603050405020304" pitchFamily="18" charset="0"/>
                <a:cs typeface="Arial" panose="020B0604020202020204" pitchFamily="34" charset="0"/>
              </a:rPr>
              <a:t> B </a:t>
            </a:r>
            <a:r>
              <a:rPr lang="fr-FR" sz="3800" dirty="0" err="1">
                <a:latin typeface="Arial" panose="020B0604020202020204" pitchFamily="34" charset="0"/>
                <a:ea typeface="Times New Roman" panose="02020603050405020304" pitchFamily="18" charset="0"/>
                <a:cs typeface="Arial" panose="020B0604020202020204" pitchFamily="34" charset="0"/>
              </a:rPr>
              <a:t>vào</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hàm</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số</a:t>
            </a:r>
            <a:r>
              <a:rPr lang="fr-FR" sz="3800" dirty="0">
                <a:latin typeface="Arial" panose="020B0604020202020204" pitchFamily="34" charset="0"/>
                <a:ea typeface="Times New Roman" panose="02020603050405020304" pitchFamily="18" charset="0"/>
                <a:cs typeface="Arial" panose="020B0604020202020204" pitchFamily="34" charset="0"/>
              </a:rPr>
              <a:t> ta </a:t>
            </a:r>
            <a:r>
              <a:rPr lang="fr-FR" sz="3800" dirty="0" err="1">
                <a:latin typeface="Arial" panose="020B0604020202020204" pitchFamily="34" charset="0"/>
                <a:ea typeface="Times New Roman" panose="02020603050405020304" pitchFamily="18" charset="0"/>
                <a:cs typeface="Arial" panose="020B0604020202020204" pitchFamily="34" charset="0"/>
              </a:rPr>
              <a:t>có</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hệ</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phương</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trình</a:t>
            </a:r>
            <a:r>
              <a:rPr lang="fr-FR" sz="3800" dirty="0">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4343197" y="1790700"/>
                <a:ext cx="9144000" cy="419704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3800" i="1" smtClean="0">
                              <a:solidFill>
                                <a:prstClr val="black"/>
                              </a:solidFill>
                              <a:latin typeface="Cambria Math" panose="02040503050406030204" pitchFamily="18" charset="0"/>
                              <a:ea typeface="Times New Roman" panose="02020603050405020304" pitchFamily="18" charset="0"/>
                            </a:rPr>
                          </m:ctrlPr>
                        </m:dPr>
                        <m:e>
                          <m:eqArr>
                            <m:eqArrPr>
                              <m:ctrlPr>
                                <a:rPr lang="en-US" sz="3800" i="1">
                                  <a:solidFill>
                                    <a:prstClr val="black"/>
                                  </a:solidFill>
                                  <a:latin typeface="Cambria Math" panose="02040503050406030204" pitchFamily="18" charset="0"/>
                                  <a:ea typeface="Times New Roman" panose="02020603050405020304" pitchFamily="18" charset="0"/>
                                </a:rPr>
                              </m:ctrlPr>
                            </m:eqArrPr>
                            <m:e>
                              <m:r>
                                <a:rPr lang="en-US" sz="3800" i="1">
                                  <a:solidFill>
                                    <a:prstClr val="black"/>
                                  </a:solidFill>
                                  <a:latin typeface="Cambria Math" panose="02040503050406030204" pitchFamily="18" charset="0"/>
                                  <a:ea typeface="Times New Roman" panose="02020603050405020304" pitchFamily="18" charset="0"/>
                                </a:rPr>
                                <m:t>0=</m:t>
                              </m:r>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1</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m:t>
                              </m:r>
                              <m:r>
                                <a:rPr lang="en-US" sz="3800" i="1">
                                  <a:solidFill>
                                    <a:prstClr val="black"/>
                                  </a:solidFill>
                                  <a:latin typeface="Cambria Math" panose="02040503050406030204" pitchFamily="18" charset="0"/>
                                  <a:ea typeface="Times New Roman" panose="02020603050405020304" pitchFamily="18" charset="0"/>
                                </a:rPr>
                                <m:t>𝑏</m:t>
                              </m:r>
                              <m:r>
                                <a:rPr lang="en-US" sz="3800" i="1">
                                  <a:solidFill>
                                    <a:prstClr val="black"/>
                                  </a:solidFill>
                                  <a:latin typeface="Cambria Math" panose="02040503050406030204" pitchFamily="18" charset="0"/>
                                  <a:ea typeface="Times New Roman" panose="02020603050405020304" pitchFamily="18" charset="0"/>
                                </a:rPr>
                                <m:t>.1+1</m:t>
                              </m:r>
                            </m:e>
                            <m:e/>
                            <m:e>
                              <m:r>
                                <a:rPr lang="en-US" sz="3800" i="1">
                                  <a:solidFill>
                                    <a:prstClr val="black"/>
                                  </a:solidFill>
                                  <a:latin typeface="Cambria Math" panose="02040503050406030204" pitchFamily="18" charset="0"/>
                                  <a:ea typeface="Times New Roman" panose="02020603050405020304" pitchFamily="18" charset="0"/>
                                </a:rPr>
                                <m:t>4=</m:t>
                              </m:r>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m:t>
                              </m:r>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2</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m:t>
                              </m:r>
                              <m:r>
                                <a:rPr lang="en-US" sz="3800" i="1">
                                  <a:solidFill>
                                    <a:prstClr val="black"/>
                                  </a:solidFill>
                                  <a:latin typeface="Cambria Math" panose="02040503050406030204" pitchFamily="18" charset="0"/>
                                  <a:ea typeface="Times New Roman" panose="02020603050405020304" pitchFamily="18" charset="0"/>
                                </a:rPr>
                                <m:t>𝑏</m:t>
                              </m:r>
                              <m:r>
                                <a:rPr lang="en-US" sz="3800" i="1">
                                  <a:solidFill>
                                    <a:prstClr val="black"/>
                                  </a:solidFill>
                                  <a:latin typeface="Cambria Math" panose="02040503050406030204" pitchFamily="18" charset="0"/>
                                  <a:ea typeface="Times New Roman" panose="02020603050405020304" pitchFamily="18" charset="0"/>
                                </a:rPr>
                                <m:t>.2+1</m:t>
                              </m:r>
                            </m:e>
                          </m:eqArr>
                          <m:r>
                            <a:rPr lang="en-US" sz="3800" i="1">
                              <a:solidFill>
                                <a:prstClr val="black"/>
                              </a:solidFill>
                              <a:latin typeface="Cambria Math" panose="02040503050406030204" pitchFamily="18" charset="0"/>
                              <a:ea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rPr>
                              </m:ctrlPr>
                            </m:dPr>
                            <m:e>
                              <m:eqArr>
                                <m:eqArrPr>
                                  <m:ctrlPr>
                                    <a:rPr lang="en-US" sz="3800" i="1">
                                      <a:solidFill>
                                        <a:prstClr val="black"/>
                                      </a:solidFill>
                                      <a:latin typeface="Cambria Math" panose="02040503050406030204" pitchFamily="18" charset="0"/>
                                      <a:ea typeface="Times New Roman" panose="02020603050405020304" pitchFamily="18" charset="0"/>
                                    </a:rPr>
                                  </m:ctrlPr>
                                </m:eqArrPr>
                                <m:e>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5</m:t>
                                      </m:r>
                                    </m:num>
                                    <m:den>
                                      <m:r>
                                        <a:rPr lang="en-US" sz="3800" i="1">
                                          <a:solidFill>
                                            <a:prstClr val="black"/>
                                          </a:solidFill>
                                          <a:latin typeface="Cambria Math" panose="02040503050406030204" pitchFamily="18" charset="0"/>
                                          <a:ea typeface="Times New Roman" panose="02020603050405020304" pitchFamily="18" charset="0"/>
                                        </a:rPr>
                                        <m:t>2</m:t>
                                      </m:r>
                                    </m:den>
                                  </m:f>
                                </m:e>
                                <m:e>
                                  <m:r>
                                    <a:rPr lang="en-US" sz="3800" i="1">
                                      <a:solidFill>
                                        <a:prstClr val="black"/>
                                      </a:solidFill>
                                      <a:latin typeface="Cambria Math" panose="02040503050406030204" pitchFamily="18" charset="0"/>
                                      <a:ea typeface="Times New Roman" panose="02020603050405020304" pitchFamily="18" charset="0"/>
                                    </a:rPr>
                                    <m:t>𝑏</m:t>
                                  </m:r>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−7</m:t>
                                      </m:r>
                                    </m:num>
                                    <m:den>
                                      <m:r>
                                        <a:rPr lang="en-US" sz="3800" i="1">
                                          <a:solidFill>
                                            <a:prstClr val="black"/>
                                          </a:solidFill>
                                          <a:latin typeface="Cambria Math" panose="02040503050406030204" pitchFamily="18" charset="0"/>
                                          <a:ea typeface="Times New Roman" panose="02020603050405020304" pitchFamily="18" charset="0"/>
                                        </a:rPr>
                                        <m:t>2</m:t>
                                      </m:r>
                                    </m:den>
                                  </m:f>
                                </m:e>
                              </m:eqArr>
                            </m:e>
                          </m:d>
                        </m:e>
                      </m:d>
                    </m:oMath>
                  </m:oMathPara>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43197" y="1790700"/>
                <a:ext cx="9144000" cy="419704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737211" y="6057900"/>
                <a:ext cx="6758773" cy="1345176"/>
              </a:xfrm>
              <a:prstGeom prst="rect">
                <a:avLst/>
              </a:prstGeom>
            </p:spPr>
            <p:txBody>
              <a:bodyPr wrap="none">
                <a:spAutoFit/>
              </a:bodyPr>
              <a:lstStyle/>
              <a:p>
                <a:pPr lvl="0">
                  <a:lnSpc>
                    <a:spcPct val="150000"/>
                  </a:lnSpc>
                </a:pP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Vậy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𝑦</m:t>
                    </m:r>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5</m:t>
                        </m:r>
                      </m:num>
                      <m:den>
                        <m:r>
                          <a:rPr lang="en-US" sz="3800" i="1">
                            <a:solidFill>
                              <a:prstClr val="black"/>
                            </a:solidFill>
                            <a:latin typeface="Cambria Math" panose="02040503050406030204" pitchFamily="18" charset="0"/>
                            <a:ea typeface="Times New Roman" panose="02020603050405020304" pitchFamily="18" charset="0"/>
                          </a:rPr>
                          <m:t>2</m:t>
                        </m:r>
                      </m:den>
                    </m:f>
                    <m:sSup>
                      <m:sSupPr>
                        <m:ctrlPr>
                          <a:rPr lang="en-US" sz="3800" i="1">
                            <a:solidFill>
                              <a:prstClr val="black"/>
                            </a:solidFill>
                            <a:latin typeface="Cambria Math" panose="02040503050406030204" pitchFamily="18" charset="0"/>
                            <a:ea typeface="Times New Roman" panose="02020603050405020304" pitchFamily="18" charset="0"/>
                          </a:rPr>
                        </m:ctrlPr>
                      </m:sSupPr>
                      <m:e>
                        <m:r>
                          <a:rPr lang="en-US" sz="3800" i="1">
                            <a:solidFill>
                              <a:prstClr val="black"/>
                            </a:solidFill>
                            <a:latin typeface="Cambria Math" panose="02040503050406030204" pitchFamily="18" charset="0"/>
                            <a:ea typeface="Times New Roman" panose="02020603050405020304" pitchFamily="18" charset="0"/>
                          </a:rPr>
                          <m:t>𝑥</m:t>
                        </m:r>
                      </m:e>
                      <m:sup>
                        <m:r>
                          <a:rPr lang="en-US" sz="3800" i="1">
                            <a:solidFill>
                              <a:prstClr val="black"/>
                            </a:solidFill>
                            <a:latin typeface="Cambria Math" panose="02040503050406030204" pitchFamily="18" charset="0"/>
                            <a:ea typeface="Times New Roman" panose="02020603050405020304" pitchFamily="18" charset="0"/>
                          </a:rPr>
                          <m:t>2</m:t>
                        </m:r>
                      </m:sup>
                    </m:sSup>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7</m:t>
                        </m:r>
                      </m:num>
                      <m:den>
                        <m:r>
                          <a:rPr lang="en-US" sz="3800" i="1">
                            <a:solidFill>
                              <a:prstClr val="black"/>
                            </a:solidFill>
                            <a:latin typeface="Cambria Math" panose="02040503050406030204" pitchFamily="18" charset="0"/>
                            <a:ea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rPr>
                      <m:t>𝑥</m:t>
                    </m:r>
                    <m:r>
                      <a:rPr lang="en-US" sz="3800" i="1">
                        <a:solidFill>
                          <a:prstClr val="black"/>
                        </a:solidFill>
                        <a:latin typeface="Cambria Math" panose="02040503050406030204" pitchFamily="18" charset="0"/>
                        <a:ea typeface="Times New Roman" panose="02020603050405020304" pitchFamily="18" charset="0"/>
                      </a:rPr>
                      <m:t>+1</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37211" y="6057900"/>
                <a:ext cx="6758773" cy="1345176"/>
              </a:xfrm>
              <a:prstGeom prst="rect">
                <a:avLst/>
              </a:prstGeom>
              <a:blipFill>
                <a:blip r:embed="rId13"/>
                <a:stretch>
                  <a:fillRect l="-2976"/>
                </a:stretch>
              </a:blipFill>
            </p:spPr>
            <p:txBody>
              <a:bodyPr/>
              <a:lstStyle/>
              <a:p>
                <a:r>
                  <a:rPr lang="en-US">
                    <a:noFill/>
                  </a:rPr>
                  <a:t> </a:t>
                </a:r>
              </a:p>
            </p:txBody>
          </p:sp>
        </mc:Fallback>
      </mc:AlternateContent>
      <p:sp>
        <p:nvSpPr>
          <p:cNvPr id="15" name="Rectangle 14"/>
          <p:cNvSpPr/>
          <p:nvPr/>
        </p:nvSpPr>
        <p:spPr>
          <a:xfrm>
            <a:off x="7543800" y="4387546"/>
            <a:ext cx="60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5"/>
          <p:cNvPicPr>
            <a:picLocks noChangeAspect="1"/>
          </p:cNvPicPr>
          <p:nvPr/>
        </p:nvPicPr>
        <p:blipFill>
          <a:blip r:embed="rId14"/>
          <a:srcRect/>
          <a:stretch>
            <a:fillRect/>
          </a:stretch>
        </p:blipFill>
        <p:spPr>
          <a:xfrm>
            <a:off x="13710143" y="4034113"/>
            <a:ext cx="3226661" cy="5392749"/>
          </a:xfrm>
          <a:prstGeom prst="rect">
            <a:avLst/>
          </a:prstGeom>
        </p:spPr>
      </p:pic>
    </p:spTree>
    <p:extLst>
      <p:ext uri="{BB962C8B-B14F-4D97-AF65-F5344CB8AC3E}">
        <p14:creationId xmlns:p14="http://schemas.microsoft.com/office/powerpoint/2010/main" val="37748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P spid="5"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067800"/>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290145" y="8218530"/>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139529" y="-20917"/>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sp>
        <p:nvSpPr>
          <p:cNvPr id="23" name="Oval Callout 22"/>
          <p:cNvSpPr/>
          <p:nvPr/>
        </p:nvSpPr>
        <p:spPr>
          <a:xfrm>
            <a:off x="8345337" y="10287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752600" y="2169314"/>
                <a:ext cx="17526000" cy="861133"/>
              </a:xfrm>
              <a:prstGeom prst="rect">
                <a:avLst/>
              </a:prstGeom>
            </p:spPr>
            <p:txBody>
              <a:bodyPr wrap="square">
                <a:spAutoFit/>
              </a:bodyPr>
              <a:lstStyle/>
              <a:p>
                <a:pP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b) </a:t>
                </a:r>
                <a:r>
                  <a:rPr lang="en-US" sz="3800" dirty="0" err="1">
                    <a:latin typeface="Arial" panose="020B0604020202020204" pitchFamily="34" charset="0"/>
                    <a:ea typeface="Times New Roman" panose="02020603050405020304" pitchFamily="18" charset="0"/>
                    <a:cs typeface="Arial" panose="020B0604020202020204" pitchFamily="34" charset="0"/>
                  </a:rPr>
                  <a:t>Đồ</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trục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đối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xứng</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 = 1</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52600" y="2169314"/>
                <a:ext cx="17526000" cy="861133"/>
              </a:xfrm>
              <a:prstGeom prst="rect">
                <a:avLst/>
              </a:prstGeom>
              <a:blipFill>
                <a:blip r:embed="rId12"/>
                <a:stretch>
                  <a:fillRect l="-1148" b="-27660"/>
                </a:stretch>
              </a:blipFill>
            </p:spPr>
            <p:txBody>
              <a:bodyPr/>
              <a:lstStyle/>
              <a:p>
                <a:r>
                  <a:rPr lang="en-US">
                    <a:noFill/>
                  </a:rPr>
                  <a:t> </a:t>
                </a:r>
              </a:p>
            </p:txBody>
          </p:sp>
        </mc:Fallback>
      </mc:AlternateContent>
      <p:sp>
        <p:nvSpPr>
          <p:cNvPr id="15" name="Rectangle 14"/>
          <p:cNvSpPr/>
          <p:nvPr/>
        </p:nvSpPr>
        <p:spPr>
          <a:xfrm>
            <a:off x="7543800" y="4387546"/>
            <a:ext cx="60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5"/>
          <p:cNvPicPr>
            <a:picLocks noChangeAspect="1"/>
          </p:cNvPicPr>
          <p:nvPr/>
        </p:nvPicPr>
        <p:blipFill>
          <a:blip r:embed="rId13"/>
          <a:srcRect/>
          <a:stretch>
            <a:fillRect/>
          </a:stretch>
        </p:blipFill>
        <p:spPr>
          <a:xfrm>
            <a:off x="14020800" y="4000500"/>
            <a:ext cx="3226661" cy="539274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839200" y="1638300"/>
                <a:ext cx="2404826" cy="1757725"/>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rPr>
                            <m:t>−</m:t>
                          </m:r>
                          <m:r>
                            <a:rPr lang="en-US" sz="3800" i="1">
                              <a:solidFill>
                                <a:prstClr val="black"/>
                              </a:solidFill>
                              <a:latin typeface="Cambria Math" panose="02040503050406030204" pitchFamily="18" charset="0"/>
                              <a:ea typeface="Times New Roman" panose="02020603050405020304" pitchFamily="18" charset="0"/>
                            </a:rPr>
                            <m:t>𝑏</m:t>
                          </m:r>
                        </m:num>
                        <m:den>
                          <m:r>
                            <a:rPr lang="en-US" sz="3800" i="1">
                              <a:solidFill>
                                <a:prstClr val="black"/>
                              </a:solidFill>
                              <a:latin typeface="Cambria Math" panose="02040503050406030204" pitchFamily="18" charset="0"/>
                              <a:ea typeface="Times New Roman" panose="02020603050405020304" pitchFamily="18" charset="0"/>
                            </a:rPr>
                            <m:t>2</m:t>
                          </m:r>
                          <m:r>
                            <a:rPr lang="en-US" sz="3800" i="1">
                              <a:solidFill>
                                <a:prstClr val="black"/>
                              </a:solidFill>
                              <a:latin typeface="Cambria Math" panose="02040503050406030204" pitchFamily="18" charset="0"/>
                              <a:ea typeface="Times New Roman" panose="02020603050405020304" pitchFamily="18" charset="0"/>
                            </a:rPr>
                            <m:t>𝑎</m:t>
                          </m:r>
                        </m:den>
                      </m:f>
                      <m:r>
                        <a:rPr lang="en-US" sz="3800" i="1">
                          <a:solidFill>
                            <a:prstClr val="black"/>
                          </a:solidFill>
                          <a:latin typeface="Cambria Math" panose="02040503050406030204" pitchFamily="18" charset="0"/>
                          <a:ea typeface="Times New Roman" panose="02020603050405020304" pitchFamily="18" charset="0"/>
                        </a:rPr>
                        <m:t>=1</m:t>
                      </m:r>
                    </m:oMath>
                  </m:oMathPara>
                </a14:m>
                <a:endParaRPr lang="en-US" sz="38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39200" y="1638300"/>
                <a:ext cx="2404826" cy="175772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286000" y="3561461"/>
                <a:ext cx="11658600" cy="1846659"/>
              </a:xfrm>
              <a:prstGeom prst="rect">
                <a:avLst/>
              </a:prstGeom>
            </p:spPr>
            <p:txBody>
              <a:bodyPr wrap="squar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Thay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A </a:t>
                </a:r>
                <a:r>
                  <a:rPr lang="en-US" sz="3800" dirty="0" err="1">
                    <a:latin typeface="Arial" panose="020B0604020202020204" pitchFamily="34" charset="0"/>
                    <a:ea typeface="Times New Roman" panose="02020603050405020304" pitchFamily="18" charset="0"/>
                    <a:cs typeface="Arial" panose="020B0604020202020204" pitchFamily="34" charset="0"/>
                  </a:rPr>
                  <a:t>vào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0=</m:t>
                    </m:r>
                    <m:r>
                      <a:rPr lang="en-US" sz="3800" i="1">
                        <a:effectLst/>
                        <a:latin typeface="Cambria Math" panose="02040503050406030204" pitchFamily="18" charset="0"/>
                        <a:ea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1</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rPr>
                      <m:t>.1+1</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Ta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hệ</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phương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trình</a:t>
                </a:r>
                <a:r>
                  <a:rPr lang="en-US"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6000" y="3561461"/>
                <a:ext cx="11658600" cy="1846659"/>
              </a:xfrm>
              <a:prstGeom prst="rect">
                <a:avLst/>
              </a:prstGeom>
              <a:blipFill>
                <a:blip r:embed="rId15"/>
                <a:stretch>
                  <a:fillRect l="-1725" b="-66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943600" y="5573556"/>
                <a:ext cx="7064050" cy="1611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a:latin typeface="Cambria Math" panose="02040503050406030204" pitchFamily="18" charset="0"/>
                                </a:rPr>
                                <m:t>&amp;</m:t>
                              </m:r>
                              <m:r>
                                <a:rPr lang="en-US" sz="3800" i="0">
                                  <a:latin typeface="Cambria Math" panose="02040503050406030204" pitchFamily="18" charset="0"/>
                                </a:rPr>
                                <m:t>0=</m:t>
                              </m:r>
                              <m:r>
                                <a:rPr lang="en-US" sz="3800" i="1">
                                  <a:latin typeface="Cambria Math" panose="02040503050406030204" pitchFamily="18" charset="0"/>
                                </a:rPr>
                                <m:t>𝑎</m:t>
                              </m:r>
                              <m:r>
                                <a:rPr lang="en-US" sz="3800" i="0">
                                  <a:latin typeface="Cambria Math" panose="02040503050406030204" pitchFamily="18" charset="0"/>
                                </a:rPr>
                                <m:t>.</m:t>
                              </m:r>
                              <m:sSup>
                                <m:sSupPr>
                                  <m:ctrlPr>
                                    <a:rPr lang="en-US" sz="3800" i="1">
                                      <a:latin typeface="Cambria Math" panose="02040503050406030204" pitchFamily="18" charset="0"/>
                                    </a:rPr>
                                  </m:ctrlPr>
                                </m:sSupPr>
                                <m:e>
                                  <m:r>
                                    <a:rPr lang="en-US" sz="3800" i="0">
                                      <a:latin typeface="Cambria Math" panose="02040503050406030204" pitchFamily="18" charset="0"/>
                                    </a:rPr>
                                    <m:t>1</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i="1">
                                  <a:latin typeface="Cambria Math" panose="02040503050406030204" pitchFamily="18" charset="0"/>
                                </a:rPr>
                                <m:t>𝑏</m:t>
                              </m:r>
                              <m:r>
                                <a:rPr lang="en-US" sz="3800" i="0">
                                  <a:latin typeface="Cambria Math" panose="02040503050406030204" pitchFamily="18" charset="0"/>
                                </a:rPr>
                                <m:t>.1+1</m:t>
                              </m:r>
                            </m:e>
                            <m:e>
                              <m:r>
                                <a:rPr lang="en-US" sz="3800" i="0">
                                  <a:latin typeface="Cambria Math" panose="02040503050406030204" pitchFamily="18" charset="0"/>
                                </a:rPr>
                                <m:t>&amp;0=2</m:t>
                              </m:r>
                              <m:r>
                                <a:rPr lang="en-US" sz="3800" i="1">
                                  <a:latin typeface="Cambria Math" panose="02040503050406030204" pitchFamily="18" charset="0"/>
                                </a:rPr>
                                <m:t>𝑎</m:t>
                              </m:r>
                              <m:r>
                                <a:rPr lang="en-US" sz="3800" i="0">
                                  <a:latin typeface="Cambria Math" panose="02040503050406030204" pitchFamily="18" charset="0"/>
                                </a:rPr>
                                <m:t>+</m:t>
                              </m:r>
                              <m:r>
                                <a:rPr lang="en-US" sz="3800" i="1">
                                  <a:latin typeface="Cambria Math" panose="02040503050406030204" pitchFamily="18" charset="0"/>
                                </a:rPr>
                                <m:t>𝑏</m:t>
                              </m:r>
                            </m:e>
                          </m:eqArr>
                          <m:r>
                            <a:rPr lang="en-US" sz="3800" i="0">
                              <a:latin typeface="Cambria Math" panose="02040503050406030204" pitchFamily="18" charset="0"/>
                            </a:rPr>
                            <m:t>⇔</m:t>
                          </m:r>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i="0">
                                      <a:latin typeface="Cambria Math" panose="02040503050406030204" pitchFamily="18" charset="0"/>
                                    </a:rPr>
                                    <m:t>&amp;</m:t>
                                  </m:r>
                                  <m:r>
                                    <a:rPr lang="en-US" sz="3800" i="1">
                                      <a:latin typeface="Cambria Math" panose="02040503050406030204" pitchFamily="18" charset="0"/>
                                    </a:rPr>
                                    <m:t>𝑎</m:t>
                                  </m:r>
                                  <m:r>
                                    <a:rPr lang="en-US" sz="3800" i="0">
                                      <a:latin typeface="Cambria Math" panose="02040503050406030204" pitchFamily="18" charset="0"/>
                                    </a:rPr>
                                    <m:t>=1</m:t>
                                  </m:r>
                                </m:e>
                                <m:e>
                                  <m:r>
                                    <a:rPr lang="en-US" sz="3800" i="0">
                                      <a:latin typeface="Cambria Math" panose="02040503050406030204" pitchFamily="18" charset="0"/>
                                    </a:rPr>
                                    <m:t>&amp;</m:t>
                                  </m:r>
                                  <m:r>
                                    <a:rPr lang="en-US" sz="3800" i="1">
                                      <a:latin typeface="Cambria Math" panose="02040503050406030204" pitchFamily="18" charset="0"/>
                                    </a:rPr>
                                    <m:t>𝑏</m:t>
                                  </m:r>
                                  <m:r>
                                    <a:rPr lang="en-US" sz="3800" i="0">
                                      <a:latin typeface="Cambria Math" panose="02040503050406030204" pitchFamily="18" charset="0"/>
                                    </a:rPr>
                                    <m:t>=−2</m:t>
                                  </m:r>
                                </m:e>
                              </m:eqArr>
                            </m:e>
                          </m:d>
                        </m:e>
                      </m:d>
                    </m:oMath>
                  </m:oMathPara>
                </a14:m>
                <a:endParaRPr lang="en-US" sz="3800" dirty="0"/>
              </a:p>
            </p:txBody>
          </p:sp>
        </mc:Choice>
        <mc:Fallback xmlns="">
          <p:sp>
            <p:nvSpPr>
              <p:cNvPr id="8" name="Rectangle 7"/>
              <p:cNvSpPr>
                <a:spLocks noRot="1" noChangeAspect="1" noMove="1" noResize="1" noEditPoints="1" noAdjustHandles="1" noChangeArrowheads="1" noChangeShapeType="1" noTextEdit="1"/>
              </p:cNvSpPr>
              <p:nvPr/>
            </p:nvSpPr>
            <p:spPr>
              <a:xfrm>
                <a:off x="5943600" y="5573556"/>
                <a:ext cx="7064050" cy="161114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407218" y="7282225"/>
                <a:ext cx="6455229" cy="860941"/>
              </a:xfrm>
              <a:prstGeom prst="rect">
                <a:avLst/>
              </a:prstGeom>
            </p:spPr>
            <p:txBody>
              <a:bodyPr wrap="non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Vậy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parabol</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𝑦</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2407218" y="7282225"/>
                <a:ext cx="6455229" cy="860941"/>
              </a:xfrm>
              <a:prstGeom prst="rect">
                <a:avLst/>
              </a:prstGeom>
              <a:blipFill>
                <a:blip r:embed="rId17"/>
                <a:stretch>
                  <a:fillRect l="-3116" r="-2172" b="-27660"/>
                </a:stretch>
              </a:blipFill>
            </p:spPr>
            <p:txBody>
              <a:bodyPr/>
              <a:lstStyle/>
              <a:p>
                <a:r>
                  <a:rPr lang="en-US">
                    <a:noFill/>
                  </a:rPr>
                  <a:t> </a:t>
                </a:r>
              </a:p>
            </p:txBody>
          </p:sp>
        </mc:Fallback>
      </mc:AlternateContent>
    </p:spTree>
    <p:extLst>
      <p:ext uri="{BB962C8B-B14F-4D97-AF65-F5344CB8AC3E}">
        <p14:creationId xmlns:p14="http://schemas.microsoft.com/office/powerpoint/2010/main" val="166726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P spid="6"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067800"/>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290145" y="8218530"/>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139529" y="-20917"/>
            <a:ext cx="1906696" cy="18116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sp>
        <p:nvSpPr>
          <p:cNvPr id="23" name="Oval Callout 22"/>
          <p:cNvSpPr/>
          <p:nvPr/>
        </p:nvSpPr>
        <p:spPr>
          <a:xfrm>
            <a:off x="8345337" y="1028700"/>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2257586" y="2236800"/>
            <a:ext cx="4371814" cy="969496"/>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c)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I(1; 2)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p:cNvSpPr/>
          <p:nvPr/>
        </p:nvSpPr>
        <p:spPr>
          <a:xfrm>
            <a:off x="7543800" y="4387546"/>
            <a:ext cx="60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5"/>
          <p:cNvPicPr>
            <a:picLocks noChangeAspect="1"/>
          </p:cNvPicPr>
          <p:nvPr/>
        </p:nvPicPr>
        <p:blipFill>
          <a:blip r:embed="rId6"/>
          <a:srcRect/>
          <a:stretch>
            <a:fillRect/>
          </a:stretch>
        </p:blipFill>
        <p:spPr>
          <a:xfrm>
            <a:off x="13863754" y="3924300"/>
            <a:ext cx="3226661" cy="539274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002256" y="1714500"/>
                <a:ext cx="2404826" cy="175772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𝑏</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𝑎</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=1</m:t>
                      </m:r>
                    </m:oMath>
                  </m:oMathPara>
                </a14:m>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6002256" y="1714500"/>
                <a:ext cx="2404826" cy="175772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257586" y="3467100"/>
                <a:ext cx="10881825" cy="1892826"/>
              </a:xfrm>
              <a:prstGeom prst="rect">
                <a:avLst/>
              </a:prstGeom>
            </p:spPr>
            <p:txBody>
              <a:bodyPr wrap="non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Thay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I </a:t>
                </a:r>
                <a:r>
                  <a:rPr lang="en-US" sz="3800" dirty="0" err="1">
                    <a:latin typeface="Arial" panose="020B0604020202020204" pitchFamily="34" charset="0"/>
                    <a:ea typeface="Times New Roman" panose="02020603050405020304" pitchFamily="18" charset="0"/>
                    <a:cs typeface="Arial" panose="020B0604020202020204" pitchFamily="34" charset="0"/>
                  </a:rPr>
                  <a:t>vào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2=</m:t>
                    </m:r>
                    <m:r>
                      <a:rPr lang="en-US" sz="3800" i="1">
                        <a:effectLst/>
                        <a:latin typeface="Cambria Math" panose="02040503050406030204" pitchFamily="18" charset="0"/>
                        <a:ea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1</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rPr>
                      <m:t>.1+1</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hệ</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trình</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57586" y="3467100"/>
                <a:ext cx="10881825" cy="1892826"/>
              </a:xfrm>
              <a:prstGeom prst="rect">
                <a:avLst/>
              </a:prstGeom>
              <a:blipFill>
                <a:blip r:embed="rId14"/>
                <a:stretch>
                  <a:fillRect l="-1961" b="-70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257800" y="5495403"/>
                <a:ext cx="7097328" cy="1611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a:latin typeface="Cambria Math" panose="02040503050406030204" pitchFamily="18" charset="0"/>
                                </a:rPr>
                                <m:t>&amp;</m:t>
                              </m:r>
                              <m:r>
                                <a:rPr lang="en-US" sz="3800" i="0">
                                  <a:latin typeface="Cambria Math" panose="02040503050406030204" pitchFamily="18" charset="0"/>
                                </a:rPr>
                                <m:t>2=</m:t>
                              </m:r>
                              <m:r>
                                <a:rPr lang="en-US" sz="3800" i="1">
                                  <a:latin typeface="Cambria Math" panose="02040503050406030204" pitchFamily="18" charset="0"/>
                                </a:rPr>
                                <m:t>𝑎</m:t>
                              </m:r>
                              <m:r>
                                <a:rPr lang="en-US" sz="3800" i="0">
                                  <a:latin typeface="Cambria Math" panose="02040503050406030204" pitchFamily="18" charset="0"/>
                                </a:rPr>
                                <m:t>.</m:t>
                              </m:r>
                              <m:sSup>
                                <m:sSupPr>
                                  <m:ctrlPr>
                                    <a:rPr lang="en-US" sz="3800" i="1">
                                      <a:latin typeface="Cambria Math" panose="02040503050406030204" pitchFamily="18" charset="0"/>
                                    </a:rPr>
                                  </m:ctrlPr>
                                </m:sSupPr>
                                <m:e>
                                  <m:r>
                                    <a:rPr lang="en-US" sz="3800" i="0">
                                      <a:latin typeface="Cambria Math" panose="02040503050406030204" pitchFamily="18" charset="0"/>
                                    </a:rPr>
                                    <m:t>1</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i="1">
                                  <a:latin typeface="Cambria Math" panose="02040503050406030204" pitchFamily="18" charset="0"/>
                                </a:rPr>
                                <m:t>𝑏</m:t>
                              </m:r>
                              <m:r>
                                <a:rPr lang="en-US" sz="3800" i="0">
                                  <a:latin typeface="Cambria Math" panose="02040503050406030204" pitchFamily="18" charset="0"/>
                                </a:rPr>
                                <m:t>.1+1</m:t>
                              </m:r>
                            </m:e>
                            <m:e>
                              <m:r>
                                <a:rPr lang="en-US" sz="3800" i="0">
                                  <a:latin typeface="Cambria Math" panose="02040503050406030204" pitchFamily="18" charset="0"/>
                                </a:rPr>
                                <m:t>&amp;0=2</m:t>
                              </m:r>
                              <m:r>
                                <a:rPr lang="en-US" sz="3800" i="1">
                                  <a:latin typeface="Cambria Math" panose="02040503050406030204" pitchFamily="18" charset="0"/>
                                </a:rPr>
                                <m:t>𝑎</m:t>
                              </m:r>
                              <m:r>
                                <a:rPr lang="en-US" sz="3800" i="0">
                                  <a:latin typeface="Cambria Math" panose="02040503050406030204" pitchFamily="18" charset="0"/>
                                </a:rPr>
                                <m:t>+</m:t>
                              </m:r>
                              <m:r>
                                <a:rPr lang="en-US" sz="3800" i="1">
                                  <a:latin typeface="Cambria Math" panose="02040503050406030204" pitchFamily="18" charset="0"/>
                                </a:rPr>
                                <m:t>𝑏</m:t>
                              </m:r>
                            </m:e>
                          </m:eqArr>
                          <m:r>
                            <a:rPr lang="en-US" sz="3800" i="0">
                              <a:latin typeface="Cambria Math" panose="02040503050406030204" pitchFamily="18" charset="0"/>
                            </a:rPr>
                            <m:t>⇔</m:t>
                          </m:r>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i="0">
                                      <a:latin typeface="Cambria Math" panose="02040503050406030204" pitchFamily="18" charset="0"/>
                                    </a:rPr>
                                    <m:t>&amp;</m:t>
                                  </m:r>
                                  <m:r>
                                    <a:rPr lang="en-US" sz="3800" i="1">
                                      <a:latin typeface="Cambria Math" panose="02040503050406030204" pitchFamily="18" charset="0"/>
                                    </a:rPr>
                                    <m:t>𝑎</m:t>
                                  </m:r>
                                  <m:r>
                                    <a:rPr lang="en-US" sz="3800" i="0">
                                      <a:latin typeface="Cambria Math" panose="02040503050406030204" pitchFamily="18" charset="0"/>
                                    </a:rPr>
                                    <m:t>=−1</m:t>
                                  </m:r>
                                </m:e>
                                <m:e>
                                  <m:r>
                                    <a:rPr lang="en-US" sz="3800" i="0">
                                      <a:latin typeface="Cambria Math" panose="02040503050406030204" pitchFamily="18" charset="0"/>
                                    </a:rPr>
                                    <m:t>&amp;</m:t>
                                  </m:r>
                                  <m:r>
                                    <a:rPr lang="en-US" sz="3800" i="1">
                                      <a:latin typeface="Cambria Math" panose="02040503050406030204" pitchFamily="18" charset="0"/>
                                    </a:rPr>
                                    <m:t>𝑏</m:t>
                                  </m:r>
                                  <m:r>
                                    <a:rPr lang="en-US" sz="3800" i="0">
                                      <a:latin typeface="Cambria Math" panose="02040503050406030204" pitchFamily="18" charset="0"/>
                                    </a:rPr>
                                    <m:t>=2</m:t>
                                  </m:r>
                                </m:e>
                              </m:eqArr>
                            </m:e>
                          </m:d>
                        </m:e>
                      </m:d>
                    </m:oMath>
                  </m:oMathPara>
                </a14:m>
                <a:endParaRPr lang="en-US" sz="3800" dirty="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257800" y="5495403"/>
                <a:ext cx="7097328" cy="161114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353404" y="7178159"/>
                <a:ext cx="6819111" cy="860941"/>
              </a:xfrm>
              <a:prstGeom prst="rect">
                <a:avLst/>
              </a:prstGeom>
            </p:spPr>
            <p:txBody>
              <a:bodyPr wrap="non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Vậy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parabol</a:t>
                </a:r>
                <a:r>
                  <a:rPr lang="en-US" sz="3800" i="1"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𝑦</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2353404" y="7178159"/>
                <a:ext cx="6819111" cy="860941"/>
              </a:xfrm>
              <a:prstGeom prst="rect">
                <a:avLst/>
              </a:prstGeom>
              <a:blipFill>
                <a:blip r:embed="rId16"/>
                <a:stretch>
                  <a:fillRect l="-2949" r="-1966" b="-27660"/>
                </a:stretch>
              </a:blipFill>
            </p:spPr>
            <p:txBody>
              <a:bodyPr/>
              <a:lstStyle/>
              <a:p>
                <a:r>
                  <a:rPr lang="en-US">
                    <a:noFill/>
                  </a:rPr>
                  <a:t> </a:t>
                </a:r>
              </a:p>
            </p:txBody>
          </p:sp>
        </mc:Fallback>
      </mc:AlternateContent>
    </p:spTree>
    <p:extLst>
      <p:ext uri="{BB962C8B-B14F-4D97-AF65-F5344CB8AC3E}">
        <p14:creationId xmlns:p14="http://schemas.microsoft.com/office/powerpoint/2010/main" val="371115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P spid="6"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17"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56419"/>
          <a:stretch>
            <a:fillRect/>
          </a:stretch>
        </p:blipFill>
        <p:spPr>
          <a:xfrm rot="520115">
            <a:off x="8815695" y="-2025039"/>
            <a:ext cx="14677275" cy="7880381"/>
          </a:xfrm>
          <a:prstGeom prst="rect">
            <a:avLst/>
          </a:prstGeom>
        </p:spPr>
      </p:pic>
      <p:pic>
        <p:nvPicPr>
          <p:cNvPr id="16"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56419"/>
          <a:stretch>
            <a:fillRect/>
          </a:stretch>
        </p:blipFill>
        <p:spPr>
          <a:xfrm rot="21387096">
            <a:off x="6425731" y="3914700"/>
            <a:ext cx="11939087" cy="6690360"/>
          </a:xfrm>
          <a:prstGeom prst="rect">
            <a:avLst/>
          </a:prstGeom>
        </p:spPr>
      </p:pic>
      <p:pic>
        <p:nvPicPr>
          <p:cNvPr id="3" name="Picture 3"/>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b="22793"/>
          <a:stretch>
            <a:fillRect/>
          </a:stretch>
        </p:blipFill>
        <p:spPr>
          <a:xfrm>
            <a:off x="-3593646" y="-647700"/>
            <a:ext cx="19812981" cy="11975260"/>
          </a:xfrm>
          <a:prstGeom prst="rect">
            <a:avLst/>
          </a:prstGeom>
          <a:ln>
            <a:noFill/>
          </a:ln>
          <a:effectLst>
            <a:softEdge rad="112500"/>
          </a:effectLst>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8582" y="3856056"/>
            <a:ext cx="1207168" cy="1207168"/>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8582" y="6527133"/>
            <a:ext cx="1211179" cy="1207167"/>
          </a:xfrm>
          <a:prstGeom prst="rect">
            <a:avLst/>
          </a:prstGeom>
        </p:spPr>
      </p:pic>
      <p:sp>
        <p:nvSpPr>
          <p:cNvPr id="15" name="TextBox 8"/>
          <p:cNvSpPr txBox="1"/>
          <p:nvPr/>
        </p:nvSpPr>
        <p:spPr>
          <a:xfrm>
            <a:off x="2819400" y="1048278"/>
            <a:ext cx="8151570" cy="1564531"/>
          </a:xfrm>
          <a:prstGeom prst="rect">
            <a:avLst/>
          </a:prstGeom>
        </p:spPr>
        <p:txBody>
          <a:bodyPr lIns="0" tIns="0" rIns="0" bIns="0" rtlCol="0" anchor="t">
            <a:spAutoFit/>
          </a:bodyPr>
          <a:lstStyle/>
          <a:p>
            <a:pPr>
              <a:lnSpc>
                <a:spcPts val="12191"/>
              </a:lnSpc>
              <a:spcBef>
                <a:spcPct val="0"/>
              </a:spcBef>
            </a:pPr>
            <a:r>
              <a:rPr lang="en-US" sz="6000" b="1">
                <a:latin typeface="Arial" panose="020B0604020202020204" pitchFamily="34" charset="0"/>
                <a:cs typeface="Arial" panose="020B0604020202020204" pitchFamily="34" charset="0"/>
              </a:rPr>
              <a:t>NỘI DUNG BÀI HỌC</a:t>
            </a:r>
          </a:p>
        </p:txBody>
      </p:sp>
      <p:sp>
        <p:nvSpPr>
          <p:cNvPr id="18" name="Rectangle 17"/>
          <p:cNvSpPr/>
          <p:nvPr/>
        </p:nvSpPr>
        <p:spPr>
          <a:xfrm>
            <a:off x="2338571" y="3856056"/>
            <a:ext cx="9553994" cy="1002710"/>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Khái niệm hàm số bậc hai</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p:nvSpPr>
        <p:spPr>
          <a:xfrm>
            <a:off x="2338571" y="6738301"/>
            <a:ext cx="7301999"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Đồ thị của hàm số bậc hai</a:t>
            </a:r>
            <a:endParaRPr lang="en-US" sz="4500" dirty="0">
              <a:latin typeface="Arial" panose="020B0604020202020204" pitchFamily="34" charset="0"/>
              <a:cs typeface="Arial" panose="020B0604020202020204" pitchFamily="34" charset="0"/>
            </a:endParaRPr>
          </a:p>
        </p:txBody>
      </p:sp>
      <p:pic>
        <p:nvPicPr>
          <p:cNvPr id="20"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56419"/>
          <a:stretch>
            <a:fillRect/>
          </a:stretch>
        </p:blipFill>
        <p:spPr>
          <a:xfrm>
            <a:off x="1311636" y="7829226"/>
            <a:ext cx="14080764" cy="27244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517358" y="571500"/>
            <a:ext cx="17297400" cy="9067800"/>
            <a:chOff x="-5491" y="0"/>
            <a:chExt cx="5920967" cy="3624054"/>
          </a:xfrm>
          <a:solidFill>
            <a:schemeClr val="bg1"/>
          </a:solidFill>
        </p:grpSpPr>
        <p:sp>
          <p:nvSpPr>
            <p:cNvPr id="3" name="Freeform 3"/>
            <p:cNvSpPr/>
            <p:nvPr/>
          </p:nvSpPr>
          <p:spPr>
            <a:xfrm>
              <a:off x="-5491"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grpFill/>
          </p:spPr>
        </p:sp>
      </p:grpSp>
      <p:grpSp>
        <p:nvGrpSpPr>
          <p:cNvPr id="25" name="Group 24"/>
          <p:cNvGrpSpPr/>
          <p:nvPr/>
        </p:nvGrpSpPr>
        <p:grpSpPr>
          <a:xfrm>
            <a:off x="62931" y="8514040"/>
            <a:ext cx="1912606" cy="1811617"/>
            <a:chOff x="9639248" y="3663315"/>
            <a:chExt cx="3215601" cy="3215601"/>
          </a:xfrm>
        </p:grpSpPr>
        <p:grpSp>
          <p:nvGrpSpPr>
            <p:cNvPr id="28" name="Group 8"/>
            <p:cNvGrpSpPr/>
            <p:nvPr/>
          </p:nvGrpSpPr>
          <p:grpSpPr>
            <a:xfrm>
              <a:off x="9639248" y="3663315"/>
              <a:ext cx="3215601" cy="3215601"/>
              <a:chOff x="0" y="0"/>
              <a:chExt cx="6350000" cy="6350000"/>
            </a:xfrm>
          </p:grpSpPr>
          <p:sp>
            <p:nvSpPr>
              <p:cNvPr id="30"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34132" y="4471877"/>
              <a:ext cx="2625831" cy="1598475"/>
            </a:xfrm>
            <a:prstGeom prst="rect">
              <a:avLst/>
            </a:prstGeom>
          </p:spPr>
        </p:pic>
      </p:grpSp>
      <p:grpSp>
        <p:nvGrpSpPr>
          <p:cNvPr id="31" name="Group 30"/>
          <p:cNvGrpSpPr/>
          <p:nvPr/>
        </p:nvGrpSpPr>
        <p:grpSpPr>
          <a:xfrm>
            <a:off x="16468552" y="55283"/>
            <a:ext cx="1675229" cy="1506817"/>
            <a:chOff x="14043699" y="3663315"/>
            <a:chExt cx="3215601" cy="3215601"/>
          </a:xfrm>
        </p:grpSpPr>
        <p:grpSp>
          <p:nvGrpSpPr>
            <p:cNvPr id="32" name="Group 10"/>
            <p:cNvGrpSpPr/>
            <p:nvPr/>
          </p:nvGrpSpPr>
          <p:grpSpPr>
            <a:xfrm>
              <a:off x="14043699" y="3663315"/>
              <a:ext cx="3215601" cy="3215601"/>
              <a:chOff x="0" y="0"/>
              <a:chExt cx="6350000" cy="6350000"/>
            </a:xfrm>
          </p:grpSpPr>
          <p:sp>
            <p:nvSpPr>
              <p:cNvPr id="34"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sp>
        <p:nvSpPr>
          <p:cNvPr id="23" name="Oval Callout 22"/>
          <p:cNvSpPr/>
          <p:nvPr/>
        </p:nvSpPr>
        <p:spPr>
          <a:xfrm>
            <a:off x="8370876" y="413058"/>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p:cNvSpPr/>
          <p:nvPr/>
        </p:nvSpPr>
        <p:spPr>
          <a:xfrm>
            <a:off x="7543800" y="4387546"/>
            <a:ext cx="60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5"/>
          <p:cNvPicPr>
            <a:picLocks noChangeAspect="1"/>
          </p:cNvPicPr>
          <p:nvPr/>
        </p:nvPicPr>
        <p:blipFill>
          <a:blip r:embed="rId6"/>
          <a:srcRect/>
          <a:stretch>
            <a:fillRect/>
          </a:stretch>
        </p:blipFill>
        <p:spPr>
          <a:xfrm>
            <a:off x="14754516" y="3469319"/>
            <a:ext cx="2379500" cy="397688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90600" y="1184809"/>
                <a:ext cx="16496257" cy="2282291"/>
              </a:xfrm>
              <a:prstGeom prst="rect">
                <a:avLst/>
              </a:prstGeom>
            </p:spPr>
            <p:txBody>
              <a:bodyPr wrap="square">
                <a:spAutoFit/>
              </a:bodyPr>
              <a:lstStyle/>
              <a:p>
                <a:pPr>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d) </a:t>
                </a:r>
                <a:r>
                  <a:rPr lang="en-US" sz="3800" dirty="0" err="1">
                    <a:latin typeface="Arial" panose="020B0604020202020204" pitchFamily="34" charset="0"/>
                    <a:ea typeface="Times New Roman" panose="02020603050405020304" pitchFamily="18" charset="0"/>
                    <a:cs typeface="Arial" panose="020B0604020202020204" pitchFamily="34" charset="0"/>
                  </a:rPr>
                  <a:t>Điểm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đỉnh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parabol</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𝐼</m:t>
                    </m:r>
                    <m:d>
                      <m:dPr>
                        <m:ctrlPr>
                          <a:rPr lang="en-US" sz="3800" i="1">
                            <a:effectLst/>
                            <a:latin typeface="Cambria Math" panose="02040503050406030204" pitchFamily="18" charset="0"/>
                            <a:ea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rPr>
                              <m:t>𝑏</m:t>
                            </m:r>
                          </m:num>
                          <m:den>
                            <m:r>
                              <a:rPr lang="en-US" sz="3800" i="1">
                                <a:effectLst/>
                                <a:latin typeface="Cambria Math" panose="02040503050406030204" pitchFamily="18" charset="0"/>
                                <a:ea typeface="Times New Roman" panose="02020603050405020304" pitchFamily="18" charset="0"/>
                              </a:rPr>
                              <m:t>2</m:t>
                            </m:r>
                            <m:r>
                              <a:rPr lang="en-US" sz="3800" i="1">
                                <a:effectLst/>
                                <a:latin typeface="Cambria Math" panose="02040503050406030204" pitchFamily="18" charset="0"/>
                                <a:ea typeface="Times New Roman" panose="02020603050405020304" pitchFamily="18" charset="0"/>
                              </a:rPr>
                              <m:t>𝑎</m:t>
                            </m:r>
                          </m:den>
                        </m:f>
                        <m:r>
                          <a:rPr lang="en-US" sz="3800" i="1">
                            <a:effectLst/>
                            <a:latin typeface="Cambria Math" panose="02040503050406030204" pitchFamily="18" charset="0"/>
                            <a:ea typeface="Times New Roman" panose="02020603050405020304" pitchFamily="18" charset="0"/>
                          </a:rPr>
                          <m:t>; −0,25</m:t>
                        </m:r>
                      </m:e>
                    </m:d>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thay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tọa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vào</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hàm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3800" dirty="0">
                    <a:effectLst/>
                    <a:latin typeface="Arial" panose="020B0604020202020204" pitchFamily="34" charset="0"/>
                    <a:ea typeface="Times New Roman" panose="02020603050405020304" pitchFamily="18" charset="0"/>
                    <a:cs typeface="Arial" panose="020B0604020202020204" pitchFamily="34" charset="0"/>
                  </a:rPr>
                  <a:t> ta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990600" y="1184809"/>
                <a:ext cx="16496257" cy="2282291"/>
              </a:xfrm>
              <a:prstGeom prst="rect">
                <a:avLst/>
              </a:prstGeom>
              <a:blipFill>
                <a:blip r:embed="rId13"/>
                <a:stretch>
                  <a:fillRect l="-1220" r="-480" b="-50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77523" y="2634957"/>
                <a:ext cx="7167603" cy="15217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latin typeface="Cambria Math" panose="02040503050406030204" pitchFamily="18" charset="0"/>
                        </a:rPr>
                        <m:t>−</m:t>
                      </m:r>
                      <m:r>
                        <a:rPr lang="en-US" sz="3800" i="0">
                          <a:latin typeface="Cambria Math" panose="02040503050406030204" pitchFamily="18" charset="0"/>
                        </a:rPr>
                        <m:t>0,25=</m:t>
                      </m:r>
                      <m:r>
                        <a:rPr lang="en-US" sz="3800" i="1">
                          <a:latin typeface="Cambria Math" panose="02040503050406030204" pitchFamily="18" charset="0"/>
                        </a:rPr>
                        <m:t>𝑎</m:t>
                      </m:r>
                      <m:r>
                        <a:rPr lang="en-US" sz="3800" i="0">
                          <a:latin typeface="Cambria Math" panose="02040503050406030204" pitchFamily="18" charset="0"/>
                        </a:rPr>
                        <m:t>.</m:t>
                      </m:r>
                      <m:sSup>
                        <m:sSupPr>
                          <m:ctrlPr>
                            <a:rPr lang="en-US" sz="3800" i="1">
                              <a:latin typeface="Cambria Math" panose="02040503050406030204" pitchFamily="18" charset="0"/>
                            </a:rPr>
                          </m:ctrlPr>
                        </m:sSupPr>
                        <m:e>
                          <m:d>
                            <m:dPr>
                              <m:ctrlPr>
                                <a:rPr lang="en-US" sz="3800" i="1">
                                  <a:latin typeface="Cambria Math" panose="02040503050406030204" pitchFamily="18" charset="0"/>
                                </a:rPr>
                              </m:ctrlPr>
                            </m:dPr>
                            <m:e>
                              <m:f>
                                <m:fPr>
                                  <m:ctrlPr>
                                    <a:rPr lang="en-US" sz="3800" i="1">
                                      <a:latin typeface="Cambria Math" panose="02040503050406030204" pitchFamily="18" charset="0"/>
                                    </a:rPr>
                                  </m:ctrlPr>
                                </m:fPr>
                                <m:num>
                                  <m:r>
                                    <a:rPr lang="en-US" sz="3800" i="0">
                                      <a:latin typeface="Cambria Math" panose="02040503050406030204" pitchFamily="18" charset="0"/>
                                    </a:rPr>
                                    <m:t>−</m:t>
                                  </m:r>
                                  <m:r>
                                    <a:rPr lang="en-US" sz="3800" i="1">
                                      <a:latin typeface="Cambria Math" panose="02040503050406030204" pitchFamily="18" charset="0"/>
                                    </a:rPr>
                                    <m:t>𝑏</m:t>
                                  </m:r>
                                </m:num>
                                <m:den>
                                  <m:r>
                                    <a:rPr lang="en-US" sz="3800" i="0">
                                      <a:latin typeface="Cambria Math" panose="02040503050406030204" pitchFamily="18" charset="0"/>
                                    </a:rPr>
                                    <m:t>2</m:t>
                                  </m:r>
                                  <m:r>
                                    <a:rPr lang="en-US" sz="3800" i="1">
                                      <a:latin typeface="Cambria Math" panose="02040503050406030204" pitchFamily="18" charset="0"/>
                                    </a:rPr>
                                    <m:t>𝑎</m:t>
                                  </m:r>
                                </m:den>
                              </m:f>
                            </m:e>
                          </m:d>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i="1">
                          <a:latin typeface="Cambria Math" panose="02040503050406030204" pitchFamily="18" charset="0"/>
                        </a:rPr>
                        <m:t>𝑏</m:t>
                      </m:r>
                      <m:r>
                        <a:rPr lang="en-US" sz="3800" i="0">
                          <a:latin typeface="Cambria Math" panose="02040503050406030204" pitchFamily="18" charset="0"/>
                        </a:rPr>
                        <m:t>.</m:t>
                      </m:r>
                      <m:d>
                        <m:dPr>
                          <m:ctrlPr>
                            <a:rPr lang="en-US" sz="3800" i="1">
                              <a:latin typeface="Cambria Math" panose="02040503050406030204" pitchFamily="18" charset="0"/>
                            </a:rPr>
                          </m:ctrlPr>
                        </m:dPr>
                        <m:e>
                          <m:f>
                            <m:fPr>
                              <m:ctrlPr>
                                <a:rPr lang="en-US" sz="3800" i="1">
                                  <a:latin typeface="Cambria Math" panose="02040503050406030204" pitchFamily="18" charset="0"/>
                                </a:rPr>
                              </m:ctrlPr>
                            </m:fPr>
                            <m:num>
                              <m:r>
                                <a:rPr lang="en-US" sz="3800" i="0">
                                  <a:latin typeface="Cambria Math" panose="02040503050406030204" pitchFamily="18" charset="0"/>
                                </a:rPr>
                                <m:t>−</m:t>
                              </m:r>
                              <m:r>
                                <a:rPr lang="en-US" sz="3800" i="1">
                                  <a:latin typeface="Cambria Math" panose="02040503050406030204" pitchFamily="18" charset="0"/>
                                </a:rPr>
                                <m:t>𝑏</m:t>
                              </m:r>
                            </m:num>
                            <m:den>
                              <m:r>
                                <a:rPr lang="en-US" sz="3800" i="0">
                                  <a:latin typeface="Cambria Math" panose="02040503050406030204" pitchFamily="18" charset="0"/>
                                </a:rPr>
                                <m:t>2</m:t>
                              </m:r>
                              <m:r>
                                <a:rPr lang="en-US" sz="3800" i="1">
                                  <a:latin typeface="Cambria Math" panose="02040503050406030204" pitchFamily="18" charset="0"/>
                                </a:rPr>
                                <m:t>𝑎</m:t>
                              </m:r>
                            </m:den>
                          </m:f>
                        </m:e>
                      </m:d>
                      <m:r>
                        <a:rPr lang="en-US" sz="3800" i="0">
                          <a:latin typeface="Cambria Math" panose="02040503050406030204" pitchFamily="18" charset="0"/>
                        </a:rPr>
                        <m:t>+1</m:t>
                      </m:r>
                    </m:oMath>
                  </m:oMathPara>
                </a14:m>
                <a:endParaRPr lang="en-US" sz="3800" dirty="0"/>
              </a:p>
            </p:txBody>
          </p:sp>
        </mc:Choice>
        <mc:Fallback xmlns="">
          <p:sp>
            <p:nvSpPr>
              <p:cNvPr id="8" name="Rectangle 7"/>
              <p:cNvSpPr>
                <a:spLocks noRot="1" noChangeAspect="1" noMove="1" noResize="1" noEditPoints="1" noAdjustHandles="1" noChangeArrowheads="1" noChangeShapeType="1" noTextEdit="1"/>
              </p:cNvSpPr>
              <p:nvPr/>
            </p:nvSpPr>
            <p:spPr>
              <a:xfrm>
                <a:off x="2777523" y="2634957"/>
                <a:ext cx="7167603" cy="152176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167905" y="4335033"/>
                <a:ext cx="5375895" cy="12656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latin typeface="Cambria Math" panose="02040503050406030204" pitchFamily="18" charset="0"/>
                        </a:rPr>
                        <m:t>⇔</m:t>
                      </m:r>
                      <m:r>
                        <a:rPr lang="en-US" sz="3800" i="0">
                          <a:latin typeface="Cambria Math" panose="02040503050406030204" pitchFamily="18" charset="0"/>
                        </a:rPr>
                        <m:t>−0,25=</m:t>
                      </m:r>
                      <m:f>
                        <m:fPr>
                          <m:ctrlPr>
                            <a:rPr lang="en-US" sz="3800" i="1">
                              <a:latin typeface="Cambria Math" panose="02040503050406030204" pitchFamily="18" charset="0"/>
                            </a:rPr>
                          </m:ctrlPr>
                        </m:fPr>
                        <m:num>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num>
                        <m:den>
                          <m:r>
                            <a:rPr lang="en-US" sz="3800" i="0">
                              <a:latin typeface="Cambria Math" panose="02040503050406030204" pitchFamily="18" charset="0"/>
                            </a:rPr>
                            <m:t>4</m:t>
                          </m:r>
                          <m:r>
                            <a:rPr lang="en-US" sz="3800" i="1">
                              <a:latin typeface="Cambria Math" panose="02040503050406030204" pitchFamily="18" charset="0"/>
                            </a:rPr>
                            <m:t>𝑎</m:t>
                          </m:r>
                        </m:den>
                      </m:f>
                      <m:r>
                        <a:rPr lang="en-US" sz="3800" i="0">
                          <a:latin typeface="Cambria Math" panose="02040503050406030204" pitchFamily="18" charset="0"/>
                        </a:rPr>
                        <m:t>−</m:t>
                      </m:r>
                      <m:f>
                        <m:fPr>
                          <m:ctrlPr>
                            <a:rPr lang="en-US" sz="3800" i="1">
                              <a:latin typeface="Cambria Math" panose="02040503050406030204" pitchFamily="18" charset="0"/>
                            </a:rPr>
                          </m:ctrlPr>
                        </m:fPr>
                        <m:num>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num>
                        <m:den>
                          <m:r>
                            <a:rPr lang="en-US" sz="3800" i="0">
                              <a:latin typeface="Cambria Math" panose="02040503050406030204" pitchFamily="18" charset="0"/>
                            </a:rPr>
                            <m:t>2</m:t>
                          </m:r>
                          <m:r>
                            <a:rPr lang="en-US" sz="3800" i="1">
                              <a:latin typeface="Cambria Math" panose="02040503050406030204" pitchFamily="18" charset="0"/>
                            </a:rPr>
                            <m:t>𝑎</m:t>
                          </m:r>
                        </m:den>
                      </m:f>
                      <m:r>
                        <a:rPr lang="en-US" sz="3800" i="0">
                          <a:latin typeface="Cambria Math" panose="02040503050406030204" pitchFamily="18" charset="0"/>
                        </a:rPr>
                        <m:t>+1</m:t>
                      </m:r>
                    </m:oMath>
                  </m:oMathPara>
                </a14:m>
                <a:endParaRPr lang="en-US" sz="3800" dirty="0"/>
              </a:p>
            </p:txBody>
          </p:sp>
        </mc:Choice>
        <mc:Fallback xmlns="">
          <p:sp>
            <p:nvSpPr>
              <p:cNvPr id="9" name="Rectangle 8"/>
              <p:cNvSpPr>
                <a:spLocks noRot="1" noChangeAspect="1" noMove="1" noResize="1" noEditPoints="1" noAdjustHandles="1" noChangeArrowheads="1" noChangeShapeType="1" noTextEdit="1"/>
              </p:cNvSpPr>
              <p:nvPr/>
            </p:nvSpPr>
            <p:spPr>
              <a:xfrm>
                <a:off x="2167905" y="4335033"/>
                <a:ext cx="5375895" cy="126566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541217" y="4335033"/>
                <a:ext cx="2343206" cy="12656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latin typeface="Cambria Math" panose="02040503050406030204" pitchFamily="18" charset="0"/>
                        </a:rPr>
                        <m:t>⇔</m:t>
                      </m:r>
                      <m:f>
                        <m:fPr>
                          <m:ctrlPr>
                            <a:rPr lang="en-US" sz="3800" i="1">
                              <a:latin typeface="Cambria Math" panose="02040503050406030204" pitchFamily="18" charset="0"/>
                            </a:rPr>
                          </m:ctrlPr>
                        </m:fPr>
                        <m:num>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num>
                        <m:den>
                          <m:r>
                            <a:rPr lang="en-US" sz="3800" i="1">
                              <a:latin typeface="Cambria Math" panose="02040503050406030204" pitchFamily="18" charset="0"/>
                            </a:rPr>
                            <m:t>𝑎</m:t>
                          </m:r>
                        </m:den>
                      </m:f>
                      <m:r>
                        <a:rPr lang="en-US" sz="3800" i="0">
                          <a:latin typeface="Cambria Math" panose="02040503050406030204" pitchFamily="18" charset="0"/>
                        </a:rPr>
                        <m:t>=5</m:t>
                      </m:r>
                    </m:oMath>
                  </m:oMathPara>
                </a14:m>
                <a:endParaRPr lang="en-US" sz="3800" dirty="0"/>
              </a:p>
            </p:txBody>
          </p:sp>
        </mc:Choice>
        <mc:Fallback xmlns="">
          <p:sp>
            <p:nvSpPr>
              <p:cNvPr id="12" name="Rectangle 11"/>
              <p:cNvSpPr>
                <a:spLocks noRot="1" noChangeAspect="1" noMove="1" noResize="1" noEditPoints="1" noAdjustHandles="1" noChangeArrowheads="1" noChangeShapeType="1" noTextEdit="1"/>
              </p:cNvSpPr>
              <p:nvPr/>
            </p:nvSpPr>
            <p:spPr>
              <a:xfrm>
                <a:off x="7541217" y="4335033"/>
                <a:ext cx="2343206" cy="126566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035398" y="4707305"/>
                <a:ext cx="2626040"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latin typeface="Cambria Math" panose="02040503050406030204" pitchFamily="18" charset="0"/>
                        </a:rPr>
                        <m:t>⇔</m:t>
                      </m:r>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r>
                        <a:rPr lang="en-US" sz="3800" i="0">
                          <a:latin typeface="Cambria Math" panose="02040503050406030204" pitchFamily="18" charset="0"/>
                        </a:rPr>
                        <m:t>=5</m:t>
                      </m:r>
                      <m:r>
                        <a:rPr lang="en-US" sz="3800" i="1">
                          <a:latin typeface="Cambria Math" panose="02040503050406030204" pitchFamily="18" charset="0"/>
                        </a:rPr>
                        <m:t>𝑎</m:t>
                      </m:r>
                    </m:oMath>
                  </m:oMathPara>
                </a14:m>
                <a:endParaRPr lang="en-US" sz="3800" dirty="0"/>
              </a:p>
            </p:txBody>
          </p:sp>
        </mc:Choice>
        <mc:Fallback xmlns="">
          <p:sp>
            <p:nvSpPr>
              <p:cNvPr id="13" name="Rectangle 12"/>
              <p:cNvSpPr>
                <a:spLocks noRot="1" noChangeAspect="1" noMove="1" noResize="1" noEditPoints="1" noAdjustHandles="1" noChangeArrowheads="1" noChangeShapeType="1" noTextEdit="1"/>
              </p:cNvSpPr>
              <p:nvPr/>
            </p:nvSpPr>
            <p:spPr>
              <a:xfrm>
                <a:off x="10035398" y="4707305"/>
                <a:ext cx="2626040" cy="67710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90600" y="5730359"/>
                <a:ext cx="11018850" cy="860941"/>
              </a:xfrm>
              <a:prstGeom prst="rect">
                <a:avLst/>
              </a:prstGeom>
            </p:spPr>
            <p:txBody>
              <a:bodyPr wrap="non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Thay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A </a:t>
                </a:r>
                <a:r>
                  <a:rPr lang="en-US" sz="3800" dirty="0" err="1">
                    <a:latin typeface="Arial" panose="020B0604020202020204" pitchFamily="34" charset="0"/>
                    <a:ea typeface="Times New Roman" panose="02020603050405020304" pitchFamily="18" charset="0"/>
                    <a:cs typeface="Arial" panose="020B0604020202020204" pitchFamily="34" charset="0"/>
                  </a:rPr>
                  <a:t>vào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1=</m:t>
                    </m:r>
                    <m:r>
                      <a:rPr lang="en-US" sz="3800" i="1">
                        <a:effectLst/>
                        <a:latin typeface="Cambria Math" panose="02040503050406030204" pitchFamily="18" charset="0"/>
                        <a:ea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1</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rPr>
                      <m:t>.1+1</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90600" y="5730359"/>
                <a:ext cx="11018850" cy="860941"/>
              </a:xfrm>
              <a:prstGeom prst="rect">
                <a:avLst/>
              </a:prstGeom>
              <a:blipFill>
                <a:blip r:embed="rId18"/>
                <a:stretch>
                  <a:fillRect l="-1826" b="-28369"/>
                </a:stretch>
              </a:blipFill>
            </p:spPr>
            <p:txBody>
              <a:bodyPr/>
              <a:lstStyle/>
              <a:p>
                <a:r>
                  <a:rPr lang="en-US">
                    <a:noFill/>
                  </a:rPr>
                  <a:t> </a:t>
                </a:r>
              </a:p>
            </p:txBody>
          </p:sp>
        </mc:Fallback>
      </mc:AlternateContent>
      <p:sp>
        <p:nvSpPr>
          <p:cNvPr id="16" name="Rectangle 15"/>
          <p:cNvSpPr/>
          <p:nvPr/>
        </p:nvSpPr>
        <p:spPr>
          <a:xfrm>
            <a:off x="967487" y="6847562"/>
            <a:ext cx="5266698" cy="969496"/>
          </a:xfrm>
          <a:prstGeom prst="rect">
            <a:avLst/>
          </a:prstGeom>
        </p:spPr>
        <p:txBody>
          <a:bodyPr wrap="none">
            <a:spAutoFit/>
          </a:bodyPr>
          <a:lstStyle/>
          <a:p>
            <a:pPr>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Ta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hệ</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phương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trình</a:t>
            </a:r>
            <a:r>
              <a:rPr lang="en-US" sz="3800" dirty="0">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6201806" y="6733575"/>
                <a:ext cx="4553811" cy="13967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a:latin typeface="Cambria Math" panose="02040503050406030204" pitchFamily="18" charset="0"/>
                            </a:rPr>
                          </m:ctrlPr>
                        </m:dPr>
                        <m:e>
                          <m:m>
                            <m:mPr>
                              <m:mcs>
                                <m:mc>
                                  <m:mcPr>
                                    <m:count m:val="1"/>
                                    <m:mcJc m:val="center"/>
                                  </m:mcPr>
                                </m:mc>
                              </m:mcs>
                              <m:ctrlPr>
                                <a:rPr lang="en-US" sz="3800" i="1">
                                  <a:latin typeface="Cambria Math" panose="02040503050406030204" pitchFamily="18" charset="0"/>
                                </a:rPr>
                              </m:ctrlPr>
                            </m:mPr>
                            <m:mr>
                              <m:e>
                                <m:r>
                                  <a:rPr lang="en-US" sz="3800">
                                    <a:latin typeface="Cambria Math" panose="02040503050406030204" pitchFamily="18" charset="0"/>
                                  </a:rPr>
                                  <m:t>1</m:t>
                                </m:r>
                                <m:r>
                                  <a:rPr lang="en-US" sz="3800" i="0">
                                    <a:latin typeface="Cambria Math" panose="02040503050406030204" pitchFamily="18" charset="0"/>
                                  </a:rPr>
                                  <m:t>=</m:t>
                                </m:r>
                                <m:r>
                                  <a:rPr lang="en-US" sz="3800" i="1">
                                    <a:latin typeface="Cambria Math" panose="02040503050406030204" pitchFamily="18" charset="0"/>
                                  </a:rPr>
                                  <m:t>𝑎</m:t>
                                </m:r>
                                <m:r>
                                  <a:rPr lang="en-US" sz="3800" i="0">
                                    <a:latin typeface="Cambria Math" panose="02040503050406030204" pitchFamily="18" charset="0"/>
                                  </a:rPr>
                                  <m:t>.</m:t>
                                </m:r>
                                <m:sSup>
                                  <m:sSupPr>
                                    <m:ctrlPr>
                                      <a:rPr lang="en-US" sz="3800" i="1">
                                        <a:latin typeface="Cambria Math" panose="02040503050406030204" pitchFamily="18" charset="0"/>
                                      </a:rPr>
                                    </m:ctrlPr>
                                  </m:sSupPr>
                                  <m:e>
                                    <m:r>
                                      <a:rPr lang="en-US" sz="3800" i="0">
                                        <a:latin typeface="Cambria Math" panose="02040503050406030204" pitchFamily="18" charset="0"/>
                                      </a:rPr>
                                      <m:t>1</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i="1">
                                    <a:latin typeface="Cambria Math" panose="02040503050406030204" pitchFamily="18" charset="0"/>
                                  </a:rPr>
                                  <m:t>𝑏</m:t>
                                </m:r>
                                <m:r>
                                  <a:rPr lang="en-US" sz="3800" i="0">
                                    <a:latin typeface="Cambria Math" panose="02040503050406030204" pitchFamily="18" charset="0"/>
                                  </a:rPr>
                                  <m:t>.1+1</m:t>
                                </m:r>
                              </m:e>
                            </m:mr>
                            <m:mr>
                              <m:e>
                                <m:sSup>
                                  <m:sSupPr>
                                    <m:ctrlPr>
                                      <a:rPr lang="en-US" sz="3800" i="1">
                                        <a:latin typeface="Cambria Math" panose="02040503050406030204" pitchFamily="18" charset="0"/>
                                      </a:rPr>
                                    </m:ctrlPr>
                                  </m:sSupPr>
                                  <m:e>
                                    <m:r>
                                      <a:rPr lang="en-US" sz="3800" i="1">
                                        <a:latin typeface="Cambria Math" panose="02040503050406030204" pitchFamily="18" charset="0"/>
                                      </a:rPr>
                                      <m:t>𝑏</m:t>
                                    </m:r>
                                  </m:e>
                                  <m:sup>
                                    <m:r>
                                      <a:rPr lang="en-US" sz="3800" i="0">
                                        <a:latin typeface="Cambria Math" panose="02040503050406030204" pitchFamily="18" charset="0"/>
                                      </a:rPr>
                                      <m:t>2</m:t>
                                    </m:r>
                                  </m:sup>
                                </m:sSup>
                                <m:r>
                                  <a:rPr lang="en-US" sz="3800" i="0">
                                    <a:latin typeface="Cambria Math" panose="02040503050406030204" pitchFamily="18" charset="0"/>
                                  </a:rPr>
                                  <m:t>=5</m:t>
                                </m:r>
                                <m:r>
                                  <a:rPr lang="en-US" sz="3800" i="1">
                                    <a:latin typeface="Cambria Math" panose="02040503050406030204" pitchFamily="18" charset="0"/>
                                  </a:rPr>
                                  <m:t>𝑎</m:t>
                                </m:r>
                              </m:e>
                            </m:mr>
                          </m:m>
                        </m:e>
                      </m:d>
                    </m:oMath>
                  </m:oMathPara>
                </a14:m>
                <a:endParaRPr lang="en-US" sz="3800" dirty="0"/>
              </a:p>
            </p:txBody>
          </p:sp>
        </mc:Choice>
        <mc:Fallback xmlns="">
          <p:sp>
            <p:nvSpPr>
              <p:cNvPr id="18" name="Rectangle 17"/>
              <p:cNvSpPr>
                <a:spLocks noRot="1" noChangeAspect="1" noMove="1" noResize="1" noEditPoints="1" noAdjustHandles="1" noChangeArrowheads="1" noChangeShapeType="1" noTextEdit="1"/>
              </p:cNvSpPr>
              <p:nvPr/>
            </p:nvSpPr>
            <p:spPr>
              <a:xfrm>
                <a:off x="6201806" y="6733575"/>
                <a:ext cx="4553811" cy="139672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661837" y="7810500"/>
                <a:ext cx="9144000" cy="1846659"/>
              </a:xfrm>
              <a:prstGeom prst="rect">
                <a:avLst/>
              </a:prstGeom>
            </p:spPr>
            <p:txBody>
              <a:bodyPr>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Suy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ra</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rPr>
                      <m:t> = </m:t>
                    </m:r>
                    <m:r>
                      <a:rPr lang="en-US" sz="3800" i="1">
                        <a:effectLst/>
                        <a:latin typeface="Cambria Math" panose="02040503050406030204" pitchFamily="18" charset="0"/>
                        <a:ea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rPr>
                      <m:t> = 5</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𝑦</m:t>
                    </m:r>
                    <m:r>
                      <a:rPr lang="en-US" sz="3800" i="1">
                        <a:effectLst/>
                        <a:latin typeface="Cambria Math" panose="02040503050406030204" pitchFamily="18" charset="0"/>
                        <a:ea typeface="Times New Roman" panose="02020603050405020304" pitchFamily="18" charset="0"/>
                      </a:rPr>
                      <m:t>=5</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+5</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10661837" y="7810500"/>
                <a:ext cx="9144000" cy="1846659"/>
              </a:xfrm>
              <a:prstGeom prst="rect">
                <a:avLst/>
              </a:prstGeom>
              <a:blipFill>
                <a:blip r:embed="rId20"/>
                <a:stretch>
                  <a:fillRect l="-2200" b="-6601"/>
                </a:stretch>
              </a:blipFill>
            </p:spPr>
            <p:txBody>
              <a:bodyPr/>
              <a:lstStyle/>
              <a:p>
                <a:r>
                  <a:rPr lang="en-US">
                    <a:noFill/>
                  </a:rPr>
                  <a:t> </a:t>
                </a:r>
              </a:p>
            </p:txBody>
          </p:sp>
        </mc:Fallback>
      </mc:AlternateContent>
    </p:spTree>
    <p:extLst>
      <p:ext uri="{BB962C8B-B14F-4D97-AF65-F5344CB8AC3E}">
        <p14:creationId xmlns:p14="http://schemas.microsoft.com/office/powerpoint/2010/main" val="37546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barn(inVertical)">
                                      <p:cBhvr>
                                        <p:cTn id="50" dur="500"/>
                                        <p:tgtEl>
                                          <p:spTgt spid="1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9">
                                            <p:txEl>
                                              <p:pRg st="1" end="1"/>
                                            </p:txEl>
                                          </p:spTgt>
                                        </p:tgtEl>
                                        <p:attrNameLst>
                                          <p:attrName>style.visibility</p:attrName>
                                        </p:attrNameLst>
                                      </p:cBhvr>
                                      <p:to>
                                        <p:strVal val="visible"/>
                                      </p:to>
                                    </p:set>
                                    <p:animEffect transition="in" filter="wipe(left)">
                                      <p:cBhvr>
                                        <p:cTn id="5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8" grpId="0"/>
      <p:bldP spid="9" grpId="0"/>
      <p:bldP spid="12" grpId="0"/>
      <p:bldP spid="13" grpId="0"/>
      <p:bldP spid="14" grpId="0"/>
      <p:bldP spid="1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31090" y="9285115"/>
            <a:ext cx="20955000" cy="1371600"/>
            <a:chOff x="0" y="0"/>
            <a:chExt cx="5920967" cy="3624054"/>
          </a:xfrm>
        </p:grpSpPr>
        <p:sp>
          <p:nvSpPr>
            <p:cNvPr id="15" name="Freeform 14"/>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18" name="Group 17"/>
          <p:cNvGrpSpPr/>
          <p:nvPr/>
        </p:nvGrpSpPr>
        <p:grpSpPr>
          <a:xfrm>
            <a:off x="16926685" y="49231"/>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50360" y="38904"/>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4178" y="4054340"/>
              <a:ext cx="1134643" cy="2433550"/>
            </a:xfrm>
            <a:prstGeom prst="rect">
              <a:avLst/>
            </a:prstGeom>
          </p:spPr>
        </p:pic>
      </p:grpSp>
      <p:grpSp>
        <p:nvGrpSpPr>
          <p:cNvPr id="26" name="Group 25"/>
          <p:cNvGrpSpPr/>
          <p:nvPr/>
        </p:nvGrpSpPr>
        <p:grpSpPr>
          <a:xfrm>
            <a:off x="7772400" y="190500"/>
            <a:ext cx="2548023" cy="1066800"/>
            <a:chOff x="381000" y="190500"/>
            <a:chExt cx="5562600" cy="1066800"/>
          </a:xfrm>
        </p:grpSpPr>
        <p:sp>
          <p:nvSpPr>
            <p:cNvPr id="28" name="Rectangle 27"/>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791740" y="210783"/>
              <a:ext cx="4949025"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6.10 </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628313" y="1333500"/>
                <a:ext cx="16973887" cy="3492623"/>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𝑎</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cs typeface="Open Sans"/>
                      </a:rPr>
                      <m:t>𝑏𝑥</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𝑐</m:t>
                    </m:r>
                    <m:r>
                      <a:rPr lang="en-US" sz="3800" i="1">
                        <a:solidFill>
                          <a:srgbClr val="000000"/>
                        </a:solidFill>
                        <a:effectLst/>
                        <a:latin typeface="Cambria Math" panose="02040503050406030204" pitchFamily="18" charset="0"/>
                        <a:ea typeface="Times New Roman" panose="02020603050405020304" pitchFamily="18" charset="0"/>
                        <a:cs typeface="Open Sans"/>
                      </a:rPr>
                      <m:t>,</m:t>
                    </m:r>
                  </m:oMath>
                </a14:m>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rằng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A(8; 0)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I(6; – 12).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Gợi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𝑎</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m:t>h</m:t>
                            </m:r>
                          </m:e>
                        </m:d>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m:t>
                    </m:r>
                    <m:r>
                      <a:rPr lang="en-US" sz="3800" i="1">
                        <a:solidFill>
                          <a:srgbClr val="000000"/>
                        </a:solidFill>
                        <a:effectLst/>
                        <a:latin typeface="Cambria Math" panose="02040503050406030204" pitchFamily="18" charset="0"/>
                        <a:ea typeface="Times New Roman" panose="02020603050405020304" pitchFamily="18" charset="0"/>
                        <a:cs typeface="Open Sans"/>
                      </a:rPr>
                      <m:t>𝑘</m:t>
                    </m:r>
                  </m:oMath>
                </a14:m>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I(h; k)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28313" y="1333500"/>
                <a:ext cx="16973887" cy="3492623"/>
              </a:xfrm>
              <a:prstGeom prst="rect">
                <a:avLst/>
              </a:prstGeom>
              <a:blipFill>
                <a:blip r:embed="rId12"/>
                <a:stretch>
                  <a:fillRect l="-1005" r="-969" b="-5934"/>
                </a:stretch>
              </a:blipFill>
            </p:spPr>
            <p:txBody>
              <a:bodyPr/>
              <a:lstStyle/>
              <a:p>
                <a:r>
                  <a:rPr lang="en-US">
                    <a:noFill/>
                  </a:rPr>
                  <a:t> </a:t>
                </a:r>
              </a:p>
            </p:txBody>
          </p:sp>
        </mc:Fallback>
      </mc:AlternateContent>
      <p:sp>
        <p:nvSpPr>
          <p:cNvPr id="33" name="Oval Callout 32"/>
          <p:cNvSpPr/>
          <p:nvPr/>
        </p:nvSpPr>
        <p:spPr>
          <a:xfrm>
            <a:off x="8225690" y="50613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614106" y="5926364"/>
                <a:ext cx="17640300" cy="3185487"/>
              </a:xfrm>
              <a:prstGeom prst="rect">
                <a:avLst/>
              </a:prstGeom>
            </p:spPr>
            <p:txBody>
              <a:bodyPr wrap="square">
                <a:spAutoFit/>
              </a:bodyPr>
              <a:lstStyle/>
              <a:p>
                <a:pPr marL="30480" marR="30480" algn="just">
                  <a:lnSpc>
                    <a:spcPct val="150000"/>
                  </a:lnSpc>
                  <a:spcAft>
                    <a:spcPts val="1200"/>
                  </a:spcAft>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 ≠ 0.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I(6; – 12)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 = </m:t>
                      </m:r>
                      <m:r>
                        <a:rPr lang="en-US" sz="3800" i="1">
                          <a:solidFill>
                            <a:srgbClr val="000000"/>
                          </a:solidFill>
                          <a:effectLst/>
                          <a:latin typeface="Cambria Math" panose="02040503050406030204" pitchFamily="18" charset="0"/>
                          <a:ea typeface="Times New Roman" panose="02020603050405020304" pitchFamily="18" charset="0"/>
                          <a:cs typeface="Open Sans"/>
                        </a:rPr>
                        <m:t>𝑎</m:t>
                      </m:r>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d>
                            <m:dPr>
                              <m:ctrlPr>
                                <a:rPr lang="en-US" sz="3800" i="1">
                                  <a:solidFill>
                                    <a:srgbClr val="000000"/>
                                  </a:solidFill>
                                  <a:effectLst/>
                                  <a:latin typeface="Cambria Math" panose="02040503050406030204" pitchFamily="18" charset="0"/>
                                  <a:ea typeface="Times New Roman" panose="02020603050405020304" pitchFamily="18" charset="0"/>
                                  <a:cs typeface="Open Sans"/>
                                </a:rPr>
                              </m:ctrlPr>
                            </m:d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r>
                                <a:rPr lang="en-US" sz="3800" i="1">
                                  <a:solidFill>
                                    <a:srgbClr val="000000"/>
                                  </a:solidFill>
                                  <a:effectLst/>
                                  <a:latin typeface="Cambria Math" panose="02040503050406030204" pitchFamily="18" charset="0"/>
                                  <a:ea typeface="Times New Roman" panose="02020603050405020304" pitchFamily="18" charset="0"/>
                                  <a:cs typeface="Open Sans"/>
                                </a:rPr>
                                <m:t> – 6</m:t>
                              </m:r>
                            </m:e>
                          </m:d>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rPr>
                        <m:t> –</m:t>
                      </m:r>
                      <m:r>
                        <a:rPr lang="en-US" sz="3800" i="1">
                          <a:solidFill>
                            <a:srgbClr val="000000"/>
                          </a:solidFill>
                          <a:effectLst/>
                          <a:latin typeface="Cambria Math" panose="02040503050406030204" pitchFamily="18" charset="0"/>
                          <a:ea typeface="Times New Roman" panose="02020603050405020304" pitchFamily="18" charset="0"/>
                          <a:cs typeface="Open Sans"/>
                        </a:rPr>
                        <m:t> 12.</m:t>
                      </m:r>
                      <m:r>
                        <a:rPr lang="en-US" sz="3800" i="1">
                          <a:solidFill>
                            <a:srgbClr val="000000"/>
                          </a:solidFill>
                          <a:effectLst/>
                          <a:latin typeface="Cambria Math" panose="02040503050406030204" pitchFamily="18" charset="0"/>
                          <a:ea typeface="Times New Roman" panose="02020603050405020304" pitchFamily="18" charset="0"/>
                        </a:rPr>
                        <m:t> </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14106" y="5926364"/>
                <a:ext cx="17640300" cy="3185487"/>
              </a:xfrm>
              <a:prstGeom prst="rect">
                <a:avLst/>
              </a:prstGeom>
              <a:blipFill>
                <a:blip r:embed="rId13"/>
                <a:stretch>
                  <a:fillRect l="-968"/>
                </a:stretch>
              </a:blipFill>
            </p:spPr>
            <p:txBody>
              <a:bodyPr/>
              <a:lstStyle/>
              <a:p>
                <a:r>
                  <a:rPr lang="en-US">
                    <a:noFill/>
                  </a:rPr>
                  <a:t> </a:t>
                </a:r>
              </a:p>
            </p:txBody>
          </p:sp>
        </mc:Fallback>
      </mc:AlternateContent>
      <p:pic>
        <p:nvPicPr>
          <p:cNvPr id="34" name="Picture 21"/>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544800" y="7201423"/>
            <a:ext cx="2221215" cy="2057400"/>
          </a:xfrm>
          <a:prstGeom prst="rect">
            <a:avLst/>
          </a:prstGeom>
        </p:spPr>
      </p:pic>
    </p:spTree>
    <p:extLst>
      <p:ext uri="{BB962C8B-B14F-4D97-AF65-F5344CB8AC3E}">
        <p14:creationId xmlns:p14="http://schemas.microsoft.com/office/powerpoint/2010/main" val="252500711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2" dur="500"/>
                                        <p:tgtEl>
                                          <p:spTgt spid="9">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93941" y="9334500"/>
            <a:ext cx="20955000" cy="1371600"/>
            <a:chOff x="0" y="0"/>
            <a:chExt cx="5920967" cy="3624054"/>
          </a:xfrm>
        </p:grpSpPr>
        <p:sp>
          <p:nvSpPr>
            <p:cNvPr id="15" name="Freeform 14"/>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18" name="Group 17"/>
          <p:cNvGrpSpPr/>
          <p:nvPr/>
        </p:nvGrpSpPr>
        <p:grpSpPr>
          <a:xfrm>
            <a:off x="16306800" y="610875"/>
            <a:ext cx="1302469" cy="1164379"/>
            <a:chOff x="951895" y="3576837"/>
            <a:chExt cx="3369207" cy="3468421"/>
          </a:xfrm>
        </p:grpSpPr>
        <p:grpSp>
          <p:nvGrpSpPr>
            <p:cNvPr id="19" name="Group 4"/>
            <p:cNvGrpSpPr/>
            <p:nvPr/>
          </p:nvGrpSpPr>
          <p:grpSpPr>
            <a:xfrm>
              <a:off x="951895" y="3576837"/>
              <a:ext cx="3369207" cy="3468421"/>
              <a:chOff x="-151671" y="-170774"/>
              <a:chExt cx="6653334" cy="6849255"/>
            </a:xfrm>
          </p:grpSpPr>
          <p:sp>
            <p:nvSpPr>
              <p:cNvPr id="21"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0"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810" y="4412692"/>
              <a:ext cx="2065380" cy="1716847"/>
            </a:xfrm>
            <a:prstGeom prst="rect">
              <a:avLst/>
            </a:prstGeom>
          </p:spPr>
        </p:pic>
      </p:grpSp>
      <p:grpSp>
        <p:nvGrpSpPr>
          <p:cNvPr id="22" name="Group 21"/>
          <p:cNvGrpSpPr/>
          <p:nvPr/>
        </p:nvGrpSpPr>
        <p:grpSpPr>
          <a:xfrm>
            <a:off x="529611" y="469754"/>
            <a:ext cx="1308307" cy="1160515"/>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24"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4178" y="4054340"/>
              <a:ext cx="1134643" cy="2433550"/>
            </a:xfrm>
            <a:prstGeom prst="rect">
              <a:avLst/>
            </a:prstGeom>
          </p:spPr>
        </p:pic>
      </p:grpSp>
      <p:sp>
        <p:nvSpPr>
          <p:cNvPr id="33" name="Oval Callout 32"/>
          <p:cNvSpPr/>
          <p:nvPr/>
        </p:nvSpPr>
        <p:spPr>
          <a:xfrm>
            <a:off x="8188789" y="7041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571500" y="2014583"/>
                <a:ext cx="17640300" cy="5093702"/>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Mặt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parabol</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qua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A(8; 0)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l" defTabSz="914400"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Open San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0 =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𝑎</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sSupPr>
                        <m:e>
                          <m:d>
                            <m:d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d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8 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6</m:t>
                              </m:r>
                            </m:e>
                          </m:d>
                        </m:e>
                        <m: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2</m:t>
                          </m:r>
                        </m:sup>
                      </m:s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12</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oMath>
                  </m:oMathPara>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l" defTabSz="914400"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Cambria Math" panose="02040503050406030204" pitchFamily="18" charset="0"/>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𝑎</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4 – 12 = 0 </m:t>
                      </m:r>
                    </m:oMath>
                  </m:oMathPara>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l" defTabSz="914400" rtl="0" eaLnBrk="1" fontAlgn="auto" latinLnBrk="0" hangingPunct="1">
                  <a:lnSpc>
                    <a:spcPct val="150000"/>
                  </a:lnSpc>
                  <a:spcBef>
                    <a:spcPts val="0"/>
                  </a:spcBef>
                  <a:spcAft>
                    <a:spcPts val="1200"/>
                  </a:spcAft>
                  <a:buClrTx/>
                  <a:buSzTx/>
                  <a:buFontTx/>
                  <a:buNone/>
                  <a:tabLst/>
                  <a:defRPr/>
                </a:pPr>
                <a:r>
                  <a:rPr kumimoji="0" lang="en-US" sz="3800" b="0" u="none" strike="noStrike" kern="1200" cap="none" spc="0" normalizeH="0" baseline="0" noProof="0" dirty="0">
                    <a:ln>
                      <a:noFill/>
                    </a:ln>
                    <a:solidFill>
                      <a:srgbClr val="000000"/>
                    </a:solidFill>
                    <a:effectLst/>
                    <a:uLnTx/>
                    <a:uFillTx/>
                    <a:ea typeface="Times New Roman" panose="02020603050405020304" pitchFamily="18" charset="0"/>
                    <a:cs typeface="Cambria Math" panose="02040503050406030204" pitchFamily="18" charset="0"/>
                  </a:rPr>
                  <a:t>							</a:t>
                </a:r>
                <a:r>
                  <a:rPr kumimoji="0" lang="en-US" sz="3800" b="0" u="none" strike="noStrike" kern="1200" cap="none" spc="0" normalizeH="0" noProof="0" dirty="0">
                    <a:ln>
                      <a:noFill/>
                    </a:ln>
                    <a:solidFill>
                      <a:srgbClr val="000000"/>
                    </a:solidFill>
                    <a:effectLst/>
                    <a:uLnTx/>
                    <a:uFillTx/>
                    <a:ea typeface="Times New Roman" panose="02020603050405020304" pitchFamily="18" charset="0"/>
                    <a:cs typeface="Cambria Math" panose="02040503050406030204" pitchFamily="18" charset="0"/>
                  </a:rPr>
                  <a:t>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Cambria Math" panose="02040503050406030204" pitchFamily="18" charset="0"/>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𝑎</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3</m:t>
                    </m:r>
                  </m:oMath>
                </a14:m>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thỏa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mãn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phương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parabol</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𝑦</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3</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sSupPr>
                      <m:e>
                        <m:d>
                          <m:d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d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𝑥</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6</m:t>
                            </m:r>
                          </m:e>
                        </m:d>
                      </m:e>
                      <m: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2</m:t>
                        </m:r>
                      </m:sup>
                    </m:s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12</m:t>
                    </m:r>
                  </m:oMath>
                </a14:m>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𝑦</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3</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ctrlPr>
                      </m:sSup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𝑥</m:t>
                        </m:r>
                      </m:e>
                      <m: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2</m:t>
                        </m:r>
                      </m:sup>
                    </m:s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 –</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36</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𝑥</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Open Sans"/>
                      </a:rPr>
                      <m:t> + 96.  </m:t>
                    </m:r>
                  </m:oMath>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71500" y="2014583"/>
                <a:ext cx="17640300" cy="5093702"/>
              </a:xfrm>
              <a:prstGeom prst="rect">
                <a:avLst/>
              </a:prstGeom>
              <a:blipFill>
                <a:blip r:embed="rId12"/>
                <a:stretch>
                  <a:fillRect l="-968" b="-1794"/>
                </a:stretch>
              </a:blipFill>
            </p:spPr>
            <p:txBody>
              <a:bodyPr/>
              <a:lstStyle/>
              <a:p>
                <a:r>
                  <a:rPr lang="en-US">
                    <a:noFill/>
                  </a:rPr>
                  <a:t> </a:t>
                </a:r>
              </a:p>
            </p:txBody>
          </p:sp>
        </mc:Fallback>
      </mc:AlternateContent>
      <p:pic>
        <p:nvPicPr>
          <p:cNvPr id="25" name="Picture 1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767191" y="7653875"/>
            <a:ext cx="5248917" cy="1712459"/>
          </a:xfrm>
          <a:prstGeom prst="rect">
            <a:avLst/>
          </a:prstGeom>
        </p:spPr>
      </p:pic>
    </p:spTree>
    <p:extLst>
      <p:ext uri="{BB962C8B-B14F-4D97-AF65-F5344CB8AC3E}">
        <p14:creationId xmlns:p14="http://schemas.microsoft.com/office/powerpoint/2010/main" val="297647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1399" y="-1238416"/>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423520" y="6371613"/>
            <a:ext cx="4676861" cy="5601032"/>
          </a:xfrm>
          <a:prstGeom prst="rect">
            <a:avLst/>
          </a:prstGeom>
        </p:spPr>
      </p:pic>
      <p:grpSp>
        <p:nvGrpSpPr>
          <p:cNvPr id="8" name="Group 7"/>
          <p:cNvGrpSpPr/>
          <p:nvPr/>
        </p:nvGrpSpPr>
        <p:grpSpPr>
          <a:xfrm>
            <a:off x="8001000" y="495300"/>
            <a:ext cx="2548023" cy="1066800"/>
            <a:chOff x="381000" y="190500"/>
            <a:chExt cx="5562600" cy="1066800"/>
          </a:xfrm>
        </p:grpSpPr>
        <p:sp>
          <p:nvSpPr>
            <p:cNvPr id="9" name="Rectangle 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65258" y="210783"/>
              <a:ext cx="4887294"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6.11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p:cNvGrpSpPr/>
          <p:nvPr/>
        </p:nvGrpSpPr>
        <p:grpSpPr>
          <a:xfrm>
            <a:off x="16478250" y="252683"/>
            <a:ext cx="1333500" cy="1178600"/>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6"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1386984" y="1943100"/>
                <a:ext cx="15605616" cy="6848029"/>
              </a:xfrm>
              <a:prstGeom prst="rect">
                <a:avLst/>
              </a:prstGeom>
            </p:spPr>
            <p:txBody>
              <a:bodyPr wrap="square">
                <a:spAutoFit/>
              </a:bodyPr>
              <a:lstStyle/>
              <a:p>
                <a:pPr marL="30480" marR="30480" algn="just">
                  <a:lnSpc>
                    <a:spcPct val="150000"/>
                  </a:lnSpc>
                  <a:spcAft>
                    <a:spcPts val="1200"/>
                  </a:spcAf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Gọi (P)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hàm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bậc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hai</a:t>
                </a:r>
                <a14:m>
                  <m:oMath xmlns:m="http://schemas.openxmlformats.org/officeDocument/2006/math">
                    <m:r>
                      <a:rPr lang="en-US" sz="3800" i="1">
                        <a:solidFill>
                          <a:schemeClr val="bg1"/>
                        </a:solidFill>
                        <a:effectLst/>
                        <a:latin typeface="Cambria Math" panose="02040503050406030204" pitchFamily="18" charset="0"/>
                        <a:ea typeface="Times New Roman" panose="02020603050405020304" pitchFamily="18" charset="0"/>
                        <a:cs typeface="Open Sans"/>
                      </a:rPr>
                      <m:t> </m:t>
                    </m:r>
                    <m:r>
                      <a:rPr lang="en-US" sz="3800" i="1">
                        <a:solidFill>
                          <a:schemeClr val="bg1"/>
                        </a:solidFill>
                        <a:effectLst/>
                        <a:latin typeface="Cambria Math" panose="02040503050406030204" pitchFamily="18" charset="0"/>
                        <a:ea typeface="Times New Roman" panose="02020603050405020304" pitchFamily="18" charset="0"/>
                        <a:cs typeface="Open Sans"/>
                      </a:rPr>
                      <m:t>𝑦</m:t>
                    </m:r>
                    <m:r>
                      <a:rPr lang="en-US" sz="3800" i="1">
                        <a:solidFill>
                          <a:schemeClr val="bg1"/>
                        </a:solidFill>
                        <a:effectLst/>
                        <a:latin typeface="Cambria Math" panose="02040503050406030204" pitchFamily="18" charset="0"/>
                        <a:ea typeface="Times New Roman" panose="02020603050405020304" pitchFamily="18" charset="0"/>
                        <a:cs typeface="Open Sans"/>
                      </a:rPr>
                      <m:t> = </m:t>
                    </m:r>
                    <m:r>
                      <a:rPr lang="en-US" sz="3800" i="1">
                        <a:solidFill>
                          <a:schemeClr val="bg1"/>
                        </a:solidFill>
                        <a:effectLst/>
                        <a:latin typeface="Cambria Math" panose="02040503050406030204" pitchFamily="18" charset="0"/>
                        <a:ea typeface="Times New Roman" panose="02020603050405020304" pitchFamily="18" charset="0"/>
                        <a:cs typeface="Open Sans"/>
                      </a:rPr>
                      <m:t>𝑎</m:t>
                    </m:r>
                    <m:sSup>
                      <m:sSupPr>
                        <m:ctrlPr>
                          <a:rPr lang="en-US" sz="3800" i="1">
                            <a:solidFill>
                              <a:schemeClr val="bg1"/>
                            </a:solidFill>
                            <a:effectLst/>
                            <a:latin typeface="Cambria Math" panose="02040503050406030204" pitchFamily="18" charset="0"/>
                            <a:ea typeface="Times New Roman" panose="02020603050405020304" pitchFamily="18" charset="0"/>
                            <a:cs typeface="Open Sans"/>
                          </a:rPr>
                        </m:ctrlPr>
                      </m:sSupPr>
                      <m:e>
                        <m:r>
                          <a:rPr lang="en-US" sz="3800" i="1">
                            <a:solidFill>
                              <a:schemeClr val="bg1"/>
                            </a:solidFill>
                            <a:effectLst/>
                            <a:latin typeface="Cambria Math" panose="02040503050406030204" pitchFamily="18" charset="0"/>
                            <a:ea typeface="Times New Roman" panose="02020603050405020304" pitchFamily="18" charset="0"/>
                            <a:cs typeface="Open Sans"/>
                          </a:rPr>
                          <m:t>𝑥</m:t>
                        </m:r>
                      </m:e>
                      <m:sup>
                        <m:r>
                          <a:rPr lang="en-US" sz="3800" i="1">
                            <a:solidFill>
                              <a:schemeClr val="bg1"/>
                            </a:solidFill>
                            <a:effectLst/>
                            <a:latin typeface="Cambria Math" panose="02040503050406030204" pitchFamily="18" charset="0"/>
                            <a:ea typeface="Times New Roman" panose="02020603050405020304" pitchFamily="18" charset="0"/>
                            <a:cs typeface="Open Sans"/>
                          </a:rPr>
                          <m:t>2</m:t>
                        </m:r>
                      </m:sup>
                    </m:sSup>
                    <m:r>
                      <a:rPr lang="en-US" sz="3800" i="1">
                        <a:solidFill>
                          <a:schemeClr val="bg1"/>
                        </a:solidFill>
                        <a:effectLst/>
                        <a:latin typeface="Cambria Math" panose="02040503050406030204" pitchFamily="18" charset="0"/>
                        <a:ea typeface="Times New Roman" panose="02020603050405020304" pitchFamily="18" charset="0"/>
                      </a:rPr>
                      <m:t> </m:t>
                    </m:r>
                    <m:r>
                      <a:rPr lang="en-US" sz="3800" i="1">
                        <a:solidFill>
                          <a:schemeClr val="bg1"/>
                        </a:solidFill>
                        <a:effectLst/>
                        <a:latin typeface="Cambria Math" panose="02040503050406030204" pitchFamily="18" charset="0"/>
                        <a:ea typeface="Times New Roman" panose="02020603050405020304" pitchFamily="18" charset="0"/>
                        <a:cs typeface="Open Sans"/>
                      </a:rPr>
                      <m:t>+ </m:t>
                    </m:r>
                    <m:r>
                      <a:rPr lang="en-US" sz="3800" i="1">
                        <a:solidFill>
                          <a:schemeClr val="bg1"/>
                        </a:solidFill>
                        <a:effectLst/>
                        <a:latin typeface="Cambria Math" panose="02040503050406030204" pitchFamily="18" charset="0"/>
                        <a:ea typeface="Times New Roman" panose="02020603050405020304" pitchFamily="18" charset="0"/>
                        <a:cs typeface="Open Sans"/>
                      </a:rPr>
                      <m:t>𝑏𝑥</m:t>
                    </m:r>
                    <m:r>
                      <a:rPr lang="en-US" sz="3800" i="1">
                        <a:solidFill>
                          <a:schemeClr val="bg1"/>
                        </a:solidFill>
                        <a:effectLst/>
                        <a:latin typeface="Cambria Math" panose="02040503050406030204" pitchFamily="18" charset="0"/>
                        <a:ea typeface="Times New Roman" panose="02020603050405020304" pitchFamily="18" charset="0"/>
                        <a:cs typeface="Open Sans"/>
                      </a:rPr>
                      <m:t> + </m:t>
                    </m:r>
                    <m:r>
                      <a:rPr lang="en-US" sz="3800" i="1">
                        <a:solidFill>
                          <a:schemeClr val="bg1"/>
                        </a:solidFill>
                        <a:effectLst/>
                        <a:latin typeface="Cambria Math" panose="02040503050406030204" pitchFamily="18" charset="0"/>
                        <a:ea typeface="Times New Roman" panose="02020603050405020304" pitchFamily="18" charset="0"/>
                        <a:cs typeface="Open Sans"/>
                      </a:rPr>
                      <m:t>𝑐</m:t>
                    </m:r>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Hãy</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xác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dấu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hệ</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biệt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mỗi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sau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a:p>
                <a:pPr marL="30480" marR="30480" algn="just">
                  <a:lnSpc>
                    <a:spcPct val="150000"/>
                  </a:lnSpc>
                  <a:spcAft>
                    <a:spcPts val="1200"/>
                  </a:spcAf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(P)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nằm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toàn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phía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 (P)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nằm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toàn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phía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 (P)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cắt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hai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biệt</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nằm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phía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 (P)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tiếp</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xúc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nằm</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phía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1386984" y="1943100"/>
                <a:ext cx="15605616" cy="6848029"/>
              </a:xfrm>
              <a:prstGeom prst="rect">
                <a:avLst/>
              </a:prstGeom>
              <a:blipFill>
                <a:blip r:embed="rId12"/>
                <a:stretch>
                  <a:fillRect l="-1094" r="-1094" b="-1069"/>
                </a:stretch>
              </a:blipFill>
            </p:spPr>
            <p:txBody>
              <a:bodyPr/>
              <a:lstStyle/>
              <a:p>
                <a:r>
                  <a:rPr lang="en-US">
                    <a:noFill/>
                  </a:rPr>
                  <a:t> </a:t>
                </a:r>
              </a:p>
            </p:txBody>
          </p:sp>
        </mc:Fallback>
      </mc:AlternateContent>
    </p:spTree>
    <p:extLst>
      <p:ext uri="{BB962C8B-B14F-4D97-AF65-F5344CB8AC3E}">
        <p14:creationId xmlns:p14="http://schemas.microsoft.com/office/powerpoint/2010/main" val="240569795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9104" y="-1328507"/>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423520" y="6371613"/>
            <a:ext cx="4676861" cy="5601032"/>
          </a:xfrm>
          <a:prstGeom prst="rect">
            <a:avLst/>
          </a:prstGeom>
        </p:spPr>
      </p:pic>
      <p:grpSp>
        <p:nvGrpSpPr>
          <p:cNvPr id="22" name="Group 21"/>
          <p:cNvGrpSpPr/>
          <p:nvPr/>
        </p:nvGrpSpPr>
        <p:grpSpPr>
          <a:xfrm>
            <a:off x="16383000" y="443747"/>
            <a:ext cx="1333500" cy="1178600"/>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6"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sp>
        <p:nvSpPr>
          <p:cNvPr id="12" name="Oval Callout 11"/>
          <p:cNvSpPr/>
          <p:nvPr/>
        </p:nvSpPr>
        <p:spPr>
          <a:xfrm>
            <a:off x="8686800" y="780233"/>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4141100" y="2022502"/>
                <a:ext cx="16030947" cy="27238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(P)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nằm</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hoàn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toàn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phía</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trên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trục</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hoành</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thì</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Pct val="100000"/>
                  <a:buFont typeface="Arial" panose="020B0604020202020204" pitchFamily="34" charset="0"/>
                  <a:buChar char="•"/>
                  <a:tabLst>
                    <a:tab pos="457200" algn="l"/>
                  </a:tabLst>
                  <a:defRPr/>
                </a:pP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thị</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phải</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quay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 &gt;0.</a:t>
                </a:r>
                <a:endPar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l" defTabSz="914400" rtl="0" eaLnBrk="1" fontAlgn="auto" latinLnBrk="0" hangingPunct="1">
                  <a:lnSpc>
                    <a:spcPct val="150000"/>
                  </a:lnSpc>
                  <a:spcBef>
                    <a:spcPts val="0"/>
                  </a:spcBef>
                  <a:spcAft>
                    <a:spcPts val="0"/>
                  </a:spcAft>
                  <a:buClrTx/>
                  <a:buSzPct val="100000"/>
                  <a:buFont typeface="Arial" panose="020B0604020202020204" pitchFamily="34" charset="0"/>
                  <a:buChar char="•"/>
                  <a:tabLst>
                    <a:tab pos="457200" algn="l"/>
                  </a:tabLst>
                  <a:defRPr/>
                </a:pP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thị</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cắt</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trục</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hoành</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&lt; 0.</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141100" y="2022502"/>
                <a:ext cx="16030947" cy="2723823"/>
              </a:xfrm>
              <a:prstGeom prst="rect">
                <a:avLst/>
              </a:prstGeom>
              <a:blipFill>
                <a:blip r:embed="rId12"/>
                <a:stretch>
                  <a:fillRect l="-1255" b="-4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176582" y="5363324"/>
                <a:ext cx="10211455" cy="2723823"/>
              </a:xfrm>
              <a:prstGeom prst="rect">
                <a:avLst/>
              </a:prstGeom>
            </p:spPr>
            <p:txBody>
              <a:bodyPr wrap="square">
                <a:spAutoFit/>
              </a:bodyPr>
              <a:lstStyle/>
              <a:p>
                <a:pPr lvl="0">
                  <a:lnSpc>
                    <a:spcPct val="150000"/>
                  </a:lnSpc>
                  <a:defRPr/>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b) (P)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nằm</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toàn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phía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dưới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a:t>
                </a:r>
              </a:p>
              <a:p>
                <a:pPr marL="571500" lvl="0" indent="-571500">
                  <a:lnSpc>
                    <a:spcPct val="150000"/>
                  </a:lnSpc>
                  <a:buFont typeface="Arial" panose="020B0604020202020204" pitchFamily="34" charset="0"/>
                  <a:buChar char="•"/>
                  <a:defRPr/>
                </a:pP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phải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quay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xuống</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 &lt; 0.</a:t>
                </a:r>
              </a:p>
              <a:p>
                <a:pPr marL="571500" lvl="0" indent="-571500">
                  <a:lnSpc>
                    <a:spcPct val="150000"/>
                  </a:lnSpc>
                  <a:buFont typeface="Arial" panose="020B0604020202020204" pitchFamily="34" charset="0"/>
                  <a:buChar char="•"/>
                  <a:defRPr/>
                </a:pP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cắt</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&lt; 0.</a:t>
                </a:r>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76582" y="5363324"/>
                <a:ext cx="10211455" cy="2723823"/>
              </a:xfrm>
              <a:prstGeom prst="rect">
                <a:avLst/>
              </a:prstGeom>
              <a:blipFill>
                <a:blip r:embed="rId13"/>
                <a:stretch>
                  <a:fillRect l="-1970" b="-4027"/>
                </a:stretch>
              </a:blipFill>
            </p:spPr>
            <p:txBody>
              <a:bodyPr/>
              <a:lstStyle/>
              <a:p>
                <a:r>
                  <a:rPr lang="en-US">
                    <a:noFill/>
                  </a:rPr>
                  <a:t> </a:t>
                </a:r>
              </a:p>
            </p:txBody>
          </p:sp>
        </mc:Fallback>
      </mc:AlternateContent>
      <p:pic>
        <p:nvPicPr>
          <p:cNvPr id="11" name="Picture 2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28600" y="7962900"/>
            <a:ext cx="1998250" cy="2057400"/>
          </a:xfrm>
          <a:prstGeom prst="rect">
            <a:avLst/>
          </a:prstGeom>
        </p:spPr>
      </p:pic>
      <p:pic>
        <p:nvPicPr>
          <p:cNvPr id="13" name="Picture 5"/>
          <p:cNvPicPr>
            <a:picLocks noChangeAspect="1"/>
          </p:cNvPicPr>
          <p:nvPr/>
        </p:nvPicPr>
        <p:blipFill>
          <a:blip r:embed="rId14"/>
          <a:srcRect/>
          <a:stretch>
            <a:fillRect/>
          </a:stretch>
        </p:blipFill>
        <p:spPr>
          <a:xfrm>
            <a:off x="14352555" y="6725236"/>
            <a:ext cx="3517953" cy="3205734"/>
          </a:xfrm>
          <a:prstGeom prst="rect">
            <a:avLst/>
          </a:prstGeom>
        </p:spPr>
      </p:pic>
    </p:spTree>
    <p:extLst>
      <p:ext uri="{BB962C8B-B14F-4D97-AF65-F5344CB8AC3E}">
        <p14:creationId xmlns:p14="http://schemas.microsoft.com/office/powerpoint/2010/main" val="54202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wipe(down)">
                                      <p:cBhvr>
                                        <p:cTn id="22" dur="5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7" dur="500"/>
                                        <p:tgtEl>
                                          <p:spTgt spid="1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barn(inVertical)">
                                      <p:cBhvr>
                                        <p:cTn id="4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9104" y="-1328507"/>
            <a:ext cx="4676861" cy="560103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14423520" y="6371613"/>
            <a:ext cx="4676861" cy="5601032"/>
          </a:xfrm>
          <a:prstGeom prst="rect">
            <a:avLst/>
          </a:prstGeom>
        </p:spPr>
      </p:pic>
      <p:grpSp>
        <p:nvGrpSpPr>
          <p:cNvPr id="22" name="Group 21"/>
          <p:cNvGrpSpPr/>
          <p:nvPr/>
        </p:nvGrpSpPr>
        <p:grpSpPr>
          <a:xfrm>
            <a:off x="16383000" y="443747"/>
            <a:ext cx="1333500" cy="1178600"/>
            <a:chOff x="14043699" y="3663315"/>
            <a:chExt cx="3215601" cy="3215601"/>
          </a:xfrm>
        </p:grpSpPr>
        <p:grpSp>
          <p:nvGrpSpPr>
            <p:cNvPr id="23" name="Group 10"/>
            <p:cNvGrpSpPr/>
            <p:nvPr/>
          </p:nvGrpSpPr>
          <p:grpSpPr>
            <a:xfrm>
              <a:off x="14043699" y="3663315"/>
              <a:ext cx="3215601" cy="3215601"/>
              <a:chOff x="0" y="0"/>
              <a:chExt cx="6350000" cy="6350000"/>
            </a:xfrm>
          </p:grpSpPr>
          <p:sp>
            <p:nvSpPr>
              <p:cNvPr id="26"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sp>
        <p:nvSpPr>
          <p:cNvPr id="12" name="Oval Callout 11"/>
          <p:cNvSpPr/>
          <p:nvPr/>
        </p:nvSpPr>
        <p:spPr>
          <a:xfrm>
            <a:off x="8410424" y="780233"/>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1864146" y="2014652"/>
                <a:ext cx="14893929" cy="3600986"/>
              </a:xfrm>
              <a:prstGeom prst="rect">
                <a:avLst/>
              </a:prstGeom>
            </p:spPr>
            <p:txBody>
              <a:bodyPr wrap="square">
                <a:spAutoFit/>
              </a:bodyPr>
              <a:lstStyle/>
              <a:p>
                <a:pPr lvl="0">
                  <a:lnSpc>
                    <a:spcPct val="150000"/>
                  </a:lnSpc>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c</a:t>
                </a: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800" dirty="0">
                    <a:solidFill>
                      <a:prstClr val="white"/>
                    </a:solidFill>
                    <a:ea typeface="Times New Roman" panose="02020603050405020304" pitchFamily="18" charset="0"/>
                    <a:cs typeface="Arial" panose="020B0604020202020204" pitchFamily="34" charset="0"/>
                  </a:rPr>
                  <a:t>(P) cắt trục hoành tại hai điểm phân biệt và có đỉnh nằm phía dưới trục hoành thì:</a:t>
                </a:r>
              </a:p>
              <a:p>
                <a:pPr lvl="0">
                  <a:lnSpc>
                    <a:spcPct val="150000"/>
                  </a:lnSpc>
                </a:pPr>
                <a:r>
                  <a:rPr lang="vi-VN" sz="3800" dirty="0">
                    <a:solidFill>
                      <a:prstClr val="white"/>
                    </a:solidFill>
                    <a:ea typeface="Times New Roman" panose="02020603050405020304" pitchFamily="18" charset="0"/>
                    <a:cs typeface="Arial" panose="020B0604020202020204" pitchFamily="34" charset="0"/>
                  </a:rPr>
                  <a:t>•	Đồ thị phải quay lên nên a &gt; 0.</a:t>
                </a:r>
              </a:p>
              <a:p>
                <a:pPr lvl="0">
                  <a:lnSpc>
                    <a:spcPct val="150000"/>
                  </a:lnSpc>
                </a:pPr>
                <a:r>
                  <a:rPr lang="vi-VN" sz="3800" dirty="0">
                    <a:solidFill>
                      <a:prstClr val="white"/>
                    </a:solidFill>
                    <a:ea typeface="Times New Roman" panose="02020603050405020304" pitchFamily="18" charset="0"/>
                    <a:cs typeface="Arial" panose="020B0604020202020204" pitchFamily="34" charset="0"/>
                  </a:rPr>
                  <a:t>•	Đồ thị cắt trục hoành tại 2 điểm phân biệt nên</a:t>
                </a:r>
                <a:r>
                  <a:rPr lang="en-US" sz="3800" dirty="0">
                    <a:solidFill>
                      <a:prstClr val="white"/>
                    </a:solidFill>
                    <a:ea typeface="Times New Roman" panose="02020603050405020304" pitchFamily="18" charset="0"/>
                    <a:cs typeface="Arial" panose="020B0604020202020204" pitchFamily="34" charset="0"/>
                  </a:rPr>
                  <a:t> </a:t>
                </a:r>
                <a14:m>
                  <m:oMath xmlns:m="http://schemas.openxmlformats.org/officeDocument/2006/math">
                    <m:r>
                      <a:rPr lang="en-US" sz="3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vi-VN" sz="3800" dirty="0">
                    <a:solidFill>
                      <a:prstClr val="white"/>
                    </a:solidFill>
                    <a:ea typeface="Times New Roman" panose="02020603050405020304" pitchFamily="18" charset="0"/>
                    <a:cs typeface="Arial" panose="020B0604020202020204" pitchFamily="34" charset="0"/>
                  </a:rPr>
                  <a:t> &gt; 0.</a:t>
                </a:r>
              </a:p>
            </p:txBody>
          </p:sp>
        </mc:Choice>
        <mc:Fallback xmlns="">
          <p:sp>
            <p:nvSpPr>
              <p:cNvPr id="18" name="Rectangle 17"/>
              <p:cNvSpPr>
                <a:spLocks noRot="1" noChangeAspect="1" noMove="1" noResize="1" noEditPoints="1" noAdjustHandles="1" noChangeArrowheads="1" noChangeShapeType="1" noTextEdit="1"/>
              </p:cNvSpPr>
              <p:nvPr/>
            </p:nvSpPr>
            <p:spPr>
              <a:xfrm>
                <a:off x="1864146" y="2014652"/>
                <a:ext cx="14893929" cy="3600986"/>
              </a:xfrm>
              <a:prstGeom prst="rect">
                <a:avLst/>
              </a:prstGeom>
              <a:blipFill>
                <a:blip r:embed="rId12"/>
                <a:stretch>
                  <a:fillRect l="-1351" r="-2251" b="-2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209125" y="6038314"/>
                <a:ext cx="10211455" cy="3600986"/>
              </a:xfrm>
              <a:prstGeom prst="rect">
                <a:avLst/>
              </a:prstGeom>
            </p:spPr>
            <p:txBody>
              <a:bodyPr wrap="square">
                <a:spAutoFit/>
              </a:bodyPr>
              <a:lstStyle/>
              <a:p>
                <a:pPr lvl="0">
                  <a:lnSpc>
                    <a:spcPct val="150000"/>
                  </a:lnSpc>
                  <a:defRPr/>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d) (P)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tiếp</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xúc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và</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nằm</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phía</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a:t>
                </a:r>
              </a:p>
              <a:p>
                <a:pPr lvl="0">
                  <a:lnSpc>
                    <a:spcPct val="150000"/>
                  </a:lnSpc>
                  <a:defRPr/>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phải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quay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lên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 &gt; 0.</a:t>
                </a:r>
              </a:p>
              <a:p>
                <a:pPr lvl="0">
                  <a:lnSpc>
                    <a:spcPct val="150000"/>
                  </a:lnSpc>
                  <a:defRPr/>
                </a:pP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Đồ</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tiếp</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xúc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hoành</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white"/>
                    </a:solidFill>
                    <a:latin typeface="Arial" panose="020B0604020202020204" pitchFamily="34" charset="0"/>
                    <a:ea typeface="Times New Roman" panose="02020603050405020304" pitchFamily="18" charset="0"/>
                    <a:cs typeface="Arial" panose="020B0604020202020204" pitchFamily="34" charset="0"/>
                  </a:rPr>
                  <a:t>nên</a:t>
                </a:r>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r>
                      <a:rPr lang="en-US" sz="3800" b="0" i="0" smtClean="0">
                        <a:solidFill>
                          <a:prstClr val="white"/>
                        </a:solidFill>
                        <a:latin typeface="Cambria Math" panose="02040503050406030204" pitchFamily="18" charset="0"/>
                        <a:ea typeface="Cambria Math" panose="02040503050406030204" pitchFamily="18" charset="0"/>
                        <a:cs typeface="Arial" panose="020B0604020202020204" pitchFamily="34" charset="0"/>
                      </a:rPr>
                      <m:t> </m:t>
                    </m:r>
                  </m:oMath>
                </a14:m>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0. </a:t>
                </a:r>
              </a:p>
            </p:txBody>
          </p:sp>
        </mc:Choice>
        <mc:Fallback xmlns="">
          <p:sp>
            <p:nvSpPr>
              <p:cNvPr id="4" name="Rectangle 3"/>
              <p:cNvSpPr>
                <a:spLocks noRot="1" noChangeAspect="1" noMove="1" noResize="1" noEditPoints="1" noAdjustHandles="1" noChangeArrowheads="1" noChangeShapeType="1" noTextEdit="1"/>
              </p:cNvSpPr>
              <p:nvPr/>
            </p:nvSpPr>
            <p:spPr>
              <a:xfrm>
                <a:off x="3209125" y="6038314"/>
                <a:ext cx="10211455" cy="3600986"/>
              </a:xfrm>
              <a:prstGeom prst="rect">
                <a:avLst/>
              </a:prstGeom>
              <a:blipFill>
                <a:blip r:embed="rId13"/>
                <a:stretch>
                  <a:fillRect l="-1969" r="-1253" b="-2881"/>
                </a:stretch>
              </a:blipFill>
            </p:spPr>
            <p:txBody>
              <a:bodyPr/>
              <a:lstStyle/>
              <a:p>
                <a:r>
                  <a:rPr lang="en-US">
                    <a:noFill/>
                  </a:rPr>
                  <a:t> </a:t>
                </a:r>
              </a:p>
            </p:txBody>
          </p:sp>
        </mc:Fallback>
      </mc:AlternateContent>
      <p:pic>
        <p:nvPicPr>
          <p:cNvPr id="11" name="Picture 2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28600" y="7962900"/>
            <a:ext cx="1998250" cy="2057400"/>
          </a:xfrm>
          <a:prstGeom prst="rect">
            <a:avLst/>
          </a:prstGeom>
        </p:spPr>
      </p:pic>
      <p:pic>
        <p:nvPicPr>
          <p:cNvPr id="13" name="Picture 5"/>
          <p:cNvPicPr>
            <a:picLocks noChangeAspect="1"/>
          </p:cNvPicPr>
          <p:nvPr/>
        </p:nvPicPr>
        <p:blipFill>
          <a:blip r:embed="rId14"/>
          <a:srcRect/>
          <a:stretch>
            <a:fillRect/>
          </a:stretch>
        </p:blipFill>
        <p:spPr>
          <a:xfrm>
            <a:off x="14352555" y="6725236"/>
            <a:ext cx="3517953" cy="3205734"/>
          </a:xfrm>
          <a:prstGeom prst="rect">
            <a:avLst/>
          </a:prstGeom>
        </p:spPr>
      </p:pic>
    </p:spTree>
    <p:extLst>
      <p:ext uri="{BB962C8B-B14F-4D97-AF65-F5344CB8AC3E}">
        <p14:creationId xmlns:p14="http://schemas.microsoft.com/office/powerpoint/2010/main" val="13069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barn(inVertic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a:off x="2895600" y="4044919"/>
            <a:ext cx="12642895" cy="4527581"/>
          </a:xfrm>
          <a:prstGeom prst="rect">
            <a:avLst/>
          </a:prstGeom>
        </p:spPr>
      </p:pic>
      <p:pic>
        <p:nvPicPr>
          <p:cNvPr id="38"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a:off x="3139747" y="888356"/>
            <a:ext cx="12642895" cy="4527581"/>
          </a:xfrm>
          <a:prstGeom prst="rect">
            <a:avLst/>
          </a:prstGeom>
        </p:spPr>
      </p:pic>
      <p:grpSp>
        <p:nvGrpSpPr>
          <p:cNvPr id="2" name="Group 2"/>
          <p:cNvGrpSpPr/>
          <p:nvPr/>
        </p:nvGrpSpPr>
        <p:grpSpPr>
          <a:xfrm>
            <a:off x="-304800" y="3390900"/>
            <a:ext cx="18897600" cy="3735955"/>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22" name="Group 21"/>
          <p:cNvGrpSpPr/>
          <p:nvPr/>
        </p:nvGrpSpPr>
        <p:grpSpPr>
          <a:xfrm>
            <a:off x="1066800" y="495300"/>
            <a:ext cx="2667000" cy="2572287"/>
            <a:chOff x="1028700" y="3663315"/>
            <a:chExt cx="3215601" cy="3215601"/>
          </a:xfrm>
        </p:grpSpPr>
        <p:grpSp>
          <p:nvGrpSpPr>
            <p:cNvPr id="23" name="Group 4"/>
            <p:cNvGrpSpPr/>
            <p:nvPr/>
          </p:nvGrpSpPr>
          <p:grpSpPr>
            <a:xfrm>
              <a:off x="1028700" y="3663315"/>
              <a:ext cx="3215601" cy="3215601"/>
              <a:chOff x="0" y="0"/>
              <a:chExt cx="6350000" cy="6350000"/>
            </a:xfrm>
          </p:grpSpPr>
          <p:sp>
            <p:nvSpPr>
              <p:cNvPr id="2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4"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4532976" y="495299"/>
            <a:ext cx="2643250" cy="2572287"/>
            <a:chOff x="9639248" y="3663315"/>
            <a:chExt cx="3215601" cy="3215601"/>
          </a:xfrm>
        </p:grpSpPr>
        <p:grpSp>
          <p:nvGrpSpPr>
            <p:cNvPr id="27" name="Group 8"/>
            <p:cNvGrpSpPr/>
            <p:nvPr/>
          </p:nvGrpSpPr>
          <p:grpSpPr>
            <a:xfrm>
              <a:off x="9639248" y="3663315"/>
              <a:ext cx="3215601" cy="3215601"/>
              <a:chOff x="0" y="0"/>
              <a:chExt cx="6350000" cy="6350000"/>
            </a:xfrm>
          </p:grpSpPr>
          <p:sp>
            <p:nvSpPr>
              <p:cNvPr id="2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8"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0" name="Group 29"/>
          <p:cNvGrpSpPr/>
          <p:nvPr/>
        </p:nvGrpSpPr>
        <p:grpSpPr>
          <a:xfrm>
            <a:off x="1072750" y="7385636"/>
            <a:ext cx="2655099" cy="2572287"/>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1074" y="4113338"/>
              <a:ext cx="1974010" cy="2315555"/>
            </a:xfrm>
            <a:prstGeom prst="rect">
              <a:avLst/>
            </a:prstGeom>
          </p:spPr>
        </p:pic>
      </p:grpSp>
      <p:grpSp>
        <p:nvGrpSpPr>
          <p:cNvPr id="34" name="Group 33"/>
          <p:cNvGrpSpPr/>
          <p:nvPr/>
        </p:nvGrpSpPr>
        <p:grpSpPr>
          <a:xfrm>
            <a:off x="14523633" y="7385636"/>
            <a:ext cx="2631455" cy="2572287"/>
            <a:chOff x="14043699" y="3663315"/>
            <a:chExt cx="3215601" cy="3215601"/>
          </a:xfrm>
        </p:grpSpPr>
        <p:grpSp>
          <p:nvGrpSpPr>
            <p:cNvPr id="35" name="Group 10"/>
            <p:cNvGrpSpPr/>
            <p:nvPr/>
          </p:nvGrpSpPr>
          <p:grpSpPr>
            <a:xfrm>
              <a:off x="14043699" y="3663315"/>
              <a:ext cx="3215601" cy="3215601"/>
              <a:chOff x="0" y="0"/>
              <a:chExt cx="6350000" cy="6350000"/>
            </a:xfrm>
          </p:grpSpPr>
          <p:sp>
            <p:nvSpPr>
              <p:cNvPr id="3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84178" y="4054340"/>
              <a:ext cx="1134643" cy="2433550"/>
            </a:xfrm>
            <a:prstGeom prst="rect">
              <a:avLst/>
            </a:prstGeom>
          </p:spPr>
        </p:pic>
      </p:grpSp>
      <p:sp>
        <p:nvSpPr>
          <p:cNvPr id="42" name="Rectangle 41"/>
          <p:cNvSpPr/>
          <p:nvPr/>
        </p:nvSpPr>
        <p:spPr>
          <a:xfrm>
            <a:off x="2438400" y="4533900"/>
            <a:ext cx="13639800" cy="1306255"/>
          </a:xfrm>
          <a:prstGeom prst="rect">
            <a:avLst/>
          </a:prstGeom>
        </p:spPr>
        <p:txBody>
          <a:bodyPr wrap="square">
            <a:spAutoFit/>
          </a:bodyPr>
          <a:lstStyle/>
          <a:p>
            <a:pPr algn="ctr">
              <a:lnSpc>
                <a:spcPct val="150000"/>
              </a:lnSpc>
              <a:tabLst>
                <a:tab pos="360045" algn="l"/>
                <a:tab pos="720090" algn="l"/>
              </a:tabLst>
            </a:pPr>
            <a:r>
              <a:rPr lang="en-US" sz="60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6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4383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6764245" y="171332"/>
            <a:ext cx="1258904" cy="1257536"/>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810" y="4412692"/>
              <a:ext cx="2065380" cy="1716847"/>
            </a:xfrm>
            <a:prstGeom prst="rect">
              <a:avLst/>
            </a:prstGeom>
          </p:spPr>
        </p:pic>
      </p:grpSp>
      <p:grpSp>
        <p:nvGrpSpPr>
          <p:cNvPr id="43" name="Group 42"/>
          <p:cNvGrpSpPr/>
          <p:nvPr/>
        </p:nvGrpSpPr>
        <p:grpSpPr>
          <a:xfrm>
            <a:off x="307628" y="152164"/>
            <a:ext cx="1261719" cy="1171229"/>
            <a:chOff x="9639248" y="3663315"/>
            <a:chExt cx="3215601" cy="3215601"/>
          </a:xfrm>
        </p:grpSpPr>
        <p:grpSp>
          <p:nvGrpSpPr>
            <p:cNvPr id="44" name="Group 8"/>
            <p:cNvGrpSpPr/>
            <p:nvPr/>
          </p:nvGrpSpPr>
          <p:grpSpPr>
            <a:xfrm>
              <a:off x="9639248" y="3663315"/>
              <a:ext cx="3215601" cy="3215601"/>
              <a:chOff x="0" y="0"/>
              <a:chExt cx="6350000" cy="6350000"/>
            </a:xfrm>
          </p:grpSpPr>
          <p:sp>
            <p:nvSpPr>
              <p:cNvPr id="4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5"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34132" y="4471877"/>
              <a:ext cx="2625831" cy="1598475"/>
            </a:xfrm>
            <a:prstGeom prst="rect">
              <a:avLst/>
            </a:prstGeom>
          </p:spPr>
        </p:pic>
      </p:grpSp>
      <p:grpSp>
        <p:nvGrpSpPr>
          <p:cNvPr id="58" name="Group 57"/>
          <p:cNvGrpSpPr/>
          <p:nvPr/>
        </p:nvGrpSpPr>
        <p:grpSpPr>
          <a:xfrm>
            <a:off x="7891377" y="266700"/>
            <a:ext cx="2548023" cy="1066800"/>
            <a:chOff x="381000" y="190500"/>
            <a:chExt cx="5562600" cy="1066800"/>
          </a:xfrm>
        </p:grpSpPr>
        <p:sp>
          <p:nvSpPr>
            <p:cNvPr id="59" name="Rectangle 58"/>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p:cNvSpPr/>
            <p:nvPr/>
          </p:nvSpPr>
          <p:spPr>
            <a:xfrm>
              <a:off x="834394" y="210783"/>
              <a:ext cx="4949025"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6.12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1" name="Rectangle 60"/>
          <p:cNvSpPr/>
          <p:nvPr/>
        </p:nvSpPr>
        <p:spPr>
          <a:xfrm>
            <a:off x="762000" y="1409700"/>
            <a:ext cx="16687800" cy="5909310"/>
          </a:xfrm>
          <a:prstGeom prst="rect">
            <a:avLst/>
          </a:prstGeom>
        </p:spPr>
        <p:txBody>
          <a:bodyPr wrap="square">
            <a:spAutoFit/>
          </a:bodyPr>
          <a:lstStyle/>
          <a:p>
            <a:pPr marL="30480" marR="30480" algn="just">
              <a:lnSpc>
                <a:spcPct val="150000"/>
              </a:lnSpc>
            </a:pPr>
            <a:r>
              <a:rPr lang="en-US" sz="3600" dirty="0">
                <a:latin typeface="Arial" panose="020B0604020202020204" pitchFamily="34" charset="0"/>
                <a:ea typeface="Times New Roman" panose="02020603050405020304" pitchFamily="18" charset="0"/>
                <a:cs typeface="Arial" panose="020B0604020202020204" pitchFamily="34" charset="0"/>
              </a:rPr>
              <a:t>Hai </a:t>
            </a:r>
            <a:r>
              <a:rPr lang="en-US" sz="3600" dirty="0" err="1">
                <a:latin typeface="Arial" panose="020B0604020202020204" pitchFamily="34" charset="0"/>
                <a:ea typeface="Times New Roman" panose="02020603050405020304" pitchFamily="18" charset="0"/>
                <a:cs typeface="Arial" panose="020B0604020202020204" pitchFamily="34" charset="0"/>
              </a:rPr>
              <a:t>bạn</a:t>
            </a:r>
            <a:r>
              <a:rPr lang="en-US" sz="3600" dirty="0">
                <a:latin typeface="Arial" panose="020B0604020202020204" pitchFamily="34" charset="0"/>
                <a:ea typeface="Times New Roman" panose="02020603050405020304" pitchFamily="18" charset="0"/>
                <a:cs typeface="Arial" panose="020B0604020202020204" pitchFamily="34" charset="0"/>
              </a:rPr>
              <a:t> An </a:t>
            </a:r>
            <a:r>
              <a:rPr lang="en-US" sz="3600" dirty="0" err="1">
                <a:latin typeface="Arial" panose="020B0604020202020204" pitchFamily="34" charset="0"/>
                <a:ea typeface="Times New Roman" panose="02020603050405020304" pitchFamily="18" charset="0"/>
                <a:cs typeface="Arial" panose="020B0604020202020204" pitchFamily="34" charset="0"/>
              </a:rPr>
              <a:t>và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Bình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đổi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với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nhau</a:t>
            </a:r>
            <a:r>
              <a:rPr lang="en-US" sz="3600" dirty="0">
                <a:latin typeface="Arial" panose="020B0604020202020204" pitchFamily="34" charset="0"/>
                <a:ea typeface="Times New Roman" panose="02020603050405020304" pitchFamily="18" charset="0"/>
                <a:cs typeface="Arial" panose="020B0604020202020204" pitchFamily="34" charset="0"/>
              </a:rPr>
              <a:t>.</a:t>
            </a:r>
          </a:p>
          <a:p>
            <a:pPr marL="30480" marR="30480" lvl="0" algn="just">
              <a:lnSpc>
                <a:spcPct val="150000"/>
              </a:lnSpc>
            </a:pPr>
            <a:r>
              <a:rPr lang="en-US" sz="3600" dirty="0">
                <a:latin typeface="Arial" panose="020B0604020202020204" pitchFamily="34" charset="0"/>
                <a:ea typeface="Times New Roman" panose="02020603050405020304" pitchFamily="18" charset="0"/>
                <a:cs typeface="Arial" panose="020B0604020202020204" pitchFamily="34" charset="0"/>
              </a:rPr>
              <a:t>An </a:t>
            </a:r>
            <a:r>
              <a:rPr lang="en-US" sz="3600" dirty="0" err="1">
                <a:latin typeface="Arial" panose="020B0604020202020204" pitchFamily="34" charset="0"/>
                <a:ea typeface="Times New Roman" panose="02020603050405020304" pitchFamily="18" charset="0"/>
                <a:cs typeface="Arial" panose="020B0604020202020204" pitchFamily="34" charset="0"/>
              </a:rPr>
              <a:t>nói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Tớ</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đọc</a:t>
            </a:r>
            <a:r>
              <a:rPr lang="en-US" sz="3600" dirty="0">
                <a:latin typeface="Arial" panose="020B0604020202020204" pitchFamily="34" charset="0"/>
                <a:ea typeface="Times New Roman" panose="02020603050405020304" pitchFamily="18" charset="0"/>
                <a:cs typeface="Arial" panose="020B0604020202020204" pitchFamily="34" charset="0"/>
              </a:rPr>
              <a:t> ở </a:t>
            </a:r>
            <a:r>
              <a:rPr lang="en-US" sz="3600" dirty="0" err="1">
                <a:latin typeface="Arial" panose="020B0604020202020204" pitchFamily="34" charset="0"/>
                <a:ea typeface="Times New Roman" panose="02020603050405020304" pitchFamily="18" charset="0"/>
                <a:cs typeface="Arial" panose="020B0604020202020204" pitchFamily="34" charset="0"/>
              </a:rPr>
              <a:t>một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tài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liệu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thấy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nói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rằng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Trường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Đại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học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Bách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khoa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Nội</a:t>
            </a:r>
            <a:r>
              <a:rPr lang="en-US" sz="3600" dirty="0">
                <a:latin typeface="Arial" panose="020B0604020202020204" pitchFamily="34" charset="0"/>
                <a:ea typeface="Times New Roman" panose="02020603050405020304" pitchFamily="18" charset="0"/>
                <a:cs typeface="Arial" panose="020B0604020202020204" pitchFamily="34" charset="0"/>
              </a:rPr>
              <a:t> (H.6.14) </a:t>
            </a:r>
            <a:r>
              <a:rPr lang="en-US" sz="3600" dirty="0" err="1">
                <a:latin typeface="Arial" panose="020B0604020202020204" pitchFamily="34" charset="0"/>
                <a:ea typeface="Times New Roman" panose="02020603050405020304" pitchFamily="18" charset="0"/>
                <a:cs typeface="Arial" panose="020B0604020202020204" pitchFamily="34" charset="0"/>
              </a:rPr>
              <a:t>có</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dạng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một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parabol</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khoảng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cách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giữa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hai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chân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là</a:t>
            </a:r>
            <a:r>
              <a:rPr lang="en-US" sz="3600" dirty="0">
                <a:latin typeface="Arial" panose="020B0604020202020204" pitchFamily="34" charset="0"/>
                <a:ea typeface="Times New Roman" panose="02020603050405020304" pitchFamily="18" charset="0"/>
                <a:cs typeface="Arial" panose="020B0604020202020204" pitchFamily="34" charset="0"/>
              </a:rPr>
              <a:t> 8 m </a:t>
            </a:r>
            <a:r>
              <a:rPr lang="en-US" sz="3600" dirty="0" err="1">
                <a:latin typeface="Arial" panose="020B0604020202020204" pitchFamily="34" charset="0"/>
                <a:ea typeface="Times New Roman" panose="02020603050405020304" pitchFamily="18" charset="0"/>
                <a:cs typeface="Arial" panose="020B0604020202020204" pitchFamily="34" charset="0"/>
              </a:rPr>
              <a:t>và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chiều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từ</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một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điểm</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trên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mặt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đất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cách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chân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0,5 m </a:t>
            </a:r>
            <a:r>
              <a:rPr lang="en-US" sz="3600" dirty="0" err="1">
                <a:latin typeface="Arial" panose="020B0604020202020204" pitchFamily="34" charset="0"/>
                <a:ea typeface="Times New Roman" panose="02020603050405020304" pitchFamily="18" charset="0"/>
                <a:cs typeface="Arial" panose="020B0604020202020204" pitchFamily="34" charset="0"/>
              </a:rPr>
              <a:t>là</a:t>
            </a:r>
            <a:r>
              <a:rPr lang="en-US" sz="3600" dirty="0">
                <a:latin typeface="Arial" panose="020B0604020202020204" pitchFamily="34" charset="0"/>
                <a:ea typeface="Times New Roman" panose="02020603050405020304" pitchFamily="18" charset="0"/>
                <a:cs typeface="Arial" panose="020B0604020202020204" pitchFamily="34" charset="0"/>
              </a:rPr>
              <a:t> 2,93 m. </a:t>
            </a:r>
            <a:r>
              <a:rPr lang="en-US" sz="3600" dirty="0" err="1">
                <a:latin typeface="Arial" panose="020B0604020202020204" pitchFamily="34" charset="0"/>
                <a:ea typeface="Times New Roman" panose="02020603050405020304" pitchFamily="18" charset="0"/>
                <a:cs typeface="Arial" panose="020B0604020202020204" pitchFamily="34" charset="0"/>
              </a:rPr>
              <a:t>Từ</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đó</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tớ</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ra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được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chiều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parabol</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đó</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là</a:t>
            </a:r>
            <a:r>
              <a:rPr lang="en-US" sz="3600" dirty="0">
                <a:latin typeface="Arial" panose="020B0604020202020204" pitchFamily="34" charset="0"/>
                <a:ea typeface="Times New Roman" panose="02020603050405020304" pitchFamily="18" charset="0"/>
                <a:cs typeface="Arial" panose="020B0604020202020204" pitchFamily="34" charset="0"/>
              </a:rPr>
              <a:t> 12 m. </a:t>
            </a:r>
            <a:r>
              <a:rPr lang="en-US" sz="3600" dirty="0" err="1">
                <a:latin typeface="Arial" panose="020B0604020202020204" pitchFamily="34" charset="0"/>
                <a:ea typeface="Times New Roman" panose="02020603050405020304" pitchFamily="18" charset="0"/>
                <a:cs typeface="Arial" panose="020B0604020202020204" pitchFamily="34" charset="0"/>
              </a:rPr>
              <a:t>Sau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một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hồi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suy</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nghĩ</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Bình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nói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Nếu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dữ</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kiện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như</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bạn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nói</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thì</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chiều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cao</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của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cổng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parabol</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bạn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ra</a:t>
            </a:r>
            <a:r>
              <a:rPr lang="en-US" sz="3600" dirty="0">
                <a:latin typeface="Arial" panose="020B0604020202020204" pitchFamily="34" charset="0"/>
                <a:ea typeface="Times New Roman" panose="02020603050405020304" pitchFamily="18" charset="0"/>
                <a:cs typeface="Arial" panose="020B0604020202020204" pitchFamily="34" charset="0"/>
              </a:rPr>
              <a:t> ở </a:t>
            </a:r>
            <a:r>
              <a:rPr lang="en-US" sz="3600" dirty="0" err="1">
                <a:latin typeface="Arial" panose="020B0604020202020204" pitchFamily="34" charset="0"/>
                <a:ea typeface="Times New Roman" panose="02020603050405020304" pitchFamily="18" charset="0"/>
                <a:cs typeface="Arial" panose="020B0604020202020204" pitchFamily="34" charset="0"/>
              </a:rPr>
              <a:t>trên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không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chính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xác</a:t>
            </a:r>
            <a:r>
              <a:rPr lang="en-US" sz="3600" dirty="0">
                <a:latin typeface="Arial" panose="020B0604020202020204" pitchFamily="34" charset="0"/>
                <a:ea typeface="Times New Roman" panose="02020603050405020304" pitchFamily="18" charset="0"/>
                <a:cs typeface="Arial" panose="020B0604020202020204" pitchFamily="34" charset="0"/>
              </a:rPr>
              <a:t>. </a:t>
            </a: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43294" y="6627744"/>
            <a:ext cx="4876800" cy="3392556"/>
          </a:xfrm>
          <a:prstGeom prst="rect">
            <a:avLst/>
          </a:prstGeom>
        </p:spPr>
      </p:pic>
      <p:sp>
        <p:nvSpPr>
          <p:cNvPr id="4" name="Rectangle 3"/>
          <p:cNvSpPr/>
          <p:nvPr/>
        </p:nvSpPr>
        <p:spPr>
          <a:xfrm>
            <a:off x="804955" y="7282577"/>
            <a:ext cx="11463245" cy="2585323"/>
          </a:xfrm>
          <a:prstGeom prst="rect">
            <a:avLst/>
          </a:prstGeom>
        </p:spPr>
        <p:txBody>
          <a:bodyPr wrap="square">
            <a:spAutoFit/>
          </a:bodyPr>
          <a:lstStyle/>
          <a:p>
            <a:pPr algn="just">
              <a:lnSpc>
                <a:spcPct val="150000"/>
              </a:lnSpc>
              <a:spcAft>
                <a:spcPts val="800"/>
              </a:spcAft>
            </a:pP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Dựa</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mà</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đọc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chiều</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cổng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Bách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khoa</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Hà</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xem</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kết</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nhé</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8268821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6558553" y="306724"/>
            <a:ext cx="1302469" cy="1164379"/>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810" y="4412692"/>
              <a:ext cx="2065380" cy="1716847"/>
            </a:xfrm>
            <a:prstGeom prst="rect">
              <a:avLst/>
            </a:prstGeom>
          </p:spPr>
        </p:pic>
      </p:grpSp>
      <p:grpSp>
        <p:nvGrpSpPr>
          <p:cNvPr id="35" name="Group 34"/>
          <p:cNvGrpSpPr/>
          <p:nvPr/>
        </p:nvGrpSpPr>
        <p:grpSpPr>
          <a:xfrm>
            <a:off x="16558553" y="8877300"/>
            <a:ext cx="1308307" cy="1108734"/>
            <a:chOff x="14043699" y="3663315"/>
            <a:chExt cx="3215601" cy="3215601"/>
          </a:xfrm>
        </p:grpSpPr>
        <p:grpSp>
          <p:nvGrpSpPr>
            <p:cNvPr id="36" name="Group 10"/>
            <p:cNvGrpSpPr/>
            <p:nvPr/>
          </p:nvGrpSpPr>
          <p:grpSpPr>
            <a:xfrm>
              <a:off x="14043699" y="3663315"/>
              <a:ext cx="3215601" cy="3215601"/>
              <a:chOff x="0" y="0"/>
              <a:chExt cx="6350000" cy="6350000"/>
            </a:xfrm>
          </p:grpSpPr>
          <p:sp>
            <p:nvSpPr>
              <p:cNvPr id="38"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7"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grpSp>
        <p:nvGrpSpPr>
          <p:cNvPr id="39" name="Group 38"/>
          <p:cNvGrpSpPr/>
          <p:nvPr/>
        </p:nvGrpSpPr>
        <p:grpSpPr>
          <a:xfrm>
            <a:off x="304800" y="8877300"/>
            <a:ext cx="1267374" cy="1108734"/>
            <a:chOff x="5250279" y="3663315"/>
            <a:chExt cx="3215601" cy="3215601"/>
          </a:xfrm>
        </p:grpSpPr>
        <p:grpSp>
          <p:nvGrpSpPr>
            <p:cNvPr id="40" name="Group 6"/>
            <p:cNvGrpSpPr/>
            <p:nvPr/>
          </p:nvGrpSpPr>
          <p:grpSpPr>
            <a:xfrm>
              <a:off x="5250279" y="3663315"/>
              <a:ext cx="3215601" cy="3215601"/>
              <a:chOff x="0" y="0"/>
              <a:chExt cx="6350000" cy="6350000"/>
            </a:xfrm>
          </p:grpSpPr>
          <p:sp>
            <p:nvSpPr>
              <p:cNvPr id="42"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1"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71074" y="4113338"/>
              <a:ext cx="1974010" cy="2315555"/>
            </a:xfrm>
            <a:prstGeom prst="rect">
              <a:avLst/>
            </a:prstGeom>
          </p:spPr>
        </p:pic>
      </p:grpSp>
      <p:grpSp>
        <p:nvGrpSpPr>
          <p:cNvPr id="43" name="Group 42"/>
          <p:cNvGrpSpPr/>
          <p:nvPr/>
        </p:nvGrpSpPr>
        <p:grpSpPr>
          <a:xfrm>
            <a:off x="307628" y="346992"/>
            <a:ext cx="1261719" cy="1171229"/>
            <a:chOff x="9639248" y="3663315"/>
            <a:chExt cx="3215601" cy="3215601"/>
          </a:xfrm>
        </p:grpSpPr>
        <p:grpSp>
          <p:nvGrpSpPr>
            <p:cNvPr id="44" name="Group 8"/>
            <p:cNvGrpSpPr/>
            <p:nvPr/>
          </p:nvGrpSpPr>
          <p:grpSpPr>
            <a:xfrm>
              <a:off x="9639248" y="3663315"/>
              <a:ext cx="3215601" cy="3215601"/>
              <a:chOff x="0" y="0"/>
              <a:chExt cx="6350000" cy="6350000"/>
            </a:xfrm>
          </p:grpSpPr>
          <p:sp>
            <p:nvSpPr>
              <p:cNvPr id="4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5"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34132" y="4471877"/>
              <a:ext cx="2625831" cy="1598475"/>
            </a:xfrm>
            <a:prstGeom prst="rect">
              <a:avLst/>
            </a:prstGeom>
          </p:spPr>
        </p:pic>
      </p:grpSp>
      <p:sp>
        <p:nvSpPr>
          <p:cNvPr id="47" name="Oval Callout 46"/>
          <p:cNvSpPr/>
          <p:nvPr/>
        </p:nvSpPr>
        <p:spPr>
          <a:xfrm>
            <a:off x="8410424" y="780233"/>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925497" y="1676869"/>
                <a:ext cx="16448103" cy="6924973"/>
              </a:xfrm>
              <a:prstGeom prst="rect">
                <a:avLst/>
              </a:prstGeom>
            </p:spPr>
            <p:txBody>
              <a:bodyPr wrap="square">
                <a:spAutoFit/>
              </a:bodyPr>
              <a:lstStyle/>
              <a:p>
                <a:pPr algn="just">
                  <a:lnSpc>
                    <a:spcPct val="150000"/>
                  </a:lnSpc>
                  <a:spcAft>
                    <a:spcPts val="0"/>
                  </a:spcAft>
                </a:pPr>
                <a:r>
                  <a:rPr lang="fr-FR" sz="3700" dirty="0" err="1">
                    <a:latin typeface="Arial" panose="020B0604020202020204" pitchFamily="34" charset="0"/>
                    <a:ea typeface="Times New Roman" panose="02020603050405020304" pitchFamily="18" charset="0"/>
                    <a:cs typeface="Arial" panose="020B0604020202020204" pitchFamily="34" charset="0"/>
                  </a:rPr>
                  <a:t>Chọn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hệ</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trục</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tọa</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độ</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Oxy</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sao</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cho</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một</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chân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cổng</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đặt</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tại</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gốc</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tọa</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độ</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chân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còn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lại</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đặt</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trên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tia</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Ox</a:t>
                </a:r>
                <a:r>
                  <a:rPr lang="fr-FR" sz="3700" dirty="0">
                    <a:latin typeface="Arial" panose="020B0604020202020204" pitchFamily="34" charset="0"/>
                    <a:ea typeface="Times New Roman" panose="02020603050405020304" pitchFamily="18" charset="0"/>
                    <a:cs typeface="Arial" panose="020B0604020202020204" pitchFamily="34" charset="0"/>
                  </a:rPr>
                  <a:t>. Khi </a:t>
                </a:r>
                <a:r>
                  <a:rPr lang="fr-FR" sz="3700" dirty="0" err="1">
                    <a:latin typeface="Arial" panose="020B0604020202020204" pitchFamily="34" charset="0"/>
                    <a:ea typeface="Times New Roman" panose="02020603050405020304" pitchFamily="18" charset="0"/>
                    <a:cs typeface="Arial" panose="020B0604020202020204" pitchFamily="34" charset="0"/>
                  </a:rPr>
                  <a:t>đó</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cổng</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parabol</a:t>
                </a:r>
                <a:r>
                  <a:rPr lang="fr-FR" sz="3700" dirty="0">
                    <a:latin typeface="Arial" panose="020B0604020202020204" pitchFamily="34" charset="0"/>
                    <a:ea typeface="Times New Roman" panose="02020603050405020304" pitchFamily="18" charset="0"/>
                    <a:cs typeface="Arial" panose="020B0604020202020204" pitchFamily="34" charset="0"/>
                  </a:rPr>
                  <a:t> là </a:t>
                </a:r>
                <a:r>
                  <a:rPr lang="fr-FR" sz="3700" dirty="0" err="1">
                    <a:latin typeface="Arial" panose="020B0604020202020204" pitchFamily="34" charset="0"/>
                    <a:ea typeface="Times New Roman" panose="02020603050405020304" pitchFamily="18" charset="0"/>
                    <a:cs typeface="Arial" panose="020B0604020202020204" pitchFamily="34" charset="0"/>
                  </a:rPr>
                  <a:t>một</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phần</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của</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đồ</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thị</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hàm</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số</a:t>
                </a:r>
                <a:r>
                  <a:rPr lang="fr-FR" sz="3700" dirty="0">
                    <a:latin typeface="Arial" panose="020B0604020202020204" pitchFamily="34" charset="0"/>
                    <a:ea typeface="Times New Roman" panose="02020603050405020304" pitchFamily="18" charset="0"/>
                    <a:cs typeface="Arial" panose="020B0604020202020204" pitchFamily="34" charset="0"/>
                  </a:rPr>
                  <a:t> </a:t>
                </a:r>
                <a:r>
                  <a:rPr lang="fr-FR" sz="3700" dirty="0" err="1">
                    <a:latin typeface="Arial" panose="020B0604020202020204" pitchFamily="34" charset="0"/>
                    <a:ea typeface="Times New Roman" panose="02020603050405020304" pitchFamily="18" charset="0"/>
                    <a:cs typeface="Arial" panose="020B0604020202020204" pitchFamily="34" charset="0"/>
                  </a:rPr>
                  <a:t>dạng</a:t>
                </a:r>
                <a:r>
                  <a:rPr lang="fr-FR" sz="3700" dirty="0">
                    <a:latin typeface="Arial" panose="020B0604020202020204" pitchFamily="34" charset="0"/>
                    <a:ea typeface="Times New Roman" panose="02020603050405020304" pitchFamily="18" charset="0"/>
                    <a:cs typeface="Arial" panose="020B0604020202020204" pitchFamily="34" charset="0"/>
                  </a:rPr>
                  <a:t> </a:t>
                </a:r>
                <a:endParaRPr lang="en-US" sz="3700" i="1" dirty="0">
                  <a:effectLst/>
                  <a:latin typeface="Cambria Math" panose="02040503050406030204" pitchFamily="18" charset="0"/>
                  <a:ea typeface="Times New Roman" panose="02020603050405020304" pitchFamily="18" charset="0"/>
                </a:endParaRPr>
              </a:p>
              <a:p>
                <a:pPr algn="ctr">
                  <a:lnSpc>
                    <a:spcPct val="150000"/>
                  </a:lnSpc>
                  <a:spcAft>
                    <a:spcPts val="0"/>
                  </a:spcAft>
                </a:pPr>
                <a14:m>
                  <m:oMath xmlns:m="http://schemas.openxmlformats.org/officeDocument/2006/math">
                    <m:r>
                      <a:rPr lang="en-US" sz="3700" i="1">
                        <a:effectLst/>
                        <a:latin typeface="Cambria Math" panose="02040503050406030204" pitchFamily="18" charset="0"/>
                        <a:ea typeface="Times New Roman" panose="02020603050405020304" pitchFamily="18" charset="0"/>
                      </a:rPr>
                      <m:t>𝑦</m:t>
                    </m:r>
                    <m:r>
                      <a:rPr lang="fr-FR" sz="3700" i="1">
                        <a:effectLst/>
                        <a:latin typeface="Cambria Math" panose="02040503050406030204" pitchFamily="18" charset="0"/>
                        <a:ea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rPr>
                      <m:t>𝑎</m:t>
                    </m:r>
                    <m:sSup>
                      <m:sSupPr>
                        <m:ctrlPr>
                          <a:rPr lang="en-US" sz="3700" i="1">
                            <a:effectLst/>
                            <a:latin typeface="Cambria Math" panose="02040503050406030204" pitchFamily="18" charset="0"/>
                            <a:ea typeface="Times New Roman" panose="02020603050405020304" pitchFamily="18" charset="0"/>
                          </a:rPr>
                        </m:ctrlPr>
                      </m:sSupPr>
                      <m:e>
                        <m:r>
                          <a:rPr lang="en-US" sz="3700" i="1">
                            <a:effectLst/>
                            <a:latin typeface="Cambria Math" panose="02040503050406030204" pitchFamily="18" charset="0"/>
                            <a:ea typeface="Times New Roman" panose="02020603050405020304" pitchFamily="18" charset="0"/>
                          </a:rPr>
                          <m:t>𝑥</m:t>
                        </m:r>
                      </m:e>
                      <m:sup>
                        <m:r>
                          <a:rPr lang="fr-FR" sz="3700" i="1">
                            <a:effectLst/>
                            <a:latin typeface="Cambria Math" panose="02040503050406030204" pitchFamily="18" charset="0"/>
                            <a:ea typeface="Times New Roman" panose="02020603050405020304" pitchFamily="18" charset="0"/>
                          </a:rPr>
                          <m:t>2</m:t>
                        </m:r>
                      </m:sup>
                    </m:sSup>
                    <m:r>
                      <a:rPr lang="fr-FR" sz="3700" i="1">
                        <a:effectLst/>
                        <a:latin typeface="Cambria Math" panose="02040503050406030204" pitchFamily="18" charset="0"/>
                        <a:ea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rPr>
                      <m:t>𝑏𝑥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Aft>
                    <a:spcPts val="0"/>
                  </a:spcAft>
                </a:pPr>
                <a:r>
                  <a:rPr lang="fr-FR" sz="3700" dirty="0">
                    <a:effectLst/>
                    <a:latin typeface="Arial" panose="020B0604020202020204" pitchFamily="34" charset="0"/>
                    <a:ea typeface="Times New Roman" panose="02020603050405020304" pitchFamily="18" charset="0"/>
                    <a:cs typeface="Arial" panose="020B0604020202020204" pitchFamily="34" charset="0"/>
                  </a:rPr>
                  <a:t>(do </a:t>
                </a:r>
                <a:r>
                  <a:rPr lang="fr-FR" sz="3700" dirty="0" err="1">
                    <a:effectLst/>
                    <a:latin typeface="Arial" panose="020B0604020202020204" pitchFamily="34" charset="0"/>
                    <a:ea typeface="Times New Roman" panose="02020603050405020304" pitchFamily="18" charset="0"/>
                    <a:cs typeface="Arial" panose="020B0604020202020204" pitchFamily="34" charset="0"/>
                  </a:rPr>
                  <a:t>parabol</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đi</a:t>
                </a:r>
                <a:r>
                  <a:rPr lang="fr-FR" sz="3700" dirty="0">
                    <a:effectLst/>
                    <a:latin typeface="Arial" panose="020B0604020202020204" pitchFamily="34" charset="0"/>
                    <a:ea typeface="Times New Roman" panose="02020603050405020304" pitchFamily="18" charset="0"/>
                    <a:cs typeface="Arial" panose="020B0604020202020204" pitchFamily="34" charset="0"/>
                  </a:rPr>
                  <a:t> qua </a:t>
                </a:r>
                <a:r>
                  <a:rPr lang="fr-FR" sz="3700" dirty="0" err="1">
                    <a:effectLst/>
                    <a:latin typeface="Arial" panose="020B0604020202020204" pitchFamily="34" charset="0"/>
                    <a:ea typeface="Times New Roman" panose="02020603050405020304" pitchFamily="18" charset="0"/>
                    <a:cs typeface="Arial" panose="020B0604020202020204" pitchFamily="34" charset="0"/>
                  </a:rPr>
                  <a:t>gốc</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tọa</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nên</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hệ</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số</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tự</a:t>
                </a:r>
                <a:r>
                  <a:rPr lang="fr-FR" sz="3700" dirty="0">
                    <a:effectLst/>
                    <a:latin typeface="Arial" panose="020B0604020202020204" pitchFamily="34" charset="0"/>
                    <a:ea typeface="Times New Roman" panose="02020603050405020304" pitchFamily="18" charset="0"/>
                    <a:cs typeface="Arial" panose="020B0604020202020204" pitchFamily="34" charset="0"/>
                  </a:rPr>
                  <a:t> do </a:t>
                </a:r>
                <a:r>
                  <a:rPr lang="fr-FR" sz="3700" dirty="0" err="1">
                    <a:effectLst/>
                    <a:latin typeface="Arial" panose="020B0604020202020204" pitchFamily="34" charset="0"/>
                    <a:ea typeface="Times New Roman" panose="02020603050405020304" pitchFamily="18" charset="0"/>
                    <a:cs typeface="Arial" panose="020B0604020202020204" pitchFamily="34" charset="0"/>
                  </a:rPr>
                  <a:t>bằng</a:t>
                </a:r>
                <a:r>
                  <a:rPr lang="fr-FR" sz="3700" dirty="0">
                    <a:effectLst/>
                    <a:latin typeface="Arial" panose="020B0604020202020204" pitchFamily="34" charset="0"/>
                    <a:ea typeface="Times New Roman" panose="02020603050405020304" pitchFamily="18" charset="0"/>
                    <a:cs typeface="Arial" panose="020B0604020202020204" pitchFamily="34" charset="0"/>
                  </a:rPr>
                  <a:t> 0).</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dirty="0" err="1">
                    <a:effectLst/>
                    <a:latin typeface="Arial" panose="020B0604020202020204" pitchFamily="34" charset="0"/>
                    <a:ea typeface="Times New Roman" panose="02020603050405020304" pitchFamily="18" charset="0"/>
                    <a:cs typeface="Arial" panose="020B0604020202020204" pitchFamily="34" charset="0"/>
                  </a:rPr>
                  <a:t>Từ</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giả</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thiết</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khoảng</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cách</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giữa</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hai</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chân</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cổng</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bằng</a:t>
                </a:r>
                <a:r>
                  <a:rPr lang="fr-FR" sz="3700" dirty="0">
                    <a:effectLst/>
                    <a:latin typeface="Arial" panose="020B0604020202020204" pitchFamily="34" charset="0"/>
                    <a:ea typeface="Times New Roman" panose="02020603050405020304" pitchFamily="18" charset="0"/>
                    <a:cs typeface="Arial" panose="020B0604020202020204" pitchFamily="34" charset="0"/>
                  </a:rPr>
                  <a:t> 8m, </a:t>
                </a:r>
                <a:r>
                  <a:rPr lang="fr-FR" sz="3700" dirty="0" err="1">
                    <a:effectLst/>
                    <a:latin typeface="Arial" panose="020B0604020202020204" pitchFamily="34" charset="0"/>
                    <a:ea typeface="Times New Roman" panose="02020603050405020304" pitchFamily="18" charset="0"/>
                    <a:cs typeface="Arial" panose="020B0604020202020204" pitchFamily="34" charset="0"/>
                  </a:rPr>
                  <a:t>suy</a:t>
                </a:r>
                <a:r>
                  <a:rPr lang="fr-FR" sz="3700" dirty="0">
                    <a:effectLst/>
                    <a:latin typeface="Arial" panose="020B0604020202020204" pitchFamily="34" charset="0"/>
                    <a:ea typeface="Times New Roman" panose="02020603050405020304" pitchFamily="18" charset="0"/>
                    <a:cs typeface="Arial" panose="020B0604020202020204" pitchFamily="34" charset="0"/>
                  </a:rPr>
                  <a:t> ra </a:t>
                </a:r>
                <a14:m>
                  <m:oMath xmlns:m="http://schemas.openxmlformats.org/officeDocument/2006/math">
                    <m:r>
                      <a:rPr lang="en-US" sz="3700" i="1">
                        <a:effectLst/>
                        <a:latin typeface="Cambria Math" panose="02040503050406030204" pitchFamily="18" charset="0"/>
                        <a:ea typeface="Times New Roman" panose="02020603050405020304" pitchFamily="18" charset="0"/>
                      </a:rPr>
                      <m:t>𝐴</m:t>
                    </m:r>
                    <m:r>
                      <a:rPr lang="fr-FR" sz="3700" i="1">
                        <a:effectLst/>
                        <a:latin typeface="Cambria Math" panose="02040503050406030204" pitchFamily="18" charset="0"/>
                        <a:ea typeface="Times New Roman" panose="02020603050405020304" pitchFamily="18" charset="0"/>
                      </a:rPr>
                      <m:t>(8;0)∈(</m:t>
                    </m:r>
                    <m:r>
                      <a:rPr lang="en-US" sz="3700" i="1">
                        <a:effectLst/>
                        <a:latin typeface="Cambria Math" panose="02040503050406030204" pitchFamily="18" charset="0"/>
                        <a:ea typeface="Times New Roman" panose="02020603050405020304" pitchFamily="18" charset="0"/>
                      </a:rPr>
                      <m:t>𝑃</m:t>
                    </m:r>
                    <m:r>
                      <a:rPr lang="fr-FR" sz="3700" i="1">
                        <a:effectLst/>
                        <a:latin typeface="Cambria Math" panose="02040503050406030204" pitchFamily="18" charset="0"/>
                        <a:ea typeface="Times New Roman" panose="02020603050405020304" pitchFamily="18" charset="0"/>
                      </a:rPr>
                      <m:t>)</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fr-FR" sz="3700" dirty="0">
                    <a:effectLst/>
                    <a:latin typeface="Arial" panose="020B0604020202020204" pitchFamily="34" charset="0"/>
                    <a:ea typeface="Times New Roman" panose="02020603050405020304" pitchFamily="18" charset="0"/>
                    <a:cs typeface="Arial" panose="020B0604020202020204" pitchFamily="34" charset="0"/>
                  </a:rPr>
                  <a:t>Vì </a:t>
                </a:r>
                <a:r>
                  <a:rPr lang="fr-FR" sz="3700" dirty="0" err="1">
                    <a:effectLst/>
                    <a:latin typeface="Arial" panose="020B0604020202020204" pitchFamily="34" charset="0"/>
                    <a:ea typeface="Times New Roman" panose="02020603050405020304" pitchFamily="18" charset="0"/>
                    <a:cs typeface="Arial" panose="020B0604020202020204" pitchFamily="34" charset="0"/>
                  </a:rPr>
                  <a:t>chiều</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cao</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của</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cổng</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tính</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từ</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mặt</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đất</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cách</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chân</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cổng</a:t>
                </a:r>
                <a:r>
                  <a:rPr lang="fr-FR" sz="3700" dirty="0">
                    <a:effectLst/>
                    <a:latin typeface="Arial" panose="020B0604020202020204" pitchFamily="34" charset="0"/>
                    <a:ea typeface="Times New Roman" panose="02020603050405020304" pitchFamily="18" charset="0"/>
                    <a:cs typeface="Arial" panose="020B0604020202020204" pitchFamily="34" charset="0"/>
                  </a:rPr>
                  <a:t> 0,5m là 2,93 m </a:t>
                </a:r>
                <a:r>
                  <a:rPr lang="fr-FR" sz="3700" dirty="0" err="1">
                    <a:effectLst/>
                    <a:latin typeface="Arial" panose="020B0604020202020204" pitchFamily="34" charset="0"/>
                    <a:ea typeface="Times New Roman" panose="02020603050405020304" pitchFamily="18" charset="0"/>
                    <a:cs typeface="Arial" panose="020B0604020202020204" pitchFamily="34" charset="0"/>
                  </a:rPr>
                  <a:t>nên</a:t>
                </a:r>
                <a:r>
                  <a:rPr lang="fr-FR" sz="3700" dirty="0">
                    <a:effectLst/>
                    <a:latin typeface="Arial" panose="020B0604020202020204" pitchFamily="34" charset="0"/>
                    <a:ea typeface="Times New Roman" panose="02020603050405020304" pitchFamily="18" charset="0"/>
                    <a:cs typeface="Arial" panose="020B0604020202020204" pitchFamily="34" charset="0"/>
                  </a:rPr>
                  <a:t> ta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có</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Times New Roman" panose="02020603050405020304" pitchFamily="18" charset="0"/>
                      </a:rPr>
                      <m:t>𝐵</m:t>
                    </m:r>
                    <m:r>
                      <a:rPr lang="fr-FR" sz="3700" i="1">
                        <a:effectLst/>
                        <a:latin typeface="Cambria Math" panose="02040503050406030204" pitchFamily="18" charset="0"/>
                        <a:ea typeface="Times New Roman" panose="02020603050405020304" pitchFamily="18" charset="0"/>
                      </a:rPr>
                      <m:t>(0,5;2,93)∈(</m:t>
                    </m:r>
                    <m:r>
                      <a:rPr lang="en-US" sz="3700" i="1">
                        <a:effectLst/>
                        <a:latin typeface="Cambria Math" panose="02040503050406030204" pitchFamily="18" charset="0"/>
                        <a:ea typeface="Times New Roman" panose="02020603050405020304" pitchFamily="18" charset="0"/>
                      </a:rPr>
                      <m:t>𝑃</m:t>
                    </m:r>
                    <m:r>
                      <a:rPr lang="fr-FR" sz="3700" i="1">
                        <a:effectLst/>
                        <a:latin typeface="Cambria Math" panose="02040503050406030204" pitchFamily="18" charset="0"/>
                        <a:ea typeface="Times New Roman" panose="02020603050405020304" pitchFamily="18" charset="0"/>
                      </a:rPr>
                      <m:t>)</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700" dirty="0" err="1">
                    <a:effectLst/>
                    <a:latin typeface="Arial" panose="020B0604020202020204" pitchFamily="34" charset="0"/>
                    <a:ea typeface="Times New Roman" panose="02020603050405020304" pitchFamily="18" charset="0"/>
                    <a:cs typeface="Arial" panose="020B0604020202020204" pitchFamily="34" charset="0"/>
                  </a:rPr>
                  <a:t>Parabol</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đi</a:t>
                </a:r>
                <a:r>
                  <a:rPr lang="fr-FR" sz="3700" dirty="0">
                    <a:effectLst/>
                    <a:latin typeface="Arial" panose="020B0604020202020204" pitchFamily="34" charset="0"/>
                    <a:ea typeface="Times New Roman" panose="02020603050405020304" pitchFamily="18" charset="0"/>
                    <a:cs typeface="Arial" panose="020B0604020202020204" pitchFamily="34" charset="0"/>
                  </a:rPr>
                  <a:t> qua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các</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có</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tọa</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r>
                  <a:rPr lang="fr-FR" sz="37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3700" dirty="0">
                    <a:effectLst/>
                    <a:latin typeface="Arial" panose="020B0604020202020204" pitchFamily="34" charset="0"/>
                    <a:ea typeface="Times New Roman" panose="02020603050405020304" pitchFamily="18" charset="0"/>
                    <a:cs typeface="Arial" panose="020B0604020202020204" pitchFamily="34" charset="0"/>
                  </a:rPr>
                  <a:t> A(8; 0) </a:t>
                </a:r>
                <a:r>
                  <a:rPr lang="fr-FR" sz="3700" dirty="0" err="1">
                    <a:effectLst/>
                    <a:latin typeface="Arial" panose="020B0604020202020204" pitchFamily="34" charset="0"/>
                    <a:ea typeface="Times New Roman" panose="02020603050405020304" pitchFamily="18" charset="0"/>
                    <a:cs typeface="Arial" panose="020B0604020202020204" pitchFamily="34" charset="0"/>
                  </a:rPr>
                  <a:t>và</a:t>
                </a:r>
                <a:r>
                  <a:rPr lang="fr-FR" sz="3700" dirty="0">
                    <a:effectLst/>
                    <a:latin typeface="Arial" panose="020B0604020202020204" pitchFamily="34" charset="0"/>
                    <a:ea typeface="Times New Roman" panose="02020603050405020304" pitchFamily="18" charset="0"/>
                    <a:cs typeface="Arial" panose="020B0604020202020204" pitchFamily="34" charset="0"/>
                  </a:rPr>
                  <a:t> B(0,5; 2,93).</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25497" y="1676869"/>
                <a:ext cx="16448103" cy="6924973"/>
              </a:xfrm>
              <a:prstGeom prst="rect">
                <a:avLst/>
              </a:prstGeom>
              <a:blipFill>
                <a:blip r:embed="rId14"/>
                <a:stretch>
                  <a:fillRect l="-1186" r="-1149" b="-880"/>
                </a:stretch>
              </a:blipFill>
            </p:spPr>
            <p:txBody>
              <a:bodyPr/>
              <a:lstStyle/>
              <a:p>
                <a:r>
                  <a:rPr lang="en-US">
                    <a:noFill/>
                  </a:rPr>
                  <a:t> </a:t>
                </a:r>
              </a:p>
            </p:txBody>
          </p:sp>
        </mc:Fallback>
      </mc:AlternateContent>
    </p:spTree>
    <p:extLst>
      <p:ext uri="{BB962C8B-B14F-4D97-AF65-F5344CB8AC3E}">
        <p14:creationId xmlns:p14="http://schemas.microsoft.com/office/powerpoint/2010/main" val="30272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6462118" y="353842"/>
            <a:ext cx="1302469" cy="1164379"/>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810" y="4412692"/>
              <a:ext cx="2065380" cy="1716847"/>
            </a:xfrm>
            <a:prstGeom prst="rect">
              <a:avLst/>
            </a:prstGeom>
          </p:spPr>
        </p:pic>
      </p:grpSp>
      <p:grpSp>
        <p:nvGrpSpPr>
          <p:cNvPr id="35" name="Group 34"/>
          <p:cNvGrpSpPr/>
          <p:nvPr/>
        </p:nvGrpSpPr>
        <p:grpSpPr>
          <a:xfrm>
            <a:off x="16459200" y="8889432"/>
            <a:ext cx="1308307" cy="1108734"/>
            <a:chOff x="14043699" y="3663315"/>
            <a:chExt cx="3215601" cy="3215601"/>
          </a:xfrm>
        </p:grpSpPr>
        <p:grpSp>
          <p:nvGrpSpPr>
            <p:cNvPr id="36" name="Group 10"/>
            <p:cNvGrpSpPr/>
            <p:nvPr/>
          </p:nvGrpSpPr>
          <p:grpSpPr>
            <a:xfrm>
              <a:off x="14043699" y="3663315"/>
              <a:ext cx="3215601" cy="3215601"/>
              <a:chOff x="0" y="0"/>
              <a:chExt cx="6350000" cy="6350000"/>
            </a:xfrm>
          </p:grpSpPr>
          <p:sp>
            <p:nvSpPr>
              <p:cNvPr id="38"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7"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grpSp>
        <p:nvGrpSpPr>
          <p:cNvPr id="39" name="Group 38"/>
          <p:cNvGrpSpPr/>
          <p:nvPr/>
        </p:nvGrpSpPr>
        <p:grpSpPr>
          <a:xfrm>
            <a:off x="493696" y="8889432"/>
            <a:ext cx="1267374" cy="1108734"/>
            <a:chOff x="5250279" y="3663315"/>
            <a:chExt cx="3215601" cy="3215601"/>
          </a:xfrm>
        </p:grpSpPr>
        <p:grpSp>
          <p:nvGrpSpPr>
            <p:cNvPr id="40" name="Group 6"/>
            <p:cNvGrpSpPr/>
            <p:nvPr/>
          </p:nvGrpSpPr>
          <p:grpSpPr>
            <a:xfrm>
              <a:off x="5250279" y="3663315"/>
              <a:ext cx="3215601" cy="3215601"/>
              <a:chOff x="0" y="0"/>
              <a:chExt cx="6350000" cy="6350000"/>
            </a:xfrm>
          </p:grpSpPr>
          <p:sp>
            <p:nvSpPr>
              <p:cNvPr id="42"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1"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71074" y="4113338"/>
              <a:ext cx="1974010" cy="2315555"/>
            </a:xfrm>
            <a:prstGeom prst="rect">
              <a:avLst/>
            </a:prstGeom>
          </p:spPr>
        </p:pic>
      </p:grpSp>
      <p:grpSp>
        <p:nvGrpSpPr>
          <p:cNvPr id="43" name="Group 42"/>
          <p:cNvGrpSpPr/>
          <p:nvPr/>
        </p:nvGrpSpPr>
        <p:grpSpPr>
          <a:xfrm>
            <a:off x="490881" y="346992"/>
            <a:ext cx="1261719" cy="1171229"/>
            <a:chOff x="9639248" y="3663315"/>
            <a:chExt cx="3215601" cy="3215601"/>
          </a:xfrm>
        </p:grpSpPr>
        <p:grpSp>
          <p:nvGrpSpPr>
            <p:cNvPr id="44" name="Group 8"/>
            <p:cNvGrpSpPr/>
            <p:nvPr/>
          </p:nvGrpSpPr>
          <p:grpSpPr>
            <a:xfrm>
              <a:off x="9639248" y="3663315"/>
              <a:ext cx="3215601" cy="3215601"/>
              <a:chOff x="0" y="0"/>
              <a:chExt cx="6350000" cy="6350000"/>
            </a:xfrm>
          </p:grpSpPr>
          <p:sp>
            <p:nvSpPr>
              <p:cNvPr id="4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5"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34132" y="4471877"/>
              <a:ext cx="2625831" cy="1598475"/>
            </a:xfrm>
            <a:prstGeom prst="rect">
              <a:avLst/>
            </a:prstGeom>
          </p:spPr>
        </p:pic>
      </p:grpSp>
      <p:sp>
        <p:nvSpPr>
          <p:cNvPr id="47" name="Oval Callout 46"/>
          <p:cNvSpPr/>
          <p:nvPr/>
        </p:nvSpPr>
        <p:spPr>
          <a:xfrm>
            <a:off x="8539204" y="471912"/>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3154007" y="5347356"/>
                <a:ext cx="10367905" cy="4291944"/>
              </a:xfrm>
              <a:prstGeom prst="rect">
                <a:avLst/>
              </a:prstGeom>
            </p:spPr>
            <p:txBody>
              <a:bodyPr wrap="square">
                <a:spAutoFit/>
              </a:bodyPr>
              <a:lstStyle/>
              <a:p>
                <a:pPr>
                  <a:lnSpc>
                    <a:spcPct val="150000"/>
                  </a:lnSpc>
                  <a:spcAft>
                    <a:spcPts val="0"/>
                  </a:spcAft>
                </a:pP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700" dirty="0" err="1">
                    <a:latin typeface="Arial" panose="020B0604020202020204" pitchFamily="34" charset="0"/>
                    <a:ea typeface="Times New Roman" panose="02020603050405020304" pitchFamily="18" charset="0"/>
                    <a:cs typeface="Arial" panose="020B0604020202020204" pitchFamily="34" charset="0"/>
                  </a:rPr>
                  <a:t>Hàm</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số</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có</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đỉnh</a:t>
                </a:r>
                <a:r>
                  <a:rPr lang="en-US" sz="37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latin typeface="Cambria Math" panose="02040503050406030204" pitchFamily="18" charset="0"/>
                        <a:ea typeface="Times New Roman" panose="02020603050405020304" pitchFamily="18" charset="0"/>
                      </a:rPr>
                      <m:t>𝐼</m:t>
                    </m:r>
                    <m:d>
                      <m:dPr>
                        <m:ctrlPr>
                          <a:rPr lang="en-US" sz="3700" i="1">
                            <a:latin typeface="Cambria Math" panose="02040503050406030204" pitchFamily="18" charset="0"/>
                            <a:ea typeface="Times New Roman" panose="02020603050405020304" pitchFamily="18" charset="0"/>
                          </a:rPr>
                        </m:ctrlPr>
                      </m:dPr>
                      <m:e>
                        <m:r>
                          <a:rPr lang="en-US" sz="3700" i="1">
                            <a:latin typeface="Cambria Math" panose="02040503050406030204" pitchFamily="18" charset="0"/>
                            <a:ea typeface="Times New Roman" panose="02020603050405020304" pitchFamily="18" charset="0"/>
                          </a:rPr>
                          <m:t>4;</m:t>
                        </m:r>
                        <m:f>
                          <m:fPr>
                            <m:ctrlPr>
                              <a:rPr lang="en-US" sz="3700" i="1">
                                <a:latin typeface="Cambria Math" panose="02040503050406030204" pitchFamily="18" charset="0"/>
                                <a:ea typeface="Times New Roman" panose="02020603050405020304" pitchFamily="18" charset="0"/>
                              </a:rPr>
                            </m:ctrlPr>
                          </m:fPr>
                          <m:num>
                            <m:r>
                              <a:rPr lang="en-US" sz="3700" i="1">
                                <a:latin typeface="Cambria Math" panose="02040503050406030204" pitchFamily="18" charset="0"/>
                                <a:ea typeface="Times New Roman" panose="02020603050405020304" pitchFamily="18" charset="0"/>
                              </a:rPr>
                              <m:t>4688</m:t>
                            </m:r>
                          </m:num>
                          <m:den>
                            <m:r>
                              <a:rPr lang="en-US" sz="3700" i="1">
                                <a:latin typeface="Cambria Math" panose="02040503050406030204" pitchFamily="18" charset="0"/>
                                <a:ea typeface="Times New Roman" panose="02020603050405020304" pitchFamily="18" charset="0"/>
                              </a:rPr>
                              <m:t>375</m:t>
                            </m:r>
                          </m:den>
                        </m:f>
                      </m:e>
                    </m:d>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700" dirty="0" err="1">
                    <a:latin typeface="Arial" panose="020B0604020202020204" pitchFamily="34" charset="0"/>
                    <a:ea typeface="Times New Roman" panose="02020603050405020304" pitchFamily="18" charset="0"/>
                    <a:cs typeface="Arial" panose="020B0604020202020204" pitchFamily="34" charset="0"/>
                  </a:rPr>
                  <a:t>Suy</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ra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chiều</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cao</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của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cổng</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là</a:t>
                </a:r>
                <a:r>
                  <a:rPr lang="en-US" sz="37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700" i="1">
                            <a:latin typeface="Cambria Math" panose="02040503050406030204" pitchFamily="18" charset="0"/>
                            <a:ea typeface="Times New Roman" panose="02020603050405020304" pitchFamily="18" charset="0"/>
                          </a:rPr>
                        </m:ctrlPr>
                      </m:fPr>
                      <m:num>
                        <m:r>
                          <a:rPr lang="en-US" sz="3700" i="1">
                            <a:latin typeface="Cambria Math" panose="02040503050406030204" pitchFamily="18" charset="0"/>
                            <a:ea typeface="Times New Roman" panose="02020603050405020304" pitchFamily="18" charset="0"/>
                          </a:rPr>
                          <m:t>4688</m:t>
                        </m:r>
                      </m:num>
                      <m:den>
                        <m:r>
                          <a:rPr lang="en-US" sz="3700" i="1">
                            <a:latin typeface="Cambria Math" panose="02040503050406030204" pitchFamily="18" charset="0"/>
                            <a:ea typeface="Times New Roman" panose="02020603050405020304" pitchFamily="18" charset="0"/>
                          </a:rPr>
                          <m:t>375</m:t>
                        </m:r>
                      </m:den>
                    </m:f>
                    <m:r>
                      <a:rPr lang="en-US" sz="3700" i="1">
                        <a:latin typeface="Cambria Math" panose="02040503050406030204" pitchFamily="18" charset="0"/>
                        <a:ea typeface="Times New Roman" panose="02020603050405020304" pitchFamily="18" charset="0"/>
                      </a:rPr>
                      <m:t>≈12,5</m:t>
                    </m:r>
                  </m:oMath>
                </a14:m>
                <a:r>
                  <a:rPr lang="en-US" sz="3700" dirty="0">
                    <a:latin typeface="Arial" panose="020B0604020202020204" pitchFamily="34" charset="0"/>
                    <a:ea typeface="Times New Roman" panose="02020603050405020304" pitchFamily="18" charset="0"/>
                    <a:cs typeface="Arial" panose="020B0604020202020204" pitchFamily="34" charset="0"/>
                  </a:rPr>
                  <a:t> m.</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700" dirty="0" err="1">
                    <a:latin typeface="Arial" panose="020B0604020202020204" pitchFamily="34" charset="0"/>
                    <a:ea typeface="Times New Roman" panose="02020603050405020304" pitchFamily="18" charset="0"/>
                    <a:cs typeface="Arial" panose="020B0604020202020204" pitchFamily="34" charset="0"/>
                  </a:rPr>
                  <a:t>Kết</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quả</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của</a:t>
                </a:r>
                <a:r>
                  <a:rPr lang="en-US" sz="3700" dirty="0">
                    <a:latin typeface="Arial" panose="020B0604020202020204" pitchFamily="34" charset="0"/>
                    <a:ea typeface="Times New Roman" panose="02020603050405020304" pitchFamily="18" charset="0"/>
                    <a:cs typeface="Arial" panose="020B0604020202020204" pitchFamily="34" charset="0"/>
                  </a:rPr>
                  <a:t> An </a:t>
                </a:r>
                <a:r>
                  <a:rPr lang="en-US" sz="3700" dirty="0" err="1">
                    <a:latin typeface="Arial" panose="020B0604020202020204" pitchFamily="34" charset="0"/>
                    <a:ea typeface="Times New Roman" panose="02020603050405020304" pitchFamily="18" charset="0"/>
                    <a:cs typeface="Arial" panose="020B0604020202020204" pitchFamily="34" charset="0"/>
                  </a:rPr>
                  <a:t>gần</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chính</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xác</a:t>
                </a:r>
                <a:r>
                  <a:rPr lang="en-US" sz="3700" dirty="0">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154007" y="5347356"/>
                <a:ext cx="10367905" cy="4291944"/>
              </a:xfrm>
              <a:prstGeom prst="rect">
                <a:avLst/>
              </a:prstGeom>
              <a:blipFill>
                <a:blip r:embed="rId14"/>
                <a:stretch>
                  <a:fillRect l="-1822" b="-2131"/>
                </a:stretch>
              </a:blipFill>
            </p:spPr>
            <p:txBody>
              <a:bodyPr/>
              <a:lstStyle/>
              <a:p>
                <a:r>
                  <a:rPr lang="en-US">
                    <a:noFill/>
                  </a:rPr>
                  <a:t> </a:t>
                </a:r>
              </a:p>
            </p:txBody>
          </p:sp>
        </mc:Fallback>
      </mc:AlternateContent>
      <p:sp>
        <p:nvSpPr>
          <p:cNvPr id="4" name="Rectangle 3"/>
          <p:cNvSpPr/>
          <p:nvPr/>
        </p:nvSpPr>
        <p:spPr>
          <a:xfrm>
            <a:off x="3154007" y="1409700"/>
            <a:ext cx="8470076" cy="840871"/>
          </a:xfrm>
          <a:prstGeom prst="rect">
            <a:avLst/>
          </a:prstGeom>
        </p:spPr>
        <p:txBody>
          <a:bodyPr wrap="none">
            <a:spAutoFit/>
          </a:bodyPr>
          <a:lstStyle/>
          <a:p>
            <a:pPr lvl="0" algn="just">
              <a:lnSpc>
                <a:spcPct val="150000"/>
              </a:lnSpc>
            </a:pP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Thay</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tọa</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độ</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 B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vào</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hàm</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ta </a:t>
            </a:r>
            <a:r>
              <a:rPr lang="fr-FR"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fr-FR" sz="37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118852" y="2095500"/>
                <a:ext cx="8359148" cy="27282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700" i="1">
                              <a:solidFill>
                                <a:prstClr val="black"/>
                              </a:solidFill>
                              <a:latin typeface="Cambria Math" panose="02040503050406030204" pitchFamily="18" charset="0"/>
                              <a:ea typeface="Times New Roman" panose="02020603050405020304" pitchFamily="18" charset="0"/>
                            </a:rPr>
                          </m:ctrlPr>
                        </m:dPr>
                        <m:e>
                          <m:m>
                            <m:mPr>
                              <m:mcs>
                                <m:mc>
                                  <m:mcPr>
                                    <m:count m:val="1"/>
                                    <m:mcJc m:val="center"/>
                                  </m:mcPr>
                                </m:mc>
                              </m:mcs>
                              <m:ctrlPr>
                                <a:rPr lang="en-US" sz="3700" i="1">
                                  <a:solidFill>
                                    <a:prstClr val="black"/>
                                  </a:solidFill>
                                  <a:latin typeface="Cambria Math" panose="02040503050406030204" pitchFamily="18" charset="0"/>
                                  <a:ea typeface="Times New Roman" panose="02020603050405020304" pitchFamily="18" charset="0"/>
                                </a:rPr>
                              </m:ctrlPr>
                            </m:mPr>
                            <m:mr>
                              <m:e>
                                <m:r>
                                  <a:rPr lang="en-US" sz="3700" i="1">
                                    <a:solidFill>
                                      <a:prstClr val="black"/>
                                    </a:solidFill>
                                    <a:latin typeface="Cambria Math" panose="02040503050406030204" pitchFamily="18" charset="0"/>
                                    <a:ea typeface="Times New Roman" panose="02020603050405020304" pitchFamily="18" charset="0"/>
                                  </a:rPr>
                                  <m:t>0=</m:t>
                                </m:r>
                                <m:r>
                                  <a:rPr lang="en-US" sz="3700" i="1">
                                    <a:solidFill>
                                      <a:prstClr val="black"/>
                                    </a:solidFill>
                                    <a:latin typeface="Cambria Math" panose="02040503050406030204" pitchFamily="18" charset="0"/>
                                    <a:ea typeface="Times New Roman" panose="02020603050405020304" pitchFamily="18" charset="0"/>
                                  </a:rPr>
                                  <m:t>𝑎</m:t>
                                </m:r>
                                <m:r>
                                  <a:rPr lang="en-US" sz="3700" i="1">
                                    <a:solidFill>
                                      <a:prstClr val="black"/>
                                    </a:solidFill>
                                    <a:latin typeface="Cambria Math" panose="02040503050406030204" pitchFamily="18" charset="0"/>
                                    <a:ea typeface="Times New Roman" panose="02020603050405020304" pitchFamily="18" charset="0"/>
                                  </a:rPr>
                                  <m:t>.</m:t>
                                </m:r>
                                <m:sSup>
                                  <m:sSupPr>
                                    <m:ctrlPr>
                                      <a:rPr lang="en-US" sz="3700" i="1">
                                        <a:solidFill>
                                          <a:prstClr val="black"/>
                                        </a:solidFill>
                                        <a:latin typeface="Cambria Math" panose="02040503050406030204" pitchFamily="18" charset="0"/>
                                        <a:ea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rPr>
                                      <m:t>8</m:t>
                                    </m:r>
                                  </m:e>
                                  <m:sup>
                                    <m:r>
                                      <a:rPr lang="en-US" sz="3700" i="1">
                                        <a:solidFill>
                                          <a:prstClr val="black"/>
                                        </a:solidFill>
                                        <a:latin typeface="Cambria Math" panose="02040503050406030204" pitchFamily="18" charset="0"/>
                                        <a:ea typeface="Times New Roman" panose="02020603050405020304" pitchFamily="18" charset="0"/>
                                      </a:rPr>
                                      <m:t>2</m:t>
                                    </m:r>
                                  </m:sup>
                                </m:sSup>
                                <m:r>
                                  <a:rPr lang="en-US" sz="3700" i="1">
                                    <a:solidFill>
                                      <a:prstClr val="black"/>
                                    </a:solidFill>
                                    <a:latin typeface="Cambria Math" panose="02040503050406030204" pitchFamily="18" charset="0"/>
                                    <a:ea typeface="Times New Roman" panose="02020603050405020304" pitchFamily="18" charset="0"/>
                                  </a:rPr>
                                  <m:t>+</m:t>
                                </m:r>
                                <m:r>
                                  <a:rPr lang="en-US" sz="3700" i="1">
                                    <a:solidFill>
                                      <a:prstClr val="black"/>
                                    </a:solidFill>
                                    <a:latin typeface="Cambria Math" panose="02040503050406030204" pitchFamily="18" charset="0"/>
                                    <a:ea typeface="Times New Roman" panose="02020603050405020304" pitchFamily="18" charset="0"/>
                                  </a:rPr>
                                  <m:t>𝑏</m:t>
                                </m:r>
                                <m:r>
                                  <a:rPr lang="en-US" sz="3700" i="1">
                                    <a:solidFill>
                                      <a:prstClr val="black"/>
                                    </a:solidFill>
                                    <a:latin typeface="Cambria Math" panose="02040503050406030204" pitchFamily="18" charset="0"/>
                                    <a:ea typeface="Times New Roman" panose="02020603050405020304" pitchFamily="18" charset="0"/>
                                  </a:rPr>
                                  <m:t>.8</m:t>
                                </m:r>
                              </m:e>
                            </m:mr>
                            <m:mr>
                              <m:e>
                                <m:r>
                                  <a:rPr lang="en-US" sz="3700" i="1">
                                    <a:solidFill>
                                      <a:prstClr val="black"/>
                                    </a:solidFill>
                                    <a:latin typeface="Cambria Math" panose="02040503050406030204" pitchFamily="18" charset="0"/>
                                    <a:ea typeface="Times New Roman" panose="02020603050405020304" pitchFamily="18" charset="0"/>
                                  </a:rPr>
                                  <m:t>2,93=</m:t>
                                </m:r>
                                <m:r>
                                  <a:rPr lang="en-US" sz="3700" i="1">
                                    <a:solidFill>
                                      <a:prstClr val="black"/>
                                    </a:solidFill>
                                    <a:latin typeface="Cambria Math" panose="02040503050406030204" pitchFamily="18" charset="0"/>
                                    <a:ea typeface="Times New Roman" panose="02020603050405020304" pitchFamily="18" charset="0"/>
                                  </a:rPr>
                                  <m:t>𝑎</m:t>
                                </m:r>
                                <m:r>
                                  <a:rPr lang="en-US" sz="3700" i="1">
                                    <a:solidFill>
                                      <a:prstClr val="black"/>
                                    </a:solidFill>
                                    <a:latin typeface="Cambria Math" panose="02040503050406030204" pitchFamily="18" charset="0"/>
                                    <a:ea typeface="Times New Roman" panose="02020603050405020304" pitchFamily="18" charset="0"/>
                                  </a:rPr>
                                  <m:t>.0,</m:t>
                                </m:r>
                                <m:sSup>
                                  <m:sSupPr>
                                    <m:ctrlPr>
                                      <a:rPr lang="en-US" sz="3700" i="1">
                                        <a:solidFill>
                                          <a:prstClr val="black"/>
                                        </a:solidFill>
                                        <a:latin typeface="Cambria Math" panose="02040503050406030204" pitchFamily="18" charset="0"/>
                                        <a:ea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rPr>
                                      <m:t>5</m:t>
                                    </m:r>
                                  </m:e>
                                  <m:sup>
                                    <m:r>
                                      <a:rPr lang="en-US" sz="3700" i="1">
                                        <a:solidFill>
                                          <a:prstClr val="black"/>
                                        </a:solidFill>
                                        <a:latin typeface="Cambria Math" panose="02040503050406030204" pitchFamily="18" charset="0"/>
                                        <a:ea typeface="Times New Roman" panose="02020603050405020304" pitchFamily="18" charset="0"/>
                                      </a:rPr>
                                      <m:t>2</m:t>
                                    </m:r>
                                  </m:sup>
                                </m:sSup>
                                <m:r>
                                  <a:rPr lang="en-US" sz="3700" i="1">
                                    <a:solidFill>
                                      <a:prstClr val="black"/>
                                    </a:solidFill>
                                    <a:latin typeface="Cambria Math" panose="02040503050406030204" pitchFamily="18" charset="0"/>
                                    <a:ea typeface="Times New Roman" panose="02020603050405020304" pitchFamily="18" charset="0"/>
                                  </a:rPr>
                                  <m:t>+</m:t>
                                </m:r>
                                <m:r>
                                  <a:rPr lang="en-US" sz="3700" i="1">
                                    <a:solidFill>
                                      <a:prstClr val="black"/>
                                    </a:solidFill>
                                    <a:latin typeface="Cambria Math" panose="02040503050406030204" pitchFamily="18" charset="0"/>
                                    <a:ea typeface="Times New Roman" panose="02020603050405020304" pitchFamily="18" charset="0"/>
                                  </a:rPr>
                                  <m:t>𝑏</m:t>
                                </m:r>
                                <m:r>
                                  <a:rPr lang="en-US" sz="3700" i="1">
                                    <a:solidFill>
                                      <a:prstClr val="black"/>
                                    </a:solidFill>
                                    <a:latin typeface="Cambria Math" panose="02040503050406030204" pitchFamily="18" charset="0"/>
                                    <a:ea typeface="Times New Roman" panose="02020603050405020304" pitchFamily="18" charset="0"/>
                                  </a:rPr>
                                  <m:t>.0,5</m:t>
                                </m:r>
                              </m:e>
                            </m:mr>
                          </m:m>
                        </m:e>
                      </m:d>
                      <m:r>
                        <a:rPr lang="en-US" sz="3700" i="1">
                          <a:solidFill>
                            <a:prstClr val="black"/>
                          </a:solidFill>
                          <a:latin typeface="Cambria Math" panose="02040503050406030204" pitchFamily="18" charset="0"/>
                          <a:ea typeface="Times New Roman" panose="02020603050405020304" pitchFamily="18" charset="0"/>
                        </a:rPr>
                        <m:t>⇔</m:t>
                      </m:r>
                      <m:d>
                        <m:dPr>
                          <m:begChr m:val="{"/>
                          <m:endChr m:val=""/>
                          <m:ctrlPr>
                            <a:rPr lang="en-US" sz="3700" i="1">
                              <a:solidFill>
                                <a:prstClr val="black"/>
                              </a:solidFill>
                              <a:latin typeface="Cambria Math" panose="02040503050406030204" pitchFamily="18" charset="0"/>
                              <a:ea typeface="Times New Roman" panose="02020603050405020304" pitchFamily="18" charset="0"/>
                            </a:rPr>
                          </m:ctrlPr>
                        </m:dPr>
                        <m:e>
                          <m:m>
                            <m:mPr>
                              <m:mcs>
                                <m:mc>
                                  <m:mcPr>
                                    <m:count m:val="1"/>
                                    <m:mcJc m:val="center"/>
                                  </m:mcPr>
                                </m:mc>
                              </m:mcs>
                              <m:ctrlPr>
                                <a:rPr lang="en-US" sz="3700" i="1">
                                  <a:solidFill>
                                    <a:prstClr val="black"/>
                                  </a:solidFill>
                                  <a:latin typeface="Cambria Math" panose="02040503050406030204" pitchFamily="18" charset="0"/>
                                  <a:ea typeface="Times New Roman" panose="02020603050405020304" pitchFamily="18" charset="0"/>
                                </a:rPr>
                              </m:ctrlPr>
                            </m:mPr>
                            <m:mr>
                              <m:e>
                                <m:r>
                                  <a:rPr lang="en-US" sz="3700" i="1">
                                    <a:solidFill>
                                      <a:prstClr val="black"/>
                                    </a:solidFill>
                                    <a:latin typeface="Cambria Math" panose="02040503050406030204" pitchFamily="18" charset="0"/>
                                    <a:ea typeface="Times New Roman" panose="02020603050405020304" pitchFamily="18" charset="0"/>
                                  </a:rPr>
                                  <m:t>𝑎</m:t>
                                </m:r>
                                <m:r>
                                  <a:rPr lang="en-US" sz="3700" i="1">
                                    <a:solidFill>
                                      <a:prstClr val="black"/>
                                    </a:solidFill>
                                    <a:latin typeface="Cambria Math" panose="02040503050406030204" pitchFamily="18" charset="0"/>
                                    <a:ea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rPr>
                                    </m:ctrlPr>
                                  </m:fPr>
                                  <m:num>
                                    <m:r>
                                      <a:rPr lang="en-US" sz="3700" i="1">
                                        <a:solidFill>
                                          <a:prstClr val="black"/>
                                        </a:solidFill>
                                        <a:latin typeface="Cambria Math" panose="02040503050406030204" pitchFamily="18" charset="0"/>
                                        <a:ea typeface="Times New Roman" panose="02020603050405020304" pitchFamily="18" charset="0"/>
                                      </a:rPr>
                                      <m:t>−293</m:t>
                                    </m:r>
                                  </m:num>
                                  <m:den>
                                    <m:r>
                                      <a:rPr lang="en-US" sz="3700" i="1">
                                        <a:solidFill>
                                          <a:prstClr val="black"/>
                                        </a:solidFill>
                                        <a:latin typeface="Cambria Math" panose="02040503050406030204" pitchFamily="18" charset="0"/>
                                        <a:ea typeface="Times New Roman" panose="02020603050405020304" pitchFamily="18" charset="0"/>
                                      </a:rPr>
                                      <m:t>375</m:t>
                                    </m:r>
                                  </m:den>
                                </m:f>
                              </m:e>
                            </m:mr>
                            <m:mr>
                              <m:e>
                                <m:r>
                                  <a:rPr lang="en-US" sz="3700" i="1">
                                    <a:solidFill>
                                      <a:prstClr val="black"/>
                                    </a:solidFill>
                                    <a:latin typeface="Cambria Math" panose="02040503050406030204" pitchFamily="18" charset="0"/>
                                    <a:ea typeface="Times New Roman" panose="02020603050405020304" pitchFamily="18" charset="0"/>
                                  </a:rPr>
                                  <m:t>𝑏</m:t>
                                </m:r>
                                <m:r>
                                  <a:rPr lang="en-US" sz="3700" i="1">
                                    <a:solidFill>
                                      <a:prstClr val="black"/>
                                    </a:solidFill>
                                    <a:latin typeface="Cambria Math" panose="02040503050406030204" pitchFamily="18" charset="0"/>
                                    <a:ea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rPr>
                                    </m:ctrlPr>
                                  </m:fPr>
                                  <m:num>
                                    <m:r>
                                      <a:rPr lang="en-US" sz="3700" i="1">
                                        <a:solidFill>
                                          <a:prstClr val="black"/>
                                        </a:solidFill>
                                        <a:latin typeface="Cambria Math" panose="02040503050406030204" pitchFamily="18" charset="0"/>
                                        <a:ea typeface="Times New Roman" panose="02020603050405020304" pitchFamily="18" charset="0"/>
                                      </a:rPr>
                                      <m:t>2344</m:t>
                                    </m:r>
                                  </m:num>
                                  <m:den>
                                    <m:r>
                                      <a:rPr lang="en-US" sz="3700" i="1">
                                        <a:solidFill>
                                          <a:prstClr val="black"/>
                                        </a:solidFill>
                                        <a:latin typeface="Cambria Math" panose="02040503050406030204" pitchFamily="18" charset="0"/>
                                        <a:ea typeface="Times New Roman" panose="02020603050405020304" pitchFamily="18" charset="0"/>
                                      </a:rPr>
                                      <m:t>375</m:t>
                                    </m:r>
                                  </m:den>
                                </m:f>
                              </m:e>
                            </m:mr>
                          </m:m>
                        </m:e>
                      </m:d>
                    </m:oMath>
                  </m:oMathPara>
                </a14:m>
                <a:endParaRPr lang="en-US" sz="3700" dirty="0"/>
              </a:p>
            </p:txBody>
          </p:sp>
        </mc:Choice>
        <mc:Fallback xmlns="">
          <p:sp>
            <p:nvSpPr>
              <p:cNvPr id="5" name="Rectangle 4"/>
              <p:cNvSpPr>
                <a:spLocks noRot="1" noChangeAspect="1" noMove="1" noResize="1" noEditPoints="1" noAdjustHandles="1" noChangeArrowheads="1" noChangeShapeType="1" noTextEdit="1"/>
              </p:cNvSpPr>
              <p:nvPr/>
            </p:nvSpPr>
            <p:spPr>
              <a:xfrm>
                <a:off x="6118852" y="2095500"/>
                <a:ext cx="8359148" cy="272824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154007" y="4762500"/>
                <a:ext cx="8273612" cy="1305550"/>
              </a:xfrm>
              <a:prstGeom prst="rect">
                <a:avLst/>
              </a:prstGeom>
            </p:spPr>
            <p:txBody>
              <a:bodyPr wrap="none">
                <a:spAutoFit/>
              </a:bodyPr>
              <a:lstStyle/>
              <a:p>
                <a:pPr lvl="0">
                  <a:lnSpc>
                    <a:spcPct val="150000"/>
                  </a:lnSpc>
                  <a:spcBef>
                    <a:spcPts val="600"/>
                  </a:spcBef>
                </a:pP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Suy </a:t>
                </a:r>
                <a:r>
                  <a:rPr lang="en-US"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hàm</a:t>
                </a: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solidFill>
                          <a:prstClr val="black"/>
                        </a:solidFill>
                        <a:latin typeface="Cambria Math" panose="02040503050406030204" pitchFamily="18" charset="0"/>
                        <a:ea typeface="Times New Roman" panose="02020603050405020304" pitchFamily="18" charset="0"/>
                      </a:rPr>
                      <m:t>𝑦</m:t>
                    </m:r>
                    <m:r>
                      <a:rPr lang="en-US" sz="3700" i="1">
                        <a:solidFill>
                          <a:prstClr val="black"/>
                        </a:solidFill>
                        <a:latin typeface="Cambria Math" panose="02040503050406030204" pitchFamily="18" charset="0"/>
                        <a:ea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rPr>
                        </m:ctrlPr>
                      </m:fPr>
                      <m:num>
                        <m:r>
                          <a:rPr lang="en-US" sz="3700" i="1">
                            <a:solidFill>
                              <a:prstClr val="black"/>
                            </a:solidFill>
                            <a:latin typeface="Cambria Math" panose="02040503050406030204" pitchFamily="18" charset="0"/>
                            <a:ea typeface="Times New Roman" panose="02020603050405020304" pitchFamily="18" charset="0"/>
                          </a:rPr>
                          <m:t>−293</m:t>
                        </m:r>
                      </m:num>
                      <m:den>
                        <m:r>
                          <a:rPr lang="en-US" sz="3700" i="1">
                            <a:solidFill>
                              <a:prstClr val="black"/>
                            </a:solidFill>
                            <a:latin typeface="Cambria Math" panose="02040503050406030204" pitchFamily="18" charset="0"/>
                            <a:ea typeface="Times New Roman" panose="02020603050405020304" pitchFamily="18" charset="0"/>
                          </a:rPr>
                          <m:t>375</m:t>
                        </m:r>
                      </m:den>
                    </m:f>
                    <m:sSup>
                      <m:sSupPr>
                        <m:ctrlPr>
                          <a:rPr lang="en-US" sz="3700" i="1">
                            <a:solidFill>
                              <a:prstClr val="black"/>
                            </a:solidFill>
                            <a:latin typeface="Cambria Math" panose="02040503050406030204" pitchFamily="18" charset="0"/>
                            <a:ea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rPr>
                          <m:t>𝑥</m:t>
                        </m:r>
                      </m:e>
                      <m:sup>
                        <m:r>
                          <a:rPr lang="en-US" sz="3700" i="1">
                            <a:solidFill>
                              <a:prstClr val="black"/>
                            </a:solidFill>
                            <a:latin typeface="Cambria Math" panose="02040503050406030204" pitchFamily="18" charset="0"/>
                            <a:ea typeface="Times New Roman" panose="02020603050405020304" pitchFamily="18" charset="0"/>
                          </a:rPr>
                          <m:t>2</m:t>
                        </m:r>
                      </m:sup>
                    </m:sSup>
                    <m:r>
                      <a:rPr lang="en-US" sz="3700" i="1">
                        <a:solidFill>
                          <a:prstClr val="black"/>
                        </a:solidFill>
                        <a:latin typeface="Cambria Math" panose="02040503050406030204" pitchFamily="18" charset="0"/>
                        <a:ea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rPr>
                        </m:ctrlPr>
                      </m:fPr>
                      <m:num>
                        <m:r>
                          <a:rPr lang="en-US" sz="3700" i="1">
                            <a:solidFill>
                              <a:prstClr val="black"/>
                            </a:solidFill>
                            <a:latin typeface="Cambria Math" panose="02040503050406030204" pitchFamily="18" charset="0"/>
                            <a:ea typeface="Times New Roman" panose="02020603050405020304" pitchFamily="18" charset="0"/>
                          </a:rPr>
                          <m:t>2344</m:t>
                        </m:r>
                      </m:num>
                      <m:den>
                        <m:r>
                          <a:rPr lang="en-US" sz="3700" i="1">
                            <a:solidFill>
                              <a:prstClr val="black"/>
                            </a:solidFill>
                            <a:latin typeface="Cambria Math" panose="02040503050406030204" pitchFamily="18" charset="0"/>
                            <a:ea typeface="Times New Roman" panose="02020603050405020304" pitchFamily="18" charset="0"/>
                          </a:rPr>
                          <m:t>375</m:t>
                        </m:r>
                      </m:den>
                    </m:f>
                    <m:r>
                      <a:rPr lang="en-US" sz="3700" i="1">
                        <a:solidFill>
                          <a:prstClr val="black"/>
                        </a:solidFill>
                        <a:latin typeface="Cambria Math" panose="02040503050406030204" pitchFamily="18" charset="0"/>
                        <a:ea typeface="Times New Roman" panose="02020603050405020304" pitchFamily="18" charset="0"/>
                      </a:rPr>
                      <m:t>𝑥</m:t>
                    </m:r>
                    <m:r>
                      <a:rPr lang="en-US" sz="3700" b="0" i="1" smtClean="0">
                        <a:solidFill>
                          <a:prstClr val="black"/>
                        </a:solidFill>
                        <a:latin typeface="Cambria Math" panose="02040503050406030204" pitchFamily="18" charset="0"/>
                        <a:ea typeface="Times New Roman" panose="02020603050405020304" pitchFamily="18" charset="0"/>
                      </a:rPr>
                      <m:t> </m:t>
                    </m:r>
                  </m:oMath>
                </a14:m>
                <a:r>
                  <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3154007" y="4762500"/>
                <a:ext cx="8273612" cy="1305550"/>
              </a:xfrm>
              <a:prstGeom prst="rect">
                <a:avLst/>
              </a:prstGeom>
              <a:blipFill>
                <a:blip r:embed="rId16"/>
                <a:stretch>
                  <a:fillRect l="-2283"/>
                </a:stretch>
              </a:blipFill>
            </p:spPr>
            <p:txBody>
              <a:bodyPr/>
              <a:lstStyle/>
              <a:p>
                <a:r>
                  <a:rPr lang="en-US">
                    <a:noFill/>
                  </a:rPr>
                  <a:t> </a:t>
                </a:r>
              </a:p>
            </p:txBody>
          </p:sp>
        </mc:Fallback>
      </mc:AlternateContent>
    </p:spTree>
    <p:extLst>
      <p:ext uri="{BB962C8B-B14F-4D97-AF65-F5344CB8AC3E}">
        <p14:creationId xmlns:p14="http://schemas.microsoft.com/office/powerpoint/2010/main" val="136685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a:off x="2895600" y="4044919"/>
            <a:ext cx="12642895" cy="4527581"/>
          </a:xfrm>
          <a:prstGeom prst="rect">
            <a:avLst/>
          </a:prstGeom>
        </p:spPr>
      </p:pic>
      <p:pic>
        <p:nvPicPr>
          <p:cNvPr id="38" name="Picture 2"/>
          <p:cNvPicPr>
            <a:picLocks noChangeAspect="1"/>
          </p:cNvPicPr>
          <p:nvPr/>
        </p:nvPicPr>
        <p:blipFill>
          <a:blip r:embed="rId2">
            <a:alphaModFix amt="40000"/>
            <a:duotone>
              <a:prstClr val="black"/>
              <a:srgbClr val="D9C3A5">
                <a:tint val="50000"/>
                <a:satMod val="180000"/>
              </a:srgbClr>
            </a:duotone>
            <a:extLst>
              <a:ext uri="{BEBA8EAE-BF5A-486C-A8C5-ECC9F3942E4B}">
                <a14:imgProps xmlns:a14="http://schemas.microsoft.com/office/drawing/2010/main">
                  <a14:imgLayer r:embed="rId3">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a:off x="3139747" y="888356"/>
            <a:ext cx="12642895" cy="4527581"/>
          </a:xfrm>
          <a:prstGeom prst="rect">
            <a:avLst/>
          </a:prstGeom>
        </p:spPr>
      </p:pic>
      <p:grpSp>
        <p:nvGrpSpPr>
          <p:cNvPr id="2" name="Group 2"/>
          <p:cNvGrpSpPr/>
          <p:nvPr/>
        </p:nvGrpSpPr>
        <p:grpSpPr>
          <a:xfrm>
            <a:off x="-304800" y="3390900"/>
            <a:ext cx="18897600" cy="3735955"/>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22" name="Group 21"/>
          <p:cNvGrpSpPr/>
          <p:nvPr/>
        </p:nvGrpSpPr>
        <p:grpSpPr>
          <a:xfrm>
            <a:off x="1066800" y="495300"/>
            <a:ext cx="2667000" cy="2572287"/>
            <a:chOff x="1028700" y="3663315"/>
            <a:chExt cx="3215601" cy="3215601"/>
          </a:xfrm>
        </p:grpSpPr>
        <p:grpSp>
          <p:nvGrpSpPr>
            <p:cNvPr id="23" name="Group 4"/>
            <p:cNvGrpSpPr/>
            <p:nvPr/>
          </p:nvGrpSpPr>
          <p:grpSpPr>
            <a:xfrm>
              <a:off x="1028700" y="3663315"/>
              <a:ext cx="3215601" cy="3215601"/>
              <a:chOff x="0" y="0"/>
              <a:chExt cx="6350000" cy="6350000"/>
            </a:xfrm>
          </p:grpSpPr>
          <p:sp>
            <p:nvSpPr>
              <p:cNvPr id="2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4"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3810" y="4412692"/>
              <a:ext cx="2065380" cy="1716847"/>
            </a:xfrm>
            <a:prstGeom prst="rect">
              <a:avLst/>
            </a:prstGeom>
          </p:spPr>
        </p:pic>
      </p:grpSp>
      <p:grpSp>
        <p:nvGrpSpPr>
          <p:cNvPr id="26" name="Group 25"/>
          <p:cNvGrpSpPr/>
          <p:nvPr/>
        </p:nvGrpSpPr>
        <p:grpSpPr>
          <a:xfrm>
            <a:off x="14532976" y="495299"/>
            <a:ext cx="2643250" cy="2572287"/>
            <a:chOff x="9639248" y="3663315"/>
            <a:chExt cx="3215601" cy="3215601"/>
          </a:xfrm>
        </p:grpSpPr>
        <p:grpSp>
          <p:nvGrpSpPr>
            <p:cNvPr id="27" name="Group 8"/>
            <p:cNvGrpSpPr/>
            <p:nvPr/>
          </p:nvGrpSpPr>
          <p:grpSpPr>
            <a:xfrm>
              <a:off x="9639248" y="3663315"/>
              <a:ext cx="3215601" cy="3215601"/>
              <a:chOff x="0" y="0"/>
              <a:chExt cx="6350000" cy="6350000"/>
            </a:xfrm>
          </p:grpSpPr>
          <p:sp>
            <p:nvSpPr>
              <p:cNvPr id="2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8"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34132" y="4471877"/>
              <a:ext cx="2625831" cy="1598475"/>
            </a:xfrm>
            <a:prstGeom prst="rect">
              <a:avLst/>
            </a:prstGeom>
          </p:spPr>
        </p:pic>
      </p:grpSp>
      <p:grpSp>
        <p:nvGrpSpPr>
          <p:cNvPr id="30" name="Group 29"/>
          <p:cNvGrpSpPr/>
          <p:nvPr/>
        </p:nvGrpSpPr>
        <p:grpSpPr>
          <a:xfrm>
            <a:off x="1072750" y="7385636"/>
            <a:ext cx="2655099" cy="2572287"/>
            <a:chOff x="5250279" y="3663315"/>
            <a:chExt cx="3215601" cy="3215601"/>
          </a:xfrm>
        </p:grpSpPr>
        <p:grpSp>
          <p:nvGrpSpPr>
            <p:cNvPr id="31" name="Group 6"/>
            <p:cNvGrpSpPr/>
            <p:nvPr/>
          </p:nvGrpSpPr>
          <p:grpSpPr>
            <a:xfrm>
              <a:off x="5250279" y="3663315"/>
              <a:ext cx="3215601" cy="3215601"/>
              <a:chOff x="0" y="0"/>
              <a:chExt cx="6350000" cy="6350000"/>
            </a:xfrm>
          </p:grpSpPr>
          <p:sp>
            <p:nvSpPr>
              <p:cNvPr id="33"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2"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1074" y="4113338"/>
              <a:ext cx="1974010" cy="2315555"/>
            </a:xfrm>
            <a:prstGeom prst="rect">
              <a:avLst/>
            </a:prstGeom>
          </p:spPr>
        </p:pic>
      </p:grpSp>
      <p:grpSp>
        <p:nvGrpSpPr>
          <p:cNvPr id="34" name="Group 33"/>
          <p:cNvGrpSpPr/>
          <p:nvPr/>
        </p:nvGrpSpPr>
        <p:grpSpPr>
          <a:xfrm>
            <a:off x="14523633" y="7385636"/>
            <a:ext cx="2631455" cy="2572287"/>
            <a:chOff x="14043699" y="3663315"/>
            <a:chExt cx="3215601" cy="3215601"/>
          </a:xfrm>
        </p:grpSpPr>
        <p:grpSp>
          <p:nvGrpSpPr>
            <p:cNvPr id="35" name="Group 10"/>
            <p:cNvGrpSpPr/>
            <p:nvPr/>
          </p:nvGrpSpPr>
          <p:grpSpPr>
            <a:xfrm>
              <a:off x="14043699" y="3663315"/>
              <a:ext cx="3215601" cy="3215601"/>
              <a:chOff x="0" y="0"/>
              <a:chExt cx="6350000" cy="6350000"/>
            </a:xfrm>
          </p:grpSpPr>
          <p:sp>
            <p:nvSpPr>
              <p:cNvPr id="3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84178" y="4054340"/>
              <a:ext cx="1134643" cy="2433550"/>
            </a:xfrm>
            <a:prstGeom prst="rect">
              <a:avLst/>
            </a:prstGeom>
          </p:spPr>
        </p:pic>
      </p:grpSp>
      <p:pic>
        <p:nvPicPr>
          <p:cNvPr id="41"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75482" y="2857500"/>
            <a:ext cx="1401918" cy="1401918"/>
          </a:xfrm>
          <a:prstGeom prst="rect">
            <a:avLst/>
          </a:prstGeom>
        </p:spPr>
      </p:pic>
      <p:sp>
        <p:nvSpPr>
          <p:cNvPr id="42" name="Rectangle 41"/>
          <p:cNvSpPr/>
          <p:nvPr/>
        </p:nvSpPr>
        <p:spPr>
          <a:xfrm>
            <a:off x="2971800" y="4471827"/>
            <a:ext cx="12169654" cy="1205073"/>
          </a:xfrm>
          <a:prstGeom prst="rect">
            <a:avLst/>
          </a:prstGeom>
        </p:spPr>
        <p:txBody>
          <a:bodyPr wrap="square">
            <a:spAutoFit/>
          </a:bodyPr>
          <a:lstStyle/>
          <a:p>
            <a:pPr algn="ctr">
              <a:lnSpc>
                <a:spcPct val="150000"/>
              </a:lnSpc>
              <a:tabLst>
                <a:tab pos="360045" algn="l"/>
                <a:tab pos="720090" algn="l"/>
              </a:tabLst>
            </a:pPr>
            <a:r>
              <a:rPr lang="nl-NL" sz="5500" b="1" dirty="0">
                <a:latin typeface="Arial" panose="020B0604020202020204" pitchFamily="34" charset="0"/>
                <a:ea typeface="Calibri" panose="020F0502020204030204" pitchFamily="34" charset="0"/>
                <a:cs typeface="Arial" panose="020B0604020202020204" pitchFamily="34" charset="0"/>
              </a:rPr>
              <a:t>Khái niệm hàm số bậc hai</a:t>
            </a:r>
          </a:p>
        </p:txBody>
      </p:sp>
    </p:spTree>
    <p:extLst>
      <p:ext uri="{BB962C8B-B14F-4D97-AF65-F5344CB8AC3E}">
        <p14:creationId xmlns:p14="http://schemas.microsoft.com/office/powerpoint/2010/main" val="2797989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2" name="Group 2"/>
          <p:cNvGrpSpPr/>
          <p:nvPr/>
        </p:nvGrpSpPr>
        <p:grpSpPr>
          <a:xfrm>
            <a:off x="685800" y="571500"/>
            <a:ext cx="16992600" cy="9144000"/>
            <a:chOff x="0" y="0"/>
            <a:chExt cx="5920967" cy="3624054"/>
          </a:xfrm>
        </p:grpSpPr>
        <p:sp>
          <p:nvSpPr>
            <p:cNvPr id="3" name="Freeform 3"/>
            <p:cNvSpPr/>
            <p:nvPr/>
          </p:nvSpPr>
          <p:spPr>
            <a:xfrm>
              <a:off x="0" y="0"/>
              <a:ext cx="5920967" cy="3624054"/>
            </a:xfrm>
            <a:custGeom>
              <a:avLst/>
              <a:gdLst/>
              <a:ahLst/>
              <a:cxnLst/>
              <a:rect l="l" t="t" r="r" b="b"/>
              <a:pathLst>
                <a:path w="5920967" h="3624054">
                  <a:moveTo>
                    <a:pt x="5796507" y="3624054"/>
                  </a:moveTo>
                  <a:lnTo>
                    <a:pt x="124460" y="3624054"/>
                  </a:lnTo>
                  <a:cubicBezTo>
                    <a:pt x="55880" y="3624054"/>
                    <a:pt x="0" y="3568174"/>
                    <a:pt x="0" y="3499595"/>
                  </a:cubicBezTo>
                  <a:lnTo>
                    <a:pt x="0" y="124460"/>
                  </a:lnTo>
                  <a:cubicBezTo>
                    <a:pt x="0" y="55880"/>
                    <a:pt x="55880" y="0"/>
                    <a:pt x="124460" y="0"/>
                  </a:cubicBezTo>
                  <a:lnTo>
                    <a:pt x="5796507" y="0"/>
                  </a:lnTo>
                  <a:cubicBezTo>
                    <a:pt x="5865087" y="0"/>
                    <a:pt x="5920967" y="55880"/>
                    <a:pt x="5920967" y="124460"/>
                  </a:cubicBezTo>
                  <a:lnTo>
                    <a:pt x="5920967" y="3499595"/>
                  </a:lnTo>
                  <a:cubicBezTo>
                    <a:pt x="5920967" y="3568174"/>
                    <a:pt x="5865087" y="3624054"/>
                    <a:pt x="5796507" y="3624054"/>
                  </a:cubicBezTo>
                  <a:close/>
                </a:path>
              </a:pathLst>
            </a:custGeom>
            <a:solidFill>
              <a:srgbClr val="145DA0"/>
            </a:solidFill>
          </p:spPr>
        </p:sp>
      </p:grpSp>
      <p:grpSp>
        <p:nvGrpSpPr>
          <p:cNvPr id="44" name="Group 43"/>
          <p:cNvGrpSpPr/>
          <p:nvPr/>
        </p:nvGrpSpPr>
        <p:grpSpPr>
          <a:xfrm>
            <a:off x="7908088" y="1181100"/>
            <a:ext cx="2548023" cy="1066800"/>
            <a:chOff x="381000" y="190500"/>
            <a:chExt cx="5562600" cy="1066800"/>
          </a:xfrm>
        </p:grpSpPr>
        <p:sp>
          <p:nvSpPr>
            <p:cNvPr id="45" name="Rectangle 4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834394" y="210783"/>
              <a:ext cx="4949025"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6.13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 name="Rectangle 3"/>
          <p:cNvSpPr/>
          <p:nvPr/>
        </p:nvSpPr>
        <p:spPr>
          <a:xfrm>
            <a:off x="1219200" y="2857500"/>
            <a:ext cx="15925800" cy="5078313"/>
          </a:xfrm>
          <a:prstGeom prst="rect">
            <a:avLst/>
          </a:prstGeom>
        </p:spPr>
        <p:txBody>
          <a:bodyPr wrap="square">
            <a:spAutoFit/>
          </a:bodyPr>
          <a:lstStyle/>
          <a:p>
            <a:pPr marL="30480" marR="30480" algn="just">
              <a:lnSpc>
                <a:spcPct val="150000"/>
              </a:lnSpc>
            </a:pPr>
            <a:r>
              <a:rPr lang="vi-VN" sz="3600" dirty="0">
                <a:solidFill>
                  <a:schemeClr val="bg1"/>
                </a:solidFill>
                <a:ea typeface="Times New Roman" panose="02020603050405020304" pitchFamily="18" charset="0"/>
                <a:cs typeface="Arial" panose="020B0604020202020204" pitchFamily="34" charset="0"/>
              </a:rPr>
              <a:t>Bác Hùng dùng 40 m lưới thép gai rào thành một mảnh vườn hình chữ nhật để trồng rau.</a:t>
            </a:r>
          </a:p>
          <a:p>
            <a:pPr marL="30480" marR="30480" algn="just">
              <a:lnSpc>
                <a:spcPct val="150000"/>
              </a:lnSpc>
            </a:pPr>
            <a:r>
              <a:rPr lang="vi-VN" sz="3600" dirty="0">
                <a:solidFill>
                  <a:schemeClr val="bg1"/>
                </a:solidFill>
                <a:ea typeface="Times New Roman" panose="02020603050405020304" pitchFamily="18" charset="0"/>
                <a:cs typeface="Arial" panose="020B0604020202020204" pitchFamily="34" charset="0"/>
              </a:rPr>
              <a:t>a) Tính diện tích mảnh vườn hình chữ nhật được rào theo chiều rộng x (mét) của nó. </a:t>
            </a:r>
          </a:p>
          <a:p>
            <a:pPr marL="30480" marR="30480" algn="just">
              <a:lnSpc>
                <a:spcPct val="150000"/>
              </a:lnSpc>
            </a:pPr>
            <a:r>
              <a:rPr lang="vi-VN" sz="3600" dirty="0">
                <a:solidFill>
                  <a:schemeClr val="bg1"/>
                </a:solidFill>
                <a:ea typeface="Times New Roman" panose="02020603050405020304" pitchFamily="18" charset="0"/>
                <a:cs typeface="Arial" panose="020B0604020202020204" pitchFamily="34" charset="0"/>
              </a:rPr>
              <a:t>b) Tính kích thước của mảnh vườn hình chữ nhật có diện tích lớn nhất mà bác Hùng có thể rào được. </a:t>
            </a:r>
            <a:endParaRPr lang="en-US" sz="36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47" name="Group 46"/>
          <p:cNvGrpSpPr/>
          <p:nvPr/>
        </p:nvGrpSpPr>
        <p:grpSpPr>
          <a:xfrm>
            <a:off x="2583" y="0"/>
            <a:ext cx="2667000" cy="2572287"/>
            <a:chOff x="1028700" y="3663315"/>
            <a:chExt cx="3215601" cy="3215601"/>
          </a:xfrm>
        </p:grpSpPr>
        <p:grpSp>
          <p:nvGrpSpPr>
            <p:cNvPr id="48" name="Group 4"/>
            <p:cNvGrpSpPr/>
            <p:nvPr/>
          </p:nvGrpSpPr>
          <p:grpSpPr>
            <a:xfrm>
              <a:off x="1028700" y="3663315"/>
              <a:ext cx="3215601" cy="3215601"/>
              <a:chOff x="0" y="0"/>
              <a:chExt cx="6350000" cy="6350000"/>
            </a:xfrm>
          </p:grpSpPr>
          <p:sp>
            <p:nvSpPr>
              <p:cNvPr id="5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49"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810" y="4412692"/>
              <a:ext cx="2065380" cy="1716847"/>
            </a:xfrm>
            <a:prstGeom prst="rect">
              <a:avLst/>
            </a:prstGeom>
          </p:spPr>
        </p:pic>
      </p:grpSp>
      <p:grpSp>
        <p:nvGrpSpPr>
          <p:cNvPr id="51" name="Group 50"/>
          <p:cNvGrpSpPr/>
          <p:nvPr/>
        </p:nvGrpSpPr>
        <p:grpSpPr>
          <a:xfrm>
            <a:off x="15644750" y="104506"/>
            <a:ext cx="2643250" cy="2572287"/>
            <a:chOff x="9639248" y="3663315"/>
            <a:chExt cx="3215601" cy="3215601"/>
          </a:xfrm>
        </p:grpSpPr>
        <p:grpSp>
          <p:nvGrpSpPr>
            <p:cNvPr id="52" name="Group 8"/>
            <p:cNvGrpSpPr/>
            <p:nvPr/>
          </p:nvGrpSpPr>
          <p:grpSpPr>
            <a:xfrm>
              <a:off x="9639248" y="3663315"/>
              <a:ext cx="3215601" cy="3215601"/>
              <a:chOff x="0" y="0"/>
              <a:chExt cx="6350000" cy="6350000"/>
            </a:xfrm>
          </p:grpSpPr>
          <p:sp>
            <p:nvSpPr>
              <p:cNvPr id="54"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5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34132" y="4471877"/>
              <a:ext cx="2625831" cy="1598475"/>
            </a:xfrm>
            <a:prstGeom prst="rect">
              <a:avLst/>
            </a:prstGeom>
          </p:spPr>
        </p:pic>
      </p:grpSp>
      <p:grpSp>
        <p:nvGrpSpPr>
          <p:cNvPr id="55" name="Group 54"/>
          <p:cNvGrpSpPr/>
          <p:nvPr/>
        </p:nvGrpSpPr>
        <p:grpSpPr>
          <a:xfrm>
            <a:off x="8533" y="8115300"/>
            <a:ext cx="2353667" cy="2113084"/>
            <a:chOff x="5250279" y="3663315"/>
            <a:chExt cx="3215601" cy="3215601"/>
          </a:xfrm>
        </p:grpSpPr>
        <p:grpSp>
          <p:nvGrpSpPr>
            <p:cNvPr id="56" name="Group 6"/>
            <p:cNvGrpSpPr/>
            <p:nvPr/>
          </p:nvGrpSpPr>
          <p:grpSpPr>
            <a:xfrm>
              <a:off x="5250279" y="3663315"/>
              <a:ext cx="3215601" cy="3215601"/>
              <a:chOff x="0" y="0"/>
              <a:chExt cx="6350000" cy="6350000"/>
            </a:xfrm>
          </p:grpSpPr>
          <p:sp>
            <p:nvSpPr>
              <p:cNvPr id="58"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57"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71074" y="4113338"/>
              <a:ext cx="1974010" cy="2315555"/>
            </a:xfrm>
            <a:prstGeom prst="rect">
              <a:avLst/>
            </a:prstGeom>
          </p:spPr>
        </p:pic>
      </p:grpSp>
      <p:grpSp>
        <p:nvGrpSpPr>
          <p:cNvPr id="59" name="Group 58"/>
          <p:cNvGrpSpPr/>
          <p:nvPr/>
        </p:nvGrpSpPr>
        <p:grpSpPr>
          <a:xfrm>
            <a:off x="16078199" y="8115300"/>
            <a:ext cx="2164089" cy="2067229"/>
            <a:chOff x="14043699" y="3663315"/>
            <a:chExt cx="3215601" cy="3215601"/>
          </a:xfrm>
        </p:grpSpPr>
        <p:grpSp>
          <p:nvGrpSpPr>
            <p:cNvPr id="60" name="Group 10"/>
            <p:cNvGrpSpPr/>
            <p:nvPr/>
          </p:nvGrpSpPr>
          <p:grpSpPr>
            <a:xfrm>
              <a:off x="14043699" y="3663315"/>
              <a:ext cx="3215601" cy="3215601"/>
              <a:chOff x="0" y="0"/>
              <a:chExt cx="6350000" cy="6350000"/>
            </a:xfrm>
          </p:grpSpPr>
          <p:sp>
            <p:nvSpPr>
              <p:cNvPr id="6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61"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84178" y="4054340"/>
              <a:ext cx="1134643" cy="2433550"/>
            </a:xfrm>
            <a:prstGeom prst="rect">
              <a:avLst/>
            </a:prstGeom>
          </p:spPr>
        </p:pic>
      </p:grpSp>
    </p:spTree>
    <p:extLst>
      <p:ext uri="{BB962C8B-B14F-4D97-AF65-F5344CB8AC3E}">
        <p14:creationId xmlns:p14="http://schemas.microsoft.com/office/powerpoint/2010/main" val="122014136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DE9A"/>
        </a:solidFill>
        <a:effectLst/>
      </p:bgPr>
    </p:bg>
    <p:spTree>
      <p:nvGrpSpPr>
        <p:cNvPr id="1" name=""/>
        <p:cNvGrpSpPr/>
        <p:nvPr/>
      </p:nvGrpSpPr>
      <p:grpSpPr>
        <a:xfrm>
          <a:off x="0" y="0"/>
          <a:ext cx="0" cy="0"/>
          <a:chOff x="0" y="0"/>
          <a:chExt cx="0" cy="0"/>
        </a:xfrm>
      </p:grpSpPr>
      <p:grpSp>
        <p:nvGrpSpPr>
          <p:cNvPr id="31" name="Group 30"/>
          <p:cNvGrpSpPr/>
          <p:nvPr/>
        </p:nvGrpSpPr>
        <p:grpSpPr>
          <a:xfrm>
            <a:off x="16755919" y="306724"/>
            <a:ext cx="1302469" cy="1164379"/>
            <a:chOff x="951895" y="3576837"/>
            <a:chExt cx="3369207" cy="3468421"/>
          </a:xfrm>
        </p:grpSpPr>
        <p:grpSp>
          <p:nvGrpSpPr>
            <p:cNvPr id="32" name="Group 4"/>
            <p:cNvGrpSpPr/>
            <p:nvPr/>
          </p:nvGrpSpPr>
          <p:grpSpPr>
            <a:xfrm>
              <a:off x="951895" y="3576837"/>
              <a:ext cx="3369207" cy="3468421"/>
              <a:chOff x="-151671" y="-170774"/>
              <a:chExt cx="6653334" cy="6849255"/>
            </a:xfrm>
          </p:grpSpPr>
          <p:sp>
            <p:nvSpPr>
              <p:cNvPr id="34"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810" y="4412692"/>
              <a:ext cx="2065380" cy="1716847"/>
            </a:xfrm>
            <a:prstGeom prst="rect">
              <a:avLst/>
            </a:prstGeom>
          </p:spPr>
        </p:pic>
      </p:grpSp>
      <p:grpSp>
        <p:nvGrpSpPr>
          <p:cNvPr id="35" name="Group 34"/>
          <p:cNvGrpSpPr/>
          <p:nvPr/>
        </p:nvGrpSpPr>
        <p:grpSpPr>
          <a:xfrm>
            <a:off x="16903493" y="8877300"/>
            <a:ext cx="1308307" cy="1108734"/>
            <a:chOff x="14043699" y="3663315"/>
            <a:chExt cx="3215601" cy="3215601"/>
          </a:xfrm>
        </p:grpSpPr>
        <p:grpSp>
          <p:nvGrpSpPr>
            <p:cNvPr id="36" name="Group 10"/>
            <p:cNvGrpSpPr/>
            <p:nvPr/>
          </p:nvGrpSpPr>
          <p:grpSpPr>
            <a:xfrm>
              <a:off x="14043699" y="3663315"/>
              <a:ext cx="3215601" cy="3215601"/>
              <a:chOff x="0" y="0"/>
              <a:chExt cx="6350000" cy="6350000"/>
            </a:xfrm>
          </p:grpSpPr>
          <p:sp>
            <p:nvSpPr>
              <p:cNvPr id="38"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7"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178" y="4054340"/>
              <a:ext cx="1134643" cy="2433550"/>
            </a:xfrm>
            <a:prstGeom prst="rect">
              <a:avLst/>
            </a:prstGeom>
          </p:spPr>
        </p:pic>
      </p:grpSp>
      <p:grpSp>
        <p:nvGrpSpPr>
          <p:cNvPr id="39" name="Group 38"/>
          <p:cNvGrpSpPr/>
          <p:nvPr/>
        </p:nvGrpSpPr>
        <p:grpSpPr>
          <a:xfrm>
            <a:off x="180426" y="8877301"/>
            <a:ext cx="1267374" cy="1108734"/>
            <a:chOff x="5250279" y="3663315"/>
            <a:chExt cx="3215601" cy="3215601"/>
          </a:xfrm>
        </p:grpSpPr>
        <p:grpSp>
          <p:nvGrpSpPr>
            <p:cNvPr id="40" name="Group 6"/>
            <p:cNvGrpSpPr/>
            <p:nvPr/>
          </p:nvGrpSpPr>
          <p:grpSpPr>
            <a:xfrm>
              <a:off x="5250279" y="3663315"/>
              <a:ext cx="3215601" cy="3215601"/>
              <a:chOff x="0" y="0"/>
              <a:chExt cx="6350000" cy="6350000"/>
            </a:xfrm>
          </p:grpSpPr>
          <p:sp>
            <p:nvSpPr>
              <p:cNvPr id="42"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1"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71074" y="4113338"/>
              <a:ext cx="1974010" cy="2315555"/>
            </a:xfrm>
            <a:prstGeom prst="rect">
              <a:avLst/>
            </a:prstGeom>
          </p:spPr>
        </p:pic>
      </p:grpSp>
      <p:grpSp>
        <p:nvGrpSpPr>
          <p:cNvPr id="43" name="Group 42"/>
          <p:cNvGrpSpPr/>
          <p:nvPr/>
        </p:nvGrpSpPr>
        <p:grpSpPr>
          <a:xfrm>
            <a:off x="183254" y="346992"/>
            <a:ext cx="1261719" cy="1171229"/>
            <a:chOff x="9639248" y="3663315"/>
            <a:chExt cx="3215601" cy="3215601"/>
          </a:xfrm>
        </p:grpSpPr>
        <p:grpSp>
          <p:nvGrpSpPr>
            <p:cNvPr id="44" name="Group 8"/>
            <p:cNvGrpSpPr/>
            <p:nvPr/>
          </p:nvGrpSpPr>
          <p:grpSpPr>
            <a:xfrm>
              <a:off x="9639248" y="3663315"/>
              <a:ext cx="3215601" cy="3215601"/>
              <a:chOff x="0" y="0"/>
              <a:chExt cx="6350000" cy="6350000"/>
            </a:xfrm>
          </p:grpSpPr>
          <p:sp>
            <p:nvSpPr>
              <p:cNvPr id="4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45"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34132" y="4471877"/>
              <a:ext cx="2625831" cy="1598475"/>
            </a:xfrm>
            <a:prstGeom prst="rect">
              <a:avLst/>
            </a:prstGeom>
          </p:spPr>
        </p:pic>
      </p:grpSp>
      <p:sp>
        <p:nvSpPr>
          <p:cNvPr id="50" name="Oval Callout 49"/>
          <p:cNvSpPr/>
          <p:nvPr/>
        </p:nvSpPr>
        <p:spPr>
          <a:xfrm>
            <a:off x="8539204" y="471912"/>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600200" y="1333500"/>
                <a:ext cx="16266188" cy="3600986"/>
              </a:xfrm>
              <a:prstGeom prst="rect">
                <a:avLst/>
              </a:prstGeom>
            </p:spPr>
            <p:txBody>
              <a:bodyPr wrap="square">
                <a:spAutoFit/>
              </a:bodyPr>
              <a:lstStyle/>
              <a:p>
                <a:pPr algn="just">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a) </a:t>
                </a:r>
                <a:r>
                  <a:rPr lang="en-US" sz="3800" dirty="0" err="1">
                    <a:latin typeface="Arial" panose="020B0604020202020204" pitchFamily="34" charset="0"/>
                    <a:ea typeface="Times New Roman" panose="02020603050405020304" pitchFamily="18" charset="0"/>
                    <a:cs typeface="Arial" panose="020B0604020202020204" pitchFamily="34" charset="0"/>
                  </a:rPr>
                  <a:t>Nửa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chu</a:t>
                </a:r>
                <a:r>
                  <a:rPr lang="en-US" sz="3800" dirty="0">
                    <a:latin typeface="Arial" panose="020B0604020202020204" pitchFamily="34" charset="0"/>
                    <a:ea typeface="Times New Roman" panose="02020603050405020304" pitchFamily="18" charset="0"/>
                    <a:cs typeface="Arial" panose="020B0604020202020204" pitchFamily="34" charset="0"/>
                  </a:rPr>
                  <a:t> vi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hình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chữ</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nhât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là</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40:2=20 (</m:t>
                    </m:r>
                    <m:r>
                      <a:rPr lang="en-US" sz="3800" i="1">
                        <a:effectLst/>
                        <a:latin typeface="Cambria Math" panose="02040503050406030204" pitchFamily="18" charset="0"/>
                        <a:ea typeface="Times New Roman" panose="02020603050405020304" pitchFamily="18" charset="0"/>
                      </a:rPr>
                      <m:t>𝑚</m:t>
                    </m:r>
                    <m:r>
                      <a:rPr lang="en-US" sz="3800" i="1">
                        <a:effectLst/>
                        <a:latin typeface="Cambria Math" panose="02040503050406030204" pitchFamily="18" charset="0"/>
                        <a:ea typeface="Times New Roman" panose="02020603050405020304" pitchFamily="18" charset="0"/>
                      </a:rPr>
                      <m:t>)</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dài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chữ</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nhật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rPr>
                      <m:t>𝑚</m:t>
                    </m:r>
                    <m:r>
                      <a:rPr lang="en-US" sz="3800" i="1">
                        <a:effectLst/>
                        <a:latin typeface="Cambria Math" panose="02040503050406030204" pitchFamily="18" charset="0"/>
                        <a:ea typeface="Times New Roman" panose="02020603050405020304" pitchFamily="18" charset="0"/>
                      </a:rPr>
                      <m:t>)</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chữ</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nhật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𝑆</m:t>
                    </m:r>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𝑆</m:t>
                    </m:r>
                    <m:d>
                      <m:dPr>
                        <m:ctrlPr>
                          <a:rPr lang="en-US" sz="3800" i="1">
                            <a:effectLst/>
                            <a:latin typeface="Cambria Math" panose="02040503050406030204" pitchFamily="18" charset="0"/>
                            <a:ea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rPr>
                          <m:t>𝑥</m:t>
                        </m:r>
                      </m:e>
                    </m:d>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m:t>
                    </m:r>
                    <m:d>
                      <m:dPr>
                        <m:ctrlPr>
                          <a:rPr lang="en-US" sz="3800" i="1">
                            <a:effectLst/>
                            <a:latin typeface="Cambria Math" panose="02040503050406030204" pitchFamily="18" charset="0"/>
                            <a:ea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e>
                    </m:d>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 (</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𝑚</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Như</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𝑆</m:t>
                    </m:r>
                    <m:r>
                      <a:rPr lang="en-US" sz="3800" i="1">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mảnh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vườn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hàm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rộng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𝑥</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600200" y="1333500"/>
                <a:ext cx="16266188" cy="3600986"/>
              </a:xfrm>
              <a:prstGeom prst="rect">
                <a:avLst/>
              </a:prstGeom>
              <a:blipFill>
                <a:blip r:embed="rId14"/>
                <a:stretch>
                  <a:fillRect l="-1237" b="-2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660426" y="5164228"/>
                <a:ext cx="15163800" cy="4478149"/>
              </a:xfrm>
              <a:prstGeom prst="rect">
                <a:avLst/>
              </a:prstGeom>
            </p:spPr>
            <p:txBody>
              <a:bodyPr wrap="square">
                <a:spAutoFit/>
              </a:bodyPr>
              <a:lstStyle/>
              <a:p>
                <a:pPr algn="just">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b) </a:t>
                </a:r>
                <a:r>
                  <a:rPr lang="en-US" sz="3800" dirty="0" err="1">
                    <a:latin typeface="Arial" panose="020B0604020202020204" pitchFamily="34" charset="0"/>
                    <a:ea typeface="Times New Roman" panose="02020603050405020304" pitchFamily="18" charset="0"/>
                    <a:cs typeface="Arial" panose="020B0604020202020204" pitchFamily="34" charset="0"/>
                  </a:rPr>
                  <a:t>Mảnh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vườn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hình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chữ</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nhật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diện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tích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lớn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nhất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tức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là</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hàm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số</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đạt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giá</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tức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rPr>
                          </m:ctrlPr>
                        </m:sSupPr>
                        <m:e>
                          <m:r>
                            <a:rPr lang="en-US" sz="3800" i="1">
                              <a:effectLst/>
                              <a:latin typeface="Cambria Math" panose="02040503050406030204" pitchFamily="18" charset="0"/>
                              <a:ea typeface="Times New Roman" panose="02020603050405020304" pitchFamily="18" charset="0"/>
                            </a:rPr>
                            <m:t>𝑥</m:t>
                          </m:r>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+20</m:t>
                      </m:r>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−100+100=−</m:t>
                      </m:r>
                      <m:sSup>
                        <m:sSupPr>
                          <m:ctrlPr>
                            <a:rPr lang="en-US" sz="3800" i="1">
                              <a:effectLst/>
                              <a:latin typeface="Cambria Math" panose="02040503050406030204" pitchFamily="18" charset="0"/>
                              <a:ea typeface="Times New Roman" panose="02020603050405020304" pitchFamily="18" charset="0"/>
                            </a:rPr>
                          </m:ctrlPr>
                        </m:sSupPr>
                        <m:e>
                          <m:d>
                            <m:dPr>
                              <m:ctrlPr>
                                <a:rPr lang="en-US" sz="3800" i="1">
                                  <a:effectLst/>
                                  <a:latin typeface="Cambria Math" panose="02040503050406030204" pitchFamily="18" charset="0"/>
                                  <a:ea typeface="Times New Roman" panose="02020603050405020304" pitchFamily="18" charset="0"/>
                                </a:rPr>
                              </m:ctrlPr>
                            </m:dPr>
                            <m:e>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−10</m:t>
                              </m:r>
                            </m:e>
                          </m:d>
                        </m:e>
                        <m:sup>
                          <m:r>
                            <a:rPr lang="en-US" sz="3800" i="1">
                              <a:effectLst/>
                              <a:latin typeface="Cambria Math" panose="02040503050406030204" pitchFamily="18" charset="0"/>
                              <a:ea typeface="Times New Roman" panose="02020603050405020304" pitchFamily="18" charset="0"/>
                            </a:rPr>
                            <m:t>2</m:t>
                          </m:r>
                        </m:sup>
                      </m:sSup>
                      <m:r>
                        <a:rPr lang="en-US" sz="3800" i="1">
                          <a:effectLst/>
                          <a:latin typeface="Cambria Math" panose="02040503050406030204" pitchFamily="18" charset="0"/>
                          <a:ea typeface="Times New Roman" panose="02020603050405020304" pitchFamily="18" charset="0"/>
                        </a:rPr>
                        <m:t>+100≤100</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Dấu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xảy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ra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khi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𝑥</m:t>
                    </m:r>
                    <m:r>
                      <a:rPr lang="en-US" sz="3800" i="1">
                        <a:effectLst/>
                        <a:latin typeface="Cambria Math" panose="02040503050406030204" pitchFamily="18" charset="0"/>
                        <a:ea typeface="Times New Roman" panose="02020603050405020304" pitchFamily="18" charset="0"/>
                      </a:rPr>
                      <m:t>=10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mảnh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vườn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khi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kích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thước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rPr>
                      <m:t>10×10 </m:t>
                    </m:r>
                    <m:r>
                      <a:rPr lang="en-US" sz="3800" i="1">
                        <a:effectLst/>
                        <a:latin typeface="Cambria Math" panose="02040503050406030204" pitchFamily="18" charset="0"/>
                        <a:ea typeface="Times New Roman" panose="02020603050405020304" pitchFamily="18" charset="0"/>
                      </a:rPr>
                      <m:t>𝑚</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60426" y="5164228"/>
                <a:ext cx="15163800" cy="4478149"/>
              </a:xfrm>
              <a:prstGeom prst="rect">
                <a:avLst/>
              </a:prstGeom>
              <a:blipFill>
                <a:blip r:embed="rId15"/>
                <a:stretch>
                  <a:fillRect l="-1326" r="-1286" b="-2177"/>
                </a:stretch>
              </a:blipFill>
            </p:spPr>
            <p:txBody>
              <a:bodyPr/>
              <a:lstStyle/>
              <a:p>
                <a:r>
                  <a:rPr lang="en-US">
                    <a:noFill/>
                  </a:rPr>
                  <a:t> </a:t>
                </a:r>
              </a:p>
            </p:txBody>
          </p:sp>
        </mc:Fallback>
      </mc:AlternateContent>
    </p:spTree>
    <p:extLst>
      <p:ext uri="{BB962C8B-B14F-4D97-AF65-F5344CB8AC3E}">
        <p14:creationId xmlns:p14="http://schemas.microsoft.com/office/powerpoint/2010/main" val="217293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barn(inVertical)">
                                      <p:cBhvr>
                                        <p:cTn id="4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457200" y="495300"/>
            <a:ext cx="17373600" cy="9829800"/>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30" name="Group 29"/>
          <p:cNvGrpSpPr/>
          <p:nvPr/>
        </p:nvGrpSpPr>
        <p:grpSpPr>
          <a:xfrm>
            <a:off x="16775371" y="191692"/>
            <a:ext cx="1302469" cy="1164379"/>
            <a:chOff x="951895" y="3576837"/>
            <a:chExt cx="3369207" cy="3468421"/>
          </a:xfrm>
        </p:grpSpPr>
        <p:grpSp>
          <p:nvGrpSpPr>
            <p:cNvPr id="31" name="Group 4"/>
            <p:cNvGrpSpPr/>
            <p:nvPr/>
          </p:nvGrpSpPr>
          <p:grpSpPr>
            <a:xfrm>
              <a:off x="951895" y="3576837"/>
              <a:ext cx="3369207" cy="3468421"/>
              <a:chOff x="-151671" y="-170774"/>
              <a:chExt cx="6653334" cy="6849255"/>
            </a:xfrm>
          </p:grpSpPr>
          <p:sp>
            <p:nvSpPr>
              <p:cNvPr id="33"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2"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810" y="4412692"/>
              <a:ext cx="2065380" cy="1716847"/>
            </a:xfrm>
            <a:prstGeom prst="rect">
              <a:avLst/>
            </a:prstGeom>
          </p:spPr>
        </p:pic>
      </p:grpSp>
      <p:grpSp>
        <p:nvGrpSpPr>
          <p:cNvPr id="34" name="Group 33"/>
          <p:cNvGrpSpPr/>
          <p:nvPr/>
        </p:nvGrpSpPr>
        <p:grpSpPr>
          <a:xfrm>
            <a:off x="207340" y="242880"/>
            <a:ext cx="1261719" cy="1171229"/>
            <a:chOff x="9639248" y="3663315"/>
            <a:chExt cx="3215601" cy="3215601"/>
          </a:xfrm>
        </p:grpSpPr>
        <p:grpSp>
          <p:nvGrpSpPr>
            <p:cNvPr id="35" name="Group 8"/>
            <p:cNvGrpSpPr/>
            <p:nvPr/>
          </p:nvGrpSpPr>
          <p:grpSpPr>
            <a:xfrm>
              <a:off x="9639248" y="3663315"/>
              <a:ext cx="3215601" cy="3215601"/>
              <a:chOff x="0" y="0"/>
              <a:chExt cx="6350000" cy="6350000"/>
            </a:xfrm>
          </p:grpSpPr>
          <p:sp>
            <p:nvSpPr>
              <p:cNvPr id="37"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34132" y="4471877"/>
              <a:ext cx="2625831" cy="1598475"/>
            </a:xfrm>
            <a:prstGeom prst="rect">
              <a:avLst/>
            </a:prstGeom>
          </p:spPr>
        </p:pic>
      </p:grpSp>
      <p:grpSp>
        <p:nvGrpSpPr>
          <p:cNvPr id="15" name="Group 14"/>
          <p:cNvGrpSpPr/>
          <p:nvPr/>
        </p:nvGrpSpPr>
        <p:grpSpPr>
          <a:xfrm>
            <a:off x="7846796" y="571500"/>
            <a:ext cx="2548023" cy="1066800"/>
            <a:chOff x="381000" y="190500"/>
            <a:chExt cx="5562600" cy="1066800"/>
          </a:xfrm>
        </p:grpSpPr>
        <p:sp>
          <p:nvSpPr>
            <p:cNvPr id="16" name="Rectangle 15"/>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34394" y="210783"/>
              <a:ext cx="4949025"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6.14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914400" y="1603150"/>
                <a:ext cx="16451098" cy="3861313"/>
              </a:xfrm>
              <a:prstGeom prst="rect">
                <a:avLst/>
              </a:prstGeom>
            </p:spPr>
            <p:txBody>
              <a:bodyPr wrap="square">
                <a:spAutoFit/>
              </a:bodyPr>
              <a:lstStyle/>
              <a:p>
                <a:pPr marL="30480" marR="30480" algn="just">
                  <a:lnSpc>
                    <a:spcPct val="150000"/>
                  </a:lnSpc>
                  <a:spcAft>
                    <a:spcPts val="0"/>
                  </a:spcAft>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Quỹ</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gốc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chọn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phẳng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Oxy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Open Sans"/>
                      </a:rPr>
                      <m:t>𝑦</m:t>
                    </m:r>
                    <m:r>
                      <a:rPr lang="en-US" sz="3800" i="1">
                        <a:solidFill>
                          <a:srgbClr val="000000"/>
                        </a:solidFill>
                        <a:effectLst/>
                        <a:latin typeface="Cambria Math" panose="02040503050406030204" pitchFamily="18" charset="0"/>
                        <a:ea typeface="Times New Roman" panose="02020603050405020304" pitchFamily="18" charset="0"/>
                        <a:cs typeface="Open Sans"/>
                      </a:rPr>
                      <m:t>=</m:t>
                    </m:r>
                    <m:f>
                      <m:fPr>
                        <m:ctrlPr>
                          <a:rPr lang="en-US" sz="3800" i="1">
                            <a:solidFill>
                              <a:srgbClr val="000000"/>
                            </a:solidFill>
                            <a:effectLst/>
                            <a:latin typeface="Cambria Math" panose="02040503050406030204" pitchFamily="18" charset="0"/>
                            <a:ea typeface="Times New Roman" panose="02020603050405020304" pitchFamily="18" charset="0"/>
                            <a:cs typeface="Open Sans"/>
                          </a:rPr>
                        </m:ctrlPr>
                      </m:fPr>
                      <m:num>
                        <m:r>
                          <a:rPr lang="en-US" sz="3800" i="1">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cs typeface="Open Sans"/>
                          </a:rPr>
                          <m:t>3</m:t>
                        </m:r>
                      </m:num>
                      <m:den>
                        <m:r>
                          <a:rPr lang="en-US" sz="3800" i="1">
                            <a:solidFill>
                              <a:srgbClr val="000000"/>
                            </a:solidFill>
                            <a:effectLst/>
                            <a:latin typeface="Cambria Math" panose="02040503050406030204" pitchFamily="18" charset="0"/>
                            <a:ea typeface="Times New Roman" panose="02020603050405020304" pitchFamily="18" charset="0"/>
                            <a:cs typeface="Open Sans"/>
                          </a:rPr>
                          <m:t>1000</m:t>
                        </m:r>
                      </m:den>
                    </m:f>
                    <m:sSup>
                      <m:sSupPr>
                        <m:ctrlPr>
                          <a:rPr lang="en-US" sz="38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8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8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800" i="1">
                        <a:solidFill>
                          <a:srgbClr val="000000"/>
                        </a:solidFill>
                        <a:effectLst/>
                        <a:latin typeface="Cambria Math" panose="02040503050406030204" pitchFamily="18" charset="0"/>
                        <a:ea typeface="Times New Roman" panose="02020603050405020304" pitchFamily="18" charset="0"/>
                        <a:cs typeface="Open Sans"/>
                      </a:rPr>
                      <m:t>+</m:t>
                    </m:r>
                    <m:r>
                      <a:rPr lang="en-US" sz="3800" i="1">
                        <a:solidFill>
                          <a:srgbClr val="000000"/>
                        </a:solidFill>
                        <a:effectLst/>
                        <a:latin typeface="Cambria Math" panose="02040503050406030204" pitchFamily="18" charset="0"/>
                        <a:ea typeface="Times New Roman" panose="02020603050405020304" pitchFamily="18" charset="0"/>
                        <a:cs typeface="Open Sans"/>
                      </a:rPr>
                      <m:t>𝑥</m:t>
                    </m:r>
                  </m:oMath>
                </a14:m>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mét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ngang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gốc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y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mét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(H.6.15).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14400" y="1603150"/>
                <a:ext cx="16451098" cy="3861313"/>
              </a:xfrm>
              <a:prstGeom prst="rect">
                <a:avLst/>
              </a:prstGeom>
              <a:blipFill>
                <a:blip r:embed="rId14"/>
                <a:stretch>
                  <a:fillRect l="-1037" r="-1000" b="-5371"/>
                </a:stretch>
              </a:blipFill>
            </p:spPr>
            <p:txBody>
              <a:bodyPr/>
              <a:lstStyle/>
              <a:p>
                <a:r>
                  <a:rPr lang="en-US">
                    <a:noFill/>
                  </a:rPr>
                  <a:t> </a:t>
                </a:r>
              </a:p>
            </p:txBody>
          </p:sp>
        </mc:Fallback>
      </mc:AlternateContent>
      <p:sp>
        <p:nvSpPr>
          <p:cNvPr id="6" name="Rectangle 5"/>
          <p:cNvSpPr/>
          <p:nvPr/>
        </p:nvSpPr>
        <p:spPr>
          <a:xfrm>
            <a:off x="940231" y="5464463"/>
            <a:ext cx="9144000" cy="4632037"/>
          </a:xfrm>
          <a:prstGeom prst="rect">
            <a:avLst/>
          </a:prstGeom>
        </p:spPr>
        <p:txBody>
          <a:bodyPr>
            <a:spAutoFit/>
          </a:bodyPr>
          <a:lstStyle/>
          <a:p>
            <a:pPr marL="30480" marR="30480" lvl="0" algn="just">
              <a:lnSpc>
                <a:spcPct val="150000"/>
              </a:lnSpc>
              <a:spcAft>
                <a:spcPts val="1200"/>
              </a:spcAft>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bay.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just">
              <a:lnSpc>
                <a:spcPct val="150000"/>
              </a:lnSpc>
              <a:spcAft>
                <a:spcPts val="1200"/>
              </a:spcAft>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bay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gốc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tầm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quỹ</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68000" y="5753100"/>
            <a:ext cx="6577738" cy="4023628"/>
          </a:xfrm>
          <a:prstGeom prst="rect">
            <a:avLst/>
          </a:prstGeom>
        </p:spPr>
      </p:pic>
    </p:spTree>
    <p:extLst>
      <p:ext uri="{BB962C8B-B14F-4D97-AF65-F5344CB8AC3E}">
        <p14:creationId xmlns:p14="http://schemas.microsoft.com/office/powerpoint/2010/main" val="1295882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457200" y="533400"/>
            <a:ext cx="17373600" cy="9829800"/>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grpSp>
        <p:nvGrpSpPr>
          <p:cNvPr id="30" name="Group 29"/>
          <p:cNvGrpSpPr/>
          <p:nvPr/>
        </p:nvGrpSpPr>
        <p:grpSpPr>
          <a:xfrm>
            <a:off x="16916400" y="38100"/>
            <a:ext cx="1302469" cy="1164379"/>
            <a:chOff x="951895" y="3576837"/>
            <a:chExt cx="3369207" cy="3468421"/>
          </a:xfrm>
        </p:grpSpPr>
        <p:grpSp>
          <p:nvGrpSpPr>
            <p:cNvPr id="31" name="Group 4"/>
            <p:cNvGrpSpPr/>
            <p:nvPr/>
          </p:nvGrpSpPr>
          <p:grpSpPr>
            <a:xfrm>
              <a:off x="951895" y="3576837"/>
              <a:ext cx="3369207" cy="3468421"/>
              <a:chOff x="-151671" y="-170774"/>
              <a:chExt cx="6653334" cy="6849255"/>
            </a:xfrm>
          </p:grpSpPr>
          <p:sp>
            <p:nvSpPr>
              <p:cNvPr id="33" name="Freeform 5"/>
              <p:cNvSpPr/>
              <p:nvPr/>
            </p:nvSpPr>
            <p:spPr>
              <a:xfrm>
                <a:off x="-151671" y="-170774"/>
                <a:ext cx="6653334" cy="6849255"/>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2"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810" y="4412692"/>
              <a:ext cx="2065380" cy="1716847"/>
            </a:xfrm>
            <a:prstGeom prst="rect">
              <a:avLst/>
            </a:prstGeom>
          </p:spPr>
        </p:pic>
      </p:grpSp>
      <p:grpSp>
        <p:nvGrpSpPr>
          <p:cNvPr id="34" name="Group 33"/>
          <p:cNvGrpSpPr/>
          <p:nvPr/>
        </p:nvGrpSpPr>
        <p:grpSpPr>
          <a:xfrm>
            <a:off x="15293" y="38100"/>
            <a:ext cx="1261719" cy="1171229"/>
            <a:chOff x="9639248" y="3663315"/>
            <a:chExt cx="3215601" cy="3215601"/>
          </a:xfrm>
        </p:grpSpPr>
        <p:grpSp>
          <p:nvGrpSpPr>
            <p:cNvPr id="35" name="Group 8"/>
            <p:cNvGrpSpPr/>
            <p:nvPr/>
          </p:nvGrpSpPr>
          <p:grpSpPr>
            <a:xfrm>
              <a:off x="9639248" y="3663315"/>
              <a:ext cx="3215601" cy="3215601"/>
              <a:chOff x="0" y="0"/>
              <a:chExt cx="6350000" cy="6350000"/>
            </a:xfrm>
          </p:grpSpPr>
          <p:sp>
            <p:nvSpPr>
              <p:cNvPr id="37"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20000"/>
                  <a:lumOff val="80000"/>
                </a:schemeClr>
              </a:solidFill>
            </p:spPr>
          </p:sp>
        </p:grpSp>
        <p:pic>
          <p:nvPicPr>
            <p:cNvPr id="3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34132" y="4471877"/>
              <a:ext cx="2625831" cy="1598475"/>
            </a:xfrm>
            <a:prstGeom prst="rect">
              <a:avLst/>
            </a:prstGeom>
          </p:spPr>
        </p:pic>
      </p:grpSp>
      <p:sp>
        <p:nvSpPr>
          <p:cNvPr id="19" name="Oval Callout 18"/>
          <p:cNvSpPr/>
          <p:nvPr/>
        </p:nvSpPr>
        <p:spPr>
          <a:xfrm>
            <a:off x="8645559" y="260724"/>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016434" y="1008880"/>
                <a:ext cx="16204766" cy="4560094"/>
              </a:xfrm>
              <a:prstGeom prst="rect">
                <a:avLst/>
              </a:prstGeom>
            </p:spPr>
            <p:txBody>
              <a:bodyPr wrap="square">
                <a:spAutoFit/>
              </a:bodyPr>
              <a:lstStyle/>
              <a:p>
                <a:pPr marL="30480" marR="30480" algn="just">
                  <a:lnSpc>
                    <a:spcPct val="150000"/>
                  </a:lnSpc>
                  <a:spcAft>
                    <a:spcPts val="0"/>
                  </a:spcAft>
                </a:pP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bay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đỉnh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solidFill>
                          <a:srgbClr val="000000"/>
                        </a:solidFill>
                        <a:effectLst/>
                        <a:latin typeface="Cambria Math" panose="02040503050406030204" pitchFamily="18" charset="0"/>
                        <a:ea typeface="Times New Roman" panose="02020603050405020304" pitchFamily="18" charset="0"/>
                        <a:cs typeface="Open Sans"/>
                      </a:rPr>
                      <m:t>𝑦</m:t>
                    </m:r>
                    <m:r>
                      <a:rPr lang="en-US" sz="3700" i="1">
                        <a:solidFill>
                          <a:srgbClr val="000000"/>
                        </a:solidFill>
                        <a:effectLst/>
                        <a:latin typeface="Cambria Math" panose="02040503050406030204" pitchFamily="18" charset="0"/>
                        <a:ea typeface="Times New Roman" panose="02020603050405020304" pitchFamily="18" charset="0"/>
                        <a:cs typeface="Open Sans"/>
                      </a:rPr>
                      <m:t>=</m:t>
                    </m:r>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rPr>
                          <m:t>−</m:t>
                        </m:r>
                        <m:r>
                          <a:rPr lang="en-US" sz="3700" i="1">
                            <a:solidFill>
                              <a:srgbClr val="000000"/>
                            </a:solidFill>
                            <a:effectLst/>
                            <a:latin typeface="Cambria Math" panose="02040503050406030204" pitchFamily="18" charset="0"/>
                            <a:ea typeface="Times New Roman" panose="02020603050405020304" pitchFamily="18" charset="0"/>
                            <a:cs typeface="Open Sans"/>
                          </a:rPr>
                          <m:t>3</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1000</m:t>
                        </m:r>
                      </m:den>
                    </m:f>
                    <m:sSup>
                      <m:sSupPr>
                        <m:ctrlPr>
                          <a:rPr lang="en-US" sz="37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7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7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700" i="1">
                        <a:solidFill>
                          <a:srgbClr val="000000"/>
                        </a:solidFill>
                        <a:effectLst/>
                        <a:latin typeface="Cambria Math" panose="02040503050406030204" pitchFamily="18" charset="0"/>
                        <a:ea typeface="Times New Roman" panose="02020603050405020304" pitchFamily="18" charset="0"/>
                        <a:cs typeface="Open Sans"/>
                      </a:rPr>
                      <m:t>+</m:t>
                    </m:r>
                    <m:r>
                      <a:rPr lang="en-US" sz="3700" i="1">
                        <a:solidFill>
                          <a:srgbClr val="000000"/>
                        </a:solidFill>
                        <a:effectLst/>
                        <a:latin typeface="Cambria Math" panose="02040503050406030204" pitchFamily="18" charset="0"/>
                        <a:ea typeface="Times New Roman" panose="02020603050405020304" pitchFamily="18" charset="0"/>
                        <a:cs typeface="Open Sans"/>
                      </a:rPr>
                      <m:t>𝑥</m:t>
                    </m:r>
                  </m:oMath>
                </a14:m>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0"/>
                  </a:spcAft>
                </a:pP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solidFill>
                          <a:srgbClr val="000000"/>
                        </a:solidFill>
                        <a:effectLst/>
                        <a:latin typeface="Cambria Math" panose="02040503050406030204" pitchFamily="18" charset="0"/>
                        <a:ea typeface="Times New Roman" panose="02020603050405020304" pitchFamily="18" charset="0"/>
                        <a:cs typeface="Open Sans"/>
                      </a:rPr>
                      <m:t>𝐼</m:t>
                    </m:r>
                    <m:d>
                      <m:dPr>
                        <m:ctrlPr>
                          <a:rPr lang="en-US" sz="3700" i="1">
                            <a:solidFill>
                              <a:srgbClr val="000000"/>
                            </a:solidFill>
                            <a:effectLst/>
                            <a:latin typeface="Cambria Math" panose="02040503050406030204" pitchFamily="18" charset="0"/>
                            <a:ea typeface="Times New Roman" panose="02020603050405020304" pitchFamily="18" charset="0"/>
                            <a:cs typeface="Open Sans"/>
                          </a:rPr>
                        </m:ctrlPr>
                      </m:dPr>
                      <m:e>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cs typeface="Open Sans"/>
                              </a:rPr>
                              <m:t>500</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3</m:t>
                            </m:r>
                          </m:den>
                        </m:f>
                        <m:r>
                          <a:rPr lang="en-US" sz="3700" i="1">
                            <a:solidFill>
                              <a:srgbClr val="000000"/>
                            </a:solidFill>
                            <a:effectLst/>
                            <a:latin typeface="Cambria Math" panose="02040503050406030204" pitchFamily="18" charset="0"/>
                            <a:ea typeface="Times New Roman" panose="02020603050405020304" pitchFamily="18" charset="0"/>
                            <a:cs typeface="Open Sans"/>
                          </a:rPr>
                          <m:t>;</m:t>
                        </m:r>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cs typeface="Open Sans"/>
                              </a:rPr>
                              <m:t>250</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3</m:t>
                            </m:r>
                          </m:den>
                        </m:f>
                      </m:e>
                    </m:d>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0"/>
                  </a:spcAft>
                </a:pP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bay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cs typeface="Open Sans"/>
                          </a:rPr>
                          <m:t>250</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3</m:t>
                        </m:r>
                      </m:den>
                    </m:f>
                    <m:r>
                      <a:rPr lang="en-US" sz="3700" i="1">
                        <a:solidFill>
                          <a:srgbClr val="000000"/>
                        </a:solidFill>
                        <a:effectLst/>
                        <a:latin typeface="Cambria Math" panose="02040503050406030204" pitchFamily="18" charset="0"/>
                        <a:ea typeface="Times New Roman" panose="02020603050405020304" pitchFamily="18" charset="0"/>
                      </a:rPr>
                      <m:t>≈</m:t>
                    </m:r>
                    <m:r>
                      <a:rPr lang="en-US" sz="3700" i="1">
                        <a:solidFill>
                          <a:srgbClr val="000000"/>
                        </a:solidFill>
                        <a:effectLst/>
                        <a:latin typeface="Cambria Math" panose="02040503050406030204" pitchFamily="18" charset="0"/>
                        <a:ea typeface="Times New Roman" panose="02020603050405020304" pitchFamily="18" charset="0"/>
                        <a:cs typeface="Open Sans"/>
                      </a:rPr>
                      <m:t>83,33</m:t>
                    </m:r>
                  </m:oMath>
                </a14:m>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mét</a:t>
                </a:r>
                <a:r>
                  <a:rPr lang="en-US" sz="3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16434" y="1008880"/>
                <a:ext cx="16204766" cy="4560094"/>
              </a:xfrm>
              <a:prstGeom prst="rect">
                <a:avLst/>
              </a:prstGeom>
              <a:blipFill>
                <a:blip r:embed="rId14"/>
                <a:stretch>
                  <a:fillRect l="-1016" r="-978" b="-12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90600" y="5219700"/>
                <a:ext cx="16239637" cy="1204432"/>
              </a:xfrm>
              <a:prstGeom prst="rect">
                <a:avLst/>
              </a:prstGeom>
            </p:spPr>
            <p:txBody>
              <a:bodyPr wrap="square">
                <a:spAutoFit/>
              </a:bodyPr>
              <a:lstStyle/>
              <a:p>
                <a:pPr marL="30480" marR="30480" algn="just">
                  <a:lnSpc>
                    <a:spcPct val="150000"/>
                  </a:lnSpc>
                  <a:spcAft>
                    <a:spcPts val="0"/>
                  </a:spcAft>
                </a:pP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đất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tức</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y = 0 hay </a:t>
                </a:r>
                <a14:m>
                  <m:oMath xmlns:m="http://schemas.openxmlformats.org/officeDocument/2006/math">
                    <m:f>
                      <m:fPr>
                        <m:ctrlPr>
                          <a:rPr lang="en-US" sz="3700" i="1">
                            <a:solidFill>
                              <a:srgbClr val="000000"/>
                            </a:solidFill>
                            <a:effectLst/>
                            <a:latin typeface="Cambria Math" panose="02040503050406030204" pitchFamily="18" charset="0"/>
                            <a:ea typeface="Times New Roman" panose="02020603050405020304" pitchFamily="18" charset="0"/>
                            <a:cs typeface="Open Sans"/>
                          </a:rPr>
                        </m:ctrlPr>
                      </m:fPr>
                      <m:num>
                        <m:r>
                          <a:rPr lang="en-US" sz="3700" i="1">
                            <a:solidFill>
                              <a:srgbClr val="000000"/>
                            </a:solidFill>
                            <a:effectLst/>
                            <a:latin typeface="Cambria Math" panose="02040503050406030204" pitchFamily="18" charset="0"/>
                            <a:ea typeface="Times New Roman" panose="02020603050405020304" pitchFamily="18" charset="0"/>
                          </a:rPr>
                          <m:t>−</m:t>
                        </m:r>
                        <m:r>
                          <a:rPr lang="en-US" sz="3700" i="1">
                            <a:solidFill>
                              <a:srgbClr val="000000"/>
                            </a:solidFill>
                            <a:effectLst/>
                            <a:latin typeface="Cambria Math" panose="02040503050406030204" pitchFamily="18" charset="0"/>
                            <a:ea typeface="Times New Roman" panose="02020603050405020304" pitchFamily="18" charset="0"/>
                            <a:cs typeface="Open Sans"/>
                          </a:rPr>
                          <m:t>3</m:t>
                        </m:r>
                      </m:num>
                      <m:den>
                        <m:r>
                          <a:rPr lang="en-US" sz="3700" i="1">
                            <a:solidFill>
                              <a:srgbClr val="000000"/>
                            </a:solidFill>
                            <a:effectLst/>
                            <a:latin typeface="Cambria Math" panose="02040503050406030204" pitchFamily="18" charset="0"/>
                            <a:ea typeface="Times New Roman" panose="02020603050405020304" pitchFamily="18" charset="0"/>
                            <a:cs typeface="Open Sans"/>
                          </a:rPr>
                          <m:t>1000</m:t>
                        </m:r>
                      </m:den>
                    </m:f>
                    <m:sSup>
                      <m:sSupPr>
                        <m:ctrlPr>
                          <a:rPr lang="en-US" sz="3700" i="1">
                            <a:solidFill>
                              <a:srgbClr val="000000"/>
                            </a:solidFill>
                            <a:effectLst/>
                            <a:latin typeface="Cambria Math" panose="02040503050406030204" pitchFamily="18" charset="0"/>
                            <a:ea typeface="Times New Roman" panose="02020603050405020304" pitchFamily="18" charset="0"/>
                            <a:cs typeface="Open Sans"/>
                          </a:rPr>
                        </m:ctrlPr>
                      </m:sSupPr>
                      <m:e>
                        <m:r>
                          <a:rPr lang="en-US" sz="3700" i="1">
                            <a:solidFill>
                              <a:srgbClr val="000000"/>
                            </a:solidFill>
                            <a:effectLst/>
                            <a:latin typeface="Cambria Math" panose="02040503050406030204" pitchFamily="18" charset="0"/>
                            <a:ea typeface="Times New Roman" panose="02020603050405020304" pitchFamily="18" charset="0"/>
                            <a:cs typeface="Open Sans"/>
                          </a:rPr>
                          <m:t>𝑥</m:t>
                        </m:r>
                      </m:e>
                      <m:sup>
                        <m:r>
                          <a:rPr lang="en-US" sz="3700" i="1">
                            <a:solidFill>
                              <a:srgbClr val="000000"/>
                            </a:solidFill>
                            <a:effectLst/>
                            <a:latin typeface="Cambria Math" panose="02040503050406030204" pitchFamily="18" charset="0"/>
                            <a:ea typeface="Times New Roman" panose="02020603050405020304" pitchFamily="18" charset="0"/>
                            <a:cs typeface="Open Sans"/>
                          </a:rPr>
                          <m:t>2</m:t>
                        </m:r>
                      </m:sup>
                    </m:sSup>
                    <m:r>
                      <a:rPr lang="en-US" sz="3700" i="1">
                        <a:solidFill>
                          <a:srgbClr val="000000"/>
                        </a:solidFill>
                        <a:effectLst/>
                        <a:latin typeface="Cambria Math" panose="02040503050406030204" pitchFamily="18" charset="0"/>
                        <a:ea typeface="Times New Roman" panose="02020603050405020304" pitchFamily="18" charset="0"/>
                        <a:cs typeface="Open Sans"/>
                      </a:rPr>
                      <m:t>+</m:t>
                    </m:r>
                    <m:r>
                      <a:rPr lang="en-US" sz="3700" i="1">
                        <a:solidFill>
                          <a:srgbClr val="000000"/>
                        </a:solidFill>
                        <a:effectLst/>
                        <a:latin typeface="Cambria Math" panose="02040503050406030204" pitchFamily="18" charset="0"/>
                        <a:ea typeface="Times New Roman" panose="02020603050405020304" pitchFamily="18" charset="0"/>
                        <a:cs typeface="Open Sans"/>
                      </a:rPr>
                      <m:t>𝑥</m:t>
                    </m:r>
                    <m:r>
                      <a:rPr lang="en-US" sz="3700" i="1">
                        <a:solidFill>
                          <a:srgbClr val="000000"/>
                        </a:solidFill>
                        <a:effectLst/>
                        <a:latin typeface="Cambria Math" panose="02040503050406030204" pitchFamily="18" charset="0"/>
                        <a:ea typeface="Times New Roman" panose="02020603050405020304" pitchFamily="18" charset="0"/>
                        <a:cs typeface="Open Sans"/>
                      </a:rPr>
                      <m:t>=0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90600" y="5219700"/>
                <a:ext cx="16239637" cy="1204432"/>
              </a:xfrm>
              <a:prstGeom prst="rect">
                <a:avLst/>
              </a:prstGeom>
              <a:blipFill>
                <a:blip r:embed="rId15"/>
                <a:stretch>
                  <a:fillRect l="-1014" b="-7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14400" y="6411390"/>
                <a:ext cx="9144000" cy="2011448"/>
              </a:xfrm>
              <a:prstGeom prst="rect">
                <a:avLst/>
              </a:prstGeom>
            </p:spPr>
            <p:txBody>
              <a:bodyPr>
                <a:spAutoFit/>
              </a:bodyPr>
              <a:lstStyle/>
              <a:p>
                <a:pPr marL="30480" marR="30480" lvl="0" algn="just">
                  <a:lnSpc>
                    <a:spcPct val="150000"/>
                  </a:lnSpc>
                </a:pPr>
                <a14:m>
                  <m:oMathPara xmlns:m="http://schemas.openxmlformats.org/officeDocument/2006/math">
                    <m:oMathParaPr>
                      <m:jc m:val="centerGroup"/>
                    </m:oMathParaPr>
                    <m:oMath xmlns:m="http://schemas.openxmlformats.org/officeDocument/2006/math">
                      <m:r>
                        <a:rPr lang="en-US" sz="3700" i="1">
                          <a:solidFill>
                            <a:srgbClr val="000000"/>
                          </a:solidFill>
                          <a:latin typeface="Cambria Math" panose="02040503050406030204" pitchFamily="18" charset="0"/>
                          <a:ea typeface="Times New Roman" panose="02020603050405020304" pitchFamily="18" charset="0"/>
                          <a:cs typeface="Open Sans"/>
                        </a:rPr>
                        <m:t>⇔</m:t>
                      </m:r>
                      <m:r>
                        <a:rPr lang="en-US" sz="3700" i="1">
                          <a:solidFill>
                            <a:srgbClr val="000000"/>
                          </a:solidFill>
                          <a:latin typeface="Cambria Math" panose="02040503050406030204" pitchFamily="18" charset="0"/>
                          <a:ea typeface="Times New Roman" panose="02020603050405020304" pitchFamily="18" charset="0"/>
                          <a:cs typeface="Open Sans"/>
                        </a:rPr>
                        <m:t>𝑥</m:t>
                      </m:r>
                      <m:d>
                        <m:dPr>
                          <m:ctrlPr>
                            <a:rPr lang="en-US" sz="3700" i="1">
                              <a:solidFill>
                                <a:srgbClr val="000000"/>
                              </a:solidFill>
                              <a:latin typeface="Cambria Math" panose="02040503050406030204" pitchFamily="18" charset="0"/>
                              <a:ea typeface="Times New Roman" panose="02020603050405020304" pitchFamily="18" charset="0"/>
                              <a:cs typeface="Open Sans"/>
                            </a:rPr>
                          </m:ctrlPr>
                        </m:dPr>
                        <m:e>
                          <m:f>
                            <m:fPr>
                              <m:ctrlPr>
                                <a:rPr lang="en-US" sz="3700" i="1">
                                  <a:solidFill>
                                    <a:srgbClr val="000000"/>
                                  </a:solidFill>
                                  <a:latin typeface="Cambria Math" panose="02040503050406030204" pitchFamily="18" charset="0"/>
                                  <a:ea typeface="Times New Roman" panose="02020603050405020304" pitchFamily="18" charset="0"/>
                                  <a:cs typeface="Open Sans"/>
                                </a:rPr>
                              </m:ctrlPr>
                            </m:fPr>
                            <m:num>
                              <m:r>
                                <a:rPr lang="en-US" sz="3700" i="1">
                                  <a:solidFill>
                                    <a:srgbClr val="000000"/>
                                  </a:solidFill>
                                  <a:latin typeface="Cambria Math" panose="02040503050406030204" pitchFamily="18" charset="0"/>
                                  <a:ea typeface="Times New Roman" panose="02020603050405020304" pitchFamily="18" charset="0"/>
                                  <a:cs typeface="Open Sans"/>
                                </a:rPr>
                                <m:t>−3</m:t>
                              </m:r>
                            </m:num>
                            <m:den>
                              <m:r>
                                <a:rPr lang="en-US" sz="3700" i="1">
                                  <a:solidFill>
                                    <a:srgbClr val="000000"/>
                                  </a:solidFill>
                                  <a:latin typeface="Cambria Math" panose="02040503050406030204" pitchFamily="18" charset="0"/>
                                  <a:ea typeface="Times New Roman" panose="02020603050405020304" pitchFamily="18" charset="0"/>
                                  <a:cs typeface="Open Sans"/>
                                </a:rPr>
                                <m:t>1000</m:t>
                              </m:r>
                            </m:den>
                          </m:f>
                          <m:r>
                            <a:rPr lang="en-US" sz="3700" i="1">
                              <a:solidFill>
                                <a:srgbClr val="000000"/>
                              </a:solidFill>
                              <a:latin typeface="Cambria Math" panose="02040503050406030204" pitchFamily="18" charset="0"/>
                              <a:ea typeface="Times New Roman" panose="02020603050405020304" pitchFamily="18" charset="0"/>
                              <a:cs typeface="Open Sans"/>
                            </a:rPr>
                            <m:t>𝑥</m:t>
                          </m:r>
                          <m:r>
                            <a:rPr lang="en-US" sz="3700" i="1">
                              <a:solidFill>
                                <a:srgbClr val="000000"/>
                              </a:solidFill>
                              <a:latin typeface="Cambria Math" panose="02040503050406030204" pitchFamily="18" charset="0"/>
                              <a:ea typeface="Times New Roman" panose="02020603050405020304" pitchFamily="18" charset="0"/>
                              <a:cs typeface="Open Sans"/>
                            </a:rPr>
                            <m:t>+1</m:t>
                          </m:r>
                        </m:e>
                      </m:d>
                      <m:r>
                        <a:rPr lang="en-US" sz="3700" i="1">
                          <a:solidFill>
                            <a:srgbClr val="000000"/>
                          </a:solidFill>
                          <a:latin typeface="Cambria Math" panose="02040503050406030204" pitchFamily="18" charset="0"/>
                          <a:ea typeface="Times New Roman" panose="02020603050405020304" pitchFamily="18" charset="0"/>
                          <a:cs typeface="Open Sans"/>
                        </a:rPr>
                        <m:t>=0</m:t>
                      </m:r>
                    </m:oMath>
                  </m:oMathPara>
                </a14:m>
                <a:endPar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400" y="6411390"/>
                <a:ext cx="9144000" cy="201144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124200" y="5686531"/>
                <a:ext cx="9144000" cy="2806859"/>
              </a:xfrm>
              <a:prstGeom prst="rect">
                <a:avLst/>
              </a:prstGeom>
            </p:spPr>
            <p:txBody>
              <a:bodyPr>
                <a:spAutoFit/>
              </a:bodyPr>
              <a:lstStyle/>
              <a:p>
                <a:pPr marL="30480" marR="30480" lvl="0" algn="just">
                  <a:lnSpc>
                    <a:spcPct val="150000"/>
                  </a:lnSpc>
                </a:pPr>
                <a14:m>
                  <m:oMathPara xmlns:m="http://schemas.openxmlformats.org/officeDocument/2006/math">
                    <m:oMathParaPr>
                      <m:jc m:val="centerGroup"/>
                    </m:oMathParaPr>
                    <m:oMath xmlns:m="http://schemas.openxmlformats.org/officeDocument/2006/math">
                      <m:r>
                        <a:rPr lang="en-US" sz="3700" i="1">
                          <a:solidFill>
                            <a:srgbClr val="000000"/>
                          </a:solidFill>
                          <a:latin typeface="Cambria Math" panose="02040503050406030204" pitchFamily="18" charset="0"/>
                          <a:ea typeface="Times New Roman" panose="02020603050405020304" pitchFamily="18" charset="0"/>
                          <a:cs typeface="Open Sans"/>
                        </a:rPr>
                        <m:t>⇔</m:t>
                      </m:r>
                      <m:d>
                        <m:dPr>
                          <m:begChr m:val="["/>
                          <m:endChr m:val=""/>
                          <m:ctrlPr>
                            <a:rPr lang="en-US" sz="3700" i="1">
                              <a:solidFill>
                                <a:srgbClr val="000000"/>
                              </a:solidFill>
                              <a:latin typeface="Cambria Math" panose="02040503050406030204" pitchFamily="18" charset="0"/>
                              <a:ea typeface="Times New Roman" panose="02020603050405020304" pitchFamily="18" charset="0"/>
                              <a:cs typeface="Open Sans"/>
                            </a:rPr>
                          </m:ctrlPr>
                        </m:dPr>
                        <m:e>
                          <m:m>
                            <m:mPr>
                              <m:mcs>
                                <m:mc>
                                  <m:mcPr>
                                    <m:count m:val="1"/>
                                    <m:mcJc m:val="center"/>
                                  </m:mcPr>
                                </m:mc>
                              </m:mcs>
                              <m:ctrlPr>
                                <a:rPr lang="en-US" sz="3700" i="1">
                                  <a:solidFill>
                                    <a:srgbClr val="000000"/>
                                  </a:solidFill>
                                  <a:latin typeface="Cambria Math" panose="02040503050406030204" pitchFamily="18" charset="0"/>
                                  <a:ea typeface="Times New Roman" panose="02020603050405020304" pitchFamily="18" charset="0"/>
                                  <a:cs typeface="Open Sans"/>
                                </a:rPr>
                              </m:ctrlPr>
                            </m:mPr>
                            <m:mr>
                              <m:e>
                                <m:r>
                                  <a:rPr lang="en-US" sz="3700" i="1">
                                    <a:solidFill>
                                      <a:srgbClr val="000000"/>
                                    </a:solidFill>
                                    <a:latin typeface="Cambria Math" panose="02040503050406030204" pitchFamily="18" charset="0"/>
                                    <a:ea typeface="Times New Roman" panose="02020603050405020304" pitchFamily="18" charset="0"/>
                                    <a:cs typeface="Open Sans"/>
                                  </a:rPr>
                                  <m:t>𝑥</m:t>
                                </m:r>
                                <m:r>
                                  <a:rPr lang="en-US" sz="3700" i="1">
                                    <a:solidFill>
                                      <a:srgbClr val="000000"/>
                                    </a:solidFill>
                                    <a:latin typeface="Cambria Math" panose="02040503050406030204" pitchFamily="18" charset="0"/>
                                    <a:ea typeface="Times New Roman" panose="02020603050405020304" pitchFamily="18" charset="0"/>
                                    <a:cs typeface="Open Sans"/>
                                  </a:rPr>
                                  <m:t>=0</m:t>
                                </m:r>
                              </m:e>
                            </m:mr>
                            <m:mr>
                              <m:e>
                                <m:r>
                                  <a:rPr lang="en-US" sz="3700" i="1">
                                    <a:solidFill>
                                      <a:srgbClr val="000000"/>
                                    </a:solidFill>
                                    <a:latin typeface="Cambria Math" panose="02040503050406030204" pitchFamily="18" charset="0"/>
                                    <a:ea typeface="Times New Roman" panose="02020603050405020304" pitchFamily="18" charset="0"/>
                                    <a:cs typeface="Open Sans"/>
                                  </a:rPr>
                                  <m:t>𝑥</m:t>
                                </m:r>
                                <m:r>
                                  <a:rPr lang="en-US" sz="3700" i="1">
                                    <a:solidFill>
                                      <a:srgbClr val="000000"/>
                                    </a:solidFill>
                                    <a:latin typeface="Cambria Math" panose="02040503050406030204" pitchFamily="18" charset="0"/>
                                    <a:ea typeface="Times New Roman" panose="02020603050405020304" pitchFamily="18" charset="0"/>
                                    <a:cs typeface="Open Sans"/>
                                  </a:rPr>
                                  <m:t>=</m:t>
                                </m:r>
                                <m:f>
                                  <m:fPr>
                                    <m:ctrlPr>
                                      <a:rPr lang="en-US" sz="3700" i="1">
                                        <a:solidFill>
                                          <a:srgbClr val="000000"/>
                                        </a:solidFill>
                                        <a:latin typeface="Cambria Math" panose="02040503050406030204" pitchFamily="18" charset="0"/>
                                        <a:ea typeface="Times New Roman" panose="02020603050405020304" pitchFamily="18" charset="0"/>
                                        <a:cs typeface="Open Sans"/>
                                      </a:rPr>
                                    </m:ctrlPr>
                                  </m:fPr>
                                  <m:num>
                                    <m:r>
                                      <a:rPr lang="en-US" sz="3700" i="1">
                                        <a:solidFill>
                                          <a:srgbClr val="000000"/>
                                        </a:solidFill>
                                        <a:latin typeface="Cambria Math" panose="02040503050406030204" pitchFamily="18" charset="0"/>
                                        <a:ea typeface="Times New Roman" panose="02020603050405020304" pitchFamily="18" charset="0"/>
                                        <a:cs typeface="Open Sans"/>
                                      </a:rPr>
                                      <m:t>1000</m:t>
                                    </m:r>
                                  </m:num>
                                  <m:den>
                                    <m:r>
                                      <a:rPr lang="en-US" sz="3700" i="1">
                                        <a:solidFill>
                                          <a:srgbClr val="000000"/>
                                        </a:solidFill>
                                        <a:latin typeface="Cambria Math" panose="02040503050406030204" pitchFamily="18" charset="0"/>
                                        <a:ea typeface="Times New Roman" panose="02020603050405020304" pitchFamily="18" charset="0"/>
                                        <a:cs typeface="Open Sans"/>
                                      </a:rPr>
                                      <m:t>3</m:t>
                                    </m:r>
                                  </m:den>
                                </m:f>
                              </m:e>
                            </m:mr>
                          </m:m>
                        </m:e>
                      </m:d>
                    </m:oMath>
                  </m:oMathPara>
                </a14:m>
                <a:endPar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124200" y="5686531"/>
                <a:ext cx="9144000" cy="2806859"/>
              </a:xfrm>
              <a:prstGeom prst="rect">
                <a:avLst/>
              </a:prstGeom>
              <a:blipFill>
                <a:blip r:embed="rId17"/>
                <a:stretch>
                  <a:fillRect/>
                </a:stretch>
              </a:blipFill>
            </p:spPr>
            <p:txBody>
              <a:bodyPr/>
              <a:lstStyle/>
              <a:p>
                <a:r>
                  <a:rPr lang="en-US">
                    <a:noFill/>
                  </a:rPr>
                  <a:t> </a:t>
                </a:r>
              </a:p>
            </p:txBody>
          </p:sp>
        </mc:Fallback>
      </mc:AlternateContent>
      <p:sp>
        <p:nvSpPr>
          <p:cNvPr id="11" name="Rectangle 10"/>
          <p:cNvSpPr/>
          <p:nvPr/>
        </p:nvSpPr>
        <p:spPr>
          <a:xfrm>
            <a:off x="914400" y="8368629"/>
            <a:ext cx="16337797" cy="1694951"/>
          </a:xfrm>
          <a:prstGeom prst="rect">
            <a:avLst/>
          </a:prstGeom>
        </p:spPr>
        <p:txBody>
          <a:bodyPr wrap="square">
            <a:spAutoFit/>
          </a:bodyPr>
          <a:lstStyle/>
          <a:p>
            <a:pPr marL="30480" marR="30480" lvl="0" algn="just">
              <a:lnSpc>
                <a:spcPct val="150000"/>
              </a:lnSpc>
            </a:pP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chạm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đất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bay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gốc</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O hay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tầm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quỹ</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đạo</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333,3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mét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9067800" y="6483087"/>
            <a:ext cx="8315570" cy="946413"/>
          </a:xfrm>
          <a:prstGeom prst="rect">
            <a:avLst/>
          </a:prstGeom>
        </p:spPr>
        <p:txBody>
          <a:bodyPr wrap="square">
            <a:spAutoFit/>
          </a:bodyPr>
          <a:lstStyle/>
          <a:p>
            <a:pPr>
              <a:lnSpc>
                <a:spcPct val="150000"/>
              </a:lnSpc>
            </a:pP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đây</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gốc</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O.)</a:t>
            </a:r>
            <a:endParaRPr lang="en-US" sz="3700" dirty="0"/>
          </a:p>
        </p:txBody>
      </p:sp>
    </p:spTree>
    <p:extLst>
      <p:ext uri="{BB962C8B-B14F-4D97-AF65-F5344CB8AC3E}">
        <p14:creationId xmlns:p14="http://schemas.microsoft.com/office/powerpoint/2010/main" val="27601797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P spid="10"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0" y="1463479"/>
            <a:ext cx="18288000" cy="1588168"/>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sp>
        <p:nvSpPr>
          <p:cNvPr id="38" name="Google Shape;7771;p33"/>
          <p:cNvSpPr txBox="1">
            <a:spLocks/>
          </p:cNvSpPr>
          <p:nvPr/>
        </p:nvSpPr>
        <p:spPr>
          <a:xfrm>
            <a:off x="4007997" y="187576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a:solidFill>
                  <a:srgbClr val="04596F"/>
                </a:solidFill>
                <a:latin typeface="Arial" panose="020B0604020202020204" pitchFamily="34" charset="0"/>
              </a:rPr>
              <a:t>HƯỚNG DẪN VỀ NHÀ</a:t>
            </a:r>
            <a:endParaRPr lang="vi-VN" sz="6000" b="1" kern="0">
              <a:solidFill>
                <a:srgbClr val="04596F"/>
              </a:solidFill>
              <a:latin typeface="Arial" panose="020B0604020202020204" pitchFamily="34" charset="0"/>
            </a:endParaRPr>
          </a:p>
        </p:txBody>
      </p:sp>
      <p:pic>
        <p:nvPicPr>
          <p:cNvPr id="39"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56419"/>
          <a:stretch>
            <a:fillRect/>
          </a:stretch>
        </p:blipFill>
        <p:spPr>
          <a:xfrm>
            <a:off x="9443395" y="5696374"/>
            <a:ext cx="9987606" cy="4574583"/>
          </a:xfrm>
          <a:prstGeom prst="rect">
            <a:avLst/>
          </a:prstGeom>
        </p:spPr>
      </p:pic>
      <p:pic>
        <p:nvPicPr>
          <p:cNvPr id="40" name="Picture 5"/>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56419"/>
          <a:stretch>
            <a:fillRect/>
          </a:stretch>
        </p:blipFill>
        <p:spPr>
          <a:xfrm>
            <a:off x="-914399" y="5680332"/>
            <a:ext cx="10357794" cy="4574583"/>
          </a:xfrm>
          <a:prstGeom prst="rect">
            <a:avLst/>
          </a:prstGeom>
        </p:spPr>
      </p:pic>
      <p:grpSp>
        <p:nvGrpSpPr>
          <p:cNvPr id="52" name="Group 51"/>
          <p:cNvGrpSpPr/>
          <p:nvPr/>
        </p:nvGrpSpPr>
        <p:grpSpPr>
          <a:xfrm>
            <a:off x="304800" y="4610100"/>
            <a:ext cx="5562600" cy="3657600"/>
            <a:chOff x="609600" y="3867574"/>
            <a:chExt cx="5562600" cy="3657600"/>
          </a:xfrm>
        </p:grpSpPr>
        <p:grpSp>
          <p:nvGrpSpPr>
            <p:cNvPr id="41" name="Group 4"/>
            <p:cNvGrpSpPr/>
            <p:nvPr/>
          </p:nvGrpSpPr>
          <p:grpSpPr>
            <a:xfrm>
              <a:off x="609600" y="3867574"/>
              <a:ext cx="5562600" cy="3657600"/>
              <a:chOff x="0" y="0"/>
              <a:chExt cx="1669403" cy="2066396"/>
            </a:xfrm>
          </p:grpSpPr>
          <p:sp>
            <p:nvSpPr>
              <p:cNvPr id="42"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43" name="Rectangle 42"/>
            <p:cNvSpPr/>
            <p:nvPr/>
          </p:nvSpPr>
          <p:spPr>
            <a:xfrm>
              <a:off x="785317" y="4649932"/>
              <a:ext cx="5200127" cy="1824923"/>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51" name="Group 50"/>
          <p:cNvGrpSpPr/>
          <p:nvPr/>
        </p:nvGrpSpPr>
        <p:grpSpPr>
          <a:xfrm>
            <a:off x="6205977" y="4587679"/>
            <a:ext cx="5562600" cy="3657600"/>
            <a:chOff x="6699571" y="3867574"/>
            <a:chExt cx="5562600" cy="3657600"/>
          </a:xfrm>
        </p:grpSpPr>
        <p:grpSp>
          <p:nvGrpSpPr>
            <p:cNvPr id="44" name="Group 4"/>
            <p:cNvGrpSpPr/>
            <p:nvPr/>
          </p:nvGrpSpPr>
          <p:grpSpPr>
            <a:xfrm>
              <a:off x="6699571" y="3867574"/>
              <a:ext cx="5562600" cy="3657600"/>
              <a:chOff x="0" y="0"/>
              <a:chExt cx="1669403" cy="2066396"/>
            </a:xfrm>
          </p:grpSpPr>
          <p:sp>
            <p:nvSpPr>
              <p:cNvPr id="45"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48" name="Rectangle 47"/>
            <p:cNvSpPr/>
            <p:nvPr/>
          </p:nvSpPr>
          <p:spPr>
            <a:xfrm>
              <a:off x="7079701" y="4649933"/>
              <a:ext cx="4727388"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50" name="Group 49"/>
          <p:cNvGrpSpPr/>
          <p:nvPr/>
        </p:nvGrpSpPr>
        <p:grpSpPr>
          <a:xfrm>
            <a:off x="12107154" y="4610100"/>
            <a:ext cx="5839584" cy="3657600"/>
            <a:chOff x="12448416" y="3527258"/>
            <a:chExt cx="5839584" cy="3657600"/>
          </a:xfrm>
        </p:grpSpPr>
        <p:grpSp>
          <p:nvGrpSpPr>
            <p:cNvPr id="46" name="Group 4"/>
            <p:cNvGrpSpPr/>
            <p:nvPr/>
          </p:nvGrpSpPr>
          <p:grpSpPr>
            <a:xfrm>
              <a:off x="12448416" y="3527258"/>
              <a:ext cx="5839584" cy="3657600"/>
              <a:chOff x="0" y="0"/>
              <a:chExt cx="1669403" cy="2066396"/>
            </a:xfrm>
          </p:grpSpPr>
          <p:sp>
            <p:nvSpPr>
              <p:cNvPr id="47"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49" name="Rectangle 48"/>
            <p:cNvSpPr/>
            <p:nvPr/>
          </p:nvSpPr>
          <p:spPr>
            <a:xfrm>
              <a:off x="12448416" y="3768629"/>
              <a:ext cx="5839579" cy="3016210"/>
            </a:xfrm>
            <a:prstGeom prst="rect">
              <a:avLst/>
            </a:prstGeom>
          </p:spPr>
          <p:txBody>
            <a:bodyPr wrap="square">
              <a:spAutoFit/>
            </a:bodyPr>
            <a:lstStyle/>
            <a:p>
              <a:pPr marL="571500" indent="-571500" algn="ctr">
                <a:lnSpc>
                  <a:spcPct val="150000"/>
                </a:lnSpc>
                <a:spcBef>
                  <a:spcPts val="600"/>
                </a:spcBef>
                <a:spcAft>
                  <a:spcPts val="600"/>
                </a:spcAft>
                <a:buClr>
                  <a:srgbClr val="000000"/>
                </a:buClr>
                <a:buFont typeface="Arial" panose="020B0604020202020204" pitchFamily="34" charset="0"/>
                <a:buChar char="•"/>
              </a:pPr>
              <a:r>
                <a:rPr lang="vi-VN" sz="4000" kern="0" dirty="0">
                  <a:latin typeface="Arial"/>
                  <a:ea typeface="Calibri" panose="020F0502020204030204" pitchFamily="34" charset="0"/>
                  <a:cs typeface="Times New Roman" panose="02020603050405020304" pitchFamily="18" charset="0"/>
                  <a:sym typeface="Arial"/>
                </a:rPr>
                <a:t>Chuẩn bị bài mới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spcBef>
                  <a:spcPts val="600"/>
                </a:spcBef>
                <a:spcAft>
                  <a:spcPts val="600"/>
                </a:spcAft>
                <a:buClr>
                  <a:srgbClr val="000000"/>
                </a:buClr>
              </a:pPr>
              <a:r>
                <a:rPr lang="vi-VN" sz="4000" b="1" i="1" kern="0" dirty="0">
                  <a:latin typeface="Arial"/>
                  <a:ea typeface="Calibri" panose="020F0502020204030204" pitchFamily="34" charset="0"/>
                  <a:cs typeface="Times New Roman" panose="02020603050405020304" pitchFamily="18" charset="0"/>
                  <a:sym typeface="Arial"/>
                </a:rPr>
                <a:t>"Bài 17. Dấu của tam thức bậc hai"</a:t>
              </a:r>
              <a:endParaRPr lang="pt-BR" sz="4000" b="1" i="1" kern="0" dirty="0">
                <a:latin typeface="Arial"/>
                <a:ea typeface="Calibri" panose="020F0502020204030204" pitchFamily="34" charset="0"/>
                <a:cs typeface="Times New Roman" panose="02020603050405020304" pitchFamily="18" charset="0"/>
                <a:sym typeface="Arial"/>
              </a:endParaRPr>
            </a:p>
          </p:txBody>
        </p:sp>
      </p:grpSp>
      <p:pic>
        <p:nvPicPr>
          <p:cNvPr id="53"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21" y="-54941"/>
            <a:ext cx="1905000" cy="1966451"/>
          </a:xfrm>
          <a:prstGeom prst="rect">
            <a:avLst/>
          </a:prstGeom>
        </p:spPr>
      </p:pic>
      <p:pic>
        <p:nvPicPr>
          <p:cNvPr id="54"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97693" y="7957597"/>
            <a:ext cx="2183606" cy="2254045"/>
          </a:xfrm>
          <a:prstGeom prst="rect">
            <a:avLst/>
          </a:prstGeom>
        </p:spPr>
      </p:pic>
    </p:spTree>
    <p:extLst>
      <p:ext uri="{BB962C8B-B14F-4D97-AF65-F5344CB8AC3E}">
        <p14:creationId xmlns:p14="http://schemas.microsoft.com/office/powerpoint/2010/main" val="3860946794"/>
      </p:ext>
    </p:extLst>
  </p:cSld>
  <p:clrMapOvr>
    <a:masterClrMapping/>
  </p:clrMapOvr>
  <mc:AlternateContent xmlns:mc="http://schemas.openxmlformats.org/markup-compatibility/2006" xmlns:p14="http://schemas.microsoft.com/office/powerpoint/2010/main">
    <mc:Choice Requires="p14">
      <p:transition spd="med" p14:dur="700">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randombar(horizontal)">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86975"/>
          <a:stretch>
            <a:fillRect/>
          </a:stretch>
        </p:blipFill>
        <p:spPr>
          <a:xfrm>
            <a:off x="0" y="7881750"/>
            <a:ext cx="18288000" cy="2381848"/>
          </a:xfrm>
          <a:prstGeom prst="rect">
            <a:avLst/>
          </a:prstGeom>
        </p:spPr>
      </p:pic>
      <p:pic>
        <p:nvPicPr>
          <p:cNvPr id="3" name="Picture 3"/>
          <p:cNvPicPr>
            <a:picLocks noChangeAspect="1"/>
          </p:cNvPicPr>
          <p:nvPr/>
        </p:nvPicPr>
        <p:blipFill>
          <a:blip r:embed="rId2">
            <a:alphaModFix amt="2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86975"/>
          <a:stretch>
            <a:fillRect/>
          </a:stretch>
        </p:blipFill>
        <p:spPr>
          <a:xfrm>
            <a:off x="0" y="0"/>
            <a:ext cx="18288000" cy="23818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7700" y="1706462"/>
            <a:ext cx="12001500" cy="687407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3004"/>
          <a:stretch>
            <a:fillRect/>
          </a:stretch>
        </p:blipFill>
        <p:spPr>
          <a:xfrm flipH="1">
            <a:off x="11803153" y="4363454"/>
            <a:ext cx="6408647" cy="5925552"/>
          </a:xfrm>
          <a:prstGeom prst="rect">
            <a:avLst/>
          </a:prstGeom>
        </p:spPr>
      </p:pic>
      <p:sp>
        <p:nvSpPr>
          <p:cNvPr id="10" name="Google Shape;7484;p29"/>
          <p:cNvSpPr txBox="1">
            <a:spLocks/>
          </p:cNvSpPr>
          <p:nvPr/>
        </p:nvSpPr>
        <p:spPr>
          <a:xfrm>
            <a:off x="1143000" y="3235078"/>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CẢM</a:t>
            </a:r>
            <a:r>
              <a:rPr kumimoji="0" lang="en-US" sz="7000" b="1" i="0" u="none" strike="noStrike" kern="0" cap="none" spc="0" normalizeH="0" noProof="0" dirty="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CHÚ Ý LẮNG NGHE</a:t>
            </a:r>
            <a:r>
              <a:rPr kumimoji="0" lang="vi-VN" sz="7000" b="1" i="0" u="none" strike="noStrike" kern="0" cap="none" spc="0" normalizeH="0" baseline="0" noProof="0" dirty="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85689" y="8712359"/>
            <a:ext cx="1328221" cy="137106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49800" y="-194100"/>
            <a:ext cx="1075487" cy="1090094"/>
          </a:xfrm>
          <a:prstGeom prst="rect">
            <a:avLst/>
          </a:prstGeom>
        </p:spPr>
      </p:pic>
      <p:pic>
        <p:nvPicPr>
          <p:cNvPr id="7" name="Picture 6"/>
          <p:cNvPicPr>
            <a:picLocks noChangeAspect="1"/>
          </p:cNvPicPr>
          <p:nvPr/>
        </p:nvPicPr>
        <p:blipFill>
          <a:blip r:embed="rId5" cstate="print">
            <a:duotone>
              <a:prstClr val="black"/>
              <a:srgbClr val="FFFF00">
                <a:tint val="45000"/>
                <a:satMod val="400000"/>
              </a:srgbClr>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760636" y="266700"/>
            <a:ext cx="950400" cy="886971"/>
          </a:xfrm>
          <a:prstGeom prst="rect">
            <a:avLst/>
          </a:prstGeom>
        </p:spPr>
      </p:pic>
      <p:sp>
        <p:nvSpPr>
          <p:cNvPr id="8" name="TextBox 7"/>
          <p:cNvSpPr txBox="1"/>
          <p:nvPr/>
        </p:nvSpPr>
        <p:spPr>
          <a:xfrm>
            <a:off x="1827436" y="345056"/>
            <a:ext cx="3581400" cy="707886"/>
          </a:xfrm>
          <a:prstGeom prst="rect">
            <a:avLst/>
          </a:prstGeom>
          <a:noFill/>
        </p:spPr>
        <p:txBody>
          <a:bodyPr wrap="square" rtlCol="0">
            <a:spAutoFit/>
          </a:bodyPr>
          <a:lstStyle/>
          <a:p>
            <a:r>
              <a:rPr lang="nl-NL" sz="4000" b="1" dirty="0">
                <a:solidFill>
                  <a:srgbClr val="FFFF00"/>
                </a:solidFill>
                <a:latin typeface="Arial" panose="020B0604020202020204" pitchFamily="34" charset="0"/>
                <a:cs typeface="Arial" panose="020B0604020202020204" pitchFamily="34" charset="0"/>
              </a:rPr>
              <a:t>HĐ 1:</a:t>
            </a:r>
            <a:endParaRPr lang="en-US" sz="4000" dirty="0">
              <a:solidFill>
                <a:srgbClr val="FFFF00"/>
              </a:solidFill>
              <a:latin typeface="Arial" panose="020B0604020202020204" pitchFamily="34" charset="0"/>
              <a:cs typeface="Arial" panose="020B0604020202020204" pitchFamily="34" charset="0"/>
            </a:endParaRPr>
          </a:p>
        </p:txBody>
      </p:sp>
      <p:pic>
        <p:nvPicPr>
          <p:cNvPr id="29" name="Picture 2"/>
          <p:cNvPicPr>
            <a:picLocks noChangeAspect="1"/>
          </p:cNvPicPr>
          <p:nvPr/>
        </p:nvPicPr>
        <p:blipFill>
          <a:blip r:embed="rId7">
            <a:alphaModFix amt="40000"/>
            <a:duotone>
              <a:prstClr val="black"/>
              <a:srgbClr val="D9C3A5">
                <a:tint val="50000"/>
                <a:satMod val="180000"/>
              </a:srgbClr>
            </a:duotone>
            <a:extLst>
              <a:ext uri="{BEBA8EAE-BF5A-486C-A8C5-ECC9F3942E4B}">
                <a14:imgProps xmlns:a14="http://schemas.microsoft.com/office/drawing/2010/main">
                  <a14:imgLayer r:embed="rId8">
                    <a14:imgEffect>
                      <a14:artisticLineDrawing/>
                    </a14:imgEffect>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t="56419"/>
          <a:stretch>
            <a:fillRect/>
          </a:stretch>
        </p:blipFill>
        <p:spPr>
          <a:xfrm rot="11204328">
            <a:off x="10240921" y="-1316753"/>
            <a:ext cx="10473715" cy="3750770"/>
          </a:xfrm>
          <a:prstGeom prst="rect">
            <a:avLst/>
          </a:prstGeom>
        </p:spPr>
      </p:pic>
      <p:sp>
        <p:nvSpPr>
          <p:cNvPr id="2" name="Rectangle 1"/>
          <p:cNvSpPr/>
          <p:nvPr/>
        </p:nvSpPr>
        <p:spPr>
          <a:xfrm>
            <a:off x="684436" y="1153671"/>
            <a:ext cx="16993964" cy="3908762"/>
          </a:xfrm>
          <a:prstGeom prst="rect">
            <a:avLst/>
          </a:prstGeom>
        </p:spPr>
        <p:txBody>
          <a:bodyPr wrap="square">
            <a:spAutoFit/>
          </a:bodyPr>
          <a:lstStyle/>
          <a:p>
            <a:pPr marL="30480" marR="30480" algn="just">
              <a:lnSpc>
                <a:spcPct val="150000"/>
              </a:lnSpc>
              <a:spcAft>
                <a:spcPts val="1200"/>
              </a:spcAft>
            </a:pP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Xét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bài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toán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rào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vườn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ở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tình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huống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mở</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đầu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Gọi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x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mét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(0 &lt; x &lt; 10)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cắm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cọc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đến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bờ</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tường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(H.6.8).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Hãy</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tính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theo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x. </a:t>
            </a:r>
          </a:p>
          <a:p>
            <a:pPr marL="30480" marR="30480" algn="just">
              <a:lnSpc>
                <a:spcPct val="150000"/>
              </a:lnSpc>
              <a:spcAft>
                <a:spcPts val="1200"/>
              </a:spcAf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cạnh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PQ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mảnh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Diện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tích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S(x)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mảnh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đất</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rào</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chắn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963400" y="3427578"/>
            <a:ext cx="5562600" cy="53735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36836" y="6593373"/>
                <a:ext cx="9144000" cy="861133"/>
              </a:xfrm>
              <a:prstGeom prst="rect">
                <a:avLst/>
              </a:prstGeom>
            </p:spPr>
            <p:txBody>
              <a:bodyPr>
                <a:spAutoFit/>
              </a:bodyPr>
              <a:lstStyle/>
              <a:p>
                <a:pPr algn="just">
                  <a:lnSpc>
                    <a:spcPct val="150000"/>
                  </a:lnSpc>
                </a:pPr>
                <a:r>
                  <a:rPr lang="nl-NL"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rPr>
                      <m:t>𝑃𝑄</m:t>
                    </m:r>
                    <m:r>
                      <a:rPr lang="nl-NL" sz="3800" i="1">
                        <a:solidFill>
                          <a:schemeClr val="bg1"/>
                        </a:solidFill>
                        <a:effectLst/>
                        <a:latin typeface="Cambria Math" panose="02040503050406030204" pitchFamily="18" charset="0"/>
                        <a:ea typeface="Times New Roman" panose="02020603050405020304" pitchFamily="18" charset="0"/>
                      </a:rPr>
                      <m:t> = 20 − 2</m:t>
                    </m:r>
                    <m:r>
                      <a:rPr lang="nl-NL" sz="3800" i="1">
                        <a:solidFill>
                          <a:schemeClr val="bg1"/>
                        </a:solidFill>
                        <a:effectLst/>
                        <a:latin typeface="Cambria Math" panose="02040503050406030204" pitchFamily="18" charset="0"/>
                        <a:ea typeface="Times New Roman" panose="02020603050405020304" pitchFamily="18" charset="0"/>
                      </a:rPr>
                      <m:t>𝑥</m:t>
                    </m:r>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6836" y="6593373"/>
                <a:ext cx="9144000" cy="861133"/>
              </a:xfrm>
              <a:prstGeom prst="rect">
                <a:avLst/>
              </a:prstGeom>
              <a:blipFill>
                <a:blip r:embed="rId13"/>
                <a:stretch>
                  <a:fillRect l="-2200"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803256" y="7789029"/>
                <a:ext cx="10398144" cy="1846659"/>
              </a:xfrm>
              <a:prstGeom prst="rect">
                <a:avLst/>
              </a:prstGeom>
            </p:spPr>
            <p:txBody>
              <a:bodyPr wrap="square">
                <a:spAutoFit/>
              </a:bodyPr>
              <a:lstStyle/>
              <a:p>
                <a:pPr lvl="0" algn="just">
                  <a:lnSpc>
                    <a:spcPct val="150000"/>
                  </a:lnSpc>
                </a:pPr>
                <a:r>
                  <a:rPr lang="nl-NL" sz="3800" dirty="0">
                    <a:solidFill>
                      <a:prstClr val="white"/>
                    </a:solidFill>
                    <a:latin typeface="Arial" panose="020B0604020202020204" pitchFamily="34" charset="0"/>
                    <a:ea typeface="Times New Roman" panose="02020603050405020304" pitchFamily="18" charset="0"/>
                    <a:cs typeface="Arial" panose="020B0604020202020204" pitchFamily="34" charset="0"/>
                  </a:rPr>
                  <a:t>b) Diện tích của mảnh đất: </a:t>
                </a:r>
              </a:p>
              <a:p>
                <a:pPr lvl="0" algn="ctr">
                  <a:lnSpc>
                    <a:spcPct val="150000"/>
                  </a:lnSpc>
                </a:pPr>
                <a14:m>
                  <m:oMath xmlns:m="http://schemas.openxmlformats.org/officeDocument/2006/math">
                    <m:r>
                      <a:rPr lang="nl-NL" sz="3800" i="1">
                        <a:solidFill>
                          <a:prstClr val="white"/>
                        </a:solidFill>
                        <a:latin typeface="Cambria Math" panose="02040503050406030204" pitchFamily="18" charset="0"/>
                        <a:ea typeface="Times New Roman" panose="02020603050405020304" pitchFamily="18" charset="0"/>
                      </a:rPr>
                      <m:t>𝑆</m:t>
                    </m:r>
                    <m:r>
                      <a:rPr lang="nl-NL" sz="3800" i="1">
                        <a:solidFill>
                          <a:prstClr val="white"/>
                        </a:solidFill>
                        <a:latin typeface="Cambria Math" panose="02040503050406030204" pitchFamily="18" charset="0"/>
                        <a:ea typeface="Times New Roman" panose="02020603050405020304" pitchFamily="18" charset="0"/>
                      </a:rPr>
                      <m:t>(</m:t>
                    </m:r>
                    <m:r>
                      <a:rPr lang="nl-NL" sz="3800" i="1">
                        <a:solidFill>
                          <a:prstClr val="white"/>
                        </a:solidFill>
                        <a:latin typeface="Cambria Math" panose="02040503050406030204" pitchFamily="18" charset="0"/>
                        <a:ea typeface="Times New Roman" panose="02020603050405020304" pitchFamily="18" charset="0"/>
                      </a:rPr>
                      <m:t>𝑥</m:t>
                    </m:r>
                    <m:r>
                      <a:rPr lang="nl-NL" sz="3800" i="1">
                        <a:solidFill>
                          <a:prstClr val="white"/>
                        </a:solidFill>
                        <a:latin typeface="Cambria Math" panose="02040503050406030204" pitchFamily="18" charset="0"/>
                        <a:ea typeface="Times New Roman" panose="02020603050405020304" pitchFamily="18" charset="0"/>
                      </a:rPr>
                      <m:t>)= </m:t>
                    </m:r>
                    <m:r>
                      <a:rPr lang="nl-NL" sz="3800" i="1">
                        <a:solidFill>
                          <a:prstClr val="white"/>
                        </a:solidFill>
                        <a:latin typeface="Cambria Math" panose="02040503050406030204" pitchFamily="18" charset="0"/>
                        <a:ea typeface="Times New Roman" panose="02020603050405020304" pitchFamily="18" charset="0"/>
                      </a:rPr>
                      <m:t>𝑥</m:t>
                    </m:r>
                    <m:r>
                      <a:rPr lang="nl-NL" sz="3800" i="1">
                        <a:solidFill>
                          <a:prstClr val="white"/>
                        </a:solidFill>
                        <a:latin typeface="Cambria Math" panose="02040503050406030204" pitchFamily="18" charset="0"/>
                        <a:ea typeface="Times New Roman" panose="02020603050405020304" pitchFamily="18" charset="0"/>
                      </a:rPr>
                      <m:t>.(20−2</m:t>
                    </m:r>
                    <m:r>
                      <a:rPr lang="nl-NL" sz="3800" i="1">
                        <a:solidFill>
                          <a:prstClr val="white"/>
                        </a:solidFill>
                        <a:latin typeface="Cambria Math" panose="02040503050406030204" pitchFamily="18" charset="0"/>
                        <a:ea typeface="Times New Roman" panose="02020603050405020304" pitchFamily="18" charset="0"/>
                      </a:rPr>
                      <m:t>𝑥</m:t>
                    </m:r>
                    <m:r>
                      <a:rPr lang="nl-NL" sz="3800" i="1">
                        <a:solidFill>
                          <a:prstClr val="white"/>
                        </a:solidFill>
                        <a:latin typeface="Cambria Math" panose="02040503050406030204" pitchFamily="18" charset="0"/>
                        <a:ea typeface="Times New Roman" panose="02020603050405020304" pitchFamily="18" charset="0"/>
                      </a:rPr>
                      <m:t>)=</m:t>
                    </m:r>
                  </m:oMath>
                </a14:m>
                <a:r>
                  <a:rPr lang="nl-NL" sz="38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solidFill>
                          <a:prstClr val="white"/>
                        </a:solidFill>
                        <a:latin typeface="Cambria Math" panose="02040503050406030204" pitchFamily="18" charset="0"/>
                        <a:ea typeface="Times New Roman" panose="02020603050405020304" pitchFamily="18" charset="0"/>
                      </a:rPr>
                      <m:t>−2</m:t>
                    </m:r>
                    <m:sSup>
                      <m:sSupPr>
                        <m:ctrlPr>
                          <a:rPr lang="en-US" sz="3800" i="1">
                            <a:solidFill>
                              <a:prstClr val="white"/>
                            </a:solidFill>
                            <a:latin typeface="Cambria Math" panose="02040503050406030204" pitchFamily="18" charset="0"/>
                            <a:ea typeface="Times New Roman" panose="02020603050405020304" pitchFamily="18" charset="0"/>
                          </a:rPr>
                        </m:ctrlPr>
                      </m:sSupPr>
                      <m:e>
                        <m:r>
                          <a:rPr lang="en-US" sz="3800" i="1">
                            <a:solidFill>
                              <a:prstClr val="white"/>
                            </a:solidFill>
                            <a:latin typeface="Cambria Math" panose="02040503050406030204" pitchFamily="18" charset="0"/>
                            <a:ea typeface="Times New Roman" panose="02020603050405020304" pitchFamily="18" charset="0"/>
                          </a:rPr>
                          <m:t>𝑥</m:t>
                        </m:r>
                      </m:e>
                      <m:sup>
                        <m:r>
                          <a:rPr lang="nl-NL" sz="3800" i="1">
                            <a:solidFill>
                              <a:prstClr val="white"/>
                            </a:solidFill>
                            <a:latin typeface="Cambria Math" panose="02040503050406030204" pitchFamily="18" charset="0"/>
                            <a:ea typeface="Times New Roman" panose="02020603050405020304" pitchFamily="18" charset="0"/>
                          </a:rPr>
                          <m:t>2</m:t>
                        </m:r>
                      </m:sup>
                    </m:sSup>
                    <m:r>
                      <a:rPr lang="nl-NL" sz="3800" i="1">
                        <a:solidFill>
                          <a:prstClr val="white"/>
                        </a:solidFill>
                        <a:latin typeface="Cambria Math" panose="02040503050406030204" pitchFamily="18" charset="0"/>
                        <a:ea typeface="Times New Roman" panose="02020603050405020304" pitchFamily="18" charset="0"/>
                      </a:rPr>
                      <m:t>+20</m:t>
                    </m:r>
                    <m:r>
                      <a:rPr lang="en-US" sz="3800" i="1">
                        <a:solidFill>
                          <a:prstClr val="white"/>
                        </a:solidFill>
                        <a:latin typeface="Cambria Math" panose="02040503050406030204" pitchFamily="18" charset="0"/>
                        <a:ea typeface="Times New Roman" panose="02020603050405020304" pitchFamily="18" charset="0"/>
                      </a:rPr>
                      <m:t>𝑥</m:t>
                    </m:r>
                  </m:oMath>
                </a14:m>
                <a:r>
                  <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803256" y="7789029"/>
                <a:ext cx="10398144" cy="1846659"/>
              </a:xfrm>
              <a:prstGeom prst="rect">
                <a:avLst/>
              </a:prstGeom>
              <a:blipFill>
                <a:blip r:embed="rId14"/>
                <a:stretch>
                  <a:fillRect l="-1934" b="-6271"/>
                </a:stretch>
              </a:blipFill>
            </p:spPr>
            <p:txBody>
              <a:bodyPr/>
              <a:lstStyle/>
              <a:p>
                <a:r>
                  <a:rPr lang="en-US">
                    <a:noFill/>
                  </a:rPr>
                  <a:t> </a:t>
                </a:r>
              </a:p>
            </p:txBody>
          </p:sp>
        </mc:Fallback>
      </mc:AlternateContent>
      <p:sp>
        <p:nvSpPr>
          <p:cNvPr id="21" name="Oval Callout 20"/>
          <p:cNvSpPr/>
          <p:nvPr/>
        </p:nvSpPr>
        <p:spPr>
          <a:xfrm>
            <a:off x="5029200" y="5550602"/>
            <a:ext cx="1641441" cy="69177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a:solidFill>
                  <a:prstClr val="black"/>
                </a:solidFill>
              </a:rPr>
              <a:t>Giải</a:t>
            </a:r>
            <a:endParaRPr lang="en-US" sz="3800" b="1">
              <a:solidFill>
                <a:prstClr val="black"/>
              </a:solidFill>
            </a:endParaRPr>
          </a:p>
        </p:txBody>
      </p:sp>
    </p:spTree>
    <p:extLst>
      <p:ext uri="{BB962C8B-B14F-4D97-AF65-F5344CB8AC3E}">
        <p14:creationId xmlns:p14="http://schemas.microsoft.com/office/powerpoint/2010/main" val="27843214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0" name="Group 19"/>
          <p:cNvGrpSpPr/>
          <p:nvPr/>
        </p:nvGrpSpPr>
        <p:grpSpPr>
          <a:xfrm>
            <a:off x="-990600" y="2552700"/>
            <a:ext cx="20755613" cy="11352762"/>
            <a:chOff x="-457200" y="2569028"/>
            <a:chExt cx="19236701" cy="10209762"/>
          </a:xfrm>
        </p:grpSpPr>
        <p:grpSp>
          <p:nvGrpSpPr>
            <p:cNvPr id="19" name="Group 18"/>
            <p:cNvGrpSpPr/>
            <p:nvPr/>
          </p:nvGrpSpPr>
          <p:grpSpPr>
            <a:xfrm>
              <a:off x="-457200" y="2569028"/>
              <a:ext cx="19236701" cy="10209762"/>
              <a:chOff x="-457200" y="2569028"/>
              <a:chExt cx="19236701" cy="10209762"/>
            </a:xfrm>
          </p:grpSpPr>
          <p:grpSp>
            <p:nvGrpSpPr>
              <p:cNvPr id="2" name="Group 2"/>
              <p:cNvGrpSpPr/>
              <p:nvPr/>
            </p:nvGrpSpPr>
            <p:grpSpPr>
              <a:xfrm>
                <a:off x="-457200" y="2569028"/>
                <a:ext cx="19236701" cy="4098848"/>
                <a:chOff x="0" y="0"/>
                <a:chExt cx="7497111" cy="1597442"/>
              </a:xfrm>
            </p:grpSpPr>
            <p:sp>
              <p:nvSpPr>
                <p:cNvPr id="3" name="Freeform 3"/>
                <p:cNvSpPr/>
                <p:nvPr/>
              </p:nvSpPr>
              <p:spPr>
                <a:xfrm>
                  <a:off x="0" y="0"/>
                  <a:ext cx="7497111" cy="1597442"/>
                </a:xfrm>
                <a:custGeom>
                  <a:avLst/>
                  <a:gdLst/>
                  <a:ahLst/>
                  <a:cxnLst/>
                  <a:rect l="l" t="t" r="r" b="b"/>
                  <a:pathLst>
                    <a:path w="7497111" h="1597442">
                      <a:moveTo>
                        <a:pt x="0" y="0"/>
                      </a:moveTo>
                      <a:lnTo>
                        <a:pt x="7497111" y="0"/>
                      </a:lnTo>
                      <a:lnTo>
                        <a:pt x="7497111" y="1597442"/>
                      </a:lnTo>
                      <a:lnTo>
                        <a:pt x="0" y="1597442"/>
                      </a:lnTo>
                      <a:close/>
                    </a:path>
                  </a:pathLst>
                </a:custGeom>
                <a:solidFill>
                  <a:srgbClr val="499478"/>
                </a:solidFill>
              </p:spPr>
            </p:sp>
          </p:grpSp>
          <p:grpSp>
            <p:nvGrpSpPr>
              <p:cNvPr id="17" name="Group 16"/>
              <p:cNvGrpSpPr/>
              <p:nvPr/>
            </p:nvGrpSpPr>
            <p:grpSpPr>
              <a:xfrm>
                <a:off x="307277" y="2908300"/>
                <a:ext cx="6095029" cy="9870490"/>
                <a:chOff x="307277" y="2893010"/>
                <a:chExt cx="6095029" cy="987049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7277" y="2893010"/>
                  <a:ext cx="6095029" cy="9870490"/>
                </a:xfrm>
                <a:prstGeom prst="rect">
                  <a:avLst/>
                </a:prstGeom>
              </p:spPr>
            </p:pic>
            <p:pic>
              <p:nvPicPr>
                <p:cNvPr id="14" name="Picture 13"/>
                <p:cNvPicPr>
                  <a:picLocks noChangeAspect="1"/>
                </p:cNvPicPr>
                <p:nvPr/>
              </p:nvPicPr>
              <p:blipFill>
                <a:blip r:embed="rId4"/>
                <a:stretch>
                  <a:fillRect/>
                </a:stretch>
              </p:blipFill>
              <p:spPr>
                <a:xfrm rot="1797661">
                  <a:off x="3428262" y="3629945"/>
                  <a:ext cx="1332279" cy="1351713"/>
                </a:xfrm>
                <a:prstGeom prst="rect">
                  <a:avLst/>
                </a:prstGeom>
              </p:spPr>
            </p:pic>
            <p:pic>
              <p:nvPicPr>
                <p:cNvPr id="15" name="Picture 14"/>
                <p:cNvPicPr>
                  <a:picLocks noChangeAspect="1"/>
                </p:cNvPicPr>
                <p:nvPr/>
              </p:nvPicPr>
              <p:blipFill>
                <a:blip r:embed="rId4"/>
                <a:stretch>
                  <a:fillRect/>
                </a:stretch>
              </p:blipFill>
              <p:spPr>
                <a:xfrm rot="1537746">
                  <a:off x="4744624" y="4561295"/>
                  <a:ext cx="1332279" cy="521146"/>
                </a:xfrm>
                <a:prstGeom prst="rect">
                  <a:avLst/>
                </a:prstGeom>
              </p:spPr>
            </p:pic>
            <p:pic>
              <p:nvPicPr>
                <p:cNvPr id="16" name="Picture 15"/>
                <p:cNvPicPr>
                  <a:picLocks noChangeAspect="1"/>
                </p:cNvPicPr>
                <p:nvPr/>
              </p:nvPicPr>
              <p:blipFill>
                <a:blip r:embed="rId4"/>
                <a:stretch>
                  <a:fillRect/>
                </a:stretch>
              </p:blipFill>
              <p:spPr>
                <a:xfrm rot="1537746">
                  <a:off x="4444701" y="3826456"/>
                  <a:ext cx="1332279" cy="521146"/>
                </a:xfrm>
                <a:prstGeom prst="rect">
                  <a:avLst/>
                </a:prstGeom>
              </p:spPr>
            </p:pic>
          </p:grpSp>
        </p:grpSp>
        <p:sp>
          <p:nvSpPr>
            <p:cNvPr id="8" name="AutoShape 8"/>
            <p:cNvSpPr/>
            <p:nvPr/>
          </p:nvSpPr>
          <p:spPr>
            <a:xfrm>
              <a:off x="6387065" y="6596441"/>
              <a:ext cx="11900935" cy="0"/>
            </a:xfrm>
            <a:prstGeom prst="line">
              <a:avLst/>
            </a:prstGeom>
            <a:ln w="247650" cap="flat">
              <a:solidFill>
                <a:srgbClr val="C4863B"/>
              </a:solidFill>
              <a:prstDash val="solid"/>
              <a:headEnd type="none" w="sm" len="sm"/>
              <a:tailEnd type="none" w="sm" len="sm"/>
            </a:ln>
          </p:spPr>
        </p:sp>
      </p:grpSp>
      <p:sp>
        <p:nvSpPr>
          <p:cNvPr id="13" name="TextBox 12"/>
          <p:cNvSpPr txBox="1"/>
          <p:nvPr/>
        </p:nvSpPr>
        <p:spPr>
          <a:xfrm>
            <a:off x="7239000" y="876301"/>
            <a:ext cx="4038600" cy="861774"/>
          </a:xfrm>
          <a:prstGeom prst="rect">
            <a:avLst/>
          </a:prstGeom>
          <a:noFill/>
        </p:spPr>
        <p:txBody>
          <a:bodyPr wrap="square" rtlCol="0">
            <a:spAutoFit/>
          </a:bodyPr>
          <a:lstStyle/>
          <a:p>
            <a:r>
              <a:rPr lang="en-US" sz="5000" b="1" dirty="0">
                <a:solidFill>
                  <a:prstClr val="white"/>
                </a:solidFill>
                <a:latin typeface="Arial" panose="020B0604020202020204" pitchFamily="34" charset="0"/>
                <a:cs typeface="Arial" panose="020B0604020202020204" pitchFamily="34" charset="0"/>
              </a:rPr>
              <a:t>ĐỊNH NGHĨA</a:t>
            </a:r>
          </a:p>
        </p:txBody>
      </p:sp>
      <mc:AlternateContent xmlns:mc="http://schemas.openxmlformats.org/markup-compatibility/2006" xmlns:a14="http://schemas.microsoft.com/office/drawing/2010/main">
        <mc:Choice Requires="a14">
          <p:sp>
            <p:nvSpPr>
              <p:cNvPr id="18" name="Rectangle 17"/>
              <p:cNvSpPr/>
              <p:nvPr/>
            </p:nvSpPr>
            <p:spPr>
              <a:xfrm>
                <a:off x="5170147" y="2705100"/>
                <a:ext cx="12660653" cy="3979359"/>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Hàm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bậc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hàm</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bởi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𝑦</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solidFill>
                              <a:schemeClr val="bg1"/>
                            </a:solidFill>
                            <a:latin typeface="Cambria Math" panose="02040503050406030204" pitchFamily="18" charset="0"/>
                            <a:cs typeface="Arial" panose="020B0604020202020204" pitchFamily="34" charset="0"/>
                          </a:rPr>
                        </m:ctrlPr>
                      </m:sSupPr>
                      <m:e>
                        <m:r>
                          <a:rPr lang="en-US" sz="4000" b="0" i="1" dirty="0" smtClean="0">
                            <a:solidFill>
                              <a:schemeClr val="bg1"/>
                            </a:solidFill>
                            <a:latin typeface="Cambria Math" panose="02040503050406030204" pitchFamily="18" charset="0"/>
                            <a:cs typeface="Arial" panose="020B0604020202020204" pitchFamily="34" charset="0"/>
                          </a:rPr>
                          <m:t>𝑥</m:t>
                        </m:r>
                      </m:e>
                      <m:sup>
                        <m:r>
                          <a:rPr lang="en-US" sz="4000" b="0" i="1" dirty="0" smtClean="0">
                            <a:solidFill>
                              <a:schemeClr val="bg1"/>
                            </a:solidFill>
                            <a:latin typeface="Cambria Math" panose="02040503050406030204" pitchFamily="18" charset="0"/>
                            <a:cs typeface="Arial" panose="020B0604020202020204" pitchFamily="34" charset="0"/>
                          </a:rPr>
                          <m:t>2</m:t>
                        </m:r>
                      </m:sup>
                    </m:sSup>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𝑏𝑥</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𝑐</m:t>
                    </m:r>
                  </m:oMath>
                </a14:m>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x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a,b,c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hằng</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𝑎</m:t>
                    </m:r>
                    <m:r>
                      <a:rPr lang="en-US" sz="4000" i="1" dirty="0" smtClean="0">
                        <a:solidFill>
                          <a:schemeClr val="bg1"/>
                        </a:solidFill>
                        <a:latin typeface="Cambria Math" panose="02040503050406030204" pitchFamily="18" charset="0"/>
                        <a:ea typeface="Calibri" panose="020F0502020204030204" pitchFamily="34" charset="0"/>
                        <a:cs typeface="Arial" panose="020B0604020202020204" pitchFamily="34" charset="0"/>
                      </a:rPr>
                      <m:t>≠0</m:t>
                    </m:r>
                  </m:oMath>
                </a14:m>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Tập</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hàm</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bậc</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  R.</a:t>
                </a:r>
              </a:p>
            </p:txBody>
          </p:sp>
        </mc:Choice>
        <mc:Fallback xmlns="">
          <p:sp>
            <p:nvSpPr>
              <p:cNvPr id="18" name="Rectangle 17"/>
              <p:cNvSpPr>
                <a:spLocks noRot="1" noChangeAspect="1" noMove="1" noResize="1" noEditPoints="1" noAdjustHandles="1" noChangeArrowheads="1" noChangeShapeType="1" noTextEdit="1"/>
              </p:cNvSpPr>
              <p:nvPr/>
            </p:nvSpPr>
            <p:spPr>
              <a:xfrm>
                <a:off x="5170147" y="2705100"/>
                <a:ext cx="12660653" cy="3979359"/>
              </a:xfrm>
              <a:prstGeom prst="rect">
                <a:avLst/>
              </a:prstGeom>
              <a:blipFill>
                <a:blip r:embed="rId11"/>
                <a:stretch>
                  <a:fillRect l="-1541" r="-289" b="-5666"/>
                </a:stretch>
              </a:blipFill>
            </p:spPr>
            <p:txBody>
              <a:bodyPr/>
              <a:lstStyle/>
              <a:p>
                <a:r>
                  <a:rPr lang="en-US">
                    <a:noFill/>
                  </a:rPr>
                  <a:t> </a:t>
                </a:r>
              </a:p>
            </p:txBody>
          </p:sp>
        </mc:Fallback>
      </mc:AlternateContent>
      <p:grpSp>
        <p:nvGrpSpPr>
          <p:cNvPr id="23" name="Group 22"/>
          <p:cNvGrpSpPr/>
          <p:nvPr/>
        </p:nvGrpSpPr>
        <p:grpSpPr>
          <a:xfrm>
            <a:off x="15931124" y="378367"/>
            <a:ext cx="1889386" cy="1715437"/>
            <a:chOff x="9639248" y="3663315"/>
            <a:chExt cx="3215601" cy="3215601"/>
          </a:xfrm>
        </p:grpSpPr>
        <p:grpSp>
          <p:nvGrpSpPr>
            <p:cNvPr id="24" name="Group 8"/>
            <p:cNvGrpSpPr/>
            <p:nvPr/>
          </p:nvGrpSpPr>
          <p:grpSpPr>
            <a:xfrm>
              <a:off x="9639248" y="3663315"/>
              <a:ext cx="3215601" cy="3215601"/>
              <a:chOff x="0" y="0"/>
              <a:chExt cx="6350000" cy="6350000"/>
            </a:xfrm>
          </p:grpSpPr>
          <p:sp>
            <p:nvSpPr>
              <p:cNvPr id="26"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5"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934132" y="4471877"/>
              <a:ext cx="2625831" cy="1598475"/>
            </a:xfrm>
            <a:prstGeom prst="rect">
              <a:avLst/>
            </a:prstGeom>
          </p:spPr>
        </p:pic>
      </p:grpSp>
      <p:grpSp>
        <p:nvGrpSpPr>
          <p:cNvPr id="27" name="Group 26"/>
          <p:cNvGrpSpPr/>
          <p:nvPr/>
        </p:nvGrpSpPr>
        <p:grpSpPr>
          <a:xfrm>
            <a:off x="14929962" y="7925046"/>
            <a:ext cx="2003866" cy="1842129"/>
            <a:chOff x="14043699" y="3663315"/>
            <a:chExt cx="3215601" cy="3215601"/>
          </a:xfrm>
        </p:grpSpPr>
        <p:grpSp>
          <p:nvGrpSpPr>
            <p:cNvPr id="28" name="Group 10"/>
            <p:cNvGrpSpPr/>
            <p:nvPr/>
          </p:nvGrpSpPr>
          <p:grpSpPr>
            <a:xfrm>
              <a:off x="14043699" y="3663315"/>
              <a:ext cx="3215601" cy="3215601"/>
              <a:chOff x="0" y="0"/>
              <a:chExt cx="6350000" cy="6350000"/>
            </a:xfrm>
          </p:grpSpPr>
          <p:sp>
            <p:nvSpPr>
              <p:cNvPr id="30"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084178" y="4054340"/>
              <a:ext cx="1134643" cy="2433550"/>
            </a:xfrm>
            <a:prstGeom prst="rect">
              <a:avLst/>
            </a:prstGeom>
          </p:spPr>
        </p:pic>
      </p:grpSp>
      <p:grpSp>
        <p:nvGrpSpPr>
          <p:cNvPr id="31" name="Group 30"/>
          <p:cNvGrpSpPr/>
          <p:nvPr/>
        </p:nvGrpSpPr>
        <p:grpSpPr>
          <a:xfrm>
            <a:off x="700306" y="378366"/>
            <a:ext cx="1880955" cy="1715437"/>
            <a:chOff x="1028700" y="3663315"/>
            <a:chExt cx="3215601" cy="3215601"/>
          </a:xfrm>
        </p:grpSpPr>
        <p:grpSp>
          <p:nvGrpSpPr>
            <p:cNvPr id="32" name="Group 4"/>
            <p:cNvGrpSpPr/>
            <p:nvPr/>
          </p:nvGrpSpPr>
          <p:grpSpPr>
            <a:xfrm>
              <a:off x="1028700" y="3663315"/>
              <a:ext cx="3215601" cy="3215601"/>
              <a:chOff x="0" y="0"/>
              <a:chExt cx="6350000" cy="6350000"/>
            </a:xfrm>
          </p:grpSpPr>
          <p:sp>
            <p:nvSpPr>
              <p:cNvPr id="34"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3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3810" y="4412692"/>
              <a:ext cx="2065380" cy="1716847"/>
            </a:xfrm>
            <a:prstGeom prst="rect">
              <a:avLst/>
            </a:prstGeom>
          </p:spPr>
        </p:pic>
      </p:grpSp>
    </p:spTree>
    <p:extLst>
      <p:ext uri="{BB962C8B-B14F-4D97-AF65-F5344CB8AC3E}">
        <p14:creationId xmlns:p14="http://schemas.microsoft.com/office/powerpoint/2010/main" val="28152197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fade">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fade">
                                      <p:cBhvr>
                                        <p:cTn id="28" dur="500"/>
                                        <p:tgtEl>
                                          <p:spTgt spid="1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Effect transition="in" filter="fade">
                                      <p:cBhvr>
                                        <p:cTn id="33"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 name="Group 2"/>
          <p:cNvGrpSpPr/>
          <p:nvPr/>
        </p:nvGrpSpPr>
        <p:grpSpPr>
          <a:xfrm>
            <a:off x="0" y="-647700"/>
            <a:ext cx="18288000" cy="1588168"/>
            <a:chOff x="0" y="0"/>
            <a:chExt cx="3673593" cy="319023"/>
          </a:xfrm>
        </p:grpSpPr>
        <p:sp>
          <p:nvSpPr>
            <p:cNvPr id="3"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p:pic>
        <p:nvPicPr>
          <p:cNvPr id="12" name="Picture 12"/>
          <p:cNvPicPr>
            <a:picLocks noChangeAspect="1"/>
          </p:cNvPicPr>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54071"/>
          <a:stretch>
            <a:fillRect/>
          </a:stretch>
        </p:blipFill>
        <p:spPr>
          <a:xfrm>
            <a:off x="304800" y="-3871153"/>
            <a:ext cx="18288000" cy="5474940"/>
          </a:xfrm>
          <a:prstGeom prst="rect">
            <a:avLst/>
          </a:prstGeom>
        </p:spPr>
      </p:pic>
      <p:grpSp>
        <p:nvGrpSpPr>
          <p:cNvPr id="17" name="Group 16"/>
          <p:cNvGrpSpPr/>
          <p:nvPr/>
        </p:nvGrpSpPr>
        <p:grpSpPr>
          <a:xfrm>
            <a:off x="457200" y="7810500"/>
            <a:ext cx="2286000" cy="2036344"/>
            <a:chOff x="5250279" y="3663315"/>
            <a:chExt cx="3215601" cy="3215601"/>
          </a:xfrm>
        </p:grpSpPr>
        <p:grpSp>
          <p:nvGrpSpPr>
            <p:cNvPr id="18" name="Group 6"/>
            <p:cNvGrpSpPr/>
            <p:nvPr/>
          </p:nvGrpSpPr>
          <p:grpSpPr>
            <a:xfrm>
              <a:off x="5250279" y="3663315"/>
              <a:ext cx="3215601" cy="3215601"/>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1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71074" y="4113338"/>
              <a:ext cx="1974010" cy="2315555"/>
            </a:xfrm>
            <a:prstGeom prst="rect">
              <a:avLst/>
            </a:prstGeom>
          </p:spPr>
        </p:pic>
      </p:grpSp>
      <p:sp>
        <p:nvSpPr>
          <p:cNvPr id="4" name="Rectangle 3"/>
          <p:cNvSpPr/>
          <p:nvPr/>
        </p:nvSpPr>
        <p:spPr>
          <a:xfrm>
            <a:off x="3733800" y="152729"/>
            <a:ext cx="12882901" cy="1949252"/>
          </a:xfrm>
          <a:prstGeom prst="rect">
            <a:avLst/>
          </a:prstGeom>
        </p:spPr>
        <p:txBody>
          <a:bodyPr wrap="square">
            <a:spAutoFit/>
          </a:bodyPr>
          <a:lstStyle/>
          <a:p>
            <a:pPr algn="just">
              <a:lnSpc>
                <a:spcPct val="150000"/>
              </a:lnSpc>
              <a:spcBef>
                <a:spcPts val="600"/>
              </a:spcBef>
              <a:spcAft>
                <a:spcPts val="800"/>
              </a:spcAft>
            </a:pPr>
            <a:r>
              <a:rPr lang="nl-NL"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Em</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hãy</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đọc</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nội</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dung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Câu</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hỏi</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và</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trả</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lời</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câu</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hỏi</a:t>
            </a: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7619997" y="2451437"/>
            <a:ext cx="3657605"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spcBef>
                <a:spcPts val="600"/>
              </a:spcBef>
              <a:spcAft>
                <a:spcPts val="800"/>
              </a:spcAft>
            </a:pPr>
            <a:r>
              <a:rPr lang="nl-NL" sz="4000" b="1" dirty="0">
                <a:solidFill>
                  <a:schemeClr val="tx1"/>
                </a:solidFill>
                <a:latin typeface="Arial" panose="020B0604020202020204" pitchFamily="34" charset="0"/>
                <a:ea typeface="Calibri" panose="020F0502020204030204" pitchFamily="34" charset="0"/>
                <a:cs typeface="Arial" panose="020B0604020202020204" pitchFamily="34" charset="0"/>
              </a:rPr>
              <a:t>Câu hỏi:</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571996" y="3696723"/>
                <a:ext cx="9144000" cy="6171177"/>
              </a:xfrm>
              <a:prstGeom prst="rect">
                <a:avLst/>
              </a:prstGeom>
            </p:spPr>
            <p:txBody>
              <a:bodyPr>
                <a:spAutoFit/>
              </a:bodyPr>
              <a:lstStyle/>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Hàm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nào</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dưới</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đây</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hàm</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bậc</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white"/>
                    </a:solidFill>
                    <a:latin typeface="Arial" panose="020B0604020202020204" pitchFamily="34" charset="0"/>
                    <a:ea typeface="Calibri" panose="020F0502020204030204" pitchFamily="34" charset="0"/>
                    <a:cs typeface="Arial" panose="020B0604020202020204" pitchFamily="34" charset="0"/>
                  </a:rPr>
                  <a:t>hai</a:t>
                </a: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800" i="1">
                        <a:solidFill>
                          <a:prstClr val="white"/>
                        </a:solidFill>
                        <a:latin typeface="Cambria Math" panose="02040503050406030204" pitchFamily="18" charset="0"/>
                        <a:ea typeface="Calibri" panose="020F0502020204030204" pitchFamily="34" charset="0"/>
                        <a:cs typeface="Open Sans"/>
                      </a:rPr>
                      <m:t>𝑦</m:t>
                    </m:r>
                    <m:r>
                      <a:rPr lang="en-US" sz="3800" i="1">
                        <a:solidFill>
                          <a:prstClr val="white"/>
                        </a:solidFill>
                        <a:latin typeface="Cambria Math" panose="02040503050406030204" pitchFamily="18" charset="0"/>
                        <a:ea typeface="Calibri" panose="020F0502020204030204" pitchFamily="34" charset="0"/>
                        <a:cs typeface="Open Sans"/>
                      </a:rPr>
                      <m:t> = </m:t>
                    </m:r>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r>
                          <a:rPr lang="en-US" sz="3800" i="1">
                            <a:solidFill>
                              <a:prstClr val="white"/>
                            </a:solidFill>
                            <a:latin typeface="Cambria Math" panose="02040503050406030204" pitchFamily="18" charset="0"/>
                            <a:ea typeface="Calibri" panose="020F0502020204030204" pitchFamily="34" charset="0"/>
                            <a:cs typeface="Open Sans"/>
                          </a:rPr>
                          <m:t>𝑥</m:t>
                        </m:r>
                      </m:e>
                      <m:sup>
                        <m:r>
                          <a:rPr lang="en-US" sz="3800" i="1">
                            <a:solidFill>
                              <a:prstClr val="white"/>
                            </a:solidFill>
                            <a:latin typeface="Cambria Math" panose="02040503050406030204" pitchFamily="18" charset="0"/>
                            <a:ea typeface="Calibri" panose="020F0502020204030204" pitchFamily="34" charset="0"/>
                            <a:cs typeface="Open Sans"/>
                          </a:rPr>
                          <m:t>4</m:t>
                        </m:r>
                      </m:sup>
                    </m:sSup>
                    <m: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white"/>
                        </a:solidFill>
                        <a:latin typeface="Cambria Math" panose="02040503050406030204" pitchFamily="18" charset="0"/>
                        <a:ea typeface="Calibri" panose="020F0502020204030204" pitchFamily="34" charset="0"/>
                        <a:cs typeface="Open Sans"/>
                      </a:rPr>
                      <m:t>+ 3</m:t>
                    </m:r>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r>
                          <a:rPr lang="en-US" sz="3800" i="1">
                            <a:solidFill>
                              <a:prstClr val="white"/>
                            </a:solidFill>
                            <a:latin typeface="Cambria Math" panose="02040503050406030204" pitchFamily="18" charset="0"/>
                            <a:ea typeface="Calibri" panose="020F0502020204030204" pitchFamily="34" charset="0"/>
                            <a:cs typeface="Open Sans"/>
                          </a:rPr>
                          <m:t>𝑥</m:t>
                        </m:r>
                      </m:e>
                      <m:sup>
                        <m:r>
                          <a:rPr lang="en-US" sz="3800" i="1">
                            <a:solidFill>
                              <a:prstClr val="white"/>
                            </a:solidFill>
                            <a:latin typeface="Cambria Math" panose="02040503050406030204" pitchFamily="18" charset="0"/>
                            <a:ea typeface="Calibri" panose="020F0502020204030204" pitchFamily="34" charset="0"/>
                            <a:cs typeface="Open Sans"/>
                          </a:rPr>
                          <m:t>2</m:t>
                        </m:r>
                      </m:sup>
                    </m:sSup>
                    <m: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prstClr val="white"/>
                        </a:solidFill>
                        <a:latin typeface="Cambria Math" panose="02040503050406030204" pitchFamily="18" charset="0"/>
                        <a:ea typeface="Calibri" panose="020F0502020204030204" pitchFamily="34" charset="0"/>
                        <a:cs typeface="Open Sans"/>
                      </a:rPr>
                      <m:t>+ 2.</m:t>
                    </m:r>
                  </m:oMath>
                </a14:m>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800" i="1">
                        <a:solidFill>
                          <a:prstClr val="white"/>
                        </a:solidFill>
                        <a:latin typeface="Cambria Math" panose="02040503050406030204" pitchFamily="18" charset="0"/>
                        <a:ea typeface="Calibri" panose="020F0502020204030204" pitchFamily="34" charset="0"/>
                        <a:cs typeface="Open Sans"/>
                      </a:rPr>
                      <m:t>𝑦</m:t>
                    </m:r>
                    <m:r>
                      <a:rPr lang="en-US" sz="3800" i="1">
                        <a:solidFill>
                          <a:prstClr val="white"/>
                        </a:solidFill>
                        <a:latin typeface="Cambria Math" panose="02040503050406030204" pitchFamily="18" charset="0"/>
                        <a:ea typeface="Calibri" panose="020F0502020204030204" pitchFamily="34" charset="0"/>
                        <a:cs typeface="Open Sans"/>
                      </a:rPr>
                      <m:t>=</m:t>
                    </m:r>
                    <m:f>
                      <m:fPr>
                        <m:ctrlPr>
                          <a:rPr lang="en-US" sz="3800" i="1">
                            <a:solidFill>
                              <a:prstClr val="white"/>
                            </a:solidFill>
                            <a:latin typeface="Cambria Math" panose="02040503050406030204" pitchFamily="18" charset="0"/>
                            <a:ea typeface="Calibri" panose="020F0502020204030204" pitchFamily="34" charset="0"/>
                            <a:cs typeface="Open Sans"/>
                          </a:rPr>
                        </m:ctrlPr>
                      </m:fPr>
                      <m:num>
                        <m:r>
                          <a:rPr lang="en-US" sz="3800" i="1">
                            <a:solidFill>
                              <a:prstClr val="white"/>
                            </a:solidFill>
                            <a:latin typeface="Cambria Math" panose="02040503050406030204" pitchFamily="18" charset="0"/>
                            <a:ea typeface="Calibri" panose="020F0502020204030204" pitchFamily="34" charset="0"/>
                            <a:cs typeface="Open Sans"/>
                          </a:rPr>
                          <m:t>1</m:t>
                        </m:r>
                      </m:num>
                      <m:den>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r>
                              <a:rPr lang="en-US" sz="3800" i="1">
                                <a:solidFill>
                                  <a:prstClr val="white"/>
                                </a:solidFill>
                                <a:latin typeface="Cambria Math" panose="02040503050406030204" pitchFamily="18" charset="0"/>
                                <a:ea typeface="Calibri" panose="020F0502020204030204" pitchFamily="34" charset="0"/>
                                <a:cs typeface="Open Sans"/>
                              </a:rPr>
                              <m:t>𝑥</m:t>
                            </m:r>
                          </m:e>
                          <m:sup>
                            <m:r>
                              <a:rPr lang="en-US" sz="3800" i="1">
                                <a:solidFill>
                                  <a:prstClr val="white"/>
                                </a:solidFill>
                                <a:latin typeface="Cambria Math" panose="02040503050406030204" pitchFamily="18" charset="0"/>
                                <a:ea typeface="Calibri" panose="020F0502020204030204" pitchFamily="34" charset="0"/>
                                <a:cs typeface="Open Sans"/>
                              </a:rPr>
                              <m:t>2</m:t>
                            </m:r>
                          </m:sup>
                        </m:sSup>
                      </m:den>
                    </m:f>
                  </m:oMath>
                </a14:m>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800" i="1">
                        <a:solidFill>
                          <a:prstClr val="white"/>
                        </a:solidFill>
                        <a:latin typeface="Cambria Math" panose="02040503050406030204" pitchFamily="18" charset="0"/>
                        <a:ea typeface="Calibri" panose="020F0502020204030204" pitchFamily="34" charset="0"/>
                        <a:cs typeface="Open Sans"/>
                      </a:rPr>
                      <m:t>𝑦</m:t>
                    </m:r>
                    <m:r>
                      <a:rPr lang="en-US" sz="3800" i="1">
                        <a:solidFill>
                          <a:prstClr val="white"/>
                        </a:solidFill>
                        <a:latin typeface="Cambria Math" panose="02040503050406030204" pitchFamily="18" charset="0"/>
                        <a:ea typeface="Calibri" panose="020F0502020204030204" pitchFamily="34" charset="0"/>
                        <a:cs typeface="Open Sans"/>
                      </a:rPr>
                      <m:t> = – 3</m:t>
                    </m:r>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r>
                          <a:rPr lang="en-US" sz="3800" i="1">
                            <a:solidFill>
                              <a:prstClr val="white"/>
                            </a:solidFill>
                            <a:latin typeface="Cambria Math" panose="02040503050406030204" pitchFamily="18" charset="0"/>
                            <a:ea typeface="Calibri" panose="020F0502020204030204" pitchFamily="34" charset="0"/>
                            <a:cs typeface="Open Sans"/>
                          </a:rPr>
                          <m:t>𝑥</m:t>
                        </m:r>
                      </m:e>
                      <m:sup>
                        <m:r>
                          <a:rPr lang="en-US" sz="3800" i="1">
                            <a:solidFill>
                              <a:prstClr val="white"/>
                            </a:solidFill>
                            <a:latin typeface="Cambria Math" panose="02040503050406030204" pitchFamily="18" charset="0"/>
                            <a:ea typeface="Calibri" panose="020F0502020204030204" pitchFamily="34" charset="0"/>
                            <a:cs typeface="Open Sans"/>
                          </a:rPr>
                          <m:t>2</m:t>
                        </m:r>
                      </m:sup>
                    </m:sSup>
                    <m:r>
                      <a:rPr lang="en-US" sz="3800" i="1">
                        <a:solidFill>
                          <a:prstClr val="white"/>
                        </a:solidFill>
                        <a:latin typeface="Cambria Math" panose="02040503050406030204" pitchFamily="18" charset="0"/>
                        <a:ea typeface="Calibri" panose="020F0502020204030204" pitchFamily="34" charset="0"/>
                        <a:cs typeface="Open Sans"/>
                      </a:rPr>
                      <m:t>+ 1.</m:t>
                    </m:r>
                    <m: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 </m:t>
                    </m:r>
                  </m:oMath>
                </a14:m>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800"/>
                  </a:spcAft>
                </a:pPr>
                <a:r>
                  <a:rPr lang="en-US" sz="3800" dirty="0">
                    <a:solidFill>
                      <a:prstClr val="white"/>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3800" i="1">
                        <a:solidFill>
                          <a:prstClr val="white"/>
                        </a:solidFill>
                        <a:latin typeface="Cambria Math" panose="02040503050406030204" pitchFamily="18" charset="0"/>
                        <a:ea typeface="Calibri" panose="020F0502020204030204" pitchFamily="34" charset="0"/>
                        <a:cs typeface="Open Sans"/>
                      </a:rPr>
                      <m:t>𝑦</m:t>
                    </m:r>
                    <m:r>
                      <a:rPr lang="en-US" sz="3800" i="1">
                        <a:solidFill>
                          <a:prstClr val="white"/>
                        </a:solidFill>
                        <a:latin typeface="Cambria Math" panose="02040503050406030204" pitchFamily="18" charset="0"/>
                        <a:ea typeface="Calibri" panose="020F0502020204030204" pitchFamily="34" charset="0"/>
                        <a:cs typeface="Open Sans"/>
                      </a:rPr>
                      <m:t>=3</m:t>
                    </m:r>
                    <m:sSup>
                      <m:sSupPr>
                        <m:ctrlPr>
                          <a:rPr lang="en-US" sz="3800" i="1">
                            <a:solidFill>
                              <a:prstClr val="white"/>
                            </a:solidFill>
                            <a:latin typeface="Cambria Math" panose="02040503050406030204" pitchFamily="18" charset="0"/>
                            <a:ea typeface="Calibri" panose="020F0502020204030204" pitchFamily="34" charset="0"/>
                            <a:cs typeface="Open Sans"/>
                          </a:rPr>
                        </m:ctrlPr>
                      </m:sSupPr>
                      <m:e>
                        <m:d>
                          <m:dPr>
                            <m:ctrlPr>
                              <a:rPr lang="en-US" sz="3800" i="1">
                                <a:solidFill>
                                  <a:prstClr val="white"/>
                                </a:solidFill>
                                <a:latin typeface="Cambria Math" panose="02040503050406030204" pitchFamily="18" charset="0"/>
                                <a:ea typeface="Calibri" panose="020F0502020204030204" pitchFamily="34" charset="0"/>
                                <a:cs typeface="Open Sans"/>
                              </a:rPr>
                            </m:ctrlPr>
                          </m:dPr>
                          <m:e>
                            <m:f>
                              <m:fPr>
                                <m:ctrlPr>
                                  <a:rPr lang="en-US" sz="3800" i="1">
                                    <a:solidFill>
                                      <a:prstClr val="white"/>
                                    </a:solidFill>
                                    <a:latin typeface="Cambria Math" panose="02040503050406030204" pitchFamily="18" charset="0"/>
                                    <a:ea typeface="Calibri" panose="020F0502020204030204" pitchFamily="34" charset="0"/>
                                    <a:cs typeface="Open Sans"/>
                                  </a:rPr>
                                </m:ctrlPr>
                              </m:fPr>
                              <m:num>
                                <m:r>
                                  <a:rPr lang="en-US" sz="3800" i="1">
                                    <a:solidFill>
                                      <a:prstClr val="white"/>
                                    </a:solidFill>
                                    <a:latin typeface="Cambria Math" panose="02040503050406030204" pitchFamily="18" charset="0"/>
                                    <a:ea typeface="Calibri" panose="020F0502020204030204" pitchFamily="34" charset="0"/>
                                    <a:cs typeface="Open Sans"/>
                                  </a:rPr>
                                  <m:t>1</m:t>
                                </m:r>
                              </m:num>
                              <m:den>
                                <m:r>
                                  <a:rPr lang="en-US" sz="3800" i="1">
                                    <a:solidFill>
                                      <a:prstClr val="white"/>
                                    </a:solidFill>
                                    <a:latin typeface="Cambria Math" panose="02040503050406030204" pitchFamily="18" charset="0"/>
                                    <a:ea typeface="Calibri" panose="020F0502020204030204" pitchFamily="34" charset="0"/>
                                    <a:cs typeface="Open Sans"/>
                                  </a:rPr>
                                  <m:t>𝑥</m:t>
                                </m:r>
                              </m:den>
                            </m:f>
                          </m:e>
                        </m:d>
                      </m:e>
                      <m:sup>
                        <m:r>
                          <a:rPr lang="en-US" sz="3800" i="1">
                            <a:solidFill>
                              <a:prstClr val="white"/>
                            </a:solidFill>
                            <a:latin typeface="Cambria Math" panose="02040503050406030204" pitchFamily="18" charset="0"/>
                            <a:ea typeface="Calibri" panose="020F0502020204030204" pitchFamily="34" charset="0"/>
                            <a:cs typeface="Open Sans"/>
                          </a:rPr>
                          <m:t>2</m:t>
                        </m:r>
                      </m:sup>
                    </m:sSup>
                    <m:r>
                      <a:rPr lang="en-US" sz="3800" i="1">
                        <a:solidFill>
                          <a:prstClr val="white"/>
                        </a:solidFill>
                        <a:latin typeface="Cambria Math" panose="02040503050406030204" pitchFamily="18" charset="0"/>
                        <a:ea typeface="Calibri" panose="020F0502020204030204" pitchFamily="34" charset="0"/>
                        <a:cs typeface="Open Sans"/>
                      </a:rPr>
                      <m:t>+3</m:t>
                    </m:r>
                    <m:f>
                      <m:fPr>
                        <m:ctrlPr>
                          <a:rPr lang="en-US" sz="3800" i="1">
                            <a:solidFill>
                              <a:prstClr val="white"/>
                            </a:solidFill>
                            <a:latin typeface="Cambria Math" panose="02040503050406030204" pitchFamily="18" charset="0"/>
                            <a:ea typeface="Calibri" panose="020F0502020204030204" pitchFamily="34" charset="0"/>
                            <a:cs typeface="Open Sans"/>
                          </a:rPr>
                        </m:ctrlPr>
                      </m:fPr>
                      <m:num>
                        <m:r>
                          <a:rPr lang="en-US" sz="3800" i="1">
                            <a:solidFill>
                              <a:prstClr val="white"/>
                            </a:solidFill>
                            <a:latin typeface="Cambria Math" panose="02040503050406030204" pitchFamily="18" charset="0"/>
                            <a:ea typeface="Calibri" panose="020F0502020204030204" pitchFamily="34" charset="0"/>
                            <a:cs typeface="Open Sans"/>
                          </a:rPr>
                          <m:t>1</m:t>
                        </m:r>
                      </m:num>
                      <m:den>
                        <m:r>
                          <a:rPr lang="en-US" sz="3800" i="1">
                            <a:solidFill>
                              <a:prstClr val="white"/>
                            </a:solidFill>
                            <a:latin typeface="Cambria Math" panose="02040503050406030204" pitchFamily="18" charset="0"/>
                            <a:ea typeface="Calibri" panose="020F0502020204030204" pitchFamily="34" charset="0"/>
                            <a:cs typeface="Open Sans"/>
                          </a:rPr>
                          <m:t>𝑥</m:t>
                        </m:r>
                      </m:den>
                    </m:f>
                    <m: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white"/>
                        </a:solidFill>
                        <a:latin typeface="Cambria Math" panose="02040503050406030204" pitchFamily="18" charset="0"/>
                        <a:ea typeface="Calibri" panose="020F0502020204030204" pitchFamily="34" charset="0"/>
                        <a:cs typeface="Open Sans"/>
                      </a:rPr>
                      <m:t>1</m:t>
                    </m:r>
                  </m:oMath>
                </a14:m>
                <a:endParaRPr lang="en-US" sz="38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571996" y="3696723"/>
                <a:ext cx="9144000" cy="6171177"/>
              </a:xfrm>
              <a:prstGeom prst="rect">
                <a:avLst/>
              </a:prstGeom>
              <a:blipFill>
                <a:blip r:embed="rId10"/>
                <a:stretch>
                  <a:fillRect l="-2200" r="-933"/>
                </a:stretch>
              </a:blipFill>
            </p:spPr>
            <p:txBody>
              <a:bodyPr/>
              <a:lstStyle/>
              <a:p>
                <a:r>
                  <a:rPr lang="en-US">
                    <a:noFill/>
                  </a:rPr>
                  <a:t> </a:t>
                </a:r>
              </a:p>
            </p:txBody>
          </p:sp>
        </mc:Fallback>
      </mc:AlternateContent>
      <p:pic>
        <p:nvPicPr>
          <p:cNvPr id="15" name="Picture 2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3644900" y="6134100"/>
            <a:ext cx="3195299" cy="3001818"/>
          </a:xfrm>
          <a:prstGeom prst="rect">
            <a:avLst/>
          </a:prstGeom>
        </p:spPr>
      </p:pic>
      <p:sp>
        <p:nvSpPr>
          <p:cNvPr id="7" name="Oval 6"/>
          <p:cNvSpPr/>
          <p:nvPr/>
        </p:nvSpPr>
        <p:spPr>
          <a:xfrm>
            <a:off x="4267200" y="7124700"/>
            <a:ext cx="1143000" cy="12192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09124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5566" y="114300"/>
            <a:ext cx="2133600" cy="220242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1600" y="8358648"/>
            <a:ext cx="1905000" cy="1966452"/>
          </a:xfrm>
          <a:prstGeom prst="rect">
            <a:avLst/>
          </a:prstGeom>
        </p:spPr>
      </p:pic>
      <p:sp>
        <p:nvSpPr>
          <p:cNvPr id="7" name="TextBox 6"/>
          <p:cNvSpPr txBox="1"/>
          <p:nvPr/>
        </p:nvSpPr>
        <p:spPr>
          <a:xfrm>
            <a:off x="7239000" y="1104900"/>
            <a:ext cx="4038600" cy="861774"/>
          </a:xfrm>
          <a:prstGeom prst="rect">
            <a:avLst/>
          </a:prstGeom>
          <a:noFill/>
        </p:spPr>
        <p:txBody>
          <a:bodyPr wrap="square" rtlCol="0">
            <a:spAutoFit/>
          </a:bodyPr>
          <a:lstStyle/>
          <a:p>
            <a:r>
              <a:rPr lang="en-US" sz="5000" b="1" dirty="0">
                <a:solidFill>
                  <a:prstClr val="white"/>
                </a:solidFill>
                <a:latin typeface="Arial" panose="020B0604020202020204" pitchFamily="34" charset="0"/>
                <a:cs typeface="Arial" panose="020B0604020202020204" pitchFamily="34" charset="0"/>
              </a:rPr>
              <a:t>NHẬN XÉT</a:t>
            </a:r>
          </a:p>
        </p:txBody>
      </p:sp>
      <p:pic>
        <p:nvPicPr>
          <p:cNvPr id="25"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2000" y="8039096"/>
            <a:ext cx="839992" cy="1801590"/>
          </a:xfrm>
          <a:prstGeom prst="rect">
            <a:avLst/>
          </a:prstGeom>
        </p:spPr>
      </p:pic>
      <p:grpSp>
        <p:nvGrpSpPr>
          <p:cNvPr id="27" name="Group 26"/>
          <p:cNvGrpSpPr/>
          <p:nvPr/>
        </p:nvGrpSpPr>
        <p:grpSpPr>
          <a:xfrm>
            <a:off x="16383000" y="495300"/>
            <a:ext cx="1371600" cy="1189610"/>
            <a:chOff x="1028700" y="3663315"/>
            <a:chExt cx="3215601" cy="3215601"/>
          </a:xfrm>
        </p:grpSpPr>
        <p:grpSp>
          <p:nvGrpSpPr>
            <p:cNvPr id="28" name="Group 4"/>
            <p:cNvGrpSpPr/>
            <p:nvPr/>
          </p:nvGrpSpPr>
          <p:grpSpPr>
            <a:xfrm>
              <a:off x="1028700" y="3663315"/>
              <a:ext cx="3215601" cy="3215601"/>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DE9A"/>
              </a:solidFill>
            </p:spPr>
          </p:sp>
        </p:grpSp>
        <p:pic>
          <p:nvPicPr>
            <p:cNvPr id="29"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3810" y="4412692"/>
              <a:ext cx="2065380" cy="1716847"/>
            </a:xfrm>
            <a:prstGeom prst="rect">
              <a:avLst/>
            </a:prstGeom>
          </p:spPr>
        </p:pic>
      </p:grpSp>
      <p:grpSp>
        <p:nvGrpSpPr>
          <p:cNvPr id="4" name="Group 3"/>
          <p:cNvGrpSpPr/>
          <p:nvPr/>
        </p:nvGrpSpPr>
        <p:grpSpPr>
          <a:xfrm>
            <a:off x="1984260" y="2628900"/>
            <a:ext cx="14401800" cy="2590800"/>
            <a:chOff x="2057400" y="2171700"/>
            <a:chExt cx="14401800" cy="2590800"/>
          </a:xfrm>
        </p:grpSpPr>
        <p:grpSp>
          <p:nvGrpSpPr>
            <p:cNvPr id="15" name="Group 2"/>
            <p:cNvGrpSpPr/>
            <p:nvPr/>
          </p:nvGrpSpPr>
          <p:grpSpPr>
            <a:xfrm>
              <a:off x="2057400" y="2171700"/>
              <a:ext cx="14401800" cy="2590800"/>
              <a:chOff x="0" y="0"/>
              <a:chExt cx="3673593" cy="319023"/>
            </a:xfrm>
          </p:grpSpPr>
          <p:sp>
            <p:nvSpPr>
              <p:cNvPr id="16" name="Freeform 3"/>
              <p:cNvSpPr/>
              <p:nvPr/>
            </p:nvSpPr>
            <p:spPr>
              <a:xfrm>
                <a:off x="0" y="0"/>
                <a:ext cx="3673592" cy="319022"/>
              </a:xfrm>
              <a:custGeom>
                <a:avLst/>
                <a:gdLst/>
                <a:ahLst/>
                <a:cxnLst/>
                <a:rect l="l" t="t" r="r" b="b"/>
                <a:pathLst>
                  <a:path w="3673592" h="319022">
                    <a:moveTo>
                      <a:pt x="0" y="0"/>
                    </a:moveTo>
                    <a:lnTo>
                      <a:pt x="3673592" y="0"/>
                    </a:lnTo>
                    <a:lnTo>
                      <a:pt x="3673592" y="319022"/>
                    </a:lnTo>
                    <a:lnTo>
                      <a:pt x="0" y="319022"/>
                    </a:lnTo>
                    <a:close/>
                  </a:path>
                </a:pathLst>
              </a:custGeom>
              <a:solidFill>
                <a:srgbClr val="F7DE9A"/>
              </a:solidFill>
            </p:spPr>
          </p:sp>
        </p:grpSp>
        <mc:AlternateContent xmlns:mc="http://schemas.openxmlformats.org/markup-compatibility/2006" xmlns:a14="http://schemas.microsoft.com/office/drawing/2010/main">
          <mc:Choice Requires="a14">
            <p:sp>
              <p:nvSpPr>
                <p:cNvPr id="3" name="Rectangle 2"/>
                <p:cNvSpPr/>
                <p:nvPr/>
              </p:nvSpPr>
              <p:spPr>
                <a:xfrm>
                  <a:off x="2698890" y="2476294"/>
                  <a:ext cx="13195015" cy="1846659"/>
                </a:xfrm>
                <a:prstGeom prst="rect">
                  <a:avLst/>
                </a:prstGeom>
              </p:spPr>
              <p:txBody>
                <a:bodyPr wrap="square">
                  <a:spAutoFit/>
                </a:bodyPr>
                <a:lstStyle/>
                <a:p>
                  <a:pPr algn="just">
                    <a:lnSpc>
                      <a:spcPct val="150000"/>
                    </a:lnSpc>
                    <a:spcBef>
                      <a:spcPts val="600"/>
                    </a:spcBef>
                    <a:spcAft>
                      <a:spcPts val="800"/>
                    </a:spcAft>
                  </a:pPr>
                  <a14:m>
                    <m:oMath xmlns:m="http://schemas.openxmlformats.org/officeDocument/2006/math">
                      <m:r>
                        <a:rPr lang="nl-NL" sz="3800" i="1" smtClean="0">
                          <a:solidFill>
                            <a:schemeClr val="tx1">
                              <a:lumMod val="95000"/>
                              <a:lumOff val="5000"/>
                            </a:schemeClr>
                          </a:solidFill>
                          <a:latin typeface="Cambria Math" panose="02040503050406030204" pitchFamily="18" charset="0"/>
                          <a:ea typeface="Calibri" panose="020F0502020204030204" pitchFamily="34" charset="0"/>
                          <a:cs typeface="Times New Roman" panose="02020603050405020304" pitchFamily="18" charset="0"/>
                        </a:rPr>
                        <m:t>𝑦</m:t>
                      </m:r>
                      <m:r>
                        <a:rPr lang="nl-NL" sz="3800" i="1" smtClean="0">
                          <a:solidFill>
                            <a:schemeClr val="tx1">
                              <a:lumMod val="95000"/>
                              <a:lumOff val="5000"/>
                            </a:schemeClr>
                          </a:solidFill>
                          <a:latin typeface="Cambria Math" panose="02040503050406030204" pitchFamily="18" charset="0"/>
                          <a:ea typeface="Calibri" panose="020F0502020204030204" pitchFamily="34" charset="0"/>
                          <a:cs typeface="Times New Roman" panose="02020603050405020304" pitchFamily="18" charset="0"/>
                        </a:rPr>
                        <m:t>=</m:t>
                      </m:r>
                      <m:r>
                        <a:rPr lang="nl-NL" sz="3800" i="1" smtClean="0">
                          <a:solidFill>
                            <a:schemeClr val="tx1">
                              <a:lumMod val="95000"/>
                              <a:lumOff val="5000"/>
                            </a:schemeClr>
                          </a:solidFill>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𝑎</m:t>
                      </m:r>
                      <m:r>
                        <a:rPr lang="nl-NL" sz="3800" i="1">
                          <a:solidFill>
                            <a:schemeClr val="tx1">
                              <a:lumMod val="95000"/>
                              <a:lumOff val="5000"/>
                            </a:schemeClr>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38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 đã học ở lớp 9 là một trường hợp đặc biệt của hàm số bậc hai với </a:t>
                  </a:r>
                  <a14:m>
                    <m:oMath xmlns:m="http://schemas.openxmlformats.org/officeDocument/2006/math">
                      <m:r>
                        <a:rPr lang="nl-NL" sz="3800" i="1">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nl-NL" sz="3800" i="1">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3800" i="1">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nl-NL" sz="3800" i="1">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0</m:t>
                      </m:r>
                    </m:oMath>
                  </a14:m>
                  <a:r>
                    <a:rPr lang="nl-NL" sz="38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698890" y="2476294"/>
                  <a:ext cx="13195015" cy="1846659"/>
                </a:xfrm>
                <a:prstGeom prst="rect">
                  <a:avLst/>
                </a:prstGeom>
                <a:blipFill>
                  <a:blip r:embed="rId14"/>
                  <a:stretch>
                    <a:fillRect l="-1525" r="-1525" b="-6601"/>
                  </a:stretch>
                </a:blipFill>
              </p:spPr>
              <p:txBody>
                <a:bodyPr/>
                <a:lstStyle/>
                <a:p>
                  <a:r>
                    <a:rPr lang="en-US">
                      <a:noFill/>
                    </a:rPr>
                    <a:t> </a:t>
                  </a:r>
                </a:p>
              </p:txBody>
            </p:sp>
          </mc:Fallback>
        </mc:AlternateContent>
      </p:grpSp>
      <p:pic>
        <p:nvPicPr>
          <p:cNvPr id="35" name="Picture 8" descr="https://lh4.googleusercontent.com/J9JD14lY4PmzY0SrAxRm0UYt_FKFCPGjWhBQiw0LBZiAtPauF6YL-4L99D5Z2hG2qYlFMjfI8DZyUgGjw1opMDg0PyfD1nmLH3PAa4u8fG5nUhqFrafSolyoPdXdanaKOsBwA2VEzbVW7HRStEBXlvg75-1oVK76KjT1N6giI6p3AOd5QFy-G9Qzt9i9bxY2sd9WF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9800" y="5905500"/>
            <a:ext cx="6467578" cy="418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76118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4040</Words>
  <Application>Microsoft Office PowerPoint</Application>
  <PresentationFormat>Custom</PresentationFormat>
  <Paragraphs>364</Paragraphs>
  <Slides>55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Kavoon</vt:lpstr>
      <vt:lpstr>Cambria Math</vt:lpstr>
      <vt:lpstr>Open Sans</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Cream Modern Minimalist Math Class Presentation</dc:title>
  <dc:creator>Mr CHU HONG VINH</dc:creator>
  <cp:lastModifiedBy>Administrator</cp:lastModifiedBy>
  <cp:revision>145</cp:revision>
  <dcterms:created xsi:type="dcterms:W3CDTF">2006-08-16T00:00:00Z</dcterms:created>
  <dcterms:modified xsi:type="dcterms:W3CDTF">2025-02-04T03:36:51Z</dcterms:modified>
  <dc:identifier>DAFNsfnz78Y</dc:identifier>
</cp:coreProperties>
</file>