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7" r:id="rId5"/>
    <p:sldId id="268" r:id="rId6"/>
    <p:sldId id="267" r:id="rId7"/>
    <p:sldId id="269" r:id="rId8"/>
    <p:sldId id="270" r:id="rId9"/>
    <p:sldId id="261" r:id="rId10"/>
    <p:sldId id="262" r:id="rId11"/>
    <p:sldId id="271" r:id="rId12"/>
    <p:sldId id="265" r:id="rId13"/>
    <p:sldId id="272" r:id="rId14"/>
    <p:sldId id="273" r:id="rId15"/>
    <p:sldId id="274" r:id="rId16"/>
    <p:sldId id="275" r:id="rId17"/>
    <p:sldId id="276" r:id="rId18"/>
    <p:sldId id="277" r:id="rId19"/>
    <p:sldId id="278"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DFDFD"/>
    <a:srgbClr val="009090"/>
    <a:srgbClr val="394404"/>
    <a:srgbClr val="5F6F0F"/>
    <a:srgbClr val="718412"/>
    <a:srgbClr val="65741A"/>
    <a:srgbClr val="70811D"/>
    <a:srgbClr val="7B8D1F"/>
    <a:srgbClr val="839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3" d="100"/>
          <a:sy n="113" d="100"/>
        </p:scale>
        <p:origin x="510"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8/25/2023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8/25/2023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411722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8/25/2023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8/25/2023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8/25/2023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8/25/2023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8/25/2023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8/25/2023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8/25/2023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8/25/2023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8/25/2023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8/25/2023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uhieuluadao.com/quiz/"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3.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hield with icons around it&#10;&#10;Description automatically generated">
            <a:extLst>
              <a:ext uri="{FF2B5EF4-FFF2-40B4-BE49-F238E27FC236}">
                <a16:creationId xmlns:a16="http://schemas.microsoft.com/office/drawing/2014/main" id="{768544D9-2FFD-4C65-AFEE-D53BDF566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12" y="839266"/>
            <a:ext cx="5578814" cy="5179468"/>
          </a:xfrm>
          <a:prstGeom prst="rect">
            <a:avLst/>
          </a:prstGeom>
        </p:spPr>
      </p:pic>
      <p:sp>
        <p:nvSpPr>
          <p:cNvPr id="5" name="Subtitle 4"/>
          <p:cNvSpPr>
            <a:spLocks noGrp="1"/>
          </p:cNvSpPr>
          <p:nvPr>
            <p:ph type="subTitle" idx="1"/>
          </p:nvPr>
        </p:nvSpPr>
        <p:spPr>
          <a:xfrm>
            <a:off x="6513922" y="2895600"/>
            <a:ext cx="5791200" cy="1752600"/>
          </a:xfrm>
        </p:spPr>
        <p:txBody>
          <a:bodyPr>
            <a:normAutofit lnSpcReduction="10000"/>
          </a:bodyPr>
          <a:lstStyle/>
          <a:p>
            <a:r>
              <a:rPr lang="en-US" sz="3600" b="1" u="sng"/>
              <a:t>Bài 9</a:t>
            </a:r>
          </a:p>
          <a:p>
            <a:r>
              <a:rPr lang="en-US" sz="4800" b="1"/>
              <a:t>Giao tiếp an toàn trên internet</a:t>
            </a:r>
            <a:endParaRPr lang="en-US" sz="4800" b="1"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F524E-7E18-434E-BCE5-66842DB1627B}"/>
              </a:ext>
            </a:extLst>
          </p:cNvPr>
          <p:cNvPicPr>
            <a:picLocks noChangeAspect="1"/>
          </p:cNvPicPr>
          <p:nvPr/>
        </p:nvPicPr>
        <p:blipFill>
          <a:blip r:embed="rId2"/>
          <a:stretch>
            <a:fillRect/>
          </a:stretch>
        </p:blipFill>
        <p:spPr>
          <a:xfrm>
            <a:off x="989012" y="381000"/>
            <a:ext cx="11089912" cy="5410200"/>
          </a:xfrm>
          <a:prstGeom prst="rect">
            <a:avLst/>
          </a:prstGeom>
        </p:spPr>
      </p:pic>
      <p:sp>
        <p:nvSpPr>
          <p:cNvPr id="4" name="Rectangle: Rounded Corners 3">
            <a:hlinkClick r:id="rId3"/>
            <a:extLst>
              <a:ext uri="{FF2B5EF4-FFF2-40B4-BE49-F238E27FC236}">
                <a16:creationId xmlns:a16="http://schemas.microsoft.com/office/drawing/2014/main" id="{2FB0209E-D75B-4F1B-A7FC-CCD44E8ED73D}"/>
              </a:ext>
            </a:extLst>
          </p:cNvPr>
          <p:cNvSpPr/>
          <p:nvPr/>
        </p:nvSpPr>
        <p:spPr>
          <a:xfrm>
            <a:off x="7936860" y="4585648"/>
            <a:ext cx="2743200" cy="762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Bắt đầu nào</a:t>
            </a:r>
          </a:p>
        </p:txBody>
      </p:sp>
      <p:sp>
        <p:nvSpPr>
          <p:cNvPr id="5" name="TextBox 4">
            <a:extLst>
              <a:ext uri="{FF2B5EF4-FFF2-40B4-BE49-F238E27FC236}">
                <a16:creationId xmlns:a16="http://schemas.microsoft.com/office/drawing/2014/main" id="{BB49F4F3-15E2-37EC-7343-98020CD2AF32}"/>
              </a:ext>
            </a:extLst>
          </p:cNvPr>
          <p:cNvSpPr txBox="1"/>
          <p:nvPr/>
        </p:nvSpPr>
        <p:spPr>
          <a:xfrm>
            <a:off x="531812" y="4821704"/>
            <a:ext cx="9372600" cy="1938992"/>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extLst>
      <p:ext uri="{BB962C8B-B14F-4D97-AF65-F5344CB8AC3E}">
        <p14:creationId xmlns:p14="http://schemas.microsoft.com/office/powerpoint/2010/main" val="89988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01DD87-F0B9-4B2A-B237-47DD6C853A8B}"/>
              </a:ext>
            </a:extLst>
          </p:cNvPr>
          <p:cNvSpPr/>
          <p:nvPr/>
        </p:nvSpPr>
        <p:spPr>
          <a:xfrm>
            <a:off x="912812" y="152400"/>
            <a:ext cx="11049000" cy="584775"/>
          </a:xfrm>
          <a:prstGeom prst="rect">
            <a:avLst/>
          </a:prstGeom>
        </p:spPr>
        <p:txBody>
          <a:bodyPr wrap="square">
            <a:spAutoFit/>
          </a:bodyPr>
          <a:lstStyle/>
          <a:p>
            <a:r>
              <a:rPr lang="en-US" sz="3200">
                <a:solidFill>
                  <a:srgbClr val="00B0F0"/>
                </a:solidFill>
                <a:latin typeface="Fira Sans SemiBold" panose="020B0603050000020004" pitchFamily="34" charset="0"/>
              </a:rPr>
              <a:t>2. GIAO TIẾP VÀ ỨNG XỬ TRONG MÔI TR</a:t>
            </a:r>
            <a:r>
              <a:rPr lang="vi-VN" sz="3200">
                <a:solidFill>
                  <a:srgbClr val="00B0F0"/>
                </a:solidFill>
                <a:latin typeface="Fira Sans SemiBold" panose="020B0603050000020004" pitchFamily="34" charset="0"/>
              </a:rPr>
              <a:t>Ư</a:t>
            </a:r>
            <a:r>
              <a:rPr lang="en-US" sz="3200">
                <a:solidFill>
                  <a:srgbClr val="00B0F0"/>
                </a:solidFill>
                <a:latin typeface="Fira Sans SemiBold" panose="020B0603050000020004" pitchFamily="34" charset="0"/>
              </a:rPr>
              <a:t>ỜNG SỐ</a:t>
            </a:r>
          </a:p>
        </p:txBody>
      </p:sp>
      <p:sp>
        <p:nvSpPr>
          <p:cNvPr id="6" name="Rectangle 5">
            <a:extLst>
              <a:ext uri="{FF2B5EF4-FFF2-40B4-BE49-F238E27FC236}">
                <a16:creationId xmlns:a16="http://schemas.microsoft.com/office/drawing/2014/main" id="{ED60E737-50D1-4799-8496-5E55DCA6C3EF}"/>
              </a:ext>
            </a:extLst>
          </p:cNvPr>
          <p:cNvSpPr/>
          <p:nvPr/>
        </p:nvSpPr>
        <p:spPr>
          <a:xfrm>
            <a:off x="1065212" y="3505077"/>
            <a:ext cx="3733800" cy="1569660"/>
          </a:xfrm>
          <a:prstGeom prst="rect">
            <a:avLst/>
          </a:prstGeom>
        </p:spPr>
        <p:txBody>
          <a:bodyPr wrap="square">
            <a:spAutoFit/>
          </a:bodyPr>
          <a:lstStyle/>
          <a:p>
            <a:pPr>
              <a:spcAft>
                <a:spcPts val="1200"/>
              </a:spcAft>
            </a:pPr>
            <a:r>
              <a:rPr lang="en-US" sz="3200">
                <a:solidFill>
                  <a:srgbClr val="7030A0"/>
                </a:solidFill>
                <a:latin typeface="Calibri" panose="020F0502020204030204" pitchFamily="34" charset="0"/>
              </a:rPr>
              <a:t>Em hãy chỉ ra một vài qui tắc ứng xử chung trong môi tr</a:t>
            </a:r>
            <a:r>
              <a:rPr lang="vi-VN" sz="3200">
                <a:solidFill>
                  <a:srgbClr val="7030A0"/>
                </a:solidFill>
                <a:latin typeface="Calibri" panose="020F0502020204030204" pitchFamily="34" charset="0"/>
              </a:rPr>
              <a:t>ư</a:t>
            </a:r>
            <a:r>
              <a:rPr lang="en-US" sz="3200">
                <a:solidFill>
                  <a:srgbClr val="7030A0"/>
                </a:solidFill>
                <a:latin typeface="Calibri" panose="020F0502020204030204" pitchFamily="34" charset="0"/>
              </a:rPr>
              <a:t>ờng số</a:t>
            </a:r>
            <a:endParaRPr lang="en-US" sz="3200" b="1">
              <a:solidFill>
                <a:srgbClr val="7030A0"/>
              </a:solidFill>
              <a:latin typeface="Calibri" panose="020F0502020204030204" pitchFamily="34" charset="0"/>
            </a:endParaRPr>
          </a:p>
        </p:txBody>
      </p:sp>
      <p:pic>
        <p:nvPicPr>
          <p:cNvPr id="2" name="Picture 1">
            <a:extLst>
              <a:ext uri="{FF2B5EF4-FFF2-40B4-BE49-F238E27FC236}">
                <a16:creationId xmlns:a16="http://schemas.microsoft.com/office/drawing/2014/main" id="{633053F4-461A-4982-846D-24FCC5260E1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4951412" y="1562100"/>
            <a:ext cx="670893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Graphic 6" descr="Questions">
            <a:extLst>
              <a:ext uri="{FF2B5EF4-FFF2-40B4-BE49-F238E27FC236}">
                <a16:creationId xmlns:a16="http://schemas.microsoft.com/office/drawing/2014/main" id="{72C01DD9-82A9-47AC-A4E5-1F31B8DAD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12" y="1953781"/>
            <a:ext cx="1524000" cy="1524000"/>
          </a:xfrm>
          <a:prstGeom prst="rect">
            <a:avLst/>
          </a:prstGeom>
        </p:spPr>
      </p:pic>
    </p:spTree>
    <p:extLst>
      <p:ext uri="{BB962C8B-B14F-4D97-AF65-F5344CB8AC3E}">
        <p14:creationId xmlns:p14="http://schemas.microsoft.com/office/powerpoint/2010/main" val="1846009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B5C27-117D-49AA-9175-53993515C3CA}"/>
              </a:ext>
            </a:extLst>
          </p:cNvPr>
          <p:cNvPicPr>
            <a:picLocks noChangeAspect="1"/>
          </p:cNvPicPr>
          <p:nvPr/>
        </p:nvPicPr>
        <p:blipFill rotWithShape="1">
          <a:blip r:embed="rId2"/>
          <a:srcRect l="11769" r="11802"/>
          <a:stretch/>
        </p:blipFill>
        <p:spPr>
          <a:xfrm>
            <a:off x="0" y="23884"/>
            <a:ext cx="7391401" cy="6834116"/>
          </a:xfrm>
          <a:prstGeom prst="rect">
            <a:avLst/>
          </a:prstGeom>
        </p:spPr>
      </p:pic>
      <p:sp>
        <p:nvSpPr>
          <p:cNvPr id="3" name="Rectangle 2">
            <a:extLst>
              <a:ext uri="{FF2B5EF4-FFF2-40B4-BE49-F238E27FC236}">
                <a16:creationId xmlns:a16="http://schemas.microsoft.com/office/drawing/2014/main" id="{F6CB6D1A-78BF-46CB-B178-0B593BE610DF}"/>
              </a:ext>
            </a:extLst>
          </p:cNvPr>
          <p:cNvSpPr/>
          <p:nvPr/>
        </p:nvSpPr>
        <p:spPr>
          <a:xfrm>
            <a:off x="7432345" y="42761"/>
            <a:ext cx="4494211" cy="6940361"/>
          </a:xfrm>
          <a:prstGeom prst="rect">
            <a:avLst/>
          </a:prstGeom>
        </p:spPr>
        <p:txBody>
          <a:bodyPr wrap="square">
            <a:spAutoFit/>
          </a:bodyPr>
          <a:lstStyle/>
          <a:p>
            <a:pPr marL="342900" indent="-342900" algn="just">
              <a:spcAft>
                <a:spcPts val="1800"/>
              </a:spcAft>
              <a:buFont typeface="Arial" panose="020B0604020202020204" pitchFamily="34" charset="0"/>
              <a:buChar char="•"/>
            </a:pPr>
            <a:r>
              <a:rPr lang="en-US" sz="2000" b="1">
                <a:solidFill>
                  <a:srgbClr val="FF0000"/>
                </a:solidFill>
                <a:latin typeface="Verdana (Body)"/>
              </a:rPr>
              <a:t>Q</a:t>
            </a:r>
            <a:r>
              <a:rPr lang="vi-VN" sz="2000" b="1">
                <a:solidFill>
                  <a:srgbClr val="FF0000"/>
                </a:solidFill>
              </a:rPr>
              <a:t>uy tắc tôn trọng, tuân thủ pháp luật: </a:t>
            </a:r>
            <a:r>
              <a:rPr lang="vi-VN" sz="2000">
                <a:solidFill>
                  <a:schemeClr val="bg1"/>
                </a:solidFill>
              </a:rPr>
              <a:t>Tuân thủ luật pháp Việt Nam, tôn trọng quyền và lợi ích hợp pháp của tổ chức, cá nhân;</a:t>
            </a:r>
          </a:p>
          <a:p>
            <a:pPr marL="342900" indent="-342900" algn="just">
              <a:spcAft>
                <a:spcPts val="1800"/>
              </a:spcAft>
              <a:buFont typeface="Arial" panose="020B0604020202020204" pitchFamily="34" charset="0"/>
              <a:buChar char="•"/>
            </a:pPr>
            <a:r>
              <a:rPr lang="en-US" sz="2000" b="1">
                <a:solidFill>
                  <a:srgbClr val="FF0000"/>
                </a:solidFill>
                <a:latin typeface="Verdana (Body)"/>
              </a:rPr>
              <a:t>Q</a:t>
            </a:r>
            <a:r>
              <a:rPr lang="vi-VN" sz="2000" b="1">
                <a:solidFill>
                  <a:srgbClr val="FF0000"/>
                </a:solidFill>
              </a:rPr>
              <a:t>uy tắc lành mạnh: </a:t>
            </a:r>
            <a:r>
              <a:rPr lang="vi-VN" sz="2000">
                <a:solidFill>
                  <a:schemeClr val="bg1"/>
                </a:solidFill>
              </a:rPr>
              <a:t>Hành vi, ứng xử trên mạng xã hội phù hợp với các giá trị đạo đức, văn hóa truyền thông tốt đẹp của dân tộc Việt Nam;</a:t>
            </a:r>
          </a:p>
          <a:p>
            <a:pPr marL="342900" indent="-342900" algn="just">
              <a:spcAft>
                <a:spcPts val="1800"/>
              </a:spcAft>
              <a:buFont typeface="Arial" panose="020B0604020202020204" pitchFamily="34" charset="0"/>
              <a:buChar char="•"/>
            </a:pPr>
            <a:r>
              <a:rPr lang="en-US" sz="2000" b="1">
                <a:solidFill>
                  <a:srgbClr val="FF0000"/>
                </a:solidFill>
                <a:latin typeface="Verdana (Body)"/>
              </a:rPr>
              <a:t>Q</a:t>
            </a:r>
            <a:r>
              <a:rPr lang="vi-VN" sz="2000" b="1">
                <a:solidFill>
                  <a:srgbClr val="FF0000"/>
                </a:solidFill>
              </a:rPr>
              <a:t>uy tắc an toàn, bảo mật thông tin: </a:t>
            </a:r>
            <a:r>
              <a:rPr lang="vi-VN" sz="2000">
                <a:solidFill>
                  <a:schemeClr val="bg1"/>
                </a:solidFill>
              </a:rPr>
              <a:t>Tuân thủ các quy định và hướng dẫn về bảo vệ an toàn và bảo mật thông tin;</a:t>
            </a:r>
          </a:p>
          <a:p>
            <a:pPr marL="342900" indent="-342900" algn="just">
              <a:spcAft>
                <a:spcPts val="1800"/>
              </a:spcAft>
              <a:buFont typeface="Arial" panose="020B0604020202020204" pitchFamily="34" charset="0"/>
              <a:buChar char="•"/>
            </a:pPr>
            <a:r>
              <a:rPr lang="en-US" sz="2000" b="1">
                <a:solidFill>
                  <a:srgbClr val="FF0000"/>
                </a:solidFill>
                <a:latin typeface="Verdana (Body)"/>
              </a:rPr>
              <a:t>Q</a:t>
            </a:r>
            <a:r>
              <a:rPr lang="vi-VN" sz="2000" b="1">
                <a:solidFill>
                  <a:srgbClr val="FF0000"/>
                </a:solidFill>
              </a:rPr>
              <a:t>uy tắc trách nhiệm: </a:t>
            </a:r>
            <a:r>
              <a:rPr lang="vi-VN" sz="2000">
                <a:solidFill>
                  <a:schemeClr val="bg1"/>
                </a:solidFill>
              </a:rPr>
              <a:t>Chịu trách nhiệm về các hành vi, ứng xử trên mạng xã hội, phối hợp với cơ quan chức năng để xử lý hành vi, nội dung thông tin vi phạm pháp luật.</a:t>
            </a:r>
            <a:endParaRPr lang="en-US" sz="2000">
              <a:solidFill>
                <a:schemeClr val="bg1"/>
              </a:solidFill>
            </a:endParaRPr>
          </a:p>
        </p:txBody>
      </p:sp>
    </p:spTree>
    <p:extLst>
      <p:ext uri="{BB962C8B-B14F-4D97-AF65-F5344CB8AC3E}">
        <p14:creationId xmlns:p14="http://schemas.microsoft.com/office/powerpoint/2010/main" val="2679607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3AA52F-0141-47F0-9356-6584B4D2A2DA}"/>
              </a:ext>
            </a:extLst>
          </p:cNvPr>
          <p:cNvPicPr>
            <a:picLocks noChangeAspect="1"/>
          </p:cNvPicPr>
          <p:nvPr/>
        </p:nvPicPr>
        <p:blipFill>
          <a:blip r:embed="rId2"/>
          <a:stretch>
            <a:fillRect/>
          </a:stretch>
        </p:blipFill>
        <p:spPr>
          <a:xfrm>
            <a:off x="0" y="0"/>
            <a:ext cx="12188825" cy="4917792"/>
          </a:xfrm>
          <a:prstGeom prst="rect">
            <a:avLst/>
          </a:prstGeom>
        </p:spPr>
      </p:pic>
      <p:sp>
        <p:nvSpPr>
          <p:cNvPr id="3" name="TextBox 2">
            <a:extLst>
              <a:ext uri="{FF2B5EF4-FFF2-40B4-BE49-F238E27FC236}">
                <a16:creationId xmlns:a16="http://schemas.microsoft.com/office/drawing/2014/main" id="{69200510-827F-4DB5-9A6A-D8FC2530539B}"/>
              </a:ext>
            </a:extLst>
          </p:cNvPr>
          <p:cNvSpPr txBox="1"/>
          <p:nvPr/>
        </p:nvSpPr>
        <p:spPr>
          <a:xfrm>
            <a:off x="1217612" y="5486400"/>
            <a:ext cx="10044204" cy="584775"/>
          </a:xfrm>
          <a:prstGeom prst="rect">
            <a:avLst/>
          </a:prstGeom>
          <a:noFill/>
        </p:spPr>
        <p:txBody>
          <a:bodyPr wrap="square" rtlCol="0">
            <a:spAutoFit/>
          </a:bodyPr>
          <a:lstStyle/>
          <a:p>
            <a:pPr algn="ctr" defTabSz="914400"/>
            <a:r>
              <a:rPr lang="en-US" sz="3200" b="1">
                <a:solidFill>
                  <a:prstClr val="black"/>
                </a:solidFill>
                <a:latin typeface="Fira Sans SemiBold" panose="020B0603050000020004" pitchFamily="34" charset="0"/>
              </a:rPr>
              <a:t>Một số điều </a:t>
            </a:r>
            <a:r>
              <a:rPr lang="en-US" sz="3200" b="1">
                <a:solidFill>
                  <a:srgbClr val="00B050"/>
                </a:solidFill>
                <a:latin typeface="Fira Sans SemiBold" panose="020B0603050000020004" pitchFamily="34" charset="0"/>
              </a:rPr>
              <a:t>nên</a:t>
            </a:r>
            <a:r>
              <a:rPr lang="en-US" sz="3200" b="1">
                <a:solidFill>
                  <a:prstClr val="black"/>
                </a:solidFill>
                <a:latin typeface="Fira Sans SemiBold" panose="020B0603050000020004" pitchFamily="34" charset="0"/>
              </a:rPr>
              <a:t> làm khi tham gia mạng xã hội</a:t>
            </a:r>
          </a:p>
        </p:txBody>
      </p:sp>
    </p:spTree>
    <p:extLst>
      <p:ext uri="{BB962C8B-B14F-4D97-AF65-F5344CB8AC3E}">
        <p14:creationId xmlns:p14="http://schemas.microsoft.com/office/powerpoint/2010/main" val="324021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1B1A02-CDA0-4E3F-AA7A-22BDE4109249}"/>
              </a:ext>
            </a:extLst>
          </p:cNvPr>
          <p:cNvPicPr>
            <a:picLocks noChangeAspect="1"/>
          </p:cNvPicPr>
          <p:nvPr/>
        </p:nvPicPr>
        <p:blipFill>
          <a:blip r:embed="rId2"/>
          <a:stretch>
            <a:fillRect/>
          </a:stretch>
        </p:blipFill>
        <p:spPr>
          <a:xfrm>
            <a:off x="0" y="0"/>
            <a:ext cx="12156095" cy="4648200"/>
          </a:xfrm>
          <a:prstGeom prst="rect">
            <a:avLst/>
          </a:prstGeom>
        </p:spPr>
      </p:pic>
      <p:sp>
        <p:nvSpPr>
          <p:cNvPr id="3" name="TextBox 2">
            <a:extLst>
              <a:ext uri="{FF2B5EF4-FFF2-40B4-BE49-F238E27FC236}">
                <a16:creationId xmlns:a16="http://schemas.microsoft.com/office/drawing/2014/main" id="{F7A67D45-E92F-405E-8C3C-13D0A69C5FE0}"/>
              </a:ext>
            </a:extLst>
          </p:cNvPr>
          <p:cNvSpPr txBox="1"/>
          <p:nvPr/>
        </p:nvSpPr>
        <p:spPr>
          <a:xfrm>
            <a:off x="1217612" y="5486400"/>
            <a:ext cx="10044204" cy="584775"/>
          </a:xfrm>
          <a:prstGeom prst="rect">
            <a:avLst/>
          </a:prstGeom>
          <a:noFill/>
        </p:spPr>
        <p:txBody>
          <a:bodyPr wrap="square" rtlCol="0">
            <a:spAutoFit/>
          </a:bodyPr>
          <a:lstStyle/>
          <a:p>
            <a:pPr algn="ctr" defTabSz="914400"/>
            <a:r>
              <a:rPr lang="en-US" sz="3200" b="1">
                <a:solidFill>
                  <a:prstClr val="black"/>
                </a:solidFill>
                <a:latin typeface="Fira Sans SemiBold" panose="020B0603050000020004" pitchFamily="34" charset="0"/>
              </a:rPr>
              <a:t>Một số điều </a:t>
            </a:r>
            <a:r>
              <a:rPr lang="en-US" sz="3200" b="1">
                <a:solidFill>
                  <a:srgbClr val="FF0000"/>
                </a:solidFill>
                <a:latin typeface="Fira Sans SemiBold" panose="020B0603050000020004" pitchFamily="34" charset="0"/>
              </a:rPr>
              <a:t>không nên </a:t>
            </a:r>
            <a:r>
              <a:rPr lang="en-US" sz="3200" b="1">
                <a:solidFill>
                  <a:prstClr val="black"/>
                </a:solidFill>
                <a:latin typeface="Fira Sans SemiBold" panose="020B0603050000020004" pitchFamily="34" charset="0"/>
              </a:rPr>
              <a:t>làm khi tham gia mạng xã hội</a:t>
            </a:r>
          </a:p>
        </p:txBody>
      </p:sp>
    </p:spTree>
    <p:extLst>
      <p:ext uri="{BB962C8B-B14F-4D97-AF65-F5344CB8AC3E}">
        <p14:creationId xmlns:p14="http://schemas.microsoft.com/office/powerpoint/2010/main" val="59327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371D4-1C20-458A-8812-4A799389C3A2}"/>
              </a:ext>
            </a:extLst>
          </p:cNvPr>
          <p:cNvSpPr/>
          <p:nvPr/>
        </p:nvSpPr>
        <p:spPr>
          <a:xfrm>
            <a:off x="7392610" y="2547104"/>
            <a:ext cx="4796215" cy="4154984"/>
          </a:xfrm>
          <a:prstGeom prst="rect">
            <a:avLst/>
          </a:prstGeom>
        </p:spPr>
        <p:txBody>
          <a:bodyPr wrap="square">
            <a:spAutoFit/>
          </a:bodyPr>
          <a:lstStyle/>
          <a:p>
            <a:r>
              <a:rPr lang="vi-VN">
                <a:solidFill>
                  <a:srgbClr val="7030A0"/>
                </a:solidFill>
              </a:rPr>
              <a:t>Em nhận được tin nhắn trên Facebook từ tài khoản mang tên bạn em với nội dung bạn cần tiền gấp và yêu cầu em chuyển tiền ngay cho số điện thoại lạ hoặc một số tài khoản ngân hàng mang tên bạn em. Có thể vận dụng ba nguyên tắc phòng chống lừa đảo trong trường hợp này như thế nào?</a:t>
            </a:r>
            <a:endParaRPr lang="en-US">
              <a:solidFill>
                <a:srgbClr val="7030A0"/>
              </a:solidFill>
            </a:endParaRPr>
          </a:p>
        </p:txBody>
      </p:sp>
      <p:sp>
        <p:nvSpPr>
          <p:cNvPr id="3" name="TextBox 2">
            <a:extLst>
              <a:ext uri="{FF2B5EF4-FFF2-40B4-BE49-F238E27FC236}">
                <a16:creationId xmlns:a16="http://schemas.microsoft.com/office/drawing/2014/main" id="{9410A653-588F-4482-A402-2EE589BDDC42}"/>
              </a:ext>
            </a:extLst>
          </p:cNvPr>
          <p:cNvSpPr txBox="1"/>
          <p:nvPr/>
        </p:nvSpPr>
        <p:spPr>
          <a:xfrm>
            <a:off x="4818696" y="0"/>
            <a:ext cx="2699778" cy="707886"/>
          </a:xfrm>
          <a:prstGeom prst="rect">
            <a:avLst/>
          </a:prstGeom>
          <a:noFill/>
        </p:spPr>
        <p:txBody>
          <a:bodyPr wrap="none" rtlCol="0">
            <a:spAutoFit/>
          </a:bodyPr>
          <a:lstStyle/>
          <a:p>
            <a:r>
              <a:rPr lang="en-US" sz="4000">
                <a:solidFill>
                  <a:srgbClr val="FF0000"/>
                </a:solidFill>
                <a:latin typeface="Fira Sans SemiBold" panose="020B0603050000020004" pitchFamily="34" charset="0"/>
              </a:rPr>
              <a:t>LUYỆN TẬP</a:t>
            </a:r>
          </a:p>
        </p:txBody>
      </p:sp>
      <p:pic>
        <p:nvPicPr>
          <p:cNvPr id="4" name="Graphic 3" descr="Questions">
            <a:extLst>
              <a:ext uri="{FF2B5EF4-FFF2-40B4-BE49-F238E27FC236}">
                <a16:creationId xmlns:a16="http://schemas.microsoft.com/office/drawing/2014/main" id="{6F2D0EBC-8BCD-46A5-9D7B-783534884A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8717" y="707886"/>
            <a:ext cx="1524000" cy="1524000"/>
          </a:xfrm>
          <a:prstGeom prst="rect">
            <a:avLst/>
          </a:prstGeom>
        </p:spPr>
      </p:pic>
      <p:pic>
        <p:nvPicPr>
          <p:cNvPr id="5" name="Picture 4">
            <a:extLst>
              <a:ext uri="{FF2B5EF4-FFF2-40B4-BE49-F238E27FC236}">
                <a16:creationId xmlns:a16="http://schemas.microsoft.com/office/drawing/2014/main" id="{6F76D395-13C5-4733-B689-1E1D99FDD6FB}"/>
              </a:ext>
            </a:extLst>
          </p:cNvPr>
          <p:cNvPicPr>
            <a:picLocks noChangeAspect="1"/>
          </p:cNvPicPr>
          <p:nvPr/>
        </p:nvPicPr>
        <p:blipFill>
          <a:blip r:embed="rId4"/>
          <a:stretch>
            <a:fillRect/>
          </a:stretch>
        </p:blipFill>
        <p:spPr>
          <a:xfrm>
            <a:off x="912812" y="897345"/>
            <a:ext cx="523875" cy="638175"/>
          </a:xfrm>
          <a:prstGeom prst="rect">
            <a:avLst/>
          </a:prstGeom>
        </p:spPr>
      </p:pic>
      <p:pic>
        <p:nvPicPr>
          <p:cNvPr id="6" name="Picture 5">
            <a:extLst>
              <a:ext uri="{FF2B5EF4-FFF2-40B4-BE49-F238E27FC236}">
                <a16:creationId xmlns:a16="http://schemas.microsoft.com/office/drawing/2014/main" id="{63B161BE-CA73-4AC2-984A-DE6D704AE6B6}"/>
              </a:ext>
            </a:extLst>
          </p:cNvPr>
          <p:cNvPicPr>
            <a:picLocks noChangeAspect="1"/>
          </p:cNvPicPr>
          <p:nvPr/>
        </p:nvPicPr>
        <p:blipFill>
          <a:blip r:embed="rId5"/>
          <a:stretch>
            <a:fillRect/>
          </a:stretch>
        </p:blipFill>
        <p:spPr>
          <a:xfrm>
            <a:off x="874711" y="3323461"/>
            <a:ext cx="600075" cy="542925"/>
          </a:xfrm>
          <a:prstGeom prst="rect">
            <a:avLst/>
          </a:prstGeom>
        </p:spPr>
      </p:pic>
      <p:pic>
        <p:nvPicPr>
          <p:cNvPr id="7" name="Picture 6">
            <a:extLst>
              <a:ext uri="{FF2B5EF4-FFF2-40B4-BE49-F238E27FC236}">
                <a16:creationId xmlns:a16="http://schemas.microsoft.com/office/drawing/2014/main" id="{973C513A-9B01-4B44-88A4-2C9FD614393A}"/>
              </a:ext>
            </a:extLst>
          </p:cNvPr>
          <p:cNvPicPr>
            <a:picLocks noChangeAspect="1"/>
          </p:cNvPicPr>
          <p:nvPr/>
        </p:nvPicPr>
        <p:blipFill>
          <a:blip r:embed="rId6"/>
          <a:stretch>
            <a:fillRect/>
          </a:stretch>
        </p:blipFill>
        <p:spPr>
          <a:xfrm>
            <a:off x="969961" y="5269319"/>
            <a:ext cx="504825" cy="542925"/>
          </a:xfrm>
          <a:prstGeom prst="rect">
            <a:avLst/>
          </a:prstGeom>
        </p:spPr>
      </p:pic>
      <p:sp>
        <p:nvSpPr>
          <p:cNvPr id="8" name="TextBox 7">
            <a:extLst>
              <a:ext uri="{FF2B5EF4-FFF2-40B4-BE49-F238E27FC236}">
                <a16:creationId xmlns:a16="http://schemas.microsoft.com/office/drawing/2014/main" id="{8A31B9CA-972B-4F76-B26D-F61854C96DC3}"/>
              </a:ext>
            </a:extLst>
          </p:cNvPr>
          <p:cNvSpPr txBox="1"/>
          <p:nvPr/>
        </p:nvSpPr>
        <p:spPr>
          <a:xfrm>
            <a:off x="1436687" y="954822"/>
            <a:ext cx="1681871" cy="523220"/>
          </a:xfrm>
          <a:prstGeom prst="rect">
            <a:avLst/>
          </a:prstGeom>
          <a:noFill/>
        </p:spPr>
        <p:txBody>
          <a:bodyPr wrap="none" rtlCol="0">
            <a:spAutoFit/>
          </a:bodyPr>
          <a:lstStyle/>
          <a:p>
            <a:r>
              <a:rPr lang="en-US" sz="2800" b="1">
                <a:solidFill>
                  <a:srgbClr val="FF0000"/>
                </a:solidFill>
              </a:rPr>
              <a:t>CHẬM LẠI</a:t>
            </a:r>
          </a:p>
        </p:txBody>
      </p:sp>
      <p:sp>
        <p:nvSpPr>
          <p:cNvPr id="9" name="TextBox 8">
            <a:extLst>
              <a:ext uri="{FF2B5EF4-FFF2-40B4-BE49-F238E27FC236}">
                <a16:creationId xmlns:a16="http://schemas.microsoft.com/office/drawing/2014/main" id="{EB21BC70-D312-4E17-B54B-C3C1EE56422E}"/>
              </a:ext>
            </a:extLst>
          </p:cNvPr>
          <p:cNvSpPr txBox="1"/>
          <p:nvPr/>
        </p:nvSpPr>
        <p:spPr>
          <a:xfrm>
            <a:off x="969960" y="1592997"/>
            <a:ext cx="5124451" cy="1384995"/>
          </a:xfrm>
          <a:prstGeom prst="rect">
            <a:avLst/>
          </a:prstGeom>
          <a:noFill/>
        </p:spPr>
        <p:txBody>
          <a:bodyPr wrap="square" rtlCol="0">
            <a:spAutoFit/>
          </a:bodyPr>
          <a:lstStyle/>
          <a:p>
            <a:r>
              <a:rPr lang="en-US" sz="2800" b="1">
                <a:solidFill>
                  <a:schemeClr val="bg1"/>
                </a:solidFill>
                <a:latin typeface="+mj-lt"/>
              </a:rPr>
              <a:t>Xem xét có vấn đề lạ hay không (số điện thoại, tài khoản, cách viết tin nhắn,…)</a:t>
            </a:r>
          </a:p>
        </p:txBody>
      </p:sp>
      <p:sp>
        <p:nvSpPr>
          <p:cNvPr id="10" name="TextBox 9">
            <a:extLst>
              <a:ext uri="{FF2B5EF4-FFF2-40B4-BE49-F238E27FC236}">
                <a16:creationId xmlns:a16="http://schemas.microsoft.com/office/drawing/2014/main" id="{CB94AB5D-65B3-43EB-A9EC-EEC6E63B82EB}"/>
              </a:ext>
            </a:extLst>
          </p:cNvPr>
          <p:cNvSpPr txBox="1"/>
          <p:nvPr/>
        </p:nvSpPr>
        <p:spPr>
          <a:xfrm>
            <a:off x="1436687" y="3300400"/>
            <a:ext cx="2569486" cy="523220"/>
          </a:xfrm>
          <a:prstGeom prst="rect">
            <a:avLst/>
          </a:prstGeom>
          <a:noFill/>
        </p:spPr>
        <p:txBody>
          <a:bodyPr wrap="none" rtlCol="0">
            <a:spAutoFit/>
          </a:bodyPr>
          <a:lstStyle/>
          <a:p>
            <a:r>
              <a:rPr lang="en-US" sz="2800" b="1">
                <a:solidFill>
                  <a:srgbClr val="FF0000"/>
                </a:solidFill>
              </a:rPr>
              <a:t>KIỂM TRA NGAY</a:t>
            </a:r>
          </a:p>
        </p:txBody>
      </p:sp>
      <p:sp>
        <p:nvSpPr>
          <p:cNvPr id="11" name="TextBox 10">
            <a:extLst>
              <a:ext uri="{FF2B5EF4-FFF2-40B4-BE49-F238E27FC236}">
                <a16:creationId xmlns:a16="http://schemas.microsoft.com/office/drawing/2014/main" id="{F9BFD6BE-85A8-4177-9985-63F7CB8DFE0B}"/>
              </a:ext>
            </a:extLst>
          </p:cNvPr>
          <p:cNvSpPr txBox="1"/>
          <p:nvPr/>
        </p:nvSpPr>
        <p:spPr>
          <a:xfrm>
            <a:off x="969961" y="3938575"/>
            <a:ext cx="3852864" cy="954107"/>
          </a:xfrm>
          <a:prstGeom prst="rect">
            <a:avLst/>
          </a:prstGeom>
          <a:noFill/>
        </p:spPr>
        <p:txBody>
          <a:bodyPr wrap="square" rtlCol="0">
            <a:spAutoFit/>
          </a:bodyPr>
          <a:lstStyle/>
          <a:p>
            <a:r>
              <a:rPr lang="en-US" sz="2800" b="1">
                <a:solidFill>
                  <a:schemeClr val="bg1"/>
                </a:solidFill>
                <a:latin typeface="+mj-lt"/>
              </a:rPr>
              <a:t>Gọi điện trực tiếp để kiểm tra</a:t>
            </a:r>
          </a:p>
        </p:txBody>
      </p:sp>
      <p:sp>
        <p:nvSpPr>
          <p:cNvPr id="12" name="TextBox 11">
            <a:extLst>
              <a:ext uri="{FF2B5EF4-FFF2-40B4-BE49-F238E27FC236}">
                <a16:creationId xmlns:a16="http://schemas.microsoft.com/office/drawing/2014/main" id="{7A85C49A-EE32-4193-AB86-21BDE141376C}"/>
              </a:ext>
            </a:extLst>
          </p:cNvPr>
          <p:cNvSpPr txBox="1"/>
          <p:nvPr/>
        </p:nvSpPr>
        <p:spPr>
          <a:xfrm>
            <a:off x="1436687" y="5265630"/>
            <a:ext cx="3687228" cy="523220"/>
          </a:xfrm>
          <a:prstGeom prst="rect">
            <a:avLst/>
          </a:prstGeom>
          <a:noFill/>
        </p:spPr>
        <p:txBody>
          <a:bodyPr wrap="none" rtlCol="0">
            <a:spAutoFit/>
          </a:bodyPr>
          <a:lstStyle/>
          <a:p>
            <a:r>
              <a:rPr lang="en-US" sz="2800" b="1">
                <a:solidFill>
                  <a:srgbClr val="FF0000"/>
                </a:solidFill>
              </a:rPr>
              <a:t>DỪNG LẠI, KHÔNG GỬI</a:t>
            </a:r>
          </a:p>
        </p:txBody>
      </p:sp>
      <p:sp>
        <p:nvSpPr>
          <p:cNvPr id="13" name="TextBox 12">
            <a:extLst>
              <a:ext uri="{FF2B5EF4-FFF2-40B4-BE49-F238E27FC236}">
                <a16:creationId xmlns:a16="http://schemas.microsoft.com/office/drawing/2014/main" id="{548E76D7-6711-48B7-ACD7-6138E047B82D}"/>
              </a:ext>
            </a:extLst>
          </p:cNvPr>
          <p:cNvSpPr txBox="1"/>
          <p:nvPr/>
        </p:nvSpPr>
        <p:spPr>
          <a:xfrm>
            <a:off x="969960" y="5903805"/>
            <a:ext cx="5505451" cy="954107"/>
          </a:xfrm>
          <a:prstGeom prst="rect">
            <a:avLst/>
          </a:prstGeom>
          <a:noFill/>
        </p:spPr>
        <p:txBody>
          <a:bodyPr wrap="square" rtlCol="0">
            <a:spAutoFit/>
          </a:bodyPr>
          <a:lstStyle/>
          <a:p>
            <a:r>
              <a:rPr lang="en-US" sz="2800" b="1">
                <a:solidFill>
                  <a:schemeClr val="bg1"/>
                </a:solidFill>
                <a:latin typeface="Calibri" panose="020F0502020204030204" pitchFamily="34" charset="0"/>
              </a:rPr>
              <a:t>Không thực hiện chuyển tiền theo yêu cầu ch</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a đ</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ợc xác minh</a:t>
            </a:r>
          </a:p>
        </p:txBody>
      </p:sp>
    </p:spTree>
    <p:extLst>
      <p:ext uri="{BB962C8B-B14F-4D97-AF65-F5344CB8AC3E}">
        <p14:creationId xmlns:p14="http://schemas.microsoft.com/office/powerpoint/2010/main" val="236047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DB5AF-4C43-4AF3-9F62-7D9EC3066004}"/>
              </a:ext>
            </a:extLst>
          </p:cNvPr>
          <p:cNvSpPr/>
          <p:nvPr/>
        </p:nvSpPr>
        <p:spPr>
          <a:xfrm>
            <a:off x="2817812" y="608418"/>
            <a:ext cx="8532813" cy="1200329"/>
          </a:xfrm>
          <a:prstGeom prst="rect">
            <a:avLst/>
          </a:prstGeom>
        </p:spPr>
        <p:txBody>
          <a:bodyPr wrap="square">
            <a:spAutoFit/>
          </a:bodyPr>
          <a:lstStyle/>
          <a:p>
            <a:r>
              <a:rPr lang="en-US">
                <a:solidFill>
                  <a:srgbClr val="7030A0"/>
                </a:solidFill>
                <a:latin typeface="Verdana (Body)"/>
              </a:rPr>
              <a:t>Ngoài những điều nên làm và không nên làm khi tham gia mạng xã hội (Hình 9.2, Hình 9.3). Em có thể bổ sung thêm một vài điều khác nữa hay không?</a:t>
            </a:r>
          </a:p>
        </p:txBody>
      </p:sp>
      <p:pic>
        <p:nvPicPr>
          <p:cNvPr id="3" name="Graphic 2" descr="Questions">
            <a:extLst>
              <a:ext uri="{FF2B5EF4-FFF2-40B4-BE49-F238E27FC236}">
                <a16:creationId xmlns:a16="http://schemas.microsoft.com/office/drawing/2014/main" id="{3A95FD39-77D0-48A1-8CFC-4E09E68889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012" y="304800"/>
            <a:ext cx="1524000" cy="1524000"/>
          </a:xfrm>
          <a:prstGeom prst="rect">
            <a:avLst/>
          </a:prstGeom>
        </p:spPr>
      </p:pic>
      <p:pic>
        <p:nvPicPr>
          <p:cNvPr id="6" name="Graphic 5" descr="Connections">
            <a:extLst>
              <a:ext uri="{FF2B5EF4-FFF2-40B4-BE49-F238E27FC236}">
                <a16:creationId xmlns:a16="http://schemas.microsoft.com/office/drawing/2014/main" id="{551EFCA3-5710-46B4-8715-F8D527E03F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287" y="2286000"/>
            <a:ext cx="1524000" cy="1524000"/>
          </a:xfrm>
          <a:prstGeom prst="rect">
            <a:avLst/>
          </a:prstGeom>
        </p:spPr>
      </p:pic>
      <p:pic>
        <p:nvPicPr>
          <p:cNvPr id="8" name="Graphic 7" descr="Lock">
            <a:extLst>
              <a:ext uri="{FF2B5EF4-FFF2-40B4-BE49-F238E27FC236}">
                <a16:creationId xmlns:a16="http://schemas.microsoft.com/office/drawing/2014/main" id="{64F00FEA-244B-4BF8-9F61-F24CE34915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687" y="4038600"/>
            <a:ext cx="1219200" cy="1219200"/>
          </a:xfrm>
          <a:prstGeom prst="rect">
            <a:avLst/>
          </a:prstGeom>
        </p:spPr>
      </p:pic>
      <p:pic>
        <p:nvPicPr>
          <p:cNvPr id="10" name="Graphic 9" descr="Employee badge">
            <a:extLst>
              <a:ext uri="{FF2B5EF4-FFF2-40B4-BE49-F238E27FC236}">
                <a16:creationId xmlns:a16="http://schemas.microsoft.com/office/drawing/2014/main" id="{8A3C573B-1388-48B1-8753-FA3AF9310F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687" y="5486400"/>
            <a:ext cx="1219200" cy="1219200"/>
          </a:xfrm>
          <a:prstGeom prst="rect">
            <a:avLst/>
          </a:prstGeom>
        </p:spPr>
      </p:pic>
      <p:sp>
        <p:nvSpPr>
          <p:cNvPr id="11" name="TextBox 10">
            <a:extLst>
              <a:ext uri="{FF2B5EF4-FFF2-40B4-BE49-F238E27FC236}">
                <a16:creationId xmlns:a16="http://schemas.microsoft.com/office/drawing/2014/main" id="{C289E97E-0162-493B-8145-D119822B1C4F}"/>
              </a:ext>
            </a:extLst>
          </p:cNvPr>
          <p:cNvSpPr txBox="1"/>
          <p:nvPr/>
        </p:nvSpPr>
        <p:spPr>
          <a:xfrm>
            <a:off x="2817812" y="2786390"/>
            <a:ext cx="1574470" cy="523220"/>
          </a:xfrm>
          <a:prstGeom prst="rect">
            <a:avLst/>
          </a:prstGeom>
          <a:noFill/>
        </p:spPr>
        <p:txBody>
          <a:bodyPr wrap="none" rtlCol="0">
            <a:spAutoFit/>
          </a:bodyPr>
          <a:lstStyle/>
          <a:p>
            <a:r>
              <a:rPr lang="en-US" sz="2800">
                <a:solidFill>
                  <a:srgbClr val="00B050"/>
                </a:solidFill>
              </a:rPr>
              <a:t>Chọn bạn</a:t>
            </a:r>
          </a:p>
        </p:txBody>
      </p:sp>
      <p:sp>
        <p:nvSpPr>
          <p:cNvPr id="12" name="TextBox 11">
            <a:extLst>
              <a:ext uri="{FF2B5EF4-FFF2-40B4-BE49-F238E27FC236}">
                <a16:creationId xmlns:a16="http://schemas.microsoft.com/office/drawing/2014/main" id="{90136E75-61EC-4429-AB52-DA5CD0D2F2E9}"/>
              </a:ext>
            </a:extLst>
          </p:cNvPr>
          <p:cNvSpPr txBox="1"/>
          <p:nvPr/>
        </p:nvSpPr>
        <p:spPr>
          <a:xfrm>
            <a:off x="2817812" y="4474855"/>
            <a:ext cx="3068212" cy="523220"/>
          </a:xfrm>
          <a:prstGeom prst="rect">
            <a:avLst/>
          </a:prstGeom>
          <a:noFill/>
        </p:spPr>
        <p:txBody>
          <a:bodyPr wrap="none" rtlCol="0">
            <a:spAutoFit/>
          </a:bodyPr>
          <a:lstStyle/>
          <a:p>
            <a:r>
              <a:rPr lang="en-US" sz="2800">
                <a:solidFill>
                  <a:srgbClr val="00B050"/>
                </a:solidFill>
              </a:rPr>
              <a:t>Đặt mật khẩu mạnh</a:t>
            </a:r>
          </a:p>
        </p:txBody>
      </p:sp>
      <p:sp>
        <p:nvSpPr>
          <p:cNvPr id="13" name="TextBox 12">
            <a:extLst>
              <a:ext uri="{FF2B5EF4-FFF2-40B4-BE49-F238E27FC236}">
                <a16:creationId xmlns:a16="http://schemas.microsoft.com/office/drawing/2014/main" id="{560D8AA2-8761-4975-A24C-3365DAD39871}"/>
              </a:ext>
            </a:extLst>
          </p:cNvPr>
          <p:cNvSpPr txBox="1"/>
          <p:nvPr/>
        </p:nvSpPr>
        <p:spPr>
          <a:xfrm>
            <a:off x="2817812" y="5834390"/>
            <a:ext cx="3068212" cy="954107"/>
          </a:xfrm>
          <a:prstGeom prst="rect">
            <a:avLst/>
          </a:prstGeom>
          <a:noFill/>
        </p:spPr>
        <p:txBody>
          <a:bodyPr wrap="square" rtlCol="0">
            <a:spAutoFit/>
          </a:bodyPr>
          <a:lstStyle/>
          <a:p>
            <a:r>
              <a:rPr lang="en-US" sz="2800">
                <a:solidFill>
                  <a:srgbClr val="00B050"/>
                </a:solidFill>
              </a:rPr>
              <a:t>Đăng kí thông tin cá nhân rõ ràng</a:t>
            </a:r>
          </a:p>
        </p:txBody>
      </p:sp>
      <p:pic>
        <p:nvPicPr>
          <p:cNvPr id="15" name="Graphic 14" descr="Marketing">
            <a:extLst>
              <a:ext uri="{FF2B5EF4-FFF2-40B4-BE49-F238E27FC236}">
                <a16:creationId xmlns:a16="http://schemas.microsoft.com/office/drawing/2014/main" id="{0D5FB7C3-B96C-4C17-97A3-9909394F1E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08812" y="2302030"/>
            <a:ext cx="1235230" cy="1235230"/>
          </a:xfrm>
          <a:prstGeom prst="rect">
            <a:avLst/>
          </a:prstGeom>
        </p:spPr>
      </p:pic>
      <p:sp>
        <p:nvSpPr>
          <p:cNvPr id="17" name="TextBox 16">
            <a:extLst>
              <a:ext uri="{FF2B5EF4-FFF2-40B4-BE49-F238E27FC236}">
                <a16:creationId xmlns:a16="http://schemas.microsoft.com/office/drawing/2014/main" id="{6623A049-30FF-4BE1-B444-DA58AC7155CE}"/>
              </a:ext>
            </a:extLst>
          </p:cNvPr>
          <p:cNvSpPr txBox="1"/>
          <p:nvPr/>
        </p:nvSpPr>
        <p:spPr>
          <a:xfrm>
            <a:off x="8609012" y="2658035"/>
            <a:ext cx="2624920" cy="523220"/>
          </a:xfrm>
          <a:prstGeom prst="rect">
            <a:avLst/>
          </a:prstGeom>
          <a:noFill/>
        </p:spPr>
        <p:txBody>
          <a:bodyPr wrap="square" rtlCol="0">
            <a:spAutoFit/>
          </a:bodyPr>
          <a:lstStyle/>
          <a:p>
            <a:r>
              <a:rPr lang="en-US" sz="2800">
                <a:solidFill>
                  <a:srgbClr val="FF0000"/>
                </a:solidFill>
              </a:rPr>
              <a:t>Chia sẻ bừa bãi</a:t>
            </a:r>
          </a:p>
        </p:txBody>
      </p:sp>
      <p:pic>
        <p:nvPicPr>
          <p:cNvPr id="19" name="Graphic 18" descr="Images">
            <a:extLst>
              <a:ext uri="{FF2B5EF4-FFF2-40B4-BE49-F238E27FC236}">
                <a16:creationId xmlns:a16="http://schemas.microsoft.com/office/drawing/2014/main" id="{CE249BF8-B5DF-4D37-B05D-61FEB3025A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84218" y="3886850"/>
            <a:ext cx="1176010" cy="1176010"/>
          </a:xfrm>
          <a:prstGeom prst="rect">
            <a:avLst/>
          </a:prstGeom>
        </p:spPr>
      </p:pic>
      <p:sp>
        <p:nvSpPr>
          <p:cNvPr id="20" name="TextBox 19">
            <a:extLst>
              <a:ext uri="{FF2B5EF4-FFF2-40B4-BE49-F238E27FC236}">
                <a16:creationId xmlns:a16="http://schemas.microsoft.com/office/drawing/2014/main" id="{EBCD6A99-3EDC-4226-A764-A956BB1D6F11}"/>
              </a:ext>
            </a:extLst>
          </p:cNvPr>
          <p:cNvSpPr txBox="1"/>
          <p:nvPr/>
        </p:nvSpPr>
        <p:spPr>
          <a:xfrm>
            <a:off x="8609012" y="4386590"/>
            <a:ext cx="3745120" cy="954107"/>
          </a:xfrm>
          <a:prstGeom prst="rect">
            <a:avLst/>
          </a:prstGeom>
          <a:noFill/>
        </p:spPr>
        <p:txBody>
          <a:bodyPr wrap="square" rtlCol="0">
            <a:spAutoFit/>
          </a:bodyPr>
          <a:lstStyle/>
          <a:p>
            <a:r>
              <a:rPr lang="en-US" sz="2800">
                <a:solidFill>
                  <a:srgbClr val="FF0000"/>
                </a:solidFill>
              </a:rPr>
              <a:t>Vi phạm bản quyền</a:t>
            </a:r>
          </a:p>
          <a:p>
            <a:r>
              <a:rPr lang="en-US" sz="2800">
                <a:solidFill>
                  <a:srgbClr val="FF0000"/>
                </a:solidFill>
              </a:rPr>
              <a:t>(âm thanh, hình ảnh,…)</a:t>
            </a:r>
          </a:p>
        </p:txBody>
      </p:sp>
      <p:pic>
        <p:nvPicPr>
          <p:cNvPr id="22" name="Graphic 21" descr="Link">
            <a:extLst>
              <a:ext uri="{FF2B5EF4-FFF2-40B4-BE49-F238E27FC236}">
                <a16:creationId xmlns:a16="http://schemas.microsoft.com/office/drawing/2014/main" id="{F458615A-BCD7-49D8-A1CF-996B145F52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08812" y="5486400"/>
            <a:ext cx="1176010" cy="1176010"/>
          </a:xfrm>
          <a:prstGeom prst="rect">
            <a:avLst/>
          </a:prstGeom>
        </p:spPr>
      </p:pic>
      <p:sp>
        <p:nvSpPr>
          <p:cNvPr id="23" name="TextBox 22">
            <a:extLst>
              <a:ext uri="{FF2B5EF4-FFF2-40B4-BE49-F238E27FC236}">
                <a16:creationId xmlns:a16="http://schemas.microsoft.com/office/drawing/2014/main" id="{A535102F-129F-479F-9365-F3EDB1F01E15}"/>
              </a:ext>
            </a:extLst>
          </p:cNvPr>
          <p:cNvSpPr txBox="1"/>
          <p:nvPr/>
        </p:nvSpPr>
        <p:spPr>
          <a:xfrm>
            <a:off x="8609012" y="5834390"/>
            <a:ext cx="3617795" cy="523220"/>
          </a:xfrm>
          <a:prstGeom prst="rect">
            <a:avLst/>
          </a:prstGeom>
          <a:noFill/>
        </p:spPr>
        <p:txBody>
          <a:bodyPr wrap="square" rtlCol="0">
            <a:spAutoFit/>
          </a:bodyPr>
          <a:lstStyle/>
          <a:p>
            <a:r>
              <a:rPr lang="en-US" sz="2800">
                <a:solidFill>
                  <a:srgbClr val="FF0000"/>
                </a:solidFill>
                <a:latin typeface="Calibri" panose="020F0502020204030204" pitchFamily="34" charset="0"/>
              </a:rPr>
              <a:t>Vào các đ</a:t>
            </a:r>
            <a:r>
              <a:rPr lang="vi-VN" sz="2800">
                <a:solidFill>
                  <a:srgbClr val="FF0000"/>
                </a:solidFill>
                <a:latin typeface="Calibri" panose="020F0502020204030204" pitchFamily="34" charset="0"/>
              </a:rPr>
              <a:t>ư</a:t>
            </a:r>
            <a:r>
              <a:rPr lang="en-US" sz="2800">
                <a:solidFill>
                  <a:srgbClr val="FF0000"/>
                </a:solidFill>
                <a:latin typeface="Calibri" panose="020F0502020204030204" pitchFamily="34" charset="0"/>
              </a:rPr>
              <a:t>ờng link lạ</a:t>
            </a:r>
          </a:p>
        </p:txBody>
      </p:sp>
    </p:spTree>
    <p:extLst>
      <p:ext uri="{BB962C8B-B14F-4D97-AF65-F5344CB8AC3E}">
        <p14:creationId xmlns:p14="http://schemas.microsoft.com/office/powerpoint/2010/main" val="3214697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2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4B9982-11E6-4B62-A774-93C75420EA2F}"/>
              </a:ext>
            </a:extLst>
          </p:cNvPr>
          <p:cNvSpPr/>
          <p:nvPr/>
        </p:nvSpPr>
        <p:spPr>
          <a:xfrm>
            <a:off x="2589212" y="310887"/>
            <a:ext cx="9067800"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altLang="zh-CN" sz="3400" b="0" i="0" u="none" strike="noStrike" kern="0" cap="none" spc="0" normalizeH="0" baseline="0" noProof="0">
                <a:ln>
                  <a:noFill/>
                </a:ln>
                <a:solidFill>
                  <a:srgbClr val="7030A0"/>
                </a:solidFill>
                <a:effectLst/>
                <a:uLnTx/>
                <a:uFillTx/>
                <a:latin typeface="Calibri" panose="020F0502020204030204" pitchFamily="34" charset="0"/>
                <a:ea typeface="Tahoma" panose="020B0604030504040204" pitchFamily="34" charset="0"/>
                <a:cs typeface="Times New Roman" panose="02020603050405020304" pitchFamily="18" charset="0"/>
              </a:rPr>
              <a:t>Em có biết một hành vi lừa đảo nào trên mạng không? Nếu có, em hãy kể cách thức lừa đảo.</a:t>
            </a:r>
            <a:endParaRPr kumimoji="0" lang="en-US" sz="1800" b="0" i="0" u="none" strike="noStrike" kern="0" cap="none" spc="0" normalizeH="0" baseline="0" noProof="0">
              <a:ln>
                <a:noFill/>
              </a:ln>
              <a:solidFill>
                <a:srgbClr val="7030A0"/>
              </a:solidFill>
              <a:effectLst/>
              <a:uLnTx/>
              <a:uFillTx/>
              <a:latin typeface="Calibri" panose="020F0502020204030204" pitchFamily="34" charset="0"/>
            </a:endParaRPr>
          </a:p>
        </p:txBody>
      </p:sp>
      <p:pic>
        <p:nvPicPr>
          <p:cNvPr id="8" name="Graphic 7" descr="Questions">
            <a:extLst>
              <a:ext uri="{FF2B5EF4-FFF2-40B4-BE49-F238E27FC236}">
                <a16:creationId xmlns:a16="http://schemas.microsoft.com/office/drawing/2014/main" id="{5D6B37DD-B860-4324-8288-92FA2A9FBF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2" y="118274"/>
            <a:ext cx="1524000" cy="1524000"/>
          </a:xfrm>
          <a:prstGeom prst="rect">
            <a:avLst/>
          </a:prstGeom>
        </p:spPr>
      </p:pic>
      <p:pic>
        <p:nvPicPr>
          <p:cNvPr id="11" name="Picture 10">
            <a:extLst>
              <a:ext uri="{FF2B5EF4-FFF2-40B4-BE49-F238E27FC236}">
                <a16:creationId xmlns:a16="http://schemas.microsoft.com/office/drawing/2014/main" id="{7E279976-2EA3-4151-A5FB-0D234BC096A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3348733" y="1962388"/>
            <a:ext cx="5793679" cy="2572645"/>
          </a:xfrm>
          <a:prstGeom prst="rect">
            <a:avLst/>
          </a:prstGeom>
        </p:spPr>
      </p:pic>
      <p:pic>
        <p:nvPicPr>
          <p:cNvPr id="12" name="Picture 11">
            <a:extLst>
              <a:ext uri="{FF2B5EF4-FFF2-40B4-BE49-F238E27FC236}">
                <a16:creationId xmlns:a16="http://schemas.microsoft.com/office/drawing/2014/main" id="{F1D8D060-9BC9-4E3C-8C6D-03355D060E0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6046" y="4926842"/>
            <a:ext cx="6097250" cy="1931158"/>
          </a:xfrm>
          <a:prstGeom prst="rect">
            <a:avLst/>
          </a:prstGeom>
        </p:spPr>
      </p:pic>
      <p:pic>
        <p:nvPicPr>
          <p:cNvPr id="15" name="Picture 14">
            <a:extLst>
              <a:ext uri="{FF2B5EF4-FFF2-40B4-BE49-F238E27FC236}">
                <a16:creationId xmlns:a16="http://schemas.microsoft.com/office/drawing/2014/main" id="{BAF936DB-8517-47E1-A3B4-9E15AA881EF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399212" y="4817657"/>
            <a:ext cx="5626400" cy="2040343"/>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01DD87-F0B9-4B2A-B237-47DD6C853A8B}"/>
              </a:ext>
            </a:extLst>
          </p:cNvPr>
          <p:cNvSpPr/>
          <p:nvPr/>
        </p:nvSpPr>
        <p:spPr>
          <a:xfrm>
            <a:off x="912812" y="152400"/>
            <a:ext cx="11049000" cy="1077218"/>
          </a:xfrm>
          <a:prstGeom prst="rect">
            <a:avLst/>
          </a:prstGeom>
        </p:spPr>
        <p:txBody>
          <a:bodyPr wrap="square">
            <a:spAutoFit/>
          </a:bodyPr>
          <a:lstStyle/>
          <a:p>
            <a:r>
              <a:rPr lang="en-US" sz="3200">
                <a:solidFill>
                  <a:srgbClr val="00B0F0"/>
                </a:solidFill>
                <a:latin typeface="Fira Sans SemiBold" panose="020B0603050000020004" pitchFamily="34" charset="0"/>
              </a:rPr>
              <a:t>1. NHẬN BIẾT VÀ PHÒNG TRÁNH MỘT SỐ DẠNG LỪA ĐẢO TRÊN KHÔNG GIAN SỐ</a:t>
            </a:r>
          </a:p>
        </p:txBody>
      </p:sp>
      <p:sp>
        <p:nvSpPr>
          <p:cNvPr id="6" name="Rectangle 5">
            <a:extLst>
              <a:ext uri="{FF2B5EF4-FFF2-40B4-BE49-F238E27FC236}">
                <a16:creationId xmlns:a16="http://schemas.microsoft.com/office/drawing/2014/main" id="{ED60E737-50D1-4799-8496-5E55DCA6C3EF}"/>
              </a:ext>
            </a:extLst>
          </p:cNvPr>
          <p:cNvSpPr/>
          <p:nvPr/>
        </p:nvSpPr>
        <p:spPr>
          <a:xfrm>
            <a:off x="4496937" y="1493728"/>
            <a:ext cx="7542212" cy="5355312"/>
          </a:xfrm>
          <a:prstGeom prst="rect">
            <a:avLst/>
          </a:prstGeom>
        </p:spPr>
        <p:txBody>
          <a:bodyPr wrap="square">
            <a:spAutoFit/>
          </a:bodyPr>
          <a:lstStyle/>
          <a:p>
            <a:pPr>
              <a:spcAft>
                <a:spcPts val="1200"/>
              </a:spcAft>
            </a:pPr>
            <a:r>
              <a:rPr lang="en-US" sz="3200" b="1">
                <a:solidFill>
                  <a:srgbClr val="FF0000"/>
                </a:solidFill>
                <a:latin typeface="Calibri" panose="020F0502020204030204" pitchFamily="34" charset="0"/>
              </a:rPr>
              <a:t>Giả sử em gặp </a:t>
            </a:r>
            <a:r>
              <a:rPr lang="vi-VN" sz="3200" b="1">
                <a:solidFill>
                  <a:srgbClr val="FF0000"/>
                </a:solidFill>
                <a:latin typeface="Calibri" panose="020F0502020204030204" pitchFamily="34" charset="0"/>
              </a:rPr>
              <a:t>tình </a:t>
            </a:r>
            <a:r>
              <a:rPr lang="en-US" sz="3200" b="1">
                <a:solidFill>
                  <a:srgbClr val="FF0000"/>
                </a:solidFill>
                <a:latin typeface="Calibri" panose="020F0502020204030204" pitchFamily="34" charset="0"/>
              </a:rPr>
              <a:t>sau:</a:t>
            </a:r>
            <a:endParaRPr lang="vi-VN" sz="3200" b="1">
              <a:solidFill>
                <a:srgbClr val="FF0000"/>
              </a:solidFill>
              <a:latin typeface="Calibri" panose="020F0502020204030204" pitchFamily="34" charset="0"/>
            </a:endParaRPr>
          </a:p>
          <a:p>
            <a:pPr marL="342900" indent="-342900">
              <a:spcAft>
                <a:spcPts val="1200"/>
              </a:spcAft>
              <a:buFont typeface="Arial" panose="020B0604020202020204" pitchFamily="34" charset="0"/>
              <a:buChar char="•"/>
            </a:pPr>
            <a:r>
              <a:rPr lang="vi-VN" sz="2800">
                <a:solidFill>
                  <a:schemeClr val="bg1"/>
                </a:solidFill>
                <a:latin typeface="Calibri" panose="020F0502020204030204" pitchFamily="34" charset="0"/>
              </a:rPr>
              <a:t>Nhận </a:t>
            </a:r>
            <a:r>
              <a:rPr lang="en-US" sz="2800">
                <a:solidFill>
                  <a:schemeClr val="bg1"/>
                </a:solidFill>
                <a:latin typeface="Calibri" panose="020F0502020204030204" pitchFamily="34" charset="0"/>
              </a:rPr>
              <a:t>tin</a:t>
            </a:r>
            <a:r>
              <a:rPr lang="vi-VN" sz="2800">
                <a:solidFill>
                  <a:schemeClr val="bg1"/>
                </a:solidFill>
                <a:latin typeface="Calibri" panose="020F0502020204030204" pitchFamily="34" charset="0"/>
              </a:rPr>
              <a:t> nhắn (qua thư điện tử, điện thoại, mạng xã hội Facebook, Zalo, Tiktok,…) yêu cầu chuyển tiền ngay vào tài khoản số 123456789 nếu không muốn gặp những rắc rối liên quan tới bản thân hay cơ quan luật pháp.</a:t>
            </a:r>
          </a:p>
          <a:p>
            <a:pPr marL="342900" indent="-342900">
              <a:spcAft>
                <a:spcPts val="1200"/>
              </a:spcAft>
              <a:buFont typeface="Arial" panose="020B0604020202020204" pitchFamily="34" charset="0"/>
              <a:buChar char="•"/>
            </a:pPr>
            <a:r>
              <a:rPr lang="vi-VN" sz="2800">
                <a:solidFill>
                  <a:schemeClr val="bg1"/>
                </a:solidFill>
                <a:latin typeface="Calibri" panose="020F0502020204030204" pitchFamily="34" charset="0"/>
              </a:rPr>
              <a:t>Nhận được thư điện tử từ địa chỉ lạ yêu cầu mở một tài liệu hoặc một đường link đính kèm và thực hiện theo hướng dẫn.</a:t>
            </a:r>
          </a:p>
          <a:p>
            <a:pPr>
              <a:spcAft>
                <a:spcPts val="1200"/>
              </a:spcAft>
            </a:pPr>
            <a:r>
              <a:rPr lang="vi-VN" sz="2800" b="1">
                <a:solidFill>
                  <a:srgbClr val="7030A0"/>
                </a:solidFill>
                <a:latin typeface="Calibri" panose="020F0502020204030204" pitchFamily="34" charset="0"/>
              </a:rPr>
              <a:t>Trong những tình huống ấy, em hoặc người quen đã xử lí như thế nào?</a:t>
            </a:r>
            <a:endParaRPr lang="en-US" sz="2800" b="1">
              <a:solidFill>
                <a:srgbClr val="7030A0"/>
              </a:solidFill>
              <a:latin typeface="Calibri" panose="020F0502020204030204" pitchFamily="34" charset="0"/>
            </a:endParaRPr>
          </a:p>
        </p:txBody>
      </p:sp>
      <p:pic>
        <p:nvPicPr>
          <p:cNvPr id="11" name="Picture 10" descr="A person wearing a mask and using a computer&#10;&#10;Description automatically generated">
            <a:extLst>
              <a:ext uri="{FF2B5EF4-FFF2-40B4-BE49-F238E27FC236}">
                <a16:creationId xmlns:a16="http://schemas.microsoft.com/office/drawing/2014/main" id="{D235F741-A23B-4209-B4A7-27266496D9D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746" b="90113" l="27431" r="92500">
                        <a14:foregroundMark x1="35139" y1="55226" x2="29028" y2="74435"/>
                        <a14:foregroundMark x1="29028" y1="74435" x2="28056" y2="85311"/>
                        <a14:foregroundMark x1="28056" y1="85311" x2="33333" y2="89548"/>
                        <a14:foregroundMark x1="33333" y1="89548" x2="33958" y2="89548"/>
                        <a14:foregroundMark x1="31042" y1="66525" x2="28333" y2="76554"/>
                        <a14:foregroundMark x1="28333" y1="76554" x2="27431" y2="87712"/>
                        <a14:foregroundMark x1="27431" y1="87712" x2="31667" y2="90113"/>
                      </a14:backgroundRemoval>
                    </a14:imgEffect>
                  </a14:imgLayer>
                </a14:imgProps>
              </a:ext>
              <a:ext uri="{28A0092B-C50C-407E-A947-70E740481C1C}">
                <a14:useLocalDpi xmlns:a14="http://schemas.microsoft.com/office/drawing/2010/main" val="0"/>
              </a:ext>
            </a:extLst>
          </a:blip>
          <a:srcRect l="26243" r="26747"/>
          <a:stretch/>
        </p:blipFill>
        <p:spPr>
          <a:xfrm>
            <a:off x="0" y="2514600"/>
            <a:ext cx="4419600" cy="4622412"/>
          </a:xfrm>
          <a:prstGeom prst="rect">
            <a:avLst/>
          </a:prstGeom>
        </p:spPr>
      </p:pic>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CFDDA03-3B1D-4666-B21F-3A7A10B6F54D}"/>
              </a:ext>
            </a:extLst>
          </p:cNvPr>
          <p:cNvSpPr txBox="1"/>
          <p:nvPr/>
        </p:nvSpPr>
        <p:spPr>
          <a:xfrm>
            <a:off x="1384208" y="76200"/>
            <a:ext cx="10044204" cy="1077218"/>
          </a:xfrm>
          <a:prstGeom prst="rect">
            <a:avLst/>
          </a:prstGeom>
          <a:noFill/>
        </p:spPr>
        <p:txBody>
          <a:bodyPr wrap="square" rtlCol="0">
            <a:spAutoFit/>
          </a:bodyPr>
          <a:lstStyle/>
          <a:p>
            <a:pPr algn="ctr" defTabSz="914400"/>
            <a:r>
              <a:rPr lang="en-US" sz="3200" b="1">
                <a:solidFill>
                  <a:prstClr val="black"/>
                </a:solidFill>
                <a:latin typeface="Fira Sans SemiBold" panose="020B0603050000020004" pitchFamily="34" charset="0"/>
              </a:rPr>
              <a:t>a) Một số nguyên tắc nhận biết và phòng tránh lừa đảo trên không gian số</a:t>
            </a:r>
          </a:p>
        </p:txBody>
      </p:sp>
      <p:grpSp>
        <p:nvGrpSpPr>
          <p:cNvPr id="205" name="Group 204">
            <a:extLst>
              <a:ext uri="{FF2B5EF4-FFF2-40B4-BE49-F238E27FC236}">
                <a16:creationId xmlns:a16="http://schemas.microsoft.com/office/drawing/2014/main" id="{9F9A48B8-6E88-49A7-B421-355527F8BAB9}"/>
              </a:ext>
            </a:extLst>
          </p:cNvPr>
          <p:cNvGrpSpPr/>
          <p:nvPr/>
        </p:nvGrpSpPr>
        <p:grpSpPr>
          <a:xfrm>
            <a:off x="4099" y="1396747"/>
            <a:ext cx="914400" cy="914400"/>
            <a:chOff x="6856326" y="1405657"/>
            <a:chExt cx="914400" cy="914400"/>
          </a:xfrm>
        </p:grpSpPr>
        <p:sp>
          <p:nvSpPr>
            <p:cNvPr id="166" name="Diamond 165">
              <a:extLst>
                <a:ext uri="{FF2B5EF4-FFF2-40B4-BE49-F238E27FC236}">
                  <a16:creationId xmlns:a16="http://schemas.microsoft.com/office/drawing/2014/main" id="{692569BC-4BBF-4E7B-959E-533669937EAB}"/>
                </a:ext>
                <a:ext uri="{C183D7F6-B498-43B3-948B-1728B52AA6E4}">
                  <adec:decorative xmlns:adec="http://schemas.microsoft.com/office/drawing/2017/decorative" val="1"/>
                </a:ext>
              </a:extLst>
            </p:cNvPr>
            <p:cNvSpPr/>
            <p:nvPr/>
          </p:nvSpPr>
          <p:spPr>
            <a:xfrm>
              <a:off x="6856326" y="1405657"/>
              <a:ext cx="914400" cy="914400"/>
            </a:xfrm>
            <a:prstGeom prst="diamond">
              <a:avLst/>
            </a:prstGeom>
            <a:solidFill>
              <a:srgbClr val="E317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grpSp>
          <p:nvGrpSpPr>
            <p:cNvPr id="167" name="Group 166" descr="This image is an icon of pen and paper. ">
              <a:extLst>
                <a:ext uri="{FF2B5EF4-FFF2-40B4-BE49-F238E27FC236}">
                  <a16:creationId xmlns:a16="http://schemas.microsoft.com/office/drawing/2014/main" id="{631A2036-D583-44E5-80E5-677AA8F91DF1}"/>
                </a:ext>
              </a:extLst>
            </p:cNvPr>
            <p:cNvGrpSpPr/>
            <p:nvPr/>
          </p:nvGrpSpPr>
          <p:grpSpPr>
            <a:xfrm>
              <a:off x="7183425" y="1733475"/>
              <a:ext cx="260202" cy="258764"/>
              <a:chOff x="7018338" y="4656138"/>
              <a:chExt cx="287337" cy="285750"/>
            </a:xfrm>
            <a:solidFill>
              <a:sysClr val="window" lastClr="FFFFFF"/>
            </a:solidFill>
            <a:effectLst/>
          </p:grpSpPr>
          <p:sp>
            <p:nvSpPr>
              <p:cNvPr id="168" name="Freeform 4604">
                <a:extLst>
                  <a:ext uri="{FF2B5EF4-FFF2-40B4-BE49-F238E27FC236}">
                    <a16:creationId xmlns:a16="http://schemas.microsoft.com/office/drawing/2014/main" id="{4D245778-1B9E-45D7-AF22-67ACAB0D3F41}"/>
                  </a:ext>
                </a:extLst>
              </p:cNvPr>
              <p:cNvSpPr>
                <a:spLocks noEditPoints="1"/>
              </p:cNvSpPr>
              <p:nvPr/>
            </p:nvSpPr>
            <p:spPr bwMode="auto">
              <a:xfrm>
                <a:off x="7018338" y="4656138"/>
                <a:ext cx="230188" cy="285750"/>
              </a:xfrm>
              <a:custGeom>
                <a:avLst/>
                <a:gdLst>
                  <a:gd name="T0" fmla="*/ 351 w 723"/>
                  <a:gd name="T1" fmla="*/ 416 h 903"/>
                  <a:gd name="T2" fmla="*/ 348 w 723"/>
                  <a:gd name="T3" fmla="*/ 400 h 903"/>
                  <a:gd name="T4" fmla="*/ 362 w 723"/>
                  <a:gd name="T5" fmla="*/ 391 h 903"/>
                  <a:gd name="T6" fmla="*/ 525 w 723"/>
                  <a:gd name="T7" fmla="*/ 398 h 903"/>
                  <a:gd name="T8" fmla="*/ 525 w 723"/>
                  <a:gd name="T9" fmla="*/ 414 h 903"/>
                  <a:gd name="T10" fmla="*/ 513 w 723"/>
                  <a:gd name="T11" fmla="*/ 572 h 903"/>
                  <a:gd name="T12" fmla="*/ 349 w 723"/>
                  <a:gd name="T13" fmla="*/ 565 h 903"/>
                  <a:gd name="T14" fmla="*/ 349 w 723"/>
                  <a:gd name="T15" fmla="*/ 548 h 903"/>
                  <a:gd name="T16" fmla="*/ 513 w 723"/>
                  <a:gd name="T17" fmla="*/ 542 h 903"/>
                  <a:gd name="T18" fmla="*/ 526 w 723"/>
                  <a:gd name="T19" fmla="*/ 551 h 903"/>
                  <a:gd name="T20" fmla="*/ 523 w 723"/>
                  <a:gd name="T21" fmla="*/ 568 h 903"/>
                  <a:gd name="T22" fmla="*/ 362 w 723"/>
                  <a:gd name="T23" fmla="*/ 722 h 903"/>
                  <a:gd name="T24" fmla="*/ 348 w 723"/>
                  <a:gd name="T25" fmla="*/ 713 h 903"/>
                  <a:gd name="T26" fmla="*/ 351 w 723"/>
                  <a:gd name="T27" fmla="*/ 696 h 903"/>
                  <a:gd name="T28" fmla="*/ 515 w 723"/>
                  <a:gd name="T29" fmla="*/ 693 h 903"/>
                  <a:gd name="T30" fmla="*/ 528 w 723"/>
                  <a:gd name="T31" fmla="*/ 704 h 903"/>
                  <a:gd name="T32" fmla="*/ 521 w 723"/>
                  <a:gd name="T33" fmla="*/ 720 h 903"/>
                  <a:gd name="T34" fmla="*/ 232 w 723"/>
                  <a:gd name="T35" fmla="*/ 405 h 903"/>
                  <a:gd name="T36" fmla="*/ 198 w 723"/>
                  <a:gd name="T37" fmla="*/ 381 h 903"/>
                  <a:gd name="T38" fmla="*/ 200 w 723"/>
                  <a:gd name="T39" fmla="*/ 365 h 903"/>
                  <a:gd name="T40" fmla="*/ 217 w 723"/>
                  <a:gd name="T41" fmla="*/ 362 h 903"/>
                  <a:gd name="T42" fmla="*/ 296 w 723"/>
                  <a:gd name="T43" fmla="*/ 302 h 903"/>
                  <a:gd name="T44" fmla="*/ 312 w 723"/>
                  <a:gd name="T45" fmla="*/ 306 h 903"/>
                  <a:gd name="T46" fmla="*/ 315 w 723"/>
                  <a:gd name="T47" fmla="*/ 321 h 903"/>
                  <a:gd name="T48" fmla="*/ 226 w 723"/>
                  <a:gd name="T49" fmla="*/ 556 h 903"/>
                  <a:gd name="T50" fmla="*/ 197 w 723"/>
                  <a:gd name="T51" fmla="*/ 529 h 903"/>
                  <a:gd name="T52" fmla="*/ 203 w 723"/>
                  <a:gd name="T53" fmla="*/ 514 h 903"/>
                  <a:gd name="T54" fmla="*/ 219 w 723"/>
                  <a:gd name="T55" fmla="*/ 514 h 903"/>
                  <a:gd name="T56" fmla="*/ 298 w 723"/>
                  <a:gd name="T57" fmla="*/ 451 h 903"/>
                  <a:gd name="T58" fmla="*/ 314 w 723"/>
                  <a:gd name="T59" fmla="*/ 458 h 903"/>
                  <a:gd name="T60" fmla="*/ 314 w 723"/>
                  <a:gd name="T61" fmla="*/ 475 h 903"/>
                  <a:gd name="T62" fmla="*/ 155 w 723"/>
                  <a:gd name="T63" fmla="*/ 238 h 903"/>
                  <a:gd name="T64" fmla="*/ 208 w 723"/>
                  <a:gd name="T65" fmla="*/ 197 h 903"/>
                  <a:gd name="T66" fmla="*/ 164 w 723"/>
                  <a:gd name="T67" fmla="*/ 236 h 903"/>
                  <a:gd name="T68" fmla="*/ 31 w 723"/>
                  <a:gd name="T69" fmla="*/ 125 h 903"/>
                  <a:gd name="T70" fmla="*/ 53 w 723"/>
                  <a:gd name="T71" fmla="*/ 68 h 903"/>
                  <a:gd name="T72" fmla="*/ 101 w 723"/>
                  <a:gd name="T73" fmla="*/ 35 h 903"/>
                  <a:gd name="T74" fmla="*/ 150 w 723"/>
                  <a:gd name="T75" fmla="*/ 36 h 903"/>
                  <a:gd name="T76" fmla="*/ 210 w 723"/>
                  <a:gd name="T77" fmla="*/ 80 h 903"/>
                  <a:gd name="T78" fmla="*/ 226 w 723"/>
                  <a:gd name="T79" fmla="*/ 143 h 903"/>
                  <a:gd name="T80" fmla="*/ 125 w 723"/>
                  <a:gd name="T81" fmla="*/ 154 h 903"/>
                  <a:gd name="T82" fmla="*/ 136 w 723"/>
                  <a:gd name="T83" fmla="*/ 0 h 903"/>
                  <a:gd name="T84" fmla="*/ 104 w 723"/>
                  <a:gd name="T85" fmla="*/ 2 h 903"/>
                  <a:gd name="T86" fmla="*/ 39 w 723"/>
                  <a:gd name="T87" fmla="*/ 40 h 903"/>
                  <a:gd name="T88" fmla="*/ 4 w 723"/>
                  <a:gd name="T89" fmla="*/ 108 h 903"/>
                  <a:gd name="T90" fmla="*/ 4 w 723"/>
                  <a:gd name="T91" fmla="*/ 625 h 903"/>
                  <a:gd name="T92" fmla="*/ 121 w 723"/>
                  <a:gd name="T93" fmla="*/ 632 h 903"/>
                  <a:gd name="T94" fmla="*/ 128 w 723"/>
                  <a:gd name="T95" fmla="*/ 901 h 903"/>
                  <a:gd name="T96" fmla="*/ 593 w 723"/>
                  <a:gd name="T97" fmla="*/ 902 h 903"/>
                  <a:gd name="T98" fmla="*/ 603 w 723"/>
                  <a:gd name="T99" fmla="*/ 888 h 903"/>
                  <a:gd name="T100" fmla="*/ 660 w 723"/>
                  <a:gd name="T101" fmla="*/ 248 h 903"/>
                  <a:gd name="T102" fmla="*/ 708 w 723"/>
                  <a:gd name="T103" fmla="*/ 194 h 903"/>
                  <a:gd name="T104" fmla="*/ 723 w 723"/>
                  <a:gd name="T105" fmla="*/ 121 h 903"/>
                  <a:gd name="T106" fmla="*/ 691 w 723"/>
                  <a:gd name="T107" fmla="*/ 50 h 903"/>
                  <a:gd name="T108" fmla="*/ 627 w 723"/>
                  <a:gd name="T109" fmla="*/ 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3" h="903">
                    <a:moveTo>
                      <a:pt x="513" y="421"/>
                    </a:moveTo>
                    <a:lnTo>
                      <a:pt x="362" y="421"/>
                    </a:lnTo>
                    <a:lnTo>
                      <a:pt x="359" y="421"/>
                    </a:lnTo>
                    <a:lnTo>
                      <a:pt x="356" y="420"/>
                    </a:lnTo>
                    <a:lnTo>
                      <a:pt x="354" y="418"/>
                    </a:lnTo>
                    <a:lnTo>
                      <a:pt x="351" y="416"/>
                    </a:lnTo>
                    <a:lnTo>
                      <a:pt x="349" y="414"/>
                    </a:lnTo>
                    <a:lnTo>
                      <a:pt x="348" y="412"/>
                    </a:lnTo>
                    <a:lnTo>
                      <a:pt x="347" y="409"/>
                    </a:lnTo>
                    <a:lnTo>
                      <a:pt x="347" y="406"/>
                    </a:lnTo>
                    <a:lnTo>
                      <a:pt x="347" y="403"/>
                    </a:lnTo>
                    <a:lnTo>
                      <a:pt x="348" y="400"/>
                    </a:lnTo>
                    <a:lnTo>
                      <a:pt x="349" y="398"/>
                    </a:lnTo>
                    <a:lnTo>
                      <a:pt x="351" y="396"/>
                    </a:lnTo>
                    <a:lnTo>
                      <a:pt x="354" y="394"/>
                    </a:lnTo>
                    <a:lnTo>
                      <a:pt x="356" y="393"/>
                    </a:lnTo>
                    <a:lnTo>
                      <a:pt x="359" y="391"/>
                    </a:lnTo>
                    <a:lnTo>
                      <a:pt x="362" y="391"/>
                    </a:lnTo>
                    <a:lnTo>
                      <a:pt x="513" y="391"/>
                    </a:lnTo>
                    <a:lnTo>
                      <a:pt x="515" y="391"/>
                    </a:lnTo>
                    <a:lnTo>
                      <a:pt x="519" y="393"/>
                    </a:lnTo>
                    <a:lnTo>
                      <a:pt x="521" y="394"/>
                    </a:lnTo>
                    <a:lnTo>
                      <a:pt x="523" y="396"/>
                    </a:lnTo>
                    <a:lnTo>
                      <a:pt x="525" y="398"/>
                    </a:lnTo>
                    <a:lnTo>
                      <a:pt x="526" y="400"/>
                    </a:lnTo>
                    <a:lnTo>
                      <a:pt x="528" y="403"/>
                    </a:lnTo>
                    <a:lnTo>
                      <a:pt x="528" y="406"/>
                    </a:lnTo>
                    <a:lnTo>
                      <a:pt x="528" y="409"/>
                    </a:lnTo>
                    <a:lnTo>
                      <a:pt x="526" y="412"/>
                    </a:lnTo>
                    <a:lnTo>
                      <a:pt x="525" y="414"/>
                    </a:lnTo>
                    <a:lnTo>
                      <a:pt x="523" y="416"/>
                    </a:lnTo>
                    <a:lnTo>
                      <a:pt x="521" y="418"/>
                    </a:lnTo>
                    <a:lnTo>
                      <a:pt x="519" y="420"/>
                    </a:lnTo>
                    <a:lnTo>
                      <a:pt x="515" y="421"/>
                    </a:lnTo>
                    <a:lnTo>
                      <a:pt x="513" y="421"/>
                    </a:lnTo>
                    <a:close/>
                    <a:moveTo>
                      <a:pt x="513" y="572"/>
                    </a:moveTo>
                    <a:lnTo>
                      <a:pt x="362" y="572"/>
                    </a:lnTo>
                    <a:lnTo>
                      <a:pt x="359" y="571"/>
                    </a:lnTo>
                    <a:lnTo>
                      <a:pt x="356" y="571"/>
                    </a:lnTo>
                    <a:lnTo>
                      <a:pt x="354" y="569"/>
                    </a:lnTo>
                    <a:lnTo>
                      <a:pt x="351" y="568"/>
                    </a:lnTo>
                    <a:lnTo>
                      <a:pt x="349" y="565"/>
                    </a:lnTo>
                    <a:lnTo>
                      <a:pt x="348" y="563"/>
                    </a:lnTo>
                    <a:lnTo>
                      <a:pt x="347" y="560"/>
                    </a:lnTo>
                    <a:lnTo>
                      <a:pt x="347" y="556"/>
                    </a:lnTo>
                    <a:lnTo>
                      <a:pt x="347" y="554"/>
                    </a:lnTo>
                    <a:lnTo>
                      <a:pt x="348" y="551"/>
                    </a:lnTo>
                    <a:lnTo>
                      <a:pt x="349" y="548"/>
                    </a:lnTo>
                    <a:lnTo>
                      <a:pt x="351" y="546"/>
                    </a:lnTo>
                    <a:lnTo>
                      <a:pt x="354" y="544"/>
                    </a:lnTo>
                    <a:lnTo>
                      <a:pt x="356" y="543"/>
                    </a:lnTo>
                    <a:lnTo>
                      <a:pt x="359" y="542"/>
                    </a:lnTo>
                    <a:lnTo>
                      <a:pt x="362" y="542"/>
                    </a:lnTo>
                    <a:lnTo>
                      <a:pt x="513" y="542"/>
                    </a:lnTo>
                    <a:lnTo>
                      <a:pt x="515" y="542"/>
                    </a:lnTo>
                    <a:lnTo>
                      <a:pt x="519" y="543"/>
                    </a:lnTo>
                    <a:lnTo>
                      <a:pt x="521" y="544"/>
                    </a:lnTo>
                    <a:lnTo>
                      <a:pt x="523" y="546"/>
                    </a:lnTo>
                    <a:lnTo>
                      <a:pt x="525" y="548"/>
                    </a:lnTo>
                    <a:lnTo>
                      <a:pt x="526" y="551"/>
                    </a:lnTo>
                    <a:lnTo>
                      <a:pt x="528" y="554"/>
                    </a:lnTo>
                    <a:lnTo>
                      <a:pt x="528" y="556"/>
                    </a:lnTo>
                    <a:lnTo>
                      <a:pt x="528" y="560"/>
                    </a:lnTo>
                    <a:lnTo>
                      <a:pt x="526" y="563"/>
                    </a:lnTo>
                    <a:lnTo>
                      <a:pt x="525" y="565"/>
                    </a:lnTo>
                    <a:lnTo>
                      <a:pt x="523" y="568"/>
                    </a:lnTo>
                    <a:lnTo>
                      <a:pt x="521" y="569"/>
                    </a:lnTo>
                    <a:lnTo>
                      <a:pt x="519" y="571"/>
                    </a:lnTo>
                    <a:lnTo>
                      <a:pt x="515" y="571"/>
                    </a:lnTo>
                    <a:lnTo>
                      <a:pt x="513" y="572"/>
                    </a:lnTo>
                    <a:close/>
                    <a:moveTo>
                      <a:pt x="513" y="722"/>
                    </a:moveTo>
                    <a:lnTo>
                      <a:pt x="362" y="722"/>
                    </a:lnTo>
                    <a:lnTo>
                      <a:pt x="359" y="722"/>
                    </a:lnTo>
                    <a:lnTo>
                      <a:pt x="356" y="721"/>
                    </a:lnTo>
                    <a:lnTo>
                      <a:pt x="354" y="720"/>
                    </a:lnTo>
                    <a:lnTo>
                      <a:pt x="351" y="718"/>
                    </a:lnTo>
                    <a:lnTo>
                      <a:pt x="349" y="716"/>
                    </a:lnTo>
                    <a:lnTo>
                      <a:pt x="348" y="713"/>
                    </a:lnTo>
                    <a:lnTo>
                      <a:pt x="347" y="710"/>
                    </a:lnTo>
                    <a:lnTo>
                      <a:pt x="347" y="708"/>
                    </a:lnTo>
                    <a:lnTo>
                      <a:pt x="347" y="704"/>
                    </a:lnTo>
                    <a:lnTo>
                      <a:pt x="348" y="702"/>
                    </a:lnTo>
                    <a:lnTo>
                      <a:pt x="349" y="699"/>
                    </a:lnTo>
                    <a:lnTo>
                      <a:pt x="351" y="696"/>
                    </a:lnTo>
                    <a:lnTo>
                      <a:pt x="354" y="695"/>
                    </a:lnTo>
                    <a:lnTo>
                      <a:pt x="356" y="693"/>
                    </a:lnTo>
                    <a:lnTo>
                      <a:pt x="359" y="693"/>
                    </a:lnTo>
                    <a:lnTo>
                      <a:pt x="362" y="692"/>
                    </a:lnTo>
                    <a:lnTo>
                      <a:pt x="513" y="692"/>
                    </a:lnTo>
                    <a:lnTo>
                      <a:pt x="515" y="693"/>
                    </a:lnTo>
                    <a:lnTo>
                      <a:pt x="519" y="693"/>
                    </a:lnTo>
                    <a:lnTo>
                      <a:pt x="521" y="695"/>
                    </a:lnTo>
                    <a:lnTo>
                      <a:pt x="523" y="696"/>
                    </a:lnTo>
                    <a:lnTo>
                      <a:pt x="525" y="699"/>
                    </a:lnTo>
                    <a:lnTo>
                      <a:pt x="526" y="702"/>
                    </a:lnTo>
                    <a:lnTo>
                      <a:pt x="528" y="704"/>
                    </a:lnTo>
                    <a:lnTo>
                      <a:pt x="528" y="708"/>
                    </a:lnTo>
                    <a:lnTo>
                      <a:pt x="528" y="710"/>
                    </a:lnTo>
                    <a:lnTo>
                      <a:pt x="526" y="713"/>
                    </a:lnTo>
                    <a:lnTo>
                      <a:pt x="525" y="716"/>
                    </a:lnTo>
                    <a:lnTo>
                      <a:pt x="523" y="718"/>
                    </a:lnTo>
                    <a:lnTo>
                      <a:pt x="521" y="720"/>
                    </a:lnTo>
                    <a:lnTo>
                      <a:pt x="519" y="721"/>
                    </a:lnTo>
                    <a:lnTo>
                      <a:pt x="515" y="722"/>
                    </a:lnTo>
                    <a:lnTo>
                      <a:pt x="513" y="722"/>
                    </a:lnTo>
                    <a:close/>
                    <a:moveTo>
                      <a:pt x="312" y="326"/>
                    </a:moveTo>
                    <a:lnTo>
                      <a:pt x="237" y="402"/>
                    </a:lnTo>
                    <a:lnTo>
                      <a:pt x="232" y="405"/>
                    </a:lnTo>
                    <a:lnTo>
                      <a:pt x="226" y="406"/>
                    </a:lnTo>
                    <a:lnTo>
                      <a:pt x="220" y="405"/>
                    </a:lnTo>
                    <a:lnTo>
                      <a:pt x="216" y="402"/>
                    </a:lnTo>
                    <a:lnTo>
                      <a:pt x="200" y="387"/>
                    </a:lnTo>
                    <a:lnTo>
                      <a:pt x="199" y="385"/>
                    </a:lnTo>
                    <a:lnTo>
                      <a:pt x="198" y="381"/>
                    </a:lnTo>
                    <a:lnTo>
                      <a:pt x="197" y="379"/>
                    </a:lnTo>
                    <a:lnTo>
                      <a:pt x="197" y="376"/>
                    </a:lnTo>
                    <a:lnTo>
                      <a:pt x="197" y="373"/>
                    </a:lnTo>
                    <a:lnTo>
                      <a:pt x="198" y="370"/>
                    </a:lnTo>
                    <a:lnTo>
                      <a:pt x="199" y="368"/>
                    </a:lnTo>
                    <a:lnTo>
                      <a:pt x="200" y="365"/>
                    </a:lnTo>
                    <a:lnTo>
                      <a:pt x="203" y="363"/>
                    </a:lnTo>
                    <a:lnTo>
                      <a:pt x="206" y="362"/>
                    </a:lnTo>
                    <a:lnTo>
                      <a:pt x="208" y="361"/>
                    </a:lnTo>
                    <a:lnTo>
                      <a:pt x="211" y="361"/>
                    </a:lnTo>
                    <a:lnTo>
                      <a:pt x="214" y="361"/>
                    </a:lnTo>
                    <a:lnTo>
                      <a:pt x="217" y="362"/>
                    </a:lnTo>
                    <a:lnTo>
                      <a:pt x="219" y="363"/>
                    </a:lnTo>
                    <a:lnTo>
                      <a:pt x="221" y="365"/>
                    </a:lnTo>
                    <a:lnTo>
                      <a:pt x="226" y="370"/>
                    </a:lnTo>
                    <a:lnTo>
                      <a:pt x="290" y="306"/>
                    </a:lnTo>
                    <a:lnTo>
                      <a:pt x="294" y="303"/>
                    </a:lnTo>
                    <a:lnTo>
                      <a:pt x="296" y="302"/>
                    </a:lnTo>
                    <a:lnTo>
                      <a:pt x="298" y="301"/>
                    </a:lnTo>
                    <a:lnTo>
                      <a:pt x="302" y="301"/>
                    </a:lnTo>
                    <a:lnTo>
                      <a:pt x="304" y="301"/>
                    </a:lnTo>
                    <a:lnTo>
                      <a:pt x="307" y="302"/>
                    </a:lnTo>
                    <a:lnTo>
                      <a:pt x="310" y="303"/>
                    </a:lnTo>
                    <a:lnTo>
                      <a:pt x="312" y="306"/>
                    </a:lnTo>
                    <a:lnTo>
                      <a:pt x="314" y="308"/>
                    </a:lnTo>
                    <a:lnTo>
                      <a:pt x="315" y="310"/>
                    </a:lnTo>
                    <a:lnTo>
                      <a:pt x="316" y="312"/>
                    </a:lnTo>
                    <a:lnTo>
                      <a:pt x="316" y="316"/>
                    </a:lnTo>
                    <a:lnTo>
                      <a:pt x="316" y="319"/>
                    </a:lnTo>
                    <a:lnTo>
                      <a:pt x="315" y="321"/>
                    </a:lnTo>
                    <a:lnTo>
                      <a:pt x="314" y="324"/>
                    </a:lnTo>
                    <a:lnTo>
                      <a:pt x="312" y="326"/>
                    </a:lnTo>
                    <a:close/>
                    <a:moveTo>
                      <a:pt x="312" y="477"/>
                    </a:moveTo>
                    <a:lnTo>
                      <a:pt x="237" y="552"/>
                    </a:lnTo>
                    <a:lnTo>
                      <a:pt x="232" y="555"/>
                    </a:lnTo>
                    <a:lnTo>
                      <a:pt x="226" y="556"/>
                    </a:lnTo>
                    <a:lnTo>
                      <a:pt x="220" y="555"/>
                    </a:lnTo>
                    <a:lnTo>
                      <a:pt x="216" y="552"/>
                    </a:lnTo>
                    <a:lnTo>
                      <a:pt x="200" y="537"/>
                    </a:lnTo>
                    <a:lnTo>
                      <a:pt x="199" y="535"/>
                    </a:lnTo>
                    <a:lnTo>
                      <a:pt x="198" y="533"/>
                    </a:lnTo>
                    <a:lnTo>
                      <a:pt x="197" y="529"/>
                    </a:lnTo>
                    <a:lnTo>
                      <a:pt x="197" y="527"/>
                    </a:lnTo>
                    <a:lnTo>
                      <a:pt x="197" y="524"/>
                    </a:lnTo>
                    <a:lnTo>
                      <a:pt x="198" y="521"/>
                    </a:lnTo>
                    <a:lnTo>
                      <a:pt x="199" y="518"/>
                    </a:lnTo>
                    <a:lnTo>
                      <a:pt x="200" y="516"/>
                    </a:lnTo>
                    <a:lnTo>
                      <a:pt x="203" y="514"/>
                    </a:lnTo>
                    <a:lnTo>
                      <a:pt x="206" y="512"/>
                    </a:lnTo>
                    <a:lnTo>
                      <a:pt x="208" y="512"/>
                    </a:lnTo>
                    <a:lnTo>
                      <a:pt x="211" y="511"/>
                    </a:lnTo>
                    <a:lnTo>
                      <a:pt x="214" y="512"/>
                    </a:lnTo>
                    <a:lnTo>
                      <a:pt x="217" y="512"/>
                    </a:lnTo>
                    <a:lnTo>
                      <a:pt x="219" y="514"/>
                    </a:lnTo>
                    <a:lnTo>
                      <a:pt x="221" y="516"/>
                    </a:lnTo>
                    <a:lnTo>
                      <a:pt x="226" y="520"/>
                    </a:lnTo>
                    <a:lnTo>
                      <a:pt x="290" y="456"/>
                    </a:lnTo>
                    <a:lnTo>
                      <a:pt x="294" y="454"/>
                    </a:lnTo>
                    <a:lnTo>
                      <a:pt x="296" y="452"/>
                    </a:lnTo>
                    <a:lnTo>
                      <a:pt x="298" y="451"/>
                    </a:lnTo>
                    <a:lnTo>
                      <a:pt x="302" y="451"/>
                    </a:lnTo>
                    <a:lnTo>
                      <a:pt x="304" y="451"/>
                    </a:lnTo>
                    <a:lnTo>
                      <a:pt x="307" y="452"/>
                    </a:lnTo>
                    <a:lnTo>
                      <a:pt x="310" y="454"/>
                    </a:lnTo>
                    <a:lnTo>
                      <a:pt x="312" y="456"/>
                    </a:lnTo>
                    <a:lnTo>
                      <a:pt x="314" y="458"/>
                    </a:lnTo>
                    <a:lnTo>
                      <a:pt x="315" y="460"/>
                    </a:lnTo>
                    <a:lnTo>
                      <a:pt x="316" y="464"/>
                    </a:lnTo>
                    <a:lnTo>
                      <a:pt x="316" y="466"/>
                    </a:lnTo>
                    <a:lnTo>
                      <a:pt x="316" y="469"/>
                    </a:lnTo>
                    <a:lnTo>
                      <a:pt x="315" y="472"/>
                    </a:lnTo>
                    <a:lnTo>
                      <a:pt x="314" y="475"/>
                    </a:lnTo>
                    <a:lnTo>
                      <a:pt x="312" y="477"/>
                    </a:lnTo>
                    <a:close/>
                    <a:moveTo>
                      <a:pt x="164" y="236"/>
                    </a:moveTo>
                    <a:lnTo>
                      <a:pt x="162" y="237"/>
                    </a:lnTo>
                    <a:lnTo>
                      <a:pt x="158" y="238"/>
                    </a:lnTo>
                    <a:lnTo>
                      <a:pt x="157" y="238"/>
                    </a:lnTo>
                    <a:lnTo>
                      <a:pt x="155" y="238"/>
                    </a:lnTo>
                    <a:lnTo>
                      <a:pt x="153" y="239"/>
                    </a:lnTo>
                    <a:lnTo>
                      <a:pt x="151" y="239"/>
                    </a:lnTo>
                    <a:lnTo>
                      <a:pt x="151" y="180"/>
                    </a:lnTo>
                    <a:lnTo>
                      <a:pt x="217" y="180"/>
                    </a:lnTo>
                    <a:lnTo>
                      <a:pt x="214" y="188"/>
                    </a:lnTo>
                    <a:lnTo>
                      <a:pt x="208" y="197"/>
                    </a:lnTo>
                    <a:lnTo>
                      <a:pt x="203" y="205"/>
                    </a:lnTo>
                    <a:lnTo>
                      <a:pt x="197" y="212"/>
                    </a:lnTo>
                    <a:lnTo>
                      <a:pt x="190" y="220"/>
                    </a:lnTo>
                    <a:lnTo>
                      <a:pt x="182" y="225"/>
                    </a:lnTo>
                    <a:lnTo>
                      <a:pt x="173" y="231"/>
                    </a:lnTo>
                    <a:lnTo>
                      <a:pt x="164" y="236"/>
                    </a:lnTo>
                    <a:close/>
                    <a:moveTo>
                      <a:pt x="121" y="166"/>
                    </a:moveTo>
                    <a:lnTo>
                      <a:pt x="121" y="256"/>
                    </a:lnTo>
                    <a:lnTo>
                      <a:pt x="121" y="601"/>
                    </a:lnTo>
                    <a:lnTo>
                      <a:pt x="31" y="601"/>
                    </a:lnTo>
                    <a:lnTo>
                      <a:pt x="31" y="135"/>
                    </a:lnTo>
                    <a:lnTo>
                      <a:pt x="31" y="125"/>
                    </a:lnTo>
                    <a:lnTo>
                      <a:pt x="33" y="115"/>
                    </a:lnTo>
                    <a:lnTo>
                      <a:pt x="35" y="105"/>
                    </a:lnTo>
                    <a:lnTo>
                      <a:pt x="39" y="94"/>
                    </a:lnTo>
                    <a:lnTo>
                      <a:pt x="43" y="85"/>
                    </a:lnTo>
                    <a:lnTo>
                      <a:pt x="48" y="77"/>
                    </a:lnTo>
                    <a:lnTo>
                      <a:pt x="53" y="68"/>
                    </a:lnTo>
                    <a:lnTo>
                      <a:pt x="60" y="62"/>
                    </a:lnTo>
                    <a:lnTo>
                      <a:pt x="67" y="55"/>
                    </a:lnTo>
                    <a:lnTo>
                      <a:pt x="75" y="48"/>
                    </a:lnTo>
                    <a:lnTo>
                      <a:pt x="83" y="42"/>
                    </a:lnTo>
                    <a:lnTo>
                      <a:pt x="92" y="38"/>
                    </a:lnTo>
                    <a:lnTo>
                      <a:pt x="101" y="35"/>
                    </a:lnTo>
                    <a:lnTo>
                      <a:pt x="110" y="32"/>
                    </a:lnTo>
                    <a:lnTo>
                      <a:pt x="120" y="30"/>
                    </a:lnTo>
                    <a:lnTo>
                      <a:pt x="129" y="30"/>
                    </a:lnTo>
                    <a:lnTo>
                      <a:pt x="132" y="30"/>
                    </a:lnTo>
                    <a:lnTo>
                      <a:pt x="135" y="30"/>
                    </a:lnTo>
                    <a:lnTo>
                      <a:pt x="150" y="36"/>
                    </a:lnTo>
                    <a:lnTo>
                      <a:pt x="164" y="41"/>
                    </a:lnTo>
                    <a:lnTo>
                      <a:pt x="176" y="48"/>
                    </a:lnTo>
                    <a:lnTo>
                      <a:pt x="188" y="56"/>
                    </a:lnTo>
                    <a:lnTo>
                      <a:pt x="197" y="63"/>
                    </a:lnTo>
                    <a:lnTo>
                      <a:pt x="205" y="71"/>
                    </a:lnTo>
                    <a:lnTo>
                      <a:pt x="210" y="80"/>
                    </a:lnTo>
                    <a:lnTo>
                      <a:pt x="216" y="88"/>
                    </a:lnTo>
                    <a:lnTo>
                      <a:pt x="220" y="99"/>
                    </a:lnTo>
                    <a:lnTo>
                      <a:pt x="224" y="110"/>
                    </a:lnTo>
                    <a:lnTo>
                      <a:pt x="226" y="123"/>
                    </a:lnTo>
                    <a:lnTo>
                      <a:pt x="226" y="135"/>
                    </a:lnTo>
                    <a:lnTo>
                      <a:pt x="226" y="143"/>
                    </a:lnTo>
                    <a:lnTo>
                      <a:pt x="225" y="150"/>
                    </a:lnTo>
                    <a:lnTo>
                      <a:pt x="136" y="150"/>
                    </a:lnTo>
                    <a:lnTo>
                      <a:pt x="133" y="151"/>
                    </a:lnTo>
                    <a:lnTo>
                      <a:pt x="130" y="151"/>
                    </a:lnTo>
                    <a:lnTo>
                      <a:pt x="128" y="153"/>
                    </a:lnTo>
                    <a:lnTo>
                      <a:pt x="125" y="154"/>
                    </a:lnTo>
                    <a:lnTo>
                      <a:pt x="123" y="156"/>
                    </a:lnTo>
                    <a:lnTo>
                      <a:pt x="122" y="160"/>
                    </a:lnTo>
                    <a:lnTo>
                      <a:pt x="121" y="162"/>
                    </a:lnTo>
                    <a:lnTo>
                      <a:pt x="121" y="166"/>
                    </a:lnTo>
                    <a:close/>
                    <a:moveTo>
                      <a:pt x="587" y="0"/>
                    </a:moveTo>
                    <a:lnTo>
                      <a:pt x="136" y="0"/>
                    </a:lnTo>
                    <a:lnTo>
                      <a:pt x="136" y="0"/>
                    </a:lnTo>
                    <a:lnTo>
                      <a:pt x="135" y="0"/>
                    </a:lnTo>
                    <a:lnTo>
                      <a:pt x="132" y="0"/>
                    </a:lnTo>
                    <a:lnTo>
                      <a:pt x="129" y="0"/>
                    </a:lnTo>
                    <a:lnTo>
                      <a:pt x="116" y="1"/>
                    </a:lnTo>
                    <a:lnTo>
                      <a:pt x="104" y="2"/>
                    </a:lnTo>
                    <a:lnTo>
                      <a:pt x="92" y="5"/>
                    </a:lnTo>
                    <a:lnTo>
                      <a:pt x="80" y="11"/>
                    </a:lnTo>
                    <a:lnTo>
                      <a:pt x="69" y="16"/>
                    </a:lnTo>
                    <a:lnTo>
                      <a:pt x="58" y="23"/>
                    </a:lnTo>
                    <a:lnTo>
                      <a:pt x="48" y="31"/>
                    </a:lnTo>
                    <a:lnTo>
                      <a:pt x="39" y="40"/>
                    </a:lnTo>
                    <a:lnTo>
                      <a:pt x="31" y="49"/>
                    </a:lnTo>
                    <a:lnTo>
                      <a:pt x="23" y="59"/>
                    </a:lnTo>
                    <a:lnTo>
                      <a:pt x="16" y="71"/>
                    </a:lnTo>
                    <a:lnTo>
                      <a:pt x="10" y="83"/>
                    </a:lnTo>
                    <a:lnTo>
                      <a:pt x="6" y="95"/>
                    </a:lnTo>
                    <a:lnTo>
                      <a:pt x="4" y="108"/>
                    </a:lnTo>
                    <a:lnTo>
                      <a:pt x="1" y="121"/>
                    </a:lnTo>
                    <a:lnTo>
                      <a:pt x="0" y="135"/>
                    </a:lnTo>
                    <a:lnTo>
                      <a:pt x="0" y="617"/>
                    </a:lnTo>
                    <a:lnTo>
                      <a:pt x="1" y="620"/>
                    </a:lnTo>
                    <a:lnTo>
                      <a:pt x="1" y="623"/>
                    </a:lnTo>
                    <a:lnTo>
                      <a:pt x="4" y="625"/>
                    </a:lnTo>
                    <a:lnTo>
                      <a:pt x="5" y="627"/>
                    </a:lnTo>
                    <a:lnTo>
                      <a:pt x="7" y="630"/>
                    </a:lnTo>
                    <a:lnTo>
                      <a:pt x="9" y="631"/>
                    </a:lnTo>
                    <a:lnTo>
                      <a:pt x="13" y="632"/>
                    </a:lnTo>
                    <a:lnTo>
                      <a:pt x="16" y="632"/>
                    </a:lnTo>
                    <a:lnTo>
                      <a:pt x="121" y="632"/>
                    </a:lnTo>
                    <a:lnTo>
                      <a:pt x="121" y="888"/>
                    </a:lnTo>
                    <a:lnTo>
                      <a:pt x="121" y="891"/>
                    </a:lnTo>
                    <a:lnTo>
                      <a:pt x="122" y="894"/>
                    </a:lnTo>
                    <a:lnTo>
                      <a:pt x="123" y="896"/>
                    </a:lnTo>
                    <a:lnTo>
                      <a:pt x="125" y="898"/>
                    </a:lnTo>
                    <a:lnTo>
                      <a:pt x="128" y="901"/>
                    </a:lnTo>
                    <a:lnTo>
                      <a:pt x="130" y="902"/>
                    </a:lnTo>
                    <a:lnTo>
                      <a:pt x="133" y="903"/>
                    </a:lnTo>
                    <a:lnTo>
                      <a:pt x="136" y="903"/>
                    </a:lnTo>
                    <a:lnTo>
                      <a:pt x="587" y="903"/>
                    </a:lnTo>
                    <a:lnTo>
                      <a:pt x="591" y="903"/>
                    </a:lnTo>
                    <a:lnTo>
                      <a:pt x="593" y="902"/>
                    </a:lnTo>
                    <a:lnTo>
                      <a:pt x="596" y="901"/>
                    </a:lnTo>
                    <a:lnTo>
                      <a:pt x="599" y="898"/>
                    </a:lnTo>
                    <a:lnTo>
                      <a:pt x="600" y="896"/>
                    </a:lnTo>
                    <a:lnTo>
                      <a:pt x="602" y="894"/>
                    </a:lnTo>
                    <a:lnTo>
                      <a:pt x="602" y="891"/>
                    </a:lnTo>
                    <a:lnTo>
                      <a:pt x="603" y="888"/>
                    </a:lnTo>
                    <a:lnTo>
                      <a:pt x="603" y="269"/>
                    </a:lnTo>
                    <a:lnTo>
                      <a:pt x="615" y="267"/>
                    </a:lnTo>
                    <a:lnTo>
                      <a:pt x="627" y="264"/>
                    </a:lnTo>
                    <a:lnTo>
                      <a:pt x="638" y="259"/>
                    </a:lnTo>
                    <a:lnTo>
                      <a:pt x="648" y="255"/>
                    </a:lnTo>
                    <a:lnTo>
                      <a:pt x="660" y="248"/>
                    </a:lnTo>
                    <a:lnTo>
                      <a:pt x="670" y="241"/>
                    </a:lnTo>
                    <a:lnTo>
                      <a:pt x="679" y="232"/>
                    </a:lnTo>
                    <a:lnTo>
                      <a:pt x="687" y="224"/>
                    </a:lnTo>
                    <a:lnTo>
                      <a:pt x="695" y="214"/>
                    </a:lnTo>
                    <a:lnTo>
                      <a:pt x="703" y="204"/>
                    </a:lnTo>
                    <a:lnTo>
                      <a:pt x="708" y="194"/>
                    </a:lnTo>
                    <a:lnTo>
                      <a:pt x="714" y="182"/>
                    </a:lnTo>
                    <a:lnTo>
                      <a:pt x="717" y="171"/>
                    </a:lnTo>
                    <a:lnTo>
                      <a:pt x="721" y="160"/>
                    </a:lnTo>
                    <a:lnTo>
                      <a:pt x="723" y="147"/>
                    </a:lnTo>
                    <a:lnTo>
                      <a:pt x="723" y="135"/>
                    </a:lnTo>
                    <a:lnTo>
                      <a:pt x="723" y="121"/>
                    </a:lnTo>
                    <a:lnTo>
                      <a:pt x="721" y="109"/>
                    </a:lnTo>
                    <a:lnTo>
                      <a:pt x="717" y="97"/>
                    </a:lnTo>
                    <a:lnTo>
                      <a:pt x="712" y="84"/>
                    </a:lnTo>
                    <a:lnTo>
                      <a:pt x="706" y="72"/>
                    </a:lnTo>
                    <a:lnTo>
                      <a:pt x="699" y="60"/>
                    </a:lnTo>
                    <a:lnTo>
                      <a:pt x="691" y="50"/>
                    </a:lnTo>
                    <a:lnTo>
                      <a:pt x="682" y="40"/>
                    </a:lnTo>
                    <a:lnTo>
                      <a:pt x="672" y="32"/>
                    </a:lnTo>
                    <a:lnTo>
                      <a:pt x="662" y="23"/>
                    </a:lnTo>
                    <a:lnTo>
                      <a:pt x="651" y="16"/>
                    </a:lnTo>
                    <a:lnTo>
                      <a:pt x="638" y="11"/>
                    </a:lnTo>
                    <a:lnTo>
                      <a:pt x="627" y="6"/>
                    </a:lnTo>
                    <a:lnTo>
                      <a:pt x="613" y="3"/>
                    </a:lnTo>
                    <a:lnTo>
                      <a:pt x="601" y="1"/>
                    </a:lnTo>
                    <a:lnTo>
                      <a:pt x="587" y="0"/>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69" name="Freeform 4605">
                <a:extLst>
                  <a:ext uri="{FF2B5EF4-FFF2-40B4-BE49-F238E27FC236}">
                    <a16:creationId xmlns:a16="http://schemas.microsoft.com/office/drawing/2014/main" id="{61268227-29A6-491B-9296-5CC69F282C7F}"/>
                  </a:ext>
                </a:extLst>
              </p:cNvPr>
              <p:cNvSpPr>
                <a:spLocks/>
              </p:cNvSpPr>
              <p:nvPr/>
            </p:nvSpPr>
            <p:spPr bwMode="auto">
              <a:xfrm>
                <a:off x="7239000" y="4722813"/>
                <a:ext cx="66675" cy="128588"/>
              </a:xfrm>
              <a:custGeom>
                <a:avLst/>
                <a:gdLst>
                  <a:gd name="T0" fmla="*/ 123 w 210"/>
                  <a:gd name="T1" fmla="*/ 1 h 407"/>
                  <a:gd name="T2" fmla="*/ 101 w 210"/>
                  <a:gd name="T3" fmla="*/ 8 h 407"/>
                  <a:gd name="T4" fmla="*/ 82 w 210"/>
                  <a:gd name="T5" fmla="*/ 21 h 407"/>
                  <a:gd name="T6" fmla="*/ 67 w 210"/>
                  <a:gd name="T7" fmla="*/ 37 h 407"/>
                  <a:gd name="T8" fmla="*/ 50 w 210"/>
                  <a:gd name="T9" fmla="*/ 47 h 407"/>
                  <a:gd name="T10" fmla="*/ 33 w 210"/>
                  <a:gd name="T11" fmla="*/ 54 h 407"/>
                  <a:gd name="T12" fmla="*/ 23 w 210"/>
                  <a:gd name="T13" fmla="*/ 61 h 407"/>
                  <a:gd name="T14" fmla="*/ 14 w 210"/>
                  <a:gd name="T15" fmla="*/ 70 h 407"/>
                  <a:gd name="T16" fmla="*/ 7 w 210"/>
                  <a:gd name="T17" fmla="*/ 81 h 407"/>
                  <a:gd name="T18" fmla="*/ 2 w 210"/>
                  <a:gd name="T19" fmla="*/ 95 h 407"/>
                  <a:gd name="T20" fmla="*/ 0 w 210"/>
                  <a:gd name="T21" fmla="*/ 110 h 407"/>
                  <a:gd name="T22" fmla="*/ 0 w 210"/>
                  <a:gd name="T23" fmla="*/ 393 h 407"/>
                  <a:gd name="T24" fmla="*/ 1 w 210"/>
                  <a:gd name="T25" fmla="*/ 398 h 407"/>
                  <a:gd name="T26" fmla="*/ 3 w 210"/>
                  <a:gd name="T27" fmla="*/ 403 h 407"/>
                  <a:gd name="T28" fmla="*/ 9 w 210"/>
                  <a:gd name="T29" fmla="*/ 406 h 407"/>
                  <a:gd name="T30" fmla="*/ 14 w 210"/>
                  <a:gd name="T31" fmla="*/ 407 h 407"/>
                  <a:gd name="T32" fmla="*/ 20 w 210"/>
                  <a:gd name="T33" fmla="*/ 406 h 407"/>
                  <a:gd name="T34" fmla="*/ 24 w 210"/>
                  <a:gd name="T35" fmla="*/ 403 h 407"/>
                  <a:gd name="T36" fmla="*/ 28 w 210"/>
                  <a:gd name="T37" fmla="*/ 398 h 407"/>
                  <a:gd name="T38" fmla="*/ 29 w 210"/>
                  <a:gd name="T39" fmla="*/ 393 h 407"/>
                  <a:gd name="T40" fmla="*/ 30 w 210"/>
                  <a:gd name="T41" fmla="*/ 110 h 407"/>
                  <a:gd name="T42" fmla="*/ 35 w 210"/>
                  <a:gd name="T43" fmla="*/ 95 h 407"/>
                  <a:gd name="T44" fmla="*/ 42 w 210"/>
                  <a:gd name="T45" fmla="*/ 84 h 407"/>
                  <a:gd name="T46" fmla="*/ 54 w 210"/>
                  <a:gd name="T47" fmla="*/ 78 h 407"/>
                  <a:gd name="T48" fmla="*/ 59 w 210"/>
                  <a:gd name="T49" fmla="*/ 331 h 407"/>
                  <a:gd name="T50" fmla="*/ 210 w 210"/>
                  <a:gd name="T51" fmla="*/ 60 h 407"/>
                  <a:gd name="T52" fmla="*/ 209 w 210"/>
                  <a:gd name="T53" fmla="*/ 49 h 407"/>
                  <a:gd name="T54" fmla="*/ 203 w 210"/>
                  <a:gd name="T55" fmla="*/ 39 h 407"/>
                  <a:gd name="T56" fmla="*/ 186 w 210"/>
                  <a:gd name="T57" fmla="*/ 20 h 407"/>
                  <a:gd name="T58" fmla="*/ 162 w 210"/>
                  <a:gd name="T59" fmla="*/ 5 h 407"/>
                  <a:gd name="T60" fmla="*/ 149 w 210"/>
                  <a:gd name="T61" fmla="*/ 1 h 407"/>
                  <a:gd name="T62" fmla="*/ 135 w 210"/>
                  <a:gd name="T6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407">
                    <a:moveTo>
                      <a:pt x="135" y="0"/>
                    </a:moveTo>
                    <a:lnTo>
                      <a:pt x="123" y="1"/>
                    </a:lnTo>
                    <a:lnTo>
                      <a:pt x="111" y="3"/>
                    </a:lnTo>
                    <a:lnTo>
                      <a:pt x="101" y="8"/>
                    </a:lnTo>
                    <a:lnTo>
                      <a:pt x="91" y="14"/>
                    </a:lnTo>
                    <a:lnTo>
                      <a:pt x="82" y="21"/>
                    </a:lnTo>
                    <a:lnTo>
                      <a:pt x="74" y="29"/>
                    </a:lnTo>
                    <a:lnTo>
                      <a:pt x="67" y="37"/>
                    </a:lnTo>
                    <a:lnTo>
                      <a:pt x="63" y="45"/>
                    </a:lnTo>
                    <a:lnTo>
                      <a:pt x="50" y="47"/>
                    </a:lnTo>
                    <a:lnTo>
                      <a:pt x="39" y="52"/>
                    </a:lnTo>
                    <a:lnTo>
                      <a:pt x="33" y="54"/>
                    </a:lnTo>
                    <a:lnTo>
                      <a:pt x="28" y="57"/>
                    </a:lnTo>
                    <a:lnTo>
                      <a:pt x="23" y="61"/>
                    </a:lnTo>
                    <a:lnTo>
                      <a:pt x="19" y="65"/>
                    </a:lnTo>
                    <a:lnTo>
                      <a:pt x="14" y="70"/>
                    </a:lnTo>
                    <a:lnTo>
                      <a:pt x="11" y="75"/>
                    </a:lnTo>
                    <a:lnTo>
                      <a:pt x="7" y="81"/>
                    </a:lnTo>
                    <a:lnTo>
                      <a:pt x="4" y="88"/>
                    </a:lnTo>
                    <a:lnTo>
                      <a:pt x="2" y="95"/>
                    </a:lnTo>
                    <a:lnTo>
                      <a:pt x="1" y="102"/>
                    </a:lnTo>
                    <a:lnTo>
                      <a:pt x="0" y="110"/>
                    </a:lnTo>
                    <a:lnTo>
                      <a:pt x="0" y="119"/>
                    </a:lnTo>
                    <a:lnTo>
                      <a:pt x="0" y="393"/>
                    </a:lnTo>
                    <a:lnTo>
                      <a:pt x="0" y="395"/>
                    </a:lnTo>
                    <a:lnTo>
                      <a:pt x="1" y="398"/>
                    </a:lnTo>
                    <a:lnTo>
                      <a:pt x="2" y="401"/>
                    </a:lnTo>
                    <a:lnTo>
                      <a:pt x="3" y="403"/>
                    </a:lnTo>
                    <a:lnTo>
                      <a:pt x="5" y="405"/>
                    </a:lnTo>
                    <a:lnTo>
                      <a:pt x="9" y="406"/>
                    </a:lnTo>
                    <a:lnTo>
                      <a:pt x="11" y="407"/>
                    </a:lnTo>
                    <a:lnTo>
                      <a:pt x="14" y="407"/>
                    </a:lnTo>
                    <a:lnTo>
                      <a:pt x="18" y="407"/>
                    </a:lnTo>
                    <a:lnTo>
                      <a:pt x="20" y="406"/>
                    </a:lnTo>
                    <a:lnTo>
                      <a:pt x="22" y="405"/>
                    </a:lnTo>
                    <a:lnTo>
                      <a:pt x="24" y="403"/>
                    </a:lnTo>
                    <a:lnTo>
                      <a:pt x="27" y="401"/>
                    </a:lnTo>
                    <a:lnTo>
                      <a:pt x="28" y="398"/>
                    </a:lnTo>
                    <a:lnTo>
                      <a:pt x="29" y="395"/>
                    </a:lnTo>
                    <a:lnTo>
                      <a:pt x="29" y="393"/>
                    </a:lnTo>
                    <a:lnTo>
                      <a:pt x="29" y="119"/>
                    </a:lnTo>
                    <a:lnTo>
                      <a:pt x="30" y="110"/>
                    </a:lnTo>
                    <a:lnTo>
                      <a:pt x="31" y="101"/>
                    </a:lnTo>
                    <a:lnTo>
                      <a:pt x="35" y="95"/>
                    </a:lnTo>
                    <a:lnTo>
                      <a:pt x="38" y="89"/>
                    </a:lnTo>
                    <a:lnTo>
                      <a:pt x="42" y="84"/>
                    </a:lnTo>
                    <a:lnTo>
                      <a:pt x="48" y="81"/>
                    </a:lnTo>
                    <a:lnTo>
                      <a:pt x="54" y="78"/>
                    </a:lnTo>
                    <a:lnTo>
                      <a:pt x="59" y="76"/>
                    </a:lnTo>
                    <a:lnTo>
                      <a:pt x="59" y="331"/>
                    </a:lnTo>
                    <a:lnTo>
                      <a:pt x="210" y="331"/>
                    </a:lnTo>
                    <a:lnTo>
                      <a:pt x="210" y="60"/>
                    </a:lnTo>
                    <a:lnTo>
                      <a:pt x="210" y="55"/>
                    </a:lnTo>
                    <a:lnTo>
                      <a:pt x="209" y="49"/>
                    </a:lnTo>
                    <a:lnTo>
                      <a:pt x="206" y="45"/>
                    </a:lnTo>
                    <a:lnTo>
                      <a:pt x="203" y="39"/>
                    </a:lnTo>
                    <a:lnTo>
                      <a:pt x="196" y="29"/>
                    </a:lnTo>
                    <a:lnTo>
                      <a:pt x="186" y="20"/>
                    </a:lnTo>
                    <a:lnTo>
                      <a:pt x="175" y="12"/>
                    </a:lnTo>
                    <a:lnTo>
                      <a:pt x="162" y="5"/>
                    </a:lnTo>
                    <a:lnTo>
                      <a:pt x="155" y="3"/>
                    </a:lnTo>
                    <a:lnTo>
                      <a:pt x="149" y="1"/>
                    </a:lnTo>
                    <a:lnTo>
                      <a:pt x="142" y="0"/>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70" name="Freeform 4606">
                <a:extLst>
                  <a:ext uri="{FF2B5EF4-FFF2-40B4-BE49-F238E27FC236}">
                    <a16:creationId xmlns:a16="http://schemas.microsoft.com/office/drawing/2014/main" id="{101D9829-C760-4B12-989E-ACD7AFC38BE4}"/>
                  </a:ext>
                </a:extLst>
              </p:cNvPr>
              <p:cNvSpPr>
                <a:spLocks/>
              </p:cNvSpPr>
              <p:nvPr/>
            </p:nvSpPr>
            <p:spPr bwMode="auto">
              <a:xfrm>
                <a:off x="7258050" y="4913313"/>
                <a:ext cx="47625" cy="28575"/>
              </a:xfrm>
              <a:custGeom>
                <a:avLst/>
                <a:gdLst>
                  <a:gd name="T0" fmla="*/ 0 w 151"/>
                  <a:gd name="T1" fmla="*/ 14 h 90"/>
                  <a:gd name="T2" fmla="*/ 0 w 151"/>
                  <a:gd name="T3" fmla="*/ 22 h 90"/>
                  <a:gd name="T4" fmla="*/ 2 w 151"/>
                  <a:gd name="T5" fmla="*/ 29 h 90"/>
                  <a:gd name="T6" fmla="*/ 4 w 151"/>
                  <a:gd name="T7" fmla="*/ 37 h 90"/>
                  <a:gd name="T8" fmla="*/ 6 w 151"/>
                  <a:gd name="T9" fmla="*/ 44 h 90"/>
                  <a:gd name="T10" fmla="*/ 9 w 151"/>
                  <a:gd name="T11" fmla="*/ 50 h 90"/>
                  <a:gd name="T12" fmla="*/ 14 w 151"/>
                  <a:gd name="T13" fmla="*/ 56 h 90"/>
                  <a:gd name="T14" fmla="*/ 18 w 151"/>
                  <a:gd name="T15" fmla="*/ 62 h 90"/>
                  <a:gd name="T16" fmla="*/ 23 w 151"/>
                  <a:gd name="T17" fmla="*/ 67 h 90"/>
                  <a:gd name="T18" fmla="*/ 29 w 151"/>
                  <a:gd name="T19" fmla="*/ 72 h 90"/>
                  <a:gd name="T20" fmla="*/ 34 w 151"/>
                  <a:gd name="T21" fmla="*/ 76 h 90"/>
                  <a:gd name="T22" fmla="*/ 40 w 151"/>
                  <a:gd name="T23" fmla="*/ 81 h 90"/>
                  <a:gd name="T24" fmla="*/ 47 w 151"/>
                  <a:gd name="T25" fmla="*/ 84 h 90"/>
                  <a:gd name="T26" fmla="*/ 54 w 151"/>
                  <a:gd name="T27" fmla="*/ 87 h 90"/>
                  <a:gd name="T28" fmla="*/ 61 w 151"/>
                  <a:gd name="T29" fmla="*/ 89 h 90"/>
                  <a:gd name="T30" fmla="*/ 68 w 151"/>
                  <a:gd name="T31" fmla="*/ 90 h 90"/>
                  <a:gd name="T32" fmla="*/ 76 w 151"/>
                  <a:gd name="T33" fmla="*/ 90 h 90"/>
                  <a:gd name="T34" fmla="*/ 83 w 151"/>
                  <a:gd name="T35" fmla="*/ 90 h 90"/>
                  <a:gd name="T36" fmla="*/ 90 w 151"/>
                  <a:gd name="T37" fmla="*/ 89 h 90"/>
                  <a:gd name="T38" fmla="*/ 96 w 151"/>
                  <a:gd name="T39" fmla="*/ 87 h 90"/>
                  <a:gd name="T40" fmla="*/ 103 w 151"/>
                  <a:gd name="T41" fmla="*/ 83 h 90"/>
                  <a:gd name="T42" fmla="*/ 109 w 151"/>
                  <a:gd name="T43" fmla="*/ 80 h 90"/>
                  <a:gd name="T44" fmla="*/ 116 w 151"/>
                  <a:gd name="T45" fmla="*/ 76 h 90"/>
                  <a:gd name="T46" fmla="*/ 121 w 151"/>
                  <a:gd name="T47" fmla="*/ 71 h 90"/>
                  <a:gd name="T48" fmla="*/ 127 w 151"/>
                  <a:gd name="T49" fmla="*/ 65 h 90"/>
                  <a:gd name="T50" fmla="*/ 131 w 151"/>
                  <a:gd name="T51" fmla="*/ 60 h 90"/>
                  <a:gd name="T52" fmla="*/ 137 w 151"/>
                  <a:gd name="T53" fmla="*/ 53 h 90"/>
                  <a:gd name="T54" fmla="*/ 140 w 151"/>
                  <a:gd name="T55" fmla="*/ 45 h 90"/>
                  <a:gd name="T56" fmla="*/ 144 w 151"/>
                  <a:gd name="T57" fmla="*/ 37 h 90"/>
                  <a:gd name="T58" fmla="*/ 147 w 151"/>
                  <a:gd name="T59" fmla="*/ 29 h 90"/>
                  <a:gd name="T60" fmla="*/ 150 w 151"/>
                  <a:gd name="T61" fmla="*/ 20 h 90"/>
                  <a:gd name="T62" fmla="*/ 151 w 151"/>
                  <a:gd name="T63" fmla="*/ 10 h 90"/>
                  <a:gd name="T64" fmla="*/ 151 w 151"/>
                  <a:gd name="T65" fmla="*/ 0 h 90"/>
                  <a:gd name="T66" fmla="*/ 0 w 151"/>
                  <a:gd name="T67" fmla="*/ 0 h 90"/>
                  <a:gd name="T68" fmla="*/ 0 w 151"/>
                  <a:gd name="T69"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90">
                    <a:moveTo>
                      <a:pt x="0" y="14"/>
                    </a:moveTo>
                    <a:lnTo>
                      <a:pt x="0" y="22"/>
                    </a:lnTo>
                    <a:lnTo>
                      <a:pt x="2" y="29"/>
                    </a:lnTo>
                    <a:lnTo>
                      <a:pt x="4" y="37"/>
                    </a:lnTo>
                    <a:lnTo>
                      <a:pt x="6" y="44"/>
                    </a:lnTo>
                    <a:lnTo>
                      <a:pt x="9" y="50"/>
                    </a:lnTo>
                    <a:lnTo>
                      <a:pt x="14" y="56"/>
                    </a:lnTo>
                    <a:lnTo>
                      <a:pt x="18" y="62"/>
                    </a:lnTo>
                    <a:lnTo>
                      <a:pt x="23" y="67"/>
                    </a:lnTo>
                    <a:lnTo>
                      <a:pt x="29" y="72"/>
                    </a:lnTo>
                    <a:lnTo>
                      <a:pt x="34" y="76"/>
                    </a:lnTo>
                    <a:lnTo>
                      <a:pt x="40" y="81"/>
                    </a:lnTo>
                    <a:lnTo>
                      <a:pt x="47" y="84"/>
                    </a:lnTo>
                    <a:lnTo>
                      <a:pt x="54" y="87"/>
                    </a:lnTo>
                    <a:lnTo>
                      <a:pt x="61" y="89"/>
                    </a:lnTo>
                    <a:lnTo>
                      <a:pt x="68" y="90"/>
                    </a:lnTo>
                    <a:lnTo>
                      <a:pt x="76" y="90"/>
                    </a:lnTo>
                    <a:lnTo>
                      <a:pt x="83" y="90"/>
                    </a:lnTo>
                    <a:lnTo>
                      <a:pt x="90" y="89"/>
                    </a:lnTo>
                    <a:lnTo>
                      <a:pt x="96" y="87"/>
                    </a:lnTo>
                    <a:lnTo>
                      <a:pt x="103" y="83"/>
                    </a:lnTo>
                    <a:lnTo>
                      <a:pt x="109" y="80"/>
                    </a:lnTo>
                    <a:lnTo>
                      <a:pt x="116" y="76"/>
                    </a:lnTo>
                    <a:lnTo>
                      <a:pt x="121" y="71"/>
                    </a:lnTo>
                    <a:lnTo>
                      <a:pt x="127" y="65"/>
                    </a:lnTo>
                    <a:lnTo>
                      <a:pt x="131" y="60"/>
                    </a:lnTo>
                    <a:lnTo>
                      <a:pt x="137" y="53"/>
                    </a:lnTo>
                    <a:lnTo>
                      <a:pt x="140" y="45"/>
                    </a:lnTo>
                    <a:lnTo>
                      <a:pt x="144" y="37"/>
                    </a:lnTo>
                    <a:lnTo>
                      <a:pt x="147" y="29"/>
                    </a:lnTo>
                    <a:lnTo>
                      <a:pt x="150" y="20"/>
                    </a:lnTo>
                    <a:lnTo>
                      <a:pt x="151" y="10"/>
                    </a:lnTo>
                    <a:lnTo>
                      <a:pt x="151"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71" name="Rectangle 4607">
                <a:extLst>
                  <a:ext uri="{FF2B5EF4-FFF2-40B4-BE49-F238E27FC236}">
                    <a16:creationId xmlns:a16="http://schemas.microsoft.com/office/drawing/2014/main" id="{A9F3E80C-40CC-4B23-80C1-93B09C60F910}"/>
                  </a:ext>
                </a:extLst>
              </p:cNvPr>
              <p:cNvSpPr>
                <a:spLocks noChangeArrowheads="1"/>
              </p:cNvSpPr>
              <p:nvPr/>
            </p:nvSpPr>
            <p:spPr bwMode="auto">
              <a:xfrm>
                <a:off x="7258050" y="4837113"/>
                <a:ext cx="476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sp>
        <p:nvSpPr>
          <p:cNvPr id="172" name="TextBox 171">
            <a:extLst>
              <a:ext uri="{FF2B5EF4-FFF2-40B4-BE49-F238E27FC236}">
                <a16:creationId xmlns:a16="http://schemas.microsoft.com/office/drawing/2014/main" id="{DBC07945-760B-4115-814C-0084B9F9BBD1}"/>
              </a:ext>
            </a:extLst>
          </p:cNvPr>
          <p:cNvSpPr txBox="1"/>
          <p:nvPr/>
        </p:nvSpPr>
        <p:spPr>
          <a:xfrm>
            <a:off x="1049489" y="1484615"/>
            <a:ext cx="5502123" cy="1600438"/>
          </a:xfrm>
          <a:prstGeom prst="rect">
            <a:avLst/>
          </a:prstGeom>
          <a:noFill/>
        </p:spPr>
        <p:txBody>
          <a:bodyPr wrap="square" lIns="0" tIns="0" rIns="0" bIns="0" rtlCol="0">
            <a:spAutoFit/>
          </a:bodyPr>
          <a:lstStyle/>
          <a:p>
            <a:pPr defTabSz="914400"/>
            <a:r>
              <a:rPr lang="en-US" sz="3200" b="1">
                <a:solidFill>
                  <a:prstClr val="black"/>
                </a:solidFill>
                <a:latin typeface="Calibri Light"/>
              </a:rPr>
              <a:t>Hãy chậm lại!</a:t>
            </a:r>
          </a:p>
          <a:p>
            <a:pPr defTabSz="914400"/>
            <a:r>
              <a:rPr lang="en-US">
                <a:solidFill>
                  <a:prstClr val="black"/>
                </a:solidFill>
                <a:latin typeface="Calibri Light"/>
              </a:rPr>
              <a:t>Những kẻ lừa đảo th</a:t>
            </a:r>
            <a:r>
              <a:rPr lang="vi-VN">
                <a:solidFill>
                  <a:prstClr val="black"/>
                </a:solidFill>
                <a:latin typeface="Calibri Light"/>
              </a:rPr>
              <a:t>ư</a:t>
            </a:r>
            <a:r>
              <a:rPr lang="en-US">
                <a:solidFill>
                  <a:prstClr val="black"/>
                </a:solidFill>
                <a:latin typeface="Calibri Light"/>
              </a:rPr>
              <a:t>ờng tạo ra cảm giác cấp bách để chúng có thể v</a:t>
            </a:r>
            <a:r>
              <a:rPr lang="vi-VN">
                <a:solidFill>
                  <a:prstClr val="black"/>
                </a:solidFill>
                <a:latin typeface="Calibri Light"/>
              </a:rPr>
              <a:t>ư</a:t>
            </a:r>
            <a:r>
              <a:rPr lang="en-US">
                <a:solidFill>
                  <a:prstClr val="black"/>
                </a:solidFill>
                <a:latin typeface="Calibri Light"/>
              </a:rPr>
              <a:t>ợt qua khả năng nhận định một cách sáng suốt của nạn nhân.</a:t>
            </a:r>
            <a:endParaRPr lang="en-US" dirty="0">
              <a:solidFill>
                <a:prstClr val="black"/>
              </a:solidFill>
              <a:latin typeface="Calibri Light"/>
            </a:endParaRPr>
          </a:p>
        </p:txBody>
      </p:sp>
      <p:grpSp>
        <p:nvGrpSpPr>
          <p:cNvPr id="206" name="Group 205">
            <a:extLst>
              <a:ext uri="{FF2B5EF4-FFF2-40B4-BE49-F238E27FC236}">
                <a16:creationId xmlns:a16="http://schemas.microsoft.com/office/drawing/2014/main" id="{BCDEDDE5-05EE-466E-94CF-D346CFCEB1D6}"/>
              </a:ext>
            </a:extLst>
          </p:cNvPr>
          <p:cNvGrpSpPr/>
          <p:nvPr/>
        </p:nvGrpSpPr>
        <p:grpSpPr>
          <a:xfrm>
            <a:off x="4099" y="3033083"/>
            <a:ext cx="914400" cy="914400"/>
            <a:chOff x="6856326" y="2496078"/>
            <a:chExt cx="914400" cy="914400"/>
          </a:xfrm>
        </p:grpSpPr>
        <p:sp>
          <p:nvSpPr>
            <p:cNvPr id="173" name="Diamond 172">
              <a:extLst>
                <a:ext uri="{FF2B5EF4-FFF2-40B4-BE49-F238E27FC236}">
                  <a16:creationId xmlns:a16="http://schemas.microsoft.com/office/drawing/2014/main" id="{AD3ADAF7-9365-4C5B-B67D-A8C784429CAA}"/>
                </a:ext>
                <a:ext uri="{C183D7F6-B498-43B3-948B-1728B52AA6E4}">
                  <adec:decorative xmlns:adec="http://schemas.microsoft.com/office/drawing/2017/decorative" val="1"/>
                </a:ext>
              </a:extLst>
            </p:cNvPr>
            <p:cNvSpPr/>
            <p:nvPr/>
          </p:nvSpPr>
          <p:spPr>
            <a:xfrm>
              <a:off x="6856326" y="2496078"/>
              <a:ext cx="914400" cy="914400"/>
            </a:xfrm>
            <a:prstGeom prst="diamond">
              <a:avLst/>
            </a:prstGeom>
            <a:solidFill>
              <a:srgbClr val="E317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grpSp>
          <p:nvGrpSpPr>
            <p:cNvPr id="174" name="Group 173" descr="This image is an icon of binoculars. ">
              <a:extLst>
                <a:ext uri="{FF2B5EF4-FFF2-40B4-BE49-F238E27FC236}">
                  <a16:creationId xmlns:a16="http://schemas.microsoft.com/office/drawing/2014/main" id="{DCA35598-F302-4E28-ADF6-1047AAA8E745}"/>
                </a:ext>
              </a:extLst>
            </p:cNvPr>
            <p:cNvGrpSpPr/>
            <p:nvPr/>
          </p:nvGrpSpPr>
          <p:grpSpPr>
            <a:xfrm>
              <a:off x="7199964" y="2808079"/>
              <a:ext cx="306795" cy="284640"/>
              <a:chOff x="9879013" y="2500313"/>
              <a:chExt cx="285750" cy="265113"/>
            </a:xfrm>
            <a:solidFill>
              <a:sysClr val="window" lastClr="FFFFFF"/>
            </a:solidFill>
            <a:effectLst/>
          </p:grpSpPr>
          <p:sp>
            <p:nvSpPr>
              <p:cNvPr id="175" name="Freeform 3859">
                <a:extLst>
                  <a:ext uri="{FF2B5EF4-FFF2-40B4-BE49-F238E27FC236}">
                    <a16:creationId xmlns:a16="http://schemas.microsoft.com/office/drawing/2014/main" id="{75457897-0A9A-452D-AA00-C01348E512DE}"/>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76" name="Freeform 3860">
                <a:extLst>
                  <a:ext uri="{FF2B5EF4-FFF2-40B4-BE49-F238E27FC236}">
                    <a16:creationId xmlns:a16="http://schemas.microsoft.com/office/drawing/2014/main" id="{CA9AB26D-2510-4B36-9B5B-42505B5FAA49}"/>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77" name="Freeform 3861">
                <a:extLst>
                  <a:ext uri="{FF2B5EF4-FFF2-40B4-BE49-F238E27FC236}">
                    <a16:creationId xmlns:a16="http://schemas.microsoft.com/office/drawing/2014/main" id="{B55DC547-914C-492A-8833-862662B9D47D}"/>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78" name="Freeform 3862">
                <a:extLst>
                  <a:ext uri="{FF2B5EF4-FFF2-40B4-BE49-F238E27FC236}">
                    <a16:creationId xmlns:a16="http://schemas.microsoft.com/office/drawing/2014/main" id="{10635A11-2F60-4BB8-BEEB-5195D8246A8B}"/>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sp>
        <p:nvSpPr>
          <p:cNvPr id="179" name="TextBox 178">
            <a:extLst>
              <a:ext uri="{FF2B5EF4-FFF2-40B4-BE49-F238E27FC236}">
                <a16:creationId xmlns:a16="http://schemas.microsoft.com/office/drawing/2014/main" id="{78B2A383-476C-4A93-87FB-6538F3ADD996}"/>
              </a:ext>
            </a:extLst>
          </p:cNvPr>
          <p:cNvSpPr txBox="1"/>
          <p:nvPr/>
        </p:nvSpPr>
        <p:spPr>
          <a:xfrm>
            <a:off x="1049488" y="3120951"/>
            <a:ext cx="5806923" cy="1600438"/>
          </a:xfrm>
          <a:prstGeom prst="rect">
            <a:avLst/>
          </a:prstGeom>
          <a:noFill/>
        </p:spPr>
        <p:txBody>
          <a:bodyPr wrap="square" lIns="0" tIns="0" rIns="0" bIns="0" rtlCol="0">
            <a:spAutoFit/>
          </a:bodyPr>
          <a:lstStyle/>
          <a:p>
            <a:pPr defTabSz="914400"/>
            <a:r>
              <a:rPr lang="en-US" sz="3200" b="1">
                <a:solidFill>
                  <a:prstClr val="black"/>
                </a:solidFill>
                <a:latin typeface="Calibri Light"/>
              </a:rPr>
              <a:t>Kiểm tra ngay!</a:t>
            </a:r>
          </a:p>
          <a:p>
            <a:pPr defTabSz="914400"/>
            <a:r>
              <a:rPr lang="en-US">
                <a:solidFill>
                  <a:prstClr val="black"/>
                </a:solidFill>
                <a:latin typeface="Calibri Light"/>
              </a:rPr>
              <a:t>Thực hiện ngay việc tra cứu số điện thoại, địa chỉ c</a:t>
            </a:r>
            <a:r>
              <a:rPr lang="vi-VN">
                <a:solidFill>
                  <a:prstClr val="black"/>
                </a:solidFill>
                <a:latin typeface="Calibri Light"/>
              </a:rPr>
              <a:t>ơ</a:t>
            </a:r>
            <a:r>
              <a:rPr lang="en-US">
                <a:solidFill>
                  <a:prstClr val="black"/>
                </a:solidFill>
                <a:latin typeface="Calibri Light"/>
              </a:rPr>
              <a:t> quan hoặc tổ chức mà ng</a:t>
            </a:r>
            <a:r>
              <a:rPr lang="vi-VN">
                <a:solidFill>
                  <a:prstClr val="black"/>
                </a:solidFill>
                <a:latin typeface="Calibri Light"/>
              </a:rPr>
              <a:t>ư</a:t>
            </a:r>
            <a:r>
              <a:rPr lang="en-US">
                <a:solidFill>
                  <a:prstClr val="black"/>
                </a:solidFill>
                <a:latin typeface="Calibri Light"/>
              </a:rPr>
              <a:t>ời gửi thông tin mang danh để liên hệ xác minh trực tiếp.</a:t>
            </a:r>
            <a:endParaRPr lang="en-US" dirty="0">
              <a:solidFill>
                <a:prstClr val="black"/>
              </a:solidFill>
              <a:latin typeface="Calibri Light"/>
            </a:endParaRPr>
          </a:p>
        </p:txBody>
      </p:sp>
      <p:sp>
        <p:nvSpPr>
          <p:cNvPr id="184" name="TextBox 183">
            <a:extLst>
              <a:ext uri="{FF2B5EF4-FFF2-40B4-BE49-F238E27FC236}">
                <a16:creationId xmlns:a16="http://schemas.microsoft.com/office/drawing/2014/main" id="{E2865162-BF65-484F-A89E-DCF89176E6E0}"/>
              </a:ext>
            </a:extLst>
          </p:cNvPr>
          <p:cNvSpPr txBox="1"/>
          <p:nvPr/>
        </p:nvSpPr>
        <p:spPr>
          <a:xfrm>
            <a:off x="1049488" y="4858800"/>
            <a:ext cx="5578323" cy="1969770"/>
          </a:xfrm>
          <a:prstGeom prst="rect">
            <a:avLst/>
          </a:prstGeom>
          <a:noFill/>
        </p:spPr>
        <p:txBody>
          <a:bodyPr wrap="square" lIns="0" tIns="0" rIns="0" bIns="0" rtlCol="0">
            <a:spAutoFit/>
          </a:bodyPr>
          <a:lstStyle/>
          <a:p>
            <a:pPr defTabSz="914400"/>
            <a:r>
              <a:rPr lang="en-US" sz="3200" b="1">
                <a:solidFill>
                  <a:prstClr val="black"/>
                </a:solidFill>
                <a:latin typeface="Calibri Light"/>
              </a:rPr>
              <a:t>Dừng lại, không gửi!</a:t>
            </a:r>
          </a:p>
          <a:p>
            <a:pPr defTabSz="914400"/>
            <a:r>
              <a:rPr lang="en-US">
                <a:solidFill>
                  <a:prstClr val="black"/>
                </a:solidFill>
                <a:latin typeface="Calibri Light"/>
              </a:rPr>
              <a:t>Mọi yêu cầu thanh toán hoặc gửi tiền ngay lập tức đều cần phải đặt dấu hỏi. Vì vậy, nếu cảm thấy giao dịch này không đáng tin hãy dừng lại vì đó có thể là lừa đảo.</a:t>
            </a:r>
            <a:endParaRPr lang="en-US" dirty="0">
              <a:solidFill>
                <a:prstClr val="black"/>
              </a:solidFill>
              <a:latin typeface="Calibri Light"/>
            </a:endParaRPr>
          </a:p>
        </p:txBody>
      </p:sp>
      <p:grpSp>
        <p:nvGrpSpPr>
          <p:cNvPr id="207" name="Group 206">
            <a:extLst>
              <a:ext uri="{FF2B5EF4-FFF2-40B4-BE49-F238E27FC236}">
                <a16:creationId xmlns:a16="http://schemas.microsoft.com/office/drawing/2014/main" id="{C3E7C201-D5EB-4B3F-8201-EC66D1E14436}"/>
              </a:ext>
            </a:extLst>
          </p:cNvPr>
          <p:cNvGrpSpPr/>
          <p:nvPr/>
        </p:nvGrpSpPr>
        <p:grpSpPr>
          <a:xfrm>
            <a:off x="4099" y="4770932"/>
            <a:ext cx="914400" cy="914400"/>
            <a:chOff x="6856326" y="3674367"/>
            <a:chExt cx="914400" cy="914400"/>
          </a:xfrm>
        </p:grpSpPr>
        <p:sp>
          <p:nvSpPr>
            <p:cNvPr id="180" name="Diamond 179">
              <a:extLst>
                <a:ext uri="{FF2B5EF4-FFF2-40B4-BE49-F238E27FC236}">
                  <a16:creationId xmlns:a16="http://schemas.microsoft.com/office/drawing/2014/main" id="{B3DE3C2B-E5FD-4F63-9464-D3146055CBCA}"/>
                </a:ext>
                <a:ext uri="{C183D7F6-B498-43B3-948B-1728B52AA6E4}">
                  <adec:decorative xmlns:adec="http://schemas.microsoft.com/office/drawing/2017/decorative" val="1"/>
                </a:ext>
              </a:extLst>
            </p:cNvPr>
            <p:cNvSpPr/>
            <p:nvPr/>
          </p:nvSpPr>
          <p:spPr>
            <a:xfrm>
              <a:off x="6856326" y="3674367"/>
              <a:ext cx="914400" cy="914400"/>
            </a:xfrm>
            <a:prstGeom prst="diamond">
              <a:avLst/>
            </a:prstGeom>
            <a:solidFill>
              <a:srgbClr val="E317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grpSp>
          <p:nvGrpSpPr>
            <p:cNvPr id="196" name="Group 195" descr="This image is an icon coins and paper money. ">
              <a:extLst>
                <a:ext uri="{FF2B5EF4-FFF2-40B4-BE49-F238E27FC236}">
                  <a16:creationId xmlns:a16="http://schemas.microsoft.com/office/drawing/2014/main" id="{1FB841AA-8722-48C4-B085-57349AFE75B5}"/>
                </a:ext>
              </a:extLst>
            </p:cNvPr>
            <p:cNvGrpSpPr/>
            <p:nvPr/>
          </p:nvGrpSpPr>
          <p:grpSpPr>
            <a:xfrm>
              <a:off x="7205530" y="3979596"/>
              <a:ext cx="275209" cy="276737"/>
              <a:chOff x="3746500" y="1344613"/>
              <a:chExt cx="285750" cy="287338"/>
            </a:xfrm>
            <a:solidFill>
              <a:sysClr val="window" lastClr="FFFFFF"/>
            </a:solidFill>
            <a:effectLst/>
          </p:grpSpPr>
          <p:sp>
            <p:nvSpPr>
              <p:cNvPr id="197" name="Freeform 497">
                <a:extLst>
                  <a:ext uri="{FF2B5EF4-FFF2-40B4-BE49-F238E27FC236}">
                    <a16:creationId xmlns:a16="http://schemas.microsoft.com/office/drawing/2014/main" id="{128DD155-8798-4715-956B-105BDD606FD6}"/>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98" name="Freeform 498">
                <a:extLst>
                  <a:ext uri="{FF2B5EF4-FFF2-40B4-BE49-F238E27FC236}">
                    <a16:creationId xmlns:a16="http://schemas.microsoft.com/office/drawing/2014/main" id="{5DDFE0C4-2E57-419A-AD0B-B1F3DBBC9B74}"/>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199" name="Freeform 499">
                <a:extLst>
                  <a:ext uri="{FF2B5EF4-FFF2-40B4-BE49-F238E27FC236}">
                    <a16:creationId xmlns:a16="http://schemas.microsoft.com/office/drawing/2014/main" id="{5AEC9FE8-36F0-4991-80FF-4EC011502047}"/>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200" name="Freeform 500">
                <a:extLst>
                  <a:ext uri="{FF2B5EF4-FFF2-40B4-BE49-F238E27FC236}">
                    <a16:creationId xmlns:a16="http://schemas.microsoft.com/office/drawing/2014/main" id="{796E6C13-7B2D-489F-9FD6-73F4656B2CAB}"/>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201" name="Freeform 501">
                <a:extLst>
                  <a:ext uri="{FF2B5EF4-FFF2-40B4-BE49-F238E27FC236}">
                    <a16:creationId xmlns:a16="http://schemas.microsoft.com/office/drawing/2014/main" id="{0277F2AF-404B-4548-8C62-5618449358DA}"/>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202" name="Freeform 502">
                <a:extLst>
                  <a:ext uri="{FF2B5EF4-FFF2-40B4-BE49-F238E27FC236}">
                    <a16:creationId xmlns:a16="http://schemas.microsoft.com/office/drawing/2014/main" id="{BCD58B9D-D692-43C3-906D-E02C7CB75C53}"/>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203" name="Freeform 503">
                <a:extLst>
                  <a:ext uri="{FF2B5EF4-FFF2-40B4-BE49-F238E27FC236}">
                    <a16:creationId xmlns:a16="http://schemas.microsoft.com/office/drawing/2014/main" id="{A04CBBB3-98A9-4846-8A91-FEFCD12189C6}"/>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204" name="Freeform 504">
                <a:extLst>
                  <a:ext uri="{FF2B5EF4-FFF2-40B4-BE49-F238E27FC236}">
                    <a16:creationId xmlns:a16="http://schemas.microsoft.com/office/drawing/2014/main" id="{F22FA4A1-8D0D-422F-8F66-C28105BAE06B}"/>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pic>
        <p:nvPicPr>
          <p:cNvPr id="212" name="Picture 211">
            <a:extLst>
              <a:ext uri="{FF2B5EF4-FFF2-40B4-BE49-F238E27FC236}">
                <a16:creationId xmlns:a16="http://schemas.microsoft.com/office/drawing/2014/main" id="{7D72948B-FEB5-476C-8FB9-E4B3DBDE8B89}"/>
              </a:ext>
            </a:extLst>
          </p:cNvPr>
          <p:cNvPicPr>
            <a:picLocks noChangeAspect="1"/>
          </p:cNvPicPr>
          <p:nvPr/>
        </p:nvPicPr>
        <p:blipFill>
          <a:blip r:embed="rId2"/>
          <a:stretch>
            <a:fillRect/>
          </a:stretch>
        </p:blipFill>
        <p:spPr>
          <a:xfrm>
            <a:off x="6856411" y="1319051"/>
            <a:ext cx="5162550" cy="1838325"/>
          </a:xfrm>
          <a:prstGeom prst="rect">
            <a:avLst/>
          </a:prstGeom>
        </p:spPr>
      </p:pic>
      <p:pic>
        <p:nvPicPr>
          <p:cNvPr id="213" name="Picture 212">
            <a:extLst>
              <a:ext uri="{FF2B5EF4-FFF2-40B4-BE49-F238E27FC236}">
                <a16:creationId xmlns:a16="http://schemas.microsoft.com/office/drawing/2014/main" id="{A1A369C2-0739-4D7D-92A3-CA628A0C765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758800" y="3287382"/>
            <a:ext cx="5200650" cy="1876425"/>
          </a:xfrm>
          <a:prstGeom prst="rect">
            <a:avLst/>
          </a:prstGeom>
        </p:spPr>
      </p:pic>
      <p:pic>
        <p:nvPicPr>
          <p:cNvPr id="214" name="Picture 213">
            <a:extLst>
              <a:ext uri="{FF2B5EF4-FFF2-40B4-BE49-F238E27FC236}">
                <a16:creationId xmlns:a16="http://schemas.microsoft.com/office/drawing/2014/main" id="{BDCDD40D-F559-4538-AAC7-EBCC775F9165}"/>
              </a:ext>
            </a:extLst>
          </p:cNvPr>
          <p:cNvPicPr>
            <a:picLocks noChangeAspect="1"/>
          </p:cNvPicPr>
          <p:nvPr/>
        </p:nvPicPr>
        <p:blipFill>
          <a:blip r:embed="rId5"/>
          <a:stretch>
            <a:fillRect/>
          </a:stretch>
        </p:blipFill>
        <p:spPr>
          <a:xfrm>
            <a:off x="6865058" y="5355788"/>
            <a:ext cx="5162550" cy="1276350"/>
          </a:xfrm>
          <a:prstGeom prst="rect">
            <a:avLst/>
          </a:prstGeom>
        </p:spPr>
      </p:pic>
    </p:spTree>
    <p:extLst>
      <p:ext uri="{BB962C8B-B14F-4D97-AF65-F5344CB8AC3E}">
        <p14:creationId xmlns:p14="http://schemas.microsoft.com/office/powerpoint/2010/main" val="234191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484088-3F9A-4A84-A371-75B581F148BB}"/>
              </a:ext>
            </a:extLst>
          </p:cNvPr>
          <p:cNvSpPr txBox="1"/>
          <p:nvPr/>
        </p:nvSpPr>
        <p:spPr>
          <a:xfrm>
            <a:off x="1384208" y="76200"/>
            <a:ext cx="10044204" cy="584775"/>
          </a:xfrm>
          <a:prstGeom prst="rect">
            <a:avLst/>
          </a:prstGeom>
          <a:noFill/>
        </p:spPr>
        <p:txBody>
          <a:bodyPr wrap="square" rtlCol="0">
            <a:spAutoFit/>
          </a:bodyPr>
          <a:lstStyle/>
          <a:p>
            <a:pPr algn="ctr" defTabSz="914400"/>
            <a:r>
              <a:rPr lang="en-US" sz="3200" b="1">
                <a:solidFill>
                  <a:prstClr val="black"/>
                </a:solidFill>
                <a:latin typeface="Fira Sans SemiBold" panose="020B0603050000020004" pitchFamily="34" charset="0"/>
              </a:rPr>
              <a:t>b) Vận dụng vào một số tình huống cố định</a:t>
            </a:r>
          </a:p>
        </p:txBody>
      </p:sp>
      <p:sp>
        <p:nvSpPr>
          <p:cNvPr id="46" name="Rectangle: Top Corners Rounded 45">
            <a:extLst>
              <a:ext uri="{FF2B5EF4-FFF2-40B4-BE49-F238E27FC236}">
                <a16:creationId xmlns:a16="http://schemas.microsoft.com/office/drawing/2014/main" id="{56D011C7-75CC-47EE-9342-502CE094AF39}"/>
              </a:ext>
              <a:ext uri="{C183D7F6-B498-43B3-948B-1728B52AA6E4}">
                <adec:decorative xmlns:adec="http://schemas.microsoft.com/office/drawing/2017/decorative" val="1"/>
              </a:ext>
            </a:extLst>
          </p:cNvPr>
          <p:cNvSpPr/>
          <p:nvPr/>
        </p:nvSpPr>
        <p:spPr>
          <a:xfrm rot="5400000" flipH="1">
            <a:off x="1175544" y="638961"/>
            <a:ext cx="1562100" cy="3913189"/>
          </a:xfrm>
          <a:prstGeom prst="round2SameRect">
            <a:avLst>
              <a:gd name="adj1" fmla="val 50000"/>
              <a:gd name="adj2" fmla="val 0"/>
            </a:avLst>
          </a:prstGeom>
          <a:solidFill>
            <a:srgbClr val="E3173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7" name="TextBox 46">
            <a:extLst>
              <a:ext uri="{FF2B5EF4-FFF2-40B4-BE49-F238E27FC236}">
                <a16:creationId xmlns:a16="http://schemas.microsoft.com/office/drawing/2014/main" id="{A0E170E7-81D9-4E6E-B7D5-8675A54F4072}"/>
              </a:ext>
            </a:extLst>
          </p:cNvPr>
          <p:cNvSpPr txBox="1"/>
          <p:nvPr/>
        </p:nvSpPr>
        <p:spPr>
          <a:xfrm>
            <a:off x="346121" y="2122888"/>
            <a:ext cx="3233228" cy="861774"/>
          </a:xfrm>
          <a:prstGeom prst="rect">
            <a:avLst/>
          </a:prstGeom>
          <a:noFill/>
        </p:spPr>
        <p:txBody>
          <a:bodyPr wrap="square" lIns="0" tIns="0" rIns="0" bIns="0" rtlCol="0">
            <a:spAutoFit/>
          </a:bodyPr>
          <a:lstStyle/>
          <a:p>
            <a:pPr defTabSz="914400"/>
            <a:r>
              <a:rPr lang="en-US" sz="2800">
                <a:solidFill>
                  <a:prstClr val="black"/>
                </a:solidFill>
                <a:latin typeface="Calibri Light"/>
              </a:rPr>
              <a:t>Lừa đảo d</a:t>
            </a:r>
            <a:r>
              <a:rPr lang="vi-VN" sz="2800">
                <a:solidFill>
                  <a:prstClr val="black"/>
                </a:solidFill>
                <a:latin typeface="Calibri Light"/>
              </a:rPr>
              <a:t>ư</a:t>
            </a:r>
            <a:r>
              <a:rPr lang="en-US" sz="2800">
                <a:solidFill>
                  <a:prstClr val="black"/>
                </a:solidFill>
                <a:latin typeface="Calibri Light"/>
              </a:rPr>
              <a:t>ới dạng thông báo tin tốt</a:t>
            </a:r>
            <a:endParaRPr lang="en-US" sz="2800" dirty="0">
              <a:solidFill>
                <a:prstClr val="black"/>
              </a:solidFill>
              <a:latin typeface="Calibri Light"/>
            </a:endParaRPr>
          </a:p>
        </p:txBody>
      </p:sp>
      <p:sp>
        <p:nvSpPr>
          <p:cNvPr id="48" name="Rectangle: Top Corners Rounded 47">
            <a:extLst>
              <a:ext uri="{FF2B5EF4-FFF2-40B4-BE49-F238E27FC236}">
                <a16:creationId xmlns:a16="http://schemas.microsoft.com/office/drawing/2014/main" id="{D31270ED-4F7D-4044-A3BF-29ECF7E5DBF9}"/>
              </a:ext>
              <a:ext uri="{C183D7F6-B498-43B3-948B-1728B52AA6E4}">
                <adec:decorative xmlns:adec="http://schemas.microsoft.com/office/drawing/2017/decorative" val="1"/>
              </a:ext>
            </a:extLst>
          </p:cNvPr>
          <p:cNvSpPr/>
          <p:nvPr/>
        </p:nvSpPr>
        <p:spPr>
          <a:xfrm rot="5400000" flipH="1">
            <a:off x="1175545" y="3226747"/>
            <a:ext cx="1562100" cy="3913189"/>
          </a:xfrm>
          <a:prstGeom prst="round2SameRect">
            <a:avLst>
              <a:gd name="adj1" fmla="val 50000"/>
              <a:gd name="adj2" fmla="val 0"/>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49" name="TextBox 48">
            <a:extLst>
              <a:ext uri="{FF2B5EF4-FFF2-40B4-BE49-F238E27FC236}">
                <a16:creationId xmlns:a16="http://schemas.microsoft.com/office/drawing/2014/main" id="{75716B10-5500-4295-8BD8-19EBAC01A7A3}"/>
              </a:ext>
            </a:extLst>
          </p:cNvPr>
          <p:cNvSpPr txBox="1"/>
          <p:nvPr/>
        </p:nvSpPr>
        <p:spPr>
          <a:xfrm>
            <a:off x="131578" y="4559706"/>
            <a:ext cx="3765367" cy="1292662"/>
          </a:xfrm>
          <a:prstGeom prst="rect">
            <a:avLst/>
          </a:prstGeom>
          <a:noFill/>
        </p:spPr>
        <p:txBody>
          <a:bodyPr wrap="square" lIns="0" tIns="0" rIns="0" bIns="0" rtlCol="0">
            <a:spAutoFit/>
          </a:bodyPr>
          <a:lstStyle/>
          <a:p>
            <a:pPr defTabSz="914400"/>
            <a:r>
              <a:rPr lang="en-US" sz="2800">
                <a:solidFill>
                  <a:prstClr val="black"/>
                </a:solidFill>
                <a:latin typeface="Calibri Light"/>
              </a:rPr>
              <a:t>Lừa đảo qua website giả mạo các trang th</a:t>
            </a:r>
            <a:r>
              <a:rPr lang="vi-VN" sz="2800">
                <a:solidFill>
                  <a:prstClr val="black"/>
                </a:solidFill>
                <a:latin typeface="Calibri Light"/>
              </a:rPr>
              <a:t>ư</a:t>
            </a:r>
            <a:r>
              <a:rPr lang="en-US" sz="2800">
                <a:solidFill>
                  <a:prstClr val="black"/>
                </a:solidFill>
                <a:latin typeface="Calibri Light"/>
              </a:rPr>
              <a:t>ơng mại điện tử phổ biến</a:t>
            </a:r>
            <a:endParaRPr lang="en-US" sz="2800" dirty="0">
              <a:solidFill>
                <a:prstClr val="black"/>
              </a:solidFill>
              <a:latin typeface="Calibri Light"/>
            </a:endParaRPr>
          </a:p>
        </p:txBody>
      </p:sp>
      <p:grpSp>
        <p:nvGrpSpPr>
          <p:cNvPr id="50" name="Group 49">
            <a:extLst>
              <a:ext uri="{FF2B5EF4-FFF2-40B4-BE49-F238E27FC236}">
                <a16:creationId xmlns:a16="http://schemas.microsoft.com/office/drawing/2014/main" id="{F157A40B-1BAE-4985-9D99-6F523802742D}"/>
              </a:ext>
              <a:ext uri="{C183D7F6-B498-43B3-948B-1728B52AA6E4}">
                <adec:decorative xmlns:adec="http://schemas.microsoft.com/office/drawing/2017/decorative" val="1"/>
              </a:ext>
            </a:extLst>
          </p:cNvPr>
          <p:cNvGrpSpPr/>
          <p:nvPr/>
        </p:nvGrpSpPr>
        <p:grpSpPr>
          <a:xfrm>
            <a:off x="3913188" y="1708132"/>
            <a:ext cx="4343400" cy="4362633"/>
            <a:chOff x="3913188" y="1580968"/>
            <a:chExt cx="4343400" cy="4362633"/>
          </a:xfrm>
        </p:grpSpPr>
        <p:grpSp>
          <p:nvGrpSpPr>
            <p:cNvPr id="51" name="Group 50">
              <a:extLst>
                <a:ext uri="{FF2B5EF4-FFF2-40B4-BE49-F238E27FC236}">
                  <a16:creationId xmlns:a16="http://schemas.microsoft.com/office/drawing/2014/main" id="{903A36CC-F4E3-48DE-A5FA-04A2F4812330}"/>
                </a:ext>
              </a:extLst>
            </p:cNvPr>
            <p:cNvGrpSpPr/>
            <p:nvPr/>
          </p:nvGrpSpPr>
          <p:grpSpPr>
            <a:xfrm>
              <a:off x="3913188" y="1580968"/>
              <a:ext cx="4343400" cy="4362633"/>
              <a:chOff x="3913188" y="1580968"/>
              <a:chExt cx="4343400" cy="4362633"/>
            </a:xfrm>
            <a:effectLst/>
          </p:grpSpPr>
          <p:sp>
            <p:nvSpPr>
              <p:cNvPr id="71" name="Freeform 5">
                <a:extLst>
                  <a:ext uri="{FF2B5EF4-FFF2-40B4-BE49-F238E27FC236}">
                    <a16:creationId xmlns:a16="http://schemas.microsoft.com/office/drawing/2014/main" id="{ECA5AC6F-CACE-4ADF-B605-17D07DACC531}"/>
                  </a:ext>
                  <a:ext uri="{C183D7F6-B498-43B3-948B-1728B52AA6E4}">
                    <adec:decorative xmlns:adec="http://schemas.microsoft.com/office/drawing/2017/decorative" val="1"/>
                  </a:ext>
                </a:extLst>
              </p:cNvPr>
              <p:cNvSpPr>
                <a:spLocks/>
              </p:cNvSpPr>
              <p:nvPr/>
            </p:nvSpPr>
            <p:spPr bwMode="auto">
              <a:xfrm>
                <a:off x="3913188" y="1600200"/>
                <a:ext cx="2008188" cy="2020888"/>
              </a:xfrm>
              <a:custGeom>
                <a:avLst/>
                <a:gdLst>
                  <a:gd name="T0" fmla="*/ 55 w 172"/>
                  <a:gd name="T1" fmla="*/ 173 h 173"/>
                  <a:gd name="T2" fmla="*/ 0 w 172"/>
                  <a:gd name="T3" fmla="*/ 173 h 173"/>
                  <a:gd name="T4" fmla="*/ 172 w 172"/>
                  <a:gd name="T5" fmla="*/ 0 h 173"/>
                  <a:gd name="T6" fmla="*/ 172 w 172"/>
                  <a:gd name="T7" fmla="*/ 55 h 173"/>
                  <a:gd name="T8" fmla="*/ 55 w 172"/>
                  <a:gd name="T9" fmla="*/ 173 h 173"/>
                </a:gdLst>
                <a:ahLst/>
                <a:cxnLst>
                  <a:cxn ang="0">
                    <a:pos x="T0" y="T1"/>
                  </a:cxn>
                  <a:cxn ang="0">
                    <a:pos x="T2" y="T3"/>
                  </a:cxn>
                  <a:cxn ang="0">
                    <a:pos x="T4" y="T5"/>
                  </a:cxn>
                  <a:cxn ang="0">
                    <a:pos x="T6" y="T7"/>
                  </a:cxn>
                  <a:cxn ang="0">
                    <a:pos x="T8" y="T9"/>
                  </a:cxn>
                </a:cxnLst>
                <a:rect l="0" t="0" r="r" b="b"/>
                <a:pathLst>
                  <a:path w="172" h="173">
                    <a:moveTo>
                      <a:pt x="55" y="173"/>
                    </a:moveTo>
                    <a:cubicBezTo>
                      <a:pt x="0" y="173"/>
                      <a:pt x="0" y="173"/>
                      <a:pt x="0" y="173"/>
                    </a:cubicBezTo>
                    <a:cubicBezTo>
                      <a:pt x="7" y="80"/>
                      <a:pt x="80" y="7"/>
                      <a:pt x="172" y="0"/>
                    </a:cubicBezTo>
                    <a:cubicBezTo>
                      <a:pt x="172" y="55"/>
                      <a:pt x="172" y="55"/>
                      <a:pt x="172" y="55"/>
                    </a:cubicBezTo>
                    <a:cubicBezTo>
                      <a:pt x="110" y="61"/>
                      <a:pt x="61" y="111"/>
                      <a:pt x="55" y="173"/>
                    </a:cubicBezTo>
                    <a:close/>
                  </a:path>
                </a:pathLst>
              </a:custGeom>
              <a:solidFill>
                <a:srgbClr val="E31737"/>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2" name="Freeform 6">
                <a:extLst>
                  <a:ext uri="{FF2B5EF4-FFF2-40B4-BE49-F238E27FC236}">
                    <a16:creationId xmlns:a16="http://schemas.microsoft.com/office/drawing/2014/main" id="{49943949-9114-4FB0-9BC4-66124D62F443}"/>
                  </a:ext>
                  <a:ext uri="{C183D7F6-B498-43B3-948B-1728B52AA6E4}">
                    <adec:decorative xmlns:adec="http://schemas.microsoft.com/office/drawing/2017/decorative" val="1"/>
                  </a:ext>
                </a:extLst>
              </p:cNvPr>
              <p:cNvSpPr>
                <a:spLocks/>
              </p:cNvSpPr>
              <p:nvPr/>
            </p:nvSpPr>
            <p:spPr bwMode="auto">
              <a:xfrm>
                <a:off x="6235700" y="3935413"/>
                <a:ext cx="2020888" cy="2008188"/>
              </a:xfrm>
              <a:custGeom>
                <a:avLst/>
                <a:gdLst>
                  <a:gd name="T0" fmla="*/ 118 w 173"/>
                  <a:gd name="T1" fmla="*/ 0 h 172"/>
                  <a:gd name="T2" fmla="*/ 173 w 173"/>
                  <a:gd name="T3" fmla="*/ 0 h 172"/>
                  <a:gd name="T4" fmla="*/ 0 w 173"/>
                  <a:gd name="T5" fmla="*/ 172 h 172"/>
                  <a:gd name="T6" fmla="*/ 0 w 173"/>
                  <a:gd name="T7" fmla="*/ 117 h 172"/>
                  <a:gd name="T8" fmla="*/ 118 w 173"/>
                  <a:gd name="T9" fmla="*/ 0 h 172"/>
                </a:gdLst>
                <a:ahLst/>
                <a:cxnLst>
                  <a:cxn ang="0">
                    <a:pos x="T0" y="T1"/>
                  </a:cxn>
                  <a:cxn ang="0">
                    <a:pos x="T2" y="T3"/>
                  </a:cxn>
                  <a:cxn ang="0">
                    <a:pos x="T4" y="T5"/>
                  </a:cxn>
                  <a:cxn ang="0">
                    <a:pos x="T6" y="T7"/>
                  </a:cxn>
                  <a:cxn ang="0">
                    <a:pos x="T8" y="T9"/>
                  </a:cxn>
                </a:cxnLst>
                <a:rect l="0" t="0" r="r" b="b"/>
                <a:pathLst>
                  <a:path w="173" h="172">
                    <a:moveTo>
                      <a:pt x="118" y="0"/>
                    </a:moveTo>
                    <a:cubicBezTo>
                      <a:pt x="173" y="0"/>
                      <a:pt x="173" y="0"/>
                      <a:pt x="173" y="0"/>
                    </a:cubicBezTo>
                    <a:cubicBezTo>
                      <a:pt x="166" y="92"/>
                      <a:pt x="93" y="166"/>
                      <a:pt x="0" y="172"/>
                    </a:cubicBezTo>
                    <a:cubicBezTo>
                      <a:pt x="0" y="117"/>
                      <a:pt x="0" y="117"/>
                      <a:pt x="0" y="117"/>
                    </a:cubicBezTo>
                    <a:cubicBezTo>
                      <a:pt x="62" y="111"/>
                      <a:pt x="112" y="62"/>
                      <a:pt x="118" y="0"/>
                    </a:cubicBezTo>
                    <a:close/>
                  </a:path>
                </a:pathLst>
              </a:custGeom>
              <a:solidFill>
                <a:srgbClr val="E31737"/>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3" name="Freeform 7">
                <a:extLst>
                  <a:ext uri="{FF2B5EF4-FFF2-40B4-BE49-F238E27FC236}">
                    <a16:creationId xmlns:a16="http://schemas.microsoft.com/office/drawing/2014/main" id="{44E532E6-6930-4C6E-AB2C-78C092C0EA27}"/>
                  </a:ext>
                  <a:ext uri="{C183D7F6-B498-43B3-948B-1728B52AA6E4}">
                    <adec:decorative xmlns:adec="http://schemas.microsoft.com/office/drawing/2017/decorative" val="1"/>
                  </a:ext>
                </a:extLst>
              </p:cNvPr>
              <p:cNvSpPr>
                <a:spLocks/>
              </p:cNvSpPr>
              <p:nvPr/>
            </p:nvSpPr>
            <p:spPr bwMode="auto">
              <a:xfrm>
                <a:off x="3913188" y="3935413"/>
                <a:ext cx="2008188" cy="2008188"/>
              </a:xfrm>
              <a:custGeom>
                <a:avLst/>
                <a:gdLst>
                  <a:gd name="T0" fmla="*/ 172 w 172"/>
                  <a:gd name="T1" fmla="*/ 117 h 172"/>
                  <a:gd name="T2" fmla="*/ 172 w 172"/>
                  <a:gd name="T3" fmla="*/ 172 h 172"/>
                  <a:gd name="T4" fmla="*/ 0 w 172"/>
                  <a:gd name="T5" fmla="*/ 0 h 172"/>
                  <a:gd name="T6" fmla="*/ 55 w 172"/>
                  <a:gd name="T7" fmla="*/ 0 h 172"/>
                  <a:gd name="T8" fmla="*/ 172 w 172"/>
                  <a:gd name="T9" fmla="*/ 117 h 172"/>
                </a:gdLst>
                <a:ahLst/>
                <a:cxnLst>
                  <a:cxn ang="0">
                    <a:pos x="T0" y="T1"/>
                  </a:cxn>
                  <a:cxn ang="0">
                    <a:pos x="T2" y="T3"/>
                  </a:cxn>
                  <a:cxn ang="0">
                    <a:pos x="T4" y="T5"/>
                  </a:cxn>
                  <a:cxn ang="0">
                    <a:pos x="T6" y="T7"/>
                  </a:cxn>
                  <a:cxn ang="0">
                    <a:pos x="T8" y="T9"/>
                  </a:cxn>
                </a:cxnLst>
                <a:rect l="0" t="0" r="r" b="b"/>
                <a:pathLst>
                  <a:path w="172" h="172">
                    <a:moveTo>
                      <a:pt x="172" y="117"/>
                    </a:moveTo>
                    <a:cubicBezTo>
                      <a:pt x="172" y="172"/>
                      <a:pt x="172" y="172"/>
                      <a:pt x="172" y="172"/>
                    </a:cubicBezTo>
                    <a:cubicBezTo>
                      <a:pt x="80" y="166"/>
                      <a:pt x="7" y="92"/>
                      <a:pt x="0" y="0"/>
                    </a:cubicBezTo>
                    <a:cubicBezTo>
                      <a:pt x="55" y="0"/>
                      <a:pt x="55" y="0"/>
                      <a:pt x="55" y="0"/>
                    </a:cubicBezTo>
                    <a:cubicBezTo>
                      <a:pt x="61" y="62"/>
                      <a:pt x="110" y="111"/>
                      <a:pt x="172" y="117"/>
                    </a:cubicBezTo>
                    <a:close/>
                  </a:path>
                </a:pathLst>
              </a:custGeom>
              <a:solidFill>
                <a:srgbClr val="44546A"/>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4" name="Freeform 8">
                <a:extLst>
                  <a:ext uri="{FF2B5EF4-FFF2-40B4-BE49-F238E27FC236}">
                    <a16:creationId xmlns:a16="http://schemas.microsoft.com/office/drawing/2014/main" id="{2AA2D28F-F667-4F1C-9442-F105040FB1F9}"/>
                  </a:ext>
                  <a:ext uri="{C183D7F6-B498-43B3-948B-1728B52AA6E4}">
                    <adec:decorative xmlns:adec="http://schemas.microsoft.com/office/drawing/2017/decorative" val="1"/>
                  </a:ext>
                </a:extLst>
              </p:cNvPr>
              <p:cNvSpPr>
                <a:spLocks/>
              </p:cNvSpPr>
              <p:nvPr/>
            </p:nvSpPr>
            <p:spPr bwMode="auto">
              <a:xfrm>
                <a:off x="6235700" y="1580968"/>
                <a:ext cx="2020888" cy="2020888"/>
              </a:xfrm>
              <a:custGeom>
                <a:avLst/>
                <a:gdLst>
                  <a:gd name="T0" fmla="*/ 0 w 173"/>
                  <a:gd name="T1" fmla="*/ 55 h 173"/>
                  <a:gd name="T2" fmla="*/ 0 w 173"/>
                  <a:gd name="T3" fmla="*/ 0 h 173"/>
                  <a:gd name="T4" fmla="*/ 173 w 173"/>
                  <a:gd name="T5" fmla="*/ 173 h 173"/>
                  <a:gd name="T6" fmla="*/ 118 w 173"/>
                  <a:gd name="T7" fmla="*/ 173 h 173"/>
                  <a:gd name="T8" fmla="*/ 0 w 173"/>
                  <a:gd name="T9" fmla="*/ 55 h 173"/>
                </a:gdLst>
                <a:ahLst/>
                <a:cxnLst>
                  <a:cxn ang="0">
                    <a:pos x="T0" y="T1"/>
                  </a:cxn>
                  <a:cxn ang="0">
                    <a:pos x="T2" y="T3"/>
                  </a:cxn>
                  <a:cxn ang="0">
                    <a:pos x="T4" y="T5"/>
                  </a:cxn>
                  <a:cxn ang="0">
                    <a:pos x="T6" y="T7"/>
                  </a:cxn>
                  <a:cxn ang="0">
                    <a:pos x="T8" y="T9"/>
                  </a:cxn>
                </a:cxnLst>
                <a:rect l="0" t="0" r="r" b="b"/>
                <a:pathLst>
                  <a:path w="173" h="173">
                    <a:moveTo>
                      <a:pt x="0" y="55"/>
                    </a:moveTo>
                    <a:cubicBezTo>
                      <a:pt x="0" y="0"/>
                      <a:pt x="0" y="0"/>
                      <a:pt x="0" y="0"/>
                    </a:cubicBezTo>
                    <a:cubicBezTo>
                      <a:pt x="93" y="7"/>
                      <a:pt x="166" y="80"/>
                      <a:pt x="173" y="173"/>
                    </a:cubicBezTo>
                    <a:cubicBezTo>
                      <a:pt x="118" y="173"/>
                      <a:pt x="118" y="173"/>
                      <a:pt x="118" y="173"/>
                    </a:cubicBezTo>
                    <a:cubicBezTo>
                      <a:pt x="112" y="111"/>
                      <a:pt x="62" y="61"/>
                      <a:pt x="0" y="55"/>
                    </a:cubicBezTo>
                    <a:close/>
                  </a:path>
                </a:pathLst>
              </a:custGeom>
              <a:solidFill>
                <a:srgbClr val="44546A"/>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sp>
          <p:nvSpPr>
            <p:cNvPr id="52" name="Freeform 31">
              <a:extLst>
                <a:ext uri="{FF2B5EF4-FFF2-40B4-BE49-F238E27FC236}">
                  <a16:creationId xmlns:a16="http://schemas.microsoft.com/office/drawing/2014/main" id="{538B333E-96E9-47AE-A413-A11294202DF9}"/>
                </a:ext>
                <a:ext uri="{C183D7F6-B498-43B3-948B-1728B52AA6E4}">
                  <adec:decorative xmlns:adec="http://schemas.microsoft.com/office/drawing/2017/decorative" val="1"/>
                </a:ext>
              </a:extLst>
            </p:cNvPr>
            <p:cNvSpPr/>
            <p:nvPr/>
          </p:nvSpPr>
          <p:spPr>
            <a:xfrm flipV="1">
              <a:off x="4518819" y="2194720"/>
              <a:ext cx="3154361" cy="3154361"/>
            </a:xfrm>
            <a:custGeom>
              <a:avLst/>
              <a:gdLst>
                <a:gd name="connsiteX0" fmla="*/ 1577181 w 3154361"/>
                <a:gd name="connsiteY0" fmla="*/ 3154361 h 3154361"/>
                <a:gd name="connsiteX1" fmla="*/ 1780203 w 3154361"/>
                <a:gd name="connsiteY1" fmla="*/ 2804324 h 3154361"/>
                <a:gd name="connsiteX2" fmla="*/ 1797438 w 3154361"/>
                <a:gd name="connsiteY2" fmla="*/ 2802025 h 3154361"/>
                <a:gd name="connsiteX3" fmla="*/ 2796180 w 3154361"/>
                <a:gd name="connsiteY3" fmla="*/ 1827945 h 3154361"/>
                <a:gd name="connsiteX4" fmla="*/ 2803383 w 3154361"/>
                <a:gd name="connsiteY4" fmla="*/ 1780748 h 3154361"/>
                <a:gd name="connsiteX5" fmla="*/ 3154361 w 3154361"/>
                <a:gd name="connsiteY5" fmla="*/ 1577181 h 3154361"/>
                <a:gd name="connsiteX6" fmla="*/ 2803383 w 3154361"/>
                <a:gd name="connsiteY6" fmla="*/ 1373614 h 3154361"/>
                <a:gd name="connsiteX7" fmla="*/ 2796180 w 3154361"/>
                <a:gd name="connsiteY7" fmla="*/ 1326414 h 3154361"/>
                <a:gd name="connsiteX8" fmla="*/ 1797438 w 3154361"/>
                <a:gd name="connsiteY8" fmla="*/ 352335 h 3154361"/>
                <a:gd name="connsiteX9" fmla="*/ 1780201 w 3154361"/>
                <a:gd name="connsiteY9" fmla="*/ 350035 h 3154361"/>
                <a:gd name="connsiteX10" fmla="*/ 1577181 w 3154361"/>
                <a:gd name="connsiteY10" fmla="*/ 0 h 3154361"/>
                <a:gd name="connsiteX11" fmla="*/ 1374161 w 3154361"/>
                <a:gd name="connsiteY11" fmla="*/ 350035 h 3154361"/>
                <a:gd name="connsiteX12" fmla="*/ 1356922 w 3154361"/>
                <a:gd name="connsiteY12" fmla="*/ 352335 h 3154361"/>
                <a:gd name="connsiteX13" fmla="*/ 358181 w 3154361"/>
                <a:gd name="connsiteY13" fmla="*/ 1326414 h 3154361"/>
                <a:gd name="connsiteX14" fmla="*/ 350977 w 3154361"/>
                <a:gd name="connsiteY14" fmla="*/ 1373613 h 3154361"/>
                <a:gd name="connsiteX15" fmla="*/ 0 w 3154361"/>
                <a:gd name="connsiteY15" fmla="*/ 1577180 h 3154361"/>
                <a:gd name="connsiteX16" fmla="*/ 350977 w 3154361"/>
                <a:gd name="connsiteY16" fmla="*/ 1780746 h 3154361"/>
                <a:gd name="connsiteX17" fmla="*/ 358181 w 3154361"/>
                <a:gd name="connsiteY17" fmla="*/ 1827946 h 3154361"/>
                <a:gd name="connsiteX18" fmla="*/ 1356922 w 3154361"/>
                <a:gd name="connsiteY18" fmla="*/ 2802025 h 3154361"/>
                <a:gd name="connsiteX19" fmla="*/ 1374159 w 3154361"/>
                <a:gd name="connsiteY19" fmla="*/ 2804324 h 315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4361" h="3154361">
                  <a:moveTo>
                    <a:pt x="1577181" y="3154361"/>
                  </a:moveTo>
                  <a:lnTo>
                    <a:pt x="1780203" y="2804324"/>
                  </a:lnTo>
                  <a:lnTo>
                    <a:pt x="1797438" y="2802025"/>
                  </a:lnTo>
                  <a:cubicBezTo>
                    <a:pt x="2297871" y="2712635"/>
                    <a:pt x="2694658" y="2324067"/>
                    <a:pt x="2796180" y="1827945"/>
                  </a:cubicBezTo>
                  <a:lnTo>
                    <a:pt x="2803383" y="1780748"/>
                  </a:lnTo>
                  <a:lnTo>
                    <a:pt x="3154361" y="1577181"/>
                  </a:lnTo>
                  <a:lnTo>
                    <a:pt x="2803383" y="1373614"/>
                  </a:lnTo>
                  <a:lnTo>
                    <a:pt x="2796180" y="1326414"/>
                  </a:lnTo>
                  <a:cubicBezTo>
                    <a:pt x="2694658" y="830292"/>
                    <a:pt x="2297871" y="441725"/>
                    <a:pt x="1797438" y="352335"/>
                  </a:cubicBezTo>
                  <a:lnTo>
                    <a:pt x="1780201" y="350035"/>
                  </a:lnTo>
                  <a:lnTo>
                    <a:pt x="1577181" y="0"/>
                  </a:lnTo>
                  <a:lnTo>
                    <a:pt x="1374161" y="350035"/>
                  </a:lnTo>
                  <a:lnTo>
                    <a:pt x="1356922" y="352335"/>
                  </a:lnTo>
                  <a:cubicBezTo>
                    <a:pt x="856490" y="441724"/>
                    <a:pt x="459702" y="830291"/>
                    <a:pt x="358181" y="1326414"/>
                  </a:cubicBezTo>
                  <a:lnTo>
                    <a:pt x="350977" y="1373613"/>
                  </a:lnTo>
                  <a:lnTo>
                    <a:pt x="0" y="1577180"/>
                  </a:lnTo>
                  <a:lnTo>
                    <a:pt x="350977" y="1780746"/>
                  </a:lnTo>
                  <a:lnTo>
                    <a:pt x="358181" y="1827946"/>
                  </a:lnTo>
                  <a:cubicBezTo>
                    <a:pt x="459702" y="2324067"/>
                    <a:pt x="856490" y="2712635"/>
                    <a:pt x="1356922" y="2802025"/>
                  </a:cubicBezTo>
                  <a:lnTo>
                    <a:pt x="1374159" y="2804324"/>
                  </a:lnTo>
                  <a:close/>
                </a:path>
              </a:pathLst>
            </a:custGeom>
            <a:noFill/>
            <a:ln w="19050" cap="flat" cmpd="sng" algn="ctr">
              <a:solidFill>
                <a:srgbClr val="7F7F7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grpSp>
          <p:nvGrpSpPr>
            <p:cNvPr id="53" name="Group 52">
              <a:extLst>
                <a:ext uri="{FF2B5EF4-FFF2-40B4-BE49-F238E27FC236}">
                  <a16:creationId xmlns:a16="http://schemas.microsoft.com/office/drawing/2014/main" id="{6B3B6358-601E-49AB-BA78-5C1015D5E3DA}"/>
                </a:ext>
              </a:extLst>
            </p:cNvPr>
            <p:cNvGrpSpPr/>
            <p:nvPr/>
          </p:nvGrpSpPr>
          <p:grpSpPr>
            <a:xfrm>
              <a:off x="4616061" y="2308738"/>
              <a:ext cx="319647" cy="319648"/>
              <a:chOff x="4548188" y="2235200"/>
              <a:chExt cx="425450" cy="425451"/>
            </a:xfrm>
            <a:solidFill>
              <a:sysClr val="window" lastClr="FFFFFF"/>
            </a:solidFill>
            <a:effectLst/>
          </p:grpSpPr>
          <p:sp>
            <p:nvSpPr>
              <p:cNvPr id="63" name="Freeform 5">
                <a:extLst>
                  <a:ext uri="{FF2B5EF4-FFF2-40B4-BE49-F238E27FC236}">
                    <a16:creationId xmlns:a16="http://schemas.microsoft.com/office/drawing/2014/main" id="{A0062CCC-762D-4DB1-9965-9DEBD88A91ED}"/>
                  </a:ext>
                </a:extLst>
              </p:cNvPr>
              <p:cNvSpPr>
                <a:spLocks/>
              </p:cNvSpPr>
              <p:nvPr/>
            </p:nvSpPr>
            <p:spPr bwMode="auto">
              <a:xfrm>
                <a:off x="4548188" y="2235200"/>
                <a:ext cx="425450" cy="269875"/>
              </a:xfrm>
              <a:custGeom>
                <a:avLst/>
                <a:gdLst>
                  <a:gd name="T0" fmla="*/ 0 w 240"/>
                  <a:gd name="T1" fmla="*/ 0 h 152"/>
                  <a:gd name="T2" fmla="*/ 0 w 240"/>
                  <a:gd name="T3" fmla="*/ 124 h 152"/>
                  <a:gd name="T4" fmla="*/ 8 w 240"/>
                  <a:gd name="T5" fmla="*/ 111 h 152"/>
                  <a:gd name="T6" fmla="*/ 8 w 240"/>
                  <a:gd name="T7" fmla="*/ 8 h 152"/>
                  <a:gd name="T8" fmla="*/ 232 w 240"/>
                  <a:gd name="T9" fmla="*/ 8 h 152"/>
                  <a:gd name="T10" fmla="*/ 232 w 240"/>
                  <a:gd name="T11" fmla="*/ 144 h 152"/>
                  <a:gd name="T12" fmla="*/ 128 w 240"/>
                  <a:gd name="T13" fmla="*/ 144 h 152"/>
                  <a:gd name="T14" fmla="*/ 128 w 240"/>
                  <a:gd name="T15" fmla="*/ 152 h 152"/>
                  <a:gd name="T16" fmla="*/ 240 w 240"/>
                  <a:gd name="T17" fmla="*/ 152 h 152"/>
                  <a:gd name="T18" fmla="*/ 240 w 240"/>
                  <a:gd name="T19" fmla="*/ 0 h 152"/>
                  <a:gd name="T20" fmla="*/ 0 w 240"/>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52">
                    <a:moveTo>
                      <a:pt x="0" y="0"/>
                    </a:moveTo>
                    <a:cubicBezTo>
                      <a:pt x="0" y="124"/>
                      <a:pt x="0" y="124"/>
                      <a:pt x="0" y="124"/>
                    </a:cubicBezTo>
                    <a:cubicBezTo>
                      <a:pt x="0" y="118"/>
                      <a:pt x="3" y="114"/>
                      <a:pt x="8" y="111"/>
                    </a:cubicBezTo>
                    <a:cubicBezTo>
                      <a:pt x="8" y="8"/>
                      <a:pt x="8" y="8"/>
                      <a:pt x="8" y="8"/>
                    </a:cubicBezTo>
                    <a:cubicBezTo>
                      <a:pt x="232" y="8"/>
                      <a:pt x="232" y="8"/>
                      <a:pt x="232" y="8"/>
                    </a:cubicBezTo>
                    <a:cubicBezTo>
                      <a:pt x="232" y="144"/>
                      <a:pt x="232" y="144"/>
                      <a:pt x="232" y="144"/>
                    </a:cubicBezTo>
                    <a:cubicBezTo>
                      <a:pt x="128" y="144"/>
                      <a:pt x="128" y="144"/>
                      <a:pt x="128" y="144"/>
                    </a:cubicBezTo>
                    <a:cubicBezTo>
                      <a:pt x="128" y="152"/>
                      <a:pt x="128" y="152"/>
                      <a:pt x="128" y="152"/>
                    </a:cubicBezTo>
                    <a:cubicBezTo>
                      <a:pt x="240" y="152"/>
                      <a:pt x="240" y="152"/>
                      <a:pt x="240" y="152"/>
                    </a:cubicBezTo>
                    <a:cubicBezTo>
                      <a:pt x="240" y="0"/>
                      <a:pt x="240" y="0"/>
                      <a:pt x="24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4" name="Freeform 6" descr="This image is an icon of money. ">
                <a:extLst>
                  <a:ext uri="{FF2B5EF4-FFF2-40B4-BE49-F238E27FC236}">
                    <a16:creationId xmlns:a16="http://schemas.microsoft.com/office/drawing/2014/main" id="{40D16ABD-B032-4FAB-B7D8-27C35466F0A1}"/>
                  </a:ext>
                </a:extLst>
              </p:cNvPr>
              <p:cNvSpPr>
                <a:spLocks noEditPoints="1"/>
              </p:cNvSpPr>
              <p:nvPr/>
            </p:nvSpPr>
            <p:spPr bwMode="auto">
              <a:xfrm>
                <a:off x="4591051" y="2278063"/>
                <a:ext cx="339725" cy="184150"/>
              </a:xfrm>
              <a:custGeom>
                <a:avLst/>
                <a:gdLst>
                  <a:gd name="T0" fmla="*/ 104 w 192"/>
                  <a:gd name="T1" fmla="*/ 104 h 104"/>
                  <a:gd name="T2" fmla="*/ 176 w 192"/>
                  <a:gd name="T3" fmla="*/ 104 h 104"/>
                  <a:gd name="T4" fmla="*/ 192 w 192"/>
                  <a:gd name="T5" fmla="*/ 88 h 104"/>
                  <a:gd name="T6" fmla="*/ 192 w 192"/>
                  <a:gd name="T7" fmla="*/ 16 h 104"/>
                  <a:gd name="T8" fmla="*/ 176 w 192"/>
                  <a:gd name="T9" fmla="*/ 0 h 104"/>
                  <a:gd name="T10" fmla="*/ 16 w 192"/>
                  <a:gd name="T11" fmla="*/ 0 h 104"/>
                  <a:gd name="T12" fmla="*/ 0 w 192"/>
                  <a:gd name="T13" fmla="*/ 16 h 104"/>
                  <a:gd name="T14" fmla="*/ 0 w 192"/>
                  <a:gd name="T15" fmla="*/ 80 h 104"/>
                  <a:gd name="T16" fmla="*/ 40 w 192"/>
                  <a:gd name="T17" fmla="*/ 76 h 104"/>
                  <a:gd name="T18" fmla="*/ 104 w 192"/>
                  <a:gd name="T19" fmla="*/ 100 h 104"/>
                  <a:gd name="T20" fmla="*/ 104 w 192"/>
                  <a:gd name="T21" fmla="*/ 104 h 104"/>
                  <a:gd name="T22" fmla="*/ 164 w 192"/>
                  <a:gd name="T23" fmla="*/ 64 h 104"/>
                  <a:gd name="T24" fmla="*/ 176 w 192"/>
                  <a:gd name="T25" fmla="*/ 76 h 104"/>
                  <a:gd name="T26" fmla="*/ 164 w 192"/>
                  <a:gd name="T27" fmla="*/ 88 h 104"/>
                  <a:gd name="T28" fmla="*/ 152 w 192"/>
                  <a:gd name="T29" fmla="*/ 76 h 104"/>
                  <a:gd name="T30" fmla="*/ 164 w 192"/>
                  <a:gd name="T31" fmla="*/ 64 h 104"/>
                  <a:gd name="T32" fmla="*/ 28 w 192"/>
                  <a:gd name="T33" fmla="*/ 40 h 104"/>
                  <a:gd name="T34" fmla="*/ 16 w 192"/>
                  <a:gd name="T35" fmla="*/ 28 h 104"/>
                  <a:gd name="T36" fmla="*/ 28 w 192"/>
                  <a:gd name="T37" fmla="*/ 16 h 104"/>
                  <a:gd name="T38" fmla="*/ 40 w 192"/>
                  <a:gd name="T39" fmla="*/ 28 h 104"/>
                  <a:gd name="T40" fmla="*/ 28 w 192"/>
                  <a:gd name="T41" fmla="*/ 40 h 104"/>
                  <a:gd name="T42" fmla="*/ 96 w 192"/>
                  <a:gd name="T43" fmla="*/ 76 h 104"/>
                  <a:gd name="T44" fmla="*/ 68 w 192"/>
                  <a:gd name="T45" fmla="*/ 48 h 104"/>
                  <a:gd name="T46" fmla="*/ 96 w 192"/>
                  <a:gd name="T47" fmla="*/ 20 h 104"/>
                  <a:gd name="T48" fmla="*/ 124 w 192"/>
                  <a:gd name="T49" fmla="*/ 48 h 104"/>
                  <a:gd name="T50" fmla="*/ 96 w 192"/>
                  <a:gd name="T51"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04">
                    <a:moveTo>
                      <a:pt x="104" y="104"/>
                    </a:moveTo>
                    <a:cubicBezTo>
                      <a:pt x="176" y="104"/>
                      <a:pt x="176" y="104"/>
                      <a:pt x="176" y="104"/>
                    </a:cubicBezTo>
                    <a:cubicBezTo>
                      <a:pt x="185" y="104"/>
                      <a:pt x="192" y="97"/>
                      <a:pt x="192" y="88"/>
                    </a:cubicBezTo>
                    <a:cubicBezTo>
                      <a:pt x="192" y="16"/>
                      <a:pt x="192" y="16"/>
                      <a:pt x="192" y="16"/>
                    </a:cubicBezTo>
                    <a:cubicBezTo>
                      <a:pt x="192" y="7"/>
                      <a:pt x="185" y="0"/>
                      <a:pt x="176" y="0"/>
                    </a:cubicBezTo>
                    <a:cubicBezTo>
                      <a:pt x="16" y="0"/>
                      <a:pt x="16" y="0"/>
                      <a:pt x="16" y="0"/>
                    </a:cubicBezTo>
                    <a:cubicBezTo>
                      <a:pt x="7" y="0"/>
                      <a:pt x="0" y="7"/>
                      <a:pt x="0" y="16"/>
                    </a:cubicBezTo>
                    <a:cubicBezTo>
                      <a:pt x="0" y="80"/>
                      <a:pt x="0" y="80"/>
                      <a:pt x="0" y="80"/>
                    </a:cubicBezTo>
                    <a:cubicBezTo>
                      <a:pt x="16" y="76"/>
                      <a:pt x="34" y="76"/>
                      <a:pt x="40" y="76"/>
                    </a:cubicBezTo>
                    <a:cubicBezTo>
                      <a:pt x="51" y="76"/>
                      <a:pt x="104" y="77"/>
                      <a:pt x="104" y="100"/>
                    </a:cubicBezTo>
                    <a:lnTo>
                      <a:pt x="104" y="104"/>
                    </a:lnTo>
                    <a:close/>
                    <a:moveTo>
                      <a:pt x="164" y="64"/>
                    </a:moveTo>
                    <a:cubicBezTo>
                      <a:pt x="171" y="64"/>
                      <a:pt x="176" y="69"/>
                      <a:pt x="176" y="76"/>
                    </a:cubicBezTo>
                    <a:cubicBezTo>
                      <a:pt x="176" y="83"/>
                      <a:pt x="171" y="88"/>
                      <a:pt x="164" y="88"/>
                    </a:cubicBezTo>
                    <a:cubicBezTo>
                      <a:pt x="157" y="88"/>
                      <a:pt x="152" y="83"/>
                      <a:pt x="152" y="76"/>
                    </a:cubicBezTo>
                    <a:cubicBezTo>
                      <a:pt x="152" y="69"/>
                      <a:pt x="157" y="64"/>
                      <a:pt x="164" y="64"/>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moveTo>
                      <a:pt x="96" y="76"/>
                    </a:moveTo>
                    <a:cubicBezTo>
                      <a:pt x="81" y="76"/>
                      <a:pt x="68" y="63"/>
                      <a:pt x="68" y="48"/>
                    </a:cubicBezTo>
                    <a:cubicBezTo>
                      <a:pt x="68" y="33"/>
                      <a:pt x="81" y="20"/>
                      <a:pt x="96" y="20"/>
                    </a:cubicBezTo>
                    <a:cubicBezTo>
                      <a:pt x="111" y="20"/>
                      <a:pt x="124" y="33"/>
                      <a:pt x="124" y="48"/>
                    </a:cubicBezTo>
                    <a:cubicBezTo>
                      <a:pt x="124" y="63"/>
                      <a:pt x="111" y="76"/>
                      <a:pt x="9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5" name="Freeform 7">
                <a:extLst>
                  <a:ext uri="{FF2B5EF4-FFF2-40B4-BE49-F238E27FC236}">
                    <a16:creationId xmlns:a16="http://schemas.microsoft.com/office/drawing/2014/main" id="{0B4505A9-F03B-492F-A091-BCDAF993248C}"/>
                  </a:ext>
                </a:extLst>
              </p:cNvPr>
              <p:cNvSpPr>
                <a:spLocks/>
              </p:cNvSpPr>
              <p:nvPr/>
            </p:nvSpPr>
            <p:spPr bwMode="auto">
              <a:xfrm>
                <a:off x="4562476" y="2611438"/>
                <a:ext cx="198438" cy="49213"/>
              </a:xfrm>
              <a:custGeom>
                <a:avLst/>
                <a:gdLst>
                  <a:gd name="T0" fmla="*/ 0 w 112"/>
                  <a:gd name="T1" fmla="*/ 0 h 28"/>
                  <a:gd name="T2" fmla="*/ 0 w 112"/>
                  <a:gd name="T3" fmla="*/ 12 h 28"/>
                  <a:gd name="T4" fmla="*/ 0 w 112"/>
                  <a:gd name="T5" fmla="*/ 14 h 28"/>
                  <a:gd name="T6" fmla="*/ 1 w 112"/>
                  <a:gd name="T7" fmla="*/ 15 h 28"/>
                  <a:gd name="T8" fmla="*/ 1 w 112"/>
                  <a:gd name="T9" fmla="*/ 16 h 28"/>
                  <a:gd name="T10" fmla="*/ 3 w 112"/>
                  <a:gd name="T11" fmla="*/ 17 h 28"/>
                  <a:gd name="T12" fmla="*/ 3 w 112"/>
                  <a:gd name="T13" fmla="*/ 18 h 28"/>
                  <a:gd name="T14" fmla="*/ 8 w 112"/>
                  <a:gd name="T15" fmla="*/ 21 h 28"/>
                  <a:gd name="T16" fmla="*/ 8 w 112"/>
                  <a:gd name="T17" fmla="*/ 21 h 28"/>
                  <a:gd name="T18" fmla="*/ 11 w 112"/>
                  <a:gd name="T19" fmla="*/ 22 h 28"/>
                  <a:gd name="T20" fmla="*/ 12 w 112"/>
                  <a:gd name="T21" fmla="*/ 22 h 28"/>
                  <a:gd name="T22" fmla="*/ 14 w 112"/>
                  <a:gd name="T23" fmla="*/ 23 h 28"/>
                  <a:gd name="T24" fmla="*/ 16 w 112"/>
                  <a:gd name="T25" fmla="*/ 23 h 28"/>
                  <a:gd name="T26" fmla="*/ 18 w 112"/>
                  <a:gd name="T27" fmla="*/ 24 h 28"/>
                  <a:gd name="T28" fmla="*/ 52 w 112"/>
                  <a:gd name="T29" fmla="*/ 28 h 28"/>
                  <a:gd name="T30" fmla="*/ 56 w 112"/>
                  <a:gd name="T31" fmla="*/ 28 h 28"/>
                  <a:gd name="T32" fmla="*/ 60 w 112"/>
                  <a:gd name="T33" fmla="*/ 28 h 28"/>
                  <a:gd name="T34" fmla="*/ 94 w 112"/>
                  <a:gd name="T35" fmla="*/ 24 h 28"/>
                  <a:gd name="T36" fmla="*/ 96 w 112"/>
                  <a:gd name="T37" fmla="*/ 23 h 28"/>
                  <a:gd name="T38" fmla="*/ 98 w 112"/>
                  <a:gd name="T39" fmla="*/ 23 h 28"/>
                  <a:gd name="T40" fmla="*/ 100 w 112"/>
                  <a:gd name="T41" fmla="*/ 22 h 28"/>
                  <a:gd name="T42" fmla="*/ 101 w 112"/>
                  <a:gd name="T43" fmla="*/ 22 h 28"/>
                  <a:gd name="T44" fmla="*/ 104 w 112"/>
                  <a:gd name="T45" fmla="*/ 21 h 28"/>
                  <a:gd name="T46" fmla="*/ 104 w 112"/>
                  <a:gd name="T47" fmla="*/ 21 h 28"/>
                  <a:gd name="T48" fmla="*/ 109 w 112"/>
                  <a:gd name="T49" fmla="*/ 18 h 28"/>
                  <a:gd name="T50" fmla="*/ 109 w 112"/>
                  <a:gd name="T51" fmla="*/ 17 h 28"/>
                  <a:gd name="T52" fmla="*/ 111 w 112"/>
                  <a:gd name="T53" fmla="*/ 16 h 28"/>
                  <a:gd name="T54" fmla="*/ 111 w 112"/>
                  <a:gd name="T55" fmla="*/ 15 h 28"/>
                  <a:gd name="T56" fmla="*/ 112 w 112"/>
                  <a:gd name="T57" fmla="*/ 14 h 28"/>
                  <a:gd name="T58" fmla="*/ 112 w 112"/>
                  <a:gd name="T59" fmla="*/ 12 h 28"/>
                  <a:gd name="T60" fmla="*/ 112 w 112"/>
                  <a:gd name="T61" fmla="*/ 0 h 28"/>
                  <a:gd name="T62" fmla="*/ 56 w 112"/>
                  <a:gd name="T63" fmla="*/ 8 h 28"/>
                  <a:gd name="T64" fmla="*/ 0 w 112"/>
                  <a:gd name="T6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28">
                    <a:moveTo>
                      <a:pt x="0" y="0"/>
                    </a:moveTo>
                    <a:cubicBezTo>
                      <a:pt x="0" y="12"/>
                      <a:pt x="0" y="12"/>
                      <a:pt x="0" y="12"/>
                    </a:cubicBezTo>
                    <a:cubicBezTo>
                      <a:pt x="0" y="13"/>
                      <a:pt x="0" y="13"/>
                      <a:pt x="0" y="14"/>
                    </a:cubicBezTo>
                    <a:cubicBezTo>
                      <a:pt x="1" y="15"/>
                      <a:pt x="1" y="15"/>
                      <a:pt x="1" y="15"/>
                    </a:cubicBezTo>
                    <a:cubicBezTo>
                      <a:pt x="1" y="16"/>
                      <a:pt x="1" y="16"/>
                      <a:pt x="1" y="16"/>
                    </a:cubicBezTo>
                    <a:cubicBezTo>
                      <a:pt x="2" y="16"/>
                      <a:pt x="2" y="17"/>
                      <a:pt x="3" y="17"/>
                    </a:cubicBezTo>
                    <a:cubicBezTo>
                      <a:pt x="3" y="18"/>
                      <a:pt x="3" y="18"/>
                      <a:pt x="3" y="18"/>
                    </a:cubicBezTo>
                    <a:cubicBezTo>
                      <a:pt x="5" y="19"/>
                      <a:pt x="6" y="20"/>
                      <a:pt x="8" y="21"/>
                    </a:cubicBezTo>
                    <a:cubicBezTo>
                      <a:pt x="8" y="21"/>
                      <a:pt x="8" y="21"/>
                      <a:pt x="8" y="21"/>
                    </a:cubicBezTo>
                    <a:cubicBezTo>
                      <a:pt x="9" y="21"/>
                      <a:pt x="10" y="21"/>
                      <a:pt x="11" y="22"/>
                    </a:cubicBezTo>
                    <a:cubicBezTo>
                      <a:pt x="11" y="22"/>
                      <a:pt x="12" y="22"/>
                      <a:pt x="12" y="22"/>
                    </a:cubicBezTo>
                    <a:cubicBezTo>
                      <a:pt x="13" y="22"/>
                      <a:pt x="13" y="23"/>
                      <a:pt x="14" y="23"/>
                    </a:cubicBezTo>
                    <a:cubicBezTo>
                      <a:pt x="15" y="23"/>
                      <a:pt x="16" y="23"/>
                      <a:pt x="16" y="23"/>
                    </a:cubicBezTo>
                    <a:cubicBezTo>
                      <a:pt x="17" y="23"/>
                      <a:pt x="17" y="24"/>
                      <a:pt x="18" y="24"/>
                    </a:cubicBezTo>
                    <a:cubicBezTo>
                      <a:pt x="28" y="26"/>
                      <a:pt x="42" y="28"/>
                      <a:pt x="52" y="28"/>
                    </a:cubicBezTo>
                    <a:cubicBezTo>
                      <a:pt x="54" y="28"/>
                      <a:pt x="55" y="28"/>
                      <a:pt x="56" y="28"/>
                    </a:cubicBezTo>
                    <a:cubicBezTo>
                      <a:pt x="57" y="28"/>
                      <a:pt x="58" y="28"/>
                      <a:pt x="60" y="28"/>
                    </a:cubicBezTo>
                    <a:cubicBezTo>
                      <a:pt x="70" y="28"/>
                      <a:pt x="84" y="26"/>
                      <a:pt x="94" y="24"/>
                    </a:cubicBezTo>
                    <a:cubicBezTo>
                      <a:pt x="95" y="24"/>
                      <a:pt x="95" y="23"/>
                      <a:pt x="96" y="23"/>
                    </a:cubicBezTo>
                    <a:cubicBezTo>
                      <a:pt x="96" y="23"/>
                      <a:pt x="97" y="23"/>
                      <a:pt x="98" y="23"/>
                    </a:cubicBezTo>
                    <a:cubicBezTo>
                      <a:pt x="99" y="23"/>
                      <a:pt x="99" y="22"/>
                      <a:pt x="100" y="22"/>
                    </a:cubicBezTo>
                    <a:cubicBezTo>
                      <a:pt x="100" y="22"/>
                      <a:pt x="101" y="22"/>
                      <a:pt x="101" y="22"/>
                    </a:cubicBezTo>
                    <a:cubicBezTo>
                      <a:pt x="102" y="21"/>
                      <a:pt x="103" y="21"/>
                      <a:pt x="104" y="21"/>
                    </a:cubicBezTo>
                    <a:cubicBezTo>
                      <a:pt x="104" y="21"/>
                      <a:pt x="104" y="21"/>
                      <a:pt x="104" y="21"/>
                    </a:cubicBezTo>
                    <a:cubicBezTo>
                      <a:pt x="106" y="20"/>
                      <a:pt x="107" y="19"/>
                      <a:pt x="109" y="18"/>
                    </a:cubicBezTo>
                    <a:cubicBezTo>
                      <a:pt x="109" y="18"/>
                      <a:pt x="109" y="18"/>
                      <a:pt x="109" y="17"/>
                    </a:cubicBezTo>
                    <a:cubicBezTo>
                      <a:pt x="110" y="17"/>
                      <a:pt x="110" y="16"/>
                      <a:pt x="111" y="16"/>
                    </a:cubicBezTo>
                    <a:cubicBezTo>
                      <a:pt x="111" y="16"/>
                      <a:pt x="111" y="16"/>
                      <a:pt x="111" y="15"/>
                    </a:cubicBezTo>
                    <a:cubicBezTo>
                      <a:pt x="111" y="15"/>
                      <a:pt x="111" y="15"/>
                      <a:pt x="112" y="14"/>
                    </a:cubicBezTo>
                    <a:cubicBezTo>
                      <a:pt x="112" y="13"/>
                      <a:pt x="112" y="13"/>
                      <a:pt x="112" y="12"/>
                    </a:cubicBezTo>
                    <a:cubicBezTo>
                      <a:pt x="112" y="0"/>
                      <a:pt x="112" y="0"/>
                      <a:pt x="112" y="0"/>
                    </a:cubicBezTo>
                    <a:cubicBezTo>
                      <a:pt x="98" y="6"/>
                      <a:pt x="68" y="8"/>
                      <a:pt x="56" y="8"/>
                    </a:cubicBezTo>
                    <a:cubicBezTo>
                      <a:pt x="44" y="8"/>
                      <a:pt x="1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6" name="Freeform 8">
                <a:extLst>
                  <a:ext uri="{FF2B5EF4-FFF2-40B4-BE49-F238E27FC236}">
                    <a16:creationId xmlns:a16="http://schemas.microsoft.com/office/drawing/2014/main" id="{081D98FF-76C2-4145-BF3E-F67D5B863E3F}"/>
                  </a:ext>
                </a:extLst>
              </p:cNvPr>
              <p:cNvSpPr>
                <a:spLocks/>
              </p:cNvSpPr>
              <p:nvPr/>
            </p:nvSpPr>
            <p:spPr bwMode="auto">
              <a:xfrm>
                <a:off x="4562476" y="2427288"/>
                <a:ext cx="198438" cy="41275"/>
              </a:xfrm>
              <a:custGeom>
                <a:avLst/>
                <a:gdLst>
                  <a:gd name="T0" fmla="*/ 112 w 112"/>
                  <a:gd name="T1" fmla="*/ 15 h 24"/>
                  <a:gd name="T2" fmla="*/ 56 w 112"/>
                  <a:gd name="T3" fmla="*/ 0 h 24"/>
                  <a:gd name="T4" fmla="*/ 16 w 112"/>
                  <a:gd name="T5" fmla="*/ 5 h 24"/>
                  <a:gd name="T6" fmla="*/ 16 w 112"/>
                  <a:gd name="T7" fmla="*/ 5 h 24"/>
                  <a:gd name="T8" fmla="*/ 14 w 112"/>
                  <a:gd name="T9" fmla="*/ 5 h 24"/>
                  <a:gd name="T10" fmla="*/ 12 w 112"/>
                  <a:gd name="T11" fmla="*/ 6 h 24"/>
                  <a:gd name="T12" fmla="*/ 11 w 112"/>
                  <a:gd name="T13" fmla="*/ 6 h 24"/>
                  <a:gd name="T14" fmla="*/ 8 w 112"/>
                  <a:gd name="T15" fmla="*/ 7 h 24"/>
                  <a:gd name="T16" fmla="*/ 8 w 112"/>
                  <a:gd name="T17" fmla="*/ 7 h 24"/>
                  <a:gd name="T18" fmla="*/ 3 w 112"/>
                  <a:gd name="T19" fmla="*/ 10 h 24"/>
                  <a:gd name="T20" fmla="*/ 3 w 112"/>
                  <a:gd name="T21" fmla="*/ 11 h 24"/>
                  <a:gd name="T22" fmla="*/ 1 w 112"/>
                  <a:gd name="T23" fmla="*/ 12 h 24"/>
                  <a:gd name="T24" fmla="*/ 1 w 112"/>
                  <a:gd name="T25" fmla="*/ 13 h 24"/>
                  <a:gd name="T26" fmla="*/ 0 w 112"/>
                  <a:gd name="T27" fmla="*/ 14 h 24"/>
                  <a:gd name="T28" fmla="*/ 0 w 112"/>
                  <a:gd name="T29" fmla="*/ 15 h 24"/>
                  <a:gd name="T30" fmla="*/ 56 w 112"/>
                  <a:gd name="T31" fmla="*/ 24 h 24"/>
                  <a:gd name="T32" fmla="*/ 112 w 112"/>
                  <a:gd name="T3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4">
                    <a:moveTo>
                      <a:pt x="112" y="15"/>
                    </a:moveTo>
                    <a:cubicBezTo>
                      <a:pt x="111" y="5"/>
                      <a:pt x="79" y="0"/>
                      <a:pt x="56" y="0"/>
                    </a:cubicBezTo>
                    <a:cubicBezTo>
                      <a:pt x="43" y="0"/>
                      <a:pt x="28" y="2"/>
                      <a:pt x="16" y="5"/>
                    </a:cubicBezTo>
                    <a:cubicBezTo>
                      <a:pt x="16" y="5"/>
                      <a:pt x="16" y="5"/>
                      <a:pt x="16" y="5"/>
                    </a:cubicBezTo>
                    <a:cubicBezTo>
                      <a:pt x="15" y="5"/>
                      <a:pt x="15" y="5"/>
                      <a:pt x="14" y="5"/>
                    </a:cubicBezTo>
                    <a:cubicBezTo>
                      <a:pt x="13" y="5"/>
                      <a:pt x="13" y="6"/>
                      <a:pt x="12" y="6"/>
                    </a:cubicBezTo>
                    <a:cubicBezTo>
                      <a:pt x="12" y="6"/>
                      <a:pt x="11" y="6"/>
                      <a:pt x="11" y="6"/>
                    </a:cubicBezTo>
                    <a:cubicBezTo>
                      <a:pt x="10" y="7"/>
                      <a:pt x="9" y="7"/>
                      <a:pt x="8" y="7"/>
                    </a:cubicBezTo>
                    <a:cubicBezTo>
                      <a:pt x="8" y="7"/>
                      <a:pt x="8" y="7"/>
                      <a:pt x="8" y="7"/>
                    </a:cubicBezTo>
                    <a:cubicBezTo>
                      <a:pt x="6" y="8"/>
                      <a:pt x="5" y="9"/>
                      <a:pt x="3" y="10"/>
                    </a:cubicBezTo>
                    <a:cubicBezTo>
                      <a:pt x="3" y="10"/>
                      <a:pt x="3" y="10"/>
                      <a:pt x="3" y="11"/>
                    </a:cubicBezTo>
                    <a:cubicBezTo>
                      <a:pt x="2" y="11"/>
                      <a:pt x="2" y="12"/>
                      <a:pt x="1" y="12"/>
                    </a:cubicBezTo>
                    <a:cubicBezTo>
                      <a:pt x="1" y="12"/>
                      <a:pt x="1" y="12"/>
                      <a:pt x="1" y="13"/>
                    </a:cubicBezTo>
                    <a:cubicBezTo>
                      <a:pt x="1" y="13"/>
                      <a:pt x="1" y="13"/>
                      <a:pt x="0" y="14"/>
                    </a:cubicBezTo>
                    <a:cubicBezTo>
                      <a:pt x="0" y="14"/>
                      <a:pt x="0" y="15"/>
                      <a:pt x="0" y="15"/>
                    </a:cubicBezTo>
                    <a:cubicBezTo>
                      <a:pt x="4" y="18"/>
                      <a:pt x="26" y="24"/>
                      <a:pt x="56" y="24"/>
                    </a:cubicBezTo>
                    <a:cubicBezTo>
                      <a:pt x="86" y="24"/>
                      <a:pt x="108" y="18"/>
                      <a:pt x="11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7" name="Freeform 9">
                <a:extLst>
                  <a:ext uri="{FF2B5EF4-FFF2-40B4-BE49-F238E27FC236}">
                    <a16:creationId xmlns:a16="http://schemas.microsoft.com/office/drawing/2014/main" id="{D5685810-C260-4A6B-8C0D-E1B228E6409D}"/>
                  </a:ext>
                </a:extLst>
              </p:cNvPr>
              <p:cNvSpPr>
                <a:spLocks/>
              </p:cNvSpPr>
              <p:nvPr/>
            </p:nvSpPr>
            <p:spPr bwMode="auto">
              <a:xfrm>
                <a:off x="4562476" y="2468563"/>
                <a:ext cx="198438" cy="36513"/>
              </a:xfrm>
              <a:custGeom>
                <a:avLst/>
                <a:gdLst>
                  <a:gd name="T0" fmla="*/ 0 w 112"/>
                  <a:gd name="T1" fmla="*/ 0 h 20"/>
                  <a:gd name="T2" fmla="*/ 0 w 112"/>
                  <a:gd name="T3" fmla="*/ 11 h 20"/>
                  <a:gd name="T4" fmla="*/ 56 w 112"/>
                  <a:gd name="T5" fmla="*/ 20 h 20"/>
                  <a:gd name="T6" fmla="*/ 112 w 112"/>
                  <a:gd name="T7" fmla="*/ 11 h 20"/>
                  <a:gd name="T8" fmla="*/ 112 w 112"/>
                  <a:gd name="T9" fmla="*/ 0 h 20"/>
                  <a:gd name="T10" fmla="*/ 56 w 112"/>
                  <a:gd name="T11" fmla="*/ 8 h 20"/>
                  <a:gd name="T12" fmla="*/ 0 w 11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2" h="20">
                    <a:moveTo>
                      <a:pt x="0" y="0"/>
                    </a:moveTo>
                    <a:cubicBezTo>
                      <a:pt x="0" y="11"/>
                      <a:pt x="0" y="11"/>
                      <a:pt x="0" y="11"/>
                    </a:cubicBezTo>
                    <a:cubicBezTo>
                      <a:pt x="4" y="14"/>
                      <a:pt x="25" y="20"/>
                      <a:pt x="56" y="20"/>
                    </a:cubicBezTo>
                    <a:cubicBezTo>
                      <a:pt x="87" y="20"/>
                      <a:pt x="108" y="14"/>
                      <a:pt x="112" y="11"/>
                    </a:cubicBezTo>
                    <a:cubicBezTo>
                      <a:pt x="112" y="0"/>
                      <a:pt x="112" y="0"/>
                      <a:pt x="112" y="0"/>
                    </a:cubicBezTo>
                    <a:cubicBezTo>
                      <a:pt x="98" y="6"/>
                      <a:pt x="68" y="8"/>
                      <a:pt x="56" y="8"/>
                    </a:cubicBezTo>
                    <a:cubicBezTo>
                      <a:pt x="44" y="8"/>
                      <a:pt x="1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8" name="Freeform 10">
                <a:extLst>
                  <a:ext uri="{FF2B5EF4-FFF2-40B4-BE49-F238E27FC236}">
                    <a16:creationId xmlns:a16="http://schemas.microsoft.com/office/drawing/2014/main" id="{C61B7F00-1B32-4555-8B23-EE70C936C089}"/>
                  </a:ext>
                </a:extLst>
              </p:cNvPr>
              <p:cNvSpPr>
                <a:spLocks/>
              </p:cNvSpPr>
              <p:nvPr/>
            </p:nvSpPr>
            <p:spPr bwMode="auto">
              <a:xfrm>
                <a:off x="4562476" y="2574925"/>
                <a:ext cx="198438" cy="36513"/>
              </a:xfrm>
              <a:custGeom>
                <a:avLst/>
                <a:gdLst>
                  <a:gd name="T0" fmla="*/ 0 w 112"/>
                  <a:gd name="T1" fmla="*/ 0 h 20"/>
                  <a:gd name="T2" fmla="*/ 0 w 112"/>
                  <a:gd name="T3" fmla="*/ 11 h 20"/>
                  <a:gd name="T4" fmla="*/ 56 w 112"/>
                  <a:gd name="T5" fmla="*/ 20 h 20"/>
                  <a:gd name="T6" fmla="*/ 112 w 112"/>
                  <a:gd name="T7" fmla="*/ 11 h 20"/>
                  <a:gd name="T8" fmla="*/ 112 w 112"/>
                  <a:gd name="T9" fmla="*/ 0 h 20"/>
                  <a:gd name="T10" fmla="*/ 56 w 112"/>
                  <a:gd name="T11" fmla="*/ 8 h 20"/>
                  <a:gd name="T12" fmla="*/ 0 w 11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2" h="20">
                    <a:moveTo>
                      <a:pt x="0" y="0"/>
                    </a:moveTo>
                    <a:cubicBezTo>
                      <a:pt x="0" y="11"/>
                      <a:pt x="0" y="11"/>
                      <a:pt x="0" y="11"/>
                    </a:cubicBezTo>
                    <a:cubicBezTo>
                      <a:pt x="4" y="14"/>
                      <a:pt x="25" y="20"/>
                      <a:pt x="56" y="20"/>
                    </a:cubicBezTo>
                    <a:cubicBezTo>
                      <a:pt x="87" y="20"/>
                      <a:pt x="108" y="14"/>
                      <a:pt x="112" y="11"/>
                    </a:cubicBezTo>
                    <a:cubicBezTo>
                      <a:pt x="112" y="0"/>
                      <a:pt x="112" y="0"/>
                      <a:pt x="112" y="0"/>
                    </a:cubicBezTo>
                    <a:cubicBezTo>
                      <a:pt x="98" y="6"/>
                      <a:pt x="68" y="8"/>
                      <a:pt x="56" y="8"/>
                    </a:cubicBezTo>
                    <a:cubicBezTo>
                      <a:pt x="44" y="8"/>
                      <a:pt x="1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9" name="Freeform 11" descr="This image is an icon of money. ">
                <a:extLst>
                  <a:ext uri="{FF2B5EF4-FFF2-40B4-BE49-F238E27FC236}">
                    <a16:creationId xmlns:a16="http://schemas.microsoft.com/office/drawing/2014/main" id="{3ED9D094-EAD0-4388-A372-91696282C500}"/>
                  </a:ext>
                </a:extLst>
              </p:cNvPr>
              <p:cNvSpPr>
                <a:spLocks/>
              </p:cNvSpPr>
              <p:nvPr/>
            </p:nvSpPr>
            <p:spPr bwMode="auto">
              <a:xfrm>
                <a:off x="4562476" y="2540000"/>
                <a:ext cx="198438" cy="34925"/>
              </a:xfrm>
              <a:custGeom>
                <a:avLst/>
                <a:gdLst>
                  <a:gd name="T0" fmla="*/ 0 w 112"/>
                  <a:gd name="T1" fmla="*/ 0 h 20"/>
                  <a:gd name="T2" fmla="*/ 0 w 112"/>
                  <a:gd name="T3" fmla="*/ 11 h 20"/>
                  <a:gd name="T4" fmla="*/ 56 w 112"/>
                  <a:gd name="T5" fmla="*/ 20 h 20"/>
                  <a:gd name="T6" fmla="*/ 112 w 112"/>
                  <a:gd name="T7" fmla="*/ 11 h 20"/>
                  <a:gd name="T8" fmla="*/ 112 w 112"/>
                  <a:gd name="T9" fmla="*/ 0 h 20"/>
                  <a:gd name="T10" fmla="*/ 56 w 112"/>
                  <a:gd name="T11" fmla="*/ 8 h 20"/>
                  <a:gd name="T12" fmla="*/ 0 w 11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2" h="20">
                    <a:moveTo>
                      <a:pt x="0" y="0"/>
                    </a:moveTo>
                    <a:cubicBezTo>
                      <a:pt x="0" y="11"/>
                      <a:pt x="0" y="11"/>
                      <a:pt x="0" y="11"/>
                    </a:cubicBezTo>
                    <a:cubicBezTo>
                      <a:pt x="4" y="14"/>
                      <a:pt x="25" y="20"/>
                      <a:pt x="56" y="20"/>
                    </a:cubicBezTo>
                    <a:cubicBezTo>
                      <a:pt x="87" y="20"/>
                      <a:pt x="108" y="14"/>
                      <a:pt x="112" y="11"/>
                    </a:cubicBezTo>
                    <a:cubicBezTo>
                      <a:pt x="112" y="0"/>
                      <a:pt x="112" y="0"/>
                      <a:pt x="112" y="0"/>
                    </a:cubicBezTo>
                    <a:cubicBezTo>
                      <a:pt x="98" y="6"/>
                      <a:pt x="68" y="8"/>
                      <a:pt x="56" y="8"/>
                    </a:cubicBezTo>
                    <a:cubicBezTo>
                      <a:pt x="44" y="8"/>
                      <a:pt x="1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0" name="Freeform 12">
                <a:extLst>
                  <a:ext uri="{FF2B5EF4-FFF2-40B4-BE49-F238E27FC236}">
                    <a16:creationId xmlns:a16="http://schemas.microsoft.com/office/drawing/2014/main" id="{CE5CA381-34AC-49DB-9D63-C3193FFDE321}"/>
                  </a:ext>
                </a:extLst>
              </p:cNvPr>
              <p:cNvSpPr>
                <a:spLocks/>
              </p:cNvSpPr>
              <p:nvPr/>
            </p:nvSpPr>
            <p:spPr bwMode="auto">
              <a:xfrm>
                <a:off x="4562476" y="2505075"/>
                <a:ext cx="198438" cy="34925"/>
              </a:xfrm>
              <a:custGeom>
                <a:avLst/>
                <a:gdLst>
                  <a:gd name="T0" fmla="*/ 0 w 112"/>
                  <a:gd name="T1" fmla="*/ 0 h 20"/>
                  <a:gd name="T2" fmla="*/ 0 w 112"/>
                  <a:gd name="T3" fmla="*/ 11 h 20"/>
                  <a:gd name="T4" fmla="*/ 56 w 112"/>
                  <a:gd name="T5" fmla="*/ 20 h 20"/>
                  <a:gd name="T6" fmla="*/ 112 w 112"/>
                  <a:gd name="T7" fmla="*/ 11 h 20"/>
                  <a:gd name="T8" fmla="*/ 112 w 112"/>
                  <a:gd name="T9" fmla="*/ 0 h 20"/>
                  <a:gd name="T10" fmla="*/ 56 w 112"/>
                  <a:gd name="T11" fmla="*/ 8 h 20"/>
                  <a:gd name="T12" fmla="*/ 0 w 11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2" h="20">
                    <a:moveTo>
                      <a:pt x="0" y="0"/>
                    </a:moveTo>
                    <a:cubicBezTo>
                      <a:pt x="0" y="11"/>
                      <a:pt x="0" y="11"/>
                      <a:pt x="0" y="11"/>
                    </a:cubicBezTo>
                    <a:cubicBezTo>
                      <a:pt x="4" y="14"/>
                      <a:pt x="25" y="20"/>
                      <a:pt x="56" y="20"/>
                    </a:cubicBezTo>
                    <a:cubicBezTo>
                      <a:pt x="87" y="20"/>
                      <a:pt x="108" y="14"/>
                      <a:pt x="112" y="11"/>
                    </a:cubicBezTo>
                    <a:cubicBezTo>
                      <a:pt x="112" y="0"/>
                      <a:pt x="112" y="0"/>
                      <a:pt x="112" y="0"/>
                    </a:cubicBezTo>
                    <a:cubicBezTo>
                      <a:pt x="98" y="6"/>
                      <a:pt x="68" y="8"/>
                      <a:pt x="56" y="8"/>
                    </a:cubicBezTo>
                    <a:cubicBezTo>
                      <a:pt x="44" y="8"/>
                      <a:pt x="1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nvGrpSpPr>
            <p:cNvPr id="54" name="Group 53">
              <a:extLst>
                <a:ext uri="{FF2B5EF4-FFF2-40B4-BE49-F238E27FC236}">
                  <a16:creationId xmlns:a16="http://schemas.microsoft.com/office/drawing/2014/main" id="{7E679F08-B3BA-41CB-833B-6760F5208D7B}"/>
                </a:ext>
              </a:extLst>
            </p:cNvPr>
            <p:cNvGrpSpPr/>
            <p:nvPr/>
          </p:nvGrpSpPr>
          <p:grpSpPr>
            <a:xfrm>
              <a:off x="7226215" y="2290668"/>
              <a:ext cx="335153" cy="335153"/>
              <a:chOff x="7216775" y="2235200"/>
              <a:chExt cx="446088" cy="446088"/>
            </a:xfrm>
            <a:solidFill>
              <a:sysClr val="window" lastClr="FFFFFF"/>
            </a:solidFill>
            <a:effectLst/>
          </p:grpSpPr>
          <p:sp>
            <p:nvSpPr>
              <p:cNvPr id="61" name="Freeform 16" descr="This image is an icon of a chart. ">
                <a:extLst>
                  <a:ext uri="{FF2B5EF4-FFF2-40B4-BE49-F238E27FC236}">
                    <a16:creationId xmlns:a16="http://schemas.microsoft.com/office/drawing/2014/main" id="{E2ADEDA5-3F9C-442B-9727-43E974C7E771}"/>
                  </a:ext>
                </a:extLst>
              </p:cNvPr>
              <p:cNvSpPr>
                <a:spLocks/>
              </p:cNvSpPr>
              <p:nvPr/>
            </p:nvSpPr>
            <p:spPr bwMode="auto">
              <a:xfrm>
                <a:off x="7216775" y="2384425"/>
                <a:ext cx="446088" cy="2968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2" name="Freeform 17">
                <a:extLst>
                  <a:ext uri="{FF2B5EF4-FFF2-40B4-BE49-F238E27FC236}">
                    <a16:creationId xmlns:a16="http://schemas.microsoft.com/office/drawing/2014/main" id="{AF5F4969-76FD-4048-9E3D-C139773C03D8}"/>
                  </a:ext>
                </a:extLst>
              </p:cNvPr>
              <p:cNvSpPr>
                <a:spLocks/>
              </p:cNvSpPr>
              <p:nvPr/>
            </p:nvSpPr>
            <p:spPr bwMode="auto">
              <a:xfrm>
                <a:off x="7246938" y="2235200"/>
                <a:ext cx="393700" cy="246063"/>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nvGrpSpPr>
            <p:cNvPr id="55" name="Group 54">
              <a:extLst>
                <a:ext uri="{FF2B5EF4-FFF2-40B4-BE49-F238E27FC236}">
                  <a16:creationId xmlns:a16="http://schemas.microsoft.com/office/drawing/2014/main" id="{7E2D1B17-CC32-4F72-B471-757B05672F88}"/>
                </a:ext>
              </a:extLst>
            </p:cNvPr>
            <p:cNvGrpSpPr/>
            <p:nvPr/>
          </p:nvGrpSpPr>
          <p:grpSpPr>
            <a:xfrm>
              <a:off x="4663791" y="4945150"/>
              <a:ext cx="278695" cy="278695"/>
              <a:chOff x="4549775" y="4899025"/>
              <a:chExt cx="455613" cy="455613"/>
            </a:xfrm>
            <a:solidFill>
              <a:sysClr val="window" lastClr="FFFFFF"/>
            </a:solidFill>
            <a:effectLst/>
          </p:grpSpPr>
          <p:sp>
            <p:nvSpPr>
              <p:cNvPr id="59" name="Freeform 21" descr="This image is an icon of a presentation board. ">
                <a:extLst>
                  <a:ext uri="{FF2B5EF4-FFF2-40B4-BE49-F238E27FC236}">
                    <a16:creationId xmlns:a16="http://schemas.microsoft.com/office/drawing/2014/main" id="{9786ACB5-6006-4D14-95CC-781A03C791F2}"/>
                  </a:ext>
                </a:extLst>
              </p:cNvPr>
              <p:cNvSpPr>
                <a:spLocks noEditPoints="1"/>
              </p:cNvSpPr>
              <p:nvPr/>
            </p:nvSpPr>
            <p:spPr bwMode="auto">
              <a:xfrm>
                <a:off x="4549775" y="4899025"/>
                <a:ext cx="455613" cy="455613"/>
              </a:xfrm>
              <a:custGeom>
                <a:avLst/>
                <a:gdLst>
                  <a:gd name="T0" fmla="*/ 236 w 240"/>
                  <a:gd name="T1" fmla="*/ 0 h 240"/>
                  <a:gd name="T2" fmla="*/ 4 w 240"/>
                  <a:gd name="T3" fmla="*/ 0 h 240"/>
                  <a:gd name="T4" fmla="*/ 0 w 240"/>
                  <a:gd name="T5" fmla="*/ 4 h 240"/>
                  <a:gd name="T6" fmla="*/ 0 w 240"/>
                  <a:gd name="T7" fmla="*/ 156 h 240"/>
                  <a:gd name="T8" fmla="*/ 4 w 240"/>
                  <a:gd name="T9" fmla="*/ 160 h 240"/>
                  <a:gd name="T10" fmla="*/ 116 w 240"/>
                  <a:gd name="T11" fmla="*/ 160 h 240"/>
                  <a:gd name="T12" fmla="*/ 116 w 240"/>
                  <a:gd name="T13" fmla="*/ 186 h 240"/>
                  <a:gd name="T14" fmla="*/ 69 w 240"/>
                  <a:gd name="T15" fmla="*/ 233 h 240"/>
                  <a:gd name="T16" fmla="*/ 69 w 240"/>
                  <a:gd name="T17" fmla="*/ 239 h 240"/>
                  <a:gd name="T18" fmla="*/ 75 w 240"/>
                  <a:gd name="T19" fmla="*/ 239 h 240"/>
                  <a:gd name="T20" fmla="*/ 120 w 240"/>
                  <a:gd name="T21" fmla="*/ 194 h 240"/>
                  <a:gd name="T22" fmla="*/ 165 w 240"/>
                  <a:gd name="T23" fmla="*/ 239 h 240"/>
                  <a:gd name="T24" fmla="*/ 168 w 240"/>
                  <a:gd name="T25" fmla="*/ 240 h 240"/>
                  <a:gd name="T26" fmla="*/ 171 w 240"/>
                  <a:gd name="T27" fmla="*/ 239 h 240"/>
                  <a:gd name="T28" fmla="*/ 171 w 240"/>
                  <a:gd name="T29" fmla="*/ 233 h 240"/>
                  <a:gd name="T30" fmla="*/ 124 w 240"/>
                  <a:gd name="T31" fmla="*/ 186 h 240"/>
                  <a:gd name="T32" fmla="*/ 124 w 240"/>
                  <a:gd name="T33" fmla="*/ 160 h 240"/>
                  <a:gd name="T34" fmla="*/ 236 w 240"/>
                  <a:gd name="T35" fmla="*/ 160 h 240"/>
                  <a:gd name="T36" fmla="*/ 240 w 240"/>
                  <a:gd name="T37" fmla="*/ 156 h 240"/>
                  <a:gd name="T38" fmla="*/ 240 w 240"/>
                  <a:gd name="T39" fmla="*/ 4 h 240"/>
                  <a:gd name="T40" fmla="*/ 236 w 240"/>
                  <a:gd name="T41" fmla="*/ 0 h 240"/>
                  <a:gd name="T42" fmla="*/ 216 w 240"/>
                  <a:gd name="T43" fmla="*/ 132 h 240"/>
                  <a:gd name="T44" fmla="*/ 212 w 240"/>
                  <a:gd name="T45" fmla="*/ 136 h 240"/>
                  <a:gd name="T46" fmla="*/ 28 w 240"/>
                  <a:gd name="T47" fmla="*/ 136 h 240"/>
                  <a:gd name="T48" fmla="*/ 24 w 240"/>
                  <a:gd name="T49" fmla="*/ 132 h 240"/>
                  <a:gd name="T50" fmla="*/ 24 w 240"/>
                  <a:gd name="T51" fmla="*/ 84 h 240"/>
                  <a:gd name="T52" fmla="*/ 24 w 240"/>
                  <a:gd name="T53" fmla="*/ 28 h 240"/>
                  <a:gd name="T54" fmla="*/ 28 w 240"/>
                  <a:gd name="T55" fmla="*/ 24 h 240"/>
                  <a:gd name="T56" fmla="*/ 212 w 240"/>
                  <a:gd name="T57" fmla="*/ 24 h 240"/>
                  <a:gd name="T58" fmla="*/ 216 w 240"/>
                  <a:gd name="T59" fmla="*/ 28 h 240"/>
                  <a:gd name="T60" fmla="*/ 216 w 240"/>
                  <a:gd name="T61"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240">
                    <a:moveTo>
                      <a:pt x="236" y="0"/>
                    </a:moveTo>
                    <a:cubicBezTo>
                      <a:pt x="4" y="0"/>
                      <a:pt x="4" y="0"/>
                      <a:pt x="4" y="0"/>
                    </a:cubicBezTo>
                    <a:cubicBezTo>
                      <a:pt x="2" y="0"/>
                      <a:pt x="0" y="2"/>
                      <a:pt x="0" y="4"/>
                    </a:cubicBezTo>
                    <a:cubicBezTo>
                      <a:pt x="0" y="156"/>
                      <a:pt x="0" y="156"/>
                      <a:pt x="0" y="156"/>
                    </a:cubicBezTo>
                    <a:cubicBezTo>
                      <a:pt x="0" y="158"/>
                      <a:pt x="2" y="160"/>
                      <a:pt x="4" y="160"/>
                    </a:cubicBezTo>
                    <a:cubicBezTo>
                      <a:pt x="116" y="160"/>
                      <a:pt x="116" y="160"/>
                      <a:pt x="116" y="160"/>
                    </a:cubicBezTo>
                    <a:cubicBezTo>
                      <a:pt x="116" y="186"/>
                      <a:pt x="116" y="186"/>
                      <a:pt x="116" y="186"/>
                    </a:cubicBezTo>
                    <a:cubicBezTo>
                      <a:pt x="69" y="233"/>
                      <a:pt x="69" y="233"/>
                      <a:pt x="69" y="233"/>
                    </a:cubicBezTo>
                    <a:cubicBezTo>
                      <a:pt x="68" y="235"/>
                      <a:pt x="68" y="237"/>
                      <a:pt x="69" y="239"/>
                    </a:cubicBezTo>
                    <a:cubicBezTo>
                      <a:pt x="71" y="240"/>
                      <a:pt x="73" y="240"/>
                      <a:pt x="75" y="239"/>
                    </a:cubicBezTo>
                    <a:cubicBezTo>
                      <a:pt x="120" y="194"/>
                      <a:pt x="120" y="194"/>
                      <a:pt x="120" y="194"/>
                    </a:cubicBezTo>
                    <a:cubicBezTo>
                      <a:pt x="165" y="239"/>
                      <a:pt x="165" y="239"/>
                      <a:pt x="165" y="239"/>
                    </a:cubicBezTo>
                    <a:cubicBezTo>
                      <a:pt x="166" y="240"/>
                      <a:pt x="167" y="240"/>
                      <a:pt x="168" y="240"/>
                    </a:cubicBezTo>
                    <a:cubicBezTo>
                      <a:pt x="169" y="240"/>
                      <a:pt x="170" y="240"/>
                      <a:pt x="171" y="239"/>
                    </a:cubicBezTo>
                    <a:cubicBezTo>
                      <a:pt x="172" y="237"/>
                      <a:pt x="172" y="235"/>
                      <a:pt x="171" y="233"/>
                    </a:cubicBezTo>
                    <a:cubicBezTo>
                      <a:pt x="124" y="186"/>
                      <a:pt x="124" y="186"/>
                      <a:pt x="124" y="186"/>
                    </a:cubicBezTo>
                    <a:cubicBezTo>
                      <a:pt x="124" y="160"/>
                      <a:pt x="124" y="160"/>
                      <a:pt x="124" y="160"/>
                    </a:cubicBezTo>
                    <a:cubicBezTo>
                      <a:pt x="236" y="160"/>
                      <a:pt x="236" y="160"/>
                      <a:pt x="236" y="160"/>
                    </a:cubicBezTo>
                    <a:cubicBezTo>
                      <a:pt x="238" y="160"/>
                      <a:pt x="240" y="158"/>
                      <a:pt x="240" y="156"/>
                    </a:cubicBezTo>
                    <a:cubicBezTo>
                      <a:pt x="240" y="4"/>
                      <a:pt x="240" y="4"/>
                      <a:pt x="240" y="4"/>
                    </a:cubicBezTo>
                    <a:cubicBezTo>
                      <a:pt x="240" y="2"/>
                      <a:pt x="238" y="0"/>
                      <a:pt x="236" y="0"/>
                    </a:cubicBezTo>
                    <a:close/>
                    <a:moveTo>
                      <a:pt x="216" y="132"/>
                    </a:moveTo>
                    <a:cubicBezTo>
                      <a:pt x="216" y="134"/>
                      <a:pt x="214" y="136"/>
                      <a:pt x="212" y="136"/>
                    </a:cubicBezTo>
                    <a:cubicBezTo>
                      <a:pt x="28" y="136"/>
                      <a:pt x="28" y="136"/>
                      <a:pt x="28" y="136"/>
                    </a:cubicBezTo>
                    <a:cubicBezTo>
                      <a:pt x="26" y="136"/>
                      <a:pt x="24" y="134"/>
                      <a:pt x="24" y="132"/>
                    </a:cubicBezTo>
                    <a:cubicBezTo>
                      <a:pt x="24" y="84"/>
                      <a:pt x="24" y="84"/>
                      <a:pt x="24" y="84"/>
                    </a:cubicBezTo>
                    <a:cubicBezTo>
                      <a:pt x="24" y="28"/>
                      <a:pt x="24" y="28"/>
                      <a:pt x="24" y="28"/>
                    </a:cubicBezTo>
                    <a:cubicBezTo>
                      <a:pt x="24" y="26"/>
                      <a:pt x="26" y="24"/>
                      <a:pt x="28" y="24"/>
                    </a:cubicBezTo>
                    <a:cubicBezTo>
                      <a:pt x="212" y="24"/>
                      <a:pt x="212" y="24"/>
                      <a:pt x="212" y="24"/>
                    </a:cubicBezTo>
                    <a:cubicBezTo>
                      <a:pt x="214" y="24"/>
                      <a:pt x="216" y="26"/>
                      <a:pt x="216" y="28"/>
                    </a:cubicBezTo>
                    <a:lnTo>
                      <a:pt x="21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60" name="Freeform 22" descr="This image is an icon of a presentation chart. ">
                <a:extLst>
                  <a:ext uri="{FF2B5EF4-FFF2-40B4-BE49-F238E27FC236}">
                    <a16:creationId xmlns:a16="http://schemas.microsoft.com/office/drawing/2014/main" id="{9004EDDE-F72F-4290-8737-32625CFBCFAF}"/>
                  </a:ext>
                </a:extLst>
              </p:cNvPr>
              <p:cNvSpPr>
                <a:spLocks/>
              </p:cNvSpPr>
              <p:nvPr/>
            </p:nvSpPr>
            <p:spPr bwMode="auto">
              <a:xfrm>
                <a:off x="4595813" y="4989513"/>
                <a:ext cx="319088" cy="114300"/>
              </a:xfrm>
              <a:custGeom>
                <a:avLst/>
                <a:gdLst>
                  <a:gd name="T0" fmla="*/ 4 w 168"/>
                  <a:gd name="T1" fmla="*/ 40 h 60"/>
                  <a:gd name="T2" fmla="*/ 40 w 168"/>
                  <a:gd name="T3" fmla="*/ 40 h 60"/>
                  <a:gd name="T4" fmla="*/ 43 w 168"/>
                  <a:gd name="T5" fmla="*/ 39 h 60"/>
                  <a:gd name="T6" fmla="*/ 61 w 168"/>
                  <a:gd name="T7" fmla="*/ 20 h 60"/>
                  <a:gd name="T8" fmla="*/ 76 w 168"/>
                  <a:gd name="T9" fmla="*/ 58 h 60"/>
                  <a:gd name="T10" fmla="*/ 79 w 168"/>
                  <a:gd name="T11" fmla="*/ 60 h 60"/>
                  <a:gd name="T12" fmla="*/ 80 w 168"/>
                  <a:gd name="T13" fmla="*/ 60 h 60"/>
                  <a:gd name="T14" fmla="*/ 83 w 168"/>
                  <a:gd name="T15" fmla="*/ 59 h 60"/>
                  <a:gd name="T16" fmla="*/ 108 w 168"/>
                  <a:gd name="T17" fmla="*/ 34 h 60"/>
                  <a:gd name="T18" fmla="*/ 125 w 168"/>
                  <a:gd name="T19" fmla="*/ 51 h 60"/>
                  <a:gd name="T20" fmla="*/ 128 w 168"/>
                  <a:gd name="T21" fmla="*/ 52 h 60"/>
                  <a:gd name="T22" fmla="*/ 131 w 168"/>
                  <a:gd name="T23" fmla="*/ 51 h 60"/>
                  <a:gd name="T24" fmla="*/ 167 w 168"/>
                  <a:gd name="T25" fmla="*/ 7 h 60"/>
                  <a:gd name="T26" fmla="*/ 167 w 168"/>
                  <a:gd name="T27" fmla="*/ 1 h 60"/>
                  <a:gd name="T28" fmla="*/ 161 w 168"/>
                  <a:gd name="T29" fmla="*/ 1 h 60"/>
                  <a:gd name="T30" fmla="*/ 128 w 168"/>
                  <a:gd name="T31" fmla="*/ 42 h 60"/>
                  <a:gd name="T32" fmla="*/ 111 w 168"/>
                  <a:gd name="T33" fmla="*/ 25 h 60"/>
                  <a:gd name="T34" fmla="*/ 105 w 168"/>
                  <a:gd name="T35" fmla="*/ 25 h 60"/>
                  <a:gd name="T36" fmla="*/ 81 w 168"/>
                  <a:gd name="T37" fmla="*/ 49 h 60"/>
                  <a:gd name="T38" fmla="*/ 66 w 168"/>
                  <a:gd name="T39" fmla="*/ 11 h 60"/>
                  <a:gd name="T40" fmla="*/ 63 w 168"/>
                  <a:gd name="T41" fmla="*/ 9 h 60"/>
                  <a:gd name="T42" fmla="*/ 59 w 168"/>
                  <a:gd name="T43" fmla="*/ 10 h 60"/>
                  <a:gd name="T44" fmla="*/ 38 w 168"/>
                  <a:gd name="T45" fmla="*/ 32 h 60"/>
                  <a:gd name="T46" fmla="*/ 4 w 168"/>
                  <a:gd name="T47" fmla="*/ 32 h 60"/>
                  <a:gd name="T48" fmla="*/ 0 w 168"/>
                  <a:gd name="T49" fmla="*/ 36 h 60"/>
                  <a:gd name="T50" fmla="*/ 4 w 168"/>
                  <a:gd name="T5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0">
                    <a:moveTo>
                      <a:pt x="4" y="40"/>
                    </a:moveTo>
                    <a:cubicBezTo>
                      <a:pt x="40" y="40"/>
                      <a:pt x="40" y="40"/>
                      <a:pt x="40" y="40"/>
                    </a:cubicBezTo>
                    <a:cubicBezTo>
                      <a:pt x="41" y="40"/>
                      <a:pt x="42" y="40"/>
                      <a:pt x="43" y="39"/>
                    </a:cubicBezTo>
                    <a:cubicBezTo>
                      <a:pt x="61" y="20"/>
                      <a:pt x="61" y="20"/>
                      <a:pt x="61" y="20"/>
                    </a:cubicBezTo>
                    <a:cubicBezTo>
                      <a:pt x="76" y="58"/>
                      <a:pt x="76" y="58"/>
                      <a:pt x="76" y="58"/>
                    </a:cubicBezTo>
                    <a:cubicBezTo>
                      <a:pt x="77" y="59"/>
                      <a:pt x="78" y="60"/>
                      <a:pt x="79" y="60"/>
                    </a:cubicBezTo>
                    <a:cubicBezTo>
                      <a:pt x="79" y="60"/>
                      <a:pt x="80" y="60"/>
                      <a:pt x="80" y="60"/>
                    </a:cubicBezTo>
                    <a:cubicBezTo>
                      <a:pt x="81" y="60"/>
                      <a:pt x="82" y="60"/>
                      <a:pt x="83" y="59"/>
                    </a:cubicBezTo>
                    <a:cubicBezTo>
                      <a:pt x="108" y="34"/>
                      <a:pt x="108" y="34"/>
                      <a:pt x="108" y="34"/>
                    </a:cubicBezTo>
                    <a:cubicBezTo>
                      <a:pt x="125" y="51"/>
                      <a:pt x="125" y="51"/>
                      <a:pt x="125" y="51"/>
                    </a:cubicBezTo>
                    <a:cubicBezTo>
                      <a:pt x="126" y="52"/>
                      <a:pt x="127" y="52"/>
                      <a:pt x="128" y="52"/>
                    </a:cubicBezTo>
                    <a:cubicBezTo>
                      <a:pt x="129" y="52"/>
                      <a:pt x="130" y="51"/>
                      <a:pt x="131" y="51"/>
                    </a:cubicBezTo>
                    <a:cubicBezTo>
                      <a:pt x="167" y="7"/>
                      <a:pt x="167" y="7"/>
                      <a:pt x="167" y="7"/>
                    </a:cubicBezTo>
                    <a:cubicBezTo>
                      <a:pt x="168" y="5"/>
                      <a:pt x="168" y="2"/>
                      <a:pt x="167" y="1"/>
                    </a:cubicBezTo>
                    <a:cubicBezTo>
                      <a:pt x="165" y="0"/>
                      <a:pt x="162" y="0"/>
                      <a:pt x="161" y="1"/>
                    </a:cubicBezTo>
                    <a:cubicBezTo>
                      <a:pt x="128" y="42"/>
                      <a:pt x="128" y="42"/>
                      <a:pt x="128" y="42"/>
                    </a:cubicBezTo>
                    <a:cubicBezTo>
                      <a:pt x="111" y="25"/>
                      <a:pt x="111" y="25"/>
                      <a:pt x="111" y="25"/>
                    </a:cubicBezTo>
                    <a:cubicBezTo>
                      <a:pt x="109" y="24"/>
                      <a:pt x="107" y="24"/>
                      <a:pt x="105" y="25"/>
                    </a:cubicBezTo>
                    <a:cubicBezTo>
                      <a:pt x="81" y="49"/>
                      <a:pt x="81" y="49"/>
                      <a:pt x="81" y="49"/>
                    </a:cubicBezTo>
                    <a:cubicBezTo>
                      <a:pt x="66" y="11"/>
                      <a:pt x="66" y="11"/>
                      <a:pt x="66" y="11"/>
                    </a:cubicBezTo>
                    <a:cubicBezTo>
                      <a:pt x="66" y="10"/>
                      <a:pt x="64" y="9"/>
                      <a:pt x="63" y="9"/>
                    </a:cubicBezTo>
                    <a:cubicBezTo>
                      <a:pt x="62" y="8"/>
                      <a:pt x="60" y="9"/>
                      <a:pt x="59" y="10"/>
                    </a:cubicBezTo>
                    <a:cubicBezTo>
                      <a:pt x="38" y="32"/>
                      <a:pt x="38" y="32"/>
                      <a:pt x="38" y="32"/>
                    </a:cubicBezTo>
                    <a:cubicBezTo>
                      <a:pt x="4" y="32"/>
                      <a:pt x="4" y="32"/>
                      <a:pt x="4" y="32"/>
                    </a:cubicBezTo>
                    <a:cubicBezTo>
                      <a:pt x="2" y="32"/>
                      <a:pt x="0" y="34"/>
                      <a:pt x="0" y="36"/>
                    </a:cubicBezTo>
                    <a:cubicBezTo>
                      <a:pt x="0" y="38"/>
                      <a:pt x="2"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nvGrpSpPr>
            <p:cNvPr id="56" name="Group 55">
              <a:extLst>
                <a:ext uri="{FF2B5EF4-FFF2-40B4-BE49-F238E27FC236}">
                  <a16:creationId xmlns:a16="http://schemas.microsoft.com/office/drawing/2014/main" id="{52AF3F59-3045-4C14-959C-AB65C947070C}"/>
                </a:ext>
              </a:extLst>
            </p:cNvPr>
            <p:cNvGrpSpPr/>
            <p:nvPr/>
          </p:nvGrpSpPr>
          <p:grpSpPr>
            <a:xfrm>
              <a:off x="7227399" y="4942443"/>
              <a:ext cx="342309" cy="271939"/>
              <a:chOff x="7216775" y="4897437"/>
              <a:chExt cx="455613" cy="361951"/>
            </a:xfrm>
            <a:solidFill>
              <a:sysClr val="window" lastClr="FFFFFF"/>
            </a:solidFill>
            <a:effectLst/>
          </p:grpSpPr>
          <p:sp>
            <p:nvSpPr>
              <p:cNvPr id="57" name="Freeform 26" descr="This image is an icon of a human being. ">
                <a:extLst>
                  <a:ext uri="{FF2B5EF4-FFF2-40B4-BE49-F238E27FC236}">
                    <a16:creationId xmlns:a16="http://schemas.microsoft.com/office/drawing/2014/main" id="{2A5B8239-BCF5-413A-99CD-430F11DCF57F}"/>
                  </a:ext>
                </a:extLst>
              </p:cNvPr>
              <p:cNvSpPr>
                <a:spLocks/>
              </p:cNvSpPr>
              <p:nvPr/>
            </p:nvSpPr>
            <p:spPr bwMode="auto">
              <a:xfrm>
                <a:off x="7481888" y="4953000"/>
                <a:ext cx="190500" cy="306388"/>
              </a:xfrm>
              <a:custGeom>
                <a:avLst/>
                <a:gdLst>
                  <a:gd name="T0" fmla="*/ 73 w 100"/>
                  <a:gd name="T1" fmla="*/ 97 h 161"/>
                  <a:gd name="T2" fmla="*/ 52 w 100"/>
                  <a:gd name="T3" fmla="*/ 90 h 161"/>
                  <a:gd name="T4" fmla="*/ 52 w 100"/>
                  <a:gd name="T5" fmla="*/ 80 h 161"/>
                  <a:gd name="T6" fmla="*/ 65 w 100"/>
                  <a:gd name="T7" fmla="*/ 59 h 161"/>
                  <a:gd name="T8" fmla="*/ 70 w 100"/>
                  <a:gd name="T9" fmla="*/ 45 h 161"/>
                  <a:gd name="T10" fmla="*/ 68 w 100"/>
                  <a:gd name="T11" fmla="*/ 37 h 161"/>
                  <a:gd name="T12" fmla="*/ 66 w 100"/>
                  <a:gd name="T13" fmla="*/ 34 h 161"/>
                  <a:gd name="T14" fmla="*/ 70 w 100"/>
                  <a:gd name="T15" fmla="*/ 15 h 161"/>
                  <a:gd name="T16" fmla="*/ 41 w 100"/>
                  <a:gd name="T17" fmla="*/ 0 h 161"/>
                  <a:gd name="T18" fmla="*/ 13 w 100"/>
                  <a:gd name="T19" fmla="*/ 11 h 161"/>
                  <a:gd name="T20" fmla="*/ 4 w 100"/>
                  <a:gd name="T21" fmla="*/ 15 h 161"/>
                  <a:gd name="T22" fmla="*/ 5 w 100"/>
                  <a:gd name="T23" fmla="*/ 34 h 161"/>
                  <a:gd name="T24" fmla="*/ 3 w 100"/>
                  <a:gd name="T25" fmla="*/ 37 h 161"/>
                  <a:gd name="T26" fmla="*/ 1 w 100"/>
                  <a:gd name="T27" fmla="*/ 45 h 161"/>
                  <a:gd name="T28" fmla="*/ 6 w 100"/>
                  <a:gd name="T29" fmla="*/ 59 h 161"/>
                  <a:gd name="T30" fmla="*/ 20 w 100"/>
                  <a:gd name="T31" fmla="*/ 80 h 161"/>
                  <a:gd name="T32" fmla="*/ 20 w 100"/>
                  <a:gd name="T33" fmla="*/ 90 h 161"/>
                  <a:gd name="T34" fmla="*/ 12 w 100"/>
                  <a:gd name="T35" fmla="*/ 93 h 161"/>
                  <a:gd name="T36" fmla="*/ 28 w 100"/>
                  <a:gd name="T37" fmla="*/ 113 h 161"/>
                  <a:gd name="T38" fmla="*/ 28 w 100"/>
                  <a:gd name="T39" fmla="*/ 161 h 161"/>
                  <a:gd name="T40" fmla="*/ 96 w 100"/>
                  <a:gd name="T41" fmla="*/ 161 h 161"/>
                  <a:gd name="T42" fmla="*/ 100 w 100"/>
                  <a:gd name="T43" fmla="*/ 157 h 161"/>
                  <a:gd name="T44" fmla="*/ 100 w 100"/>
                  <a:gd name="T45" fmla="*/ 112 h 161"/>
                  <a:gd name="T46" fmla="*/ 73 w 100"/>
                  <a:gd name="T47" fmla="*/ 9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161">
                    <a:moveTo>
                      <a:pt x="73" y="97"/>
                    </a:moveTo>
                    <a:cubicBezTo>
                      <a:pt x="67" y="95"/>
                      <a:pt x="59" y="93"/>
                      <a:pt x="52" y="90"/>
                    </a:cubicBezTo>
                    <a:cubicBezTo>
                      <a:pt x="52" y="80"/>
                      <a:pt x="52" y="80"/>
                      <a:pt x="52" y="80"/>
                    </a:cubicBezTo>
                    <a:cubicBezTo>
                      <a:pt x="56" y="77"/>
                      <a:pt x="64" y="72"/>
                      <a:pt x="65" y="59"/>
                    </a:cubicBezTo>
                    <a:cubicBezTo>
                      <a:pt x="68" y="56"/>
                      <a:pt x="70" y="51"/>
                      <a:pt x="70" y="45"/>
                    </a:cubicBezTo>
                    <a:cubicBezTo>
                      <a:pt x="70" y="43"/>
                      <a:pt x="69" y="40"/>
                      <a:pt x="68" y="37"/>
                    </a:cubicBezTo>
                    <a:cubicBezTo>
                      <a:pt x="68" y="36"/>
                      <a:pt x="67" y="35"/>
                      <a:pt x="66" y="34"/>
                    </a:cubicBezTo>
                    <a:cubicBezTo>
                      <a:pt x="69" y="30"/>
                      <a:pt x="72" y="22"/>
                      <a:pt x="70" y="15"/>
                    </a:cubicBezTo>
                    <a:cubicBezTo>
                      <a:pt x="66" y="4"/>
                      <a:pt x="52" y="0"/>
                      <a:pt x="41" y="0"/>
                    </a:cubicBezTo>
                    <a:cubicBezTo>
                      <a:pt x="30" y="0"/>
                      <a:pt x="18" y="3"/>
                      <a:pt x="13" y="11"/>
                    </a:cubicBezTo>
                    <a:cubicBezTo>
                      <a:pt x="8" y="11"/>
                      <a:pt x="5" y="13"/>
                      <a:pt x="4" y="15"/>
                    </a:cubicBezTo>
                    <a:cubicBezTo>
                      <a:pt x="0" y="20"/>
                      <a:pt x="3" y="28"/>
                      <a:pt x="5" y="34"/>
                    </a:cubicBezTo>
                    <a:cubicBezTo>
                      <a:pt x="4" y="34"/>
                      <a:pt x="3" y="36"/>
                      <a:pt x="3" y="37"/>
                    </a:cubicBezTo>
                    <a:cubicBezTo>
                      <a:pt x="1" y="39"/>
                      <a:pt x="1" y="43"/>
                      <a:pt x="1" y="45"/>
                    </a:cubicBezTo>
                    <a:cubicBezTo>
                      <a:pt x="1" y="51"/>
                      <a:pt x="3" y="56"/>
                      <a:pt x="6" y="59"/>
                    </a:cubicBezTo>
                    <a:cubicBezTo>
                      <a:pt x="7" y="71"/>
                      <a:pt x="14" y="77"/>
                      <a:pt x="20" y="80"/>
                    </a:cubicBezTo>
                    <a:cubicBezTo>
                      <a:pt x="20" y="90"/>
                      <a:pt x="20" y="90"/>
                      <a:pt x="20" y="90"/>
                    </a:cubicBezTo>
                    <a:cubicBezTo>
                      <a:pt x="17" y="91"/>
                      <a:pt x="14" y="92"/>
                      <a:pt x="12" y="93"/>
                    </a:cubicBezTo>
                    <a:cubicBezTo>
                      <a:pt x="22" y="101"/>
                      <a:pt x="28" y="107"/>
                      <a:pt x="28" y="113"/>
                    </a:cubicBezTo>
                    <a:cubicBezTo>
                      <a:pt x="28" y="161"/>
                      <a:pt x="28" y="161"/>
                      <a:pt x="28" y="161"/>
                    </a:cubicBezTo>
                    <a:cubicBezTo>
                      <a:pt x="96" y="161"/>
                      <a:pt x="96" y="161"/>
                      <a:pt x="96" y="161"/>
                    </a:cubicBezTo>
                    <a:cubicBezTo>
                      <a:pt x="98" y="161"/>
                      <a:pt x="100" y="159"/>
                      <a:pt x="100" y="157"/>
                    </a:cubicBezTo>
                    <a:cubicBezTo>
                      <a:pt x="100" y="112"/>
                      <a:pt x="100" y="112"/>
                      <a:pt x="100" y="112"/>
                    </a:cubicBezTo>
                    <a:cubicBezTo>
                      <a:pt x="100" y="106"/>
                      <a:pt x="92" y="103"/>
                      <a:pt x="7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58" name="Freeform 27" descr="This image is an icon of a human being. ">
                <a:extLst>
                  <a:ext uri="{FF2B5EF4-FFF2-40B4-BE49-F238E27FC236}">
                    <a16:creationId xmlns:a16="http://schemas.microsoft.com/office/drawing/2014/main" id="{509154BE-00ED-4D37-8CA0-6FBBDCA6292F}"/>
                  </a:ext>
                </a:extLst>
              </p:cNvPr>
              <p:cNvSpPr>
                <a:spLocks/>
              </p:cNvSpPr>
              <p:nvPr/>
            </p:nvSpPr>
            <p:spPr bwMode="auto">
              <a:xfrm>
                <a:off x="7216775" y="4897437"/>
                <a:ext cx="303213" cy="361951"/>
              </a:xfrm>
              <a:custGeom>
                <a:avLst/>
                <a:gdLst>
                  <a:gd name="T0" fmla="*/ 141 w 160"/>
                  <a:gd name="T1" fmla="*/ 125 h 190"/>
                  <a:gd name="T2" fmla="*/ 104 w 160"/>
                  <a:gd name="T3" fmla="*/ 107 h 190"/>
                  <a:gd name="T4" fmla="*/ 104 w 160"/>
                  <a:gd name="T5" fmla="*/ 94 h 190"/>
                  <a:gd name="T6" fmla="*/ 105 w 160"/>
                  <a:gd name="T7" fmla="*/ 91 h 190"/>
                  <a:gd name="T8" fmla="*/ 113 w 160"/>
                  <a:gd name="T9" fmla="*/ 76 h 190"/>
                  <a:gd name="T10" fmla="*/ 114 w 160"/>
                  <a:gd name="T11" fmla="*/ 72 h 190"/>
                  <a:gd name="T12" fmla="*/ 115 w 160"/>
                  <a:gd name="T13" fmla="*/ 67 h 190"/>
                  <a:gd name="T14" fmla="*/ 120 w 160"/>
                  <a:gd name="T15" fmla="*/ 59 h 190"/>
                  <a:gd name="T16" fmla="*/ 120 w 160"/>
                  <a:gd name="T17" fmla="*/ 58 h 190"/>
                  <a:gd name="T18" fmla="*/ 120 w 160"/>
                  <a:gd name="T19" fmla="*/ 56 h 190"/>
                  <a:gd name="T20" fmla="*/ 118 w 160"/>
                  <a:gd name="T21" fmla="*/ 45 h 190"/>
                  <a:gd name="T22" fmla="*/ 115 w 160"/>
                  <a:gd name="T23" fmla="*/ 42 h 190"/>
                  <a:gd name="T24" fmla="*/ 118 w 160"/>
                  <a:gd name="T25" fmla="*/ 34 h 190"/>
                  <a:gd name="T26" fmla="*/ 119 w 160"/>
                  <a:gd name="T27" fmla="*/ 29 h 190"/>
                  <a:gd name="T28" fmla="*/ 120 w 160"/>
                  <a:gd name="T29" fmla="*/ 24 h 190"/>
                  <a:gd name="T30" fmla="*/ 119 w 160"/>
                  <a:gd name="T31" fmla="*/ 19 h 190"/>
                  <a:gd name="T32" fmla="*/ 118 w 160"/>
                  <a:gd name="T33" fmla="*/ 15 h 190"/>
                  <a:gd name="T34" fmla="*/ 116 w 160"/>
                  <a:gd name="T35" fmla="*/ 13 h 190"/>
                  <a:gd name="T36" fmla="*/ 110 w 160"/>
                  <a:gd name="T37" fmla="*/ 7 h 190"/>
                  <a:gd name="T38" fmla="*/ 108 w 160"/>
                  <a:gd name="T39" fmla="*/ 6 h 190"/>
                  <a:gd name="T40" fmla="*/ 90 w 160"/>
                  <a:gd name="T41" fmla="*/ 1 h 190"/>
                  <a:gd name="T42" fmla="*/ 85 w 160"/>
                  <a:gd name="T43" fmla="*/ 0 h 190"/>
                  <a:gd name="T44" fmla="*/ 78 w 160"/>
                  <a:gd name="T45" fmla="*/ 1 h 190"/>
                  <a:gd name="T46" fmla="*/ 73 w 160"/>
                  <a:gd name="T47" fmla="*/ 2 h 190"/>
                  <a:gd name="T48" fmla="*/ 68 w 160"/>
                  <a:gd name="T49" fmla="*/ 3 h 190"/>
                  <a:gd name="T50" fmla="*/ 65 w 160"/>
                  <a:gd name="T51" fmla="*/ 4 h 190"/>
                  <a:gd name="T52" fmla="*/ 53 w 160"/>
                  <a:gd name="T53" fmla="*/ 13 h 190"/>
                  <a:gd name="T54" fmla="*/ 50 w 160"/>
                  <a:gd name="T55" fmla="*/ 15 h 190"/>
                  <a:gd name="T56" fmla="*/ 46 w 160"/>
                  <a:gd name="T57" fmla="*/ 16 h 190"/>
                  <a:gd name="T58" fmla="*/ 44 w 160"/>
                  <a:gd name="T59" fmla="*/ 17 h 190"/>
                  <a:gd name="T60" fmla="*/ 42 w 160"/>
                  <a:gd name="T61" fmla="*/ 18 h 190"/>
                  <a:gd name="T62" fmla="*/ 40 w 160"/>
                  <a:gd name="T63" fmla="*/ 22 h 190"/>
                  <a:gd name="T64" fmla="*/ 40 w 160"/>
                  <a:gd name="T65" fmla="*/ 24 h 190"/>
                  <a:gd name="T66" fmla="*/ 40 w 160"/>
                  <a:gd name="T67" fmla="*/ 27 h 190"/>
                  <a:gd name="T68" fmla="*/ 40 w 160"/>
                  <a:gd name="T69" fmla="*/ 30 h 190"/>
                  <a:gd name="T70" fmla="*/ 41 w 160"/>
                  <a:gd name="T71" fmla="*/ 33 h 190"/>
                  <a:gd name="T72" fmla="*/ 42 w 160"/>
                  <a:gd name="T73" fmla="*/ 36 h 190"/>
                  <a:gd name="T74" fmla="*/ 44 w 160"/>
                  <a:gd name="T75" fmla="*/ 42 h 190"/>
                  <a:gd name="T76" fmla="*/ 41 w 160"/>
                  <a:gd name="T77" fmla="*/ 45 h 190"/>
                  <a:gd name="T78" fmla="*/ 39 w 160"/>
                  <a:gd name="T79" fmla="*/ 56 h 190"/>
                  <a:gd name="T80" fmla="*/ 39 w 160"/>
                  <a:gd name="T81" fmla="*/ 58 h 190"/>
                  <a:gd name="T82" fmla="*/ 40 w 160"/>
                  <a:gd name="T83" fmla="*/ 59 h 190"/>
                  <a:gd name="T84" fmla="*/ 44 w 160"/>
                  <a:gd name="T85" fmla="*/ 67 h 190"/>
                  <a:gd name="T86" fmla="*/ 46 w 160"/>
                  <a:gd name="T87" fmla="*/ 72 h 190"/>
                  <a:gd name="T88" fmla="*/ 56 w 160"/>
                  <a:gd name="T89" fmla="*/ 92 h 190"/>
                  <a:gd name="T90" fmla="*/ 56 w 160"/>
                  <a:gd name="T91" fmla="*/ 105 h 190"/>
                  <a:gd name="T92" fmla="*/ 21 w 160"/>
                  <a:gd name="T93" fmla="*/ 124 h 190"/>
                  <a:gd name="T94" fmla="*/ 0 w 160"/>
                  <a:gd name="T95" fmla="*/ 142 h 190"/>
                  <a:gd name="T96" fmla="*/ 4 w 160"/>
                  <a:gd name="T97" fmla="*/ 190 h 190"/>
                  <a:gd name="T98" fmla="*/ 156 w 160"/>
                  <a:gd name="T99" fmla="*/ 190 h 190"/>
                  <a:gd name="T100" fmla="*/ 160 w 160"/>
                  <a:gd name="T101" fmla="*/ 186 h 190"/>
                  <a:gd name="T102" fmla="*/ 142 w 160"/>
                  <a:gd name="T103" fmla="*/ 12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90">
                    <a:moveTo>
                      <a:pt x="142" y="125"/>
                    </a:moveTo>
                    <a:cubicBezTo>
                      <a:pt x="141" y="125"/>
                      <a:pt x="141" y="125"/>
                      <a:pt x="141" y="125"/>
                    </a:cubicBezTo>
                    <a:cubicBezTo>
                      <a:pt x="141" y="125"/>
                      <a:pt x="140" y="125"/>
                      <a:pt x="139" y="124"/>
                    </a:cubicBezTo>
                    <a:cubicBezTo>
                      <a:pt x="129" y="118"/>
                      <a:pt x="116" y="112"/>
                      <a:pt x="104" y="107"/>
                    </a:cubicBezTo>
                    <a:cubicBezTo>
                      <a:pt x="104" y="105"/>
                      <a:pt x="104" y="105"/>
                      <a:pt x="104" y="105"/>
                    </a:cubicBezTo>
                    <a:cubicBezTo>
                      <a:pt x="104" y="94"/>
                      <a:pt x="104" y="94"/>
                      <a:pt x="104" y="94"/>
                    </a:cubicBezTo>
                    <a:cubicBezTo>
                      <a:pt x="104" y="92"/>
                      <a:pt x="104" y="92"/>
                      <a:pt x="104" y="92"/>
                    </a:cubicBezTo>
                    <a:cubicBezTo>
                      <a:pt x="104" y="92"/>
                      <a:pt x="105" y="92"/>
                      <a:pt x="105" y="91"/>
                    </a:cubicBezTo>
                    <a:cubicBezTo>
                      <a:pt x="105" y="91"/>
                      <a:pt x="105" y="91"/>
                      <a:pt x="105" y="91"/>
                    </a:cubicBezTo>
                    <a:cubicBezTo>
                      <a:pt x="108" y="89"/>
                      <a:pt x="111" y="84"/>
                      <a:pt x="113" y="76"/>
                    </a:cubicBezTo>
                    <a:cubicBezTo>
                      <a:pt x="113" y="75"/>
                      <a:pt x="113" y="74"/>
                      <a:pt x="113" y="74"/>
                    </a:cubicBezTo>
                    <a:cubicBezTo>
                      <a:pt x="113" y="73"/>
                      <a:pt x="113" y="72"/>
                      <a:pt x="114" y="72"/>
                    </a:cubicBezTo>
                    <a:cubicBezTo>
                      <a:pt x="114" y="71"/>
                      <a:pt x="114" y="69"/>
                      <a:pt x="114" y="68"/>
                    </a:cubicBezTo>
                    <a:cubicBezTo>
                      <a:pt x="114" y="68"/>
                      <a:pt x="115" y="67"/>
                      <a:pt x="115" y="67"/>
                    </a:cubicBezTo>
                    <a:cubicBezTo>
                      <a:pt x="115" y="67"/>
                      <a:pt x="115" y="67"/>
                      <a:pt x="115" y="67"/>
                    </a:cubicBezTo>
                    <a:cubicBezTo>
                      <a:pt x="117" y="65"/>
                      <a:pt x="119" y="63"/>
                      <a:pt x="120" y="59"/>
                    </a:cubicBezTo>
                    <a:cubicBezTo>
                      <a:pt x="120" y="59"/>
                      <a:pt x="120" y="59"/>
                      <a:pt x="120" y="59"/>
                    </a:cubicBezTo>
                    <a:cubicBezTo>
                      <a:pt x="120" y="59"/>
                      <a:pt x="120" y="58"/>
                      <a:pt x="120" y="58"/>
                    </a:cubicBezTo>
                    <a:cubicBezTo>
                      <a:pt x="120" y="57"/>
                      <a:pt x="120" y="57"/>
                      <a:pt x="120" y="57"/>
                    </a:cubicBezTo>
                    <a:cubicBezTo>
                      <a:pt x="120" y="56"/>
                      <a:pt x="120" y="56"/>
                      <a:pt x="120" y="56"/>
                    </a:cubicBezTo>
                    <a:cubicBezTo>
                      <a:pt x="120" y="55"/>
                      <a:pt x="120" y="54"/>
                      <a:pt x="120" y="53"/>
                    </a:cubicBezTo>
                    <a:cubicBezTo>
                      <a:pt x="120" y="50"/>
                      <a:pt x="120" y="47"/>
                      <a:pt x="118" y="45"/>
                    </a:cubicBezTo>
                    <a:cubicBezTo>
                      <a:pt x="118" y="45"/>
                      <a:pt x="118" y="45"/>
                      <a:pt x="118" y="45"/>
                    </a:cubicBezTo>
                    <a:cubicBezTo>
                      <a:pt x="118" y="44"/>
                      <a:pt x="117" y="43"/>
                      <a:pt x="115" y="42"/>
                    </a:cubicBezTo>
                    <a:cubicBezTo>
                      <a:pt x="116" y="41"/>
                      <a:pt x="116" y="41"/>
                      <a:pt x="117" y="40"/>
                    </a:cubicBezTo>
                    <a:cubicBezTo>
                      <a:pt x="117" y="38"/>
                      <a:pt x="118" y="36"/>
                      <a:pt x="118" y="34"/>
                    </a:cubicBezTo>
                    <a:cubicBezTo>
                      <a:pt x="118" y="34"/>
                      <a:pt x="118" y="34"/>
                      <a:pt x="118" y="34"/>
                    </a:cubicBezTo>
                    <a:cubicBezTo>
                      <a:pt x="119" y="32"/>
                      <a:pt x="119" y="30"/>
                      <a:pt x="119" y="29"/>
                    </a:cubicBezTo>
                    <a:cubicBezTo>
                      <a:pt x="119" y="29"/>
                      <a:pt x="119" y="29"/>
                      <a:pt x="119" y="29"/>
                    </a:cubicBezTo>
                    <a:cubicBezTo>
                      <a:pt x="120" y="27"/>
                      <a:pt x="120" y="26"/>
                      <a:pt x="120" y="24"/>
                    </a:cubicBezTo>
                    <a:cubicBezTo>
                      <a:pt x="120" y="24"/>
                      <a:pt x="120" y="23"/>
                      <a:pt x="120" y="23"/>
                    </a:cubicBezTo>
                    <a:cubicBezTo>
                      <a:pt x="119" y="22"/>
                      <a:pt x="119" y="20"/>
                      <a:pt x="119" y="19"/>
                    </a:cubicBezTo>
                    <a:cubicBezTo>
                      <a:pt x="119" y="18"/>
                      <a:pt x="118" y="17"/>
                      <a:pt x="118" y="16"/>
                    </a:cubicBezTo>
                    <a:cubicBezTo>
                      <a:pt x="118" y="16"/>
                      <a:pt x="118" y="16"/>
                      <a:pt x="118" y="15"/>
                    </a:cubicBezTo>
                    <a:cubicBezTo>
                      <a:pt x="117" y="15"/>
                      <a:pt x="117" y="15"/>
                      <a:pt x="117" y="15"/>
                    </a:cubicBezTo>
                    <a:cubicBezTo>
                      <a:pt x="117" y="14"/>
                      <a:pt x="117" y="13"/>
                      <a:pt x="116" y="13"/>
                    </a:cubicBezTo>
                    <a:cubicBezTo>
                      <a:pt x="116" y="13"/>
                      <a:pt x="116" y="13"/>
                      <a:pt x="116" y="13"/>
                    </a:cubicBezTo>
                    <a:cubicBezTo>
                      <a:pt x="115" y="10"/>
                      <a:pt x="112" y="8"/>
                      <a:pt x="110" y="7"/>
                    </a:cubicBezTo>
                    <a:cubicBezTo>
                      <a:pt x="110" y="7"/>
                      <a:pt x="110" y="7"/>
                      <a:pt x="110" y="7"/>
                    </a:cubicBezTo>
                    <a:cubicBezTo>
                      <a:pt x="109" y="6"/>
                      <a:pt x="108" y="6"/>
                      <a:pt x="108" y="6"/>
                    </a:cubicBezTo>
                    <a:cubicBezTo>
                      <a:pt x="102" y="3"/>
                      <a:pt x="96" y="1"/>
                      <a:pt x="90" y="1"/>
                    </a:cubicBezTo>
                    <a:cubicBezTo>
                      <a:pt x="90" y="1"/>
                      <a:pt x="90" y="1"/>
                      <a:pt x="90" y="1"/>
                    </a:cubicBezTo>
                    <a:cubicBezTo>
                      <a:pt x="89" y="1"/>
                      <a:pt x="88" y="1"/>
                      <a:pt x="87" y="1"/>
                    </a:cubicBezTo>
                    <a:cubicBezTo>
                      <a:pt x="87" y="0"/>
                      <a:pt x="86" y="0"/>
                      <a:pt x="85" y="0"/>
                    </a:cubicBezTo>
                    <a:cubicBezTo>
                      <a:pt x="83" y="0"/>
                      <a:pt x="81" y="1"/>
                      <a:pt x="80" y="1"/>
                    </a:cubicBezTo>
                    <a:cubicBezTo>
                      <a:pt x="79" y="1"/>
                      <a:pt x="79" y="1"/>
                      <a:pt x="78" y="1"/>
                    </a:cubicBezTo>
                    <a:cubicBezTo>
                      <a:pt x="77" y="1"/>
                      <a:pt x="76" y="1"/>
                      <a:pt x="76" y="1"/>
                    </a:cubicBezTo>
                    <a:cubicBezTo>
                      <a:pt x="75" y="1"/>
                      <a:pt x="74" y="1"/>
                      <a:pt x="73" y="2"/>
                    </a:cubicBezTo>
                    <a:cubicBezTo>
                      <a:pt x="72" y="2"/>
                      <a:pt x="72" y="2"/>
                      <a:pt x="71" y="2"/>
                    </a:cubicBezTo>
                    <a:cubicBezTo>
                      <a:pt x="70" y="2"/>
                      <a:pt x="69" y="2"/>
                      <a:pt x="68" y="3"/>
                    </a:cubicBezTo>
                    <a:cubicBezTo>
                      <a:pt x="68" y="3"/>
                      <a:pt x="67" y="3"/>
                      <a:pt x="66" y="4"/>
                    </a:cubicBezTo>
                    <a:cubicBezTo>
                      <a:pt x="65" y="4"/>
                      <a:pt x="65" y="4"/>
                      <a:pt x="65" y="4"/>
                    </a:cubicBezTo>
                    <a:cubicBezTo>
                      <a:pt x="60" y="6"/>
                      <a:pt x="55" y="9"/>
                      <a:pt x="53" y="13"/>
                    </a:cubicBezTo>
                    <a:cubicBezTo>
                      <a:pt x="53" y="13"/>
                      <a:pt x="53" y="13"/>
                      <a:pt x="53" y="13"/>
                    </a:cubicBezTo>
                    <a:cubicBezTo>
                      <a:pt x="52" y="14"/>
                      <a:pt x="52" y="15"/>
                      <a:pt x="52" y="15"/>
                    </a:cubicBezTo>
                    <a:cubicBezTo>
                      <a:pt x="51" y="15"/>
                      <a:pt x="50" y="15"/>
                      <a:pt x="50" y="15"/>
                    </a:cubicBezTo>
                    <a:cubicBezTo>
                      <a:pt x="49" y="15"/>
                      <a:pt x="48" y="15"/>
                      <a:pt x="47" y="15"/>
                    </a:cubicBezTo>
                    <a:cubicBezTo>
                      <a:pt x="47" y="16"/>
                      <a:pt x="46" y="16"/>
                      <a:pt x="46" y="16"/>
                    </a:cubicBezTo>
                    <a:cubicBezTo>
                      <a:pt x="46" y="16"/>
                      <a:pt x="45" y="16"/>
                      <a:pt x="44" y="16"/>
                    </a:cubicBezTo>
                    <a:cubicBezTo>
                      <a:pt x="44" y="17"/>
                      <a:pt x="44" y="17"/>
                      <a:pt x="44" y="17"/>
                    </a:cubicBezTo>
                    <a:cubicBezTo>
                      <a:pt x="43" y="17"/>
                      <a:pt x="43" y="17"/>
                      <a:pt x="42" y="18"/>
                    </a:cubicBezTo>
                    <a:cubicBezTo>
                      <a:pt x="42" y="18"/>
                      <a:pt x="42" y="18"/>
                      <a:pt x="42" y="18"/>
                    </a:cubicBezTo>
                    <a:cubicBezTo>
                      <a:pt x="42" y="19"/>
                      <a:pt x="41" y="19"/>
                      <a:pt x="41" y="19"/>
                    </a:cubicBezTo>
                    <a:cubicBezTo>
                      <a:pt x="41" y="20"/>
                      <a:pt x="40" y="21"/>
                      <a:pt x="40" y="22"/>
                    </a:cubicBezTo>
                    <a:cubicBezTo>
                      <a:pt x="40" y="22"/>
                      <a:pt x="40" y="22"/>
                      <a:pt x="40" y="22"/>
                    </a:cubicBezTo>
                    <a:cubicBezTo>
                      <a:pt x="40" y="23"/>
                      <a:pt x="40" y="24"/>
                      <a:pt x="40" y="24"/>
                    </a:cubicBezTo>
                    <a:cubicBezTo>
                      <a:pt x="40" y="25"/>
                      <a:pt x="40" y="25"/>
                      <a:pt x="40" y="25"/>
                    </a:cubicBezTo>
                    <a:cubicBezTo>
                      <a:pt x="40" y="26"/>
                      <a:pt x="40" y="26"/>
                      <a:pt x="40" y="27"/>
                    </a:cubicBezTo>
                    <a:cubicBezTo>
                      <a:pt x="40" y="27"/>
                      <a:pt x="40" y="28"/>
                      <a:pt x="40" y="28"/>
                    </a:cubicBezTo>
                    <a:cubicBezTo>
                      <a:pt x="40" y="29"/>
                      <a:pt x="40" y="29"/>
                      <a:pt x="40" y="30"/>
                    </a:cubicBezTo>
                    <a:cubicBezTo>
                      <a:pt x="40" y="30"/>
                      <a:pt x="40" y="31"/>
                      <a:pt x="40" y="31"/>
                    </a:cubicBezTo>
                    <a:cubicBezTo>
                      <a:pt x="40" y="32"/>
                      <a:pt x="41" y="32"/>
                      <a:pt x="41" y="33"/>
                    </a:cubicBezTo>
                    <a:cubicBezTo>
                      <a:pt x="41" y="33"/>
                      <a:pt x="41" y="34"/>
                      <a:pt x="41" y="34"/>
                    </a:cubicBezTo>
                    <a:cubicBezTo>
                      <a:pt x="41" y="35"/>
                      <a:pt x="42" y="35"/>
                      <a:pt x="42" y="36"/>
                    </a:cubicBezTo>
                    <a:cubicBezTo>
                      <a:pt x="42" y="36"/>
                      <a:pt x="42" y="37"/>
                      <a:pt x="42" y="37"/>
                    </a:cubicBezTo>
                    <a:cubicBezTo>
                      <a:pt x="43" y="39"/>
                      <a:pt x="43" y="41"/>
                      <a:pt x="44" y="42"/>
                    </a:cubicBezTo>
                    <a:cubicBezTo>
                      <a:pt x="44" y="42"/>
                      <a:pt x="44" y="42"/>
                      <a:pt x="44" y="42"/>
                    </a:cubicBezTo>
                    <a:cubicBezTo>
                      <a:pt x="43" y="43"/>
                      <a:pt x="42" y="44"/>
                      <a:pt x="41" y="45"/>
                    </a:cubicBezTo>
                    <a:cubicBezTo>
                      <a:pt x="40" y="47"/>
                      <a:pt x="39" y="50"/>
                      <a:pt x="39" y="54"/>
                    </a:cubicBezTo>
                    <a:cubicBezTo>
                      <a:pt x="39" y="54"/>
                      <a:pt x="39" y="55"/>
                      <a:pt x="39" y="56"/>
                    </a:cubicBezTo>
                    <a:cubicBezTo>
                      <a:pt x="39" y="56"/>
                      <a:pt x="39" y="56"/>
                      <a:pt x="39" y="57"/>
                    </a:cubicBezTo>
                    <a:cubicBezTo>
                      <a:pt x="39" y="57"/>
                      <a:pt x="39" y="57"/>
                      <a:pt x="39" y="58"/>
                    </a:cubicBezTo>
                    <a:cubicBezTo>
                      <a:pt x="39" y="58"/>
                      <a:pt x="40" y="59"/>
                      <a:pt x="40" y="59"/>
                    </a:cubicBezTo>
                    <a:cubicBezTo>
                      <a:pt x="40" y="59"/>
                      <a:pt x="40" y="59"/>
                      <a:pt x="40" y="59"/>
                    </a:cubicBezTo>
                    <a:cubicBezTo>
                      <a:pt x="41" y="63"/>
                      <a:pt x="42" y="65"/>
                      <a:pt x="44" y="67"/>
                    </a:cubicBezTo>
                    <a:cubicBezTo>
                      <a:pt x="44" y="67"/>
                      <a:pt x="44" y="67"/>
                      <a:pt x="44" y="67"/>
                    </a:cubicBezTo>
                    <a:cubicBezTo>
                      <a:pt x="45" y="67"/>
                      <a:pt x="45" y="68"/>
                      <a:pt x="45" y="68"/>
                    </a:cubicBezTo>
                    <a:cubicBezTo>
                      <a:pt x="46" y="70"/>
                      <a:pt x="46" y="71"/>
                      <a:pt x="46" y="72"/>
                    </a:cubicBezTo>
                    <a:cubicBezTo>
                      <a:pt x="46" y="73"/>
                      <a:pt x="46" y="73"/>
                      <a:pt x="46" y="74"/>
                    </a:cubicBezTo>
                    <a:cubicBezTo>
                      <a:pt x="48" y="85"/>
                      <a:pt x="53" y="90"/>
                      <a:pt x="56" y="92"/>
                    </a:cubicBezTo>
                    <a:cubicBezTo>
                      <a:pt x="56" y="94"/>
                      <a:pt x="56" y="94"/>
                      <a:pt x="56" y="94"/>
                    </a:cubicBezTo>
                    <a:cubicBezTo>
                      <a:pt x="56" y="105"/>
                      <a:pt x="56" y="105"/>
                      <a:pt x="56" y="105"/>
                    </a:cubicBezTo>
                    <a:cubicBezTo>
                      <a:pt x="56" y="107"/>
                      <a:pt x="56" y="107"/>
                      <a:pt x="56" y="107"/>
                    </a:cubicBezTo>
                    <a:cubicBezTo>
                      <a:pt x="44" y="112"/>
                      <a:pt x="31" y="118"/>
                      <a:pt x="21" y="124"/>
                    </a:cubicBezTo>
                    <a:cubicBezTo>
                      <a:pt x="17" y="127"/>
                      <a:pt x="14" y="128"/>
                      <a:pt x="11" y="130"/>
                    </a:cubicBezTo>
                    <a:cubicBezTo>
                      <a:pt x="4" y="135"/>
                      <a:pt x="0" y="139"/>
                      <a:pt x="0" y="142"/>
                    </a:cubicBezTo>
                    <a:cubicBezTo>
                      <a:pt x="0" y="186"/>
                      <a:pt x="0" y="186"/>
                      <a:pt x="0" y="186"/>
                    </a:cubicBezTo>
                    <a:cubicBezTo>
                      <a:pt x="0" y="188"/>
                      <a:pt x="2" y="190"/>
                      <a:pt x="4" y="190"/>
                    </a:cubicBezTo>
                    <a:cubicBezTo>
                      <a:pt x="116" y="190"/>
                      <a:pt x="116" y="190"/>
                      <a:pt x="116" y="190"/>
                    </a:cubicBezTo>
                    <a:cubicBezTo>
                      <a:pt x="156" y="190"/>
                      <a:pt x="156" y="190"/>
                      <a:pt x="156" y="190"/>
                    </a:cubicBezTo>
                    <a:cubicBezTo>
                      <a:pt x="160" y="190"/>
                      <a:pt x="160" y="190"/>
                      <a:pt x="160" y="190"/>
                    </a:cubicBezTo>
                    <a:cubicBezTo>
                      <a:pt x="160" y="186"/>
                      <a:pt x="160" y="186"/>
                      <a:pt x="160" y="186"/>
                    </a:cubicBezTo>
                    <a:cubicBezTo>
                      <a:pt x="160" y="142"/>
                      <a:pt x="160" y="142"/>
                      <a:pt x="160" y="142"/>
                    </a:cubicBezTo>
                    <a:cubicBezTo>
                      <a:pt x="160" y="139"/>
                      <a:pt x="154" y="133"/>
                      <a:pt x="14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grpSp>
      <p:grpSp>
        <p:nvGrpSpPr>
          <p:cNvPr id="75" name="Group 74" descr="This image is an icon of binoculars. ">
            <a:extLst>
              <a:ext uri="{FF2B5EF4-FFF2-40B4-BE49-F238E27FC236}">
                <a16:creationId xmlns:a16="http://schemas.microsoft.com/office/drawing/2014/main" id="{3EE9A49C-004B-46D2-935B-4E14972CCB6E}"/>
              </a:ext>
            </a:extLst>
          </p:cNvPr>
          <p:cNvGrpSpPr/>
          <p:nvPr/>
        </p:nvGrpSpPr>
        <p:grpSpPr>
          <a:xfrm>
            <a:off x="5693949" y="3516433"/>
            <a:ext cx="804102" cy="746032"/>
            <a:chOff x="9879013" y="2500313"/>
            <a:chExt cx="285750" cy="265113"/>
          </a:xfrm>
          <a:solidFill>
            <a:srgbClr val="009090"/>
          </a:solidFill>
        </p:grpSpPr>
        <p:sp>
          <p:nvSpPr>
            <p:cNvPr id="76" name="Freeform 3859">
              <a:extLst>
                <a:ext uri="{FF2B5EF4-FFF2-40B4-BE49-F238E27FC236}">
                  <a16:creationId xmlns:a16="http://schemas.microsoft.com/office/drawing/2014/main" id="{3B42BFF4-66EC-4D1A-86B8-F2747B05A5C0}"/>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7" name="Freeform 3860">
              <a:extLst>
                <a:ext uri="{FF2B5EF4-FFF2-40B4-BE49-F238E27FC236}">
                  <a16:creationId xmlns:a16="http://schemas.microsoft.com/office/drawing/2014/main" id="{FB23B6E8-2715-4283-8861-C78F73D601BC}"/>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8" name="Freeform 3861">
              <a:extLst>
                <a:ext uri="{FF2B5EF4-FFF2-40B4-BE49-F238E27FC236}">
                  <a16:creationId xmlns:a16="http://schemas.microsoft.com/office/drawing/2014/main" id="{C6055E9E-9031-4AAB-A042-95930B101C86}"/>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sp>
          <p:nvSpPr>
            <p:cNvPr id="79" name="Freeform 3862">
              <a:extLst>
                <a:ext uri="{FF2B5EF4-FFF2-40B4-BE49-F238E27FC236}">
                  <a16:creationId xmlns:a16="http://schemas.microsoft.com/office/drawing/2014/main" id="{59BDB401-82D5-4139-B2F4-E2F7B594779D}"/>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ndParaRPr>
            </a:p>
          </p:txBody>
        </p:sp>
      </p:grpSp>
      <p:sp>
        <p:nvSpPr>
          <p:cNvPr id="80" name="Rectangle: Top Corners Rounded 79">
            <a:extLst>
              <a:ext uri="{FF2B5EF4-FFF2-40B4-BE49-F238E27FC236}">
                <a16:creationId xmlns:a16="http://schemas.microsoft.com/office/drawing/2014/main" id="{D14E509F-5D70-4A12-B54B-B11450D21CFB}"/>
              </a:ext>
              <a:ext uri="{C183D7F6-B498-43B3-948B-1728B52AA6E4}">
                <adec:decorative xmlns:adec="http://schemas.microsoft.com/office/drawing/2017/decorative" val="1"/>
              </a:ext>
            </a:extLst>
          </p:cNvPr>
          <p:cNvSpPr/>
          <p:nvPr/>
        </p:nvSpPr>
        <p:spPr>
          <a:xfrm rot="16200000">
            <a:off x="9454356" y="638960"/>
            <a:ext cx="1562100" cy="3913189"/>
          </a:xfrm>
          <a:prstGeom prst="round2SameRect">
            <a:avLst>
              <a:gd name="adj1" fmla="val 50000"/>
              <a:gd name="adj2" fmla="val 0"/>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81" name="TextBox 80">
            <a:extLst>
              <a:ext uri="{FF2B5EF4-FFF2-40B4-BE49-F238E27FC236}">
                <a16:creationId xmlns:a16="http://schemas.microsoft.com/office/drawing/2014/main" id="{F51BC3A3-C0B0-4927-99CD-2A68B00236E5}"/>
              </a:ext>
            </a:extLst>
          </p:cNvPr>
          <p:cNvSpPr txBox="1"/>
          <p:nvPr/>
        </p:nvSpPr>
        <p:spPr>
          <a:xfrm>
            <a:off x="8612651" y="2122888"/>
            <a:ext cx="3233228" cy="861774"/>
          </a:xfrm>
          <a:prstGeom prst="rect">
            <a:avLst/>
          </a:prstGeom>
          <a:noFill/>
        </p:spPr>
        <p:txBody>
          <a:bodyPr wrap="square" lIns="0" tIns="0" rIns="0" bIns="0" rtlCol="0">
            <a:spAutoFit/>
          </a:bodyPr>
          <a:lstStyle/>
          <a:p>
            <a:pPr algn="r" defTabSz="914400"/>
            <a:r>
              <a:rPr lang="en-US" sz="2800">
                <a:solidFill>
                  <a:prstClr val="black"/>
                </a:solidFill>
                <a:latin typeface="Calibri Light"/>
              </a:rPr>
              <a:t>Lừa đảo d</a:t>
            </a:r>
            <a:r>
              <a:rPr lang="vi-VN" sz="2800">
                <a:solidFill>
                  <a:prstClr val="black"/>
                </a:solidFill>
                <a:latin typeface="Calibri Light"/>
              </a:rPr>
              <a:t>ư</a:t>
            </a:r>
            <a:r>
              <a:rPr lang="en-US" sz="2800">
                <a:solidFill>
                  <a:prstClr val="black"/>
                </a:solidFill>
                <a:latin typeface="Calibri Light"/>
              </a:rPr>
              <a:t>ới dạng thông báo tin xấu</a:t>
            </a:r>
            <a:endParaRPr lang="en-US" sz="2800" dirty="0">
              <a:solidFill>
                <a:prstClr val="black"/>
              </a:solidFill>
              <a:latin typeface="Calibri Light"/>
            </a:endParaRPr>
          </a:p>
        </p:txBody>
      </p:sp>
      <p:sp>
        <p:nvSpPr>
          <p:cNvPr id="82" name="Rectangle: Top Corners Rounded 81">
            <a:extLst>
              <a:ext uri="{FF2B5EF4-FFF2-40B4-BE49-F238E27FC236}">
                <a16:creationId xmlns:a16="http://schemas.microsoft.com/office/drawing/2014/main" id="{61AAF0FC-8C67-4862-B97F-13E6B8DFDAB3}"/>
              </a:ext>
              <a:ext uri="{C183D7F6-B498-43B3-948B-1728B52AA6E4}">
                <adec:decorative xmlns:adec="http://schemas.microsoft.com/office/drawing/2017/decorative" val="1"/>
              </a:ext>
            </a:extLst>
          </p:cNvPr>
          <p:cNvSpPr/>
          <p:nvPr/>
        </p:nvSpPr>
        <p:spPr>
          <a:xfrm rot="16200000">
            <a:off x="9454357" y="3226746"/>
            <a:ext cx="1562100" cy="3913189"/>
          </a:xfrm>
          <a:prstGeom prst="round2SameRect">
            <a:avLst>
              <a:gd name="adj1" fmla="val 50000"/>
              <a:gd name="adj2" fmla="val 0"/>
            </a:avLst>
          </a:prstGeom>
          <a:solidFill>
            <a:srgbClr val="E3173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83" name="TextBox 82">
            <a:extLst>
              <a:ext uri="{FF2B5EF4-FFF2-40B4-BE49-F238E27FC236}">
                <a16:creationId xmlns:a16="http://schemas.microsoft.com/office/drawing/2014/main" id="{09C96C06-1A5F-4DE1-9E30-405D0DA6BE51}"/>
              </a:ext>
            </a:extLst>
          </p:cNvPr>
          <p:cNvSpPr txBox="1"/>
          <p:nvPr/>
        </p:nvSpPr>
        <p:spPr>
          <a:xfrm>
            <a:off x="8554539" y="4895908"/>
            <a:ext cx="3476394" cy="430887"/>
          </a:xfrm>
          <a:prstGeom prst="rect">
            <a:avLst/>
          </a:prstGeom>
          <a:noFill/>
        </p:spPr>
        <p:txBody>
          <a:bodyPr wrap="square" lIns="0" tIns="0" rIns="0" bIns="0" rtlCol="0">
            <a:spAutoFit/>
          </a:bodyPr>
          <a:lstStyle/>
          <a:p>
            <a:pPr algn="r" defTabSz="914400"/>
            <a:r>
              <a:rPr lang="en-US" sz="2800">
                <a:solidFill>
                  <a:prstClr val="black"/>
                </a:solidFill>
                <a:latin typeface="Calibri Light"/>
              </a:rPr>
              <a:t>Lừa đảo hỗ trợ kĩ thuật. </a:t>
            </a:r>
            <a:endParaRPr lang="en-US" sz="2800" dirty="0">
              <a:solidFill>
                <a:prstClr val="black"/>
              </a:solidFill>
              <a:latin typeface="Calibri Light"/>
            </a:endParaRPr>
          </a:p>
        </p:txBody>
      </p:sp>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B5037D-F262-4EE0-AE64-20D76DD89F37}"/>
              </a:ext>
            </a:extLst>
          </p:cNvPr>
          <p:cNvPicPr>
            <a:picLocks noChangeAspect="1"/>
          </p:cNvPicPr>
          <p:nvPr/>
        </p:nvPicPr>
        <p:blipFill>
          <a:blip r:embed="rId2"/>
          <a:stretch>
            <a:fillRect/>
          </a:stretch>
        </p:blipFill>
        <p:spPr>
          <a:xfrm>
            <a:off x="5465664" y="809297"/>
            <a:ext cx="6723161" cy="5105400"/>
          </a:xfrm>
          <a:prstGeom prst="rect">
            <a:avLst/>
          </a:prstGeom>
        </p:spPr>
      </p:pic>
      <p:pic>
        <p:nvPicPr>
          <p:cNvPr id="14" name="Picture 13">
            <a:extLst>
              <a:ext uri="{FF2B5EF4-FFF2-40B4-BE49-F238E27FC236}">
                <a16:creationId xmlns:a16="http://schemas.microsoft.com/office/drawing/2014/main" id="{54147A65-CAE3-4E48-AAAC-6181395E2ED3}"/>
              </a:ext>
            </a:extLst>
          </p:cNvPr>
          <p:cNvPicPr>
            <a:picLocks noChangeAspect="1"/>
          </p:cNvPicPr>
          <p:nvPr/>
        </p:nvPicPr>
        <p:blipFill>
          <a:blip r:embed="rId3"/>
          <a:stretch>
            <a:fillRect/>
          </a:stretch>
        </p:blipFill>
        <p:spPr>
          <a:xfrm>
            <a:off x="912812" y="228600"/>
            <a:ext cx="523875" cy="638175"/>
          </a:xfrm>
          <a:prstGeom prst="rect">
            <a:avLst/>
          </a:prstGeom>
        </p:spPr>
      </p:pic>
      <p:pic>
        <p:nvPicPr>
          <p:cNvPr id="15" name="Picture 14">
            <a:extLst>
              <a:ext uri="{FF2B5EF4-FFF2-40B4-BE49-F238E27FC236}">
                <a16:creationId xmlns:a16="http://schemas.microsoft.com/office/drawing/2014/main" id="{E11AB3EE-6D5B-40DC-887A-A5AD557125B2}"/>
              </a:ext>
            </a:extLst>
          </p:cNvPr>
          <p:cNvPicPr>
            <a:picLocks noChangeAspect="1"/>
          </p:cNvPicPr>
          <p:nvPr/>
        </p:nvPicPr>
        <p:blipFill>
          <a:blip r:embed="rId4"/>
          <a:stretch>
            <a:fillRect/>
          </a:stretch>
        </p:blipFill>
        <p:spPr>
          <a:xfrm>
            <a:off x="874711" y="2847220"/>
            <a:ext cx="600075" cy="542925"/>
          </a:xfrm>
          <a:prstGeom prst="rect">
            <a:avLst/>
          </a:prstGeom>
        </p:spPr>
      </p:pic>
      <p:pic>
        <p:nvPicPr>
          <p:cNvPr id="16" name="Picture 15">
            <a:extLst>
              <a:ext uri="{FF2B5EF4-FFF2-40B4-BE49-F238E27FC236}">
                <a16:creationId xmlns:a16="http://schemas.microsoft.com/office/drawing/2014/main" id="{EB707725-C4F8-4318-847B-111FF96A5B90}"/>
              </a:ext>
            </a:extLst>
          </p:cNvPr>
          <p:cNvPicPr>
            <a:picLocks noChangeAspect="1"/>
          </p:cNvPicPr>
          <p:nvPr/>
        </p:nvPicPr>
        <p:blipFill>
          <a:blip r:embed="rId5"/>
          <a:stretch>
            <a:fillRect/>
          </a:stretch>
        </p:blipFill>
        <p:spPr>
          <a:xfrm>
            <a:off x="969961" y="4600574"/>
            <a:ext cx="504825" cy="542925"/>
          </a:xfrm>
          <a:prstGeom prst="rect">
            <a:avLst/>
          </a:prstGeom>
        </p:spPr>
      </p:pic>
      <p:sp>
        <p:nvSpPr>
          <p:cNvPr id="17" name="TextBox 16">
            <a:extLst>
              <a:ext uri="{FF2B5EF4-FFF2-40B4-BE49-F238E27FC236}">
                <a16:creationId xmlns:a16="http://schemas.microsoft.com/office/drawing/2014/main" id="{7FA60F32-A298-450A-AEF1-1C09D0F196F3}"/>
              </a:ext>
            </a:extLst>
          </p:cNvPr>
          <p:cNvSpPr txBox="1"/>
          <p:nvPr/>
        </p:nvSpPr>
        <p:spPr>
          <a:xfrm>
            <a:off x="1436687" y="286077"/>
            <a:ext cx="1681871" cy="523220"/>
          </a:xfrm>
          <a:prstGeom prst="rect">
            <a:avLst/>
          </a:prstGeom>
          <a:noFill/>
        </p:spPr>
        <p:txBody>
          <a:bodyPr wrap="none" rtlCol="0">
            <a:spAutoFit/>
          </a:bodyPr>
          <a:lstStyle/>
          <a:p>
            <a:r>
              <a:rPr lang="en-US" sz="2800" b="1">
                <a:solidFill>
                  <a:srgbClr val="FF0000"/>
                </a:solidFill>
              </a:rPr>
              <a:t>CHẬM LẠI</a:t>
            </a:r>
          </a:p>
        </p:txBody>
      </p:sp>
      <p:sp>
        <p:nvSpPr>
          <p:cNvPr id="18" name="TextBox 17">
            <a:extLst>
              <a:ext uri="{FF2B5EF4-FFF2-40B4-BE49-F238E27FC236}">
                <a16:creationId xmlns:a16="http://schemas.microsoft.com/office/drawing/2014/main" id="{0E93807E-B2BA-43F1-85CA-F9ACA77CB540}"/>
              </a:ext>
            </a:extLst>
          </p:cNvPr>
          <p:cNvSpPr txBox="1"/>
          <p:nvPr/>
        </p:nvSpPr>
        <p:spPr>
          <a:xfrm>
            <a:off x="969961" y="924252"/>
            <a:ext cx="3852864" cy="1384995"/>
          </a:xfrm>
          <a:prstGeom prst="rect">
            <a:avLst/>
          </a:prstGeom>
          <a:noFill/>
        </p:spPr>
        <p:txBody>
          <a:bodyPr wrap="square" rtlCol="0">
            <a:spAutoFit/>
          </a:bodyPr>
          <a:lstStyle/>
          <a:p>
            <a:r>
              <a:rPr lang="en-US" sz="2800" b="1">
                <a:solidFill>
                  <a:schemeClr val="bg1"/>
                </a:solidFill>
                <a:latin typeface="+mj-lt"/>
              </a:rPr>
              <a:t>Hãy tự đặt câu hỏi khi những thông báo khẩn cấp hiện lên</a:t>
            </a:r>
          </a:p>
        </p:txBody>
      </p:sp>
      <p:sp>
        <p:nvSpPr>
          <p:cNvPr id="19" name="TextBox 18">
            <a:extLst>
              <a:ext uri="{FF2B5EF4-FFF2-40B4-BE49-F238E27FC236}">
                <a16:creationId xmlns:a16="http://schemas.microsoft.com/office/drawing/2014/main" id="{83FC058B-7F46-472D-9FFB-9158EC6117B6}"/>
              </a:ext>
            </a:extLst>
          </p:cNvPr>
          <p:cNvSpPr txBox="1"/>
          <p:nvPr/>
        </p:nvSpPr>
        <p:spPr>
          <a:xfrm>
            <a:off x="1436687" y="2824159"/>
            <a:ext cx="2569486" cy="523220"/>
          </a:xfrm>
          <a:prstGeom prst="rect">
            <a:avLst/>
          </a:prstGeom>
          <a:noFill/>
        </p:spPr>
        <p:txBody>
          <a:bodyPr wrap="none" rtlCol="0">
            <a:spAutoFit/>
          </a:bodyPr>
          <a:lstStyle/>
          <a:p>
            <a:r>
              <a:rPr lang="en-US" sz="2800" b="1">
                <a:solidFill>
                  <a:srgbClr val="FF0000"/>
                </a:solidFill>
              </a:rPr>
              <a:t>KIỂM TRA NGAY</a:t>
            </a:r>
          </a:p>
        </p:txBody>
      </p:sp>
      <p:sp>
        <p:nvSpPr>
          <p:cNvPr id="20" name="TextBox 19">
            <a:extLst>
              <a:ext uri="{FF2B5EF4-FFF2-40B4-BE49-F238E27FC236}">
                <a16:creationId xmlns:a16="http://schemas.microsoft.com/office/drawing/2014/main" id="{BA2801F6-AF52-4A10-B53C-EF69896325A8}"/>
              </a:ext>
            </a:extLst>
          </p:cNvPr>
          <p:cNvSpPr txBox="1"/>
          <p:nvPr/>
        </p:nvSpPr>
        <p:spPr>
          <a:xfrm>
            <a:off x="969961" y="3462334"/>
            <a:ext cx="3852864" cy="523220"/>
          </a:xfrm>
          <a:prstGeom prst="rect">
            <a:avLst/>
          </a:prstGeom>
          <a:noFill/>
        </p:spPr>
        <p:txBody>
          <a:bodyPr wrap="square" rtlCol="0">
            <a:spAutoFit/>
          </a:bodyPr>
          <a:lstStyle/>
          <a:p>
            <a:r>
              <a:rPr lang="en-US" sz="2800" b="1">
                <a:solidFill>
                  <a:schemeClr val="bg1"/>
                </a:solidFill>
                <a:latin typeface="+mj-lt"/>
              </a:rPr>
              <a:t>Điều tra công ty</a:t>
            </a:r>
          </a:p>
        </p:txBody>
      </p:sp>
      <p:sp>
        <p:nvSpPr>
          <p:cNvPr id="21" name="TextBox 20">
            <a:extLst>
              <a:ext uri="{FF2B5EF4-FFF2-40B4-BE49-F238E27FC236}">
                <a16:creationId xmlns:a16="http://schemas.microsoft.com/office/drawing/2014/main" id="{3EE302F7-B340-4E4C-B33E-C952FA95FFBB}"/>
              </a:ext>
            </a:extLst>
          </p:cNvPr>
          <p:cNvSpPr txBox="1"/>
          <p:nvPr/>
        </p:nvSpPr>
        <p:spPr>
          <a:xfrm>
            <a:off x="1436687" y="4596885"/>
            <a:ext cx="3687228" cy="523220"/>
          </a:xfrm>
          <a:prstGeom prst="rect">
            <a:avLst/>
          </a:prstGeom>
          <a:noFill/>
        </p:spPr>
        <p:txBody>
          <a:bodyPr wrap="none" rtlCol="0">
            <a:spAutoFit/>
          </a:bodyPr>
          <a:lstStyle/>
          <a:p>
            <a:r>
              <a:rPr lang="en-US" sz="2800" b="1">
                <a:solidFill>
                  <a:srgbClr val="FF0000"/>
                </a:solidFill>
              </a:rPr>
              <a:t>DỪNG LẠI, KHÔNG GỬI</a:t>
            </a:r>
          </a:p>
        </p:txBody>
      </p:sp>
      <p:sp>
        <p:nvSpPr>
          <p:cNvPr id="22" name="TextBox 21">
            <a:extLst>
              <a:ext uri="{FF2B5EF4-FFF2-40B4-BE49-F238E27FC236}">
                <a16:creationId xmlns:a16="http://schemas.microsoft.com/office/drawing/2014/main" id="{AB1BF6E8-F308-499B-BC50-5E5A183D06C3}"/>
              </a:ext>
            </a:extLst>
          </p:cNvPr>
          <p:cNvSpPr txBox="1"/>
          <p:nvPr/>
        </p:nvSpPr>
        <p:spPr>
          <a:xfrm>
            <a:off x="969961" y="5235060"/>
            <a:ext cx="3852864" cy="954107"/>
          </a:xfrm>
          <a:prstGeom prst="rect">
            <a:avLst/>
          </a:prstGeom>
          <a:noFill/>
        </p:spPr>
        <p:txBody>
          <a:bodyPr wrap="square" rtlCol="0">
            <a:spAutoFit/>
          </a:bodyPr>
          <a:lstStyle/>
          <a:p>
            <a:r>
              <a:rPr lang="en-US" sz="2800" b="1">
                <a:solidFill>
                  <a:schemeClr val="bg1"/>
                </a:solidFill>
              </a:rPr>
              <a:t>Tránh các ph</a:t>
            </a:r>
            <a:r>
              <a:rPr lang="vi-VN" sz="2800" b="1">
                <a:solidFill>
                  <a:schemeClr val="bg1"/>
                </a:solidFill>
                <a:latin typeface="Calibri" panose="020F0502020204030204" pitchFamily="34" charset="0"/>
              </a:rPr>
              <a:t>ư</a:t>
            </a:r>
            <a:r>
              <a:rPr lang="en-US" sz="2800" b="1">
                <a:solidFill>
                  <a:schemeClr val="bg1"/>
                </a:solidFill>
              </a:rPr>
              <a:t>ơng thức thanh toán bất th</a:t>
            </a:r>
            <a:r>
              <a:rPr lang="vi-VN" sz="2800" b="1">
                <a:solidFill>
                  <a:schemeClr val="bg1"/>
                </a:solidFill>
                <a:latin typeface="Calibri" panose="020F0502020204030204" pitchFamily="34" charset="0"/>
              </a:rPr>
              <a:t>ư</a:t>
            </a:r>
            <a:r>
              <a:rPr lang="en-US" sz="2800" b="1">
                <a:solidFill>
                  <a:schemeClr val="bg1"/>
                </a:solidFill>
              </a:rPr>
              <a:t>ờng</a:t>
            </a:r>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1537E-45B7-45A3-AEB3-7480E5CCB1F2}"/>
              </a:ext>
            </a:extLst>
          </p:cNvPr>
          <p:cNvPicPr>
            <a:picLocks noChangeAspect="1"/>
          </p:cNvPicPr>
          <p:nvPr/>
        </p:nvPicPr>
        <p:blipFill>
          <a:blip r:embed="rId2"/>
          <a:stretch>
            <a:fillRect/>
          </a:stretch>
        </p:blipFill>
        <p:spPr>
          <a:xfrm>
            <a:off x="5450382" y="286077"/>
            <a:ext cx="6738443" cy="6189167"/>
          </a:xfrm>
          <a:prstGeom prst="rect">
            <a:avLst/>
          </a:prstGeom>
        </p:spPr>
      </p:pic>
      <p:pic>
        <p:nvPicPr>
          <p:cNvPr id="9" name="Picture 8">
            <a:extLst>
              <a:ext uri="{FF2B5EF4-FFF2-40B4-BE49-F238E27FC236}">
                <a16:creationId xmlns:a16="http://schemas.microsoft.com/office/drawing/2014/main" id="{E721AB54-A87C-42F9-B3F6-4CCA2AF6A2CA}"/>
              </a:ext>
            </a:extLst>
          </p:cNvPr>
          <p:cNvPicPr>
            <a:picLocks noChangeAspect="1"/>
          </p:cNvPicPr>
          <p:nvPr/>
        </p:nvPicPr>
        <p:blipFill>
          <a:blip r:embed="rId3"/>
          <a:stretch>
            <a:fillRect/>
          </a:stretch>
        </p:blipFill>
        <p:spPr>
          <a:xfrm>
            <a:off x="912812" y="228600"/>
            <a:ext cx="523875" cy="638175"/>
          </a:xfrm>
          <a:prstGeom prst="rect">
            <a:avLst/>
          </a:prstGeom>
        </p:spPr>
      </p:pic>
      <p:pic>
        <p:nvPicPr>
          <p:cNvPr id="10" name="Picture 9">
            <a:extLst>
              <a:ext uri="{FF2B5EF4-FFF2-40B4-BE49-F238E27FC236}">
                <a16:creationId xmlns:a16="http://schemas.microsoft.com/office/drawing/2014/main" id="{767F21E1-58B5-4039-AF6B-4CD4D4B985D0}"/>
              </a:ext>
            </a:extLst>
          </p:cNvPr>
          <p:cNvPicPr>
            <a:picLocks noChangeAspect="1"/>
          </p:cNvPicPr>
          <p:nvPr/>
        </p:nvPicPr>
        <p:blipFill>
          <a:blip r:embed="rId4"/>
          <a:stretch>
            <a:fillRect/>
          </a:stretch>
        </p:blipFill>
        <p:spPr>
          <a:xfrm>
            <a:off x="874711" y="2462212"/>
            <a:ext cx="600075" cy="542925"/>
          </a:xfrm>
          <a:prstGeom prst="rect">
            <a:avLst/>
          </a:prstGeom>
        </p:spPr>
      </p:pic>
      <p:pic>
        <p:nvPicPr>
          <p:cNvPr id="11" name="Picture 10">
            <a:extLst>
              <a:ext uri="{FF2B5EF4-FFF2-40B4-BE49-F238E27FC236}">
                <a16:creationId xmlns:a16="http://schemas.microsoft.com/office/drawing/2014/main" id="{19006843-D942-4CD0-8404-46B9A32B37C3}"/>
              </a:ext>
            </a:extLst>
          </p:cNvPr>
          <p:cNvPicPr>
            <a:picLocks noChangeAspect="1"/>
          </p:cNvPicPr>
          <p:nvPr/>
        </p:nvPicPr>
        <p:blipFill>
          <a:blip r:embed="rId5"/>
          <a:stretch>
            <a:fillRect/>
          </a:stretch>
        </p:blipFill>
        <p:spPr>
          <a:xfrm>
            <a:off x="969961" y="4600574"/>
            <a:ext cx="504825" cy="542925"/>
          </a:xfrm>
          <a:prstGeom prst="rect">
            <a:avLst/>
          </a:prstGeom>
        </p:spPr>
      </p:pic>
      <p:sp>
        <p:nvSpPr>
          <p:cNvPr id="12" name="TextBox 11">
            <a:extLst>
              <a:ext uri="{FF2B5EF4-FFF2-40B4-BE49-F238E27FC236}">
                <a16:creationId xmlns:a16="http://schemas.microsoft.com/office/drawing/2014/main" id="{5CF0F768-475E-4F1B-A05E-7056274BACDC}"/>
              </a:ext>
            </a:extLst>
          </p:cNvPr>
          <p:cNvSpPr txBox="1"/>
          <p:nvPr/>
        </p:nvSpPr>
        <p:spPr>
          <a:xfrm>
            <a:off x="1436687" y="286077"/>
            <a:ext cx="1681871" cy="523220"/>
          </a:xfrm>
          <a:prstGeom prst="rect">
            <a:avLst/>
          </a:prstGeom>
          <a:noFill/>
        </p:spPr>
        <p:txBody>
          <a:bodyPr wrap="none" rtlCol="0">
            <a:spAutoFit/>
          </a:bodyPr>
          <a:lstStyle/>
          <a:p>
            <a:r>
              <a:rPr lang="en-US" sz="2800" b="1">
                <a:solidFill>
                  <a:srgbClr val="FF0000"/>
                </a:solidFill>
              </a:rPr>
              <a:t>CHẬM LẠI</a:t>
            </a:r>
          </a:p>
        </p:txBody>
      </p:sp>
      <p:sp>
        <p:nvSpPr>
          <p:cNvPr id="13" name="TextBox 12">
            <a:extLst>
              <a:ext uri="{FF2B5EF4-FFF2-40B4-BE49-F238E27FC236}">
                <a16:creationId xmlns:a16="http://schemas.microsoft.com/office/drawing/2014/main" id="{D0F34BF0-FE31-4A37-86D0-859CDAE23F39}"/>
              </a:ext>
            </a:extLst>
          </p:cNvPr>
          <p:cNvSpPr txBox="1"/>
          <p:nvPr/>
        </p:nvSpPr>
        <p:spPr>
          <a:xfrm>
            <a:off x="969961" y="924252"/>
            <a:ext cx="3852864" cy="954107"/>
          </a:xfrm>
          <a:prstGeom prst="rect">
            <a:avLst/>
          </a:prstGeom>
          <a:noFill/>
        </p:spPr>
        <p:txBody>
          <a:bodyPr wrap="square" rtlCol="0">
            <a:spAutoFit/>
          </a:bodyPr>
          <a:lstStyle/>
          <a:p>
            <a:r>
              <a:rPr lang="en-US" sz="2800" b="1">
                <a:solidFill>
                  <a:schemeClr val="bg1"/>
                </a:solidFill>
                <a:latin typeface="+mj-lt"/>
              </a:rPr>
              <a:t>Yêu cầu sự giúp đỡ từ một cố vấn đáng tin cậy</a:t>
            </a:r>
          </a:p>
        </p:txBody>
      </p:sp>
      <p:sp>
        <p:nvSpPr>
          <p:cNvPr id="14" name="TextBox 13">
            <a:extLst>
              <a:ext uri="{FF2B5EF4-FFF2-40B4-BE49-F238E27FC236}">
                <a16:creationId xmlns:a16="http://schemas.microsoft.com/office/drawing/2014/main" id="{C50D3FB9-2045-4394-80D2-CD5D0CFE8675}"/>
              </a:ext>
            </a:extLst>
          </p:cNvPr>
          <p:cNvSpPr txBox="1"/>
          <p:nvPr/>
        </p:nvSpPr>
        <p:spPr>
          <a:xfrm>
            <a:off x="1436687" y="2366962"/>
            <a:ext cx="2569486" cy="523220"/>
          </a:xfrm>
          <a:prstGeom prst="rect">
            <a:avLst/>
          </a:prstGeom>
          <a:noFill/>
        </p:spPr>
        <p:txBody>
          <a:bodyPr wrap="none" rtlCol="0">
            <a:spAutoFit/>
          </a:bodyPr>
          <a:lstStyle/>
          <a:p>
            <a:r>
              <a:rPr lang="en-US" sz="2800" b="1">
                <a:solidFill>
                  <a:srgbClr val="FF0000"/>
                </a:solidFill>
              </a:rPr>
              <a:t>KIỂM TRA NGAY</a:t>
            </a:r>
          </a:p>
        </p:txBody>
      </p:sp>
      <p:sp>
        <p:nvSpPr>
          <p:cNvPr id="15" name="TextBox 14">
            <a:extLst>
              <a:ext uri="{FF2B5EF4-FFF2-40B4-BE49-F238E27FC236}">
                <a16:creationId xmlns:a16="http://schemas.microsoft.com/office/drawing/2014/main" id="{65B896EC-C006-486F-99AC-6CEB47104565}"/>
              </a:ext>
            </a:extLst>
          </p:cNvPr>
          <p:cNvSpPr txBox="1"/>
          <p:nvPr/>
        </p:nvSpPr>
        <p:spPr>
          <a:xfrm>
            <a:off x="969961" y="3005137"/>
            <a:ext cx="3852864" cy="954107"/>
          </a:xfrm>
          <a:prstGeom prst="rect">
            <a:avLst/>
          </a:prstGeom>
          <a:noFill/>
        </p:spPr>
        <p:txBody>
          <a:bodyPr wrap="square" rtlCol="0">
            <a:spAutoFit/>
          </a:bodyPr>
          <a:lstStyle/>
          <a:p>
            <a:r>
              <a:rPr lang="en-US" sz="2800" b="1">
                <a:solidFill>
                  <a:schemeClr val="bg1"/>
                </a:solidFill>
                <a:latin typeface="+mj-lt"/>
              </a:rPr>
              <a:t>Tìm hiểu thêm thông tin về giải thưởng</a:t>
            </a:r>
          </a:p>
        </p:txBody>
      </p:sp>
      <p:sp>
        <p:nvSpPr>
          <p:cNvPr id="16" name="TextBox 15">
            <a:extLst>
              <a:ext uri="{FF2B5EF4-FFF2-40B4-BE49-F238E27FC236}">
                <a16:creationId xmlns:a16="http://schemas.microsoft.com/office/drawing/2014/main" id="{85E8080E-F931-405E-BADA-8CEA7AA69319}"/>
              </a:ext>
            </a:extLst>
          </p:cNvPr>
          <p:cNvSpPr txBox="1"/>
          <p:nvPr/>
        </p:nvSpPr>
        <p:spPr>
          <a:xfrm>
            <a:off x="1436687" y="4596885"/>
            <a:ext cx="3687228" cy="523220"/>
          </a:xfrm>
          <a:prstGeom prst="rect">
            <a:avLst/>
          </a:prstGeom>
          <a:noFill/>
        </p:spPr>
        <p:txBody>
          <a:bodyPr wrap="none" rtlCol="0">
            <a:spAutoFit/>
          </a:bodyPr>
          <a:lstStyle/>
          <a:p>
            <a:r>
              <a:rPr lang="en-US" sz="2800" b="1">
                <a:solidFill>
                  <a:srgbClr val="FF0000"/>
                </a:solidFill>
              </a:rPr>
              <a:t>DỪNG LẠI, KHÔNG GỬI</a:t>
            </a:r>
          </a:p>
        </p:txBody>
      </p:sp>
      <p:sp>
        <p:nvSpPr>
          <p:cNvPr id="17" name="TextBox 16">
            <a:extLst>
              <a:ext uri="{FF2B5EF4-FFF2-40B4-BE49-F238E27FC236}">
                <a16:creationId xmlns:a16="http://schemas.microsoft.com/office/drawing/2014/main" id="{B973C82C-A16B-401D-920C-D939A32F35E3}"/>
              </a:ext>
            </a:extLst>
          </p:cNvPr>
          <p:cNvSpPr txBox="1"/>
          <p:nvPr/>
        </p:nvSpPr>
        <p:spPr>
          <a:xfrm>
            <a:off x="969961" y="5235060"/>
            <a:ext cx="3852864" cy="954107"/>
          </a:xfrm>
          <a:prstGeom prst="rect">
            <a:avLst/>
          </a:prstGeom>
          <a:noFill/>
        </p:spPr>
        <p:txBody>
          <a:bodyPr wrap="square" rtlCol="0">
            <a:spAutoFit/>
          </a:bodyPr>
          <a:lstStyle/>
          <a:p>
            <a:r>
              <a:rPr lang="en-US" sz="2800" b="1">
                <a:solidFill>
                  <a:schemeClr val="bg1"/>
                </a:solidFill>
              </a:rPr>
              <a:t>Không chi trả cho một giải th</a:t>
            </a:r>
            <a:r>
              <a:rPr lang="vi-VN" sz="2800" b="1">
                <a:solidFill>
                  <a:schemeClr val="bg1"/>
                </a:solidFill>
                <a:latin typeface="Calibri" panose="020F0502020204030204" pitchFamily="34" charset="0"/>
              </a:rPr>
              <a:t>ư</a:t>
            </a:r>
            <a:r>
              <a:rPr lang="en-US" sz="2800" b="1">
                <a:solidFill>
                  <a:schemeClr val="bg1"/>
                </a:solidFill>
              </a:rPr>
              <a:t>ởng</a:t>
            </a:r>
          </a:p>
        </p:txBody>
      </p:sp>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F4807A-EFB0-46A6-8559-6CF580F43BB9}"/>
              </a:ext>
            </a:extLst>
          </p:cNvPr>
          <p:cNvPicPr>
            <a:picLocks noChangeAspect="1"/>
          </p:cNvPicPr>
          <p:nvPr/>
        </p:nvPicPr>
        <p:blipFill>
          <a:blip r:embed="rId2"/>
          <a:stretch>
            <a:fillRect/>
          </a:stretch>
        </p:blipFill>
        <p:spPr>
          <a:xfrm>
            <a:off x="5590641" y="457200"/>
            <a:ext cx="6598184" cy="5969260"/>
          </a:xfrm>
          <a:prstGeom prst="rect">
            <a:avLst/>
          </a:prstGeom>
        </p:spPr>
      </p:pic>
      <p:pic>
        <p:nvPicPr>
          <p:cNvPr id="9" name="Picture 8">
            <a:extLst>
              <a:ext uri="{FF2B5EF4-FFF2-40B4-BE49-F238E27FC236}">
                <a16:creationId xmlns:a16="http://schemas.microsoft.com/office/drawing/2014/main" id="{8EAD3B55-1896-432F-A1C9-F84F0B9D8554}"/>
              </a:ext>
            </a:extLst>
          </p:cNvPr>
          <p:cNvPicPr>
            <a:picLocks noChangeAspect="1"/>
          </p:cNvPicPr>
          <p:nvPr/>
        </p:nvPicPr>
        <p:blipFill>
          <a:blip r:embed="rId3"/>
          <a:stretch>
            <a:fillRect/>
          </a:stretch>
        </p:blipFill>
        <p:spPr>
          <a:xfrm>
            <a:off x="912812" y="228600"/>
            <a:ext cx="523875" cy="638175"/>
          </a:xfrm>
          <a:prstGeom prst="rect">
            <a:avLst/>
          </a:prstGeom>
        </p:spPr>
      </p:pic>
      <p:pic>
        <p:nvPicPr>
          <p:cNvPr id="10" name="Picture 9">
            <a:extLst>
              <a:ext uri="{FF2B5EF4-FFF2-40B4-BE49-F238E27FC236}">
                <a16:creationId xmlns:a16="http://schemas.microsoft.com/office/drawing/2014/main" id="{45B25BA2-29E9-4FBE-ADFB-6C296AFDBAAE}"/>
              </a:ext>
            </a:extLst>
          </p:cNvPr>
          <p:cNvPicPr>
            <a:picLocks noChangeAspect="1"/>
          </p:cNvPicPr>
          <p:nvPr/>
        </p:nvPicPr>
        <p:blipFill>
          <a:blip r:embed="rId4"/>
          <a:stretch>
            <a:fillRect/>
          </a:stretch>
        </p:blipFill>
        <p:spPr>
          <a:xfrm>
            <a:off x="874711" y="2462212"/>
            <a:ext cx="600075" cy="542925"/>
          </a:xfrm>
          <a:prstGeom prst="rect">
            <a:avLst/>
          </a:prstGeom>
        </p:spPr>
      </p:pic>
      <p:pic>
        <p:nvPicPr>
          <p:cNvPr id="11" name="Picture 10">
            <a:extLst>
              <a:ext uri="{FF2B5EF4-FFF2-40B4-BE49-F238E27FC236}">
                <a16:creationId xmlns:a16="http://schemas.microsoft.com/office/drawing/2014/main" id="{3834E80F-6A9B-4CA1-909F-0850B7FA0171}"/>
              </a:ext>
            </a:extLst>
          </p:cNvPr>
          <p:cNvPicPr>
            <a:picLocks noChangeAspect="1"/>
          </p:cNvPicPr>
          <p:nvPr/>
        </p:nvPicPr>
        <p:blipFill>
          <a:blip r:embed="rId5"/>
          <a:stretch>
            <a:fillRect/>
          </a:stretch>
        </p:blipFill>
        <p:spPr>
          <a:xfrm>
            <a:off x="969961" y="4600574"/>
            <a:ext cx="504825" cy="542925"/>
          </a:xfrm>
          <a:prstGeom prst="rect">
            <a:avLst/>
          </a:prstGeom>
        </p:spPr>
      </p:pic>
      <p:sp>
        <p:nvSpPr>
          <p:cNvPr id="12" name="TextBox 11">
            <a:extLst>
              <a:ext uri="{FF2B5EF4-FFF2-40B4-BE49-F238E27FC236}">
                <a16:creationId xmlns:a16="http://schemas.microsoft.com/office/drawing/2014/main" id="{5990B3F0-918B-4961-9EE1-E96795ABD30F}"/>
              </a:ext>
            </a:extLst>
          </p:cNvPr>
          <p:cNvSpPr txBox="1"/>
          <p:nvPr/>
        </p:nvSpPr>
        <p:spPr>
          <a:xfrm>
            <a:off x="1436687" y="286077"/>
            <a:ext cx="1681871" cy="523220"/>
          </a:xfrm>
          <a:prstGeom prst="rect">
            <a:avLst/>
          </a:prstGeom>
          <a:noFill/>
        </p:spPr>
        <p:txBody>
          <a:bodyPr wrap="none" rtlCol="0">
            <a:spAutoFit/>
          </a:bodyPr>
          <a:lstStyle/>
          <a:p>
            <a:r>
              <a:rPr lang="en-US" sz="2800" b="1">
                <a:solidFill>
                  <a:srgbClr val="FF0000"/>
                </a:solidFill>
              </a:rPr>
              <a:t>CHẬM LẠI</a:t>
            </a:r>
          </a:p>
        </p:txBody>
      </p:sp>
      <p:sp>
        <p:nvSpPr>
          <p:cNvPr id="13" name="TextBox 12">
            <a:extLst>
              <a:ext uri="{FF2B5EF4-FFF2-40B4-BE49-F238E27FC236}">
                <a16:creationId xmlns:a16="http://schemas.microsoft.com/office/drawing/2014/main" id="{94CF0D57-053C-4A80-9FF5-12660A6988E7}"/>
              </a:ext>
            </a:extLst>
          </p:cNvPr>
          <p:cNvSpPr txBox="1"/>
          <p:nvPr/>
        </p:nvSpPr>
        <p:spPr>
          <a:xfrm>
            <a:off x="969961" y="924252"/>
            <a:ext cx="3852864" cy="954107"/>
          </a:xfrm>
          <a:prstGeom prst="rect">
            <a:avLst/>
          </a:prstGeom>
          <a:noFill/>
        </p:spPr>
        <p:txBody>
          <a:bodyPr wrap="square" rtlCol="0">
            <a:spAutoFit/>
          </a:bodyPr>
          <a:lstStyle/>
          <a:p>
            <a:r>
              <a:rPr lang="en-US" sz="2800" b="1">
                <a:solidFill>
                  <a:schemeClr val="bg1"/>
                </a:solidFill>
                <a:latin typeface="+mj-lt"/>
              </a:rPr>
              <a:t>Đặt những câu hỏi để làm rõ vấn đề</a:t>
            </a:r>
          </a:p>
        </p:txBody>
      </p:sp>
      <p:sp>
        <p:nvSpPr>
          <p:cNvPr id="14" name="TextBox 13">
            <a:extLst>
              <a:ext uri="{FF2B5EF4-FFF2-40B4-BE49-F238E27FC236}">
                <a16:creationId xmlns:a16="http://schemas.microsoft.com/office/drawing/2014/main" id="{76E70D7A-24C4-4C20-93D9-276575E9459C}"/>
              </a:ext>
            </a:extLst>
          </p:cNvPr>
          <p:cNvSpPr txBox="1"/>
          <p:nvPr/>
        </p:nvSpPr>
        <p:spPr>
          <a:xfrm>
            <a:off x="1436687" y="2366962"/>
            <a:ext cx="2569486" cy="523220"/>
          </a:xfrm>
          <a:prstGeom prst="rect">
            <a:avLst/>
          </a:prstGeom>
          <a:noFill/>
        </p:spPr>
        <p:txBody>
          <a:bodyPr wrap="none" rtlCol="0">
            <a:spAutoFit/>
          </a:bodyPr>
          <a:lstStyle/>
          <a:p>
            <a:r>
              <a:rPr lang="en-US" sz="2800" b="1">
                <a:solidFill>
                  <a:srgbClr val="FF0000"/>
                </a:solidFill>
              </a:rPr>
              <a:t>KIỂM TRA NGAY</a:t>
            </a:r>
          </a:p>
        </p:txBody>
      </p:sp>
      <p:sp>
        <p:nvSpPr>
          <p:cNvPr id="15" name="TextBox 14">
            <a:extLst>
              <a:ext uri="{FF2B5EF4-FFF2-40B4-BE49-F238E27FC236}">
                <a16:creationId xmlns:a16="http://schemas.microsoft.com/office/drawing/2014/main" id="{D329F0E5-3479-4A9C-8BC1-0CE76FBB5E05}"/>
              </a:ext>
            </a:extLst>
          </p:cNvPr>
          <p:cNvSpPr txBox="1"/>
          <p:nvPr/>
        </p:nvSpPr>
        <p:spPr>
          <a:xfrm>
            <a:off x="969961" y="3005137"/>
            <a:ext cx="3852864" cy="954107"/>
          </a:xfrm>
          <a:prstGeom prst="rect">
            <a:avLst/>
          </a:prstGeom>
          <a:noFill/>
        </p:spPr>
        <p:txBody>
          <a:bodyPr wrap="square" rtlCol="0">
            <a:spAutoFit/>
          </a:bodyPr>
          <a:lstStyle/>
          <a:p>
            <a:r>
              <a:rPr lang="en-US" sz="2800" b="1">
                <a:solidFill>
                  <a:schemeClr val="bg1"/>
                </a:solidFill>
                <a:latin typeface="+mj-lt"/>
              </a:rPr>
              <a:t>Hãy liên lạc với các tổ chức, công ty trực tiếp</a:t>
            </a:r>
          </a:p>
        </p:txBody>
      </p:sp>
      <p:sp>
        <p:nvSpPr>
          <p:cNvPr id="16" name="TextBox 15">
            <a:extLst>
              <a:ext uri="{FF2B5EF4-FFF2-40B4-BE49-F238E27FC236}">
                <a16:creationId xmlns:a16="http://schemas.microsoft.com/office/drawing/2014/main" id="{2AA82C87-F7BC-40CE-A5A6-7F43E81706C0}"/>
              </a:ext>
            </a:extLst>
          </p:cNvPr>
          <p:cNvSpPr txBox="1"/>
          <p:nvPr/>
        </p:nvSpPr>
        <p:spPr>
          <a:xfrm>
            <a:off x="1436687" y="4596885"/>
            <a:ext cx="3687228" cy="523220"/>
          </a:xfrm>
          <a:prstGeom prst="rect">
            <a:avLst/>
          </a:prstGeom>
          <a:noFill/>
        </p:spPr>
        <p:txBody>
          <a:bodyPr wrap="none" rtlCol="0">
            <a:spAutoFit/>
          </a:bodyPr>
          <a:lstStyle/>
          <a:p>
            <a:r>
              <a:rPr lang="en-US" sz="2800" b="1">
                <a:solidFill>
                  <a:srgbClr val="FF0000"/>
                </a:solidFill>
              </a:rPr>
              <a:t>DỪNG LẠI, KHÔNG GỬI</a:t>
            </a:r>
          </a:p>
        </p:txBody>
      </p:sp>
      <p:sp>
        <p:nvSpPr>
          <p:cNvPr id="17" name="TextBox 16">
            <a:extLst>
              <a:ext uri="{FF2B5EF4-FFF2-40B4-BE49-F238E27FC236}">
                <a16:creationId xmlns:a16="http://schemas.microsoft.com/office/drawing/2014/main" id="{DC3A812C-1F19-477D-ABF9-E27716F5D941}"/>
              </a:ext>
            </a:extLst>
          </p:cNvPr>
          <p:cNvSpPr txBox="1"/>
          <p:nvPr/>
        </p:nvSpPr>
        <p:spPr>
          <a:xfrm>
            <a:off x="969961" y="5235060"/>
            <a:ext cx="3852864" cy="954107"/>
          </a:xfrm>
          <a:prstGeom prst="rect">
            <a:avLst/>
          </a:prstGeom>
          <a:noFill/>
        </p:spPr>
        <p:txBody>
          <a:bodyPr wrap="square" rtlCol="0">
            <a:spAutoFit/>
          </a:bodyPr>
          <a:lstStyle/>
          <a:p>
            <a:r>
              <a:rPr lang="en-US" sz="2800" b="1">
                <a:solidFill>
                  <a:schemeClr val="bg1"/>
                </a:solidFill>
              </a:rPr>
              <a:t>Không đồng ý với các khoản giao dịch lẻ</a:t>
            </a:r>
          </a:p>
        </p:txBody>
      </p:sp>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89C266F-59FA-434E-8246-DD079BEC91DC}"/>
              </a:ext>
            </a:extLst>
          </p:cNvPr>
          <p:cNvGrpSpPr/>
          <p:nvPr/>
        </p:nvGrpSpPr>
        <p:grpSpPr>
          <a:xfrm>
            <a:off x="6475413" y="609600"/>
            <a:ext cx="5713411" cy="5817513"/>
            <a:chOff x="6475413" y="609600"/>
            <a:chExt cx="5713411" cy="5817513"/>
          </a:xfrm>
        </p:grpSpPr>
        <p:pic>
          <p:nvPicPr>
            <p:cNvPr id="11" name="Picture 10">
              <a:extLst>
                <a:ext uri="{FF2B5EF4-FFF2-40B4-BE49-F238E27FC236}">
                  <a16:creationId xmlns:a16="http://schemas.microsoft.com/office/drawing/2014/main" id="{726C4509-A1DE-4376-A6EC-3C9CF5190804}"/>
                </a:ext>
              </a:extLst>
            </p:cNvPr>
            <p:cNvPicPr>
              <a:picLocks noChangeAspect="1"/>
            </p:cNvPicPr>
            <p:nvPr/>
          </p:nvPicPr>
          <p:blipFill>
            <a:blip r:embed="rId2"/>
            <a:stretch>
              <a:fillRect/>
            </a:stretch>
          </p:blipFill>
          <p:spPr>
            <a:xfrm>
              <a:off x="8151811" y="609600"/>
              <a:ext cx="4037013" cy="3372093"/>
            </a:xfrm>
            <a:prstGeom prst="rect">
              <a:avLst/>
            </a:prstGeom>
          </p:spPr>
        </p:pic>
        <p:sp>
          <p:nvSpPr>
            <p:cNvPr id="12" name="TextBox 11">
              <a:extLst>
                <a:ext uri="{FF2B5EF4-FFF2-40B4-BE49-F238E27FC236}">
                  <a16:creationId xmlns:a16="http://schemas.microsoft.com/office/drawing/2014/main" id="{B8F9FB27-B73E-4118-A48A-F364D5AB0ABF}"/>
                </a:ext>
              </a:extLst>
            </p:cNvPr>
            <p:cNvSpPr txBox="1"/>
            <p:nvPr/>
          </p:nvSpPr>
          <p:spPr>
            <a:xfrm>
              <a:off x="6475413" y="4180344"/>
              <a:ext cx="5410200" cy="2246769"/>
            </a:xfrm>
            <a:prstGeom prst="rect">
              <a:avLst/>
            </a:prstGeom>
            <a:solidFill>
              <a:srgbClr val="F7F7F7"/>
            </a:solidFill>
          </p:spPr>
          <p:txBody>
            <a:bodyPr wrap="square" rtlCol="0">
              <a:spAutoFit/>
            </a:bodyPr>
            <a:lstStyle/>
            <a:p>
              <a:r>
                <a:rPr lang="en-US" sz="2800">
                  <a:solidFill>
                    <a:schemeClr val="bg1">
                      <a:lumMod val="50000"/>
                      <a:lumOff val="50000"/>
                    </a:schemeClr>
                  </a:solidFill>
                  <a:latin typeface="Calibri Light" panose="020F0302020204030204" pitchFamily="34" charset="0"/>
                </a:rPr>
                <a:t>Lợi dụng nhu cầu mua sắm online tăng cao, một số đối t</a:t>
              </a:r>
              <a:r>
                <a:rPr lang="vi-VN" sz="2800">
                  <a:solidFill>
                    <a:schemeClr val="bg1">
                      <a:lumMod val="50000"/>
                      <a:lumOff val="50000"/>
                    </a:schemeClr>
                  </a:solidFill>
                  <a:latin typeface="Calibri Light" panose="020F0302020204030204" pitchFamily="34" charset="0"/>
                </a:rPr>
                <a:t>ư</a:t>
              </a:r>
              <a:r>
                <a:rPr lang="en-US" sz="2800">
                  <a:solidFill>
                    <a:schemeClr val="bg1">
                      <a:lumMod val="50000"/>
                      <a:lumOff val="50000"/>
                    </a:schemeClr>
                  </a:solidFill>
                  <a:latin typeface="Calibri Light" panose="020F0302020204030204" pitchFamily="34" charset="0"/>
                </a:rPr>
                <a:t>ợng đã tạo các trang web giả mạo để lừa đảo nhằm chiếm đoạt tiền của khách hàng trong thẻ cũng nh</a:t>
              </a:r>
              <a:r>
                <a:rPr lang="vi-VN" sz="2800">
                  <a:solidFill>
                    <a:schemeClr val="bg1">
                      <a:lumMod val="50000"/>
                      <a:lumOff val="50000"/>
                    </a:schemeClr>
                  </a:solidFill>
                  <a:latin typeface="Calibri Light" panose="020F0302020204030204" pitchFamily="34" charset="0"/>
                </a:rPr>
                <a:t>ư</a:t>
              </a:r>
              <a:r>
                <a:rPr lang="en-US" sz="2800">
                  <a:solidFill>
                    <a:schemeClr val="bg1">
                      <a:lumMod val="50000"/>
                      <a:lumOff val="50000"/>
                    </a:schemeClr>
                  </a:solidFill>
                  <a:latin typeface="Calibri Light" panose="020F0302020204030204" pitchFamily="34" charset="0"/>
                </a:rPr>
                <a:t> tài khoản.</a:t>
              </a:r>
            </a:p>
          </p:txBody>
        </p:sp>
      </p:grpSp>
      <p:pic>
        <p:nvPicPr>
          <p:cNvPr id="13" name="Picture 12">
            <a:extLst>
              <a:ext uri="{FF2B5EF4-FFF2-40B4-BE49-F238E27FC236}">
                <a16:creationId xmlns:a16="http://schemas.microsoft.com/office/drawing/2014/main" id="{B11DC74F-A62A-4141-AD3E-A41E13AE30ED}"/>
              </a:ext>
            </a:extLst>
          </p:cNvPr>
          <p:cNvPicPr>
            <a:picLocks noChangeAspect="1"/>
          </p:cNvPicPr>
          <p:nvPr/>
        </p:nvPicPr>
        <p:blipFill>
          <a:blip r:embed="rId3"/>
          <a:stretch>
            <a:fillRect/>
          </a:stretch>
        </p:blipFill>
        <p:spPr>
          <a:xfrm>
            <a:off x="912812" y="228600"/>
            <a:ext cx="523875" cy="638175"/>
          </a:xfrm>
          <a:prstGeom prst="rect">
            <a:avLst/>
          </a:prstGeom>
        </p:spPr>
      </p:pic>
      <p:pic>
        <p:nvPicPr>
          <p:cNvPr id="14" name="Picture 13">
            <a:extLst>
              <a:ext uri="{FF2B5EF4-FFF2-40B4-BE49-F238E27FC236}">
                <a16:creationId xmlns:a16="http://schemas.microsoft.com/office/drawing/2014/main" id="{556FD189-4BC9-4F63-B430-D7D9E61EE0BE}"/>
              </a:ext>
            </a:extLst>
          </p:cNvPr>
          <p:cNvPicPr>
            <a:picLocks noChangeAspect="1"/>
          </p:cNvPicPr>
          <p:nvPr/>
        </p:nvPicPr>
        <p:blipFill>
          <a:blip r:embed="rId4"/>
          <a:stretch>
            <a:fillRect/>
          </a:stretch>
        </p:blipFill>
        <p:spPr>
          <a:xfrm>
            <a:off x="874711" y="2462212"/>
            <a:ext cx="600075" cy="542925"/>
          </a:xfrm>
          <a:prstGeom prst="rect">
            <a:avLst/>
          </a:prstGeom>
        </p:spPr>
      </p:pic>
      <p:pic>
        <p:nvPicPr>
          <p:cNvPr id="15" name="Picture 14">
            <a:extLst>
              <a:ext uri="{FF2B5EF4-FFF2-40B4-BE49-F238E27FC236}">
                <a16:creationId xmlns:a16="http://schemas.microsoft.com/office/drawing/2014/main" id="{5791640B-00BD-4A3C-965A-F28FB85C3416}"/>
              </a:ext>
            </a:extLst>
          </p:cNvPr>
          <p:cNvPicPr>
            <a:picLocks noChangeAspect="1"/>
          </p:cNvPicPr>
          <p:nvPr/>
        </p:nvPicPr>
        <p:blipFill>
          <a:blip r:embed="rId5"/>
          <a:stretch>
            <a:fillRect/>
          </a:stretch>
        </p:blipFill>
        <p:spPr>
          <a:xfrm>
            <a:off x="969961" y="4600574"/>
            <a:ext cx="504825" cy="542925"/>
          </a:xfrm>
          <a:prstGeom prst="rect">
            <a:avLst/>
          </a:prstGeom>
        </p:spPr>
      </p:pic>
      <p:sp>
        <p:nvSpPr>
          <p:cNvPr id="16" name="TextBox 15">
            <a:extLst>
              <a:ext uri="{FF2B5EF4-FFF2-40B4-BE49-F238E27FC236}">
                <a16:creationId xmlns:a16="http://schemas.microsoft.com/office/drawing/2014/main" id="{DF056E7C-B9F4-419C-9F39-CBED6BDB0980}"/>
              </a:ext>
            </a:extLst>
          </p:cNvPr>
          <p:cNvSpPr txBox="1"/>
          <p:nvPr/>
        </p:nvSpPr>
        <p:spPr>
          <a:xfrm>
            <a:off x="1436687" y="286077"/>
            <a:ext cx="1681871" cy="523220"/>
          </a:xfrm>
          <a:prstGeom prst="rect">
            <a:avLst/>
          </a:prstGeom>
          <a:noFill/>
        </p:spPr>
        <p:txBody>
          <a:bodyPr wrap="none" rtlCol="0">
            <a:spAutoFit/>
          </a:bodyPr>
          <a:lstStyle/>
          <a:p>
            <a:r>
              <a:rPr lang="en-US" sz="2800" b="1">
                <a:solidFill>
                  <a:srgbClr val="FF0000"/>
                </a:solidFill>
              </a:rPr>
              <a:t>CHẬM LẠI</a:t>
            </a:r>
          </a:p>
        </p:txBody>
      </p:sp>
      <p:sp>
        <p:nvSpPr>
          <p:cNvPr id="17" name="TextBox 16">
            <a:extLst>
              <a:ext uri="{FF2B5EF4-FFF2-40B4-BE49-F238E27FC236}">
                <a16:creationId xmlns:a16="http://schemas.microsoft.com/office/drawing/2014/main" id="{BACB5092-DB4A-4F06-8E8F-6E96CEF4738D}"/>
              </a:ext>
            </a:extLst>
          </p:cNvPr>
          <p:cNvSpPr txBox="1"/>
          <p:nvPr/>
        </p:nvSpPr>
        <p:spPr>
          <a:xfrm>
            <a:off x="969960" y="924252"/>
            <a:ext cx="4362451" cy="1384995"/>
          </a:xfrm>
          <a:prstGeom prst="rect">
            <a:avLst/>
          </a:prstGeom>
          <a:noFill/>
        </p:spPr>
        <p:txBody>
          <a:bodyPr wrap="square" rtlCol="0">
            <a:spAutoFit/>
          </a:bodyPr>
          <a:lstStyle/>
          <a:p>
            <a:r>
              <a:rPr lang="en-US" sz="2800" b="1">
                <a:solidFill>
                  <a:schemeClr val="bg1"/>
                </a:solidFill>
                <a:latin typeface="Calibri" panose="020F0502020204030204" pitchFamily="34" charset="0"/>
              </a:rPr>
              <a:t>Đừng vội trả lời những yêu cầu hoặc nghe theo các h</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ớng dẫn</a:t>
            </a:r>
          </a:p>
        </p:txBody>
      </p:sp>
      <p:sp>
        <p:nvSpPr>
          <p:cNvPr id="18" name="TextBox 17">
            <a:extLst>
              <a:ext uri="{FF2B5EF4-FFF2-40B4-BE49-F238E27FC236}">
                <a16:creationId xmlns:a16="http://schemas.microsoft.com/office/drawing/2014/main" id="{C08470A7-BEA4-43AC-9FF0-FFF7EB663CFB}"/>
              </a:ext>
            </a:extLst>
          </p:cNvPr>
          <p:cNvSpPr txBox="1"/>
          <p:nvPr/>
        </p:nvSpPr>
        <p:spPr>
          <a:xfrm>
            <a:off x="1436687" y="2366962"/>
            <a:ext cx="2569486" cy="523220"/>
          </a:xfrm>
          <a:prstGeom prst="rect">
            <a:avLst/>
          </a:prstGeom>
          <a:noFill/>
        </p:spPr>
        <p:txBody>
          <a:bodyPr wrap="none" rtlCol="0">
            <a:spAutoFit/>
          </a:bodyPr>
          <a:lstStyle/>
          <a:p>
            <a:r>
              <a:rPr lang="en-US" sz="2800" b="1">
                <a:solidFill>
                  <a:srgbClr val="FF0000"/>
                </a:solidFill>
              </a:rPr>
              <a:t>KIỂM TRA NGAY</a:t>
            </a:r>
          </a:p>
        </p:txBody>
      </p:sp>
      <p:sp>
        <p:nvSpPr>
          <p:cNvPr id="19" name="TextBox 18">
            <a:extLst>
              <a:ext uri="{FF2B5EF4-FFF2-40B4-BE49-F238E27FC236}">
                <a16:creationId xmlns:a16="http://schemas.microsoft.com/office/drawing/2014/main" id="{0680D35F-36EA-4BA7-A369-4CDEC4CAB6D9}"/>
              </a:ext>
            </a:extLst>
          </p:cNvPr>
          <p:cNvSpPr txBox="1"/>
          <p:nvPr/>
        </p:nvSpPr>
        <p:spPr>
          <a:xfrm>
            <a:off x="969960" y="3005137"/>
            <a:ext cx="5410200" cy="1384995"/>
          </a:xfrm>
          <a:prstGeom prst="rect">
            <a:avLst/>
          </a:prstGeom>
          <a:noFill/>
        </p:spPr>
        <p:txBody>
          <a:bodyPr wrap="square" rtlCol="0">
            <a:spAutoFit/>
          </a:bodyPr>
          <a:lstStyle/>
          <a:p>
            <a:r>
              <a:rPr lang="en-US" sz="2800" b="1">
                <a:solidFill>
                  <a:schemeClr val="bg1"/>
                </a:solidFill>
                <a:latin typeface="Calibri" panose="020F0502020204030204" pitchFamily="34" charset="0"/>
              </a:rPr>
              <a:t>Hãy kiểm tra các liên kết, đánh giá của ng</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ời dùng hoặc ng</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ời mua hàng có đáng tin hay giả mạo</a:t>
            </a:r>
          </a:p>
        </p:txBody>
      </p:sp>
      <p:sp>
        <p:nvSpPr>
          <p:cNvPr id="20" name="TextBox 19">
            <a:extLst>
              <a:ext uri="{FF2B5EF4-FFF2-40B4-BE49-F238E27FC236}">
                <a16:creationId xmlns:a16="http://schemas.microsoft.com/office/drawing/2014/main" id="{EAD40EA9-25CF-4495-A4EA-3AA2FED1FE15}"/>
              </a:ext>
            </a:extLst>
          </p:cNvPr>
          <p:cNvSpPr txBox="1"/>
          <p:nvPr/>
        </p:nvSpPr>
        <p:spPr>
          <a:xfrm>
            <a:off x="1436687" y="4596885"/>
            <a:ext cx="3687228" cy="523220"/>
          </a:xfrm>
          <a:prstGeom prst="rect">
            <a:avLst/>
          </a:prstGeom>
          <a:noFill/>
        </p:spPr>
        <p:txBody>
          <a:bodyPr wrap="none" rtlCol="0">
            <a:spAutoFit/>
          </a:bodyPr>
          <a:lstStyle/>
          <a:p>
            <a:r>
              <a:rPr lang="en-US" sz="2800" b="1">
                <a:solidFill>
                  <a:srgbClr val="FF0000"/>
                </a:solidFill>
              </a:rPr>
              <a:t>DỪNG LẠI, KHÔNG GỬI</a:t>
            </a:r>
          </a:p>
        </p:txBody>
      </p:sp>
      <p:sp>
        <p:nvSpPr>
          <p:cNvPr id="21" name="TextBox 20">
            <a:extLst>
              <a:ext uri="{FF2B5EF4-FFF2-40B4-BE49-F238E27FC236}">
                <a16:creationId xmlns:a16="http://schemas.microsoft.com/office/drawing/2014/main" id="{7A188484-6A47-48D8-A902-35099731F3BE}"/>
              </a:ext>
            </a:extLst>
          </p:cNvPr>
          <p:cNvSpPr txBox="1"/>
          <p:nvPr/>
        </p:nvSpPr>
        <p:spPr>
          <a:xfrm>
            <a:off x="969961" y="5235060"/>
            <a:ext cx="3852864" cy="954107"/>
          </a:xfrm>
          <a:prstGeom prst="rect">
            <a:avLst/>
          </a:prstGeom>
          <a:noFill/>
        </p:spPr>
        <p:txBody>
          <a:bodyPr wrap="square" rtlCol="0">
            <a:spAutoFit/>
          </a:bodyPr>
          <a:lstStyle/>
          <a:p>
            <a:r>
              <a:rPr lang="en-US" sz="2800" b="1">
                <a:solidFill>
                  <a:schemeClr val="bg1"/>
                </a:solidFill>
                <a:latin typeface="Calibri" panose="020F0502020204030204" pitchFamily="34" charset="0"/>
              </a:rPr>
              <a:t>Không vội thanh toán mà ch</a:t>
            </a:r>
            <a:r>
              <a:rPr lang="vi-VN" sz="2800" b="1">
                <a:solidFill>
                  <a:schemeClr val="bg1"/>
                </a:solidFill>
                <a:latin typeface="Calibri" panose="020F0502020204030204" pitchFamily="34" charset="0"/>
              </a:rPr>
              <a:t>ư</a:t>
            </a:r>
            <a:r>
              <a:rPr lang="en-US" sz="2800" b="1">
                <a:solidFill>
                  <a:schemeClr val="bg1"/>
                </a:solidFill>
                <a:latin typeface="Calibri" panose="020F0502020204030204" pitchFamily="34" charset="0"/>
              </a:rPr>
              <a:t>a xác minh</a:t>
            </a:r>
          </a:p>
        </p:txBody>
      </p:sp>
    </p:spTree>
    <p:extLst>
      <p:ext uri="{BB962C8B-B14F-4D97-AF65-F5344CB8AC3E}">
        <p14:creationId xmlns:p14="http://schemas.microsoft.com/office/powerpoint/2010/main" val="348033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983</TotalTime>
  <Words>1007</Words>
  <Application>Microsoft Office PowerPoint</Application>
  <PresentationFormat>Custom</PresentationFormat>
  <Paragraphs>76</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Fira Sans SemiBold</vt:lpstr>
      <vt:lpstr>Verdana</vt:lpstr>
      <vt:lpstr>Verdana (Body)</vt:lpstr>
      <vt:lpstr>Tech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2023-07-11T09:40:37Z</dcterms:created>
  <dcterms:modified xsi:type="dcterms:W3CDTF">2023-08-25T05:22:33Z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SIP_Label_defa4170-0d19-0005-0004-bc88714345d2_Enabled">
    <vt:lpwstr>true</vt:lpwstr>
  </property>
  <property fmtid="{D5CDD505-2E9C-101B-9397-08002B2CF9AE}" pid="9" name="MSIP_Label_defa4170-0d19-0005-0004-bc88714345d2_SetDate">
    <vt:lpwstr>2023-07-11T09:40:38Z</vt:lpwstr>
  </property>
  <property fmtid="{D5CDD505-2E9C-101B-9397-08002B2CF9AE}" pid="10" name="MSIP_Label_defa4170-0d19-0005-0004-bc88714345d2_Method">
    <vt:lpwstr>Standard</vt:lpwstr>
  </property>
  <property fmtid="{D5CDD505-2E9C-101B-9397-08002B2CF9AE}" pid="11" name="MSIP_Label_defa4170-0d19-0005-0004-bc88714345d2_Name">
    <vt:lpwstr>defa4170-0d19-0005-0004-bc88714345d2</vt:lpwstr>
  </property>
  <property fmtid="{D5CDD505-2E9C-101B-9397-08002B2CF9AE}" pid="12" name="MSIP_Label_defa4170-0d19-0005-0004-bc88714345d2_SiteId">
    <vt:lpwstr>e39faec7-3053-4cf9-87b4-74c8d7922832</vt:lpwstr>
  </property>
  <property fmtid="{D5CDD505-2E9C-101B-9397-08002B2CF9AE}" pid="13" name="MSIP_Label_defa4170-0d19-0005-0004-bc88714345d2_ActionId">
    <vt:lpwstr>9ed72769-9aca-42d8-a1b8-000077c3322e</vt:lpwstr>
  </property>
  <property fmtid="{D5CDD505-2E9C-101B-9397-08002B2CF9AE}" pid="14" name="MSIP_Label_defa4170-0d19-0005-0004-bc88714345d2_ContentBits">
    <vt:lpwstr>0</vt:lpwstr>
  </property>
</Properties>
</file>