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9"/>
  </p:notesMasterIdLst>
  <p:sldIdLst>
    <p:sldId id="383" r:id="rId2"/>
    <p:sldId id="397" r:id="rId3"/>
    <p:sldId id="384" r:id="rId4"/>
    <p:sldId id="392" r:id="rId5"/>
    <p:sldId id="393" r:id="rId6"/>
    <p:sldId id="396" r:id="rId7"/>
    <p:sldId id="407" r:id="rId8"/>
    <p:sldId id="401" r:id="rId9"/>
    <p:sldId id="398" r:id="rId10"/>
    <p:sldId id="403" r:id="rId11"/>
    <p:sldId id="399" r:id="rId12"/>
    <p:sldId id="400" r:id="rId13"/>
    <p:sldId id="402" r:id="rId14"/>
    <p:sldId id="408" r:id="rId15"/>
    <p:sldId id="404" r:id="rId16"/>
    <p:sldId id="410" r:id="rId17"/>
    <p:sldId id="409" r:id="rId18"/>
    <p:sldId id="406" r:id="rId19"/>
    <p:sldId id="322" r:id="rId20"/>
    <p:sldId id="388" r:id="rId21"/>
    <p:sldId id="389" r:id="rId22"/>
    <p:sldId id="325" r:id="rId23"/>
    <p:sldId id="317" r:id="rId24"/>
    <p:sldId id="386" r:id="rId25"/>
    <p:sldId id="390" r:id="rId26"/>
    <p:sldId id="394" r:id="rId27"/>
    <p:sldId id="3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E"/>
    <a:srgbClr val="FF66FF"/>
    <a:srgbClr val="CCCCFF"/>
    <a:srgbClr val="9999FF"/>
    <a:srgbClr val="E0A4A5"/>
    <a:srgbClr val="4E6BAC"/>
    <a:srgbClr val="8AB9D8"/>
    <a:srgbClr val="FFD25F"/>
    <a:srgbClr val="46C6D9"/>
    <a:srgbClr val="DAA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196" autoAdjust="0"/>
  </p:normalViewPr>
  <p:slideViewPr>
    <p:cSldViewPr snapToGrid="0" showGuides="1">
      <p:cViewPr varScale="1">
        <p:scale>
          <a:sx n="71" d="100"/>
          <a:sy n="71" d="100"/>
        </p:scale>
        <p:origin x="6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84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48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05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05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file:///D:\LAM\STUDY\GVG%20Tr&#432;&#7901;ng%202024\B&#224;i%20gi&#7843;ng\Nhac%20T.ANh%20khong%20loi\Nh&#7919;ng%20B&#7843;n%20Nh&#7841;c%20Ti&#7871;ng%20Anh%20B&#7845;t%20H&#7911;%20Hay%20Nh&#7845;t%20M&#7885;i%20Th&#7901;i%20&#272;&#7841;i%20-%20Nh&#7841;c%20Kh&#244;ng%20L&#7901;i%20Ti&#7871;ng%20Anh%20(1)%20(mp3cut%20(mp3cut.net).mp3" TargetMode="Externa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D:\LAM\STUDY\GVG%20Tr&#432;&#7901;ng%202024\B&#224;i%20gi&#7843;ng\video%20m&#7903;%20b&#224;i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3.wdp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jpeg"/><Relationship Id="rId2" Type="http://schemas.openxmlformats.org/officeDocument/2006/relationships/audio" Target="../media/media1.mp3"/><Relationship Id="rId16" Type="http://schemas.openxmlformats.org/officeDocument/2006/relationships/image" Target="../media/image9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88729"/>
            <a:ext cx="7144589" cy="3216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04" y="3626065"/>
            <a:ext cx="7144589" cy="3200400"/>
          </a:xfrm>
          <a:prstGeom prst="rect">
            <a:avLst/>
          </a:prstGeom>
        </p:spPr>
      </p:pic>
      <p:pic>
        <p:nvPicPr>
          <p:cNvPr id="12" name="Picture 3" descr="D:\E-3HIGHSCHOOL\E10_SMART_WORLD\3. Icon trong sach\Readi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4330" y="-126124"/>
            <a:ext cx="4979303" cy="8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072" y="2104693"/>
            <a:ext cx="279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(20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4537" y="3411"/>
            <a:ext cx="617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article and do the following tasks</a:t>
            </a:r>
          </a:p>
        </p:txBody>
      </p:sp>
      <p:sp>
        <p:nvSpPr>
          <p:cNvPr id="3" name="Left Brace 2"/>
          <p:cNvSpPr/>
          <p:nvPr/>
        </p:nvSpPr>
        <p:spPr>
          <a:xfrm>
            <a:off x="3058510" y="1626078"/>
            <a:ext cx="599090" cy="154502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>
            <a:off x="2911365" y="4167732"/>
            <a:ext cx="599090" cy="154502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83545" y="2736063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0455" y="4167732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69897" y="1524739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63710" y="5481920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9625" y="693667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5876" y="4709409"/>
            <a:ext cx="279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6764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8" y="1696345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title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2846" y="2283986"/>
            <a:ext cx="683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Teen shopping habits in Vietnam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" y="227648"/>
            <a:ext cx="11250723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Handout: Work in groups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the article again. Put the main ideas in the order they appear in the article.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correct order is:    1. ______ 2. ______  3. ______4. _______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Noi's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 infrastructure and architecture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challenges of urban growth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small city with old streets selling different products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20th-century transport and architecture</a:t>
            </a:r>
          </a:p>
          <a:p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Read the article again and complete the table using no more than THREE words and/or a number for each gap.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75913"/>
              </p:ext>
            </p:extLst>
          </p:nvPr>
        </p:nvGraphicFramePr>
        <p:xfrm>
          <a:off x="285748" y="3715114"/>
          <a:ext cx="11250724" cy="230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9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0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2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(1)______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3,000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530,000 people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(2) ______people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(3) ______and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Modern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buses and (4)______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Mainly (5)______ 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More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 – rise buildings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274" y="1565753"/>
            <a:ext cx="9306838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Work in group ( 5’)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Share and check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Give mark: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Correct answer : 1 points 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- Time :                  1 points 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 Explanation :      2 points (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go to the board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=&gt; Total: 10 points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8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8" y="1696345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title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2846" y="2283986"/>
            <a:ext cx="683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Teen shopping habits in Vietnam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" y="227648"/>
            <a:ext cx="11250723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Handout: Work in groups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the article again. Put the main ideas in the order they appear in the article.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correct order is: 1. ______ 2. ______3. ______4. _______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Noi's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 infrastructure and architecture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challenges of urban growth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small city with old streets selling different products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20th-century transport and architecture</a:t>
            </a:r>
          </a:p>
          <a:p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Read the article again and complete the table using no more than THREE words and/or a number for each gap.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78391"/>
              </p:ext>
            </p:extLst>
          </p:nvPr>
        </p:nvGraphicFramePr>
        <p:xfrm>
          <a:off x="285748" y="4186791"/>
          <a:ext cx="11250724" cy="230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0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2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(1)______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3,000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530,000 people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(2) ________people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(3) ______and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Modern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buses and (4)______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Mainly (5)________ 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More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 – rise buildings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42406" y="917300"/>
            <a:ext cx="3869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29397" y="939452"/>
            <a:ext cx="1909706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55203" y="939452"/>
            <a:ext cx="1386576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72837" y="5831608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1" y="2677326"/>
            <a:ext cx="10482926" cy="41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8449" y="2867252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6372" y="3997114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8449" y="5110121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7747" y="6293273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652964" y="3018031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96148" y="2312707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51697" y="3279946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78614" y="3432346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56395" y="3542705"/>
            <a:ext cx="1139753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47568" y="2342676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02026" y="2316831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 flipV="1">
            <a:off x="3142406" y="2342676"/>
            <a:ext cx="1080434" cy="58764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8" y="1696345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title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2846" y="2283986"/>
            <a:ext cx="683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Teen shopping habits in Vietnam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" y="227648"/>
            <a:ext cx="11250723" cy="64940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Handout: Work in groups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the article again. Put the main ideas in the order they appear in the article.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correct order is: 1. ______ 2. ______3. ______4. _______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Noi's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 infrastructure and architecture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challenges of urban growth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small city with old streets selling different products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20th-century transport and architecture</a:t>
            </a:r>
          </a:p>
          <a:p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Read the article again and complete the table using no more than THREE words and/or a number for each gap.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65994"/>
              </p:ext>
            </p:extLst>
          </p:nvPr>
        </p:nvGraphicFramePr>
        <p:xfrm>
          <a:off x="285748" y="4186791"/>
          <a:ext cx="11250724" cy="230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0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2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(1)_________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3,000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530,000 people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(2) ________people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(3) ______and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Modern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buses and (4)______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Mainly (5)________ 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More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 – rise buildings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42406" y="917300"/>
            <a:ext cx="3869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3790" y="4674727"/>
            <a:ext cx="1188146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endParaRPr lang="vi-VN" sz="2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29397" y="939452"/>
            <a:ext cx="1909706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55203" y="939452"/>
            <a:ext cx="1386576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8" y="93836"/>
            <a:ext cx="10595133" cy="415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353" y="978855"/>
            <a:ext cx="135583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84243" y="2872910"/>
            <a:ext cx="91708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603482" y="5031688"/>
            <a:ext cx="1139753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69226" y="554045"/>
            <a:ext cx="1468512" cy="22152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02026" y="2316831"/>
            <a:ext cx="1139753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33349" y="4641218"/>
            <a:ext cx="646331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152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159356" y="462882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619642" y="4210331"/>
            <a:ext cx="1861407" cy="4308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 3, para 1</a:t>
            </a:r>
            <a:endParaRPr lang="vi-VN" sz="22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12" idx="3"/>
          </p:cNvCxnSpPr>
          <p:nvPr/>
        </p:nvCxnSpPr>
        <p:spPr>
          <a:xfrm flipV="1">
            <a:off x="5131936" y="4641219"/>
            <a:ext cx="471546" cy="2489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8268" y="161727"/>
            <a:ext cx="2249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29397" y="1331238"/>
            <a:ext cx="2249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5612" y="2342676"/>
            <a:ext cx="2249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06708" y="3474690"/>
            <a:ext cx="2249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603482" y="757825"/>
            <a:ext cx="136033" cy="39169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9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8" y="1696345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title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2846" y="2283986"/>
            <a:ext cx="683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Teen shopping habits in Vietnam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" y="227648"/>
            <a:ext cx="11250723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Handout: Work in groups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the article again. Put the main ideas in the order they appear in the article.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correct order is: 1. ______ 2. ______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3. ______4. _______</a:t>
            </a:r>
          </a:p>
          <a:p>
            <a:pPr marL="457200" indent="-457200">
              <a:buAutoNum type="alphaUcPeriod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Noi's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 infrastructure and architecture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challenges of urban growth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small city with old streets selling different products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20th-century transport and architecture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Read the article again and complete the table using no more than THREE words and/or a number for each gap.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ction Button: Movie 1">
            <a:hlinkClick r:id="rId2" action="ppaction://hlinkfile" highlightClick="1"/>
          </p:cNvPr>
          <p:cNvSpPr/>
          <p:nvPr/>
        </p:nvSpPr>
        <p:spPr>
          <a:xfrm>
            <a:off x="10521862" y="316821"/>
            <a:ext cx="676406" cy="36325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590798"/>
              </p:ext>
            </p:extLst>
          </p:nvPr>
        </p:nvGraphicFramePr>
        <p:xfrm>
          <a:off x="285748" y="3715114"/>
          <a:ext cx="11250724" cy="230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0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2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(1)______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3,000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530,000 people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(2) ________people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(3) ______and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Modern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buses and (4)______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Mainly (5)________ 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More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 – rise buildings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42406" y="917300"/>
            <a:ext cx="3869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5952" y="4186791"/>
            <a:ext cx="646331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152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02653" y="2639390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87728" y="2639390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95030" y="2649470"/>
            <a:ext cx="1139753" cy="0"/>
          </a:xfrm>
          <a:prstGeom prst="line">
            <a:avLst/>
          </a:prstGeom>
          <a:ln w="28575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21574" y="4517936"/>
            <a:ext cx="1139753" cy="0"/>
          </a:xfrm>
          <a:prstGeom prst="line">
            <a:avLst/>
          </a:prstGeom>
          <a:ln w="19050">
            <a:solidFill>
              <a:srgbClr val="F26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Clickable Hourglass Small">
            <a:extLst>
              <a:ext uri="{FF2B5EF4-FFF2-40B4-BE49-F238E27FC236}">
                <a16:creationId xmlns:a16="http://schemas.microsoft.com/office/drawing/2014/main" id="{069BEA53-88C7-08FA-CB35-1AF85F33CD31}"/>
              </a:ext>
            </a:extLst>
          </p:cNvPr>
          <p:cNvGrpSpPr/>
          <p:nvPr/>
        </p:nvGrpSpPr>
        <p:grpSpPr>
          <a:xfrm rot="10800000">
            <a:off x="10041688" y="933807"/>
            <a:ext cx="1484619" cy="1673344"/>
            <a:chOff x="-1237598" y="894331"/>
            <a:chExt cx="2688125" cy="5011029"/>
          </a:xfrm>
        </p:grpSpPr>
        <p:pic>
          <p:nvPicPr>
            <p:cNvPr id="23" name="Hourglass">
              <a:extLst>
                <a:ext uri="{FF2B5EF4-FFF2-40B4-BE49-F238E27FC236}">
                  <a16:creationId xmlns:a16="http://schemas.microsoft.com/office/drawing/2014/main" id="{767C949C-5794-07F0-DCE3-C43045A40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7598" y="1010317"/>
              <a:ext cx="2688125" cy="4895043"/>
            </a:xfrm>
            <a:prstGeom prst="rect">
              <a:avLst/>
            </a:prstGeom>
          </p:spPr>
        </p:pic>
        <p:sp>
          <p:nvSpPr>
            <p:cNvPr id="24" name="Top Sand">
              <a:extLst>
                <a:ext uri="{FF2B5EF4-FFF2-40B4-BE49-F238E27FC236}">
                  <a16:creationId xmlns:a16="http://schemas.microsoft.com/office/drawing/2014/main" id="{A33FC9DB-3807-0109-8ED9-C10224F93C4A}"/>
                </a:ext>
              </a:extLst>
            </p:cNvPr>
            <p:cNvSpPr/>
            <p:nvPr/>
          </p:nvSpPr>
          <p:spPr>
            <a:xfrm rot="8153065">
              <a:off x="-766598" y="894331"/>
              <a:ext cx="1884219" cy="1886658"/>
            </a:xfrm>
            <a:custGeom>
              <a:avLst/>
              <a:gdLst>
                <a:gd name="connsiteX0" fmla="*/ 1581229 w 1884219"/>
                <a:gd name="connsiteY0" fmla="*/ 1886658 h 1886658"/>
                <a:gd name="connsiteX1" fmla="*/ 0 w 1884219"/>
                <a:gd name="connsiteY1" fmla="*/ 353506 h 1886658"/>
                <a:gd name="connsiteX2" fmla="*/ 66015 w 1884219"/>
                <a:gd name="connsiteY2" fmla="*/ 302632 h 1886658"/>
                <a:gd name="connsiteX3" fmla="*/ 679985 w 1884219"/>
                <a:gd name="connsiteY3" fmla="*/ 109356 h 1886658"/>
                <a:gd name="connsiteX4" fmla="*/ 1884219 w 1884219"/>
                <a:gd name="connsiteY4" fmla="*/ 0 h 1886658"/>
                <a:gd name="connsiteX5" fmla="*/ 1778107 w 1884219"/>
                <a:gd name="connsiteY5" fmla="*/ 1241051 h 1886658"/>
                <a:gd name="connsiteX6" fmla="*/ 1590565 w 1884219"/>
                <a:gd name="connsiteY6" fmla="*/ 1873793 h 188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4219" h="1886658">
                  <a:moveTo>
                    <a:pt x="1581229" y="1886658"/>
                  </a:moveTo>
                  <a:lnTo>
                    <a:pt x="0" y="353506"/>
                  </a:lnTo>
                  <a:lnTo>
                    <a:pt x="66015" y="302632"/>
                  </a:lnTo>
                  <a:cubicBezTo>
                    <a:pt x="241276" y="180608"/>
                    <a:pt x="452557" y="109356"/>
                    <a:pt x="679985" y="109356"/>
                  </a:cubicBezTo>
                  <a:cubicBezTo>
                    <a:pt x="1081396" y="109356"/>
                    <a:pt x="1482808" y="72904"/>
                    <a:pt x="1884219" y="0"/>
                  </a:cubicBezTo>
                  <a:cubicBezTo>
                    <a:pt x="1813478" y="413684"/>
                    <a:pt x="1778107" y="827368"/>
                    <a:pt x="1778107" y="1241051"/>
                  </a:cubicBezTo>
                  <a:cubicBezTo>
                    <a:pt x="1778107" y="1475433"/>
                    <a:pt x="1708969" y="1693173"/>
                    <a:pt x="1590565" y="1873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61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6274" y="1565753"/>
            <a:ext cx="9306838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Work in group ( 5’)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Share and check</a:t>
            </a:r>
          </a:p>
          <a:p>
            <a:pPr marL="342900" indent="-342900">
              <a:buFontTx/>
              <a:buAutoNum type="arabicPeriod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Give mark: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Correct answer : 1 points 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- Time :                  1 points 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-  Explanation :      2 points (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Go to the board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=&gt; Total: 10 points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3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8" y="1696345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title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2846" y="2283986"/>
            <a:ext cx="683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Teen shopping habits in Vietnam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" y="227648"/>
            <a:ext cx="11250723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Handout: Work in groups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the article again. Put the main ideas in the order they appear in the article.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correct order is: 1. ______ 2. ______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3. ______4. _______</a:t>
            </a:r>
          </a:p>
          <a:p>
            <a:pPr marL="457200" indent="-457200">
              <a:buAutoNum type="alphaUcPeriod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Noi's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 infrastructure and architecture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 challenges of urban growth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small city with old streets selling different products</a:t>
            </a:r>
          </a:p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20th-century transport and architecture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Read the article again and complete the table using no more than THREE words and/or a number for each gap.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8437"/>
              </p:ext>
            </p:extLst>
          </p:nvPr>
        </p:nvGraphicFramePr>
        <p:xfrm>
          <a:off x="285748" y="3715114"/>
          <a:ext cx="11250724" cy="230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0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6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 </a:t>
                      </a:r>
                      <a:r>
                        <a:rPr lang="en-US" sz="2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Noi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2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(1)______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3,000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About 530,000 people (1954)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Over (2) ________people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(3) ______and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Modern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buses and (4)______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463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Mainly (5)________ buildings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More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high – rise buildings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42406" y="917300"/>
            <a:ext cx="3869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4293547" y="907920"/>
            <a:ext cx="4154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3899" y="1303820"/>
            <a:ext cx="4154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A</a:t>
            </a:r>
            <a:endParaRPr lang="vi-VN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1891" y="1298121"/>
            <a:ext cx="3978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+mj-lt"/>
              </a:rPr>
              <a:t>B</a:t>
            </a:r>
            <a:endParaRPr lang="vi-VN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45952" y="4186791"/>
            <a:ext cx="646331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152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57557" y="4662713"/>
            <a:ext cx="1244251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 million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1576" y="5096840"/>
            <a:ext cx="889987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08753" y="5093600"/>
            <a:ext cx="2477843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metro/trains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35887" y="5571785"/>
            <a:ext cx="1140056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vi-VN" sz="2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low-rise</a:t>
            </a:r>
          </a:p>
        </p:txBody>
      </p:sp>
    </p:spTree>
    <p:extLst>
      <p:ext uri="{BB962C8B-B14F-4D97-AF65-F5344CB8AC3E}">
        <p14:creationId xmlns:p14="http://schemas.microsoft.com/office/powerpoint/2010/main" val="27007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8" grpId="0"/>
      <p:bldP spid="9" grpId="0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15303"/>
            <a:ext cx="7144589" cy="3216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04" y="3531469"/>
            <a:ext cx="7144589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072" y="1994331"/>
            <a:ext cx="279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(20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4476" y="4670004"/>
            <a:ext cx="279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sp>
        <p:nvSpPr>
          <p:cNvPr id="3" name="Left Brace 2"/>
          <p:cNvSpPr/>
          <p:nvPr/>
        </p:nvSpPr>
        <p:spPr>
          <a:xfrm>
            <a:off x="3058510" y="1452652"/>
            <a:ext cx="599090" cy="154502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>
            <a:off x="2911365" y="4167732"/>
            <a:ext cx="599090" cy="154502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83546" y="2736063"/>
            <a:ext cx="2249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0455" y="4167732"/>
            <a:ext cx="3089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69897" y="1524739"/>
            <a:ext cx="3495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63711" y="5481920"/>
            <a:ext cx="2249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9625" y="693667"/>
            <a:ext cx="4498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072" y="160641"/>
            <a:ext cx="2489652" cy="58477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414936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83343" y="85623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639" y="75359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085949" y="876705"/>
            <a:ext cx="8015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Work in pairs. discuss the following questions.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8" y="1538826"/>
            <a:ext cx="11201173" cy="360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4"/>
            <a:ext cx="12192000" cy="617600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6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D5657171-9041-4618-E24D-5D36EA9C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8"/>
          <a:stretch/>
        </p:blipFill>
        <p:spPr bwMode="auto">
          <a:xfrm>
            <a:off x="567559" y="2726124"/>
            <a:ext cx="4729655" cy="35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D5657171-9041-4618-E24D-5D36EA9C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479628" y="2726123"/>
            <a:ext cx="4745420" cy="35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4714" y="471904"/>
            <a:ext cx="519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a video clip 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video clip tell you?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83364" y="2270665"/>
            <a:ext cx="29376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Urbanisation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91806" y="2561168"/>
            <a:ext cx="197069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1751" y="2239888"/>
            <a:ext cx="46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then and now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2" y="312837"/>
            <a:ext cx="4032226" cy="1149133"/>
          </a:xfrm>
          <a:prstGeom prst="rect">
            <a:avLst/>
          </a:prstGeom>
        </p:spPr>
      </p:pic>
      <p:sp>
        <p:nvSpPr>
          <p:cNvPr id="2" name="Action Button: Movie 1">
            <a:hlinkClick r:id="rId3" action="ppaction://hlinkfile" highlightClick="1"/>
          </p:cNvPr>
          <p:cNvSpPr/>
          <p:nvPr/>
        </p:nvSpPr>
        <p:spPr>
          <a:xfrm>
            <a:off x="9948041" y="471904"/>
            <a:ext cx="1308538" cy="56862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306785-2724-E6CF-D2F1-233890696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714" y="2793885"/>
            <a:ext cx="4246018" cy="4883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4" y="1702791"/>
            <a:ext cx="599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video clip tell you?</a:t>
            </a:r>
          </a:p>
        </p:txBody>
      </p:sp>
    </p:spTree>
    <p:extLst>
      <p:ext uri="{BB962C8B-B14F-4D97-AF65-F5344CB8AC3E}">
        <p14:creationId xmlns:p14="http://schemas.microsoft.com/office/powerpoint/2010/main" val="17139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6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D5657171-9041-4618-E24D-5D36EA9C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9213" y="1078382"/>
            <a:ext cx="2660167" cy="24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2F1530FA-500D-CC07-2ECD-CFEBD6D5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9212" y="3862553"/>
            <a:ext cx="2639417" cy="27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5E03BD-F068-D8DA-A550-F6EDBCFA39EF}"/>
              </a:ext>
            </a:extLst>
          </p:cNvPr>
          <p:cNvSpPr/>
          <p:nvPr/>
        </p:nvSpPr>
        <p:spPr>
          <a:xfrm>
            <a:off x="3208020" y="1233966"/>
            <a:ext cx="8778240" cy="1560398"/>
          </a:xfrm>
          <a:prstGeom prst="wedgeRoundRectCallout">
            <a:avLst>
              <a:gd name="adj1" fmla="val -52246"/>
              <a:gd name="adj2" fmla="val 77153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 do you prefer to live in: Ha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past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Ha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prefer to live in Ha Noi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 like the modern facilities. Getting around in Ha Noi is very convenient nowadays. </a:t>
            </a:r>
          </a:p>
        </p:txBody>
      </p:sp>
      <p:pic>
        <p:nvPicPr>
          <p:cNvPr id="11" name="Picture 10" descr="A logo of a badge&#10;&#10;Description automatically generated with medium confidence">
            <a:extLst>
              <a:ext uri="{FF2B5EF4-FFF2-40B4-BE49-F238E27FC236}">
                <a16:creationId xmlns:a16="http://schemas.microsoft.com/office/drawing/2014/main" id="{178FEDBF-E6B3-33E2-73BC-3CE1DB60B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237">
            <a:off x="3154725" y="-63614"/>
            <a:ext cx="1127395" cy="11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3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5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2F1530FA-500D-CC07-2ECD-CFEBD6D5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476940" y="3979801"/>
            <a:ext cx="2509320" cy="26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" y="904923"/>
            <a:ext cx="11008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 do you prefer to live: Your hometown in the  past or your hometown at present? Why?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95E03BD-F068-D8DA-A550-F6EDBCFA39EF}"/>
              </a:ext>
            </a:extLst>
          </p:cNvPr>
          <p:cNvSpPr/>
          <p:nvPr/>
        </p:nvSpPr>
        <p:spPr>
          <a:xfrm>
            <a:off x="3241390" y="2137605"/>
            <a:ext cx="8778240" cy="1842195"/>
          </a:xfrm>
          <a:prstGeom prst="wedgeRoundRectCallout">
            <a:avLst>
              <a:gd name="adj1" fmla="val -13453"/>
              <a:gd name="adj2" fmla="val 8656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one do you prefer to live in:  your hometown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past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your hometown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prefer to live in my hometown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 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I like the modern facilities. Getting around in Ha Noi is very convenient nowadays. </a:t>
            </a:r>
          </a:p>
        </p:txBody>
      </p:sp>
      <p:sp>
        <p:nvSpPr>
          <p:cNvPr id="2" name="AutoShape 2" descr="Phú Bình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10" y="4445929"/>
            <a:ext cx="2667000" cy="215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2210" y="2137605"/>
            <a:ext cx="2602880" cy="23083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Suggestions:</a:t>
            </a:r>
          </a:p>
          <a:p>
            <a:pPr marL="285750" indent="-285750"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Population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Transport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Architecture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Infrastructure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48811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29391" y="119336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563" y="109771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3986" y="1159274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04166" y="1961191"/>
            <a:ext cx="10124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Read for main ideas and specific information in news items about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Urbanisation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of Ha Noi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vocabulary words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371C0-EA10-2E39-E8E0-4B9498DDA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04" y="3098042"/>
            <a:ext cx="4661319" cy="37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829" y="2887888"/>
            <a:ext cx="5772267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4 -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829" y="198717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001" y="189152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607" y="19153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2" y="1596788"/>
            <a:ext cx="5508691" cy="5261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036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0">
            <a:extLst>
              <a:ext uri="{FF2B5EF4-FFF2-40B4-BE49-F238E27FC236}">
                <a16:creationId xmlns:a16="http://schemas.microsoft.com/office/drawing/2014/main" id="{86A38DE7-CA5A-3948-EA0C-27648A38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8" y="3530689"/>
            <a:ext cx="4786384" cy="4487202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6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6"/>
                  <a:pt x="1589" y="794"/>
                </a:cubicBezTo>
              </a:path>
            </a:pathLst>
          </a:custGeom>
          <a:solidFill>
            <a:srgbClr val="8AB9D8">
              <a:alpha val="4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139">
            <a:extLst>
              <a:ext uri="{FF2B5EF4-FFF2-40B4-BE49-F238E27FC236}">
                <a16:creationId xmlns:a16="http://schemas.microsoft.com/office/drawing/2014/main" id="{449E936F-F3D3-30B6-4C54-DC70DF4E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79" y="-296136"/>
            <a:ext cx="3048295" cy="2958019"/>
          </a:xfrm>
          <a:custGeom>
            <a:avLst/>
            <a:gdLst>
              <a:gd name="T0" fmla="*/ 1589 w 1590"/>
              <a:gd name="T1" fmla="*/ 794 h 1589"/>
              <a:gd name="T2" fmla="*/ 1589 w 1590"/>
              <a:gd name="T3" fmla="*/ 794 h 1589"/>
              <a:gd name="T4" fmla="*/ 795 w 1590"/>
              <a:gd name="T5" fmla="*/ 1588 h 1589"/>
              <a:gd name="T6" fmla="*/ 795 w 1590"/>
              <a:gd name="T7" fmla="*/ 1588 h 1589"/>
              <a:gd name="T8" fmla="*/ 0 w 1590"/>
              <a:gd name="T9" fmla="*/ 794 h 1589"/>
              <a:gd name="T10" fmla="*/ 0 w 1590"/>
              <a:gd name="T11" fmla="*/ 794 h 1589"/>
              <a:gd name="T12" fmla="*/ 795 w 1590"/>
              <a:gd name="T13" fmla="*/ 0 h 1589"/>
              <a:gd name="T14" fmla="*/ 795 w 1590"/>
              <a:gd name="T15" fmla="*/ 0 h 1589"/>
              <a:gd name="T16" fmla="*/ 1589 w 1590"/>
              <a:gd name="T17" fmla="*/ 794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89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8"/>
                  <a:pt x="795" y="1588"/>
                </a:cubicBezTo>
                <a:lnTo>
                  <a:pt x="795" y="1588"/>
                </a:lnTo>
                <a:cubicBezTo>
                  <a:pt x="356" y="1588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4E6BAC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E51D6DD7-F0C1-8C9B-5FDA-A90059BC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025" y="-656470"/>
            <a:ext cx="3340071" cy="3369724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FFD25F">
              <a:alpha val="5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4E6BA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4E6BA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 READING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4E6BA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 READING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rgbClr val="FF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Game: Fishing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rgbClr val="FF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Discuss the questions.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493966"/>
          </a:xfrm>
          <a:prstGeom prst="rect">
            <a:avLst/>
          </a:prstGeom>
          <a:solidFill>
            <a:srgbClr val="FF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Discuss and follow the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Match the highlighted words with their meanings.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4: </a:t>
            </a:r>
            <a:r>
              <a:rPr lang="en-US" dirty="0">
                <a:solidFill>
                  <a:schemeClr val="tx1"/>
                </a:solidFill>
              </a:rPr>
              <a:t>Answer the question.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4E6BA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 READING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rgbClr val="FF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Homework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4E6BA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77942"/>
            <a:ext cx="4879382" cy="666149"/>
          </a:xfrm>
          <a:prstGeom prst="rect">
            <a:avLst/>
          </a:prstGeom>
          <a:solidFill>
            <a:srgbClr val="FF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5: </a:t>
            </a:r>
            <a:r>
              <a:rPr lang="en-GB" dirty="0">
                <a:solidFill>
                  <a:schemeClr val="tx1"/>
                </a:solidFill>
              </a:rPr>
              <a:t>Discussion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6080" y="307352"/>
            <a:ext cx="1788954" cy="442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0331" y="307352"/>
            <a:ext cx="2311614" cy="43838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7" name="Google Shape;3301;p27">
            <a:extLst>
              <a:ext uri="{FF2B5EF4-FFF2-40B4-BE49-F238E27FC236}">
                <a16:creationId xmlns:a16="http://schemas.microsoft.com/office/drawing/2014/main" id="{0F9ADC0E-99CD-97FC-895E-2221ECEF9E49}"/>
              </a:ext>
            </a:extLst>
          </p:cNvPr>
          <p:cNvSpPr/>
          <p:nvPr/>
        </p:nvSpPr>
        <p:spPr>
          <a:xfrm>
            <a:off x="431215" y="307352"/>
            <a:ext cx="656209" cy="656146"/>
          </a:xfrm>
          <a:custGeom>
            <a:avLst/>
            <a:gdLst/>
            <a:ahLst/>
            <a:cxnLst/>
            <a:rect l="l" t="t" r="r" b="b"/>
            <a:pathLst>
              <a:path w="10381" h="10380" extrusionOk="0">
                <a:moveTo>
                  <a:pt x="5190" y="1"/>
                </a:moveTo>
                <a:cubicBezTo>
                  <a:pt x="3814" y="1"/>
                  <a:pt x="2494" y="547"/>
                  <a:pt x="1520" y="1520"/>
                </a:cubicBezTo>
                <a:cubicBezTo>
                  <a:pt x="547" y="2494"/>
                  <a:pt x="0" y="3814"/>
                  <a:pt x="0" y="5190"/>
                </a:cubicBezTo>
                <a:cubicBezTo>
                  <a:pt x="0" y="6566"/>
                  <a:pt x="547" y="7887"/>
                  <a:pt x="1520" y="8860"/>
                </a:cubicBezTo>
                <a:cubicBezTo>
                  <a:pt x="2494" y="9833"/>
                  <a:pt x="3814" y="10380"/>
                  <a:pt x="5190" y="10380"/>
                </a:cubicBezTo>
                <a:cubicBezTo>
                  <a:pt x="6566" y="10380"/>
                  <a:pt x="7887" y="9833"/>
                  <a:pt x="8860" y="8860"/>
                </a:cubicBezTo>
                <a:cubicBezTo>
                  <a:pt x="9833" y="7887"/>
                  <a:pt x="10381" y="6566"/>
                  <a:pt x="10381" y="5190"/>
                </a:cubicBezTo>
                <a:cubicBezTo>
                  <a:pt x="10381" y="3814"/>
                  <a:pt x="9833" y="2494"/>
                  <a:pt x="8860" y="1520"/>
                </a:cubicBezTo>
                <a:cubicBezTo>
                  <a:pt x="7887" y="547"/>
                  <a:pt x="6566" y="1"/>
                  <a:pt x="5190" y="1"/>
                </a:cubicBezTo>
                <a:close/>
              </a:path>
            </a:pathLst>
          </a:custGeom>
          <a:solidFill>
            <a:srgbClr val="1E2F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302;p27">
            <a:extLst>
              <a:ext uri="{FF2B5EF4-FFF2-40B4-BE49-F238E27FC236}">
                <a16:creationId xmlns:a16="http://schemas.microsoft.com/office/drawing/2014/main" id="{DE7F7204-BECE-55A3-93E2-098041C5B8B3}"/>
              </a:ext>
            </a:extLst>
          </p:cNvPr>
          <p:cNvSpPr/>
          <p:nvPr/>
        </p:nvSpPr>
        <p:spPr>
          <a:xfrm>
            <a:off x="637274" y="435924"/>
            <a:ext cx="253166" cy="306644"/>
          </a:xfrm>
          <a:custGeom>
            <a:avLst/>
            <a:gdLst/>
            <a:ahLst/>
            <a:cxnLst/>
            <a:rect l="l" t="t" r="r" b="b"/>
            <a:pathLst>
              <a:path w="4005" h="4851" extrusionOk="0">
                <a:moveTo>
                  <a:pt x="2003" y="1"/>
                </a:moveTo>
                <a:lnTo>
                  <a:pt x="468" y="2039"/>
                </a:lnTo>
                <a:lnTo>
                  <a:pt x="1185" y="2039"/>
                </a:lnTo>
                <a:lnTo>
                  <a:pt x="137" y="3430"/>
                </a:lnTo>
                <a:lnTo>
                  <a:pt x="1045" y="3430"/>
                </a:lnTo>
                <a:lnTo>
                  <a:pt x="1" y="4851"/>
                </a:lnTo>
                <a:lnTo>
                  <a:pt x="4004" y="4851"/>
                </a:lnTo>
                <a:lnTo>
                  <a:pt x="2960" y="3430"/>
                </a:lnTo>
                <a:lnTo>
                  <a:pt x="3868" y="3430"/>
                </a:lnTo>
                <a:lnTo>
                  <a:pt x="2821" y="2039"/>
                </a:lnTo>
                <a:lnTo>
                  <a:pt x="3538" y="2039"/>
                </a:lnTo>
                <a:lnTo>
                  <a:pt x="20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303;p27">
            <a:extLst>
              <a:ext uri="{FF2B5EF4-FFF2-40B4-BE49-F238E27FC236}">
                <a16:creationId xmlns:a16="http://schemas.microsoft.com/office/drawing/2014/main" id="{0A3B8526-2154-6D8F-5DCF-91A5E543FB5B}"/>
              </a:ext>
            </a:extLst>
          </p:cNvPr>
          <p:cNvSpPr/>
          <p:nvPr/>
        </p:nvSpPr>
        <p:spPr>
          <a:xfrm>
            <a:off x="729067" y="769426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3306;p27">
            <a:extLst>
              <a:ext uri="{FF2B5EF4-FFF2-40B4-BE49-F238E27FC236}">
                <a16:creationId xmlns:a16="http://schemas.microsoft.com/office/drawing/2014/main" id="{48D42C3D-38B9-A725-60DE-83E6E5108621}"/>
              </a:ext>
            </a:extLst>
          </p:cNvPr>
          <p:cNvGrpSpPr/>
          <p:nvPr/>
        </p:nvGrpSpPr>
        <p:grpSpPr>
          <a:xfrm>
            <a:off x="510905" y="5111016"/>
            <a:ext cx="656209" cy="656209"/>
            <a:chOff x="2839501" y="3850250"/>
            <a:chExt cx="656209" cy="656209"/>
          </a:xfrm>
        </p:grpSpPr>
        <p:sp>
          <p:nvSpPr>
            <p:cNvPr id="21" name="Google Shape;3307;p27">
              <a:extLst>
                <a:ext uri="{FF2B5EF4-FFF2-40B4-BE49-F238E27FC236}">
                  <a16:creationId xmlns:a16="http://schemas.microsoft.com/office/drawing/2014/main" id="{8B6BA0F7-11B7-534F-AE3D-E2BBFB1A5BBB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08;p27">
              <a:extLst>
                <a:ext uri="{FF2B5EF4-FFF2-40B4-BE49-F238E27FC236}">
                  <a16:creationId xmlns:a16="http://schemas.microsoft.com/office/drawing/2014/main" id="{C79FE2E2-BB23-8780-53EA-A160F318FD12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09;p27">
              <a:extLst>
                <a:ext uri="{FF2B5EF4-FFF2-40B4-BE49-F238E27FC236}">
                  <a16:creationId xmlns:a16="http://schemas.microsoft.com/office/drawing/2014/main" id="{837BBF51-5C65-E001-4075-DD7543FC651B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3319;p27">
            <a:extLst>
              <a:ext uri="{FF2B5EF4-FFF2-40B4-BE49-F238E27FC236}">
                <a16:creationId xmlns:a16="http://schemas.microsoft.com/office/drawing/2014/main" id="{8D62A7B3-F192-B9D7-C434-03881D5EF416}"/>
              </a:ext>
            </a:extLst>
          </p:cNvPr>
          <p:cNvSpPr/>
          <p:nvPr/>
        </p:nvSpPr>
        <p:spPr>
          <a:xfrm>
            <a:off x="4823838" y="1341255"/>
            <a:ext cx="656209" cy="656209"/>
          </a:xfrm>
          <a:custGeom>
            <a:avLst/>
            <a:gdLst/>
            <a:ahLst/>
            <a:cxnLst/>
            <a:rect l="l" t="t" r="r" b="b"/>
            <a:pathLst>
              <a:path w="10381" h="10381" extrusionOk="0">
                <a:moveTo>
                  <a:pt x="5191" y="0"/>
                </a:moveTo>
                <a:cubicBezTo>
                  <a:pt x="3815" y="0"/>
                  <a:pt x="2494" y="547"/>
                  <a:pt x="1521" y="1520"/>
                </a:cubicBezTo>
                <a:cubicBezTo>
                  <a:pt x="548" y="2494"/>
                  <a:pt x="0" y="3813"/>
                  <a:pt x="0" y="5191"/>
                </a:cubicBezTo>
                <a:cubicBezTo>
                  <a:pt x="0" y="6567"/>
                  <a:pt x="548" y="7887"/>
                  <a:pt x="1521" y="8860"/>
                </a:cubicBezTo>
                <a:cubicBezTo>
                  <a:pt x="2494" y="9834"/>
                  <a:pt x="3815" y="10380"/>
                  <a:pt x="5191" y="10380"/>
                </a:cubicBezTo>
                <a:cubicBezTo>
                  <a:pt x="6567" y="10380"/>
                  <a:pt x="7887" y="9834"/>
                  <a:pt x="8861" y="8860"/>
                </a:cubicBezTo>
                <a:cubicBezTo>
                  <a:pt x="9834" y="7887"/>
                  <a:pt x="10380" y="6567"/>
                  <a:pt x="10380" y="5191"/>
                </a:cubicBezTo>
                <a:cubicBezTo>
                  <a:pt x="10380" y="3813"/>
                  <a:pt x="9834" y="2494"/>
                  <a:pt x="8861" y="1520"/>
                </a:cubicBezTo>
                <a:cubicBezTo>
                  <a:pt x="7887" y="547"/>
                  <a:pt x="6567" y="0"/>
                  <a:pt x="5191" y="0"/>
                </a:cubicBezTo>
                <a:close/>
              </a:path>
            </a:pathLst>
          </a:custGeom>
          <a:solidFill>
            <a:srgbClr val="F7D7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320;p27">
            <a:extLst>
              <a:ext uri="{FF2B5EF4-FFF2-40B4-BE49-F238E27FC236}">
                <a16:creationId xmlns:a16="http://schemas.microsoft.com/office/drawing/2014/main" id="{10E62DFF-7B3C-E6D9-A076-DE555652474A}"/>
              </a:ext>
            </a:extLst>
          </p:cNvPr>
          <p:cNvSpPr/>
          <p:nvPr/>
        </p:nvSpPr>
        <p:spPr>
          <a:xfrm>
            <a:off x="4995709" y="1509144"/>
            <a:ext cx="335089" cy="311638"/>
          </a:xfrm>
          <a:custGeom>
            <a:avLst/>
            <a:gdLst/>
            <a:ahLst/>
            <a:cxnLst/>
            <a:rect l="l" t="t" r="r" b="b"/>
            <a:pathLst>
              <a:path w="5301" h="4930" extrusionOk="0">
                <a:moveTo>
                  <a:pt x="2807" y="758"/>
                </a:moveTo>
                <a:lnTo>
                  <a:pt x="2807" y="1119"/>
                </a:lnTo>
                <a:lnTo>
                  <a:pt x="333" y="1119"/>
                </a:lnTo>
                <a:lnTo>
                  <a:pt x="333" y="758"/>
                </a:lnTo>
                <a:close/>
                <a:moveTo>
                  <a:pt x="2807" y="1761"/>
                </a:moveTo>
                <a:lnTo>
                  <a:pt x="2807" y="2121"/>
                </a:lnTo>
                <a:lnTo>
                  <a:pt x="333" y="2121"/>
                </a:lnTo>
                <a:lnTo>
                  <a:pt x="333" y="1761"/>
                </a:lnTo>
                <a:close/>
                <a:moveTo>
                  <a:pt x="3592" y="2441"/>
                </a:moveTo>
                <a:lnTo>
                  <a:pt x="3592" y="2843"/>
                </a:lnTo>
                <a:lnTo>
                  <a:pt x="3263" y="2843"/>
                </a:lnTo>
                <a:lnTo>
                  <a:pt x="3263" y="2441"/>
                </a:lnTo>
                <a:close/>
                <a:moveTo>
                  <a:pt x="4279" y="2441"/>
                </a:moveTo>
                <a:lnTo>
                  <a:pt x="4279" y="2843"/>
                </a:lnTo>
                <a:lnTo>
                  <a:pt x="3949" y="2843"/>
                </a:lnTo>
                <a:lnTo>
                  <a:pt x="3949" y="2441"/>
                </a:lnTo>
                <a:close/>
                <a:moveTo>
                  <a:pt x="4964" y="2441"/>
                </a:moveTo>
                <a:lnTo>
                  <a:pt x="4964" y="2843"/>
                </a:lnTo>
                <a:lnTo>
                  <a:pt x="4635" y="2843"/>
                </a:lnTo>
                <a:lnTo>
                  <a:pt x="4635" y="2441"/>
                </a:lnTo>
                <a:close/>
                <a:moveTo>
                  <a:pt x="2807" y="2764"/>
                </a:moveTo>
                <a:lnTo>
                  <a:pt x="2807" y="3124"/>
                </a:lnTo>
                <a:lnTo>
                  <a:pt x="333" y="3124"/>
                </a:lnTo>
                <a:lnTo>
                  <a:pt x="333" y="2764"/>
                </a:lnTo>
                <a:close/>
                <a:moveTo>
                  <a:pt x="3592" y="3253"/>
                </a:moveTo>
                <a:lnTo>
                  <a:pt x="3592" y="3654"/>
                </a:lnTo>
                <a:lnTo>
                  <a:pt x="3263" y="3654"/>
                </a:lnTo>
                <a:lnTo>
                  <a:pt x="3263" y="3253"/>
                </a:lnTo>
                <a:close/>
                <a:moveTo>
                  <a:pt x="4279" y="3253"/>
                </a:moveTo>
                <a:lnTo>
                  <a:pt x="4279" y="3654"/>
                </a:lnTo>
                <a:lnTo>
                  <a:pt x="3949" y="3654"/>
                </a:lnTo>
                <a:lnTo>
                  <a:pt x="3949" y="3253"/>
                </a:lnTo>
                <a:close/>
                <a:moveTo>
                  <a:pt x="4964" y="3253"/>
                </a:moveTo>
                <a:lnTo>
                  <a:pt x="4964" y="3654"/>
                </a:lnTo>
                <a:lnTo>
                  <a:pt x="4635" y="3654"/>
                </a:lnTo>
                <a:lnTo>
                  <a:pt x="4635" y="3253"/>
                </a:lnTo>
                <a:close/>
                <a:moveTo>
                  <a:pt x="2807" y="3766"/>
                </a:moveTo>
                <a:lnTo>
                  <a:pt x="2807" y="4125"/>
                </a:lnTo>
                <a:lnTo>
                  <a:pt x="333" y="4125"/>
                </a:lnTo>
                <a:lnTo>
                  <a:pt x="333" y="3766"/>
                </a:lnTo>
                <a:close/>
                <a:moveTo>
                  <a:pt x="3592" y="4066"/>
                </a:moveTo>
                <a:lnTo>
                  <a:pt x="3592" y="4467"/>
                </a:lnTo>
                <a:lnTo>
                  <a:pt x="3263" y="4467"/>
                </a:lnTo>
                <a:lnTo>
                  <a:pt x="3263" y="4066"/>
                </a:lnTo>
                <a:close/>
                <a:moveTo>
                  <a:pt x="4279" y="4066"/>
                </a:moveTo>
                <a:lnTo>
                  <a:pt x="4279" y="4467"/>
                </a:lnTo>
                <a:lnTo>
                  <a:pt x="3949" y="4467"/>
                </a:lnTo>
                <a:lnTo>
                  <a:pt x="3949" y="4066"/>
                </a:lnTo>
                <a:close/>
                <a:moveTo>
                  <a:pt x="4964" y="4066"/>
                </a:moveTo>
                <a:lnTo>
                  <a:pt x="4964" y="4467"/>
                </a:lnTo>
                <a:lnTo>
                  <a:pt x="4635" y="4467"/>
                </a:lnTo>
                <a:lnTo>
                  <a:pt x="4635" y="4066"/>
                </a:lnTo>
                <a:close/>
                <a:moveTo>
                  <a:pt x="1" y="0"/>
                </a:moveTo>
                <a:lnTo>
                  <a:pt x="1" y="4930"/>
                </a:lnTo>
                <a:lnTo>
                  <a:pt x="5301" y="4930"/>
                </a:lnTo>
                <a:lnTo>
                  <a:pt x="5301" y="2031"/>
                </a:lnTo>
                <a:lnTo>
                  <a:pt x="3138" y="2031"/>
                </a:lnTo>
                <a:lnTo>
                  <a:pt x="313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3322;p27">
            <a:extLst>
              <a:ext uri="{FF2B5EF4-FFF2-40B4-BE49-F238E27FC236}">
                <a16:creationId xmlns:a16="http://schemas.microsoft.com/office/drawing/2014/main" id="{7E097E35-BA5C-0D14-09F6-27B56D668712}"/>
              </a:ext>
            </a:extLst>
          </p:cNvPr>
          <p:cNvGrpSpPr/>
          <p:nvPr/>
        </p:nvGrpSpPr>
        <p:grpSpPr>
          <a:xfrm>
            <a:off x="11353022" y="5675084"/>
            <a:ext cx="656146" cy="656272"/>
            <a:chOff x="6022061" y="2633434"/>
            <a:chExt cx="656146" cy="656272"/>
          </a:xfrm>
        </p:grpSpPr>
        <p:sp>
          <p:nvSpPr>
            <p:cNvPr id="43" name="Google Shape;3323;p27">
              <a:extLst>
                <a:ext uri="{FF2B5EF4-FFF2-40B4-BE49-F238E27FC236}">
                  <a16:creationId xmlns:a16="http://schemas.microsoft.com/office/drawing/2014/main" id="{44CC5920-CA4C-B1A3-AB59-A63EEEB9370A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24;p27">
              <a:extLst>
                <a:ext uri="{FF2B5EF4-FFF2-40B4-BE49-F238E27FC236}">
                  <a16:creationId xmlns:a16="http://schemas.microsoft.com/office/drawing/2014/main" id="{9536BF2B-E7F8-42F2-7B1C-AD15565389CA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9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20" y="954479"/>
            <a:ext cx="449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30826" y="1056517"/>
            <a:ext cx="11136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Look at the pictures in the article in 2 below. discuss the following questions.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41" y="2060521"/>
            <a:ext cx="9602103" cy="900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346" y="3135097"/>
            <a:ext cx="2599591" cy="1733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859" y="4952503"/>
            <a:ext cx="2386148" cy="1752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425" y="3125177"/>
            <a:ext cx="2897116" cy="1742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6386" y="4952503"/>
            <a:ext cx="2504883" cy="17429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E02F1-1A33-5AC4-A25C-53D39A31AB8B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 READING</a:t>
            </a:r>
          </a:p>
        </p:txBody>
      </p:sp>
    </p:spTree>
    <p:extLst>
      <p:ext uri="{BB962C8B-B14F-4D97-AF65-F5344CB8AC3E}">
        <p14:creationId xmlns:p14="http://schemas.microsoft.com/office/powerpoint/2010/main" val="10166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20" y="954479"/>
            <a:ext cx="449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826" y="977545"/>
            <a:ext cx="9602103" cy="900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842" y="2081944"/>
            <a:ext cx="2599591" cy="1733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842" y="4006252"/>
            <a:ext cx="2599590" cy="190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451" y="2072024"/>
            <a:ext cx="2897116" cy="1742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4451" y="4108182"/>
            <a:ext cx="2869549" cy="19967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E02F1-1A33-5AC4-A25C-53D39A31AB8B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 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EF0ED-CC11-3C75-9790-E8AC74FECECE}"/>
              </a:ext>
            </a:extLst>
          </p:cNvPr>
          <p:cNvSpPr txBox="1"/>
          <p:nvPr/>
        </p:nvSpPr>
        <p:spPr>
          <a:xfrm>
            <a:off x="3132286" y="2260138"/>
            <a:ext cx="25995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 the first and second pictures, I can see old streets of Ha Noi. There were only low-rise buildings, and people mainly got around on foot, trishaw, bicycle or tram.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77808E-190C-8B31-1B23-155190A93D08}"/>
              </a:ext>
            </a:extLst>
          </p:cNvPr>
          <p:cNvSpPr txBox="1"/>
          <p:nvPr/>
        </p:nvSpPr>
        <p:spPr>
          <a:xfrm>
            <a:off x="9273136" y="2257136"/>
            <a:ext cx="251958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 the third and fourth pictures, I can see a present-day Hanoi with many high-rise buildings. There are more modern vehicles such as cars and trains. Streets are very busy, too.</a:t>
            </a:r>
          </a:p>
        </p:txBody>
      </p:sp>
      <p:pic>
        <p:nvPicPr>
          <p:cNvPr id="5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23960764-D8B5-2154-23FA-AD64762EFA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843" t="5699" r="2218" b="5699"/>
          <a:stretch/>
        </p:blipFill>
        <p:spPr>
          <a:xfrm>
            <a:off x="8879541" y="56954"/>
            <a:ext cx="1923490" cy="8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Picture 1216">
            <a:extLst>
              <a:ext uri="{FF2B5EF4-FFF2-40B4-BE49-F238E27FC236}">
                <a16:creationId xmlns:a16="http://schemas.microsoft.com/office/drawing/2014/main" id="{73306785-2724-E6CF-D2F1-23389069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51" y="1861106"/>
            <a:ext cx="4638648" cy="53348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296530" y="4138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urbaniSation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2669" y="1609034"/>
            <a:ext cx="4506662" cy="627454"/>
          </a:xfrm>
          <a:prstGeom prst="rect">
            <a:avLst/>
          </a:prstGeom>
          <a:solidFill>
            <a:srgbClr val="DAA62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LESSON 3 : READING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0663C38-5202-2162-3AA3-6BD29268DA23}"/>
              </a:ext>
            </a:extLst>
          </p:cNvPr>
          <p:cNvSpPr txBox="1"/>
          <p:nvPr/>
        </p:nvSpPr>
        <p:spPr>
          <a:xfrm>
            <a:off x="5035197" y="2465815"/>
            <a:ext cx="6628268" cy="31393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 b="1" spc="-290" dirty="0" err="1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Urbanisation</a:t>
            </a:r>
            <a:r>
              <a:rPr lang="en-US" sz="66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algn="ctr"/>
            <a:r>
              <a:rPr lang="en-US" sz="66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of </a:t>
            </a:r>
          </a:p>
          <a:p>
            <a:pPr algn="ctr"/>
            <a:r>
              <a:rPr lang="en-US" sz="66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Ha Noi</a:t>
            </a:r>
          </a:p>
        </p:txBody>
      </p:sp>
    </p:spTree>
    <p:extLst>
      <p:ext uri="{BB962C8B-B14F-4D97-AF65-F5344CB8AC3E}">
        <p14:creationId xmlns:p14="http://schemas.microsoft.com/office/powerpoint/2010/main" val="2732325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874"/>
            <a:ext cx="12192000" cy="3878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F4218A-6CB2-4AEF-8055-FF5E5B5D082D}"/>
              </a:ext>
            </a:extLst>
          </p:cNvPr>
          <p:cNvSpPr txBox="1"/>
          <p:nvPr/>
        </p:nvSpPr>
        <p:spPr>
          <a:xfrm>
            <a:off x="270772" y="93198"/>
            <a:ext cx="4285462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- READING</a:t>
            </a:r>
          </a:p>
        </p:txBody>
      </p:sp>
    </p:spTree>
    <p:extLst>
      <p:ext uri="{BB962C8B-B14F-4D97-AF65-F5344CB8AC3E}">
        <p14:creationId xmlns:p14="http://schemas.microsoft.com/office/powerpoint/2010/main" val="22562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7481" y="313565"/>
            <a:ext cx="2230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27586"/>
              </p:ext>
            </p:extLst>
          </p:nvPr>
        </p:nvGraphicFramePr>
        <p:xfrm>
          <a:off x="468086" y="1274639"/>
          <a:ext cx="11723914" cy="479520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33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2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68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 (n)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/ˈrez.ɪ.dənt/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274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just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940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6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4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conc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6211" y="5550254"/>
            <a:ext cx="497166" cy="497166"/>
          </a:xfrm>
          <a:prstGeom prst="rect">
            <a:avLst/>
          </a:prstGeom>
        </p:spPr>
      </p:pic>
      <p:pic>
        <p:nvPicPr>
          <p:cNvPr id="7" name="modernis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433" y="4478215"/>
            <a:ext cx="563534" cy="563534"/>
          </a:xfrm>
          <a:prstGeom prst="rect">
            <a:avLst/>
          </a:prstGeom>
        </p:spPr>
      </p:pic>
      <p:pic>
        <p:nvPicPr>
          <p:cNvPr id="8" name="gradual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2292" y="3481752"/>
            <a:ext cx="494801" cy="494801"/>
          </a:xfrm>
          <a:prstGeom prst="rect">
            <a:avLst/>
          </a:prstGeom>
        </p:spPr>
      </p:pic>
      <p:pic>
        <p:nvPicPr>
          <p:cNvPr id="9" name="coloni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282" y="2543112"/>
            <a:ext cx="487259" cy="487259"/>
          </a:xfrm>
          <a:prstGeom prst="rect">
            <a:avLst/>
          </a:prstGeom>
        </p:spPr>
      </p:pic>
      <p:pic>
        <p:nvPicPr>
          <p:cNvPr id="10" name="residents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007" y="1648258"/>
            <a:ext cx="487370" cy="487370"/>
          </a:xfrm>
          <a:prstGeom prst="rect">
            <a:avLst/>
          </a:prstGeom>
        </p:spPr>
      </p:pic>
      <p:sp>
        <p:nvSpPr>
          <p:cNvPr id="12" name="AutoShape 2" descr="Thu nhập người dân 2021 giảm 73.0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32285" y="1463592"/>
            <a:ext cx="5790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person who lives in a particular place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2285" y="1467313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5503" y="2114788"/>
            <a:ext cx="6107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 with a country that controls another country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2285" y="2358446"/>
            <a:ext cx="418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00108" y="3205932"/>
            <a:ext cx="4306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slowly, over a period of time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53" y="102530"/>
            <a:ext cx="4395083" cy="21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500108" y="3220142"/>
            <a:ext cx="216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7895" y="453257"/>
            <a:ext cx="4828084" cy="3086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508330" y="3976553"/>
            <a:ext cx="5754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 use of the latest technology, design, etc.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2285" y="4117719"/>
            <a:ext cx="3484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r="2520"/>
          <a:stretch/>
        </p:blipFill>
        <p:spPr>
          <a:xfrm>
            <a:off x="5484239" y="424877"/>
            <a:ext cx="5529293" cy="37090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68530" y="5085310"/>
            <a:ext cx="6023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feeling of worry about something important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6333" y="5271238"/>
            <a:ext cx="34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5032" y="2090095"/>
            <a:ext cx="246574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2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colonial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9266" y="2975703"/>
            <a:ext cx="274626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2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gradually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032" y="4070421"/>
            <a:ext cx="2887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Modernising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416" y="5085310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concern (n)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Người dân Hà Nội đứng kín đường chào đón Tổng thống Obama | Báo Dân tr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39" y="1986812"/>
            <a:ext cx="5715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3739" y="2256879"/>
            <a:ext cx="183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kəˈləʊniəl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0995" y="3075249"/>
            <a:ext cx="1917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/ˈɡrædʒuəli/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7611" y="4194663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/ˈmɒdərnaɪzɪŋ/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93739" y="5239197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/kənˈsɜːn/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Việt Nam thời Pháp đô hộ (bài 2) | Nghiên Cứu Lịch S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32" y="3019783"/>
            <a:ext cx="4748547" cy="37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1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build="allAtOnce"/>
      <p:bldP spid="14" grpId="0"/>
      <p:bldP spid="15" grpId="0"/>
      <p:bldP spid="15" grpId="1"/>
      <p:bldP spid="16" grpId="0"/>
      <p:bldP spid="17" grpId="0"/>
      <p:bldP spid="17" grpId="1"/>
      <p:bldP spid="21" grpId="0"/>
      <p:bldP spid="23" grpId="0"/>
      <p:bldP spid="23" grpId="1"/>
      <p:bldP spid="24" grpId="0"/>
      <p:bldP spid="25" grpId="0" build="allAtOnce"/>
      <p:bldP spid="27" grpId="0"/>
      <p:bldP spid="29" grpId="0"/>
      <p:bldP spid="30" grpId="0"/>
      <p:bldP spid="31" grpId="0"/>
      <p:bldP spid="2" grpId="0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1310" y="596885"/>
            <a:ext cx="5833242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Checking: Playing Game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1310" y="1725598"/>
            <a:ext cx="439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, clap and say</a:t>
            </a:r>
          </a:p>
        </p:txBody>
      </p:sp>
    </p:spTree>
    <p:extLst>
      <p:ext uri="{BB962C8B-B14F-4D97-AF65-F5344CB8AC3E}">
        <p14:creationId xmlns:p14="http://schemas.microsoft.com/office/powerpoint/2010/main" val="7564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7481" y="313565"/>
            <a:ext cx="4288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clap and say.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75602"/>
              </p:ext>
            </p:extLst>
          </p:nvPr>
        </p:nvGraphicFramePr>
        <p:xfrm>
          <a:off x="468086" y="1274639"/>
          <a:ext cx="11723914" cy="479520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33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2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685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 (n)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/ˈrezɪdənt/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274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kəˈləʊniəl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just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940">
                <a:tc>
                  <a:txBody>
                    <a:bodyPr/>
                    <a:lstStyle/>
                    <a:p>
                      <a:pPr marL="144145" marR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/ˈɡrædʒuəli/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6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/ˈmɒdərnaɪzɪŋ/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4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/kənˈsɜːn/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conc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754" y="5532848"/>
            <a:ext cx="572848" cy="572848"/>
          </a:xfrm>
          <a:prstGeom prst="rect">
            <a:avLst/>
          </a:prstGeom>
        </p:spPr>
      </p:pic>
      <p:pic>
        <p:nvPicPr>
          <p:cNvPr id="7" name="modernis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590" y="4499857"/>
            <a:ext cx="563534" cy="563534"/>
          </a:xfrm>
          <a:prstGeom prst="rect">
            <a:avLst/>
          </a:prstGeom>
        </p:spPr>
      </p:pic>
      <p:pic>
        <p:nvPicPr>
          <p:cNvPr id="8" name="gradual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2292" y="3481752"/>
            <a:ext cx="494801" cy="494801"/>
          </a:xfrm>
          <a:prstGeom prst="rect">
            <a:avLst/>
          </a:prstGeom>
        </p:spPr>
      </p:pic>
      <p:pic>
        <p:nvPicPr>
          <p:cNvPr id="9" name="colonia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282" y="2543112"/>
            <a:ext cx="487259" cy="487259"/>
          </a:xfrm>
          <a:prstGeom prst="rect">
            <a:avLst/>
          </a:prstGeom>
        </p:spPr>
      </p:pic>
      <p:pic>
        <p:nvPicPr>
          <p:cNvPr id="10" name="residents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007" y="1648258"/>
            <a:ext cx="487370" cy="487370"/>
          </a:xfrm>
          <a:prstGeom prst="rect">
            <a:avLst/>
          </a:prstGeom>
        </p:spPr>
      </p:pic>
      <p:sp>
        <p:nvSpPr>
          <p:cNvPr id="12" name="AutoShape 2" descr="Thu nhập người dân 2021 giảm 73.000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32285" y="1467313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2285" y="2358446"/>
            <a:ext cx="418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00108" y="3220142"/>
            <a:ext cx="216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2285" y="4117719"/>
            <a:ext cx="3484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46333" y="5271238"/>
            <a:ext cx="34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5032" y="2090095"/>
            <a:ext cx="2465740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2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colonial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9266" y="2975703"/>
            <a:ext cx="274626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2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gradually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032" y="4070421"/>
            <a:ext cx="2887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Modernising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416" y="5085310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concern (n)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2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363" y="1795167"/>
            <a:ext cx="5044629" cy="373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397" y="160338"/>
            <a:ext cx="734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What can you see in each picture?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6660" y="1234599"/>
            <a:ext cx="246151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24665" y="1224323"/>
            <a:ext cx="305052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Then/ in the past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85490" y="1434654"/>
            <a:ext cx="0" cy="3909856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AutoShape 2" descr="Viet Fun Tr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14" y="1770606"/>
            <a:ext cx="5113280" cy="373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63636" y="636260"/>
            <a:ext cx="734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What do the pictures tell you about Ha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Oval Callout 5"/>
          <p:cNvSpPr/>
          <p:nvPr/>
        </p:nvSpPr>
        <p:spPr>
          <a:xfrm rot="21380867">
            <a:off x="9772765" y="1814327"/>
            <a:ext cx="2617878" cy="1766502"/>
          </a:xfrm>
          <a:prstGeom prst="wedgeEllipseCallout">
            <a:avLst>
              <a:gd name="adj1" fmla="val -55945"/>
              <a:gd name="adj2" fmla="val 93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?</a:t>
            </a:r>
          </a:p>
        </p:txBody>
      </p:sp>
      <p:sp>
        <p:nvSpPr>
          <p:cNvPr id="15" name="Oval Callout 14"/>
          <p:cNvSpPr/>
          <p:nvPr/>
        </p:nvSpPr>
        <p:spPr>
          <a:xfrm rot="1002532">
            <a:off x="4349509" y="1480311"/>
            <a:ext cx="2979620" cy="1766502"/>
          </a:xfrm>
          <a:prstGeom prst="wedgeEllipseCallout">
            <a:avLst>
              <a:gd name="adj1" fmla="val -24882"/>
              <a:gd name="adj2" fmla="val 91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?</a:t>
            </a:r>
          </a:p>
        </p:txBody>
      </p:sp>
    </p:spTree>
    <p:extLst>
      <p:ext uri="{BB962C8B-B14F-4D97-AF65-F5344CB8AC3E}">
        <p14:creationId xmlns:p14="http://schemas.microsoft.com/office/powerpoint/2010/main" val="1154263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11" grpId="0"/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-3HIGHSCHOOL\E10_SMART_WORLD\4. IMAGES\shutterstock_3651759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1238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E-3HIGHSCHOOL\E10_SMART_WORLD\3. Icon trong sach\Readi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903288"/>
            <a:ext cx="8281987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8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4642</TotalTime>
  <Words>1720</Words>
  <Application>Microsoft Office PowerPoint</Application>
  <PresentationFormat>Widescreen</PresentationFormat>
  <Paragraphs>325</Paragraphs>
  <Slides>27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Poppins</vt:lpstr>
      <vt:lpstr>Times New Roman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NGUYEN</dc:creator>
  <cp:lastModifiedBy>013.Đồng Thị Giang</cp:lastModifiedBy>
  <cp:revision>290</cp:revision>
  <dcterms:created xsi:type="dcterms:W3CDTF">2020-12-09T02:04:09Z</dcterms:created>
  <dcterms:modified xsi:type="dcterms:W3CDTF">2024-11-09T15:48:23Z</dcterms:modified>
</cp:coreProperties>
</file>